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1"/>
  </p:notesMasterIdLst>
  <p:sldIdLst>
    <p:sldId id="349" r:id="rId3"/>
    <p:sldId id="314" r:id="rId4"/>
    <p:sldId id="310" r:id="rId5"/>
    <p:sldId id="347" r:id="rId6"/>
    <p:sldId id="315" r:id="rId7"/>
    <p:sldId id="323" r:id="rId8"/>
    <p:sldId id="348" r:id="rId9"/>
    <p:sldId id="31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76647-7A9D-4781-8331-4CEEE52BC14D}" v="8" dt="2021-02-19T15:27:07.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299" autoAdjust="0"/>
  </p:normalViewPr>
  <p:slideViewPr>
    <p:cSldViewPr snapToGrid="0">
      <p:cViewPr varScale="1">
        <p:scale>
          <a:sx n="61" d="100"/>
          <a:sy n="61" d="100"/>
        </p:scale>
        <p:origin x="15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4F076647-7A9D-4781-8331-4CEEE52BC14D}"/>
    <pc:docChg chg="undo custSel addSld delSld modSld">
      <pc:chgData name="Zschaler, Steffen" userId="130a91b6-43d4-46e6-aee6-e1bfbc1915e3" providerId="ADAL" clId="{4F076647-7A9D-4781-8331-4CEEE52BC14D}" dt="2021-02-19T15:51:31.643" v="6078" actId="20577"/>
      <pc:docMkLst>
        <pc:docMk/>
      </pc:docMkLst>
      <pc:sldChg chg="add del modTransition modNotesTx">
        <pc:chgData name="Zschaler, Steffen" userId="130a91b6-43d4-46e6-aee6-e1bfbc1915e3" providerId="ADAL" clId="{4F076647-7A9D-4781-8331-4CEEE52BC14D}" dt="2021-02-19T15:34:30.451" v="2298" actId="20577"/>
        <pc:sldMkLst>
          <pc:docMk/>
          <pc:sldMk cId="4199793168" sldId="310"/>
        </pc:sldMkLst>
      </pc:sldChg>
      <pc:sldChg chg="add del modTransition modNotesTx">
        <pc:chgData name="Zschaler, Steffen" userId="130a91b6-43d4-46e6-aee6-e1bfbc1915e3" providerId="ADAL" clId="{4F076647-7A9D-4781-8331-4CEEE52BC14D}" dt="2021-02-19T15:51:31.643" v="6078" actId="20577"/>
        <pc:sldMkLst>
          <pc:docMk/>
          <pc:sldMk cId="604563381" sldId="311"/>
        </pc:sldMkLst>
      </pc:sldChg>
      <pc:sldChg chg="add del modTransition">
        <pc:chgData name="Zschaler, Steffen" userId="130a91b6-43d4-46e6-aee6-e1bfbc1915e3" providerId="ADAL" clId="{4F076647-7A9D-4781-8331-4CEEE52BC14D}" dt="2021-02-19T15:25:48.389" v="258" actId="47"/>
        <pc:sldMkLst>
          <pc:docMk/>
          <pc:sldMk cId="1711980582" sldId="313"/>
        </pc:sldMkLst>
      </pc:sldChg>
      <pc:sldChg chg="modSp add del mod modTransition modAnim modNotesTx">
        <pc:chgData name="Zschaler, Steffen" userId="130a91b6-43d4-46e6-aee6-e1bfbc1915e3" providerId="ADAL" clId="{4F076647-7A9D-4781-8331-4CEEE52BC14D}" dt="2021-02-19T15:33:41.799" v="2055" actId="20577"/>
        <pc:sldMkLst>
          <pc:docMk/>
          <pc:sldMk cId="4255357958" sldId="314"/>
        </pc:sldMkLst>
        <pc:spChg chg="mod">
          <ac:chgData name="Zschaler, Steffen" userId="130a91b6-43d4-46e6-aee6-e1bfbc1915e3" providerId="ADAL" clId="{4F076647-7A9D-4781-8331-4CEEE52BC14D}" dt="2021-02-12T12:31:40.555" v="4"/>
          <ac:spMkLst>
            <pc:docMk/>
            <pc:sldMk cId="4255357958" sldId="314"/>
            <ac:spMk id="3" creationId="{00000000-0000-0000-0000-000000000000}"/>
          </ac:spMkLst>
        </pc:spChg>
      </pc:sldChg>
      <pc:sldChg chg="modSp add del mod modTransition modNotesTx">
        <pc:chgData name="Zschaler, Steffen" userId="130a91b6-43d4-46e6-aee6-e1bfbc1915e3" providerId="ADAL" clId="{4F076647-7A9D-4781-8331-4CEEE52BC14D}" dt="2021-02-19T15:44:49.550" v="4971" actId="20577"/>
        <pc:sldMkLst>
          <pc:docMk/>
          <pc:sldMk cId="4179818253" sldId="315"/>
        </pc:sldMkLst>
        <pc:spChg chg="mod">
          <ac:chgData name="Zschaler, Steffen" userId="130a91b6-43d4-46e6-aee6-e1bfbc1915e3" providerId="ADAL" clId="{4F076647-7A9D-4781-8331-4CEEE52BC14D}" dt="2021-02-12T12:31:40.555" v="4"/>
          <ac:spMkLst>
            <pc:docMk/>
            <pc:sldMk cId="4179818253" sldId="315"/>
            <ac:spMk id="3" creationId="{00000000-0000-0000-0000-000000000000}"/>
          </ac:spMkLst>
        </pc:spChg>
      </pc:sldChg>
      <pc:sldChg chg="add del modTransition modNotesTx">
        <pc:chgData name="Zschaler, Steffen" userId="130a91b6-43d4-46e6-aee6-e1bfbc1915e3" providerId="ADAL" clId="{4F076647-7A9D-4781-8331-4CEEE52BC14D}" dt="2021-02-19T15:47:20.401" v="5424" actId="20577"/>
        <pc:sldMkLst>
          <pc:docMk/>
          <pc:sldMk cId="3753195152" sldId="323"/>
        </pc:sldMkLst>
      </pc:sldChg>
      <pc:sldChg chg="add del modTransition modNotesTx">
        <pc:chgData name="Zschaler, Steffen" userId="130a91b6-43d4-46e6-aee6-e1bfbc1915e3" providerId="ADAL" clId="{4F076647-7A9D-4781-8331-4CEEE52BC14D}" dt="2021-02-19T15:39:01.051" v="3618" actId="20577"/>
        <pc:sldMkLst>
          <pc:docMk/>
          <pc:sldMk cId="313706806" sldId="347"/>
        </pc:sldMkLst>
      </pc:sldChg>
      <pc:sldChg chg="add del modTransition modNotesTx">
        <pc:chgData name="Zschaler, Steffen" userId="130a91b6-43d4-46e6-aee6-e1bfbc1915e3" providerId="ADAL" clId="{4F076647-7A9D-4781-8331-4CEEE52BC14D}" dt="2021-02-19T15:49:30.253" v="5806" actId="20577"/>
        <pc:sldMkLst>
          <pc:docMk/>
          <pc:sldMk cId="3171342215" sldId="348"/>
        </pc:sldMkLst>
      </pc:sldChg>
      <pc:sldChg chg="modSp new mod modNotesTx">
        <pc:chgData name="Zschaler, Steffen" userId="130a91b6-43d4-46e6-aee6-e1bfbc1915e3" providerId="ADAL" clId="{4F076647-7A9D-4781-8331-4CEEE52BC14D}" dt="2021-02-19T15:32:02.436" v="1580" actId="20577"/>
        <pc:sldMkLst>
          <pc:docMk/>
          <pc:sldMk cId="33398459" sldId="349"/>
        </pc:sldMkLst>
        <pc:spChg chg="mod">
          <ac:chgData name="Zschaler, Steffen" userId="130a91b6-43d4-46e6-aee6-e1bfbc1915e3" providerId="ADAL" clId="{4F076647-7A9D-4781-8331-4CEEE52BC14D}" dt="2021-02-12T12:32:01.359" v="46" actId="14838"/>
          <ac:spMkLst>
            <pc:docMk/>
            <pc:sldMk cId="33398459" sldId="349"/>
            <ac:spMk id="2" creationId="{FE96EC82-6752-41F5-AD40-14CB7CA26F7B}"/>
          </ac:spMkLst>
        </pc:spChg>
        <pc:spChg chg="mod">
          <ac:chgData name="Zschaler, Steffen" userId="130a91b6-43d4-46e6-aee6-e1bfbc1915e3" providerId="ADAL" clId="{4F076647-7A9D-4781-8331-4CEEE52BC14D}" dt="2021-02-12T12:31:54.743" v="44" actId="20577"/>
          <ac:spMkLst>
            <pc:docMk/>
            <pc:sldMk cId="33398459" sldId="349"/>
            <ac:spMk id="3" creationId="{BEA1A322-521A-4854-AC46-B9ED8B2752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048F1-8E0F-4990-80B0-F383C8189D69}" type="datetimeFigureOut">
              <a:rPr lang="en-GB" smtClean="0"/>
              <a:t>19/02/2021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66191-12A8-47C0-B377-6502ACBF1499}" type="slidenum">
              <a:rPr lang="en-GB" smtClean="0"/>
              <a:t>‹#›</a:t>
            </a:fld>
            <a:endParaRPr lang="en-GB"/>
          </a:p>
        </p:txBody>
      </p:sp>
    </p:spTree>
    <p:extLst>
      <p:ext uri="{BB962C8B-B14F-4D97-AF65-F5344CB8AC3E}">
        <p14:creationId xmlns:p14="http://schemas.microsoft.com/office/powerpoint/2010/main" val="412810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 </a:t>
            </a:r>
          </a:p>
          <a:p>
            <a:endParaRPr lang="en-GB" dirty="0"/>
          </a:p>
          <a:p>
            <a:r>
              <a:rPr lang="en-GB" dirty="0"/>
              <a:t>As you go out into the world, you will notice an almost evangelical fervour in favour of agile from some quarters. For some, “agile” has become a religious belief rather than a rationale choice for software development.</a:t>
            </a:r>
          </a:p>
          <a:p>
            <a:r>
              <a:rPr lang="en-GB" dirty="0"/>
              <a:t>It’s important you understand the limitations of agile to help you survive in this debate. </a:t>
            </a:r>
          </a:p>
          <a:p>
            <a:endParaRPr lang="en-GB" dirty="0"/>
          </a:p>
          <a:p>
            <a:r>
              <a:rPr lang="en-GB" dirty="0"/>
              <a:t>Let’s take a more critical look at agile development.</a:t>
            </a:r>
          </a:p>
          <a:p>
            <a:endParaRPr lang="en-GB" dirty="0"/>
          </a:p>
          <a:p>
            <a:r>
              <a:rPr lang="en-GB" dirty="0"/>
              <a:t>In parallel to this video, you may wish to take a look at Bertrand Meyer’s book “Agile!”</a:t>
            </a:r>
          </a:p>
        </p:txBody>
      </p:sp>
      <p:sp>
        <p:nvSpPr>
          <p:cNvPr id="4" name="Slide Number Placeholder 3"/>
          <p:cNvSpPr>
            <a:spLocks noGrp="1"/>
          </p:cNvSpPr>
          <p:nvPr>
            <p:ph type="sldNum" sz="quarter" idx="5"/>
          </p:nvPr>
        </p:nvSpPr>
        <p:spPr/>
        <p:txBody>
          <a:bodyPr/>
          <a:lstStyle/>
          <a:p>
            <a:fld id="{CC866191-12A8-47C0-B377-6502ACBF1499}" type="slidenum">
              <a:rPr lang="en-GB" smtClean="0"/>
              <a:t>1</a:t>
            </a:fld>
            <a:endParaRPr lang="en-GB"/>
          </a:p>
        </p:txBody>
      </p:sp>
    </p:spTree>
    <p:extLst>
      <p:ext uri="{BB962C8B-B14F-4D97-AF65-F5344CB8AC3E}">
        <p14:creationId xmlns:p14="http://schemas.microsoft.com/office/powerpoint/2010/main" val="86146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does the kind of system we are developing affect the effectiveness of an agile approach?</a:t>
            </a:r>
          </a:p>
          <a:p>
            <a:endParaRPr lang="en-GB" dirty="0"/>
          </a:p>
          <a:p>
            <a:r>
              <a:rPr lang="en-GB" dirty="0"/>
              <a:t>&lt;ANIMATE&gt;</a:t>
            </a:r>
          </a:p>
          <a:p>
            <a:r>
              <a:rPr lang="en-GB" dirty="0"/>
              <a:t>Agile works best for small teams. We have discussed how agile could be scaled to larger systems, but this is always bought with an increase in structure and bureaucracy – that is, a loss in agility.</a:t>
            </a:r>
          </a:p>
          <a:p>
            <a:endParaRPr lang="en-GB" dirty="0"/>
          </a:p>
          <a:p>
            <a:r>
              <a:rPr lang="en-GB" dirty="0"/>
              <a:t>&lt;ANIMATE&gt;</a:t>
            </a:r>
          </a:p>
          <a:p>
            <a:r>
              <a:rPr lang="en-GB" dirty="0"/>
              <a:t>Agile works best for systems that do not have high certification requirements. As a system becomes more critical, the need for upfront planning, design, and analysis increases, too. This is difficult to align with a purely agile approach that makes potentially radical changes to the direction of work every two weeks. Disciplined agile delivery is an example of a process framework that aims to provide the structure needed to successfully deliver more critical systems. Pure agile it </a:t>
            </a:r>
            <a:r>
              <a:rPr lang="en-GB" dirty="0" err="1"/>
              <a:t>ain’t</a:t>
            </a:r>
            <a:r>
              <a:rPr lang="en-GB" dirty="0"/>
              <a:t> although it does manage to maintain some of the benefits of an agile approach.</a:t>
            </a:r>
          </a:p>
          <a:p>
            <a:endParaRPr lang="en-GB" dirty="0"/>
          </a:p>
          <a:p>
            <a:r>
              <a:rPr lang="en-GB" dirty="0"/>
              <a:t>&lt;ANIMATE&gt;</a:t>
            </a:r>
          </a:p>
          <a:p>
            <a:r>
              <a:rPr lang="en-GB" dirty="0"/>
              <a:t>Systems that are subject to external regulation, again, require more detailed documentation and analysis than a pure agile approach can deliver. For example, many cyber-physical systems (like machines or airplanes) require detailed safety cases before they can be produced, sold, and used in practice.</a:t>
            </a:r>
          </a:p>
          <a:p>
            <a:endParaRPr lang="en-GB" dirty="0"/>
          </a:p>
          <a:p>
            <a:r>
              <a:rPr lang="en-GB" dirty="0"/>
              <a:t>&lt;ANIMATE&gt; </a:t>
            </a:r>
          </a:p>
          <a:p>
            <a:r>
              <a:rPr lang="en-GB" dirty="0"/>
              <a:t>The expected system lifetime can also affect our ability to develop the system in an agile fashion. We will return to this point in a little while.</a:t>
            </a:r>
          </a:p>
        </p:txBody>
      </p:sp>
      <p:sp>
        <p:nvSpPr>
          <p:cNvPr id="4" name="Slide Number Placeholder 3"/>
          <p:cNvSpPr>
            <a:spLocks noGrp="1"/>
          </p:cNvSpPr>
          <p:nvPr>
            <p:ph type="sldNum" sz="quarter" idx="5"/>
          </p:nvPr>
        </p:nvSpPr>
        <p:spPr/>
        <p:txBody>
          <a:bodyPr/>
          <a:lstStyle/>
          <a:p>
            <a:fld id="{CC866191-12A8-47C0-B377-6502ACBF1499}" type="slidenum">
              <a:rPr lang="en-GB" smtClean="0"/>
              <a:t>2</a:t>
            </a:fld>
            <a:endParaRPr lang="en-GB"/>
          </a:p>
        </p:txBody>
      </p:sp>
    </p:spTree>
    <p:extLst>
      <p:ext uri="{BB962C8B-B14F-4D97-AF65-F5344CB8AC3E}">
        <p14:creationId xmlns:p14="http://schemas.microsoft.com/office/powerpoint/2010/main" val="1311267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practice, we will typically need to find a balance between an agile approach and a plan-driven approach that fits the needs of our system.</a:t>
            </a:r>
          </a:p>
          <a:p>
            <a:endParaRPr lang="en-GB" dirty="0"/>
          </a:p>
          <a:p>
            <a:r>
              <a:rPr lang="en-GB" dirty="0"/>
              <a:t>Questions you may wish to ask to help you make decisions about your process can be found here.</a:t>
            </a:r>
          </a:p>
        </p:txBody>
      </p:sp>
      <p:sp>
        <p:nvSpPr>
          <p:cNvPr id="4" name="Slide Number Placeholder 3"/>
          <p:cNvSpPr>
            <a:spLocks noGrp="1"/>
          </p:cNvSpPr>
          <p:nvPr>
            <p:ph type="sldNum" sz="quarter" idx="5"/>
          </p:nvPr>
        </p:nvSpPr>
        <p:spPr/>
        <p:txBody>
          <a:bodyPr/>
          <a:lstStyle/>
          <a:p>
            <a:fld id="{CC866191-12A8-47C0-B377-6502ACBF1499}" type="slidenum">
              <a:rPr lang="en-GB" smtClean="0"/>
              <a:t>3</a:t>
            </a:fld>
            <a:endParaRPr lang="en-GB"/>
          </a:p>
        </p:txBody>
      </p:sp>
    </p:spTree>
    <p:extLst>
      <p:ext uri="{BB962C8B-B14F-4D97-AF65-F5344CB8AC3E}">
        <p14:creationId xmlns:p14="http://schemas.microsoft.com/office/powerpoint/2010/main" val="2932953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does agile link to software maintenance?</a:t>
            </a:r>
          </a:p>
          <a:p>
            <a:endParaRPr lang="en-GB" dirty="0"/>
          </a:p>
          <a:p>
            <a:r>
              <a:rPr lang="en-GB" dirty="0"/>
              <a:t>At a first glance, one would think agile and maintenance are ideal bed fellows, right? Maintenance is all about flexibly responding to changes required as a software system is used over long time periods.</a:t>
            </a:r>
          </a:p>
          <a:p>
            <a:endParaRPr lang="en-GB" dirty="0"/>
          </a:p>
          <a:p>
            <a:r>
              <a:rPr lang="en-GB" dirty="0"/>
              <a:t>But, there are a number of challenges, too:</a:t>
            </a:r>
          </a:p>
          <a:p>
            <a:pPr marL="171450" indent="-171450">
              <a:buFontTx/>
              <a:buChar char="-"/>
            </a:pPr>
            <a:r>
              <a:rPr lang="en-GB" dirty="0"/>
              <a:t>Agile development focuses on working code rather than documentation. As a result, there often is very little or no documentation for software developed in the agile way and what documentation exists is widely distributed across many different documents, paper notes, etc. This can make maintenance difficult as it becomes challenging to find the right parts of the code base to change and to assess the potential impact of any changes.</a:t>
            </a:r>
          </a:p>
          <a:p>
            <a:pPr marL="171450" indent="-171450">
              <a:buFontTx/>
              <a:buChar char="-"/>
            </a:pPr>
            <a:r>
              <a:rPr lang="en-GB" dirty="0"/>
              <a:t>As a system lives longer and longer, the original development team will change. This can be catastrophic in the absence of documentation. If key aspects of the system documentation is only in the developers’ heads, losing developers can cripple a project.</a:t>
            </a:r>
          </a:p>
          <a:p>
            <a:pPr marL="171450" indent="-171450">
              <a:buFontTx/>
              <a:buChar char="-"/>
            </a:pPr>
            <a:r>
              <a:rPr lang="en-GB" dirty="0"/>
              <a:t>Agile relies strongly on substantial customer development. This is usually just about manageable during the original development phase, but maintaining long-term customer engagement during the maintenance phase is a much bigger challenge.</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7AF19-F5F6-4340-BC4B-4BEB8C9B5E5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0343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Agile places much higher demands on people and teams than traditional software development. Communication, design, and coding skills need to be very high to successfully pull of agile development – leading to the idea of the software craftsman. But, what if your development team consists only of developers who barely passed their software engineering module? Traditional software development processes might not sound so exciting, but they provide lots of structure to enable all team members to make a useful contribution to the development effort.</a:t>
            </a:r>
          </a:p>
          <a:p>
            <a:endParaRPr lang="en-GB" dirty="0"/>
          </a:p>
          <a:p>
            <a:r>
              <a:rPr lang="en-GB" dirty="0"/>
              <a:t>We have already touched on how distribution of the development team places additional strain on an agile approach.</a:t>
            </a:r>
          </a:p>
          <a:p>
            <a:endParaRPr lang="en-GB" dirty="0"/>
          </a:p>
          <a:p>
            <a:r>
              <a:rPr lang="en-GB" dirty="0"/>
              <a:t>Agile favours people over tools and processes – to the point where I often see developers favouring Atom (or Vim for the proper hard-core developer) over full-sized IDEs like IntelliJ or Eclipse. But, without the documentation produced by traditional software development processes, powerful code exploration and understanding features such as those offered by IDEs are paramount. Search and replace is no substitute for proper refactoring support built into your development environment. Trust me, using Vim is not a sign that you are a good programmer!</a:t>
            </a:r>
          </a:p>
        </p:txBody>
      </p:sp>
      <p:sp>
        <p:nvSpPr>
          <p:cNvPr id="4" name="Slide Number Placeholder 3"/>
          <p:cNvSpPr>
            <a:spLocks noGrp="1"/>
          </p:cNvSpPr>
          <p:nvPr>
            <p:ph type="sldNum" sz="quarter" idx="5"/>
          </p:nvPr>
        </p:nvSpPr>
        <p:spPr/>
        <p:txBody>
          <a:bodyPr/>
          <a:lstStyle/>
          <a:p>
            <a:fld id="{CC866191-12A8-47C0-B377-6502ACBF1499}" type="slidenum">
              <a:rPr lang="en-GB" smtClean="0"/>
              <a:t>5</a:t>
            </a:fld>
            <a:endParaRPr lang="en-GB"/>
          </a:p>
        </p:txBody>
      </p:sp>
    </p:spTree>
    <p:extLst>
      <p:ext uri="{BB962C8B-B14F-4D97-AF65-F5344CB8AC3E}">
        <p14:creationId xmlns:p14="http://schemas.microsoft.com/office/powerpoint/2010/main" val="4050496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there are good reasons why it can be difficult to introduce agile methods across organisations.</a:t>
            </a:r>
          </a:p>
          <a:p>
            <a:endParaRPr lang="en-GB" dirty="0"/>
          </a:p>
          <a:p>
            <a:r>
              <a:rPr lang="en-GB" dirty="0"/>
              <a:t>Project manager experience is an important factor, of course, but beyond this there are other factors:</a:t>
            </a:r>
          </a:p>
          <a:p>
            <a:endParaRPr lang="en-GB" dirty="0"/>
          </a:p>
          <a:p>
            <a:pPr marL="228600" indent="-228600">
              <a:buAutoNum type="arabicPeriod"/>
            </a:pPr>
            <a:r>
              <a:rPr lang="en-GB" dirty="0"/>
              <a:t>Cultural resistance, especially where there is a long history of traditional development and plan-based delivery, can be challenging.</a:t>
            </a:r>
          </a:p>
          <a:p>
            <a:pPr marL="228600" indent="-228600">
              <a:buAutoNum type="arabicPeriod"/>
            </a:pPr>
            <a:r>
              <a:rPr lang="en-GB" dirty="0"/>
              <a:t>Where there are standard quality procedures, these may not fit easily with an agile approach.</a:t>
            </a:r>
          </a:p>
        </p:txBody>
      </p:sp>
      <p:sp>
        <p:nvSpPr>
          <p:cNvPr id="4" name="Slide Number Placeholder 3"/>
          <p:cNvSpPr>
            <a:spLocks noGrp="1"/>
          </p:cNvSpPr>
          <p:nvPr>
            <p:ph type="sldNum" sz="quarter" idx="5"/>
          </p:nvPr>
        </p:nvSpPr>
        <p:spPr/>
        <p:txBody>
          <a:bodyPr/>
          <a:lstStyle/>
          <a:p>
            <a:fld id="{CC866191-12A8-47C0-B377-6502ACBF1499}" type="slidenum">
              <a:rPr lang="en-GB" smtClean="0"/>
              <a:t>6</a:t>
            </a:fld>
            <a:endParaRPr lang="en-GB"/>
          </a:p>
        </p:txBody>
      </p:sp>
    </p:spTree>
    <p:extLst>
      <p:ext uri="{BB962C8B-B14F-4D97-AF65-F5344CB8AC3E}">
        <p14:creationId xmlns:p14="http://schemas.microsoft.com/office/powerpoint/2010/main" val="159085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 Standard contracts may be incompatible with an agile approach as they are about selling a time-boxed project with fixed deliverables rather than a continuing product-delivery process. Agile contracts can feel more risky for both parties.</a:t>
            </a:r>
          </a:p>
          <a:p>
            <a:r>
              <a:rPr lang="en-GB" dirty="0"/>
              <a:t>4. We have already managed the need for high skill levels, which may not be available across the organisation</a:t>
            </a:r>
          </a:p>
          <a:p>
            <a:endParaRPr lang="en-GB" dirty="0"/>
          </a:p>
        </p:txBody>
      </p:sp>
      <p:sp>
        <p:nvSpPr>
          <p:cNvPr id="4" name="Slide Number Placeholder 3"/>
          <p:cNvSpPr>
            <a:spLocks noGrp="1"/>
          </p:cNvSpPr>
          <p:nvPr>
            <p:ph type="sldNum" sz="quarter" idx="5"/>
          </p:nvPr>
        </p:nvSpPr>
        <p:spPr/>
        <p:txBody>
          <a:bodyPr/>
          <a:lstStyle/>
          <a:p>
            <a:fld id="{CC866191-12A8-47C0-B377-6502ACBF1499}" type="slidenum">
              <a:rPr lang="en-GB" smtClean="0"/>
              <a:t>7</a:t>
            </a:fld>
            <a:endParaRPr lang="en-GB"/>
          </a:p>
        </p:txBody>
      </p:sp>
    </p:spTree>
    <p:extLst>
      <p:ext uri="{BB962C8B-B14F-4D97-AF65-F5344CB8AC3E}">
        <p14:creationId xmlns:p14="http://schemas.microsoft.com/office/powerpoint/2010/main" val="2737356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 more detailed comparison of agile principles and how these may be incompatible with organisational practice.</a:t>
            </a:r>
          </a:p>
          <a:p>
            <a:endParaRPr lang="en-GB" dirty="0"/>
          </a:p>
          <a:p>
            <a:r>
              <a:rPr lang="en-GB" dirty="0"/>
              <a:t>----</a:t>
            </a:r>
          </a:p>
          <a:p>
            <a:endParaRPr lang="en-GB" dirty="0"/>
          </a:p>
          <a:p>
            <a:r>
              <a:rPr lang="en-GB" dirty="0"/>
              <a:t>This concludes our tour of agile. Go back to KEATS, where you will find a quiz to help you check your understanding.</a:t>
            </a:r>
          </a:p>
          <a:p>
            <a:endParaRPr lang="en-GB" dirty="0"/>
          </a:p>
          <a:p>
            <a:r>
              <a:rPr lang="en-GB"/>
              <a:t>&lt;CTRL-SHIFT-END&gt;</a:t>
            </a:r>
          </a:p>
        </p:txBody>
      </p:sp>
      <p:sp>
        <p:nvSpPr>
          <p:cNvPr id="4" name="Slide Number Placeholder 3"/>
          <p:cNvSpPr>
            <a:spLocks noGrp="1"/>
          </p:cNvSpPr>
          <p:nvPr>
            <p:ph type="sldNum" sz="quarter" idx="5"/>
          </p:nvPr>
        </p:nvSpPr>
        <p:spPr/>
        <p:txBody>
          <a:bodyPr/>
          <a:lstStyle/>
          <a:p>
            <a:fld id="{CC866191-12A8-47C0-B377-6502ACBF1499}" type="slidenum">
              <a:rPr lang="en-GB" smtClean="0"/>
              <a:t>8</a:t>
            </a:fld>
            <a:endParaRPr lang="en-GB"/>
          </a:p>
        </p:txBody>
      </p:sp>
    </p:spTree>
    <p:extLst>
      <p:ext uri="{BB962C8B-B14F-4D97-AF65-F5344CB8AC3E}">
        <p14:creationId xmlns:p14="http://schemas.microsoft.com/office/powerpoint/2010/main" val="4246369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6DE8-61D0-4719-97AB-537F1488E5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6E58598-4654-4077-9E05-1849F90BFC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A49100C-137D-4963-B0E6-EBC08D07FC56}"/>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987E4680-0042-40B1-9BE8-C6AD7A4DFBBC}"/>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84BF7BCC-32D6-4A73-97D7-488B3A1200AD}"/>
              </a:ext>
            </a:extLst>
          </p:cNvPr>
          <p:cNvSpPr>
            <a:spLocks noGrp="1"/>
          </p:cNvSpPr>
          <p:nvPr>
            <p:ph type="sldNum" sz="quarter" idx="12"/>
          </p:nvPr>
        </p:nvSpPr>
        <p:spPr/>
        <p:txBody>
          <a:bodyPr/>
          <a:lstStyle/>
          <a:p>
            <a:fld id="{06BF10EF-8780-46C5-BD88-129E86F3F564}" type="slidenum">
              <a:rPr lang="en-GB" smtClean="0"/>
              <a:t>‹#›</a:t>
            </a:fld>
            <a:endParaRPr lang="en-GB"/>
          </a:p>
        </p:txBody>
      </p:sp>
    </p:spTree>
    <p:extLst>
      <p:ext uri="{BB962C8B-B14F-4D97-AF65-F5344CB8AC3E}">
        <p14:creationId xmlns:p14="http://schemas.microsoft.com/office/powerpoint/2010/main" val="399170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211B2-2610-4257-8A53-4DDC4591E7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4ACE5E-F0D8-4273-B3C0-BB766D41D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5FCE0A-B7AA-488B-9CC1-C32402BBE2F3}"/>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9D86DAC5-829A-4E7B-B439-9D57F127BEDD}"/>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ADFD3046-4B4E-4329-BEB6-4AB88FD00786}"/>
              </a:ext>
            </a:extLst>
          </p:cNvPr>
          <p:cNvSpPr>
            <a:spLocks noGrp="1"/>
          </p:cNvSpPr>
          <p:nvPr>
            <p:ph type="sldNum" sz="quarter" idx="12"/>
          </p:nvPr>
        </p:nvSpPr>
        <p:spPr/>
        <p:txBody>
          <a:bodyPr/>
          <a:lstStyle/>
          <a:p>
            <a:fld id="{06BF10EF-8780-46C5-BD88-129E86F3F564}" type="slidenum">
              <a:rPr lang="en-GB" smtClean="0"/>
              <a:t>‹#›</a:t>
            </a:fld>
            <a:endParaRPr lang="en-GB"/>
          </a:p>
        </p:txBody>
      </p:sp>
    </p:spTree>
    <p:extLst>
      <p:ext uri="{BB962C8B-B14F-4D97-AF65-F5344CB8AC3E}">
        <p14:creationId xmlns:p14="http://schemas.microsoft.com/office/powerpoint/2010/main" val="204779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47A5F-F6DB-420E-BC31-C1FFE2181A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0E056D-7517-4C46-A347-089038312C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540E8E-6958-4761-B3D7-BD117B3F03BD}"/>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7D0B91B2-9AC9-4607-B25D-9FBCD45E930E}"/>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0CF000BA-4C09-4352-8820-461B43AF6C2E}"/>
              </a:ext>
            </a:extLst>
          </p:cNvPr>
          <p:cNvSpPr>
            <a:spLocks noGrp="1"/>
          </p:cNvSpPr>
          <p:nvPr>
            <p:ph type="sldNum" sz="quarter" idx="12"/>
          </p:nvPr>
        </p:nvSpPr>
        <p:spPr/>
        <p:txBody>
          <a:bodyPr/>
          <a:lstStyle/>
          <a:p>
            <a:fld id="{06BF10EF-8780-46C5-BD88-129E86F3F564}" type="slidenum">
              <a:rPr lang="en-GB" smtClean="0"/>
              <a:t>‹#›</a:t>
            </a:fld>
            <a:endParaRPr lang="en-GB"/>
          </a:p>
        </p:txBody>
      </p:sp>
    </p:spTree>
    <p:extLst>
      <p:ext uri="{BB962C8B-B14F-4D97-AF65-F5344CB8AC3E}">
        <p14:creationId xmlns:p14="http://schemas.microsoft.com/office/powerpoint/2010/main" val="2390472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393173829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4686931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71123306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02690960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35195304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6820468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191545279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372572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93DE-54ED-4DD3-8AC0-2B6EACBE48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0FC6C6-B84C-4B43-8A43-AB18C148A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AB7292-5FC6-4867-8C56-AF6C3C08BB7D}"/>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C81CDF49-0900-47C0-9893-9B22C6DE9DEF}"/>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A17EC27A-B576-4727-A20A-C91045F2BFF8}"/>
              </a:ext>
            </a:extLst>
          </p:cNvPr>
          <p:cNvSpPr>
            <a:spLocks noGrp="1"/>
          </p:cNvSpPr>
          <p:nvPr>
            <p:ph type="sldNum" sz="quarter" idx="12"/>
          </p:nvPr>
        </p:nvSpPr>
        <p:spPr/>
        <p:txBody>
          <a:bodyPr/>
          <a:lstStyle/>
          <a:p>
            <a:fld id="{06BF10EF-8780-46C5-BD88-129E86F3F564}" type="slidenum">
              <a:rPr lang="en-GB" smtClean="0"/>
              <a:t>‹#›</a:t>
            </a:fld>
            <a:endParaRPr lang="en-GB"/>
          </a:p>
        </p:txBody>
      </p:sp>
    </p:spTree>
    <p:extLst>
      <p:ext uri="{BB962C8B-B14F-4D97-AF65-F5344CB8AC3E}">
        <p14:creationId xmlns:p14="http://schemas.microsoft.com/office/powerpoint/2010/main" val="2031426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75315235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1092683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34876665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023658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001716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73877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3335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9652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07557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2086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DA23-87B7-4ACA-848D-DA121BBBE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58643D-A9E5-4A7E-A015-66509986E0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87A67-D7E9-4E77-86F3-B9BE4B3DE848}"/>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6DABFB18-0C2F-4458-B36D-A36D22E5AB23}"/>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93E57DE1-E8D5-412F-953D-E9A55BB51370}"/>
              </a:ext>
            </a:extLst>
          </p:cNvPr>
          <p:cNvSpPr>
            <a:spLocks noGrp="1"/>
          </p:cNvSpPr>
          <p:nvPr>
            <p:ph type="sldNum" sz="quarter" idx="12"/>
          </p:nvPr>
        </p:nvSpPr>
        <p:spPr/>
        <p:txBody>
          <a:bodyPr/>
          <a:lstStyle/>
          <a:p>
            <a:fld id="{06BF10EF-8780-46C5-BD88-129E86F3F564}" type="slidenum">
              <a:rPr lang="en-GB" smtClean="0"/>
              <a:t>‹#›</a:t>
            </a:fld>
            <a:endParaRPr lang="en-GB"/>
          </a:p>
        </p:txBody>
      </p:sp>
    </p:spTree>
    <p:extLst>
      <p:ext uri="{BB962C8B-B14F-4D97-AF65-F5344CB8AC3E}">
        <p14:creationId xmlns:p14="http://schemas.microsoft.com/office/powerpoint/2010/main" val="3134588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84701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05471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99361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78647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18201819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03/03/2020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22294774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B5FE-30BF-4437-8D5F-2B67E2CB12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6989ED-2938-4F34-965A-9B3CC84201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410FF23-76DF-4102-9466-209A7E680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3B34862-58C6-4F3D-B839-B07438E588D8}"/>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1F9CB241-6E1D-4A15-83E2-F5EA0463CA6E}"/>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916ABB85-1062-4685-9A12-7771B1B4BA34}"/>
              </a:ext>
            </a:extLst>
          </p:cNvPr>
          <p:cNvSpPr>
            <a:spLocks noGrp="1"/>
          </p:cNvSpPr>
          <p:nvPr>
            <p:ph type="sldNum" sz="quarter" idx="12"/>
          </p:nvPr>
        </p:nvSpPr>
        <p:spPr/>
        <p:txBody>
          <a:bodyPr/>
          <a:lstStyle/>
          <a:p>
            <a:fld id="{06BF10EF-8780-46C5-BD88-129E86F3F564}" type="slidenum">
              <a:rPr lang="en-GB" smtClean="0"/>
              <a:t>‹#›</a:t>
            </a:fld>
            <a:endParaRPr lang="en-GB"/>
          </a:p>
        </p:txBody>
      </p:sp>
    </p:spTree>
    <p:extLst>
      <p:ext uri="{BB962C8B-B14F-4D97-AF65-F5344CB8AC3E}">
        <p14:creationId xmlns:p14="http://schemas.microsoft.com/office/powerpoint/2010/main" val="210629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5EE-F886-469A-B317-1CF356F994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CF8614-AB16-47FD-BA61-7CD8439AA6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D1D46C-7507-496E-B901-1F95B6468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438DB08-133E-4CD2-B918-F9E64B93C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3095E0-DF79-4AE9-86B4-C300832CB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1A3EFEC-6A35-43A5-BFEE-A68C3C3F9654}"/>
              </a:ext>
            </a:extLst>
          </p:cNvPr>
          <p:cNvSpPr>
            <a:spLocks noGrp="1"/>
          </p:cNvSpPr>
          <p:nvPr>
            <p:ph type="dt" sz="half" idx="10"/>
          </p:nvPr>
        </p:nvSpPr>
        <p:spPr/>
        <p:txBody>
          <a:bodyPr/>
          <a:lstStyle/>
          <a:p>
            <a:r>
              <a:rPr lang="en-US"/>
              <a:t>03/03/2020</a:t>
            </a:r>
            <a:endParaRPr lang="en-GB"/>
          </a:p>
        </p:txBody>
      </p:sp>
      <p:sp>
        <p:nvSpPr>
          <p:cNvPr id="8" name="Footer Placeholder 7">
            <a:extLst>
              <a:ext uri="{FF2B5EF4-FFF2-40B4-BE49-F238E27FC236}">
                <a16:creationId xmlns:a16="http://schemas.microsoft.com/office/drawing/2014/main" id="{A4FCBD76-D245-40B7-8503-A5839C132063}"/>
              </a:ext>
            </a:extLst>
          </p:cNvPr>
          <p:cNvSpPr>
            <a:spLocks noGrp="1"/>
          </p:cNvSpPr>
          <p:nvPr>
            <p:ph type="ftr" sz="quarter" idx="11"/>
          </p:nvPr>
        </p:nvSpPr>
        <p:spPr/>
        <p:txBody>
          <a:bodyPr/>
          <a:lstStyle/>
          <a:p>
            <a:r>
              <a:rPr lang="en-GB"/>
              <a:t>(c) King's College London, {steffen.zschaler | leonardo.magela}@kcl.ac.uk</a:t>
            </a:r>
          </a:p>
        </p:txBody>
      </p:sp>
      <p:sp>
        <p:nvSpPr>
          <p:cNvPr id="9" name="Slide Number Placeholder 8">
            <a:extLst>
              <a:ext uri="{FF2B5EF4-FFF2-40B4-BE49-F238E27FC236}">
                <a16:creationId xmlns:a16="http://schemas.microsoft.com/office/drawing/2014/main" id="{2D447CD0-CD6D-4CC7-BBFD-635BADA2C338}"/>
              </a:ext>
            </a:extLst>
          </p:cNvPr>
          <p:cNvSpPr>
            <a:spLocks noGrp="1"/>
          </p:cNvSpPr>
          <p:nvPr>
            <p:ph type="sldNum" sz="quarter" idx="12"/>
          </p:nvPr>
        </p:nvSpPr>
        <p:spPr/>
        <p:txBody>
          <a:bodyPr/>
          <a:lstStyle/>
          <a:p>
            <a:fld id="{06BF10EF-8780-46C5-BD88-129E86F3F564}" type="slidenum">
              <a:rPr lang="en-GB" smtClean="0"/>
              <a:t>‹#›</a:t>
            </a:fld>
            <a:endParaRPr lang="en-GB"/>
          </a:p>
        </p:txBody>
      </p:sp>
    </p:spTree>
    <p:extLst>
      <p:ext uri="{BB962C8B-B14F-4D97-AF65-F5344CB8AC3E}">
        <p14:creationId xmlns:p14="http://schemas.microsoft.com/office/powerpoint/2010/main" val="20485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13A6-2DBF-4A0E-9152-F67443111AD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228CAAB-576A-4654-BCEC-B089271B046B}"/>
              </a:ext>
            </a:extLst>
          </p:cNvPr>
          <p:cNvSpPr>
            <a:spLocks noGrp="1"/>
          </p:cNvSpPr>
          <p:nvPr>
            <p:ph type="dt" sz="half" idx="10"/>
          </p:nvPr>
        </p:nvSpPr>
        <p:spPr/>
        <p:txBody>
          <a:bodyPr/>
          <a:lstStyle/>
          <a:p>
            <a:r>
              <a:rPr lang="en-US"/>
              <a:t>03/03/2020</a:t>
            </a:r>
            <a:endParaRPr lang="en-GB"/>
          </a:p>
        </p:txBody>
      </p:sp>
      <p:sp>
        <p:nvSpPr>
          <p:cNvPr id="4" name="Footer Placeholder 3">
            <a:extLst>
              <a:ext uri="{FF2B5EF4-FFF2-40B4-BE49-F238E27FC236}">
                <a16:creationId xmlns:a16="http://schemas.microsoft.com/office/drawing/2014/main" id="{1E8BBA91-EDAB-4A05-BA07-E57DD05EA6C7}"/>
              </a:ext>
            </a:extLst>
          </p:cNvPr>
          <p:cNvSpPr>
            <a:spLocks noGrp="1"/>
          </p:cNvSpPr>
          <p:nvPr>
            <p:ph type="ftr" sz="quarter" idx="11"/>
          </p:nvPr>
        </p:nvSpPr>
        <p:spPr/>
        <p:txBody>
          <a:bodyPr/>
          <a:lstStyle/>
          <a:p>
            <a:r>
              <a:rPr lang="en-GB"/>
              <a:t>(c) King's College London, {steffen.zschaler | leonardo.magela}@kcl.ac.uk</a:t>
            </a:r>
          </a:p>
        </p:txBody>
      </p:sp>
      <p:sp>
        <p:nvSpPr>
          <p:cNvPr id="5" name="Slide Number Placeholder 4">
            <a:extLst>
              <a:ext uri="{FF2B5EF4-FFF2-40B4-BE49-F238E27FC236}">
                <a16:creationId xmlns:a16="http://schemas.microsoft.com/office/drawing/2014/main" id="{8E2BEAF4-B874-4F80-A67D-1FD3CF6F1A6F}"/>
              </a:ext>
            </a:extLst>
          </p:cNvPr>
          <p:cNvSpPr>
            <a:spLocks noGrp="1"/>
          </p:cNvSpPr>
          <p:nvPr>
            <p:ph type="sldNum" sz="quarter" idx="12"/>
          </p:nvPr>
        </p:nvSpPr>
        <p:spPr/>
        <p:txBody>
          <a:bodyPr/>
          <a:lstStyle/>
          <a:p>
            <a:fld id="{06BF10EF-8780-46C5-BD88-129E86F3F564}" type="slidenum">
              <a:rPr lang="en-GB" smtClean="0"/>
              <a:t>‹#›</a:t>
            </a:fld>
            <a:endParaRPr lang="en-GB"/>
          </a:p>
        </p:txBody>
      </p:sp>
    </p:spTree>
    <p:extLst>
      <p:ext uri="{BB962C8B-B14F-4D97-AF65-F5344CB8AC3E}">
        <p14:creationId xmlns:p14="http://schemas.microsoft.com/office/powerpoint/2010/main" val="3216918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595D01-75B3-4D2F-8CBA-8CF56AFE7A5D}"/>
              </a:ext>
            </a:extLst>
          </p:cNvPr>
          <p:cNvSpPr>
            <a:spLocks noGrp="1"/>
          </p:cNvSpPr>
          <p:nvPr>
            <p:ph type="dt" sz="half" idx="10"/>
          </p:nvPr>
        </p:nvSpPr>
        <p:spPr/>
        <p:txBody>
          <a:bodyPr/>
          <a:lstStyle/>
          <a:p>
            <a:r>
              <a:rPr lang="en-US"/>
              <a:t>03/03/2020</a:t>
            </a:r>
            <a:endParaRPr lang="en-GB"/>
          </a:p>
        </p:txBody>
      </p:sp>
      <p:sp>
        <p:nvSpPr>
          <p:cNvPr id="3" name="Footer Placeholder 2">
            <a:extLst>
              <a:ext uri="{FF2B5EF4-FFF2-40B4-BE49-F238E27FC236}">
                <a16:creationId xmlns:a16="http://schemas.microsoft.com/office/drawing/2014/main" id="{9BD702B2-455B-4FA3-932B-7F6E163662D1}"/>
              </a:ext>
            </a:extLst>
          </p:cNvPr>
          <p:cNvSpPr>
            <a:spLocks noGrp="1"/>
          </p:cNvSpPr>
          <p:nvPr>
            <p:ph type="ftr" sz="quarter" idx="11"/>
          </p:nvPr>
        </p:nvSpPr>
        <p:spPr/>
        <p:txBody>
          <a:bodyPr/>
          <a:lstStyle/>
          <a:p>
            <a:r>
              <a:rPr lang="en-GB"/>
              <a:t>(c) King's College London, {steffen.zschaler | leonardo.magela}@kcl.ac.uk</a:t>
            </a:r>
          </a:p>
        </p:txBody>
      </p:sp>
      <p:sp>
        <p:nvSpPr>
          <p:cNvPr id="4" name="Slide Number Placeholder 3">
            <a:extLst>
              <a:ext uri="{FF2B5EF4-FFF2-40B4-BE49-F238E27FC236}">
                <a16:creationId xmlns:a16="http://schemas.microsoft.com/office/drawing/2014/main" id="{5761326D-89F2-4264-AA48-068F4EB14B3A}"/>
              </a:ext>
            </a:extLst>
          </p:cNvPr>
          <p:cNvSpPr>
            <a:spLocks noGrp="1"/>
          </p:cNvSpPr>
          <p:nvPr>
            <p:ph type="sldNum" sz="quarter" idx="12"/>
          </p:nvPr>
        </p:nvSpPr>
        <p:spPr/>
        <p:txBody>
          <a:bodyPr/>
          <a:lstStyle/>
          <a:p>
            <a:fld id="{06BF10EF-8780-46C5-BD88-129E86F3F564}" type="slidenum">
              <a:rPr lang="en-GB" smtClean="0"/>
              <a:t>‹#›</a:t>
            </a:fld>
            <a:endParaRPr lang="en-GB"/>
          </a:p>
        </p:txBody>
      </p:sp>
    </p:spTree>
    <p:extLst>
      <p:ext uri="{BB962C8B-B14F-4D97-AF65-F5344CB8AC3E}">
        <p14:creationId xmlns:p14="http://schemas.microsoft.com/office/powerpoint/2010/main" val="244600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237D-DA5C-49C6-B908-DA1726952E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A360B0-1427-47F5-8339-3DB961366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2B4B77-EF19-498E-BBDF-8CE210E42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26838-7DD4-49A7-93D7-9BB75AA1853E}"/>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D81A3827-89ED-43EE-8CEF-C0E5A5FC9462}"/>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E884F4CA-3C3D-41B7-A70D-55E0AD029898}"/>
              </a:ext>
            </a:extLst>
          </p:cNvPr>
          <p:cNvSpPr>
            <a:spLocks noGrp="1"/>
          </p:cNvSpPr>
          <p:nvPr>
            <p:ph type="sldNum" sz="quarter" idx="12"/>
          </p:nvPr>
        </p:nvSpPr>
        <p:spPr/>
        <p:txBody>
          <a:bodyPr/>
          <a:lstStyle/>
          <a:p>
            <a:fld id="{06BF10EF-8780-46C5-BD88-129E86F3F564}" type="slidenum">
              <a:rPr lang="en-GB" smtClean="0"/>
              <a:t>‹#›</a:t>
            </a:fld>
            <a:endParaRPr lang="en-GB"/>
          </a:p>
        </p:txBody>
      </p:sp>
    </p:spTree>
    <p:extLst>
      <p:ext uri="{BB962C8B-B14F-4D97-AF65-F5344CB8AC3E}">
        <p14:creationId xmlns:p14="http://schemas.microsoft.com/office/powerpoint/2010/main" val="413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E58A-B5C9-4838-9744-154073C74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123D85-6CC6-4EC6-84A0-6E7F29CAFB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50297E-9322-4A43-B276-EB767F3C3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019B9-6354-4D27-A2B8-8A01DFE91F97}"/>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3026CAF3-1D14-4CCE-A8CF-8488920DE96D}"/>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29FA8F0B-4C3F-4251-B282-A4AAD56493B7}"/>
              </a:ext>
            </a:extLst>
          </p:cNvPr>
          <p:cNvSpPr>
            <a:spLocks noGrp="1"/>
          </p:cNvSpPr>
          <p:nvPr>
            <p:ph type="sldNum" sz="quarter" idx="12"/>
          </p:nvPr>
        </p:nvSpPr>
        <p:spPr/>
        <p:txBody>
          <a:bodyPr/>
          <a:lstStyle/>
          <a:p>
            <a:fld id="{06BF10EF-8780-46C5-BD88-129E86F3F564}" type="slidenum">
              <a:rPr lang="en-GB" smtClean="0"/>
              <a:t>‹#›</a:t>
            </a:fld>
            <a:endParaRPr lang="en-GB"/>
          </a:p>
        </p:txBody>
      </p:sp>
    </p:spTree>
    <p:extLst>
      <p:ext uri="{BB962C8B-B14F-4D97-AF65-F5344CB8AC3E}">
        <p14:creationId xmlns:p14="http://schemas.microsoft.com/office/powerpoint/2010/main" val="118180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8F01F-8779-472A-B59B-70BBBE63A1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E49575A-6C13-4AF1-BF7E-6A8C127E50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49F665-2F21-4B08-A778-3FEDAD5CB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03/03/2020</a:t>
            </a:r>
            <a:endParaRPr lang="en-GB"/>
          </a:p>
        </p:txBody>
      </p:sp>
      <p:sp>
        <p:nvSpPr>
          <p:cNvPr id="5" name="Footer Placeholder 4">
            <a:extLst>
              <a:ext uri="{FF2B5EF4-FFF2-40B4-BE49-F238E27FC236}">
                <a16:creationId xmlns:a16="http://schemas.microsoft.com/office/drawing/2014/main" id="{94257687-9EAB-480F-81A0-0A0BB6540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52B4367A-E2D0-4330-BAF1-CE5C591868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F10EF-8780-46C5-BD88-129E86F3F564}" type="slidenum">
              <a:rPr lang="en-GB" smtClean="0"/>
              <a:t>‹#›</a:t>
            </a:fld>
            <a:endParaRPr lang="en-GB"/>
          </a:p>
        </p:txBody>
      </p:sp>
    </p:spTree>
    <p:extLst>
      <p:ext uri="{BB962C8B-B14F-4D97-AF65-F5344CB8AC3E}">
        <p14:creationId xmlns:p14="http://schemas.microsoft.com/office/powerpoint/2010/main" val="37678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2967527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EC82-6752-41F5-AD40-14CB7CA26F7B}"/>
              </a:ext>
            </a:extLst>
          </p:cNvPr>
          <p:cNvSpPr>
            <a:spLocks noGrp="1"/>
          </p:cNvSpPr>
          <p:nvPr>
            <p:ph type="ctrTitle"/>
          </p:nvPr>
        </p:nvSpPr>
        <p:spPr/>
        <p:txBody>
          <a:bodyPr/>
          <a:lstStyle/>
          <a:p>
            <a:r>
              <a:rPr lang="en-GB" dirty="0">
                <a:ln>
                  <a:solidFill>
                    <a:sysClr val="windowText" lastClr="000000"/>
                  </a:solidFill>
                </a:ln>
                <a:effectLst>
                  <a:outerShdw blurRad="50800" dist="38100" dir="2700000" algn="tl" rotWithShape="0">
                    <a:prstClr val="black">
                      <a:alpha val="40000"/>
                    </a:prstClr>
                  </a:outerShdw>
                </a:effectLst>
              </a:rPr>
              <a:t>A critique of agile</a:t>
            </a:r>
          </a:p>
        </p:txBody>
      </p:sp>
      <p:sp>
        <p:nvSpPr>
          <p:cNvPr id="3" name="Subtitle 2">
            <a:extLst>
              <a:ext uri="{FF2B5EF4-FFF2-40B4-BE49-F238E27FC236}">
                <a16:creationId xmlns:a16="http://schemas.microsoft.com/office/drawing/2014/main" id="{BEA1A322-521A-4854-AC46-B9ED8B2752E5}"/>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333984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issues</a:t>
            </a:r>
            <a:endParaRPr lang="en-US" dirty="0"/>
          </a:p>
        </p:txBody>
      </p:sp>
      <p:sp>
        <p:nvSpPr>
          <p:cNvPr id="3" name="Content Placeholder 2"/>
          <p:cNvSpPr>
            <a:spLocks noGrp="1"/>
          </p:cNvSpPr>
          <p:nvPr>
            <p:ph idx="1"/>
          </p:nvPr>
        </p:nvSpPr>
        <p:spPr/>
        <p:txBody>
          <a:bodyPr>
            <a:normAutofit/>
          </a:bodyPr>
          <a:lstStyle/>
          <a:p>
            <a:r>
              <a:rPr lang="en-GB" dirty="0"/>
              <a:t>How large is the system being developed?</a:t>
            </a:r>
          </a:p>
          <a:p>
            <a:pPr lvl="1"/>
            <a:r>
              <a:rPr lang="en-GB" dirty="0"/>
              <a:t>Agile methods are most effective with small, co-located team who can communicate informally</a:t>
            </a:r>
          </a:p>
          <a:p>
            <a:pPr lvl="1"/>
            <a:endParaRPr lang="en-GB" dirty="0"/>
          </a:p>
          <a:p>
            <a:r>
              <a:rPr lang="en-GB" dirty="0"/>
              <a:t>What type of system is being developed?</a:t>
            </a:r>
          </a:p>
          <a:p>
            <a:pPr lvl="1"/>
            <a:r>
              <a:rPr lang="en-GB" dirty="0"/>
              <a:t>Critical systems require a lot of analysis before implementation – need fairly detailed design to carry out analysis</a:t>
            </a:r>
          </a:p>
          <a:p>
            <a:pPr lvl="1"/>
            <a:endParaRPr lang="en-GB" dirty="0"/>
          </a:p>
          <a:p>
            <a:r>
              <a:rPr lang="en-GB" dirty="0"/>
              <a:t>Is the system subject to external regulation?</a:t>
            </a:r>
          </a:p>
          <a:p>
            <a:pPr lvl="1"/>
            <a:r>
              <a:rPr lang="en-GB" dirty="0"/>
              <a:t>If so, will probably require detailed documentation as part of system safety case</a:t>
            </a:r>
          </a:p>
          <a:p>
            <a:endParaRPr lang="en-GB" dirty="0"/>
          </a:p>
          <a:p>
            <a:r>
              <a:rPr lang="en-GB" dirty="0"/>
              <a:t>What is the expected system lifetime?</a:t>
            </a:r>
          </a:p>
          <a:p>
            <a:pPr lvl="1"/>
            <a:r>
              <a:rPr lang="en-GB" dirty="0"/>
              <a:t>Long-lifetime systems require documentation to communicate intentions of system developers to support team</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4255357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p:txBody>
          <a:bodyPr/>
          <a:lstStyle/>
          <a:p>
            <a:r>
              <a:rPr lang="en-US" dirty="0"/>
              <a:t>Most projects include elements of plan-driven and agile processes</a:t>
            </a:r>
          </a:p>
          <a:p>
            <a:endParaRPr lang="en-US" dirty="0"/>
          </a:p>
          <a:p>
            <a:r>
              <a:rPr lang="en-US" dirty="0"/>
              <a:t>Need to find balance, depending on:</a:t>
            </a:r>
          </a:p>
          <a:p>
            <a:pPr marL="179388" lvl="1" indent="-179388">
              <a:buFontTx/>
              <a:buChar char="-"/>
            </a:pPr>
            <a:r>
              <a:rPr lang="en-GB" dirty="0"/>
              <a:t>Is a very detailed specification and design important before moving to implementation? </a:t>
            </a:r>
          </a:p>
          <a:p>
            <a:pPr marL="179388" lvl="1" indent="-179388">
              <a:buFontTx/>
              <a:buChar char="-"/>
            </a:pPr>
            <a:r>
              <a:rPr lang="en-GB" dirty="0"/>
              <a:t>Is an incremental delivery strategy realistic? </a:t>
            </a:r>
          </a:p>
          <a:p>
            <a:pPr marL="179388" lvl="1" indent="-179388">
              <a:buFontTx/>
              <a:buChar char="-"/>
            </a:pPr>
            <a:r>
              <a:rPr lang="en-GB" dirty="0"/>
              <a:t>How large is the system that is being developed?</a:t>
            </a:r>
            <a:endParaRPr lang="en-US"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41997931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 methods and software maintenance</a:t>
            </a:r>
            <a:endParaRPr lang="en-US" dirty="0"/>
          </a:p>
        </p:txBody>
      </p:sp>
      <p:sp>
        <p:nvSpPr>
          <p:cNvPr id="3" name="Content Placeholder 2"/>
          <p:cNvSpPr>
            <a:spLocks noGrp="1"/>
          </p:cNvSpPr>
          <p:nvPr>
            <p:ph idx="1"/>
          </p:nvPr>
        </p:nvSpPr>
        <p:spPr/>
        <p:txBody>
          <a:bodyPr/>
          <a:lstStyle/>
          <a:p>
            <a:r>
              <a:rPr lang="en-US" dirty="0"/>
              <a:t>Maintenance of existing software often more important than new software development</a:t>
            </a:r>
          </a:p>
          <a:p>
            <a:pPr marL="179388" lvl="1" indent="-179388">
              <a:buFontTx/>
              <a:buChar char="-"/>
            </a:pPr>
            <a:r>
              <a:rPr lang="en-US" dirty="0"/>
              <a:t>Can agile methods cope with this?</a:t>
            </a:r>
          </a:p>
          <a:p>
            <a:pPr marL="449263" lvl="2" indent="-179388">
              <a:buFontTx/>
              <a:buChar char="-"/>
            </a:pPr>
            <a:r>
              <a:rPr lang="en-US" dirty="0"/>
              <a:t>On the face of it yes: flexibility and response to change is at the heart of agile</a:t>
            </a:r>
          </a:p>
          <a:p>
            <a:pPr marL="449263" lvl="2" indent="-179388">
              <a:buFontTx/>
              <a:buChar char="-"/>
            </a:pPr>
            <a:r>
              <a:rPr lang="en-US" b="1" dirty="0"/>
              <a:t>But:</a:t>
            </a:r>
          </a:p>
          <a:p>
            <a:pPr marL="719138" lvl="3" indent="-179388">
              <a:buFontTx/>
              <a:buChar char="-"/>
            </a:pPr>
            <a:r>
              <a:rPr lang="en-GB" dirty="0"/>
              <a:t>Are systems maintainable, given emphasis on minimizing formal documentation?</a:t>
            </a:r>
          </a:p>
          <a:p>
            <a:pPr marL="719138" lvl="3" indent="-179388">
              <a:buFontTx/>
              <a:buChar char="-"/>
            </a:pPr>
            <a:r>
              <a:rPr lang="en-GB" dirty="0"/>
              <a:t>What if the original development team changes?</a:t>
            </a:r>
          </a:p>
          <a:p>
            <a:pPr marL="719138" lvl="3" indent="-179388">
              <a:buFontTx/>
              <a:buChar char="-"/>
            </a:pPr>
            <a:r>
              <a:rPr lang="en-US" dirty="0"/>
              <a:t>Keeping customers involved in long-term development processes</a:t>
            </a:r>
            <a:endParaRPr lang="en-GB" dirty="0"/>
          </a:p>
          <a:p>
            <a:pPr lvl="1"/>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137068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People and teams</a:t>
            </a:r>
            <a:endParaRPr lang="en-US" dirty="0"/>
          </a:p>
        </p:txBody>
      </p:sp>
      <p:sp>
        <p:nvSpPr>
          <p:cNvPr id="3" name="Content Placeholder 2"/>
          <p:cNvSpPr>
            <a:spLocks noGrp="1"/>
          </p:cNvSpPr>
          <p:nvPr>
            <p:ph idx="1"/>
          </p:nvPr>
        </p:nvSpPr>
        <p:spPr/>
        <p:txBody>
          <a:bodyPr>
            <a:normAutofit/>
          </a:bodyPr>
          <a:lstStyle/>
          <a:p>
            <a:r>
              <a:rPr lang="en-GB" dirty="0"/>
              <a:t>How good are the designers and programmers in the development team?</a:t>
            </a:r>
          </a:p>
          <a:p>
            <a:pPr lvl="1"/>
            <a:r>
              <a:rPr lang="en-GB" dirty="0"/>
              <a:t>Agile methods require higher skill levels than plan-based approaches – “software craftsman”</a:t>
            </a:r>
            <a:r>
              <a:rPr lang="en-GB" baseline="30000" dirty="0"/>
              <a:t>1</a:t>
            </a:r>
          </a:p>
          <a:p>
            <a:pPr lvl="1"/>
            <a:endParaRPr lang="en-GB" baseline="30000" dirty="0"/>
          </a:p>
          <a:p>
            <a:r>
              <a:rPr lang="en-GB" dirty="0"/>
              <a:t>How is the development team organized?</a:t>
            </a:r>
          </a:p>
          <a:p>
            <a:pPr lvl="1"/>
            <a:r>
              <a:rPr lang="en-GB" dirty="0"/>
              <a:t>Design documents may be required if the team is distributed</a:t>
            </a:r>
          </a:p>
          <a:p>
            <a:pPr lvl="1"/>
            <a:endParaRPr lang="en-GB" dirty="0"/>
          </a:p>
          <a:p>
            <a:r>
              <a:rPr lang="en-GB" dirty="0"/>
              <a:t>What support technologies are available?</a:t>
            </a:r>
          </a:p>
          <a:p>
            <a:pPr lvl="1"/>
            <a:r>
              <a:rPr lang="en-GB" dirty="0"/>
              <a:t>Without documentation, IDE support for visualisation and program analysis becomes essential</a:t>
            </a:r>
          </a:p>
          <a:p>
            <a:pPr marL="449263" lvl="2" indent="-179388">
              <a:buFontTx/>
              <a:buChar char="-"/>
            </a:pPr>
            <a:r>
              <a:rPr lang="en-GB" dirty="0"/>
              <a:t>Do you have a team of people who prefer to work with Atom/</a:t>
            </a:r>
            <a:r>
              <a:rPr lang="en-GB" dirty="0" err="1"/>
              <a:t>VCode</a:t>
            </a:r>
            <a:r>
              <a:rPr lang="en-GB" dirty="0"/>
              <a:t>/Vim and the command line over working with a fully-featured IDE?</a:t>
            </a:r>
          </a:p>
          <a:p>
            <a:pPr marL="449263" lvl="2" indent="-179388">
              <a:buFontTx/>
              <a:buChar char="-"/>
            </a:pPr>
            <a:r>
              <a:rPr lang="en-GB" dirty="0"/>
              <a:t>Do they use a lot of find-and-search to try and understand the code?</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
        <p:nvSpPr>
          <p:cNvPr id="17" name="Rectangle 16"/>
          <p:cNvSpPr/>
          <p:nvPr/>
        </p:nvSpPr>
        <p:spPr>
          <a:xfrm>
            <a:off x="8358899" y="6187010"/>
            <a:ext cx="3833101" cy="307777"/>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30000" noProof="0" dirty="0">
                <a:ln>
                  <a:noFill/>
                </a:ln>
                <a:solidFill>
                  <a:prstClr val="black"/>
                </a:solidFill>
                <a:effectLst/>
                <a:uLnTx/>
                <a:uFillTx/>
                <a:latin typeface="Georgia"/>
                <a:ea typeface="+mn-ea"/>
                <a:cs typeface="+mn-cs"/>
              </a:rPr>
              <a:t>1</a:t>
            </a:r>
            <a:r>
              <a:rPr kumimoji="0" lang="en-GB" sz="1400" b="0" i="0" u="none" strike="noStrike" kern="1200" cap="none" spc="0" normalizeH="0" baseline="0" noProof="0" dirty="0">
                <a:ln>
                  <a:noFill/>
                </a:ln>
                <a:solidFill>
                  <a:prstClr val="black"/>
                </a:solidFill>
                <a:effectLst/>
                <a:uLnTx/>
                <a:uFillTx/>
                <a:latin typeface="Georgia"/>
                <a:ea typeface="+mn-ea"/>
                <a:cs typeface="+mn-cs"/>
              </a:rPr>
              <a:t>http://manifesto.softwarecraftsmanship.org/</a:t>
            </a:r>
          </a:p>
        </p:txBody>
      </p:sp>
    </p:spTree>
    <p:extLst>
      <p:ext uri="{BB962C8B-B14F-4D97-AF65-F5344CB8AC3E}">
        <p14:creationId xmlns:p14="http://schemas.microsoft.com/office/powerpoint/2010/main" val="41798182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 methods across organizations</a:t>
            </a:r>
            <a:endParaRPr lang="en-US" dirty="0"/>
          </a:p>
        </p:txBody>
      </p:sp>
      <p:sp>
        <p:nvSpPr>
          <p:cNvPr id="3" name="Content Placeholder 2"/>
          <p:cNvSpPr>
            <a:spLocks noGrp="1"/>
          </p:cNvSpPr>
          <p:nvPr>
            <p:ph idx="1"/>
          </p:nvPr>
        </p:nvSpPr>
        <p:spPr/>
        <p:txBody>
          <a:bodyPr>
            <a:normAutofit/>
          </a:bodyPr>
          <a:lstStyle/>
          <a:p>
            <a:r>
              <a:rPr lang="en-GB" dirty="0"/>
              <a:t>Introducing agile into a large organisation can be difficult:</a:t>
            </a:r>
          </a:p>
          <a:p>
            <a:pPr marL="179388" lvl="1" indent="-179388">
              <a:buFontTx/>
              <a:buChar char="-"/>
            </a:pPr>
            <a:r>
              <a:rPr lang="en-GB" dirty="0"/>
              <a:t>Project managers without experience of agile methods may shun the risk</a:t>
            </a:r>
          </a:p>
          <a:p>
            <a:pPr marL="179388" lvl="1" indent="-179388">
              <a:buFontTx/>
              <a:buChar char="-"/>
            </a:pPr>
            <a:endParaRPr lang="en-GB" dirty="0"/>
          </a:p>
          <a:p>
            <a:pPr marL="179388" lvl="1" indent="-179388">
              <a:buFontTx/>
              <a:buChar char="-"/>
            </a:pPr>
            <a:r>
              <a:rPr lang="en-GB" dirty="0"/>
              <a:t>Cultural resistance</a:t>
            </a:r>
          </a:p>
          <a:p>
            <a:pPr marL="449263" lvl="2" indent="-179388">
              <a:buFontTx/>
              <a:buChar char="-"/>
            </a:pPr>
            <a:r>
              <a:rPr lang="en-GB" dirty="0"/>
              <a:t>Especially where there is a long history of using conventional systems engineering processes</a:t>
            </a:r>
          </a:p>
          <a:p>
            <a:pPr marL="449263" lvl="2" indent="-179388">
              <a:buFontTx/>
              <a:buChar char="-"/>
            </a:pPr>
            <a:r>
              <a:rPr lang="en-GB" dirty="0"/>
              <a:t>Culture of plan-based development is the norm in engineering</a:t>
            </a:r>
          </a:p>
          <a:p>
            <a:pPr marL="449263" lvl="2" indent="-179388">
              <a:buFontTx/>
              <a:buChar char="-"/>
            </a:pPr>
            <a:r>
              <a:rPr lang="en-GB" dirty="0"/>
              <a:t>Will customer representatives be available </a:t>
            </a:r>
          </a:p>
          <a:p>
            <a:pPr marL="449263" lvl="2" indent="-179388">
              <a:buFontTx/>
              <a:buChar char="-"/>
            </a:pPr>
            <a:r>
              <a:rPr lang="en-GB" dirty="0"/>
              <a:t>Can informal agile development fit into the organizational culture of detailed documentation?</a:t>
            </a:r>
          </a:p>
          <a:p>
            <a:pPr marL="179388" lvl="1" indent="-179388">
              <a:buFontTx/>
              <a:buChar char="-"/>
            </a:pPr>
            <a:r>
              <a:rPr lang="en-GB" dirty="0"/>
              <a:t>All projects are typically expected to follow standardised quality procedures</a:t>
            </a:r>
          </a:p>
          <a:p>
            <a:pPr marL="449263" lvl="2" indent="-179388">
              <a:buFontTx/>
              <a:buChar char="-"/>
            </a:pPr>
            <a:r>
              <a:rPr lang="en-GB" dirty="0"/>
              <a:t>Can be bureaucratic, making them incompatible with agile methods</a:t>
            </a:r>
          </a:p>
          <a:p>
            <a:pPr marL="449263" lvl="2" indent="-179388">
              <a:buFontTx/>
              <a:buChar char="-"/>
            </a:pPr>
            <a:r>
              <a:rPr lang="en-GB" dirty="0"/>
              <a:t>Is it standard organizational practice to develop a detailed system specification?</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7531951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 (2)</a:t>
            </a:r>
          </a:p>
        </p:txBody>
      </p:sp>
      <p:sp>
        <p:nvSpPr>
          <p:cNvPr id="3" name="Content Placeholder 2"/>
          <p:cNvSpPr>
            <a:spLocks noGrp="1"/>
          </p:cNvSpPr>
          <p:nvPr>
            <p:ph idx="1"/>
          </p:nvPr>
        </p:nvSpPr>
        <p:spPr/>
        <p:txBody>
          <a:bodyPr>
            <a:normAutofit/>
          </a:bodyPr>
          <a:lstStyle/>
          <a:p>
            <a:r>
              <a:rPr lang="en-GB" dirty="0"/>
              <a:t>Introducing agile into a large organisation can be difficult:</a:t>
            </a:r>
          </a:p>
          <a:p>
            <a:pPr marL="179388" lvl="1" indent="-179388">
              <a:buFontTx/>
              <a:buChar char="-"/>
            </a:pPr>
            <a:r>
              <a:rPr lang="en-GB" dirty="0"/>
              <a:t>Contractual concerns</a:t>
            </a:r>
          </a:p>
          <a:p>
            <a:pPr marL="449263" lvl="2" indent="-179388">
              <a:buFontTx/>
              <a:buChar char="-"/>
            </a:pPr>
            <a:r>
              <a:rPr lang="en-US" dirty="0"/>
              <a:t>Standard contracts for custom systems based around a specification of what to implement – selling a product</a:t>
            </a:r>
          </a:p>
          <a:p>
            <a:pPr marL="449263" lvl="2" indent="-179388">
              <a:buFontTx/>
              <a:buChar char="-"/>
            </a:pPr>
            <a:r>
              <a:rPr lang="en-US" dirty="0"/>
              <a:t>Precludes interleaving specification and development </a:t>
            </a:r>
          </a:p>
          <a:p>
            <a:pPr marL="449263" lvl="2" indent="-179388">
              <a:buFontTx/>
              <a:buChar char="-"/>
            </a:pPr>
            <a:r>
              <a:rPr lang="en-US" dirty="0"/>
              <a:t>Need contracts paying for developer time rather than functionality – selling a (series of) project(s)</a:t>
            </a:r>
          </a:p>
          <a:p>
            <a:pPr marL="449263" lvl="2" indent="-179388">
              <a:buFontTx/>
              <a:buChar char="-"/>
            </a:pPr>
            <a:r>
              <a:rPr lang="en-US" dirty="0"/>
              <a:t>Risky from a legal perspective: no guarantees as to what will be delivered</a:t>
            </a:r>
            <a:endParaRPr lang="en-GB" dirty="0"/>
          </a:p>
          <a:p>
            <a:pPr marL="179388" lvl="1" indent="-179388">
              <a:buFontTx/>
              <a:buChar char="-"/>
            </a:pPr>
            <a:endParaRPr lang="en-GB" dirty="0"/>
          </a:p>
          <a:p>
            <a:pPr marL="179388" lvl="1" indent="-179388">
              <a:buFontTx/>
              <a:buChar char="-"/>
            </a:pPr>
            <a:r>
              <a:rPr lang="en-GB" dirty="0"/>
              <a:t>Agile methods require relatively high skill level</a:t>
            </a:r>
          </a:p>
          <a:p>
            <a:pPr marL="449263" lvl="2" indent="-179388">
              <a:buFontTx/>
              <a:buChar char="-"/>
            </a:pPr>
            <a:r>
              <a:rPr lang="en-GB" dirty="0"/>
              <a:t>In large organizations, wide range of skills and abilities more likely</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1713422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 principles and organizational practice</a:t>
            </a:r>
            <a:endParaRPr lang="en-US" dirty="0"/>
          </a:p>
        </p:txBody>
      </p:sp>
      <p:graphicFrame>
        <p:nvGraphicFramePr>
          <p:cNvPr id="6" name="Content Placeholder 5"/>
          <p:cNvGraphicFramePr>
            <a:graphicFrameLocks noGrp="1"/>
          </p:cNvGraphicFramePr>
          <p:nvPr>
            <p:ph idx="1"/>
          </p:nvPr>
        </p:nvGraphicFramePr>
        <p:xfrm>
          <a:off x="480000" y="1643380"/>
          <a:ext cx="11231999" cy="3571240"/>
        </p:xfrm>
        <a:graphic>
          <a:graphicData uri="http://schemas.openxmlformats.org/drawingml/2006/table">
            <a:tbl>
              <a:tblPr firstRow="1" bandRow="1">
                <a:tableStyleId>{9D7B26C5-4107-4FEC-AEDC-1716B250A1EF}</a:tableStyleId>
              </a:tblPr>
              <a:tblGrid>
                <a:gridCol w="2216066">
                  <a:extLst>
                    <a:ext uri="{9D8B030D-6E8A-4147-A177-3AD203B41FA5}">
                      <a16:colId xmlns:a16="http://schemas.microsoft.com/office/drawing/2014/main" val="20000"/>
                    </a:ext>
                  </a:extLst>
                </a:gridCol>
                <a:gridCol w="9015933">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effectLst/>
                        </a:rPr>
                        <a:t>Customer involvement</a:t>
                      </a:r>
                      <a:endParaRPr lang="en-GB" sz="1400" dirty="0">
                        <a:solidFill>
                          <a:srgbClr val="000000"/>
                        </a:solidFill>
                        <a:effectLst/>
                        <a:latin typeface="Arial"/>
                        <a:ea typeface="Times New Roman"/>
                        <a:cs typeface="Times New Roman"/>
                      </a:endParaRPr>
                    </a:p>
                  </a:txBody>
                  <a:tcPr marL="68580" marR="68580" marT="0" marB="0"/>
                </a:tc>
                <a:tc>
                  <a:txBody>
                    <a:bodyPr/>
                    <a:lstStyle/>
                    <a:p>
                      <a:pPr marL="179388" indent="-179388" algn="l">
                        <a:spcAft>
                          <a:spcPts val="0"/>
                        </a:spcAft>
                        <a:buFontTx/>
                        <a:buChar char="-"/>
                        <a:tabLst>
                          <a:tab pos="342900" algn="l"/>
                          <a:tab pos="685800" algn="l"/>
                          <a:tab pos="1028700" algn="l"/>
                        </a:tabLst>
                      </a:pPr>
                      <a:r>
                        <a:rPr lang="en-GB" sz="1400" dirty="0">
                          <a:effectLst/>
                        </a:rPr>
                        <a:t>Depends on having a customer willing and able to spend time with development team</a:t>
                      </a:r>
                    </a:p>
                    <a:p>
                      <a:pPr marL="179388" indent="-179388" algn="l">
                        <a:spcAft>
                          <a:spcPts val="0"/>
                        </a:spcAft>
                        <a:buFontTx/>
                        <a:buChar char="-"/>
                        <a:tabLst>
                          <a:tab pos="342900" algn="l"/>
                          <a:tab pos="685800" algn="l"/>
                          <a:tab pos="1028700" algn="l"/>
                        </a:tabLst>
                      </a:pPr>
                      <a:r>
                        <a:rPr lang="en-GB" sz="1400" dirty="0">
                          <a:effectLst/>
                        </a:rPr>
                        <a:t>Customer must represent all system stakeholders</a:t>
                      </a:r>
                    </a:p>
                    <a:p>
                      <a:pPr marL="179388" indent="-179388" algn="l">
                        <a:spcAft>
                          <a:spcPts val="0"/>
                        </a:spcAft>
                        <a:buFontTx/>
                        <a:buChar char="-"/>
                        <a:tabLst>
                          <a:tab pos="342900" algn="l"/>
                          <a:tab pos="685800" algn="l"/>
                          <a:tab pos="1028700" algn="l"/>
                        </a:tabLst>
                      </a:pPr>
                      <a:r>
                        <a:rPr lang="en-GB" sz="1400" dirty="0">
                          <a:effectLst/>
                        </a:rPr>
                        <a:t>External stakeholders (e.g., regulators)?</a:t>
                      </a: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effectLst/>
                        </a:rPr>
                        <a:t>Embrace change</a:t>
                      </a:r>
                      <a:endParaRPr lang="en-GB" sz="1400" dirty="0">
                        <a:solidFill>
                          <a:srgbClr val="000000"/>
                        </a:solidFill>
                        <a:effectLst/>
                        <a:latin typeface="Arial"/>
                        <a:ea typeface="Times New Roman"/>
                        <a:cs typeface="Times New Roman"/>
                      </a:endParaRPr>
                    </a:p>
                  </a:txBody>
                  <a:tcPr marL="68580" marR="68580" marT="0" marB="0"/>
                </a:tc>
                <a:tc>
                  <a:txBody>
                    <a:bodyPr/>
                    <a:lstStyle/>
                    <a:p>
                      <a:pPr marL="179388" indent="-179388" algn="l">
                        <a:spcAft>
                          <a:spcPts val="0"/>
                        </a:spcAft>
                        <a:buFontTx/>
                        <a:buChar char="-"/>
                        <a:tabLst>
                          <a:tab pos="342900" algn="l"/>
                          <a:tab pos="685800" algn="l"/>
                          <a:tab pos="1028700" algn="l"/>
                        </a:tabLst>
                      </a:pPr>
                      <a:r>
                        <a:rPr lang="en-GB" sz="1400" dirty="0">
                          <a:effectLst/>
                        </a:rPr>
                        <a:t>Prioritizing changes to select what to do next</a:t>
                      </a:r>
                    </a:p>
                    <a:p>
                      <a:pPr marL="442913" lvl="1" indent="-179388" algn="l">
                        <a:spcAft>
                          <a:spcPts val="0"/>
                        </a:spcAft>
                        <a:buFontTx/>
                        <a:buChar char="-"/>
                        <a:tabLst>
                          <a:tab pos="342900" algn="l"/>
                          <a:tab pos="685800" algn="l"/>
                          <a:tab pos="1028700" algn="l"/>
                        </a:tabLst>
                      </a:pPr>
                      <a:r>
                        <a:rPr lang="en-GB" sz="1400" dirty="0">
                          <a:effectLst/>
                        </a:rPr>
                        <a:t>Can be extremely difficult with many stakeholders</a:t>
                      </a:r>
                      <a:r>
                        <a:rPr lang="en-GB" sz="1400" baseline="0" dirty="0">
                          <a:effectLst/>
                        </a:rPr>
                        <a:t> </a:t>
                      </a:r>
                      <a:r>
                        <a:rPr lang="en-GB" sz="1400" baseline="0" dirty="0">
                          <a:effectLst/>
                          <a:sym typeface="Wingdings" panose="05000000000000000000" pitchFamily="2" charset="2"/>
                        </a:rPr>
                        <a:t> conflicting priorities</a:t>
                      </a:r>
                      <a:endParaRPr lang="en-GB" sz="1400" baseline="0" dirty="0">
                        <a:solidFill>
                          <a:srgbClr val="000000"/>
                        </a:solidFill>
                        <a:effectLst/>
                        <a:latin typeface="Arial"/>
                        <a:cs typeface="Times New Roman"/>
                        <a:sym typeface="Wingdings" panose="05000000000000000000" pitchFamily="2" charset="2"/>
                      </a:endParaRPr>
                    </a:p>
                    <a:p>
                      <a:pPr marL="442913" lvl="1" indent="-179388" algn="l" defTabSz="457200" rtl="0" eaLnBrk="1" latinLnBrk="0" hangingPunct="1">
                        <a:spcAft>
                          <a:spcPts val="0"/>
                        </a:spcAft>
                        <a:buFontTx/>
                        <a:buChar char="-"/>
                        <a:tabLst>
                          <a:tab pos="342900" algn="l"/>
                          <a:tab pos="685800" algn="l"/>
                          <a:tab pos="1028700" algn="l"/>
                        </a:tabLst>
                      </a:pPr>
                      <a:r>
                        <a:rPr lang="en-GB" sz="1400" kern="1200" dirty="0">
                          <a:solidFill>
                            <a:schemeClr val="tx1"/>
                          </a:solidFill>
                          <a:effectLst/>
                          <a:latin typeface="+mn-lt"/>
                          <a:ea typeface="+mn-ea"/>
                          <a:cs typeface="+mn-cs"/>
                          <a:sym typeface="Wingdings" panose="05000000000000000000" pitchFamily="2" charset="2"/>
                        </a:rPr>
                        <a:t>Priority poker can help</a:t>
                      </a:r>
                      <a:endParaRPr lang="en-GB" sz="14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dirty="0">
                          <a:effectLst/>
                        </a:rPr>
                        <a:t>Incremental delivery</a:t>
                      </a:r>
                      <a:endParaRPr lang="en-GB" sz="1400" dirty="0">
                        <a:solidFill>
                          <a:srgbClr val="000000"/>
                        </a:solidFill>
                        <a:effectLst/>
                        <a:latin typeface="Arial"/>
                        <a:ea typeface="Times New Roman"/>
                        <a:cs typeface="Times New Roman"/>
                      </a:endParaRPr>
                    </a:p>
                  </a:txBody>
                  <a:tcPr marL="68580" marR="68580" marT="0" marB="0"/>
                </a:tc>
                <a:tc>
                  <a:txBody>
                    <a:bodyPr/>
                    <a:lstStyle/>
                    <a:p>
                      <a:pPr marL="179388" indent="-179388" algn="l">
                        <a:spcAft>
                          <a:spcPts val="0"/>
                        </a:spcAft>
                        <a:buFontTx/>
                        <a:buChar char="-"/>
                        <a:tabLst>
                          <a:tab pos="342900" algn="l"/>
                          <a:tab pos="685800" algn="l"/>
                          <a:tab pos="1028700" algn="l"/>
                        </a:tabLst>
                      </a:pPr>
                      <a:r>
                        <a:rPr lang="en-GB" sz="1400" dirty="0">
                          <a:effectLst/>
                        </a:rPr>
                        <a:t>Rapid iterations &amp; short-term planning vs longer-term planning cycles of business marketing</a:t>
                      </a:r>
                    </a:p>
                    <a:p>
                      <a:pPr marL="442913" lvl="1" indent="-179388" algn="l">
                        <a:spcAft>
                          <a:spcPts val="0"/>
                        </a:spcAft>
                        <a:buFontTx/>
                        <a:buChar char="-"/>
                        <a:tabLst>
                          <a:tab pos="342900" algn="l"/>
                          <a:tab pos="685800" algn="l"/>
                          <a:tab pos="1028700" algn="l"/>
                        </a:tabLst>
                      </a:pPr>
                      <a:r>
                        <a:rPr lang="en-GB" sz="1400" dirty="0">
                          <a:effectLst/>
                        </a:rPr>
                        <a:t>May need feature sets several months in advance for effective marketing campaigns!</a:t>
                      </a:r>
                    </a:p>
                  </a:txBody>
                  <a:tcPr marL="68580" marR="68580" marT="0" marB="0"/>
                </a:tc>
                <a:extLst>
                  <a:ext uri="{0D108BD9-81ED-4DB2-BD59-A6C34878D82A}">
                    <a16:rowId xmlns:a16="http://schemas.microsoft.com/office/drawing/2014/main" val="10003"/>
                  </a:ext>
                </a:extLst>
              </a:tr>
              <a:tr h="370840">
                <a:tc>
                  <a:txBody>
                    <a:bodyPr/>
                    <a:lstStyle/>
                    <a:p>
                      <a:pPr indent="0" algn="l">
                        <a:spcAft>
                          <a:spcPts val="0"/>
                        </a:spcAft>
                        <a:tabLst>
                          <a:tab pos="342900" algn="l"/>
                          <a:tab pos="685800" algn="l"/>
                          <a:tab pos="1028700" algn="l"/>
                        </a:tabLst>
                      </a:pPr>
                      <a:r>
                        <a:rPr lang="en-GB" sz="1400" baseline="0" dirty="0">
                          <a:effectLst/>
                        </a:rPr>
                        <a:t>Maintain simplicity</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marL="179388" indent="-179388" algn="l">
                        <a:spcAft>
                          <a:spcPts val="0"/>
                        </a:spcAft>
                        <a:buFontTx/>
                        <a:buChar char="-"/>
                        <a:tabLst>
                          <a:tab pos="342900" algn="l"/>
                          <a:tab pos="685800" algn="l"/>
                          <a:tab pos="1028700" algn="l"/>
                        </a:tabLst>
                      </a:pPr>
                      <a:r>
                        <a:rPr lang="en-GB" sz="1400" baseline="0" dirty="0">
                          <a:effectLst/>
                        </a:rPr>
                        <a:t>Pressure from delivery schedules</a:t>
                      </a:r>
                    </a:p>
                    <a:p>
                      <a:pPr marL="442913" lvl="1" indent="-179388" algn="l">
                        <a:spcAft>
                          <a:spcPts val="0"/>
                        </a:spcAft>
                        <a:buFontTx/>
                        <a:buChar char="-"/>
                        <a:tabLst>
                          <a:tab pos="342900" algn="l"/>
                          <a:tab pos="685800" algn="l"/>
                          <a:tab pos="1028700" algn="l"/>
                        </a:tabLst>
                      </a:pPr>
                      <a:r>
                        <a:rPr lang="en-GB" sz="1400" baseline="0" dirty="0">
                          <a:effectLst/>
                        </a:rPr>
                        <a:t>May not have time to carry out system simplification and refactoring </a:t>
                      </a:r>
                      <a:r>
                        <a:rPr lang="en-GB" sz="1400" baseline="0" dirty="0">
                          <a:effectLst/>
                          <a:sym typeface="Wingdings" panose="05000000000000000000" pitchFamily="2" charset="2"/>
                        </a:rPr>
                        <a:t> </a:t>
                      </a:r>
                      <a:r>
                        <a:rPr lang="en-GB" sz="1400" baseline="0" dirty="0">
                          <a:effectLst/>
                        </a:rPr>
                        <a:t>technical debt!</a:t>
                      </a:r>
                    </a:p>
                    <a:p>
                      <a:pPr marL="442913" lvl="1" indent="-179388" algn="l">
                        <a:spcAft>
                          <a:spcPts val="0"/>
                        </a:spcAft>
                        <a:buFontTx/>
                        <a:buChar char="-"/>
                        <a:tabLst>
                          <a:tab pos="342900" algn="l"/>
                          <a:tab pos="685800" algn="l"/>
                          <a:tab pos="1028700" algn="l"/>
                        </a:tabLst>
                      </a:pPr>
                      <a:r>
                        <a:rPr lang="en-GB" sz="1400" baseline="0" dirty="0">
                          <a:effectLst/>
                        </a:rPr>
                        <a:t>Work for improving system design/architecture often difficult to get through prioritisation meetings </a:t>
                      </a:r>
                      <a:r>
                        <a:rPr lang="en-GB" sz="1400" baseline="0" dirty="0">
                          <a:effectLst/>
                          <a:sym typeface="Wingdings" panose="05000000000000000000" pitchFamily="2" charset="2"/>
                        </a:rPr>
                        <a:t> no immediate value to customer</a:t>
                      </a:r>
                      <a:endParaRPr lang="en-GB" sz="1400" baseline="0" dirty="0">
                        <a:effectLst/>
                      </a:endParaRPr>
                    </a:p>
                  </a:txBody>
                  <a:tcPr marL="68580" marR="68580" marT="0" marB="0"/>
                </a:tc>
                <a:extLst>
                  <a:ext uri="{0D108BD9-81ED-4DB2-BD59-A6C34878D82A}">
                    <a16:rowId xmlns:a16="http://schemas.microsoft.com/office/drawing/2014/main" val="10004"/>
                  </a:ext>
                </a:extLst>
              </a:tr>
              <a:tr h="370840">
                <a:tc>
                  <a:txBody>
                    <a:bodyPr/>
                    <a:lstStyle/>
                    <a:p>
                      <a:pPr indent="0" algn="l">
                        <a:spcAft>
                          <a:spcPts val="0"/>
                        </a:spcAft>
                        <a:tabLst>
                          <a:tab pos="342900" algn="l"/>
                          <a:tab pos="685800" algn="l"/>
                          <a:tab pos="1028700" algn="l"/>
                        </a:tabLst>
                      </a:pPr>
                      <a:r>
                        <a:rPr lang="en-GB" sz="1400" baseline="0" dirty="0">
                          <a:effectLst/>
                        </a:rPr>
                        <a:t>People not process</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marL="179388" indent="-179388" algn="l">
                        <a:spcAft>
                          <a:spcPts val="0"/>
                        </a:spcAft>
                        <a:buFontTx/>
                        <a:buChar char="-"/>
                        <a:tabLst>
                          <a:tab pos="342900" algn="l"/>
                          <a:tab pos="685800" algn="l"/>
                          <a:tab pos="1028700" algn="l"/>
                        </a:tabLst>
                      </a:pPr>
                      <a:r>
                        <a:rPr lang="en-GB" sz="1400" baseline="0" dirty="0">
                          <a:effectLst/>
                        </a:rPr>
                        <a:t>Personalities of team members may conflict with intense involvement typical of agile methods</a:t>
                      </a:r>
                    </a:p>
                    <a:p>
                      <a:pPr marL="179388" indent="-179388" algn="l">
                        <a:spcAft>
                          <a:spcPts val="0"/>
                        </a:spcAft>
                        <a:buFontTx/>
                        <a:buChar char="-"/>
                        <a:tabLst>
                          <a:tab pos="342900" algn="l"/>
                          <a:tab pos="685800" algn="l"/>
                          <a:tab pos="1028700" algn="l"/>
                        </a:tabLst>
                      </a:pPr>
                      <a:r>
                        <a:rPr lang="en-GB" sz="1400" baseline="0" dirty="0">
                          <a:effectLst/>
                        </a:rPr>
                        <a:t>Breakdown in communication</a:t>
                      </a:r>
                    </a:p>
                    <a:p>
                      <a:pPr marL="179388" indent="-179388" algn="l">
                        <a:spcAft>
                          <a:spcPts val="0"/>
                        </a:spcAft>
                        <a:buFontTx/>
                        <a:buChar char="-"/>
                        <a:tabLst>
                          <a:tab pos="342900" algn="l"/>
                          <a:tab pos="685800" algn="l"/>
                          <a:tab pos="1028700" algn="l"/>
                        </a:tabLst>
                      </a:pPr>
                      <a:r>
                        <a:rPr lang="en-GB" sz="1400" baseline="0" dirty="0">
                          <a:effectLst/>
                        </a:rPr>
                        <a:t>Relies on software craftsmen – extremely high skill level – what about the average software engineer?</a:t>
                      </a: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60456338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1852</Words>
  <Application>Microsoft Office PowerPoint</Application>
  <PresentationFormat>Widescreen</PresentationFormat>
  <Paragraphs>161</Paragraphs>
  <Slides>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Georgia</vt:lpstr>
      <vt:lpstr>Impact</vt:lpstr>
      <vt:lpstr>Wingdings</vt:lpstr>
      <vt:lpstr>Office Theme</vt:lpstr>
      <vt:lpstr>KCL UPDATE v4 4x3</vt:lpstr>
      <vt:lpstr>A critique of agile</vt:lpstr>
      <vt:lpstr>System issues</vt:lpstr>
      <vt:lpstr>Agile and plan-driven methods</vt:lpstr>
      <vt:lpstr>Agile methods and software maintenance</vt:lpstr>
      <vt:lpstr>People and teams</vt:lpstr>
      <vt:lpstr>Agile methods across organizations</vt:lpstr>
      <vt:lpstr>Agile methods across organizations (2)</vt:lpstr>
      <vt:lpstr>Agile principles and organizational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critique of agile</dc:title>
  <dc:creator>Zschaler, Steffen</dc:creator>
  <cp:lastModifiedBy>Zschaler, Steffen</cp:lastModifiedBy>
  <cp:revision>1</cp:revision>
  <dcterms:created xsi:type="dcterms:W3CDTF">2021-02-12T12:31:22Z</dcterms:created>
  <dcterms:modified xsi:type="dcterms:W3CDTF">2021-02-19T15:51:32Z</dcterms:modified>
</cp:coreProperties>
</file>