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85E1A-1F92-4E3E-90E1-624D2DBFD562}" v="14" dt="2021-02-25T12:53:16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92" autoAdjust="0"/>
  </p:normalViewPr>
  <p:slideViewPr>
    <p:cSldViewPr snapToGrid="0">
      <p:cViewPr varScale="1">
        <p:scale>
          <a:sx n="63" d="100"/>
          <a:sy n="63" d="100"/>
        </p:scale>
        <p:origin x="23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chaler, Steffen" userId="130a91b6-43d4-46e6-aee6-e1bfbc1915e3" providerId="ADAL" clId="{B6285E1A-1F92-4E3E-90E1-624D2DBFD562}"/>
    <pc:docChg chg="custSel addSld delSld modSld">
      <pc:chgData name="Zschaler, Steffen" userId="130a91b6-43d4-46e6-aee6-e1bfbc1915e3" providerId="ADAL" clId="{B6285E1A-1F92-4E3E-90E1-624D2DBFD562}" dt="2021-03-01T11:05:13.454" v="1199" actId="20577"/>
      <pc:docMkLst>
        <pc:docMk/>
      </pc:docMkLst>
      <pc:sldChg chg="modSp add del modTransition modAnim modNotesTx">
        <pc:chgData name="Zschaler, Steffen" userId="130a91b6-43d4-46e6-aee6-e1bfbc1915e3" providerId="ADAL" clId="{B6285E1A-1F92-4E3E-90E1-624D2DBFD562}" dt="2021-02-25T12:56:28.340" v="1193" actId="20577"/>
        <pc:sldMkLst>
          <pc:docMk/>
          <pc:sldMk cId="3738641015" sldId="259"/>
        </pc:sldMkLst>
        <pc:spChg chg="mod">
          <ac:chgData name="Zschaler, Steffen" userId="130a91b6-43d4-46e6-aee6-e1bfbc1915e3" providerId="ADAL" clId="{B6285E1A-1F92-4E3E-90E1-624D2DBFD562}" dt="2021-02-25T12:53:16.696" v="395" actId="20577"/>
          <ac:spMkLst>
            <pc:docMk/>
            <pc:sldMk cId="3738641015" sldId="259"/>
            <ac:spMk id="3" creationId="{00000000-0000-0000-0000-000000000000}"/>
          </ac:spMkLst>
        </pc:spChg>
      </pc:sldChg>
      <pc:sldChg chg="add del modTransition modNotesTx">
        <pc:chgData name="Zschaler, Steffen" userId="130a91b6-43d4-46e6-aee6-e1bfbc1915e3" providerId="ADAL" clId="{B6285E1A-1F92-4E3E-90E1-624D2DBFD562}" dt="2021-03-01T11:05:13.454" v="1199" actId="20577"/>
        <pc:sldMkLst>
          <pc:docMk/>
          <pc:sldMk cId="3690008212" sldId="260"/>
        </pc:sldMkLst>
      </pc:sldChg>
      <pc:sldChg chg="modSp new mod modNotesTx">
        <pc:chgData name="Zschaler, Steffen" userId="130a91b6-43d4-46e6-aee6-e1bfbc1915e3" providerId="ADAL" clId="{B6285E1A-1F92-4E3E-90E1-624D2DBFD562}" dt="2021-02-25T12:56:13.774" v="1177" actId="20577"/>
        <pc:sldMkLst>
          <pc:docMk/>
          <pc:sldMk cId="1839974524" sldId="261"/>
        </pc:sldMkLst>
        <pc:spChg chg="mod">
          <ac:chgData name="Zschaler, Steffen" userId="130a91b6-43d4-46e6-aee6-e1bfbc1915e3" providerId="ADAL" clId="{B6285E1A-1F92-4E3E-90E1-624D2DBFD562}" dt="2021-02-12T16:55:48.953" v="48" actId="14838"/>
          <ac:spMkLst>
            <pc:docMk/>
            <pc:sldMk cId="1839974524" sldId="261"/>
            <ac:spMk id="2" creationId="{5CF37D6E-2693-4BC1-9707-5533A2210613}"/>
          </ac:spMkLst>
        </pc:spChg>
        <pc:spChg chg="mod">
          <ac:chgData name="Zschaler, Steffen" userId="130a91b6-43d4-46e6-aee6-e1bfbc1915e3" providerId="ADAL" clId="{B6285E1A-1F92-4E3E-90E1-624D2DBFD562}" dt="2021-02-12T16:55:42.033" v="46" actId="20577"/>
          <ac:spMkLst>
            <pc:docMk/>
            <pc:sldMk cId="1839974524" sldId="261"/>
            <ac:spMk id="3" creationId="{641E11D7-06E4-438B-A8A0-0110187861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44243-FDD2-465E-AFE4-5B6FDD665EA4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B9F89-0285-4A8D-A973-069D91B3D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8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&lt;CTRL-SHIFT-HOME&gt;&lt;CTRL-SHIFT-3&gt;&lt;BEAT&gt;&lt;CTRL-SHIFT-1&gt;</a:t>
            </a:r>
          </a:p>
          <a:p>
            <a:endParaRPr lang="en-GB" dirty="0"/>
          </a:p>
          <a:p>
            <a:r>
              <a:rPr lang="en-GB" dirty="0"/>
              <a:t>Welcome.</a:t>
            </a:r>
          </a:p>
          <a:p>
            <a:endParaRPr lang="en-GB" dirty="0"/>
          </a:p>
          <a:p>
            <a:r>
              <a:rPr lang="en-GB" dirty="0"/>
              <a:t>This week, as Monty Python would say “for something completely different”.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9F89-0285-4A8D-A973-069D91B3D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600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&lt;CTRL-SHIFT-2&gt;</a:t>
            </a:r>
          </a:p>
          <a:p>
            <a:endParaRPr lang="en-GB"/>
          </a:p>
          <a:p>
            <a:r>
              <a:rPr lang="en-GB" dirty="0"/>
              <a:t>We have talked a lot about the software development life cycle and, in particular, the use of UML for designing software systems.</a:t>
            </a:r>
          </a:p>
          <a:p>
            <a:endParaRPr lang="en-GB" dirty="0"/>
          </a:p>
          <a:p>
            <a:r>
              <a:rPr lang="en-GB" dirty="0"/>
              <a:t>But, &lt;ANIMATE&gt; why should we bother with modelling?</a:t>
            </a:r>
          </a:p>
          <a:p>
            <a:r>
              <a:rPr lang="en-GB" dirty="0"/>
              <a:t>I hope you have already seen how modelling can help you get a better understanding of your system and allow you to focus on the important aspects without having to worry about all the nitty-gritty detail all the time.</a:t>
            </a:r>
          </a:p>
          <a:p>
            <a:endParaRPr lang="en-GB" dirty="0"/>
          </a:p>
          <a:p>
            <a:r>
              <a:rPr lang="en-GB" dirty="0"/>
              <a:t>This week, I want to show you some examples of what else can be done with models and how they can make software development easier and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9F89-0285-4A8D-A973-069D91B3D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10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the plan for the week. We will loo at:</a:t>
            </a:r>
          </a:p>
          <a:p>
            <a:endParaRPr lang="en-GB" dirty="0"/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Using models to generate executable code automatically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Debugging and analysing models, and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Automatically finding the best design</a:t>
            </a:r>
          </a:p>
          <a:p>
            <a:pPr marL="228600" indent="-228600">
              <a:buFont typeface="+mj-lt"/>
              <a:buAutoNum type="arabicPeriod"/>
            </a:pPr>
            <a:endParaRPr lang="en-GB" dirty="0"/>
          </a:p>
          <a:p>
            <a:pPr marL="0" indent="0">
              <a:buFont typeface="+mj-lt"/>
              <a:buNone/>
            </a:pPr>
            <a:r>
              <a:rPr lang="en-GB" dirty="0"/>
              <a:t>Our primary focus, &lt;ANIMATE&gt; will be the on the automated generation of code.</a:t>
            </a:r>
          </a:p>
          <a:p>
            <a:pPr marL="0" indent="0">
              <a:buFont typeface="+mj-lt"/>
              <a:buNone/>
            </a:pPr>
            <a:r>
              <a:rPr lang="en-GB" dirty="0"/>
              <a:t>On KEATS, you will find a series </a:t>
            </a:r>
            <a:r>
              <a:rPr lang="en-GB"/>
              <a:t>of videos </a:t>
            </a:r>
            <a:r>
              <a:rPr lang="en-GB" dirty="0"/>
              <a:t>explaining how this can be achieved.</a:t>
            </a:r>
          </a:p>
          <a:p>
            <a:pPr marL="0" indent="0">
              <a:buFont typeface="+mj-lt"/>
              <a:buNone/>
            </a:pPr>
            <a:endParaRPr lang="en-GB" dirty="0"/>
          </a:p>
          <a:p>
            <a:pPr marL="0" indent="0">
              <a:buFont typeface="+mj-lt"/>
              <a:buNone/>
            </a:pPr>
            <a:r>
              <a:rPr lang="en-GB" dirty="0"/>
              <a:t>&lt;CTRL-SHIFT-END&gt;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9F89-0285-4A8D-A973-069D91B3D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14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581C-BAFC-44AF-959F-F4F60913B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9679F-5D72-4F33-AEDF-CCECE64D2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7C9F9-D32A-4209-B712-08CFE096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168D-A5B5-490B-8405-68C80C04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3010-BCA8-4F21-96E9-65BE253D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6487-CC90-4528-8B4A-886F87649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38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C9F5-380A-4507-933B-3E9D19DE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713A-34A9-448B-8296-7FBBE702F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B9C8-D801-4996-A8CA-20D49A11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94C44-CC22-47AC-96BB-0336F585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224BF-F74B-41B7-A01E-1497D6CD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6487-CC90-4528-8B4A-886F87649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6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21593-F888-49EB-AA34-6935DED94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D88FD-8845-4B88-89D2-C89ECFD2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703F4-A8B3-449A-ACF1-DCDCA65A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2D65-9BF0-4CCB-BDCC-C86BF6D0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D295-9994-4571-90EA-B579437A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6487-CC90-4528-8B4A-886F87649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9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58" y="1397958"/>
            <a:ext cx="7814084" cy="4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101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9016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2708276"/>
            <a:ext cx="11232000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79697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-6022" r="9016" b="18999"/>
          <a:stretch>
            <a:fillRect/>
          </a:stretch>
        </p:blipFill>
        <p:spPr>
          <a:xfrm>
            <a:off x="-1" y="-413131"/>
            <a:ext cx="12192000" cy="596810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0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26296"/>
            <a:ext cx="8985955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2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824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8" r="1" b="79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490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7" r="1" b="25310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3" y="5726296"/>
            <a:ext cx="9005759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283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59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74185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028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819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82-5F5C-4924-B831-0737097B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92D4-C557-4CAB-8971-CBA71EA0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2A92-F3E1-4879-AEEA-676FBE3A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2764-8C1A-4D0C-AA9C-AFBA2D98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2E100-1872-4804-9E0A-7B81E032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6487-CC90-4528-8B4A-886F87649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464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6382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256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6631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7805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2296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41653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700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1"/>
            <a:ext cx="11232000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4143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1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1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1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1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5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5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4034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0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6000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6000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798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5442-8113-429D-A8F3-5FA2215B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5CDC-B55F-42BB-999E-F4FF19897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694C-BB03-4182-B974-9EB749CF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28E62-8C20-4E27-8578-54226963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FAC8-7988-4202-AB88-B045CEE4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6487-CC90-4528-8B4A-886F87649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36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399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2113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5060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023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0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3467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3420000"/>
            <a:ext cx="11232000" cy="2520000"/>
          </a:xfrm>
        </p:spPr>
        <p:txBody>
          <a:bodyPr anchor="b" anchorCtr="0">
            <a:normAutofit/>
          </a:bodyPr>
          <a:lstStyle>
            <a:lvl1pPr>
              <a:defRPr sz="16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6120001"/>
            <a:ext cx="11232000" cy="358407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KCL-LOGO-UK-1.png"/>
            <p:cNvPicPr>
              <a:picLocks noChangeAspect="1"/>
            </p:cNvPicPr>
            <p:nvPr userDrawn="1"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407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735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01AB-025B-4B4D-866E-B2C91787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3590-3F62-43B3-BF5F-1C9404378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98B85-E3CA-4393-8466-DD4C6C2DE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CAEF-22FD-4EF6-83D0-0D0B7A3C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FBCB5-DCB4-4B19-AC56-E9D3821E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50311-DC5B-4868-AB69-C751FEAB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6487-CC90-4528-8B4A-886F87649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83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16C0-EA28-42F6-8464-46CEE49D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3B427-D8F7-48CB-A9F4-2EFBADB7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C63BB-4A89-4002-9977-4E8A7FFFD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9249C-8B55-4106-8D53-3392DADC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AAEAC-3B85-4FF2-AEA4-124364A2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F534C-41FF-430E-87BE-EB8AB5CD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1A5DB-25BD-4BA2-8593-AF7A5DD7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3E2EA-DFDA-42F0-941A-7B9B20CE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6487-CC90-4528-8B4A-886F87649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1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18F5-3F22-4DD9-9FE3-D51254EF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6DF73-AB21-43B0-9E8F-8A3EEDA0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90DE8-79FC-47B5-936C-FF61A1F0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B49E0-CB14-49F9-8CF7-1B641C9F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6487-CC90-4528-8B4A-886F87649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18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28C72-0F31-4E76-B213-56D55A74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140E6-84D2-43FE-96A0-A5D01D34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769E1-E448-41A3-896D-00B9D8AD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6487-CC90-4528-8B4A-886F87649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3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B12B-302A-4D23-8F68-903352F4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E960B-E629-4D41-B8E5-4D70F694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C9029-81AE-471B-A1DA-E91497C6B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913AC-E4C9-4B4A-9EF1-AE8C3F13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FBFE1-8FA3-4442-8AA7-052EFC1B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874C0-0132-43F9-B23D-F163ED57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6487-CC90-4528-8B4A-886F87649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2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1A2C-2DE9-4978-BF2D-6DD49EE7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ABC7D-4046-49EE-A650-92C0B00E5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93992-D282-4FBD-AB6D-4406A4ABF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E603C-BE42-4E0A-A02C-DA731544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61F6C-D3C5-433E-A787-E6A69C9B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A2C00-4C4A-4DF7-8049-DD55DC3C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6487-CC90-4528-8B4A-886F87649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CBEB7-0FE4-42D7-AECB-979D0F6C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F468-7500-4875-B819-8B3E2893B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58D2-AE68-4B16-82A9-D807E4EB1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03047-F282-4548-A66F-21928A578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9DE51-FC1B-41EC-BA5F-B35533258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6487-CC90-4528-8B4A-886F87649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0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7D6E-2693-4BC1-9707-5533A2210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n>
                  <a:solidFill>
                    <a:sysClr val="windowText" lastClr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 to the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E11D7-06E4-438B-A8A0-011018786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Steffen Zschaler</a:t>
            </a:r>
          </a:p>
        </p:txBody>
      </p:sp>
    </p:spTree>
    <p:extLst>
      <p:ext uri="{BB962C8B-B14F-4D97-AF65-F5344CB8AC3E}">
        <p14:creationId xmlns:p14="http://schemas.microsoft.com/office/powerpoint/2010/main" val="18399745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coming from? Where will we go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Have studied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Software development life cycle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Use of version control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Software quality assurance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Use of UML for designing systems</a:t>
            </a:r>
          </a:p>
          <a:p>
            <a:pPr marL="177800" lvl="1" indent="-177800">
              <a:buFontTx/>
              <a:buChar char="-"/>
            </a:pPr>
            <a:endParaRPr lang="en-GB" dirty="0"/>
          </a:p>
          <a:p>
            <a:r>
              <a:rPr lang="en-GB" dirty="0"/>
              <a:t>But why should we bother with modelling?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This week: want to show you examples of </a:t>
            </a:r>
          </a:p>
          <a:p>
            <a:pPr marL="447675" lvl="2" indent="-177800">
              <a:buFontTx/>
              <a:buChar char="-"/>
            </a:pPr>
            <a:r>
              <a:rPr lang="en-GB" dirty="0"/>
              <a:t>What can be done with models</a:t>
            </a:r>
          </a:p>
          <a:p>
            <a:pPr marL="447675" lvl="2" indent="-177800">
              <a:buFontTx/>
              <a:buChar char="-"/>
            </a:pPr>
            <a:r>
              <a:rPr lang="en-GB" dirty="0"/>
              <a:t>How models can make development easier and more efficient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641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of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look at:</a:t>
            </a:r>
          </a:p>
          <a:p>
            <a:pPr marL="266700" lvl="1" indent="-266700">
              <a:buAutoNum type="arabicPeriod"/>
            </a:pPr>
            <a:r>
              <a:rPr lang="en-GB" dirty="0"/>
              <a:t>Using models to generate executable code automatically</a:t>
            </a:r>
          </a:p>
          <a:p>
            <a:pPr marL="266700" lvl="1" indent="-266700">
              <a:buAutoNum type="arabicPeriod"/>
            </a:pPr>
            <a:r>
              <a:rPr lang="en-GB" dirty="0"/>
              <a:t>Debugging models</a:t>
            </a:r>
          </a:p>
          <a:p>
            <a:pPr marL="266700" lvl="1" indent="-266700">
              <a:buAutoNum type="arabicPeriod"/>
            </a:pPr>
            <a:r>
              <a:rPr lang="en-GB" dirty="0"/>
              <a:t>Analysing models</a:t>
            </a:r>
          </a:p>
          <a:p>
            <a:pPr marL="266700" lvl="1" indent="-266700">
              <a:buAutoNum type="arabicPeriod"/>
            </a:pPr>
            <a:r>
              <a:rPr lang="en-GB" dirty="0"/>
              <a:t>Automatically finding the best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98726" y="1089220"/>
            <a:ext cx="2445320" cy="572816"/>
            <a:chOff x="7098726" y="1089220"/>
            <a:chExt cx="2445320" cy="572816"/>
          </a:xfrm>
        </p:grpSpPr>
        <p:sp>
          <p:nvSpPr>
            <p:cNvPr id="7" name="Right Arrow 6"/>
            <p:cNvSpPr/>
            <p:nvPr/>
          </p:nvSpPr>
          <p:spPr>
            <a:xfrm rot="9534011">
              <a:off x="7098726" y="1288921"/>
              <a:ext cx="561068" cy="373115"/>
            </a:xfrm>
            <a:prstGeom prst="rightArrow">
              <a:avLst>
                <a:gd name="adj1" fmla="val 49187"/>
                <a:gd name="adj2" fmla="val 51092"/>
              </a:avLst>
            </a:prstGeom>
            <a:solidFill>
              <a:srgbClr val="D8081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7366" y="1089220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Primary focus!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008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CL UPDATE v4 4x3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346</Words>
  <Application>Microsoft Office PowerPoint</Application>
  <PresentationFormat>Widescreen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Impact</vt:lpstr>
      <vt:lpstr>Office Theme</vt:lpstr>
      <vt:lpstr>KCL UPDATE v4 4x3</vt:lpstr>
      <vt:lpstr>Introduction to the week</vt:lpstr>
      <vt:lpstr>Where are we coming from? Where will we go today?</vt:lpstr>
      <vt:lpstr>Plan of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week</dc:title>
  <dc:creator>Zschaler, Steffen</dc:creator>
  <cp:lastModifiedBy>Zschaler, Steffen</cp:lastModifiedBy>
  <cp:revision>1</cp:revision>
  <dcterms:created xsi:type="dcterms:W3CDTF">2021-02-12T16:55:14Z</dcterms:created>
  <dcterms:modified xsi:type="dcterms:W3CDTF">2021-03-01T11:05:14Z</dcterms:modified>
</cp:coreProperties>
</file>