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2" r:id="rId3"/>
    <p:sldId id="265" r:id="rId4"/>
    <p:sldId id="267" r:id="rId5"/>
    <p:sldId id="268" r:id="rId6"/>
    <p:sldId id="269" r:id="rId7"/>
    <p:sldId id="271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4A2E4-F6FA-43FE-9460-E1E7238A3F26}" v="5" dt="2021-02-25T14:11:4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246" autoAdjust="0"/>
  </p:normalViewPr>
  <p:slideViewPr>
    <p:cSldViewPr snapToGrid="0">
      <p:cViewPr varScale="1">
        <p:scale>
          <a:sx n="61" d="100"/>
          <a:sy n="61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E4A4A2E4-F6FA-43FE-9460-E1E7238A3F26}"/>
    <pc:docChg chg="custSel addSld delSld modSld">
      <pc:chgData name="Zschaler, Steffen" userId="130a91b6-43d4-46e6-aee6-e1bfbc1915e3" providerId="ADAL" clId="{E4A4A2E4-F6FA-43FE-9460-E1E7238A3F26}" dt="2021-02-25T14:20:54.716" v="3703" actId="20577"/>
      <pc:docMkLst>
        <pc:docMk/>
      </pc:docMkLst>
      <pc:sldChg chg="add del modTransition modNotesTx">
        <pc:chgData name="Zschaler, Steffen" userId="130a91b6-43d4-46e6-aee6-e1bfbc1915e3" providerId="ADAL" clId="{E4A4A2E4-F6FA-43FE-9460-E1E7238A3F26}" dt="2021-02-25T14:05:59.068" v="588" actId="20577"/>
        <pc:sldMkLst>
          <pc:docMk/>
          <pc:sldMk cId="3404454249" sldId="265"/>
        </pc:sldMkLst>
      </pc:sldChg>
      <pc:sldChg chg="add del modTransition modNotesTx">
        <pc:chgData name="Zschaler, Steffen" userId="130a91b6-43d4-46e6-aee6-e1bfbc1915e3" providerId="ADAL" clId="{E4A4A2E4-F6FA-43FE-9460-E1E7238A3F26}" dt="2021-02-25T14:18:57.513" v="3284" actId="20577"/>
        <pc:sldMkLst>
          <pc:docMk/>
          <pc:sldMk cId="3192175180" sldId="266"/>
        </pc:sldMkLst>
      </pc:sldChg>
      <pc:sldChg chg="add del modTransition modNotesTx">
        <pc:chgData name="Zschaler, Steffen" userId="130a91b6-43d4-46e6-aee6-e1bfbc1915e3" providerId="ADAL" clId="{E4A4A2E4-F6FA-43FE-9460-E1E7238A3F26}" dt="2021-02-25T14:11:17.382" v="1568" actId="20577"/>
        <pc:sldMkLst>
          <pc:docMk/>
          <pc:sldMk cId="1339486893" sldId="267"/>
        </pc:sldMkLst>
      </pc:sldChg>
      <pc:sldChg chg="add del modTransition modAnim modNotesTx">
        <pc:chgData name="Zschaler, Steffen" userId="130a91b6-43d4-46e6-aee6-e1bfbc1915e3" providerId="ADAL" clId="{E4A4A2E4-F6FA-43FE-9460-E1E7238A3F26}" dt="2021-02-25T14:14:59.270" v="2371" actId="20577"/>
        <pc:sldMkLst>
          <pc:docMk/>
          <pc:sldMk cId="4205059755" sldId="268"/>
        </pc:sldMkLst>
      </pc:sldChg>
      <pc:sldChg chg="add del modTransition modNotesTx">
        <pc:chgData name="Zschaler, Steffen" userId="130a91b6-43d4-46e6-aee6-e1bfbc1915e3" providerId="ADAL" clId="{E4A4A2E4-F6FA-43FE-9460-E1E7238A3F26}" dt="2021-02-25T14:16:24.359" v="2691" actId="20577"/>
        <pc:sldMkLst>
          <pc:docMk/>
          <pc:sldMk cId="289441080" sldId="269"/>
        </pc:sldMkLst>
      </pc:sldChg>
      <pc:sldChg chg="add del modTransition modNotesTx">
        <pc:chgData name="Zschaler, Steffen" userId="130a91b6-43d4-46e6-aee6-e1bfbc1915e3" providerId="ADAL" clId="{E4A4A2E4-F6FA-43FE-9460-E1E7238A3F26}" dt="2021-02-25T14:20:54.716" v="3703" actId="20577"/>
        <pc:sldMkLst>
          <pc:docMk/>
          <pc:sldMk cId="3482053059" sldId="270"/>
        </pc:sldMkLst>
      </pc:sldChg>
      <pc:sldChg chg="add del modTransition modNotesTx">
        <pc:chgData name="Zschaler, Steffen" userId="130a91b6-43d4-46e6-aee6-e1bfbc1915e3" providerId="ADAL" clId="{E4A4A2E4-F6FA-43FE-9460-E1E7238A3F26}" dt="2021-02-25T14:17:12.648" v="2870" actId="5793"/>
        <pc:sldMkLst>
          <pc:docMk/>
          <pc:sldMk cId="1382079803" sldId="271"/>
        </pc:sldMkLst>
      </pc:sldChg>
      <pc:sldChg chg="modSp new mod modNotesTx">
        <pc:chgData name="Zschaler, Steffen" userId="130a91b6-43d4-46e6-aee6-e1bfbc1915e3" providerId="ADAL" clId="{E4A4A2E4-F6FA-43FE-9460-E1E7238A3F26}" dt="2021-02-25T14:04:41.477" v="255" actId="20577"/>
        <pc:sldMkLst>
          <pc:docMk/>
          <pc:sldMk cId="3056956399" sldId="272"/>
        </pc:sldMkLst>
        <pc:spChg chg="mod">
          <ac:chgData name="Zschaler, Steffen" userId="130a91b6-43d4-46e6-aee6-e1bfbc1915e3" providerId="ADAL" clId="{E4A4A2E4-F6FA-43FE-9460-E1E7238A3F26}" dt="2021-02-12T17:00:16.825" v="58" actId="14838"/>
          <ac:spMkLst>
            <pc:docMk/>
            <pc:sldMk cId="3056956399" sldId="272"/>
            <ac:spMk id="2" creationId="{D52624BE-19E1-4D5A-8A29-073F49EF44EE}"/>
          </ac:spMkLst>
        </pc:spChg>
        <pc:spChg chg="mod">
          <ac:chgData name="Zschaler, Steffen" userId="130a91b6-43d4-46e6-aee6-e1bfbc1915e3" providerId="ADAL" clId="{E4A4A2E4-F6FA-43FE-9460-E1E7238A3F26}" dt="2021-02-12T17:00:09.033" v="56" actId="20577"/>
          <ac:spMkLst>
            <pc:docMk/>
            <pc:sldMk cId="3056956399" sldId="272"/>
            <ac:spMk id="3" creationId="{4D6419F6-7D77-437E-AF06-E9CE139B38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B879-4AB3-42F5-B247-9F3FA27BA15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BA14-8086-416D-83EF-749B63A35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&lt;CTRL-SHIFT-HOME&gt;&lt;CTRL-SHIFT-4&gt;</a:t>
            </a:r>
          </a:p>
          <a:p>
            <a:endParaRPr lang="en-GB" dirty="0"/>
          </a:p>
          <a:p>
            <a:r>
              <a:rPr lang="en-GB" dirty="0"/>
              <a:t>Welcome. In this video, let’s look at the classes we need to capture the structure of our models.</a:t>
            </a:r>
          </a:p>
          <a:p>
            <a:endParaRPr lang="en-GB" dirty="0"/>
          </a:p>
          <a:p>
            <a:r>
              <a:rPr lang="en-GB" dirty="0"/>
              <a:t>We will need to capture class diagrams and state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BBA14-8086-416D-83EF-749B63A35D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6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start with class diagrams.</a:t>
            </a:r>
          </a:p>
          <a:p>
            <a:endParaRPr lang="en-GB" dirty="0"/>
          </a:p>
          <a:p>
            <a:r>
              <a:rPr lang="en-GB" dirty="0"/>
              <a:t>What </a:t>
            </a:r>
            <a:r>
              <a:rPr lang="en-GB" i="1" dirty="0"/>
              <a:t>are </a:t>
            </a:r>
            <a:r>
              <a:rPr lang="en-GB" dirty="0"/>
              <a:t>the key parts of a class diagrams? In other words, what concepts do we need to know about to draw a class diagram?</a:t>
            </a:r>
          </a:p>
          <a:p>
            <a:endParaRPr lang="en-GB" dirty="0"/>
          </a:p>
          <a:p>
            <a:r>
              <a:rPr lang="en-GB" dirty="0"/>
              <a:t>What do you think? Pause the video for a moment, take a piece of paper, and sketch out your ideas.</a:t>
            </a:r>
          </a:p>
          <a:p>
            <a:endParaRPr lang="en-GB" dirty="0"/>
          </a:p>
          <a:p>
            <a:r>
              <a:rPr lang="en-GB" dirty="0"/>
              <a:t>&lt;PAUSE&gt;</a:t>
            </a:r>
          </a:p>
          <a:p>
            <a:endParaRPr lang="en-GB" dirty="0"/>
          </a:p>
          <a:p>
            <a:r>
              <a:rPr lang="en-GB" dirty="0"/>
              <a:t>I said, pause the video ;-)</a:t>
            </a:r>
          </a:p>
          <a:p>
            <a:endParaRPr lang="en-GB" dirty="0"/>
          </a:p>
          <a:p>
            <a:r>
              <a:rPr lang="en-GB" dirty="0"/>
              <a:t>&lt;LONGER 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59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with, clearly we need the concept of a class, so let’s add a class named “Class”.</a:t>
            </a:r>
          </a:p>
          <a:p>
            <a:r>
              <a:rPr lang="en-GB" dirty="0"/>
              <a:t>An important thing about a class is that it can have a name.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Each class can have a collection of attributes. Each attribute also has a name.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Similarly, each class can have a set of methods, which also have names.</a:t>
            </a:r>
          </a:p>
          <a:p>
            <a:endParaRPr lang="en-GB" dirty="0"/>
          </a:p>
          <a:p>
            <a:r>
              <a:rPr lang="en-GB" dirty="0"/>
              <a:t>There’s a lot of repetition in this class diagram: every class so far has a name attribute.</a:t>
            </a:r>
          </a:p>
          <a:p>
            <a:r>
              <a:rPr lang="en-GB" dirty="0"/>
              <a:t>Let’s simplify this a bit and &lt;ANIMATE&gt; introduce a new abstract class “</a:t>
            </a:r>
            <a:r>
              <a:rPr lang="en-GB" dirty="0" err="1"/>
              <a:t>NamedElement</a:t>
            </a:r>
            <a:r>
              <a:rPr lang="en-GB" dirty="0"/>
              <a:t>” to capture the name attribute in one place only.</a:t>
            </a:r>
          </a:p>
          <a:p>
            <a:endParaRPr lang="en-GB" dirty="0"/>
          </a:p>
          <a:p>
            <a:r>
              <a:rPr lang="en-GB" dirty="0"/>
              <a:t>We still &lt;ANIMATE&gt; have our three key classes.</a:t>
            </a:r>
          </a:p>
          <a:p>
            <a:r>
              <a:rPr lang="en-GB" dirty="0"/>
              <a:t>Let’s remove </a:t>
            </a:r>
            <a:r>
              <a:rPr lang="en-GB" dirty="0" err="1"/>
              <a:t>NamedElement</a:t>
            </a:r>
            <a:r>
              <a:rPr lang="en-GB" dirty="0"/>
              <a:t> from the picture for now so we can focus on some more details.&lt;ANMIATE&gt;</a:t>
            </a:r>
          </a:p>
          <a:p>
            <a:r>
              <a:rPr lang="en-GB" dirty="0"/>
              <a:t>Don’t worry, it’s still there, we’re just ignoring it for the moment.</a:t>
            </a:r>
          </a:p>
          <a:p>
            <a:endParaRPr lang="en-GB" dirty="0"/>
          </a:p>
          <a:p>
            <a:r>
              <a:rPr lang="en-GB" dirty="0"/>
              <a:t>This is a good start. But one important thing is missing still:</a:t>
            </a:r>
          </a:p>
          <a:p>
            <a:r>
              <a:rPr lang="en-GB" dirty="0"/>
              <a:t>&lt;ANIMATE&gt;</a:t>
            </a:r>
          </a:p>
          <a:p>
            <a:r>
              <a:rPr lang="en-GB" dirty="0"/>
              <a:t>What about the type of attributes and method parameters?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93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an attribute, we can capture its type using a new </a:t>
            </a:r>
            <a:r>
              <a:rPr lang="en-GB" dirty="0" err="1"/>
              <a:t>DataType</a:t>
            </a:r>
            <a:r>
              <a:rPr lang="en-GB" dirty="0"/>
              <a:t> class. Instances of this class could represent things like int, real, string etc.</a:t>
            </a:r>
          </a:p>
          <a:p>
            <a:endParaRPr lang="en-GB" dirty="0"/>
          </a:p>
          <a:p>
            <a:r>
              <a:rPr lang="en-GB" dirty="0"/>
              <a:t>For methods, things are a little trickier, right? A method can return a simple value, but it might also return an instance of a user-defined class. </a:t>
            </a:r>
          </a:p>
          <a:p>
            <a:r>
              <a:rPr lang="en-GB" dirty="0"/>
              <a:t>So to capture the return type of a method, we need to be able to use both classes and data types.</a:t>
            </a:r>
          </a:p>
          <a:p>
            <a:endParaRPr lang="en-GB" dirty="0"/>
          </a:p>
          <a:p>
            <a:r>
              <a:rPr lang="en-GB" dirty="0"/>
              <a:t>Of course, the classic trick in OO for a situation like this is to introduce a super-class.&lt;ANIMATE&gt;</a:t>
            </a:r>
          </a:p>
          <a:p>
            <a:r>
              <a:rPr lang="en-GB" dirty="0"/>
              <a:t>We can then use the same new class to capture the type of a method parameter.&lt;ANIMATE&gt;</a:t>
            </a:r>
          </a:p>
          <a:p>
            <a:endParaRPr lang="en-GB" dirty="0"/>
          </a:p>
          <a:p>
            <a:r>
              <a:rPr lang="en-GB" dirty="0"/>
              <a:t>Finally, &lt;ANIMATE&gt; it may be useful to introduce the idea of a package as something that groups together a number of class and data-type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27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of each of these do we need in a valid UML model?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We can use multiplicity annotations to express this in our class diagram.</a:t>
            </a:r>
          </a:p>
          <a:p>
            <a:r>
              <a:rPr lang="en-GB" dirty="0"/>
              <a:t>Here we say, for example, that a class can have any number of attributes and methods, but attributes must have exactly one type. Methods may have an optional return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1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do the same thing for state machines.</a:t>
            </a:r>
          </a:p>
          <a:p>
            <a:endParaRPr lang="en-GB" dirty="0"/>
          </a:p>
          <a:p>
            <a:r>
              <a:rPr lang="en-GB" dirty="0"/>
              <a:t>Again, pause the video for a moment and sketch out what concepts we might need.</a:t>
            </a:r>
          </a:p>
          <a:p>
            <a:endParaRPr lang="en-GB" dirty="0"/>
          </a:p>
          <a:p>
            <a:r>
              <a:rPr lang="en-GB" dirty="0"/>
              <a:t>&lt;LONG PAUSE&gt;</a:t>
            </a:r>
          </a:p>
          <a:p>
            <a:endParaRPr lang="en-GB" dirty="0"/>
          </a:p>
          <a:p>
            <a:r>
              <a:rPr lang="en-GB" dirty="0"/>
              <a:t>Done? Let’s take a look…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obviously need a class to represent a state machine as a whole (just like we had a Package class for class diagrams).</a:t>
            </a:r>
          </a:p>
          <a:p>
            <a:endParaRPr lang="en-GB" dirty="0"/>
          </a:p>
          <a:p>
            <a:r>
              <a:rPr lang="en-GB" dirty="0"/>
              <a:t>What’s in a state machine?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Obviously, we need states and &lt;ANIMATE&gt; transitions.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A transition has a source and a target state.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We might want to differentiate specific special states to indicate the start and end of a state machine.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BBA14-8086-416D-83EF-749B63A35D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are transitions triggered?</a:t>
            </a:r>
          </a:p>
          <a:p>
            <a:r>
              <a:rPr lang="en-GB" dirty="0"/>
              <a:t>We can, for example, add a guard to specify a condition that must be true for the transition to trigger.</a:t>
            </a:r>
          </a:p>
          <a:p>
            <a:endParaRPr lang="en-GB" dirty="0"/>
          </a:p>
          <a:p>
            <a:r>
              <a:rPr lang="en-GB" dirty="0"/>
              <a:t>We can also, &lt;ANIMATE&gt; add a reference to a method to say that the transition will be triggered when that method is invoked.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If you go back to KEATS, you will find a video showing you through the classes as we have implemented them in our tool.</a:t>
            </a:r>
          </a:p>
          <a:p>
            <a:endParaRPr lang="en-GB" dirty="0"/>
          </a:p>
          <a:p>
            <a:r>
              <a:rPr lang="en-GB" dirty="0"/>
              <a:t>&lt;CTRL-SHIFT-END&gt;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BBA14-8086-416D-83EF-749B63A35D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7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70E8-DE67-43FA-B41F-69D8F722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D3C53-E124-4A42-B988-C67EA60D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B150-8606-49AE-85FC-816500DC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A6F5-D8BD-46D5-89BB-6599B79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2E59-BC54-4E77-B8CC-24DAD55A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5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C6D8-89ED-4E63-B365-9EB5A36B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5221-6072-4F4A-80CE-C8D4A7C2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5CE0-542C-4082-8629-B224EB37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FEA3-50BA-435C-B635-41CF2E9D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5827-992C-489F-AEEE-48305C2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657B0-F7C6-4791-A704-5F980DEAC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F309E-C8AE-462C-9FAC-BBE6D557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98EF-DCEB-40DC-A543-B1DAB55D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D9E-092A-4A3C-9473-22BFB29B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8DE3-4D6F-4219-8281-FF5AB91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79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46593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12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770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66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2226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7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56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5812-9F64-4C66-9C6E-2AF2963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11B2-393A-410F-A77B-D624EE2A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C3EB-B657-465C-95DF-69848C5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E928-E001-4F00-B670-F7D7B18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A909-3656-48B1-AA25-2E15852F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7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99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289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512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4983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362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110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072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37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472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243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BF83-0924-4632-8439-79CD03F3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1EB6D-EAB3-4D7C-A09E-6DD25717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FFE2-7FA2-4A0B-8BE0-7EF40A54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96B7-2318-4B83-86D4-A71380A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9BB5-738F-4BD1-A625-BA94DB94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35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62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391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055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1154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254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11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FBC-1BAC-4024-BB63-4ACD8FFF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A9EF-A2A2-42A2-972F-1115F9288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4451-9AE5-4273-988F-E9A447A8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1391-C6AD-46CD-87C2-4A6FF3C4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778F-A73D-480C-9EE8-F8D6E3E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A873-86C5-4189-9AAA-E90314E2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3A2-51EF-4DAD-A6A4-F2AE791C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6F5A-63EF-4430-BB4F-1109A975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54CF-0ECC-4ECB-809A-38EA01D49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13DF9-C902-41E9-B305-1E49C31D9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2B62D-1DEA-470D-B04E-A76F575B5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8A29D-A38C-4536-B433-B4D7695A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FAF30-BB08-4264-AD51-E985CA8E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DE440-82C6-4005-A600-6EA3C3DE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6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7336-B13E-432C-83B5-6E85091D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9B875-8149-4255-96DC-06F6324E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C935F-F6E8-41DC-BFAE-B97A9F23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D717D-A657-4E7E-8E06-7E00437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57449-108F-4158-A6F1-2E16C112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E5089-D9AE-4C70-A9F8-B485589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2C82-319A-4E74-ABEC-8159B8C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2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24FF-5F21-4C25-A88D-62577524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6098-76DD-4C3F-8BE1-9D767E45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30C7-422E-428B-A899-765B1239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EBF9-728A-4308-96B2-1E892F30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3683-F163-442B-8B70-EA9C68F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96B8-E76C-42BD-B221-65C14151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48EE-73CD-4031-9188-1339C512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FAD06-2C59-48B3-9670-C297368C5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E27A-CBDA-4B37-9D1E-89E06403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5D6C-248D-4B5F-975D-BD4BA99B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43E5-A5EE-419E-8805-F553D783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131D-8BE7-4996-AC01-6CF35A2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A97F6-963D-474C-87D1-4AF36D9A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5B06-1C22-418B-8511-73F2EFD0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9A7E-387E-46F5-B03F-0DB34CD59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DC3F-FEC1-4529-AD4D-C41A46F5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6CBF-E0B4-4DFA-B33A-E0A684FA0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0F0B-F7D6-44A4-8AB9-65C6D31D8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24BE-19E1-4D5A-8A29-073F49EF4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Capturing the structure of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419F6-7D77-437E-AF06-E9CE139B3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3056956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1: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suggestions?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4542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1: Class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37560" y="3081528"/>
            <a:ext cx="1507144" cy="646331"/>
            <a:chOff x="3374136" y="2295144"/>
            <a:chExt cx="15071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374136" y="2295144"/>
              <a:ext cx="1507144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Class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name: String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3374136" y="2618310"/>
              <a:ext cx="1507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80176" y="3081527"/>
            <a:ext cx="1507144" cy="646331"/>
            <a:chOff x="3374136" y="2295144"/>
            <a:chExt cx="150714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374136" y="2295144"/>
              <a:ext cx="1507144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Attribute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name: String</a:t>
              </a: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3374136" y="2618310"/>
              <a:ext cx="1507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176" y="4375043"/>
            <a:ext cx="1507144" cy="646331"/>
            <a:chOff x="3374136" y="2295144"/>
            <a:chExt cx="1507144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3374136" y="2295144"/>
              <a:ext cx="1507144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Method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name: String</a:t>
              </a: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3374136" y="2618310"/>
              <a:ext cx="1507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Elbow Connector 17"/>
          <p:cNvCxnSpPr>
            <a:stCxn id="7" idx="3"/>
            <a:endCxn id="12" idx="1"/>
          </p:cNvCxnSpPr>
          <p:nvPr/>
        </p:nvCxnSpPr>
        <p:spPr>
          <a:xfrm flipV="1">
            <a:off x="4844704" y="3404693"/>
            <a:ext cx="1135472" cy="1"/>
          </a:xfrm>
          <a:prstGeom prst="bentConnector3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15" idx="1"/>
          </p:cNvCxnSpPr>
          <p:nvPr/>
        </p:nvCxnSpPr>
        <p:spPr>
          <a:xfrm rot="16200000" flipH="1">
            <a:off x="4550479" y="3268512"/>
            <a:ext cx="970350" cy="1889044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03059" y="3630120"/>
            <a:ext cx="713657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0176" y="4363966"/>
            <a:ext cx="98456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Method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80176" y="3627711"/>
            <a:ext cx="111761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Attribute</a:t>
            </a:r>
          </a:p>
        </p:txBody>
      </p:sp>
      <p:cxnSp>
        <p:nvCxnSpPr>
          <p:cNvPr id="35" name="Elbow Connector 34"/>
          <p:cNvCxnSpPr>
            <a:stCxn id="26" idx="3"/>
            <a:endCxn id="34" idx="1"/>
          </p:cNvCxnSpPr>
          <p:nvPr/>
        </p:nvCxnSpPr>
        <p:spPr>
          <a:xfrm flipV="1">
            <a:off x="5016716" y="3812377"/>
            <a:ext cx="963460" cy="2409"/>
          </a:xfrm>
          <a:prstGeom prst="bentConnector3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2"/>
            <a:endCxn id="32" idx="1"/>
          </p:cNvCxnSpPr>
          <p:nvPr/>
        </p:nvCxnSpPr>
        <p:spPr>
          <a:xfrm rot="16200000" flipH="1">
            <a:off x="5045442" y="3613898"/>
            <a:ext cx="549180" cy="1320288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22526" y="1774199"/>
            <a:ext cx="1792478" cy="836824"/>
            <a:chOff x="4859102" y="969527"/>
            <a:chExt cx="1792478" cy="836824"/>
          </a:xfrm>
        </p:grpSpPr>
        <p:grpSp>
          <p:nvGrpSpPr>
            <p:cNvPr id="22" name="Group 21"/>
            <p:cNvGrpSpPr/>
            <p:nvPr/>
          </p:nvGrpSpPr>
          <p:grpSpPr>
            <a:xfrm>
              <a:off x="4859102" y="969527"/>
              <a:ext cx="1792478" cy="646331"/>
              <a:chOff x="3231470" y="2295144"/>
              <a:chExt cx="1792478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231470" y="2295144"/>
                <a:ext cx="1792478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+mn-ea"/>
                    <a:cs typeface="+mn-cs"/>
                  </a:rPr>
                  <a:t>NamedElement</a:t>
                </a:r>
                <a:endPara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+mn-ea"/>
                    <a:cs typeface="+mn-cs"/>
                  </a:rPr>
                  <a:t>name: String</a:t>
                </a:r>
              </a:p>
            </p:txBody>
          </p:sp>
          <p:cxnSp>
            <p:nvCxnSpPr>
              <p:cNvPr id="24" name="Straight Connector 23"/>
              <p:cNvCxnSpPr>
                <a:stCxn id="23" idx="1"/>
                <a:endCxn id="23" idx="3"/>
              </p:cNvCxnSpPr>
              <p:nvPr/>
            </p:nvCxnSpPr>
            <p:spPr>
              <a:xfrm>
                <a:off x="3231470" y="2618310"/>
                <a:ext cx="1792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41"/>
            <p:cNvSpPr/>
            <p:nvPr/>
          </p:nvSpPr>
          <p:spPr>
            <a:xfrm>
              <a:off x="5647745" y="1620841"/>
              <a:ext cx="215192" cy="185510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cxnSp>
        <p:nvCxnSpPr>
          <p:cNvPr id="43" name="Elbow Connector 42"/>
          <p:cNvCxnSpPr>
            <a:stCxn id="42" idx="3"/>
            <a:endCxn id="32" idx="3"/>
          </p:cNvCxnSpPr>
          <p:nvPr/>
        </p:nvCxnSpPr>
        <p:spPr>
          <a:xfrm rot="16200000" flipH="1">
            <a:off x="5372948" y="2956839"/>
            <a:ext cx="1937609" cy="1245975"/>
          </a:xfrm>
          <a:prstGeom prst="bentConnector4">
            <a:avLst>
              <a:gd name="adj1" fmla="val 26358"/>
              <a:gd name="adj2" fmla="val 118347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3"/>
            <a:endCxn id="34" idx="0"/>
          </p:cNvCxnSpPr>
          <p:nvPr/>
        </p:nvCxnSpPr>
        <p:spPr>
          <a:xfrm rot="16200000" flipH="1">
            <a:off x="5620530" y="2709258"/>
            <a:ext cx="1016688" cy="8202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3"/>
            <a:endCxn id="26" idx="0"/>
          </p:cNvCxnSpPr>
          <p:nvPr/>
        </p:nvCxnSpPr>
        <p:spPr>
          <a:xfrm rot="5400000">
            <a:off x="4679779" y="2591133"/>
            <a:ext cx="1019097" cy="10588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88352" y="1996966"/>
            <a:ext cx="448970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What about the type of attributes and methods / method parameters?</a:t>
            </a:r>
          </a:p>
        </p:txBody>
      </p:sp>
    </p:spTree>
    <p:extLst>
      <p:ext uri="{BB962C8B-B14F-4D97-AF65-F5344CB8AC3E}">
        <p14:creationId xmlns:p14="http://schemas.microsoft.com/office/powerpoint/2010/main" val="1339486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4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1: Class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059" y="3630120"/>
            <a:ext cx="713657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0176" y="4363966"/>
            <a:ext cx="98456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Method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80176" y="3627711"/>
            <a:ext cx="111761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Attribute</a:t>
            </a:r>
          </a:p>
        </p:txBody>
      </p:sp>
      <p:cxnSp>
        <p:nvCxnSpPr>
          <p:cNvPr id="35" name="Elbow Connector 34"/>
          <p:cNvCxnSpPr>
            <a:stCxn id="26" idx="3"/>
            <a:endCxn id="34" idx="1"/>
          </p:cNvCxnSpPr>
          <p:nvPr/>
        </p:nvCxnSpPr>
        <p:spPr>
          <a:xfrm flipV="1">
            <a:off x="5016716" y="3812377"/>
            <a:ext cx="963460" cy="2409"/>
          </a:xfrm>
          <a:prstGeom prst="bentConnector3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2"/>
            <a:endCxn id="32" idx="1"/>
          </p:cNvCxnSpPr>
          <p:nvPr/>
        </p:nvCxnSpPr>
        <p:spPr>
          <a:xfrm rot="16200000" flipH="1">
            <a:off x="5045442" y="3613898"/>
            <a:ext cx="549180" cy="1320288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03059" y="2865211"/>
            <a:ext cx="1172116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DataType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36" name="Elbow Connector 35"/>
          <p:cNvCxnSpPr>
            <a:stCxn id="33" idx="3"/>
            <a:endCxn id="34" idx="0"/>
          </p:cNvCxnSpPr>
          <p:nvPr/>
        </p:nvCxnSpPr>
        <p:spPr>
          <a:xfrm>
            <a:off x="5475175" y="3049877"/>
            <a:ext cx="1063808" cy="577834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6843" y="3329668"/>
            <a:ext cx="1156087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Classifier</a:t>
            </a:r>
          </a:p>
        </p:txBody>
      </p:sp>
      <p:sp>
        <p:nvSpPr>
          <p:cNvPr id="40" name="Isosceles Triangle 39"/>
          <p:cNvSpPr/>
          <p:nvPr/>
        </p:nvSpPr>
        <p:spPr>
          <a:xfrm rot="16200000">
            <a:off x="3126730" y="3421580"/>
            <a:ext cx="215192" cy="185510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41" name="Elbow Connector 40"/>
          <p:cNvCxnSpPr>
            <a:stCxn id="39" idx="2"/>
            <a:endCxn id="32" idx="2"/>
          </p:cNvCxnSpPr>
          <p:nvPr/>
        </p:nvCxnSpPr>
        <p:spPr>
          <a:xfrm rot="16200000" flipH="1">
            <a:off x="3991523" y="2252363"/>
            <a:ext cx="1034298" cy="3927571"/>
          </a:xfrm>
          <a:prstGeom prst="bentConnector3">
            <a:avLst>
              <a:gd name="adj1" fmla="val 12210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26" idx="1"/>
          </p:cNvCxnSpPr>
          <p:nvPr/>
        </p:nvCxnSpPr>
        <p:spPr>
          <a:xfrm>
            <a:off x="3327081" y="3514335"/>
            <a:ext cx="975978" cy="3004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33" idx="1"/>
          </p:cNvCxnSpPr>
          <p:nvPr/>
        </p:nvCxnSpPr>
        <p:spPr>
          <a:xfrm flipV="1">
            <a:off x="3327081" y="3049877"/>
            <a:ext cx="975978" cy="4644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98446" y="274415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85065" y="369899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58922" y="4363966"/>
            <a:ext cx="1257075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Parameter</a:t>
            </a:r>
          </a:p>
        </p:txBody>
      </p:sp>
      <p:cxnSp>
        <p:nvCxnSpPr>
          <p:cNvPr id="55" name="Elbow Connector 54"/>
          <p:cNvCxnSpPr>
            <a:stCxn id="39" idx="1"/>
            <a:endCxn id="54" idx="2"/>
          </p:cNvCxnSpPr>
          <p:nvPr/>
        </p:nvCxnSpPr>
        <p:spPr>
          <a:xfrm rot="10800000" flipH="1" flipV="1">
            <a:off x="1966842" y="3514334"/>
            <a:ext cx="6620617" cy="1218964"/>
          </a:xfrm>
          <a:prstGeom prst="bentConnector4">
            <a:avLst>
              <a:gd name="adj1" fmla="val -8563"/>
              <a:gd name="adj2" fmla="val 139008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26415" y="321413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cxnSp>
        <p:nvCxnSpPr>
          <p:cNvPr id="61" name="Elbow Connector 60"/>
          <p:cNvCxnSpPr>
            <a:stCxn id="32" idx="3"/>
            <a:endCxn id="54" idx="1"/>
          </p:cNvCxnSpPr>
          <p:nvPr/>
        </p:nvCxnSpPr>
        <p:spPr>
          <a:xfrm>
            <a:off x="6964740" y="4548632"/>
            <a:ext cx="994182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6573" y="2373479"/>
            <a:ext cx="1016625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Package</a:t>
            </a:r>
          </a:p>
        </p:txBody>
      </p:sp>
      <p:cxnSp>
        <p:nvCxnSpPr>
          <p:cNvPr id="69" name="Elbow Connector 68"/>
          <p:cNvCxnSpPr>
            <a:stCxn id="67" idx="2"/>
            <a:endCxn id="39" idx="0"/>
          </p:cNvCxnSpPr>
          <p:nvPr/>
        </p:nvCxnSpPr>
        <p:spPr>
          <a:xfrm rot="16200000" flipH="1">
            <a:off x="2251458" y="3036238"/>
            <a:ext cx="5868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59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  <p:bldP spid="48" grpId="0"/>
      <p:bldP spid="51" grpId="0"/>
      <p:bldP spid="54" grpId="0" animBg="1"/>
      <p:bldP spid="60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1: Class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059" y="3630120"/>
            <a:ext cx="713657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0176" y="4363966"/>
            <a:ext cx="98456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Method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80176" y="3627711"/>
            <a:ext cx="1117614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Attribute</a:t>
            </a:r>
          </a:p>
        </p:txBody>
      </p:sp>
      <p:cxnSp>
        <p:nvCxnSpPr>
          <p:cNvPr id="35" name="Elbow Connector 34"/>
          <p:cNvCxnSpPr>
            <a:stCxn id="26" idx="3"/>
            <a:endCxn id="34" idx="1"/>
          </p:cNvCxnSpPr>
          <p:nvPr/>
        </p:nvCxnSpPr>
        <p:spPr>
          <a:xfrm flipV="1">
            <a:off x="5016716" y="3812377"/>
            <a:ext cx="963460" cy="2409"/>
          </a:xfrm>
          <a:prstGeom prst="bentConnector3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2"/>
            <a:endCxn id="32" idx="1"/>
          </p:cNvCxnSpPr>
          <p:nvPr/>
        </p:nvCxnSpPr>
        <p:spPr>
          <a:xfrm rot="16200000" flipH="1">
            <a:off x="5045442" y="3613898"/>
            <a:ext cx="549180" cy="1320288"/>
          </a:xfrm>
          <a:prstGeom prst="bentConnector2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03059" y="2865211"/>
            <a:ext cx="1172116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DataType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36" name="Elbow Connector 35"/>
          <p:cNvCxnSpPr>
            <a:stCxn id="33" idx="3"/>
            <a:endCxn id="34" idx="0"/>
          </p:cNvCxnSpPr>
          <p:nvPr/>
        </p:nvCxnSpPr>
        <p:spPr>
          <a:xfrm>
            <a:off x="5475175" y="3049877"/>
            <a:ext cx="1063808" cy="577834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6843" y="3329668"/>
            <a:ext cx="1156087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Classifier</a:t>
            </a:r>
          </a:p>
        </p:txBody>
      </p:sp>
      <p:sp>
        <p:nvSpPr>
          <p:cNvPr id="40" name="Isosceles Triangle 39"/>
          <p:cNvSpPr/>
          <p:nvPr/>
        </p:nvSpPr>
        <p:spPr>
          <a:xfrm rot="16200000">
            <a:off x="3126730" y="3421580"/>
            <a:ext cx="215192" cy="185510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41" name="Elbow Connector 40"/>
          <p:cNvCxnSpPr>
            <a:stCxn id="39" idx="2"/>
            <a:endCxn id="32" idx="2"/>
          </p:cNvCxnSpPr>
          <p:nvPr/>
        </p:nvCxnSpPr>
        <p:spPr>
          <a:xfrm rot="16200000" flipH="1">
            <a:off x="3991523" y="2252363"/>
            <a:ext cx="1034298" cy="3927571"/>
          </a:xfrm>
          <a:prstGeom prst="bentConnector3">
            <a:avLst>
              <a:gd name="adj1" fmla="val 12210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26" idx="1"/>
          </p:cNvCxnSpPr>
          <p:nvPr/>
        </p:nvCxnSpPr>
        <p:spPr>
          <a:xfrm>
            <a:off x="3327081" y="3514335"/>
            <a:ext cx="975978" cy="3004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33" idx="1"/>
          </p:cNvCxnSpPr>
          <p:nvPr/>
        </p:nvCxnSpPr>
        <p:spPr>
          <a:xfrm flipV="1">
            <a:off x="3327081" y="3049877"/>
            <a:ext cx="975978" cy="4644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98446" y="274415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85065" y="369899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58922" y="4363966"/>
            <a:ext cx="1257075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Parameter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26415" y="321413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type</a:t>
            </a:r>
          </a:p>
        </p:txBody>
      </p:sp>
      <p:cxnSp>
        <p:nvCxnSpPr>
          <p:cNvPr id="61" name="Elbow Connector 60"/>
          <p:cNvCxnSpPr>
            <a:stCxn id="32" idx="3"/>
            <a:endCxn id="54" idx="1"/>
          </p:cNvCxnSpPr>
          <p:nvPr/>
        </p:nvCxnSpPr>
        <p:spPr>
          <a:xfrm>
            <a:off x="6964740" y="4548632"/>
            <a:ext cx="994182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6573" y="2373479"/>
            <a:ext cx="1016625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Package</a:t>
            </a:r>
          </a:p>
        </p:txBody>
      </p:sp>
      <p:cxnSp>
        <p:nvCxnSpPr>
          <p:cNvPr id="69" name="Elbow Connector 68"/>
          <p:cNvCxnSpPr>
            <a:stCxn id="67" idx="2"/>
            <a:endCxn id="39" idx="0"/>
          </p:cNvCxnSpPr>
          <p:nvPr/>
        </p:nvCxnSpPr>
        <p:spPr>
          <a:xfrm rot="16200000" flipH="1">
            <a:off x="2251458" y="3036238"/>
            <a:ext cx="5868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9" idx="1"/>
            <a:endCxn id="54" idx="2"/>
          </p:cNvCxnSpPr>
          <p:nvPr/>
        </p:nvCxnSpPr>
        <p:spPr>
          <a:xfrm rot="10800000" flipH="1" flipV="1">
            <a:off x="1966842" y="3514334"/>
            <a:ext cx="6620617" cy="1218964"/>
          </a:xfrm>
          <a:prstGeom prst="bentConnector4">
            <a:avLst>
              <a:gd name="adj1" fmla="val -8701"/>
              <a:gd name="adj2" fmla="val 138258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88352" y="1996966"/>
            <a:ext cx="32735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How many of each concept?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87007" y="4240854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31545" y="301413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2637" y="3517292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79232" y="3066661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56399" y="36989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0..1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00506" y="349131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00506" y="424326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9441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9" grpId="0"/>
      <p:bldP spid="50" grpId="0"/>
      <p:bldP spid="52" grpId="0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concepts do we need in UML? Part 2: State machines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suggestions?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079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2: State machines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7857" y="3859719"/>
            <a:ext cx="1228221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FinalState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6535" y="3479927"/>
            <a:ext cx="125066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Transition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7857" y="3094810"/>
            <a:ext cx="1327608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InitialState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3421" y="3479927"/>
            <a:ext cx="715260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State</a:t>
            </a: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6523840" y="3571839"/>
            <a:ext cx="215192" cy="185510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17" name="Elbow Connector 16"/>
          <p:cNvCxnSpPr>
            <a:stCxn id="15" idx="3"/>
            <a:endCxn id="7" idx="1"/>
          </p:cNvCxnSpPr>
          <p:nvPr/>
        </p:nvCxnSpPr>
        <p:spPr>
          <a:xfrm>
            <a:off x="6724191" y="3664594"/>
            <a:ext cx="343666" cy="3797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3"/>
            <a:endCxn id="12" idx="1"/>
          </p:cNvCxnSpPr>
          <p:nvPr/>
        </p:nvCxnSpPr>
        <p:spPr>
          <a:xfrm flipV="1">
            <a:off x="6724191" y="3279476"/>
            <a:ext cx="343666" cy="3851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2179" y="2475062"/>
            <a:ext cx="1590500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StateMachine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25" name="Elbow Connector 24"/>
          <p:cNvCxnSpPr>
            <a:stCxn id="24" idx="2"/>
            <a:endCxn id="14" idx="0"/>
          </p:cNvCxnSpPr>
          <p:nvPr/>
        </p:nvCxnSpPr>
        <p:spPr>
          <a:xfrm rot="16200000" flipH="1">
            <a:off x="5466474" y="2765349"/>
            <a:ext cx="635533" cy="793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31621" y="316966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428217" y="3842909"/>
            <a:ext cx="2011302" cy="540030"/>
            <a:chOff x="4428217" y="3842909"/>
            <a:chExt cx="2011302" cy="540030"/>
          </a:xfrm>
        </p:grpSpPr>
        <p:cxnSp>
          <p:nvCxnSpPr>
            <p:cNvPr id="16" name="Elbow Connector 15"/>
            <p:cNvCxnSpPr>
              <a:stCxn id="14" idx="2"/>
              <a:endCxn id="8" idx="2"/>
            </p:cNvCxnSpPr>
            <p:nvPr/>
          </p:nvCxnSpPr>
          <p:spPr>
            <a:xfrm rot="5400000">
              <a:off x="5301459" y="2969667"/>
              <a:ext cx="12700" cy="1759184"/>
            </a:xfrm>
            <a:prstGeom prst="bentConnector3">
              <a:avLst>
                <a:gd name="adj1" fmla="val 417600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67667" y="4075162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target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7909" y="3864540"/>
              <a:ext cx="26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40" name="Elbow Connector 39"/>
          <p:cNvCxnSpPr>
            <a:stCxn id="24" idx="2"/>
            <a:endCxn id="8" idx="0"/>
          </p:cNvCxnSpPr>
          <p:nvPr/>
        </p:nvCxnSpPr>
        <p:spPr>
          <a:xfrm rot="5400000">
            <a:off x="4586882" y="2679379"/>
            <a:ext cx="635533" cy="9655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0240" y="317957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47198" y="3380002"/>
            <a:ext cx="810636" cy="556068"/>
            <a:chOff x="5047198" y="3380002"/>
            <a:chExt cx="810636" cy="556068"/>
          </a:xfrm>
        </p:grpSpPr>
        <p:cxnSp>
          <p:nvCxnSpPr>
            <p:cNvPr id="44" name="Elbow Connector 43"/>
            <p:cNvCxnSpPr>
              <a:stCxn id="14" idx="1"/>
              <a:endCxn id="8" idx="3"/>
            </p:cNvCxnSpPr>
            <p:nvPr/>
          </p:nvCxnSpPr>
          <p:spPr>
            <a:xfrm flipH="1">
              <a:off x="5047198" y="3664593"/>
              <a:ext cx="7762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55398" y="3380002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source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54206" y="3628293"/>
              <a:ext cx="26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175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  <p:bldP spid="28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concepts do we need in UML? Part 2: State machines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7857" y="3859719"/>
            <a:ext cx="1228221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FinalState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7857" y="3094810"/>
            <a:ext cx="1327608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InitialState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3421" y="3479927"/>
            <a:ext cx="715260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State</a:t>
            </a: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6523840" y="3571839"/>
            <a:ext cx="215192" cy="185510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17" name="Elbow Connector 16"/>
          <p:cNvCxnSpPr>
            <a:stCxn id="15" idx="3"/>
            <a:endCxn id="7" idx="1"/>
          </p:cNvCxnSpPr>
          <p:nvPr/>
        </p:nvCxnSpPr>
        <p:spPr>
          <a:xfrm>
            <a:off x="6724191" y="3664594"/>
            <a:ext cx="343666" cy="3797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3"/>
            <a:endCxn id="12" idx="1"/>
          </p:cNvCxnSpPr>
          <p:nvPr/>
        </p:nvCxnSpPr>
        <p:spPr>
          <a:xfrm flipV="1">
            <a:off x="6724191" y="3279476"/>
            <a:ext cx="343666" cy="3851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2179" y="2475062"/>
            <a:ext cx="1590500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StateMachine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cxnSp>
        <p:nvCxnSpPr>
          <p:cNvPr id="25" name="Elbow Connector 24"/>
          <p:cNvCxnSpPr>
            <a:stCxn id="24" idx="2"/>
            <a:endCxn id="14" idx="0"/>
          </p:cNvCxnSpPr>
          <p:nvPr/>
        </p:nvCxnSpPr>
        <p:spPr>
          <a:xfrm rot="16200000" flipH="1">
            <a:off x="5466474" y="2765349"/>
            <a:ext cx="635533" cy="793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31621" y="316966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257276" y="3849258"/>
            <a:ext cx="2182243" cy="533681"/>
            <a:chOff x="4257276" y="3849258"/>
            <a:chExt cx="2182243" cy="533681"/>
          </a:xfrm>
        </p:grpSpPr>
        <p:cxnSp>
          <p:nvCxnSpPr>
            <p:cNvPr id="16" name="Elbow Connector 15"/>
            <p:cNvCxnSpPr>
              <a:stCxn id="14" idx="2"/>
              <a:endCxn id="8" idx="2"/>
            </p:cNvCxnSpPr>
            <p:nvPr/>
          </p:nvCxnSpPr>
          <p:spPr>
            <a:xfrm rot="5400000">
              <a:off x="5080664" y="3025870"/>
              <a:ext cx="276999" cy="1923776"/>
            </a:xfrm>
            <a:prstGeom prst="bentConnector3">
              <a:avLst>
                <a:gd name="adj1" fmla="val 182527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67667" y="4075162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target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7909" y="3864540"/>
              <a:ext cx="26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40" name="Elbow Connector 39"/>
          <p:cNvCxnSpPr>
            <a:stCxn id="24" idx="2"/>
            <a:endCxn id="8" idx="0"/>
          </p:cNvCxnSpPr>
          <p:nvPr/>
        </p:nvCxnSpPr>
        <p:spPr>
          <a:xfrm rot="5400000">
            <a:off x="4504586" y="2597083"/>
            <a:ext cx="635533" cy="1130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55648" y="317957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23671" y="3380002"/>
            <a:ext cx="834163" cy="556068"/>
            <a:chOff x="5023671" y="3380002"/>
            <a:chExt cx="834163" cy="556068"/>
          </a:xfrm>
        </p:grpSpPr>
        <p:cxnSp>
          <p:nvCxnSpPr>
            <p:cNvPr id="44" name="Elbow Connector 43"/>
            <p:cNvCxnSpPr>
              <a:stCxn id="14" idx="1"/>
              <a:endCxn id="8" idx="3"/>
            </p:cNvCxnSpPr>
            <p:nvPr/>
          </p:nvCxnSpPr>
          <p:spPr>
            <a:xfrm rot="10800000" flipV="1">
              <a:off x="5023671" y="3664593"/>
              <a:ext cx="799750" cy="138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55398" y="3380002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source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54206" y="3628293"/>
              <a:ext cx="26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388352" y="1996966"/>
            <a:ext cx="32735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How are transitions triggered?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90879" y="3479927"/>
            <a:ext cx="1532792" cy="646331"/>
            <a:chOff x="3655471" y="3479927"/>
            <a:chExt cx="153279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3655471" y="3479927"/>
              <a:ext cx="1532792" cy="646331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Transition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guard: String</a:t>
              </a:r>
            </a:p>
          </p:txBody>
        </p:sp>
        <p:cxnSp>
          <p:nvCxnSpPr>
            <p:cNvPr id="27" name="Elbow Connector 43"/>
            <p:cNvCxnSpPr>
              <a:stCxn id="8" idx="3"/>
              <a:endCxn id="8" idx="1"/>
            </p:cNvCxnSpPr>
            <p:nvPr/>
          </p:nvCxnSpPr>
          <p:spPr>
            <a:xfrm flipH="1">
              <a:off x="3655471" y="3803093"/>
              <a:ext cx="15327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51604" y="3621893"/>
            <a:ext cx="984565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Method</a:t>
            </a:r>
          </a:p>
        </p:txBody>
      </p:sp>
      <p:cxnSp>
        <p:nvCxnSpPr>
          <p:cNvPr id="35" name="Elbow Connector 34"/>
          <p:cNvCxnSpPr>
            <a:stCxn id="33" idx="3"/>
            <a:endCxn id="8" idx="1"/>
          </p:cNvCxnSpPr>
          <p:nvPr/>
        </p:nvCxnSpPr>
        <p:spPr>
          <a:xfrm flipV="1">
            <a:off x="2236169" y="3803093"/>
            <a:ext cx="1254710" cy="346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229" y="350395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58637" y="3768521"/>
            <a:ext cx="26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2053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1088</Words>
  <Application>Microsoft Office PowerPoint</Application>
  <PresentationFormat>Widescreen</PresentationFormat>
  <Paragraphs>179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Impact</vt:lpstr>
      <vt:lpstr>Office Theme</vt:lpstr>
      <vt:lpstr>KCL UPDATE v4 4x3</vt:lpstr>
      <vt:lpstr>Capturing the structure of models</vt:lpstr>
      <vt:lpstr>What concepts do we need in UML? Part 1: Class diagrams</vt:lpstr>
      <vt:lpstr>What concepts do we need in UML? Part 1: Class diagrams</vt:lpstr>
      <vt:lpstr>What concepts do we need in UML? Part 1: Class diagrams</vt:lpstr>
      <vt:lpstr>What concepts do we need in UML? Part 1: Class diagrams</vt:lpstr>
      <vt:lpstr>What concepts do we need in UML? Part 2: State machines</vt:lpstr>
      <vt:lpstr>What concepts do we need in UML? Part 2: State machines</vt:lpstr>
      <vt:lpstr>What concepts do we need in UML? Part 2: State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the structure of models</dc:title>
  <dc:creator>Zschaler, Steffen</dc:creator>
  <cp:lastModifiedBy>Zschaler, Steffen</cp:lastModifiedBy>
  <cp:revision>1</cp:revision>
  <dcterms:created xsi:type="dcterms:W3CDTF">2021-02-12T16:59:31Z</dcterms:created>
  <dcterms:modified xsi:type="dcterms:W3CDTF">2021-02-25T14:21:02Z</dcterms:modified>
</cp:coreProperties>
</file>