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77" r:id="rId2"/>
    <p:sldId id="274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721F5-5946-4B44-A50E-ECF2532BF9E4}" v="5" dt="2021-02-12T17:06:01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691" autoAdjust="0"/>
  </p:normalViewPr>
  <p:slideViewPr>
    <p:cSldViewPr snapToGrid="0">
      <p:cViewPr varScale="1">
        <p:scale>
          <a:sx n="59" d="100"/>
          <a:sy n="59" d="100"/>
        </p:scale>
        <p:origin x="24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chaler, Steffen" userId="130a91b6-43d4-46e6-aee6-e1bfbc1915e3" providerId="ADAL" clId="{24D721F5-5946-4B44-A50E-ECF2532BF9E4}"/>
    <pc:docChg chg="custSel addSld delSld modSld">
      <pc:chgData name="Zschaler, Steffen" userId="130a91b6-43d4-46e6-aee6-e1bfbc1915e3" providerId="ADAL" clId="{24D721F5-5946-4B44-A50E-ECF2532BF9E4}" dt="2021-02-25T14:35:16.647" v="1572" actId="20577"/>
      <pc:docMkLst>
        <pc:docMk/>
      </pc:docMkLst>
      <pc:sldChg chg="modSp add del mod modTransition modNotesTx">
        <pc:chgData name="Zschaler, Steffen" userId="130a91b6-43d4-46e6-aee6-e1bfbc1915e3" providerId="ADAL" clId="{24D721F5-5946-4B44-A50E-ECF2532BF9E4}" dt="2021-02-25T14:31:40.559" v="925" actId="20577"/>
        <pc:sldMkLst>
          <pc:docMk/>
          <pc:sldMk cId="703662409" sldId="274"/>
        </pc:sldMkLst>
        <pc:spChg chg="mod">
          <ac:chgData name="Zschaler, Steffen" userId="130a91b6-43d4-46e6-aee6-e1bfbc1915e3" providerId="ADAL" clId="{24D721F5-5946-4B44-A50E-ECF2532BF9E4}" dt="2021-02-25T14:31:17.911" v="793" actId="20577"/>
          <ac:spMkLst>
            <pc:docMk/>
            <pc:sldMk cId="703662409" sldId="274"/>
            <ac:spMk id="9" creationId="{00000000-0000-0000-0000-000000000000}"/>
          </ac:spMkLst>
        </pc:spChg>
      </pc:sldChg>
      <pc:sldChg chg="add del modTransition modNotesTx">
        <pc:chgData name="Zschaler, Steffen" userId="130a91b6-43d4-46e6-aee6-e1bfbc1915e3" providerId="ADAL" clId="{24D721F5-5946-4B44-A50E-ECF2532BF9E4}" dt="2021-02-25T14:35:16.647" v="1572" actId="20577"/>
        <pc:sldMkLst>
          <pc:docMk/>
          <pc:sldMk cId="3657742841" sldId="276"/>
        </pc:sldMkLst>
      </pc:sldChg>
      <pc:sldChg chg="addSp delSp modSp new mod modTransition modNotesTx">
        <pc:chgData name="Zschaler, Steffen" userId="130a91b6-43d4-46e6-aee6-e1bfbc1915e3" providerId="ADAL" clId="{24D721F5-5946-4B44-A50E-ECF2532BF9E4}" dt="2021-02-25T14:29:01.796" v="174" actId="20577"/>
        <pc:sldMkLst>
          <pc:docMk/>
          <pc:sldMk cId="2430930512" sldId="277"/>
        </pc:sldMkLst>
        <pc:spChg chg="del">
          <ac:chgData name="Zschaler, Steffen" userId="130a91b6-43d4-46e6-aee6-e1bfbc1915e3" providerId="ADAL" clId="{24D721F5-5946-4B44-A50E-ECF2532BF9E4}" dt="2021-02-12T17:05:39.949" v="4"/>
          <ac:spMkLst>
            <pc:docMk/>
            <pc:sldMk cId="2430930512" sldId="277"/>
            <ac:spMk id="2" creationId="{779E04BB-5435-44DD-A7B8-0DB506BE5380}"/>
          </ac:spMkLst>
        </pc:spChg>
        <pc:spChg chg="del">
          <ac:chgData name="Zschaler, Steffen" userId="130a91b6-43d4-46e6-aee6-e1bfbc1915e3" providerId="ADAL" clId="{24D721F5-5946-4B44-A50E-ECF2532BF9E4}" dt="2021-02-12T17:05:39.949" v="4"/>
          <ac:spMkLst>
            <pc:docMk/>
            <pc:sldMk cId="2430930512" sldId="277"/>
            <ac:spMk id="3" creationId="{F9733B37-7C43-440B-A966-FEE4A1E15B99}"/>
          </ac:spMkLst>
        </pc:spChg>
        <pc:spChg chg="add mod">
          <ac:chgData name="Zschaler, Steffen" userId="130a91b6-43d4-46e6-aee6-e1bfbc1915e3" providerId="ADAL" clId="{24D721F5-5946-4B44-A50E-ECF2532BF9E4}" dt="2021-02-12T17:05:54.946" v="33" actId="14838"/>
          <ac:spMkLst>
            <pc:docMk/>
            <pc:sldMk cId="2430930512" sldId="277"/>
            <ac:spMk id="4" creationId="{DD3CEF84-A86E-4C9A-AD59-E286E4160B9E}"/>
          </ac:spMkLst>
        </pc:spChg>
        <pc:spChg chg="add mod">
          <ac:chgData name="Zschaler, Steffen" userId="130a91b6-43d4-46e6-aee6-e1bfbc1915e3" providerId="ADAL" clId="{24D721F5-5946-4B44-A50E-ECF2532BF9E4}" dt="2021-02-12T17:05:47.418" v="31" actId="20577"/>
          <ac:spMkLst>
            <pc:docMk/>
            <pc:sldMk cId="2430930512" sldId="277"/>
            <ac:spMk id="5" creationId="{A24388A2-398D-450C-B88F-EA495FEEAE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CD10D-32C9-4BF2-A3CB-B54AEFE7EF4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930D7-3B95-4966-BE9A-AB13BF5DE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6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&lt;CTRL-SHIFT-HOME&gt;&lt;CTRL-SHIFT-2&gt;</a:t>
            </a:r>
          </a:p>
          <a:p>
            <a:endParaRPr lang="en-GB" dirty="0"/>
          </a:p>
          <a:p>
            <a:r>
              <a:rPr lang="en-GB" dirty="0"/>
              <a:t>Welcome. So we have a structure to store our models in. Now we need to say what they should look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930D7-3B95-4966-BE9A-AB13BF5DE48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2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UML is a graphical language. We are drawing diagrams to create a model.</a:t>
            </a:r>
          </a:p>
          <a:p>
            <a:endParaRPr lang="en-GB" dirty="0"/>
          </a:p>
          <a:p>
            <a:r>
              <a:rPr lang="en-GB" dirty="0"/>
              <a:t>But what is a diagram? </a:t>
            </a:r>
          </a:p>
          <a:p>
            <a:endParaRPr lang="en-GB" dirty="0"/>
          </a:p>
          <a:p>
            <a:r>
              <a:rPr lang="en-GB" dirty="0"/>
              <a:t>Well, fundamentally, the diagrams we use in computer science tend to have a very simple structure. They are graphs that consist of nodes and edges. For example, in a class diagram, the nodes are boxes that represent classes and the edges are references that represent relationships between classes.</a:t>
            </a:r>
          </a:p>
          <a:p>
            <a:endParaRPr lang="en-GB" dirty="0"/>
          </a:p>
          <a:p>
            <a:r>
              <a:rPr lang="en-GB" dirty="0"/>
              <a:t>Some relationships can also be represented by graphical containment. For example, in a class diagram, a class graphically contains its attributes.</a:t>
            </a:r>
          </a:p>
          <a:p>
            <a:endParaRPr lang="en-GB" dirty="0"/>
          </a:p>
          <a:p>
            <a:r>
              <a:rPr lang="en-GB" dirty="0"/>
              <a:t>In addition to a way of showing diagrams, we also need tools for manipulating them, but we won’t discuss that in this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930D7-3B95-4966-BE9A-AB13BF5DE4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3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Luckily, we don’t have to build diagram editors from scratch. Instead, tools exist that know how to create diagrams and that give us a simple way of describing our diagrams and then generating the actual editor from that description.</a:t>
            </a:r>
          </a:p>
          <a:p>
            <a:endParaRPr lang="en-GB" dirty="0"/>
          </a:p>
          <a:p>
            <a:r>
              <a:rPr lang="en-GB" dirty="0"/>
              <a:t>These tools consider a &lt;ANIMATE&gt; diagram to consist of multiple &lt;ANIMATE&gt; layers.</a:t>
            </a:r>
          </a:p>
          <a:p>
            <a:r>
              <a:rPr lang="en-GB" dirty="0"/>
              <a:t>On each layer, &lt;ANIMATE&gt; we can define &lt;ANIMATE&gt; nodes and &lt;ANIMATE&gt; edges that are linked to our model classes.</a:t>
            </a:r>
          </a:p>
          <a:p>
            <a:endParaRPr lang="en-GB" dirty="0"/>
          </a:p>
          <a:p>
            <a:r>
              <a:rPr lang="en-GB" dirty="0"/>
              <a:t>All of this is then projected onto our &lt;ANIMATE&gt; computer screen by the library.</a:t>
            </a:r>
          </a:p>
          <a:p>
            <a:endParaRPr lang="en-GB" dirty="0"/>
          </a:p>
          <a:p>
            <a:r>
              <a:rPr lang="en-GB" dirty="0"/>
              <a:t>Let’s look at an example in practice.</a:t>
            </a:r>
          </a:p>
          <a:p>
            <a:endParaRPr lang="en-GB" dirty="0"/>
          </a:p>
          <a:p>
            <a:r>
              <a:rPr lang="en-GB"/>
              <a:t>&lt;WAIT A LITTLE BIT TO FADE to live demo video&gt;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930D7-3B95-4966-BE9A-AB13BF5DE4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2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936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419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931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208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5952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8159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223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903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345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352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423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47803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168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25034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10/03/2020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94310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6264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4763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35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239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148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91878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 dirty="0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38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76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466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10/03/2020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r>
              <a:rPr lang="en-US">
                <a:solidFill>
                  <a:srgbClr val="0A2D50"/>
                </a:solidFill>
              </a:rPr>
              <a:t>(c) King's College London, {steffen.zschaler | leonardo.magela}@kcl.ac.uk</a:t>
            </a:r>
            <a:endParaRPr lang="en-US" dirty="0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 dirty="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0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CEF84-A86E-4C9A-AD59-E286E4160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n>
                  <a:solidFill>
                    <a:sysClr val="windowText" lastClr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4388A2-398D-450C-B88F-EA495FEEA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Steffen Zschaler</a:t>
            </a:r>
          </a:p>
        </p:txBody>
      </p:sp>
    </p:spTree>
    <p:extLst>
      <p:ext uri="{BB962C8B-B14F-4D97-AF65-F5344CB8AC3E}">
        <p14:creationId xmlns:p14="http://schemas.microsoft.com/office/powerpoint/2010/main" val="24309305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in a diagram?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diagrams have a very similar structure – they are graphs:</a:t>
            </a:r>
          </a:p>
          <a:p>
            <a:pPr marL="534988" lvl="2" indent="-265113">
              <a:buAutoNum type="arabicPeriod"/>
            </a:pPr>
            <a:r>
              <a:rPr lang="en-GB" dirty="0"/>
              <a:t>Nodes (e.g., boxes, circles, …) represent individual concepts </a:t>
            </a:r>
          </a:p>
          <a:p>
            <a:pPr lvl="3" indent="0">
              <a:buNone/>
            </a:pPr>
            <a:r>
              <a:rPr lang="en-GB" dirty="0"/>
              <a:t>(e.g., a class, an attribute, a state)</a:t>
            </a:r>
          </a:p>
          <a:p>
            <a:pPr marL="534988" lvl="2" indent="-265113">
              <a:buAutoNum type="arabicPeriod"/>
            </a:pPr>
            <a:r>
              <a:rPr lang="en-GB" dirty="0"/>
              <a:t>Edges (e.g., lines, arrows, …) represent links between the concepts</a:t>
            </a:r>
          </a:p>
          <a:p>
            <a:pPr marL="804863" lvl="3" indent="-265113">
              <a:buAutoNum type="arabicPeriod"/>
            </a:pPr>
            <a:r>
              <a:rPr lang="en-GB" dirty="0"/>
              <a:t>Mostly correspond to links in our class diagram above</a:t>
            </a:r>
          </a:p>
          <a:p>
            <a:pPr marL="804863" lvl="3" indent="-265113">
              <a:buAutoNum type="arabicPeriod"/>
            </a:pPr>
            <a:r>
              <a:rPr lang="en-GB" dirty="0"/>
              <a:t>Occasionally, represent a concept (e.g., transitions)</a:t>
            </a:r>
          </a:p>
          <a:p>
            <a:pPr marL="534988" lvl="2" indent="-265113">
              <a:buAutoNum type="arabicPeriod"/>
            </a:pPr>
            <a:r>
              <a:rPr lang="en-GB" dirty="0"/>
              <a:t>Some links between concepts are shown as containment</a:t>
            </a:r>
          </a:p>
          <a:p>
            <a:pPr lvl="3" indent="0">
              <a:buNone/>
            </a:pPr>
            <a:r>
              <a:rPr lang="en-GB" dirty="0"/>
              <a:t>(e.g., a class contains attributes, a state machine contains states)</a:t>
            </a:r>
          </a:p>
          <a:p>
            <a:pPr lvl="3" indent="0">
              <a:buNone/>
            </a:pPr>
            <a:endParaRPr lang="en-GB" dirty="0"/>
          </a:p>
          <a:p>
            <a:r>
              <a:rPr lang="en-GB" dirty="0"/>
              <a:t>In addition, need tools to create and manipulate objects on the diagram – won’t discuss in this module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3662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Describing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Libraries exist that help describe diagrams from these elements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t>(c) King's College London, {steffen.zschaler | leonardo.magela}@kcl.ac.uk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4D54F-FA85-F344-8424-FB00D2AE8D0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A2D50"/>
                </a:solidFill>
                <a:effectLst/>
                <a:uLnTx/>
                <a:uFillTx/>
                <a:latin typeface="Georgia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A2D50"/>
              </a:solidFill>
              <a:effectLst/>
              <a:uLnTx/>
              <a:uFillTx/>
              <a:latin typeface="Georgia"/>
              <a:ea typeface="+mn-ea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1078992" y="2964676"/>
            <a:ext cx="9673008" cy="2980944"/>
          </a:xfrm>
          <a:prstGeom prst="parallelogram">
            <a:avLst>
              <a:gd name="adj" fmla="val 112571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1078992" y="2498332"/>
            <a:ext cx="9673008" cy="2980944"/>
          </a:xfrm>
          <a:prstGeom prst="parallelogram">
            <a:avLst>
              <a:gd name="adj" fmla="val 112571"/>
            </a:avLst>
          </a:prstGeom>
          <a:solidFill>
            <a:srgbClr val="CDD7DC">
              <a:alpha val="50196"/>
            </a:srgb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51018" y="3208562"/>
            <a:ext cx="2928955" cy="1170166"/>
            <a:chOff x="3857435" y="2804454"/>
            <a:chExt cx="2928955" cy="1170166"/>
          </a:xfrm>
        </p:grpSpPr>
        <p:sp>
          <p:nvSpPr>
            <p:cNvPr id="10" name="Rounded Rectangle 9"/>
            <p:cNvSpPr/>
            <p:nvPr/>
          </p:nvSpPr>
          <p:spPr>
            <a:xfrm>
              <a:off x="3857435" y="2804454"/>
              <a:ext cx="1012020" cy="914400"/>
            </a:xfrm>
            <a:prstGeom prst="round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17602391" lon="2394369" rev="18866079"/>
              </a:camera>
              <a:lightRig rig="threePt" dir="t"/>
            </a:scene3d>
            <a:sp3d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State 1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74370" y="3060220"/>
              <a:ext cx="1012020" cy="914400"/>
            </a:xfrm>
            <a:prstGeom prst="round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17602391" lon="2394369" rev="18866079"/>
              </a:camera>
              <a:lightRig rig="threePt" dir="t"/>
            </a:scene3d>
            <a:sp3d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State 2</a:t>
              </a:r>
            </a:p>
          </p:txBody>
        </p:sp>
        <p:cxnSp>
          <p:nvCxnSpPr>
            <p:cNvPr id="13" name="Straight Arrow Connector 12"/>
            <p:cNvCxnSpPr>
              <a:stCxn id="10" idx="3"/>
              <a:endCxn id="11" idx="1"/>
            </p:cNvCxnSpPr>
            <p:nvPr/>
          </p:nvCxnSpPr>
          <p:spPr>
            <a:xfrm>
              <a:off x="4869455" y="3261654"/>
              <a:ext cx="904915" cy="255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arallelogram 8"/>
          <p:cNvSpPr/>
          <p:nvPr/>
        </p:nvSpPr>
        <p:spPr>
          <a:xfrm>
            <a:off x="1113192" y="2034008"/>
            <a:ext cx="9673008" cy="2980944"/>
          </a:xfrm>
          <a:prstGeom prst="parallelogram">
            <a:avLst>
              <a:gd name="adj" fmla="val 112571"/>
            </a:avLst>
          </a:prstGeom>
          <a:solidFill>
            <a:srgbClr val="CDD7DC">
              <a:alpha val="50196"/>
            </a:srgb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10205040" y="4275397"/>
            <a:ext cx="875561" cy="3077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032"/>
              <a:gd name="adj6" fmla="val -151015"/>
            </a:avLst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Diagram</a:t>
            </a:r>
          </a:p>
        </p:txBody>
      </p:sp>
      <p:sp>
        <p:nvSpPr>
          <p:cNvPr id="17" name="Line Callout 2 16"/>
          <p:cNvSpPr/>
          <p:nvPr/>
        </p:nvSpPr>
        <p:spPr>
          <a:xfrm>
            <a:off x="10319919" y="3719252"/>
            <a:ext cx="875561" cy="3077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032"/>
              <a:gd name="adj6" fmla="val -151015"/>
            </a:avLst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Layer</a:t>
            </a:r>
          </a:p>
        </p:txBody>
      </p:sp>
      <p:sp>
        <p:nvSpPr>
          <p:cNvPr id="18" name="Line Callout 2 17"/>
          <p:cNvSpPr/>
          <p:nvPr/>
        </p:nvSpPr>
        <p:spPr>
          <a:xfrm>
            <a:off x="8190425" y="3464328"/>
            <a:ext cx="875561" cy="3077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032"/>
              <a:gd name="adj6" fmla="val -151015"/>
            </a:avLst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Node</a:t>
            </a:r>
          </a:p>
        </p:txBody>
      </p:sp>
      <p:sp>
        <p:nvSpPr>
          <p:cNvPr id="19" name="Line Callout 2 18"/>
          <p:cNvSpPr/>
          <p:nvPr/>
        </p:nvSpPr>
        <p:spPr>
          <a:xfrm>
            <a:off x="6904925" y="3411475"/>
            <a:ext cx="875561" cy="3077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032"/>
              <a:gd name="adj6" fmla="val -151015"/>
            </a:avLst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3657742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475</Words>
  <Application>Microsoft Office PowerPoint</Application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Georgia</vt:lpstr>
      <vt:lpstr>Impact</vt:lpstr>
      <vt:lpstr>KCL UPDATE v4 4x3</vt:lpstr>
      <vt:lpstr>Diagrams</vt:lpstr>
      <vt:lpstr>What’s in a diagram?</vt:lpstr>
      <vt:lpstr>Describing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</dc:title>
  <dc:creator>Zschaler, Steffen</dc:creator>
  <cp:lastModifiedBy>Zschaler, Steffen</cp:lastModifiedBy>
  <cp:revision>1</cp:revision>
  <dcterms:created xsi:type="dcterms:W3CDTF">2021-02-12T17:05:21Z</dcterms:created>
  <dcterms:modified xsi:type="dcterms:W3CDTF">2021-02-25T14:35:17Z</dcterms:modified>
</cp:coreProperties>
</file>