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92" r:id="rId3"/>
    <p:sldId id="279" r:id="rId4"/>
    <p:sldId id="281" r:id="rId5"/>
    <p:sldId id="282" r:id="rId6"/>
    <p:sldId id="283" r:id="rId7"/>
    <p:sldId id="284" r:id="rId8"/>
    <p:sldId id="280" r:id="rId9"/>
    <p:sldId id="287" r:id="rId10"/>
    <p:sldId id="288" r:id="rId11"/>
    <p:sldId id="285" r:id="rId12"/>
    <p:sldId id="286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0C2F6-C83C-4DCE-BF1A-96ADE467E809}" v="5" dt="2021-02-25T15:09:4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689" autoAdjust="0"/>
  </p:normalViewPr>
  <p:slideViewPr>
    <p:cSldViewPr snapToGrid="0">
      <p:cViewPr varScale="1">
        <p:scale>
          <a:sx n="49" d="100"/>
          <a:sy n="49" d="100"/>
        </p:scale>
        <p:origin x="28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ACA0C2F6-C83C-4DCE-BF1A-96ADE467E809}"/>
    <pc:docChg chg="undo custSel addSld delSld modSld">
      <pc:chgData name="Zschaler, Steffen" userId="130a91b6-43d4-46e6-aee6-e1bfbc1915e3" providerId="ADAL" clId="{ACA0C2F6-C83C-4DCE-BF1A-96ADE467E809}" dt="2021-02-25T15:16:20.871" v="5169" actId="20577"/>
      <pc:docMkLst>
        <pc:docMk/>
      </pc:docMkLst>
      <pc:sldChg chg="add del modTransition modNotesTx">
        <pc:chgData name="Zschaler, Steffen" userId="130a91b6-43d4-46e6-aee6-e1bfbc1915e3" providerId="ADAL" clId="{ACA0C2F6-C83C-4DCE-BF1A-96ADE467E809}" dt="2021-02-25T14:45:36.383" v="510" actId="20577"/>
        <pc:sldMkLst>
          <pc:docMk/>
          <pc:sldMk cId="521039199" sldId="279"/>
        </pc:sldMkLst>
      </pc:sldChg>
      <pc:sldChg chg="add del modTransition modNotesTx">
        <pc:chgData name="Zschaler, Steffen" userId="130a91b6-43d4-46e6-aee6-e1bfbc1915e3" providerId="ADAL" clId="{ACA0C2F6-C83C-4DCE-BF1A-96ADE467E809}" dt="2021-02-25T14:56:32.412" v="2585" actId="20577"/>
        <pc:sldMkLst>
          <pc:docMk/>
          <pc:sldMk cId="1045455320" sldId="280"/>
        </pc:sldMkLst>
      </pc:sldChg>
      <pc:sldChg chg="add del modNotesTx">
        <pc:chgData name="Zschaler, Steffen" userId="130a91b6-43d4-46e6-aee6-e1bfbc1915e3" providerId="ADAL" clId="{ACA0C2F6-C83C-4DCE-BF1A-96ADE467E809}" dt="2021-02-25T14:46:35.069" v="745" actId="20577"/>
        <pc:sldMkLst>
          <pc:docMk/>
          <pc:sldMk cId="838699585" sldId="281"/>
        </pc:sldMkLst>
      </pc:sldChg>
      <pc:sldChg chg="add del modTransition modNotesTx">
        <pc:chgData name="Zschaler, Steffen" userId="130a91b6-43d4-46e6-aee6-e1bfbc1915e3" providerId="ADAL" clId="{ACA0C2F6-C83C-4DCE-BF1A-96ADE467E809}" dt="2021-02-25T14:49:09.609" v="1173" actId="20577"/>
        <pc:sldMkLst>
          <pc:docMk/>
          <pc:sldMk cId="4246347611" sldId="282"/>
        </pc:sldMkLst>
      </pc:sldChg>
      <pc:sldChg chg="modSp add del mod modTransition modNotesTx">
        <pc:chgData name="Zschaler, Steffen" userId="130a91b6-43d4-46e6-aee6-e1bfbc1915e3" providerId="ADAL" clId="{ACA0C2F6-C83C-4DCE-BF1A-96ADE467E809}" dt="2021-02-25T14:55:27.786" v="2394" actId="20577"/>
        <pc:sldMkLst>
          <pc:docMk/>
          <pc:sldMk cId="2177886045" sldId="283"/>
        </pc:sldMkLst>
        <pc:spChg chg="mod">
          <ac:chgData name="Zschaler, Steffen" userId="130a91b6-43d4-46e6-aee6-e1bfbc1915e3" providerId="ADAL" clId="{ACA0C2F6-C83C-4DCE-BF1A-96ADE467E809}" dt="2021-02-12T17:07:07.860" v="4"/>
          <ac:spMkLst>
            <pc:docMk/>
            <pc:sldMk cId="2177886045" sldId="283"/>
            <ac:spMk id="9" creationId="{00000000-0000-0000-0000-000000000000}"/>
          </ac:spMkLst>
        </pc:spChg>
      </pc:sldChg>
      <pc:sldChg chg="add del modTransition modNotesTx">
        <pc:chgData name="Zschaler, Steffen" userId="130a91b6-43d4-46e6-aee6-e1bfbc1915e3" providerId="ADAL" clId="{ACA0C2F6-C83C-4DCE-BF1A-96ADE467E809}" dt="2021-02-25T14:56:09.753" v="2486" actId="20577"/>
        <pc:sldMkLst>
          <pc:docMk/>
          <pc:sldMk cId="1955979749" sldId="284"/>
        </pc:sldMkLst>
      </pc:sldChg>
      <pc:sldChg chg="modSp add del mod modTransition modNotesTx">
        <pc:chgData name="Zschaler, Steffen" userId="130a91b6-43d4-46e6-aee6-e1bfbc1915e3" providerId="ADAL" clId="{ACA0C2F6-C83C-4DCE-BF1A-96ADE467E809}" dt="2021-02-25T15:10:45.878" v="3860" actId="20577"/>
        <pc:sldMkLst>
          <pc:docMk/>
          <pc:sldMk cId="2842291046" sldId="285"/>
        </pc:sldMkLst>
        <pc:spChg chg="mod">
          <ac:chgData name="Zschaler, Steffen" userId="130a91b6-43d4-46e6-aee6-e1bfbc1915e3" providerId="ADAL" clId="{ACA0C2F6-C83C-4DCE-BF1A-96ADE467E809}" dt="2021-02-12T17:07:07.860" v="4"/>
          <ac:spMkLst>
            <pc:docMk/>
            <pc:sldMk cId="2842291046" sldId="285"/>
            <ac:spMk id="3" creationId="{00000000-0000-0000-0000-000000000000}"/>
          </ac:spMkLst>
        </pc:spChg>
      </pc:sldChg>
      <pc:sldChg chg="add del modTransition modNotesTx">
        <pc:chgData name="Zschaler, Steffen" userId="130a91b6-43d4-46e6-aee6-e1bfbc1915e3" providerId="ADAL" clId="{ACA0C2F6-C83C-4DCE-BF1A-96ADE467E809}" dt="2021-02-25T15:12:42.390" v="4374" actId="20577"/>
        <pc:sldMkLst>
          <pc:docMk/>
          <pc:sldMk cId="2288877197" sldId="286"/>
        </pc:sldMkLst>
      </pc:sldChg>
      <pc:sldChg chg="add del modTransition modNotesTx">
        <pc:chgData name="Zschaler, Steffen" userId="130a91b6-43d4-46e6-aee6-e1bfbc1915e3" providerId="ADAL" clId="{ACA0C2F6-C83C-4DCE-BF1A-96ADE467E809}" dt="2021-02-25T15:08:19.305" v="3374" actId="20577"/>
        <pc:sldMkLst>
          <pc:docMk/>
          <pc:sldMk cId="4103929800" sldId="287"/>
        </pc:sldMkLst>
      </pc:sldChg>
      <pc:sldChg chg="modSp add del mod modNotesTx">
        <pc:chgData name="Zschaler, Steffen" userId="130a91b6-43d4-46e6-aee6-e1bfbc1915e3" providerId="ADAL" clId="{ACA0C2F6-C83C-4DCE-BF1A-96ADE467E809}" dt="2021-02-25T15:09:47.313" v="3615" actId="14838"/>
        <pc:sldMkLst>
          <pc:docMk/>
          <pc:sldMk cId="3437040515" sldId="288"/>
        </pc:sldMkLst>
        <pc:spChg chg="mod">
          <ac:chgData name="Zschaler, Steffen" userId="130a91b6-43d4-46e6-aee6-e1bfbc1915e3" providerId="ADAL" clId="{ACA0C2F6-C83C-4DCE-BF1A-96ADE467E809}" dt="2021-02-25T15:09:47.313" v="3615" actId="14838"/>
          <ac:spMkLst>
            <pc:docMk/>
            <pc:sldMk cId="3437040515" sldId="288"/>
            <ac:spMk id="8" creationId="{00000000-0000-0000-0000-000000000000}"/>
          </ac:spMkLst>
        </pc:spChg>
      </pc:sldChg>
      <pc:sldChg chg="add del modNotesTx">
        <pc:chgData name="Zschaler, Steffen" userId="130a91b6-43d4-46e6-aee6-e1bfbc1915e3" providerId="ADAL" clId="{ACA0C2F6-C83C-4DCE-BF1A-96ADE467E809}" dt="2021-02-25T15:13:51.406" v="4603" actId="20577"/>
        <pc:sldMkLst>
          <pc:docMk/>
          <pc:sldMk cId="1740362356" sldId="289"/>
        </pc:sldMkLst>
      </pc:sldChg>
      <pc:sldChg chg="add del modNotesTx">
        <pc:chgData name="Zschaler, Steffen" userId="130a91b6-43d4-46e6-aee6-e1bfbc1915e3" providerId="ADAL" clId="{ACA0C2F6-C83C-4DCE-BF1A-96ADE467E809}" dt="2021-02-25T15:15:00.206" v="4854" actId="20577"/>
        <pc:sldMkLst>
          <pc:docMk/>
          <pc:sldMk cId="3479157594" sldId="290"/>
        </pc:sldMkLst>
      </pc:sldChg>
      <pc:sldChg chg="add del modTransition modNotesTx">
        <pc:chgData name="Zschaler, Steffen" userId="130a91b6-43d4-46e6-aee6-e1bfbc1915e3" providerId="ADAL" clId="{ACA0C2F6-C83C-4DCE-BF1A-96ADE467E809}" dt="2021-02-25T15:16:20.871" v="5169" actId="20577"/>
        <pc:sldMkLst>
          <pc:docMk/>
          <pc:sldMk cId="3713389754" sldId="291"/>
        </pc:sldMkLst>
      </pc:sldChg>
      <pc:sldChg chg="modSp new mod modNotesTx">
        <pc:chgData name="Zschaler, Steffen" userId="130a91b6-43d4-46e6-aee6-e1bfbc1915e3" providerId="ADAL" clId="{ACA0C2F6-C83C-4DCE-BF1A-96ADE467E809}" dt="2021-02-25T14:44:16.070" v="181" actId="20577"/>
        <pc:sldMkLst>
          <pc:docMk/>
          <pc:sldMk cId="4043215711" sldId="292"/>
        </pc:sldMkLst>
        <pc:spChg chg="mod">
          <ac:chgData name="Zschaler, Steffen" userId="130a91b6-43d4-46e6-aee6-e1bfbc1915e3" providerId="ADAL" clId="{ACA0C2F6-C83C-4DCE-BF1A-96ADE467E809}" dt="2021-02-12T17:07:28.356" v="47" actId="14838"/>
          <ac:spMkLst>
            <pc:docMk/>
            <pc:sldMk cId="4043215711" sldId="292"/>
            <ac:spMk id="2" creationId="{5C33E3E6-1288-4E9D-9AD9-33A4787CF017}"/>
          </ac:spMkLst>
        </pc:spChg>
        <pc:spChg chg="mod">
          <ac:chgData name="Zschaler, Steffen" userId="130a91b6-43d4-46e6-aee6-e1bfbc1915e3" providerId="ADAL" clId="{ACA0C2F6-C83C-4DCE-BF1A-96ADE467E809}" dt="2021-02-12T17:07:22.121" v="45" actId="20577"/>
          <ac:spMkLst>
            <pc:docMk/>
            <pc:sldMk cId="4043215711" sldId="292"/>
            <ac:spMk id="3" creationId="{F3A21F8C-DA68-4082-A15D-AC9917F50D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6BC9D-AC2D-4779-A05E-92AC0F67D0C2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D5AA-97FB-492E-BAD7-C2ACE1628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&lt;CTRL-SHIFT-HOME&gt;&lt;CTRL-SHIFT-2&gt;</a:t>
            </a:r>
          </a:p>
          <a:p>
            <a:endParaRPr lang="en-GB" dirty="0"/>
          </a:p>
          <a:p>
            <a:r>
              <a:rPr lang="en-GB" dirty="0"/>
              <a:t>Welcome. </a:t>
            </a:r>
          </a:p>
          <a:p>
            <a:r>
              <a:rPr lang="en-GB" dirty="0"/>
              <a:t>Finally, we need to write a program that generates code from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7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patterns – specifically, the State pattern – to the rescue.</a:t>
            </a:r>
          </a:p>
          <a:p>
            <a:endParaRPr lang="en-GB" dirty="0"/>
          </a:p>
          <a:p>
            <a:r>
              <a:rPr lang="en-GB" dirty="0"/>
              <a:t>This design pattern specifically addresses the situation where we need to implement a sort of state machine in our program without long and unwieldy if-statements.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3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what the pattern looks like. </a:t>
            </a:r>
          </a:p>
          <a:p>
            <a:r>
              <a:rPr lang="en-GB" dirty="0"/>
              <a:t>In addition to the context object (the Person in our example), we create a hierarchy of state classes, one for each state in the state machine. The context object keeps track of its current state by holding a state object. Any method call to the context object is forwarded to its state object, with the context object passed in as a parameter.</a:t>
            </a:r>
          </a:p>
          <a:p>
            <a:endParaRPr lang="en-GB" dirty="0"/>
          </a:p>
          <a:p>
            <a:r>
              <a:rPr lang="en-GB" dirty="0"/>
              <a:t>If the state needs to change, then we simply ask the context object to exchange its state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7AF19-F5F6-4340-BC4B-4BEB8C9B5E5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9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what this could look like for our example. </a:t>
            </a:r>
          </a:p>
          <a:p>
            <a:endParaRPr lang="en-GB" dirty="0"/>
          </a:p>
          <a:p>
            <a:r>
              <a:rPr lang="en-GB" dirty="0"/>
              <a:t>We have our Person object, but in addition we generate a set of state classes from the state machine and set things up so that the right methods are implemented for each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code of our Person class becomes really simple. 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Our abstract state class implements all methods by throwing an exception and</a:t>
            </a:r>
          </a:p>
          <a:p>
            <a:r>
              <a:rPr lang="en-GB" dirty="0"/>
              <a:t>&lt;ANIMATE&gt;</a:t>
            </a:r>
            <a:br>
              <a:rPr lang="en-GB" dirty="0"/>
            </a:br>
            <a:r>
              <a:rPr lang="en-GB" dirty="0"/>
              <a:t>specific state implementations only override the methods that are available in that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62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&lt;CTRL-SHIFT-2&gt;</a:t>
            </a:r>
          </a:p>
          <a:p>
            <a:endParaRPr lang="en-GB"/>
          </a:p>
          <a:p>
            <a:r>
              <a:rPr lang="en-GB" dirty="0"/>
              <a:t>Let’s look at this in code.</a:t>
            </a:r>
          </a:p>
          <a:p>
            <a:endParaRPr lang="en-GB" dirty="0"/>
          </a:p>
          <a:p>
            <a:r>
              <a:rPr lang="en-GB" dirty="0"/>
              <a:t>&lt;INSERT CODE DEMO VIDEO&gt;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This concludes our excursion into automatically generating code from a UML model.</a:t>
            </a:r>
          </a:p>
          <a:p>
            <a:endParaRPr lang="en-GB" dirty="0"/>
          </a:p>
          <a:p>
            <a:r>
              <a:rPr lang="en-GB" dirty="0"/>
              <a:t>On KEATS, you will find some videos exploring other ways in which models can be used to simplify the development process.</a:t>
            </a:r>
          </a:p>
          <a:p>
            <a:endParaRPr lang="en-GB" dirty="0"/>
          </a:p>
          <a:p>
            <a:r>
              <a:rPr lang="en-GB" dirty="0"/>
              <a:t>&lt;CTRL-SHIFT-END&gt;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5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two parts to our model and, consequently, we have two parts to our generation task:</a:t>
            </a:r>
          </a:p>
          <a:p>
            <a:pPr marL="228600" indent="-228600">
              <a:buAutoNum type="arabicPeriod"/>
            </a:pPr>
            <a:r>
              <a:rPr lang="en-GB" dirty="0"/>
              <a:t>We need to generate a Java class for each UML class and</a:t>
            </a:r>
          </a:p>
          <a:p>
            <a:pPr marL="228600" indent="-228600">
              <a:buAutoNum type="arabicPeriod"/>
            </a:pPr>
            <a:r>
              <a:rPr lang="en-GB" dirty="0"/>
              <a:t>We need to generate some method implementations for our class from the state machine.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start by &lt;ANIMATE&gt; looking at how to generate a Java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9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we want to achieve: For the class on the left, we want to generate the Java code on the right.</a:t>
            </a:r>
          </a:p>
          <a:p>
            <a:endParaRPr lang="en-GB" dirty="0"/>
          </a:p>
          <a:p>
            <a:r>
              <a:rPr lang="en-GB" dirty="0"/>
              <a:t>Note how the generated code contains the attribute definition and stub definitions for each method as well as a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4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program is just a bit of text – or a String in Java speak.</a:t>
            </a:r>
          </a:p>
          <a:p>
            <a:endParaRPr lang="en-GB" dirty="0"/>
          </a:p>
          <a:p>
            <a:r>
              <a:rPr lang="en-GB" dirty="0"/>
              <a:t>So our basic algorithm is this: we take a package and for each class in it, we generate some Java code as a String and then save this in a file of the right name.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Generating the actual Java code means constructing the corresponding String bit by bit, using the model information where appropriate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7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use a variant of the Java language called </a:t>
            </a:r>
            <a:r>
              <a:rPr lang="en-GB" dirty="0" err="1"/>
              <a:t>Xtend</a:t>
            </a:r>
            <a:r>
              <a:rPr lang="en-GB" dirty="0"/>
              <a:t> to implement our code generator. </a:t>
            </a:r>
          </a:p>
          <a:p>
            <a:endParaRPr lang="en-GB" dirty="0"/>
          </a:p>
          <a:p>
            <a:r>
              <a:rPr lang="en-GB" dirty="0"/>
              <a:t>This language adds to Java the ability to &lt;ANIMATE&gt; easily construct strings using so-called template expressions.</a:t>
            </a:r>
          </a:p>
          <a:p>
            <a:r>
              <a:rPr lang="en-GB" dirty="0"/>
              <a:t>Here, &lt;ANIMATE&gt; is an example template expression for our </a:t>
            </a:r>
            <a:r>
              <a:rPr lang="en-GB" dirty="0" err="1"/>
              <a:t>generateJavaCode</a:t>
            </a:r>
            <a:r>
              <a:rPr lang="en-GB" dirty="0"/>
              <a:t> method. Note how &lt;ANIMATE&gt; the whole template is enclosed in triple quotes. </a:t>
            </a:r>
          </a:p>
          <a:p>
            <a:r>
              <a:rPr lang="en-GB" dirty="0"/>
              <a:t>All the text in the template expression will directly become part of the String we are generating, except for the bits between the strange angular brackets &lt;ANIMATE&gt;.</a:t>
            </a:r>
          </a:p>
          <a:p>
            <a:r>
              <a:rPr lang="en-GB" dirty="0"/>
              <a:t>These are expressions that will be evaluated and the result will be inserted into the String we are generating.</a:t>
            </a:r>
          </a:p>
          <a:p>
            <a:r>
              <a:rPr lang="en-GB" dirty="0"/>
              <a:t>For example, here we are inserting the name of the class for which we are generating code.</a:t>
            </a:r>
          </a:p>
          <a:p>
            <a:endParaRPr lang="en-GB" dirty="0"/>
          </a:p>
          <a:p>
            <a:r>
              <a:rPr lang="en-GB" dirty="0"/>
              <a:t>In addition, &lt;ANIMATE&gt; </a:t>
            </a:r>
            <a:r>
              <a:rPr lang="en-GB" dirty="0" err="1"/>
              <a:t>Xtend</a:t>
            </a:r>
            <a:r>
              <a:rPr lang="en-GB" dirty="0"/>
              <a:t> gives us a really nice and compact notation for querying data from the model objects.</a:t>
            </a:r>
          </a:p>
          <a:p>
            <a:r>
              <a:rPr lang="en-GB" dirty="0"/>
              <a:t>&lt;ANIMATE&gt; Here is an example of this.</a:t>
            </a:r>
          </a:p>
          <a:p>
            <a:r>
              <a:rPr lang="en-GB" dirty="0"/>
              <a:t>This &lt;ANIMATE&gt; expression takes every element in the collection of methods and translates it into a piece of text using the template expression inside.</a:t>
            </a:r>
          </a:p>
          <a:p>
            <a:endParaRPr lang="en-GB" dirty="0"/>
          </a:p>
          <a:p>
            <a:r>
              <a:rPr lang="en-GB" dirty="0"/>
              <a:t>&lt;ANIMATE&gt; These strings are then all glued together into one long string with a new-line character between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8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this in actual code.</a:t>
            </a:r>
          </a:p>
          <a:p>
            <a:endParaRPr lang="en-GB" dirty="0"/>
          </a:p>
          <a:p>
            <a:r>
              <a:rPr lang="en-GB" dirty="0"/>
              <a:t>&lt;PAUSE FOR INSERTION OF A BRIEF DEMO VIDEO&gt;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4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next look at how to generate the behaviour implementations from the state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3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generate more than just a skeleton of empty methods.</a:t>
            </a:r>
          </a:p>
          <a:p>
            <a:r>
              <a:rPr lang="en-GB" dirty="0"/>
              <a:t>Luckily, the state machine diagram describes what the behaviour should be.</a:t>
            </a:r>
          </a:p>
          <a:p>
            <a:endParaRPr lang="en-GB" dirty="0"/>
          </a:p>
          <a:p>
            <a:r>
              <a:rPr lang="en-GB" dirty="0"/>
              <a:t>In particular, we should only be able to invoke a method if the current state of the object knows how the respond to it. Otherwise, we should throw an exception to indicate that this method call shouldn’t have happened.</a:t>
            </a:r>
          </a:p>
          <a:p>
            <a:r>
              <a:rPr lang="en-GB" dirty="0"/>
              <a:t>As we call the methods, the object’s state should change in accordance with the state machine model.</a:t>
            </a:r>
          </a:p>
          <a:p>
            <a:endParaRPr lang="en-GB" dirty="0"/>
          </a:p>
          <a:p>
            <a:r>
              <a:rPr lang="en-GB" dirty="0"/>
              <a:t>How would we implement this?</a:t>
            </a:r>
          </a:p>
          <a:p>
            <a:r>
              <a:rPr lang="en-GB" dirty="0"/>
              <a:t>A first idea is to add an attribute to our generated class that stores an integer indicating the current state. We then add a big if statement to each method to check the current state and respond accordingly.</a:t>
            </a:r>
          </a:p>
          <a:p>
            <a:r>
              <a:rPr lang="en-GB" dirty="0"/>
              <a:t>Let’s take a look at what that would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4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&lt;CTRL-SHIFT-4&gt;</a:t>
            </a:r>
          </a:p>
          <a:p>
            <a:endParaRPr lang="en-GB" dirty="0"/>
          </a:p>
          <a:p>
            <a:r>
              <a:rPr lang="en-GB" dirty="0"/>
              <a:t>Here’s an excerpt of the code we would end up generating from our example class and state machine.</a:t>
            </a:r>
          </a:p>
          <a:p>
            <a:endParaRPr lang="en-GB" dirty="0"/>
          </a:p>
          <a:p>
            <a:r>
              <a:rPr lang="en-GB" dirty="0"/>
              <a:t>&lt;BEAT&gt;</a:t>
            </a:r>
          </a:p>
          <a:p>
            <a:r>
              <a:rPr lang="en-GB" dirty="0"/>
              <a:t>Looks really complicated, right?</a:t>
            </a:r>
          </a:p>
          <a:p>
            <a:endParaRPr lang="en-GB" dirty="0"/>
          </a:p>
          <a:p>
            <a:r>
              <a:rPr lang="en-GB" dirty="0"/>
              <a:t>&lt;ANIMATE&gt;</a:t>
            </a:r>
          </a:p>
          <a:p>
            <a:r>
              <a:rPr lang="en-GB" dirty="0"/>
              <a:t>I think this is too complicated. Let’s see if we can do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4D5AA-97FB-492E-BAD7-C2ACE16282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7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A49-CED0-49D8-995D-3FA19059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CDB2-6FED-41C2-9281-29432593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10B0-2940-4EA5-81BB-D90AC46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F9E6-1458-4211-A032-62A88864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18B6-685A-42D0-8D9E-A2236A6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8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7899-8EB3-4F1F-BF27-F3FF7F35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A59D-1688-474E-9E50-4AC1A80C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F93E-9636-4D1B-9CBF-40F4C4A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AC55-48EA-4B9D-8918-14A0A961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5D17-27BC-4977-B1D1-F332688E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56A6A-4B29-4CE3-B2CD-44E3662C0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1F2D2-DFEC-4173-9FF0-090B8479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47E4-663D-4837-B0B8-726AFAA5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5FF7-647A-45BC-B90C-7593A51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43C5-3A88-481B-BF47-30F07CF1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9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28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8007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172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0054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819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437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78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961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DDAC-2E24-43AF-9A9A-BBCED7AA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E662-E4EB-4196-8805-E56DFA41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5DDF-8D99-409D-B437-8761541C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3C54-FF61-45A4-9C84-B0277782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7DBB-43A3-4D9A-AAC2-7F2C9E6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35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3218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12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393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569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427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281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410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074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5342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699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D3CB-1CF6-4AB3-8B8F-F4D5E1CB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BE74-B7D1-4961-A1A0-8E8E91CE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2EE6-248C-49B4-8356-63A294C2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F19B-D250-48C2-B2EB-276C9907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1227-41B3-4517-BD00-142B15CF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8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9872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258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4739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9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4512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00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5976-8B34-4057-95CE-40F673D1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C4E7-6CEA-453D-AC5B-755118BF8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6B75-A260-49BD-85ED-F8176040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C38C8-3C6E-4EC6-B5FA-EE29073D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AAE5D-BF14-4919-9E27-5DE33D7E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44A8-E5B1-418B-928A-52FDF0C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7D3B-D848-4E24-A631-B1F6FD16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6195-9E4A-48BF-B96B-C1D1263A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68513-4DFE-4D5D-A262-8621AAEC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783AE-1BC9-49F8-9893-9B8F57B9A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C75A1-E81F-4E30-ADA2-050D784F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3E562-5B72-4B1F-ABB4-C049A6A6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8A21-26B7-4A91-982C-C26608AC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9B508-F496-427B-9BC5-A80CA947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191-7611-4E63-8889-9FA379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0FEAD-3E5C-4906-A045-2C80EF1B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087E8-DDDB-4187-BC60-C7159762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24D7-B1FD-41FA-B4D8-34CF5F1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AAE1F-B4D8-4F6D-BA00-762830BD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18230-3F93-4BA5-B4AD-414DF0D4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C2E2-4A19-423B-9101-724D9430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9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CFF8-ABEC-4210-A96E-00E34754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7E02-DECC-4571-907E-8B2A4688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C3C94-1E57-4D24-905F-C139DD60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FED7-F8B7-4922-B6A7-6864C89F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F45D-4B23-4113-9CCF-36537CCA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AD63-DF26-40C7-88CF-826D2D2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0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49F-81B3-4EAB-9924-88BEFFF4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C56D-57BD-42A2-8082-B67DA905A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1815A-C04A-4400-8594-9E7160C19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3D5C-9FB3-4E98-9A0F-465A24FD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10/03/2020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DC8D-ABEF-4FB0-8851-2B415818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F033E-3701-4368-B1A8-03208A25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22FC-D671-4210-995E-C4D8321D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2D5C-BDBB-413B-96E4-2C6613B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6A15-9217-495E-B1A0-BC1232577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10/03/2020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4604-00E7-4893-9C81-66779432B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King's College London, {steffen.zschaler | leonardo.magela}@kcl.ac.uk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7C2-8B5B-4C3D-AC6C-5399780A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E897-497C-4BEF-8C02-D8D42C772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3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3E6-1288-4E9D-9AD9-33A4787C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Generating Java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21F8C-DA68-4082-A15D-AC9917F5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40432157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Pattern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behaviour of an object needs to change depending on the state of the object</a:t>
            </a:r>
          </a:p>
          <a:p>
            <a:pPr lvl="1"/>
            <a:r>
              <a:rPr lang="en-GB" dirty="0"/>
              <a:t>For example, based on what’s happened before</a:t>
            </a:r>
          </a:p>
          <a:p>
            <a:endParaRPr lang="en-GB" dirty="0"/>
          </a:p>
          <a:p>
            <a:r>
              <a:rPr lang="en-GB" dirty="0"/>
              <a:t>You want to avoid long and unwieldy if-then-</a:t>
            </a:r>
            <a:r>
              <a:rPr lang="en-GB" dirty="0" err="1"/>
              <a:t>elsif</a:t>
            </a:r>
            <a:r>
              <a:rPr lang="en-GB" dirty="0"/>
              <a:t> chains in your code as these are really difficult to maintain</a:t>
            </a:r>
          </a:p>
          <a:p>
            <a:endParaRPr lang="en-GB" dirty="0"/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Algorithm for automated vacuum cleaner has a number of states: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Charging battery as long as it’s not back to full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Moving through the room and vacuum</a:t>
            </a:r>
          </a:p>
          <a:p>
            <a:pPr marL="533400" lvl="2" indent="-263525">
              <a:buFont typeface="+mj-lt"/>
              <a:buAutoNum type="arabicPeriod"/>
            </a:pPr>
            <a:r>
              <a:rPr lang="en-GB" dirty="0"/>
              <a:t>Return to home base when battery level is below a certain level</a:t>
            </a:r>
          </a:p>
          <a:p>
            <a:pPr lvl="2" indent="0">
              <a:buNone/>
            </a:pPr>
            <a:endParaRPr lang="en-GB" dirty="0"/>
          </a:p>
          <a:p>
            <a:pPr lvl="1"/>
            <a:r>
              <a:rPr lang="en-GB" dirty="0"/>
              <a:t>All behaviour captured in a central control loop function, which is executed repeatedly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291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Pattern – Solution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80000" y="3797552"/>
            <a:ext cx="11231999" cy="2148068"/>
          </a:xfrm>
        </p:spPr>
        <p:txBody>
          <a:bodyPr>
            <a:normAutofit/>
          </a:bodyPr>
          <a:lstStyle/>
          <a:p>
            <a:pPr marL="180975" lvl="1" indent="-180975">
              <a:buFontTx/>
              <a:buChar char="-"/>
            </a:pPr>
            <a:r>
              <a:rPr lang="en-GB" dirty="0"/>
              <a:t>Special case of Strategy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Context delegates all behaviour to state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States switch to the next state whenever needed</a:t>
            </a:r>
          </a:p>
          <a:p>
            <a:pPr marL="180975" lvl="1" indent="-180975">
              <a:buFontTx/>
              <a:buChar char="-"/>
            </a:pPr>
            <a:r>
              <a:rPr lang="en-GB" dirty="0"/>
              <a:t>Context object may contain data shared across states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77237" y="1360720"/>
            <a:ext cx="10437526" cy="3030923"/>
            <a:chOff x="433897" y="1360720"/>
            <a:chExt cx="10437526" cy="3030923"/>
          </a:xfrm>
        </p:grpSpPr>
        <p:cxnSp>
          <p:nvCxnSpPr>
            <p:cNvPr id="18" name="Straight Connector 17"/>
            <p:cNvCxnSpPr>
              <a:stCxn id="16" idx="3"/>
              <a:endCxn id="9" idx="0"/>
            </p:cNvCxnSpPr>
            <p:nvPr/>
          </p:nvCxnSpPr>
          <p:spPr>
            <a:xfrm rot="5400000">
              <a:off x="4768641" y="1855114"/>
              <a:ext cx="352775" cy="13179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3"/>
              <a:endCxn id="30" idx="0"/>
            </p:cNvCxnSpPr>
            <p:nvPr/>
          </p:nvCxnSpPr>
          <p:spPr>
            <a:xfrm rot="16200000" flipH="1">
              <a:off x="6080805" y="1860948"/>
              <a:ext cx="352775" cy="13063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4729429" y="1360720"/>
              <a:ext cx="1749197" cy="646331"/>
              <a:chOff x="5573827" y="1524000"/>
              <a:chExt cx="1749197" cy="64633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573827" y="1524000"/>
                <a:ext cx="1749197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AbstractState</a:t>
                </a:r>
                <a:endParaRPr kumimoji="0" lang="en-GB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do(Context </a:t>
                </a: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ctx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11" name="Straight Connector 10"/>
              <p:cNvCxnSpPr>
                <a:stCxn id="8" idx="1"/>
                <a:endCxn id="8" idx="3"/>
              </p:cNvCxnSpPr>
              <p:nvPr/>
            </p:nvCxnSpPr>
            <p:spPr>
              <a:xfrm>
                <a:off x="5573827" y="1847166"/>
                <a:ext cx="17491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47309" y="2690501"/>
              <a:ext cx="1877438" cy="646331"/>
              <a:chOff x="5681158" y="3895725"/>
              <a:chExt cx="1877438" cy="64633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81158" y="3895725"/>
                <a:ext cx="1877438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ConcreteState1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do(Context </a:t>
                </a:r>
                <a:r>
                  <a:rPr kumimoji="0" lang="en-GB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ctx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13" name="Straight Connector 12"/>
              <p:cNvCxnSpPr>
                <a:stCxn id="9" idx="1"/>
                <a:endCxn id="9" idx="3"/>
              </p:cNvCxnSpPr>
              <p:nvPr/>
            </p:nvCxnSpPr>
            <p:spPr>
              <a:xfrm>
                <a:off x="5681158" y="4218891"/>
                <a:ext cx="18774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Isosceles Triangle 15"/>
            <p:cNvSpPr/>
            <p:nvPr/>
          </p:nvSpPr>
          <p:spPr>
            <a:xfrm>
              <a:off x="5415809" y="2013212"/>
              <a:ext cx="376436" cy="324514"/>
            </a:xfrm>
            <a:prstGeom prst="triangl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60107" y="1361985"/>
              <a:ext cx="1293111" cy="646331"/>
              <a:chOff x="5801869" y="1524000"/>
              <a:chExt cx="1293111" cy="64633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801869" y="1524000"/>
                <a:ext cx="1293111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Context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do()</a:t>
                </a:r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5801869" y="1847166"/>
                <a:ext cx="12931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5975645" y="2690501"/>
              <a:ext cx="1869423" cy="646331"/>
              <a:chOff x="5685166" y="3895725"/>
              <a:chExt cx="1869423" cy="6463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85166" y="3895725"/>
                <a:ext cx="1869423" cy="646331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ConcreteState2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do(Context </a:t>
                </a:r>
                <a:r>
                  <a:rPr kumimoji="0" lang="en-GB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ctx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31" name="Straight Connector 30"/>
              <p:cNvCxnSpPr>
                <a:stCxn id="30" idx="1"/>
                <a:endCxn id="30" idx="3"/>
              </p:cNvCxnSpPr>
              <p:nvPr/>
            </p:nvCxnSpPr>
            <p:spPr>
              <a:xfrm>
                <a:off x="5685166" y="4218891"/>
                <a:ext cx="18694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17"/>
            <p:cNvCxnSpPr>
              <a:stCxn id="21" idx="3"/>
              <a:endCxn id="8" idx="1"/>
            </p:cNvCxnSpPr>
            <p:nvPr/>
          </p:nvCxnSpPr>
          <p:spPr>
            <a:xfrm flipV="1">
              <a:off x="2053218" y="1683886"/>
              <a:ext cx="2676211" cy="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57261" y="1380951"/>
              <a:ext cx="617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state</a:t>
              </a:r>
            </a:p>
          </p:txBody>
        </p:sp>
        <p:sp>
          <p:nvSpPr>
            <p:cNvPr id="20" name="Flowchart: Card 19"/>
            <p:cNvSpPr/>
            <p:nvPr/>
          </p:nvSpPr>
          <p:spPr>
            <a:xfrm flipH="1">
              <a:off x="433897" y="2262301"/>
              <a:ext cx="1800740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state.do(this)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</p:txBody>
        </p:sp>
        <p:cxnSp>
          <p:nvCxnSpPr>
            <p:cNvPr id="23" name="Straight Connector 22"/>
            <p:cNvCxnSpPr>
              <a:endCxn id="20" idx="0"/>
            </p:cNvCxnSpPr>
            <p:nvPr/>
          </p:nvCxnSpPr>
          <p:spPr>
            <a:xfrm>
              <a:off x="1044018" y="1965726"/>
              <a:ext cx="290249" cy="2965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0"/>
            </p:cNvCxnSpPr>
            <p:nvPr/>
          </p:nvCxnSpPr>
          <p:spPr>
            <a:xfrm flipH="1" flipV="1">
              <a:off x="7653871" y="3204038"/>
              <a:ext cx="1021153" cy="2703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ard 32"/>
            <p:cNvSpPr/>
            <p:nvPr/>
          </p:nvSpPr>
          <p:spPr>
            <a:xfrm flipH="1">
              <a:off x="6478626" y="3474385"/>
              <a:ext cx="4392797" cy="917258"/>
            </a:xfrm>
            <a:prstGeom prst="flowChartPunchedCard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ctx.setState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(new ConcreteState1());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771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Java class for each UML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steffen.zschaler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 |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leonardo.magela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0" t="1862" r="2153" b="2764"/>
          <a:stretch/>
        </p:blipFill>
        <p:spPr>
          <a:xfrm>
            <a:off x="1505036" y="1113593"/>
            <a:ext cx="2746924" cy="212949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82345" y="3456684"/>
            <a:ext cx="978408" cy="484632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00" y="3639312"/>
            <a:ext cx="4796997" cy="2452096"/>
          </a:xfrm>
          <a:prstGeom prst="rect">
            <a:avLst/>
          </a:prstGeom>
        </p:spPr>
      </p:pic>
      <p:cxnSp>
        <p:nvCxnSpPr>
          <p:cNvPr id="14" name="Straight Connector 17"/>
          <p:cNvCxnSpPr>
            <a:stCxn id="18" idx="3"/>
            <a:endCxn id="42" idx="0"/>
          </p:cNvCxnSpPr>
          <p:nvPr/>
        </p:nvCxnSpPr>
        <p:spPr>
          <a:xfrm rot="5400000">
            <a:off x="9053528" y="2415170"/>
            <a:ext cx="423730" cy="28720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/>
          <p:cNvCxnSpPr>
            <a:stCxn id="18" idx="3"/>
            <a:endCxn id="45" idx="0"/>
          </p:cNvCxnSpPr>
          <p:nvPr/>
        </p:nvCxnSpPr>
        <p:spPr>
          <a:xfrm rot="16200000" flipH="1">
            <a:off x="10495522" y="3845189"/>
            <a:ext cx="420042" cy="82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9406248" y="1540912"/>
            <a:ext cx="2595582" cy="1754326"/>
            <a:chOff x="5150635" y="1250624"/>
            <a:chExt cx="2595582" cy="1754326"/>
          </a:xfrm>
        </p:grpSpPr>
        <p:sp>
          <p:nvSpPr>
            <p:cNvPr id="33" name="Rectangle 32"/>
            <p:cNvSpPr/>
            <p:nvPr/>
          </p:nvSpPr>
          <p:spPr>
            <a:xfrm>
              <a:off x="5157048" y="1250624"/>
              <a:ext cx="2582758" cy="1754326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birthday(which: Integer,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_this: Person)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marry(spouse: Person,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_this: Person)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150635" y="1558546"/>
              <a:ext cx="2595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sosceles Triangle 17"/>
          <p:cNvSpPr/>
          <p:nvPr/>
        </p:nvSpPr>
        <p:spPr>
          <a:xfrm>
            <a:off x="10513182" y="3314798"/>
            <a:ext cx="376436" cy="324514"/>
          </a:xfrm>
          <a:prstGeom prst="triangl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69566" y="1814288"/>
            <a:ext cx="2595582" cy="1200329"/>
            <a:chOff x="11589039" y="1414791"/>
            <a:chExt cx="2595582" cy="1200329"/>
          </a:xfrm>
        </p:grpSpPr>
        <p:sp>
          <p:nvSpPr>
            <p:cNvPr id="29" name="Rectangle 28"/>
            <p:cNvSpPr/>
            <p:nvPr/>
          </p:nvSpPr>
          <p:spPr>
            <a:xfrm>
              <a:off x="11589039" y="1414791"/>
              <a:ext cx="2595582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Person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birthday(which: Integer)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marry(spouse: Person)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1589039" y="1741576"/>
              <a:ext cx="2595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17"/>
          <p:cNvCxnSpPr>
            <a:stCxn id="29" idx="3"/>
            <a:endCxn id="33" idx="1"/>
          </p:cNvCxnSpPr>
          <p:nvPr/>
        </p:nvCxnSpPr>
        <p:spPr>
          <a:xfrm>
            <a:off x="8765148" y="2414453"/>
            <a:ext cx="647513" cy="36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88770" y="2093665"/>
            <a:ext cx="61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state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505947" y="4063042"/>
            <a:ext cx="2646878" cy="1200329"/>
            <a:chOff x="5124987" y="1524000"/>
            <a:chExt cx="2646878" cy="1200329"/>
          </a:xfrm>
        </p:grpSpPr>
        <p:sp>
          <p:nvSpPr>
            <p:cNvPr id="42" name="Rectangle 41"/>
            <p:cNvSpPr/>
            <p:nvPr/>
          </p:nvSpPr>
          <p:spPr>
            <a:xfrm>
              <a:off x="5124987" y="1524000"/>
              <a:ext cx="2646878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Underage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birthday(which: Integer,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_this: Person)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die(_this: Person)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150635" y="1841355"/>
              <a:ext cx="2595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418308" y="4059354"/>
            <a:ext cx="2582758" cy="1200329"/>
            <a:chOff x="5124987" y="1524000"/>
            <a:chExt cx="2582758" cy="1200329"/>
          </a:xfrm>
        </p:grpSpPr>
        <p:sp>
          <p:nvSpPr>
            <p:cNvPr id="45" name="Rectangle 44"/>
            <p:cNvSpPr/>
            <p:nvPr/>
          </p:nvSpPr>
          <p:spPr>
            <a:xfrm>
              <a:off x="5124987" y="1524000"/>
              <a:ext cx="2582758" cy="12003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Single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marry(spouse: Person,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_this: Person)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die(_this: Person)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50635" y="1841355"/>
              <a:ext cx="253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3623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Java class for each UML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325022" y="1018418"/>
            <a:ext cx="5771498" cy="5338316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numCol="2"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 new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UnderageState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(State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 { }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birthday 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(Integer which)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currentState.birthday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(which, this);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marry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(Person spouse)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currentState.marry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(spouse, this);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"I am a person. " + 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steffen.zschaler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 |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leonardo.magela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0" t="1862" r="2153" b="2764"/>
          <a:stretch/>
        </p:blipFill>
        <p:spPr>
          <a:xfrm>
            <a:off x="1505036" y="1113593"/>
            <a:ext cx="2746924" cy="212949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82345" y="3456684"/>
            <a:ext cx="978408" cy="484632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00" y="3639312"/>
            <a:ext cx="4796997" cy="2452096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6296855" y="1447173"/>
            <a:ext cx="5799665" cy="4384277"/>
          </a:xfrm>
          <a:prstGeom prst="rect">
            <a:avLst/>
          </a:prstGeom>
          <a:ln w="19050" cap="flat" cmpd="sng" algn="ctr">
            <a:solidFill>
              <a:schemeClr val="dk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>
            <a:spAutoFit/>
          </a:bodyPr>
          <a:lstStyle>
            <a:lvl1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950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41438" indent="-261938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abstract class State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void birthday (Integer which, Person _this)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throw new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IllegalStateException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("Cannot invoke birthday() in this state.");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void marry (Person spouse, Person _this)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throw new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IllegalStateException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("Cannot invoke marry() in this state.");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void divorce (Person _this)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throw new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IllegalStateException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("Cannot invoke divorce() in this state.");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…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310938" y="1456271"/>
            <a:ext cx="5799665" cy="4653582"/>
          </a:xfrm>
          <a:prstGeom prst="rect">
            <a:avLst/>
          </a:prstGeom>
          <a:ln w="19050" cap="flat" cmpd="sng" algn="ctr">
            <a:solidFill>
              <a:schemeClr val="dk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>
            <a:spAutoFit/>
          </a:bodyPr>
          <a:lstStyle>
            <a:lvl1pPr marL="26987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3975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09625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79500" indent="-26987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41438" indent="-261938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UnderageState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State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void birthday (Integer which, Person _this)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(which &lt; 16)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_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this.setState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UnderageState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(which &gt;= 16)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_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this.setState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SingleState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void die (Person _this)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this.setState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(null);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String </a:t>
            </a: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toString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"I am underage.";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157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Demo: Generating state-machine behaviour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389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two sub-tasks:</a:t>
            </a:r>
          </a:p>
          <a:p>
            <a:pPr marL="534988" lvl="2" indent="-265113">
              <a:buAutoNum type="arabicPeriod"/>
            </a:pPr>
            <a:r>
              <a:rPr lang="en-GB" dirty="0"/>
              <a:t>Generating a Java class for each UML class</a:t>
            </a:r>
          </a:p>
          <a:p>
            <a:pPr marL="534988" lvl="2" indent="-265113">
              <a:buAutoNum type="arabicPeriod"/>
            </a:pPr>
            <a:r>
              <a:rPr lang="en-GB" dirty="0"/>
              <a:t>Generating behaviour (method implementations) from state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039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Java class for each UML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64519" y="1073281"/>
            <a:ext cx="4847481" cy="5251438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person;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birthday (Integer which)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marry (Person spouse)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divorce ()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separate ()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reunite () { }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die () { }</a:t>
            </a:r>
          </a:p>
          <a:p>
            <a:pPr marL="0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0" t="1862" r="2153" b="2764"/>
          <a:stretch/>
        </p:blipFill>
        <p:spPr>
          <a:xfrm>
            <a:off x="480000" y="2149092"/>
            <a:ext cx="3998578" cy="309981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82345" y="3456684"/>
            <a:ext cx="978408" cy="484632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95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algorithm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00" y="1092425"/>
            <a:ext cx="6603090" cy="1354217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operation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generateJavaClassCode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(p : Package)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each Class c in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p.getClassifiers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let s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generateJavaCode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(c)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    create file c.name + “.java” and write s into it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end for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4891" y="2188537"/>
            <a:ext cx="7467109" cy="418576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operation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generateJavaCode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(c :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let s be an empty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“public class “ + c.name + “ {“ to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each Attribute a in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c.getAttributes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“private “ + a.type.name + “ “ + a.name + “;” to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end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constructor declaration to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 each Method m in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c.getMethods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“public “ + m.type.name + “ “ + m.name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+ “(“ +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generateParameterList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m.parameters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+ “) { }”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to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end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add “}” to 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return s</a:t>
            </a:r>
          </a:p>
        </p:txBody>
      </p:sp>
    </p:spTree>
    <p:extLst>
      <p:ext uri="{BB962C8B-B14F-4D97-AF65-F5344CB8AC3E}">
        <p14:creationId xmlns:p14="http://schemas.microsoft.com/office/powerpoint/2010/main" val="4246347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Xtend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0000" y="1089220"/>
            <a:ext cx="5125670" cy="4856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will use the </a:t>
            </a:r>
            <a:r>
              <a:rPr lang="en-GB" dirty="0" err="1"/>
              <a:t>Xtend</a:t>
            </a:r>
            <a:r>
              <a:rPr lang="en-GB" dirty="0"/>
              <a:t> language to build our code generator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Essentially Java, with some added features</a:t>
            </a:r>
          </a:p>
          <a:p>
            <a:pPr marL="452438" lvl="2" indent="-182563">
              <a:buFontTx/>
              <a:buChar char="-"/>
            </a:pPr>
            <a:r>
              <a:rPr lang="en-GB" dirty="0"/>
              <a:t>Multi-line string templates</a:t>
            </a:r>
          </a:p>
          <a:p>
            <a:pPr marL="722313" lvl="3" indent="-182563">
              <a:buFontTx/>
              <a:buChar char="-"/>
            </a:pPr>
            <a:r>
              <a:rPr lang="en-GB" dirty="0"/>
              <a:t>Write string literals between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marL="722313" lvl="3" indent="-182563">
              <a:buFontTx/>
              <a:buChar char="-"/>
            </a:pPr>
            <a:r>
              <a:rPr lang="en-GB" dirty="0"/>
              <a:t>Strings can then go on over multiple lines</a:t>
            </a:r>
          </a:p>
          <a:p>
            <a:pPr marL="722313" lvl="3" indent="-182563">
              <a:buFontTx/>
              <a:buChar char="-"/>
            </a:pPr>
            <a:r>
              <a:rPr lang="en-GB" dirty="0"/>
              <a:t>Can insert expressions using </a:t>
            </a:r>
            <a:r>
              <a:rPr lang="en-GB" sz="1800" dirty="0">
                <a:latin typeface="Georgia" panose="02040502050405020303" pitchFamily="18" charset="0"/>
              </a:rPr>
              <a:t>« and » as delimiters</a:t>
            </a:r>
          </a:p>
          <a:p>
            <a:pPr marL="992188" lvl="4" indent="-182563">
              <a:buFontTx/>
              <a:buChar char="-"/>
            </a:pPr>
            <a:r>
              <a:rPr lang="en-GB" dirty="0">
                <a:latin typeface="Georgia" panose="02040502050405020303" pitchFamily="18" charset="0"/>
              </a:rPr>
              <a:t>Replaced by result of evaluating the expression</a:t>
            </a:r>
          </a:p>
          <a:p>
            <a:pPr marL="992188" lvl="4" indent="-182563">
              <a:buFontTx/>
              <a:buChar char="-"/>
            </a:pPr>
            <a:r>
              <a:rPr lang="en-GB" dirty="0">
                <a:latin typeface="Georgia" panose="02040502050405020303" pitchFamily="18" charset="0"/>
              </a:rPr>
              <a:t>Opportunity to query the model and insert data directly from the model</a:t>
            </a:r>
            <a:endParaRPr lang="en-GB" dirty="0"/>
          </a:p>
          <a:p>
            <a:pPr lvl="4" indent="0">
              <a:buNone/>
            </a:pPr>
            <a:endParaRPr lang="en-GB" dirty="0"/>
          </a:p>
          <a:p>
            <a:pPr marL="452438" lvl="2" indent="-182563">
              <a:buFontTx/>
              <a:buChar char="-"/>
            </a:pPr>
            <a:r>
              <a:rPr lang="en-GB" dirty="0"/>
              <a:t>Functional-programming short-hands for looping over collections</a:t>
            </a:r>
          </a:p>
          <a:p>
            <a:pPr marL="722313" lvl="3" indent="-182563">
              <a:buFontTx/>
              <a:buChar char="-"/>
            </a:pPr>
            <a:r>
              <a:rPr lang="en-GB" dirty="0"/>
              <a:t>E.g., map to translate every element in a collection into a different object and create a new collection of those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0153" y="1452380"/>
            <a:ext cx="4871847" cy="1477328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generateJavaCode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(Class c) '''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class « c.name »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'''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153" y="4251239"/>
            <a:ext cx="4733988" cy="1477328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generateMethods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(Class c)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c.methods.map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[m 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'''public void « m.name » '''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].join(“\n”)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32605" y="1510748"/>
            <a:ext cx="4762832" cy="2171109"/>
            <a:chOff x="6432605" y="1510748"/>
            <a:chExt cx="4762832" cy="2171109"/>
          </a:xfrm>
        </p:grpSpPr>
        <p:sp>
          <p:nvSpPr>
            <p:cNvPr id="14" name="Freeform 13"/>
            <p:cNvSpPr/>
            <p:nvPr/>
          </p:nvSpPr>
          <p:spPr>
            <a:xfrm>
              <a:off x="6432605" y="1510748"/>
              <a:ext cx="4762832" cy="1248355"/>
            </a:xfrm>
            <a:custGeom>
              <a:avLst/>
              <a:gdLst>
                <a:gd name="connsiteX0" fmla="*/ 4174435 w 4762832"/>
                <a:gd name="connsiteY0" fmla="*/ 270344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38045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38045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35433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35433 h 1248355"/>
                <a:gd name="connsiteX9" fmla="*/ 4236347 w 4762832"/>
                <a:gd name="connsiteY9" fmla="*/ 272725 h 124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832" h="1248355">
                  <a:moveTo>
                    <a:pt x="4236347" y="272725"/>
                  </a:moveTo>
                  <a:lnTo>
                    <a:pt x="7952" y="286247"/>
                  </a:lnTo>
                  <a:cubicBezTo>
                    <a:pt x="5301" y="606950"/>
                    <a:pt x="2651" y="927652"/>
                    <a:pt x="0" y="1248355"/>
                  </a:cubicBezTo>
                  <a:lnTo>
                    <a:pt x="477078" y="1248355"/>
                  </a:lnTo>
                  <a:lnTo>
                    <a:pt x="469127" y="1065475"/>
                  </a:lnTo>
                  <a:lnTo>
                    <a:pt x="4762832" y="1049572"/>
                  </a:lnTo>
                  <a:lnTo>
                    <a:pt x="4723075" y="0"/>
                  </a:lnTo>
                  <a:lnTo>
                    <a:pt x="4222143" y="15902"/>
                  </a:lnTo>
                  <a:lnTo>
                    <a:pt x="4228520" y="235433"/>
                  </a:lnTo>
                  <a:lnTo>
                    <a:pt x="4236347" y="272725"/>
                  </a:lnTo>
                  <a:close/>
                </a:path>
              </a:pathLst>
            </a:custGeom>
            <a:solidFill>
              <a:srgbClr val="FF5F05">
                <a:alpha val="30196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5" name="Line Callout 2 14"/>
            <p:cNvSpPr/>
            <p:nvPr/>
          </p:nvSpPr>
          <p:spPr>
            <a:xfrm>
              <a:off x="8372227" y="3312525"/>
              <a:ext cx="2823210" cy="369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9556"/>
                <a:gd name="adj6" fmla="val -43293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Multi-line string template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77250" y="1781175"/>
            <a:ext cx="3499811" cy="1350000"/>
            <a:chOff x="8477250" y="1781175"/>
            <a:chExt cx="3499811" cy="1350000"/>
          </a:xfrm>
        </p:grpSpPr>
        <p:sp>
          <p:nvSpPr>
            <p:cNvPr id="17" name="Rectangle 16"/>
            <p:cNvSpPr/>
            <p:nvPr/>
          </p:nvSpPr>
          <p:spPr>
            <a:xfrm>
              <a:off x="8477250" y="1781175"/>
              <a:ext cx="1428750" cy="257175"/>
            </a:xfrm>
            <a:prstGeom prst="rect">
              <a:avLst/>
            </a:prstGeom>
            <a:solidFill>
              <a:srgbClr val="FF5F05">
                <a:alpha val="25098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0" name="Line Callout 2 19"/>
            <p:cNvSpPr/>
            <p:nvPr/>
          </p:nvSpPr>
          <p:spPr>
            <a:xfrm>
              <a:off x="9783832" y="2761843"/>
              <a:ext cx="2193229" cy="369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9556"/>
                <a:gd name="adj6" fmla="val -43293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Inserted expression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08121" y="4594090"/>
            <a:ext cx="4865332" cy="1766220"/>
            <a:chOff x="6671558" y="1777947"/>
            <a:chExt cx="4865332" cy="1766220"/>
          </a:xfrm>
        </p:grpSpPr>
        <p:sp>
          <p:nvSpPr>
            <p:cNvPr id="23" name="Freeform 22"/>
            <p:cNvSpPr/>
            <p:nvPr/>
          </p:nvSpPr>
          <p:spPr>
            <a:xfrm>
              <a:off x="6671558" y="1777947"/>
              <a:ext cx="4316565" cy="810950"/>
            </a:xfrm>
            <a:custGeom>
              <a:avLst/>
              <a:gdLst>
                <a:gd name="connsiteX0" fmla="*/ 4174435 w 4762832"/>
                <a:gd name="connsiteY0" fmla="*/ 270344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38045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38045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78295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35433 h 1248355"/>
                <a:gd name="connsiteX0" fmla="*/ 4236347 w 4762832"/>
                <a:gd name="connsiteY0" fmla="*/ 272725 h 1248355"/>
                <a:gd name="connsiteX1" fmla="*/ 7952 w 4762832"/>
                <a:gd name="connsiteY1" fmla="*/ 28624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35433 h 1248355"/>
                <a:gd name="connsiteX9" fmla="*/ 4236347 w 4762832"/>
                <a:gd name="connsiteY9" fmla="*/ 272725 h 1248355"/>
                <a:gd name="connsiteX0" fmla="*/ 4236347 w 4762832"/>
                <a:gd name="connsiteY0" fmla="*/ 272725 h 1248355"/>
                <a:gd name="connsiteX1" fmla="*/ 1598627 w 4762832"/>
                <a:gd name="connsiteY1" fmla="*/ 267197 h 1248355"/>
                <a:gd name="connsiteX2" fmla="*/ 0 w 4762832"/>
                <a:gd name="connsiteY2" fmla="*/ 1248355 h 1248355"/>
                <a:gd name="connsiteX3" fmla="*/ 477078 w 4762832"/>
                <a:gd name="connsiteY3" fmla="*/ 1248355 h 1248355"/>
                <a:gd name="connsiteX4" fmla="*/ 469127 w 4762832"/>
                <a:gd name="connsiteY4" fmla="*/ 1065475 h 1248355"/>
                <a:gd name="connsiteX5" fmla="*/ 4762832 w 4762832"/>
                <a:gd name="connsiteY5" fmla="*/ 1049572 h 1248355"/>
                <a:gd name="connsiteX6" fmla="*/ 4723075 w 4762832"/>
                <a:gd name="connsiteY6" fmla="*/ 0 h 1248355"/>
                <a:gd name="connsiteX7" fmla="*/ 4222143 w 4762832"/>
                <a:gd name="connsiteY7" fmla="*/ 15902 h 1248355"/>
                <a:gd name="connsiteX8" fmla="*/ 4228520 w 4762832"/>
                <a:gd name="connsiteY8" fmla="*/ 235433 h 1248355"/>
                <a:gd name="connsiteX9" fmla="*/ 4236347 w 4762832"/>
                <a:gd name="connsiteY9" fmla="*/ 272725 h 1248355"/>
                <a:gd name="connsiteX0" fmla="*/ 3767220 w 4293705"/>
                <a:gd name="connsiteY0" fmla="*/ 272725 h 1248355"/>
                <a:gd name="connsiteX1" fmla="*/ 1129500 w 4293705"/>
                <a:gd name="connsiteY1" fmla="*/ 267197 h 1248355"/>
                <a:gd name="connsiteX2" fmla="*/ 1121548 w 4293705"/>
                <a:gd name="connsiteY2" fmla="*/ 476830 h 1248355"/>
                <a:gd name="connsiteX3" fmla="*/ 7951 w 4293705"/>
                <a:gd name="connsiteY3" fmla="*/ 1248355 h 1248355"/>
                <a:gd name="connsiteX4" fmla="*/ 0 w 4293705"/>
                <a:gd name="connsiteY4" fmla="*/ 1065475 h 1248355"/>
                <a:gd name="connsiteX5" fmla="*/ 4293705 w 4293705"/>
                <a:gd name="connsiteY5" fmla="*/ 1049572 h 1248355"/>
                <a:gd name="connsiteX6" fmla="*/ 4253948 w 4293705"/>
                <a:gd name="connsiteY6" fmla="*/ 0 h 1248355"/>
                <a:gd name="connsiteX7" fmla="*/ 3753016 w 4293705"/>
                <a:gd name="connsiteY7" fmla="*/ 15902 h 1248355"/>
                <a:gd name="connsiteX8" fmla="*/ 3759393 w 4293705"/>
                <a:gd name="connsiteY8" fmla="*/ 235433 h 1248355"/>
                <a:gd name="connsiteX9" fmla="*/ 3767220 w 4293705"/>
                <a:gd name="connsiteY9" fmla="*/ 272725 h 1248355"/>
                <a:gd name="connsiteX0" fmla="*/ 3767220 w 4293705"/>
                <a:gd name="connsiteY0" fmla="*/ 272725 h 1248355"/>
                <a:gd name="connsiteX1" fmla="*/ 1129500 w 4293705"/>
                <a:gd name="connsiteY1" fmla="*/ 267197 h 1248355"/>
                <a:gd name="connsiteX2" fmla="*/ 1121548 w 4293705"/>
                <a:gd name="connsiteY2" fmla="*/ 476830 h 1248355"/>
                <a:gd name="connsiteX3" fmla="*/ 7951 w 4293705"/>
                <a:gd name="connsiteY3" fmla="*/ 1248355 h 1248355"/>
                <a:gd name="connsiteX4" fmla="*/ 0 w 4293705"/>
                <a:gd name="connsiteY4" fmla="*/ 1065475 h 1248355"/>
                <a:gd name="connsiteX5" fmla="*/ 4293705 w 4293705"/>
                <a:gd name="connsiteY5" fmla="*/ 1049572 h 1248355"/>
                <a:gd name="connsiteX6" fmla="*/ 4253948 w 4293705"/>
                <a:gd name="connsiteY6" fmla="*/ 0 h 1248355"/>
                <a:gd name="connsiteX7" fmla="*/ 3753016 w 4293705"/>
                <a:gd name="connsiteY7" fmla="*/ 15902 h 1248355"/>
                <a:gd name="connsiteX8" fmla="*/ 3759393 w 4293705"/>
                <a:gd name="connsiteY8" fmla="*/ 235433 h 1248355"/>
                <a:gd name="connsiteX9" fmla="*/ 3767220 w 4293705"/>
                <a:gd name="connsiteY9" fmla="*/ 272725 h 1248355"/>
                <a:gd name="connsiteX0" fmla="*/ 3997394 w 4523879"/>
                <a:gd name="connsiteY0" fmla="*/ 272725 h 1065475"/>
                <a:gd name="connsiteX1" fmla="*/ 1359674 w 4523879"/>
                <a:gd name="connsiteY1" fmla="*/ 267197 h 1065475"/>
                <a:gd name="connsiteX2" fmla="*/ 1351722 w 4523879"/>
                <a:gd name="connsiteY2" fmla="*/ 476830 h 1065475"/>
                <a:gd name="connsiteX3" fmla="*/ 0 w 4523879"/>
                <a:gd name="connsiteY3" fmla="*/ 448255 h 1065475"/>
                <a:gd name="connsiteX4" fmla="*/ 230174 w 4523879"/>
                <a:gd name="connsiteY4" fmla="*/ 1065475 h 1065475"/>
                <a:gd name="connsiteX5" fmla="*/ 4523879 w 4523879"/>
                <a:gd name="connsiteY5" fmla="*/ 1049572 h 1065475"/>
                <a:gd name="connsiteX6" fmla="*/ 4484122 w 4523879"/>
                <a:gd name="connsiteY6" fmla="*/ 0 h 1065475"/>
                <a:gd name="connsiteX7" fmla="*/ 3983190 w 4523879"/>
                <a:gd name="connsiteY7" fmla="*/ 15902 h 1065475"/>
                <a:gd name="connsiteX8" fmla="*/ 3989567 w 4523879"/>
                <a:gd name="connsiteY8" fmla="*/ 235433 h 1065475"/>
                <a:gd name="connsiteX9" fmla="*/ 3997394 w 4523879"/>
                <a:gd name="connsiteY9" fmla="*/ 272725 h 1065475"/>
                <a:gd name="connsiteX0" fmla="*/ 3997394 w 4523879"/>
                <a:gd name="connsiteY0" fmla="*/ 272725 h 1075000"/>
                <a:gd name="connsiteX1" fmla="*/ 1359674 w 4523879"/>
                <a:gd name="connsiteY1" fmla="*/ 267197 h 1075000"/>
                <a:gd name="connsiteX2" fmla="*/ 1351722 w 4523879"/>
                <a:gd name="connsiteY2" fmla="*/ 476830 h 1075000"/>
                <a:gd name="connsiteX3" fmla="*/ 0 w 4523879"/>
                <a:gd name="connsiteY3" fmla="*/ 448255 h 1075000"/>
                <a:gd name="connsiteX4" fmla="*/ 20624 w 4523879"/>
                <a:gd name="connsiteY4" fmla="*/ 1075000 h 1075000"/>
                <a:gd name="connsiteX5" fmla="*/ 4523879 w 4523879"/>
                <a:gd name="connsiteY5" fmla="*/ 1049572 h 1075000"/>
                <a:gd name="connsiteX6" fmla="*/ 4484122 w 4523879"/>
                <a:gd name="connsiteY6" fmla="*/ 0 h 1075000"/>
                <a:gd name="connsiteX7" fmla="*/ 3983190 w 4523879"/>
                <a:gd name="connsiteY7" fmla="*/ 15902 h 1075000"/>
                <a:gd name="connsiteX8" fmla="*/ 3989567 w 4523879"/>
                <a:gd name="connsiteY8" fmla="*/ 235433 h 1075000"/>
                <a:gd name="connsiteX9" fmla="*/ 3997394 w 4523879"/>
                <a:gd name="connsiteY9" fmla="*/ 272725 h 1075000"/>
                <a:gd name="connsiteX0" fmla="*/ 3997394 w 4484122"/>
                <a:gd name="connsiteY0" fmla="*/ 272725 h 1078147"/>
                <a:gd name="connsiteX1" fmla="*/ 1359674 w 4484122"/>
                <a:gd name="connsiteY1" fmla="*/ 267197 h 1078147"/>
                <a:gd name="connsiteX2" fmla="*/ 1351722 w 4484122"/>
                <a:gd name="connsiteY2" fmla="*/ 476830 h 1078147"/>
                <a:gd name="connsiteX3" fmla="*/ 0 w 4484122"/>
                <a:gd name="connsiteY3" fmla="*/ 448255 h 1078147"/>
                <a:gd name="connsiteX4" fmla="*/ 20624 w 4484122"/>
                <a:gd name="connsiteY4" fmla="*/ 1075000 h 1078147"/>
                <a:gd name="connsiteX5" fmla="*/ 161429 w 4484122"/>
                <a:gd name="connsiteY5" fmla="*/ 1078147 h 1078147"/>
                <a:gd name="connsiteX6" fmla="*/ 4484122 w 4484122"/>
                <a:gd name="connsiteY6" fmla="*/ 0 h 1078147"/>
                <a:gd name="connsiteX7" fmla="*/ 3983190 w 4484122"/>
                <a:gd name="connsiteY7" fmla="*/ 15902 h 1078147"/>
                <a:gd name="connsiteX8" fmla="*/ 3989567 w 4484122"/>
                <a:gd name="connsiteY8" fmla="*/ 235433 h 1078147"/>
                <a:gd name="connsiteX9" fmla="*/ 3997394 w 4484122"/>
                <a:gd name="connsiteY9" fmla="*/ 272725 h 1078147"/>
                <a:gd name="connsiteX0" fmla="*/ 4005345 w 4492073"/>
                <a:gd name="connsiteY0" fmla="*/ 272725 h 1078147"/>
                <a:gd name="connsiteX1" fmla="*/ 1367625 w 4492073"/>
                <a:gd name="connsiteY1" fmla="*/ 267197 h 1078147"/>
                <a:gd name="connsiteX2" fmla="*/ 1359673 w 4492073"/>
                <a:gd name="connsiteY2" fmla="*/ 476830 h 1078147"/>
                <a:gd name="connsiteX3" fmla="*/ 7951 w 4492073"/>
                <a:gd name="connsiteY3" fmla="*/ 448255 h 1078147"/>
                <a:gd name="connsiteX4" fmla="*/ 0 w 4492073"/>
                <a:gd name="connsiteY4" fmla="*/ 1075000 h 1078147"/>
                <a:gd name="connsiteX5" fmla="*/ 169380 w 4492073"/>
                <a:gd name="connsiteY5" fmla="*/ 1078147 h 1078147"/>
                <a:gd name="connsiteX6" fmla="*/ 4492073 w 4492073"/>
                <a:gd name="connsiteY6" fmla="*/ 0 h 1078147"/>
                <a:gd name="connsiteX7" fmla="*/ 3991141 w 4492073"/>
                <a:gd name="connsiteY7" fmla="*/ 15902 h 1078147"/>
                <a:gd name="connsiteX8" fmla="*/ 3997518 w 4492073"/>
                <a:gd name="connsiteY8" fmla="*/ 235433 h 1078147"/>
                <a:gd name="connsiteX9" fmla="*/ 4005345 w 4492073"/>
                <a:gd name="connsiteY9" fmla="*/ 272725 h 1078147"/>
                <a:gd name="connsiteX0" fmla="*/ 3997394 w 4484122"/>
                <a:gd name="connsiteY0" fmla="*/ 272725 h 1078147"/>
                <a:gd name="connsiteX1" fmla="*/ 1359674 w 4484122"/>
                <a:gd name="connsiteY1" fmla="*/ 267197 h 1078147"/>
                <a:gd name="connsiteX2" fmla="*/ 1351722 w 4484122"/>
                <a:gd name="connsiteY2" fmla="*/ 476830 h 1078147"/>
                <a:gd name="connsiteX3" fmla="*/ 0 w 4484122"/>
                <a:gd name="connsiteY3" fmla="*/ 448255 h 1078147"/>
                <a:gd name="connsiteX4" fmla="*/ 11099 w 4484122"/>
                <a:gd name="connsiteY4" fmla="*/ 1075000 h 1078147"/>
                <a:gd name="connsiteX5" fmla="*/ 161429 w 4484122"/>
                <a:gd name="connsiteY5" fmla="*/ 1078147 h 1078147"/>
                <a:gd name="connsiteX6" fmla="*/ 4484122 w 4484122"/>
                <a:gd name="connsiteY6" fmla="*/ 0 h 1078147"/>
                <a:gd name="connsiteX7" fmla="*/ 3983190 w 4484122"/>
                <a:gd name="connsiteY7" fmla="*/ 15902 h 1078147"/>
                <a:gd name="connsiteX8" fmla="*/ 3989567 w 4484122"/>
                <a:gd name="connsiteY8" fmla="*/ 235433 h 1078147"/>
                <a:gd name="connsiteX9" fmla="*/ 3997394 w 4484122"/>
                <a:gd name="connsiteY9" fmla="*/ 272725 h 1078147"/>
                <a:gd name="connsiteX0" fmla="*/ 3997394 w 3997394"/>
                <a:gd name="connsiteY0" fmla="*/ 256823 h 1062245"/>
                <a:gd name="connsiteX1" fmla="*/ 1359674 w 3997394"/>
                <a:gd name="connsiteY1" fmla="*/ 251295 h 1062245"/>
                <a:gd name="connsiteX2" fmla="*/ 1351722 w 3997394"/>
                <a:gd name="connsiteY2" fmla="*/ 460928 h 1062245"/>
                <a:gd name="connsiteX3" fmla="*/ 0 w 3997394"/>
                <a:gd name="connsiteY3" fmla="*/ 432353 h 1062245"/>
                <a:gd name="connsiteX4" fmla="*/ 11099 w 3997394"/>
                <a:gd name="connsiteY4" fmla="*/ 1059098 h 1062245"/>
                <a:gd name="connsiteX5" fmla="*/ 161429 w 3997394"/>
                <a:gd name="connsiteY5" fmla="*/ 1062245 h 1062245"/>
                <a:gd name="connsiteX6" fmla="*/ 169297 w 3997394"/>
                <a:gd name="connsiteY6" fmla="*/ 812773 h 1062245"/>
                <a:gd name="connsiteX7" fmla="*/ 3983190 w 3997394"/>
                <a:gd name="connsiteY7" fmla="*/ 0 h 1062245"/>
                <a:gd name="connsiteX8" fmla="*/ 3989567 w 3997394"/>
                <a:gd name="connsiteY8" fmla="*/ 219531 h 1062245"/>
                <a:gd name="connsiteX9" fmla="*/ 3997394 w 3997394"/>
                <a:gd name="connsiteY9" fmla="*/ 256823 h 1062245"/>
                <a:gd name="connsiteX0" fmla="*/ 3997394 w 4316565"/>
                <a:gd name="connsiteY0" fmla="*/ 37292 h 842714"/>
                <a:gd name="connsiteX1" fmla="*/ 1359674 w 4316565"/>
                <a:gd name="connsiteY1" fmla="*/ 31764 h 842714"/>
                <a:gd name="connsiteX2" fmla="*/ 1351722 w 4316565"/>
                <a:gd name="connsiteY2" fmla="*/ 241397 h 842714"/>
                <a:gd name="connsiteX3" fmla="*/ 0 w 4316565"/>
                <a:gd name="connsiteY3" fmla="*/ 212822 h 842714"/>
                <a:gd name="connsiteX4" fmla="*/ 11099 w 4316565"/>
                <a:gd name="connsiteY4" fmla="*/ 839567 h 842714"/>
                <a:gd name="connsiteX5" fmla="*/ 161429 w 4316565"/>
                <a:gd name="connsiteY5" fmla="*/ 842714 h 842714"/>
                <a:gd name="connsiteX6" fmla="*/ 169297 w 4316565"/>
                <a:gd name="connsiteY6" fmla="*/ 593242 h 842714"/>
                <a:gd name="connsiteX7" fmla="*/ 4316565 w 4316565"/>
                <a:gd name="connsiteY7" fmla="*/ 590094 h 842714"/>
                <a:gd name="connsiteX8" fmla="*/ 3989567 w 4316565"/>
                <a:gd name="connsiteY8" fmla="*/ 0 h 842714"/>
                <a:gd name="connsiteX9" fmla="*/ 3997394 w 4316565"/>
                <a:gd name="connsiteY9" fmla="*/ 37292 h 842714"/>
                <a:gd name="connsiteX0" fmla="*/ 3911669 w 4316565"/>
                <a:gd name="connsiteY0" fmla="*/ 56342 h 842714"/>
                <a:gd name="connsiteX1" fmla="*/ 1359674 w 4316565"/>
                <a:gd name="connsiteY1" fmla="*/ 31764 h 842714"/>
                <a:gd name="connsiteX2" fmla="*/ 1351722 w 4316565"/>
                <a:gd name="connsiteY2" fmla="*/ 241397 h 842714"/>
                <a:gd name="connsiteX3" fmla="*/ 0 w 4316565"/>
                <a:gd name="connsiteY3" fmla="*/ 212822 h 842714"/>
                <a:gd name="connsiteX4" fmla="*/ 11099 w 4316565"/>
                <a:gd name="connsiteY4" fmla="*/ 839567 h 842714"/>
                <a:gd name="connsiteX5" fmla="*/ 161429 w 4316565"/>
                <a:gd name="connsiteY5" fmla="*/ 842714 h 842714"/>
                <a:gd name="connsiteX6" fmla="*/ 169297 w 4316565"/>
                <a:gd name="connsiteY6" fmla="*/ 593242 h 842714"/>
                <a:gd name="connsiteX7" fmla="*/ 4316565 w 4316565"/>
                <a:gd name="connsiteY7" fmla="*/ 590094 h 842714"/>
                <a:gd name="connsiteX8" fmla="*/ 3989567 w 4316565"/>
                <a:gd name="connsiteY8" fmla="*/ 0 h 842714"/>
                <a:gd name="connsiteX9" fmla="*/ 3911669 w 4316565"/>
                <a:gd name="connsiteY9" fmla="*/ 56342 h 842714"/>
                <a:gd name="connsiteX0" fmla="*/ 3911669 w 4316565"/>
                <a:gd name="connsiteY0" fmla="*/ 24578 h 810950"/>
                <a:gd name="connsiteX1" fmla="*/ 1359674 w 4316565"/>
                <a:gd name="connsiteY1" fmla="*/ 0 h 810950"/>
                <a:gd name="connsiteX2" fmla="*/ 1351722 w 4316565"/>
                <a:gd name="connsiteY2" fmla="*/ 209633 h 810950"/>
                <a:gd name="connsiteX3" fmla="*/ 0 w 4316565"/>
                <a:gd name="connsiteY3" fmla="*/ 181058 h 810950"/>
                <a:gd name="connsiteX4" fmla="*/ 11099 w 4316565"/>
                <a:gd name="connsiteY4" fmla="*/ 807803 h 810950"/>
                <a:gd name="connsiteX5" fmla="*/ 161429 w 4316565"/>
                <a:gd name="connsiteY5" fmla="*/ 810950 h 810950"/>
                <a:gd name="connsiteX6" fmla="*/ 169297 w 4316565"/>
                <a:gd name="connsiteY6" fmla="*/ 561478 h 810950"/>
                <a:gd name="connsiteX7" fmla="*/ 4316565 w 4316565"/>
                <a:gd name="connsiteY7" fmla="*/ 558330 h 810950"/>
                <a:gd name="connsiteX8" fmla="*/ 4132442 w 4316565"/>
                <a:gd name="connsiteY8" fmla="*/ 92061 h 810950"/>
                <a:gd name="connsiteX9" fmla="*/ 3911669 w 4316565"/>
                <a:gd name="connsiteY9" fmla="*/ 24578 h 810950"/>
                <a:gd name="connsiteX0" fmla="*/ 3911669 w 4316565"/>
                <a:gd name="connsiteY0" fmla="*/ 24578 h 810950"/>
                <a:gd name="connsiteX1" fmla="*/ 1359674 w 4316565"/>
                <a:gd name="connsiteY1" fmla="*/ 0 h 810950"/>
                <a:gd name="connsiteX2" fmla="*/ 1351722 w 4316565"/>
                <a:gd name="connsiteY2" fmla="*/ 209633 h 810950"/>
                <a:gd name="connsiteX3" fmla="*/ 0 w 4316565"/>
                <a:gd name="connsiteY3" fmla="*/ 181058 h 810950"/>
                <a:gd name="connsiteX4" fmla="*/ 11099 w 4316565"/>
                <a:gd name="connsiteY4" fmla="*/ 807803 h 810950"/>
                <a:gd name="connsiteX5" fmla="*/ 161429 w 4316565"/>
                <a:gd name="connsiteY5" fmla="*/ 810950 h 810950"/>
                <a:gd name="connsiteX6" fmla="*/ 169297 w 4316565"/>
                <a:gd name="connsiteY6" fmla="*/ 561478 h 810950"/>
                <a:gd name="connsiteX7" fmla="*/ 4316565 w 4316565"/>
                <a:gd name="connsiteY7" fmla="*/ 558330 h 810950"/>
                <a:gd name="connsiteX8" fmla="*/ 3911669 w 4316565"/>
                <a:gd name="connsiteY8" fmla="*/ 24578 h 810950"/>
                <a:gd name="connsiteX0" fmla="*/ 4283144 w 4316565"/>
                <a:gd name="connsiteY0" fmla="*/ 15053 h 810950"/>
                <a:gd name="connsiteX1" fmla="*/ 1359674 w 4316565"/>
                <a:gd name="connsiteY1" fmla="*/ 0 h 810950"/>
                <a:gd name="connsiteX2" fmla="*/ 1351722 w 4316565"/>
                <a:gd name="connsiteY2" fmla="*/ 209633 h 810950"/>
                <a:gd name="connsiteX3" fmla="*/ 0 w 4316565"/>
                <a:gd name="connsiteY3" fmla="*/ 181058 h 810950"/>
                <a:gd name="connsiteX4" fmla="*/ 11099 w 4316565"/>
                <a:gd name="connsiteY4" fmla="*/ 807803 h 810950"/>
                <a:gd name="connsiteX5" fmla="*/ 161429 w 4316565"/>
                <a:gd name="connsiteY5" fmla="*/ 810950 h 810950"/>
                <a:gd name="connsiteX6" fmla="*/ 169297 w 4316565"/>
                <a:gd name="connsiteY6" fmla="*/ 561478 h 810950"/>
                <a:gd name="connsiteX7" fmla="*/ 4316565 w 4316565"/>
                <a:gd name="connsiteY7" fmla="*/ 558330 h 810950"/>
                <a:gd name="connsiteX8" fmla="*/ 4283144 w 4316565"/>
                <a:gd name="connsiteY8" fmla="*/ 15053 h 81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6565" h="810950">
                  <a:moveTo>
                    <a:pt x="4283144" y="15053"/>
                  </a:moveTo>
                  <a:lnTo>
                    <a:pt x="1359674" y="0"/>
                  </a:lnTo>
                  <a:lnTo>
                    <a:pt x="1351722" y="209633"/>
                  </a:lnTo>
                  <a:lnTo>
                    <a:pt x="0" y="181058"/>
                  </a:lnTo>
                  <a:lnTo>
                    <a:pt x="11099" y="807803"/>
                  </a:lnTo>
                  <a:lnTo>
                    <a:pt x="161429" y="810950"/>
                  </a:lnTo>
                  <a:lnTo>
                    <a:pt x="169297" y="561478"/>
                  </a:lnTo>
                  <a:lnTo>
                    <a:pt x="4316565" y="558330"/>
                  </a:lnTo>
                  <a:lnTo>
                    <a:pt x="4283144" y="15053"/>
                  </a:lnTo>
                  <a:close/>
                </a:path>
              </a:pathLst>
            </a:custGeom>
            <a:solidFill>
              <a:srgbClr val="FF5F05">
                <a:alpha val="30196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4" name="Line Callout 2 23"/>
            <p:cNvSpPr/>
            <p:nvPr/>
          </p:nvSpPr>
          <p:spPr>
            <a:xfrm>
              <a:off x="8030802" y="2897836"/>
              <a:ext cx="3506088" cy="64633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555"/>
                <a:gd name="adj6" fmla="val -2617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Map: translate one collection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into another element by element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4947" y="5163973"/>
            <a:ext cx="4976627" cy="1104812"/>
            <a:chOff x="8477250" y="1781175"/>
            <a:chExt cx="4976627" cy="1104812"/>
          </a:xfrm>
        </p:grpSpPr>
        <p:sp>
          <p:nvSpPr>
            <p:cNvPr id="26" name="Rectangle 25"/>
            <p:cNvSpPr/>
            <p:nvPr/>
          </p:nvSpPr>
          <p:spPr>
            <a:xfrm>
              <a:off x="8477250" y="1781175"/>
              <a:ext cx="1428750" cy="257175"/>
            </a:xfrm>
            <a:prstGeom prst="rect">
              <a:avLst/>
            </a:prstGeom>
            <a:solidFill>
              <a:srgbClr val="FF5F05">
                <a:alpha val="25098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7" name="Line Callout 2 26"/>
            <p:cNvSpPr/>
            <p:nvPr/>
          </p:nvSpPr>
          <p:spPr>
            <a:xfrm>
              <a:off x="9391547" y="2239656"/>
              <a:ext cx="4062330" cy="646331"/>
            </a:xfrm>
            <a:prstGeom prst="borderCallout2">
              <a:avLst>
                <a:gd name="adj1" fmla="val 18750"/>
                <a:gd name="adj2" fmla="val -2706"/>
                <a:gd name="adj3" fmla="val 18750"/>
                <a:gd name="adj4" fmla="val -11490"/>
                <a:gd name="adj5" fmla="val -45348"/>
                <a:gd name="adj6" fmla="val -15832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Join all elements of the collection 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one string, using the given separator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886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Demo: Generating a simple class skeleton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797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two sub-tasks:</a:t>
            </a:r>
          </a:p>
          <a:p>
            <a:pPr marL="534988" lvl="2" indent="-265113">
              <a:buAutoNum type="arabicPeriod"/>
            </a:pPr>
            <a:r>
              <a:rPr lang="en-GB" dirty="0"/>
              <a:t>Generating a Java class for each UML class</a:t>
            </a:r>
          </a:p>
          <a:p>
            <a:pPr marL="534988" lvl="2" indent="-265113">
              <a:buAutoNum type="arabicPeriod"/>
            </a:pPr>
            <a:r>
              <a:rPr lang="en-GB" dirty="0"/>
              <a:t>Generating behaviour (method implementations) from state machine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455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code from a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generate something more than just a class skeleton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Looking to implement behaviour described by state machine</a:t>
            </a:r>
          </a:p>
          <a:p>
            <a:endParaRPr lang="en-GB" dirty="0"/>
          </a:p>
          <a:p>
            <a:pPr marL="182563" lvl="1" indent="-182563">
              <a:buFontTx/>
              <a:buChar char="-"/>
            </a:pPr>
            <a:r>
              <a:rPr lang="en-GB" dirty="0"/>
              <a:t>Only allow methods to be called if they can be called in current state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State should change in response to method calls, as defined by state machine</a:t>
            </a:r>
          </a:p>
          <a:p>
            <a:pPr marL="182563" lvl="1" indent="-182563">
              <a:buFontTx/>
              <a:buChar char="-"/>
            </a:pPr>
            <a:endParaRPr lang="en-GB" dirty="0"/>
          </a:p>
          <a:p>
            <a:r>
              <a:rPr lang="en-GB" dirty="0"/>
              <a:t>How to implement this?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Could have an attribute in class holding current state (e.g., as an integer value)</a:t>
            </a:r>
          </a:p>
          <a:p>
            <a:pPr marL="182563" lvl="1" indent="-182563">
              <a:buFontTx/>
              <a:buChar char="-"/>
            </a:pPr>
            <a:r>
              <a:rPr lang="en-GB" dirty="0"/>
              <a:t>And a big if-sequence in every method checking which state we are in and what the appropriate response should be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9298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Java class for each UML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325022" y="1018418"/>
            <a:ext cx="5771498" cy="5338316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numCol="2"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person;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 = 0;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 {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birthday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(Integer which)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(state)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0: // Underage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(which &gt;= 16)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state = 2;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(which &lt; 16)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state = 0;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1: // Single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2: // Married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marry 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(Person spouse) { …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divorce () { …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separate () { …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reunite () { … }</a:t>
            </a:r>
          </a:p>
          <a:p>
            <a:pPr marL="0" indent="0">
              <a:buNone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die () { … }</a:t>
            </a:r>
          </a:p>
          <a:p>
            <a:pPr marL="0" indent="0">
              <a:buNone/>
            </a:pP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steffen.zschaler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 |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leonardo.magela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0" t="1862" r="2153" b="2764"/>
          <a:stretch/>
        </p:blipFill>
        <p:spPr>
          <a:xfrm>
            <a:off x="1505036" y="1113593"/>
            <a:ext cx="2746924" cy="212949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82345" y="3456684"/>
            <a:ext cx="978408" cy="484632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00" y="3639312"/>
            <a:ext cx="4796997" cy="2452096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3453652" y="1056652"/>
            <a:ext cx="5284696" cy="5284696"/>
          </a:xfrm>
          <a:prstGeom prst="noSmoking">
            <a:avLst/>
          </a:prstGeom>
          <a:solidFill>
            <a:srgbClr val="D80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469" y="3364410"/>
            <a:ext cx="2505062" cy="646331"/>
          </a:xfrm>
          <a:prstGeom prst="rect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Very complicated code –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437040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2517</Words>
  <Application>Microsoft Office PowerPoint</Application>
  <PresentationFormat>Widescreen</PresentationFormat>
  <Paragraphs>371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Georgia</vt:lpstr>
      <vt:lpstr>Impact</vt:lpstr>
      <vt:lpstr>Wingdings</vt:lpstr>
      <vt:lpstr>Office Theme</vt:lpstr>
      <vt:lpstr>KCL UPDATE v4 4x3</vt:lpstr>
      <vt:lpstr>Generating Java Code</vt:lpstr>
      <vt:lpstr>Tasks</vt:lpstr>
      <vt:lpstr>Generating a Java class for each UML class</vt:lpstr>
      <vt:lpstr>Basic algorithm</vt:lpstr>
      <vt:lpstr>Introduction to Xtend</vt:lpstr>
      <vt:lpstr>Demo: Generating a simple class skeleton</vt:lpstr>
      <vt:lpstr>Tasks</vt:lpstr>
      <vt:lpstr>Generating code from a state machine</vt:lpstr>
      <vt:lpstr>Generating a Java class for each UML class</vt:lpstr>
      <vt:lpstr>State Pattern – Problem</vt:lpstr>
      <vt:lpstr>State Pattern – Solution</vt:lpstr>
      <vt:lpstr>Generating a Java class for each UML class</vt:lpstr>
      <vt:lpstr>Generating a Java class for each UML class</vt:lpstr>
      <vt:lpstr>Demo: Generating state-machine behaviour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Java Code</dc:title>
  <dc:creator>Zschaler, Steffen</dc:creator>
  <cp:lastModifiedBy>Zschaler, Steffen</cp:lastModifiedBy>
  <cp:revision>1</cp:revision>
  <dcterms:created xsi:type="dcterms:W3CDTF">2021-02-12T17:06:43Z</dcterms:created>
  <dcterms:modified xsi:type="dcterms:W3CDTF">2021-02-25T15:16:21Z</dcterms:modified>
</cp:coreProperties>
</file>