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98" r:id="rId3"/>
    <p:sldId id="29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7AF83-0789-493E-B969-F3CD62D0FF2B}" v="5" dt="2021-02-12T17:11:57.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608" autoAdjust="0"/>
  </p:normalViewPr>
  <p:slideViewPr>
    <p:cSldViewPr snapToGrid="0">
      <p:cViewPr varScale="1">
        <p:scale>
          <a:sx n="52" d="100"/>
          <a:sy n="52" d="100"/>
        </p:scale>
        <p:origin x="27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BF57AF83-0789-493E-B969-F3CD62D0FF2B}"/>
    <pc:docChg chg="undo custSel addSld delSld modSld">
      <pc:chgData name="Zschaler, Steffen" userId="130a91b6-43d4-46e6-aee6-e1bfbc1915e3" providerId="ADAL" clId="{BF57AF83-0789-493E-B969-F3CD62D0FF2B}" dt="2021-03-01T11:40:09.662" v="1524" actId="20577"/>
      <pc:docMkLst>
        <pc:docMk/>
      </pc:docMkLst>
      <pc:sldChg chg="modSp add del mod modTransition modNotesTx">
        <pc:chgData name="Zschaler, Steffen" userId="130a91b6-43d4-46e6-aee6-e1bfbc1915e3" providerId="ADAL" clId="{BF57AF83-0789-493E-B969-F3CD62D0FF2B}" dt="2021-02-25T15:24:48.061" v="1520" actId="20577"/>
        <pc:sldMkLst>
          <pc:docMk/>
          <pc:sldMk cId="1831400134" sldId="297"/>
        </pc:sldMkLst>
        <pc:spChg chg="mod">
          <ac:chgData name="Zschaler, Steffen" userId="130a91b6-43d4-46e6-aee6-e1bfbc1915e3" providerId="ADAL" clId="{BF57AF83-0789-493E-B969-F3CD62D0FF2B}" dt="2021-02-12T17:11:57.786" v="7"/>
          <ac:spMkLst>
            <pc:docMk/>
            <pc:sldMk cId="1831400134" sldId="297"/>
            <ac:spMk id="3" creationId="{00000000-0000-0000-0000-000000000000}"/>
          </ac:spMkLst>
        </pc:spChg>
      </pc:sldChg>
      <pc:sldChg chg="modSp new mod modNotesTx">
        <pc:chgData name="Zschaler, Steffen" userId="130a91b6-43d4-46e6-aee6-e1bfbc1915e3" providerId="ADAL" clId="{BF57AF83-0789-493E-B969-F3CD62D0FF2B}" dt="2021-03-01T11:40:09.662" v="1524" actId="20577"/>
        <pc:sldMkLst>
          <pc:docMk/>
          <pc:sldMk cId="1871454360" sldId="298"/>
        </pc:sldMkLst>
        <pc:spChg chg="mod">
          <ac:chgData name="Zschaler, Steffen" userId="130a91b6-43d4-46e6-aee6-e1bfbc1915e3" providerId="ADAL" clId="{BF57AF83-0789-493E-B969-F3CD62D0FF2B}" dt="2021-02-12T17:12:16.610" v="46" actId="14838"/>
          <ac:spMkLst>
            <pc:docMk/>
            <pc:sldMk cId="1871454360" sldId="298"/>
            <ac:spMk id="2" creationId="{08B33782-714C-42F6-93C9-34859DC8F713}"/>
          </ac:spMkLst>
        </pc:spChg>
        <pc:spChg chg="mod">
          <ac:chgData name="Zschaler, Steffen" userId="130a91b6-43d4-46e6-aee6-e1bfbc1915e3" providerId="ADAL" clId="{BF57AF83-0789-493E-B969-F3CD62D0FF2B}" dt="2021-02-12T17:12:10.660" v="44" actId="20577"/>
          <ac:spMkLst>
            <pc:docMk/>
            <pc:sldMk cId="1871454360" sldId="298"/>
            <ac:spMk id="3" creationId="{70A8DBC5-1593-4C18-AC93-788117471F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5E87A-FA47-4083-BB0B-FFD85A95D14A}" type="datetimeFigureOut">
              <a:rPr lang="en-GB" smtClean="0"/>
              <a:t>01/03/2021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E5BFE-3667-48CB-B58E-0E7708E84B23}" type="slidenum">
              <a:rPr lang="en-GB" smtClean="0"/>
              <a:t>‹#›</a:t>
            </a:fld>
            <a:endParaRPr lang="en-GB"/>
          </a:p>
        </p:txBody>
      </p:sp>
    </p:spTree>
    <p:extLst>
      <p:ext uri="{BB962C8B-B14F-4D97-AF65-F5344CB8AC3E}">
        <p14:creationId xmlns:p14="http://schemas.microsoft.com/office/powerpoint/2010/main" val="91935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to this final video, where we will briefly describe some other possible uses of models.</a:t>
            </a:r>
          </a:p>
        </p:txBody>
      </p:sp>
      <p:sp>
        <p:nvSpPr>
          <p:cNvPr id="4" name="Slide Number Placeholder 3"/>
          <p:cNvSpPr>
            <a:spLocks noGrp="1"/>
          </p:cNvSpPr>
          <p:nvPr>
            <p:ph type="sldNum" sz="quarter" idx="5"/>
          </p:nvPr>
        </p:nvSpPr>
        <p:spPr/>
        <p:txBody>
          <a:bodyPr/>
          <a:lstStyle/>
          <a:p>
            <a:fld id="{5DDE5BFE-3667-48CB-B58E-0E7708E84B23}" type="slidenum">
              <a:rPr lang="en-GB" smtClean="0"/>
              <a:t>1</a:t>
            </a:fld>
            <a:endParaRPr lang="en-GB"/>
          </a:p>
        </p:txBody>
      </p:sp>
    </p:spTree>
    <p:extLst>
      <p:ext uri="{BB962C8B-B14F-4D97-AF65-F5344CB8AC3E}">
        <p14:creationId xmlns:p14="http://schemas.microsoft.com/office/powerpoint/2010/main" val="150248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Models are just a bunch of objects, so data! That means, we can manipulate them with a program like any other piece of data.</a:t>
            </a:r>
          </a:p>
          <a:p>
            <a:endParaRPr lang="en-GB" dirty="0"/>
          </a:p>
          <a:p>
            <a:r>
              <a:rPr lang="en-GB" dirty="0"/>
              <a:t>We can generate code from them as we have seen, but we can also:</a:t>
            </a:r>
          </a:p>
          <a:p>
            <a:pPr marL="228600" indent="-228600">
              <a:buAutoNum type="arabicPeriod"/>
            </a:pPr>
            <a:r>
              <a:rPr lang="en-GB" dirty="0"/>
              <a:t>&lt;ANIMATE&gt; Analyse the model. For example, we can run a simulation to predict the performance of the system we are modelling. If this sounds interesting, join me in 6CCS3SPE later in your studies. We could also search our model for known security anti-patterns to find security flaws before the system is even built and much more.</a:t>
            </a:r>
          </a:p>
          <a:p>
            <a:pPr marL="228600" indent="-228600">
              <a:buAutoNum type="arabicPeriod"/>
            </a:pPr>
            <a:r>
              <a:rPr lang="en-GB" dirty="0"/>
              <a:t>&lt;ANIMATE&gt; Another interesting opportunity is that we can try and find optimal models by searching over different model variants automatically and evaluating them </a:t>
            </a:r>
            <a:r>
              <a:rPr lang="en-GB" dirty="0" err="1"/>
              <a:t>agains</a:t>
            </a:r>
            <a:r>
              <a:rPr lang="en-GB" dirty="0"/>
              <a:t> a range of fitness functions such as performance, flexibility, cost, … We are working on a tool that makes this possible.</a:t>
            </a:r>
          </a:p>
          <a:p>
            <a:pPr marL="0" indent="0">
              <a:buNone/>
            </a:pPr>
            <a:endParaRPr lang="en-GB" dirty="0"/>
          </a:p>
          <a:p>
            <a:pPr marL="0" indent="0">
              <a:buNone/>
            </a:pPr>
            <a:r>
              <a:rPr lang="en-GB" dirty="0"/>
              <a:t>There are lots more exciting things that can be done with models. If you are interested in learning more, join me in 6CCS3MDE / 7CCSMMDD later in your studies.</a:t>
            </a:r>
          </a:p>
          <a:p>
            <a:pPr marL="0" indent="0">
              <a:buNone/>
            </a:pPr>
            <a:endParaRPr lang="en-GB" dirty="0"/>
          </a:p>
          <a:p>
            <a:pPr marL="0" indent="0">
              <a:buNone/>
            </a:pPr>
            <a:r>
              <a:rPr lang="en-GB" dirty="0"/>
              <a:t>---</a:t>
            </a:r>
          </a:p>
          <a:p>
            <a:pPr marL="0" indent="0">
              <a:buNone/>
            </a:pPr>
            <a:endParaRPr lang="en-GB" dirty="0"/>
          </a:p>
          <a:p>
            <a:pPr marL="0" indent="0">
              <a:buNone/>
            </a:pPr>
            <a:r>
              <a:rPr lang="en-GB" dirty="0"/>
              <a:t>This concludes our excursion into automation of and support for software development based on models. I hope you have a much better understanding now of why models and modelling can be beneficial for your software development.</a:t>
            </a:r>
          </a:p>
          <a:p>
            <a:pPr marL="0" indent="0">
              <a:buNone/>
            </a:pPr>
            <a:endParaRPr lang="en-GB" dirty="0"/>
          </a:p>
          <a:p>
            <a:pPr marL="0" indent="0">
              <a:buNone/>
            </a:pPr>
            <a:r>
              <a:rPr lang="en-GB"/>
              <a:t>&lt;CTRL-SHIFT-END&gt;</a:t>
            </a:r>
            <a:endParaRPr lang="en-GB" dirty="0"/>
          </a:p>
        </p:txBody>
      </p:sp>
      <p:sp>
        <p:nvSpPr>
          <p:cNvPr id="4" name="Slide Number Placeholder 3"/>
          <p:cNvSpPr>
            <a:spLocks noGrp="1"/>
          </p:cNvSpPr>
          <p:nvPr>
            <p:ph type="sldNum" sz="quarter" idx="5"/>
          </p:nvPr>
        </p:nvSpPr>
        <p:spPr/>
        <p:txBody>
          <a:bodyPr/>
          <a:lstStyle/>
          <a:p>
            <a:fld id="{5DDE5BFE-3667-48CB-B58E-0E7708E84B23}" type="slidenum">
              <a:rPr lang="en-GB" smtClean="0"/>
              <a:t>2</a:t>
            </a:fld>
            <a:endParaRPr lang="en-GB"/>
          </a:p>
        </p:txBody>
      </p:sp>
    </p:spTree>
    <p:extLst>
      <p:ext uri="{BB962C8B-B14F-4D97-AF65-F5344CB8AC3E}">
        <p14:creationId xmlns:p14="http://schemas.microsoft.com/office/powerpoint/2010/main" val="359327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51F9-B951-4278-A3EE-FFCFB1C99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A94FA5-ACD0-4F57-88B3-4AA6FE0C6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DB0B6B-BE6C-4408-BAE9-E8F6DE6D9EE8}"/>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5" name="Footer Placeholder 4">
            <a:extLst>
              <a:ext uri="{FF2B5EF4-FFF2-40B4-BE49-F238E27FC236}">
                <a16:creationId xmlns:a16="http://schemas.microsoft.com/office/drawing/2014/main" id="{B7DC3332-5A3F-437C-A725-3D2EC2CF14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E80DE-AFF1-457A-90F6-896E9692FDB5}"/>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228827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CCA7-2C96-45B3-8C96-66BFD09465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BC542D-10E7-413F-B845-6DD9690E4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4F7265-7A75-4F1B-BC98-1CC2D699B9FE}"/>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5" name="Footer Placeholder 4">
            <a:extLst>
              <a:ext uri="{FF2B5EF4-FFF2-40B4-BE49-F238E27FC236}">
                <a16:creationId xmlns:a16="http://schemas.microsoft.com/office/drawing/2014/main" id="{6D8FC0CF-2942-40D6-AAB7-12E78841F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1B1A3-A6D0-4926-89D2-17007520757D}"/>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57093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080EB-3A8A-4794-BBCD-33FBAA5B4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52A322-45B2-41B1-A486-2E7FA4739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B4DA21-2917-4107-B311-96DB317B2C5B}"/>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5" name="Footer Placeholder 4">
            <a:extLst>
              <a:ext uri="{FF2B5EF4-FFF2-40B4-BE49-F238E27FC236}">
                <a16:creationId xmlns:a16="http://schemas.microsoft.com/office/drawing/2014/main" id="{7993D061-43F6-425E-8895-454475F70B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E522E4-1C65-4975-9647-42A40A7CE5BE}"/>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1429218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8515085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3615062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1979788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8609706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6960557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6201507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6530135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600452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0DB1-A09D-4150-A3E3-C4DC48651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1A2720-4C23-4010-9459-CF06DFE833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20855-4271-4689-8E7B-F1D78A80B770}"/>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5" name="Footer Placeholder 4">
            <a:extLst>
              <a:ext uri="{FF2B5EF4-FFF2-40B4-BE49-F238E27FC236}">
                <a16:creationId xmlns:a16="http://schemas.microsoft.com/office/drawing/2014/main" id="{209BBD0B-B28C-42D3-84EA-AE0B69BFE6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F1E9C1-3636-452E-8AE0-22B7BC45641D}"/>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3977760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6810266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1838559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42582405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7773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132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040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0171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08062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1332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9526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19AD-6116-4BC8-9D4E-57DD1C868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1C300C-F637-4341-BA52-3300ACBF1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A257E-9018-45F3-BF5F-AA86AF42A785}"/>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5" name="Footer Placeholder 4">
            <a:extLst>
              <a:ext uri="{FF2B5EF4-FFF2-40B4-BE49-F238E27FC236}">
                <a16:creationId xmlns:a16="http://schemas.microsoft.com/office/drawing/2014/main" id="{EC250649-CE05-44B8-AC1B-3173E28530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88CA5F-01CA-42A5-ADE9-7E87BD922853}"/>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34953024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90515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2629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2871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0808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8061308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10/03/2020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2539064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0207-B921-438D-B4D9-183977BFFC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FEB852-BA5A-45A8-B88A-21C0C96EB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E4F829-125D-4698-AD75-523E639E53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B7DFF7-1E08-4FCD-A2CB-8ACCD160D65E}"/>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6" name="Footer Placeholder 5">
            <a:extLst>
              <a:ext uri="{FF2B5EF4-FFF2-40B4-BE49-F238E27FC236}">
                <a16:creationId xmlns:a16="http://schemas.microsoft.com/office/drawing/2014/main" id="{AE68303E-7A60-4CC5-A84D-3FE1E333F4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9EF1EF-88CD-449E-8E8D-BA8CE56D88D6}"/>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133588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F751-1A08-4161-9BEE-0E9F877FAC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53E65F-8AE7-43C4-AA5A-04791C703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CC937-F6ED-4A98-B66F-712F9D9C0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7337A1-3EC9-44E7-83C3-FCBBF42F4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F2DA0-C573-4937-A763-0F1DB98AC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CF6789-1750-4574-8DBC-B48F2043F15A}"/>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8" name="Footer Placeholder 7">
            <a:extLst>
              <a:ext uri="{FF2B5EF4-FFF2-40B4-BE49-F238E27FC236}">
                <a16:creationId xmlns:a16="http://schemas.microsoft.com/office/drawing/2014/main" id="{D8F7A494-39C2-40A0-A8A7-3BD04FD0C1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39F9E1E-86BD-4D23-B3E0-5D5A4860C739}"/>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34805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162B-A6EA-4D52-AC27-D262E3C0EAB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CB0691-61FB-4D99-BECE-579390B38DE6}"/>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4" name="Footer Placeholder 3">
            <a:extLst>
              <a:ext uri="{FF2B5EF4-FFF2-40B4-BE49-F238E27FC236}">
                <a16:creationId xmlns:a16="http://schemas.microsoft.com/office/drawing/2014/main" id="{D300B6D0-00D2-462C-BF00-438A6AEC52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1EED89-16F0-41ED-A615-AF6852D71B85}"/>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388335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27226-C562-4079-B9F1-9BC28E32253D}"/>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3" name="Footer Placeholder 2">
            <a:extLst>
              <a:ext uri="{FF2B5EF4-FFF2-40B4-BE49-F238E27FC236}">
                <a16:creationId xmlns:a16="http://schemas.microsoft.com/office/drawing/2014/main" id="{8F9DE08C-B629-457E-973A-E9E154C547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B44C403-C915-4921-AB0A-15ADAFF91E69}"/>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48945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A08D-8F2C-4A6F-B426-682C7ACCA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D3456C-7444-41F7-BA0C-9D4DF7A1C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FA880D-3E3D-453F-BC97-07F990650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03BE-FB24-4658-BA0B-722953D3DECB}"/>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6" name="Footer Placeholder 5">
            <a:extLst>
              <a:ext uri="{FF2B5EF4-FFF2-40B4-BE49-F238E27FC236}">
                <a16:creationId xmlns:a16="http://schemas.microsoft.com/office/drawing/2014/main" id="{15311C7A-1F0D-441F-95B2-1DF0DD479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7EEBF1-12D5-4BA8-8FDD-F3ABB2781770}"/>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89287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BA54-8083-469C-A791-1F4E7D1DD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F11FB5-F1AF-473D-AB41-418DB045D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8B2C32-1D9F-4775-85AA-A105FEF10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650E4-E993-44A6-AA3F-02C0829A437C}"/>
              </a:ext>
            </a:extLst>
          </p:cNvPr>
          <p:cNvSpPr>
            <a:spLocks noGrp="1"/>
          </p:cNvSpPr>
          <p:nvPr>
            <p:ph type="dt" sz="half" idx="10"/>
          </p:nvPr>
        </p:nvSpPr>
        <p:spPr/>
        <p:txBody>
          <a:bodyPr/>
          <a:lstStyle/>
          <a:p>
            <a:fld id="{7A1AF213-37E8-4812-BF33-6D3DE8FF570D}" type="datetimeFigureOut">
              <a:rPr lang="en-GB" smtClean="0"/>
              <a:t>01/03/2021</a:t>
            </a:fld>
            <a:endParaRPr lang="en-GB"/>
          </a:p>
        </p:txBody>
      </p:sp>
      <p:sp>
        <p:nvSpPr>
          <p:cNvPr id="6" name="Footer Placeholder 5">
            <a:extLst>
              <a:ext uri="{FF2B5EF4-FFF2-40B4-BE49-F238E27FC236}">
                <a16:creationId xmlns:a16="http://schemas.microsoft.com/office/drawing/2014/main" id="{8E44EEFA-35C7-4E64-AE68-CA9FD13C18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992204-D0DC-4914-82B3-FC88395566F2}"/>
              </a:ext>
            </a:extLst>
          </p:cNvPr>
          <p:cNvSpPr>
            <a:spLocks noGrp="1"/>
          </p:cNvSpPr>
          <p:nvPr>
            <p:ph type="sldNum" sz="quarter" idx="12"/>
          </p:nvPr>
        </p:nvSpPr>
        <p:spPr/>
        <p:txBody>
          <a:bodyPr/>
          <a:lstStyle/>
          <a:p>
            <a:fld id="{6926FB38-35A2-47A2-A0D9-23059BB83C31}" type="slidenum">
              <a:rPr lang="en-GB" smtClean="0"/>
              <a:t>‹#›</a:t>
            </a:fld>
            <a:endParaRPr lang="en-GB"/>
          </a:p>
        </p:txBody>
      </p:sp>
    </p:spTree>
    <p:extLst>
      <p:ext uri="{BB962C8B-B14F-4D97-AF65-F5344CB8AC3E}">
        <p14:creationId xmlns:p14="http://schemas.microsoft.com/office/powerpoint/2010/main" val="94808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6CE25-948E-420E-A716-B5AC629278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3B342A-7A06-4802-9F87-784423B18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9CEB7A-F0E8-4DBF-B521-C9D5EC257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AF213-37E8-4812-BF33-6D3DE8FF570D}" type="datetimeFigureOut">
              <a:rPr lang="en-GB" smtClean="0"/>
              <a:t>01/03/2021</a:t>
            </a:fld>
            <a:endParaRPr lang="en-GB"/>
          </a:p>
        </p:txBody>
      </p:sp>
      <p:sp>
        <p:nvSpPr>
          <p:cNvPr id="5" name="Footer Placeholder 4">
            <a:extLst>
              <a:ext uri="{FF2B5EF4-FFF2-40B4-BE49-F238E27FC236}">
                <a16:creationId xmlns:a16="http://schemas.microsoft.com/office/drawing/2014/main" id="{FDB25054-2AD1-4E51-B255-0C834BA60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E345E7-041E-475F-9C9D-537C355D3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6FB38-35A2-47A2-A0D9-23059BB83C31}" type="slidenum">
              <a:rPr lang="en-GB" smtClean="0"/>
              <a:t>‹#›</a:t>
            </a:fld>
            <a:endParaRPr lang="en-GB"/>
          </a:p>
        </p:txBody>
      </p:sp>
    </p:spTree>
    <p:extLst>
      <p:ext uri="{BB962C8B-B14F-4D97-AF65-F5344CB8AC3E}">
        <p14:creationId xmlns:p14="http://schemas.microsoft.com/office/powerpoint/2010/main" val="128459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652030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3782-714C-42F6-93C9-34859DC8F713}"/>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Other model uses</a:t>
            </a:r>
          </a:p>
        </p:txBody>
      </p:sp>
      <p:sp>
        <p:nvSpPr>
          <p:cNvPr id="3" name="Subtitle 2">
            <a:extLst>
              <a:ext uri="{FF2B5EF4-FFF2-40B4-BE49-F238E27FC236}">
                <a16:creationId xmlns:a16="http://schemas.microsoft.com/office/drawing/2014/main" id="{70A8DBC5-1593-4C18-AC93-788117471F7A}"/>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18714543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manipulation</a:t>
            </a:r>
          </a:p>
        </p:txBody>
      </p:sp>
      <p:sp>
        <p:nvSpPr>
          <p:cNvPr id="3" name="Content Placeholder 2"/>
          <p:cNvSpPr>
            <a:spLocks noGrp="1"/>
          </p:cNvSpPr>
          <p:nvPr>
            <p:ph idx="1"/>
          </p:nvPr>
        </p:nvSpPr>
        <p:spPr/>
        <p:txBody>
          <a:bodyPr>
            <a:normAutofit lnSpcReduction="10000"/>
          </a:bodyPr>
          <a:lstStyle/>
          <a:p>
            <a:r>
              <a:rPr lang="en-GB" dirty="0"/>
              <a:t>Remember, models are just a bunch of objects</a:t>
            </a:r>
          </a:p>
          <a:p>
            <a:pPr marL="342900" indent="-342900">
              <a:buFont typeface="Wingdings" panose="05000000000000000000" pitchFamily="2" charset="2"/>
              <a:buChar char="à"/>
            </a:pPr>
            <a:r>
              <a:rPr lang="en-GB" dirty="0">
                <a:sym typeface="Wingdings" panose="05000000000000000000" pitchFamily="2" charset="2"/>
              </a:rPr>
              <a:t>That is, they’re data!</a:t>
            </a:r>
          </a:p>
          <a:p>
            <a:endParaRPr lang="en-GB" dirty="0">
              <a:sym typeface="Wingdings" panose="05000000000000000000" pitchFamily="2" charset="2"/>
            </a:endParaRPr>
          </a:p>
          <a:p>
            <a:r>
              <a:rPr lang="en-GB" dirty="0">
                <a:sym typeface="Wingdings" panose="05000000000000000000" pitchFamily="2" charset="2"/>
              </a:rPr>
              <a:t>So, we can manipulate them with a program like any other piece of data</a:t>
            </a:r>
          </a:p>
          <a:p>
            <a:pPr marL="182563" lvl="1" indent="-182563">
              <a:buFontTx/>
              <a:buChar char="-"/>
            </a:pPr>
            <a:r>
              <a:rPr lang="en-GB" dirty="0">
                <a:sym typeface="Wingdings" panose="05000000000000000000" pitchFamily="2" charset="2"/>
              </a:rPr>
              <a:t>Generate code from them</a:t>
            </a:r>
          </a:p>
          <a:p>
            <a:pPr marL="452438" lvl="2" indent="-182563">
              <a:buFontTx/>
              <a:buChar char="-"/>
            </a:pPr>
            <a:r>
              <a:rPr lang="en-GB" dirty="0">
                <a:sym typeface="Wingdings" panose="05000000000000000000" pitchFamily="2" charset="2"/>
              </a:rPr>
              <a:t>We’ve seen and done this!</a:t>
            </a:r>
          </a:p>
          <a:p>
            <a:pPr marL="182563" lvl="1" indent="-182563">
              <a:buFontTx/>
              <a:buChar char="-"/>
            </a:pPr>
            <a:r>
              <a:rPr lang="en-GB" dirty="0">
                <a:sym typeface="Wingdings" panose="05000000000000000000" pitchFamily="2" charset="2"/>
              </a:rPr>
              <a:t>Analyse the model</a:t>
            </a:r>
          </a:p>
          <a:p>
            <a:pPr marL="452438" lvl="2" indent="-182563">
              <a:buFontTx/>
              <a:buChar char="-"/>
            </a:pPr>
            <a:r>
              <a:rPr lang="en-GB" dirty="0">
                <a:sym typeface="Wingdings" panose="05000000000000000000" pitchFamily="2" charset="2"/>
              </a:rPr>
              <a:t>For example, run a simulation to predict the performance of the system we’re modelling </a:t>
            </a:r>
          </a:p>
          <a:p>
            <a:pPr marL="722313" lvl="3" indent="-182563">
              <a:buFontTx/>
              <a:buChar char="-"/>
            </a:pPr>
            <a:r>
              <a:rPr lang="en-GB" dirty="0">
                <a:sym typeface="Wingdings" panose="05000000000000000000" pitchFamily="2" charset="2"/>
              </a:rPr>
              <a:t>See 6CCS3SPE if you want to learn more about this!</a:t>
            </a:r>
          </a:p>
          <a:p>
            <a:pPr marL="452438" lvl="2" indent="-182563">
              <a:buFontTx/>
              <a:buChar char="-"/>
            </a:pPr>
            <a:r>
              <a:rPr lang="en-GB" dirty="0">
                <a:sym typeface="Wingdings" panose="05000000000000000000" pitchFamily="2" charset="2"/>
              </a:rPr>
              <a:t>Apply known security anti-patterns to find security flaws in the model before the system is built</a:t>
            </a:r>
          </a:p>
          <a:p>
            <a:pPr marL="452438" lvl="2" indent="-182563">
              <a:buFontTx/>
              <a:buChar char="-"/>
            </a:pPr>
            <a:r>
              <a:rPr lang="en-GB" dirty="0">
                <a:sym typeface="Wingdings" panose="05000000000000000000" pitchFamily="2" charset="2"/>
              </a:rPr>
              <a:t>…</a:t>
            </a:r>
          </a:p>
          <a:p>
            <a:pPr marL="182563" lvl="1" indent="-182563">
              <a:buFontTx/>
              <a:buChar char="-"/>
            </a:pPr>
            <a:r>
              <a:rPr lang="en-GB" dirty="0">
                <a:sym typeface="Wingdings" panose="05000000000000000000" pitchFamily="2" charset="2"/>
              </a:rPr>
              <a:t>Automatically find optimal models</a:t>
            </a:r>
          </a:p>
          <a:p>
            <a:pPr marL="452438" lvl="2" indent="-182563">
              <a:buFontTx/>
              <a:buChar char="-"/>
            </a:pPr>
            <a:r>
              <a:rPr lang="en-GB" dirty="0">
                <a:sym typeface="Wingdings" panose="05000000000000000000" pitchFamily="2" charset="2"/>
              </a:rPr>
              <a:t>With the best performance, flexibility, cost, …</a:t>
            </a:r>
          </a:p>
          <a:p>
            <a:pPr marL="452438" lvl="2" indent="-182563">
              <a:buFontTx/>
              <a:buChar char="-"/>
            </a:pPr>
            <a:r>
              <a:rPr lang="en-GB" dirty="0">
                <a:sym typeface="Wingdings" panose="05000000000000000000" pitchFamily="2" charset="2"/>
              </a:rPr>
              <a:t>Talk to me about our </a:t>
            </a:r>
            <a:r>
              <a:rPr lang="en-GB" dirty="0" err="1">
                <a:sym typeface="Wingdings" panose="05000000000000000000" pitchFamily="2" charset="2"/>
              </a:rPr>
              <a:t>MDEOptimiser</a:t>
            </a:r>
            <a:r>
              <a:rPr lang="en-GB" dirty="0">
                <a:sym typeface="Wingdings" panose="05000000000000000000" pitchFamily="2" charset="2"/>
              </a:rPr>
              <a:t> tool if you want to learn more!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10/03/2020</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83140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403</Words>
  <Application>Microsoft Office PowerPoint</Application>
  <PresentationFormat>Widescreen</PresentationFormat>
  <Paragraphs>38</Paragraphs>
  <Slides>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Arial</vt:lpstr>
      <vt:lpstr>Calibri</vt:lpstr>
      <vt:lpstr>Calibri Light</vt:lpstr>
      <vt:lpstr>Georgia</vt:lpstr>
      <vt:lpstr>Impact</vt:lpstr>
      <vt:lpstr>Wingdings</vt:lpstr>
      <vt:lpstr>Office Theme</vt:lpstr>
      <vt:lpstr>KCL UPDATE v4 4x3</vt:lpstr>
      <vt:lpstr>Other model uses</vt:lpstr>
      <vt:lpstr>Model manipulation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model uses</dc:title>
  <dc:creator>Zschaler, Steffen</dc:creator>
  <cp:lastModifiedBy>Zschaler, Steffen</cp:lastModifiedBy>
  <cp:revision>1</cp:revision>
  <dcterms:created xsi:type="dcterms:W3CDTF">2021-02-12T17:11:39Z</dcterms:created>
  <dcterms:modified xsi:type="dcterms:W3CDTF">2021-03-01T11:40:15Z</dcterms:modified>
</cp:coreProperties>
</file>