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302" r:id="rId16"/>
    <p:sldId id="303" r:id="rId17"/>
    <p:sldId id="277" r:id="rId18"/>
    <p:sldId id="278" r:id="rId19"/>
    <p:sldId id="279" r:id="rId20"/>
    <p:sldId id="281" r:id="rId21"/>
    <p:sldId id="304" r:id="rId22"/>
    <p:sldId id="283" r:id="rId23"/>
    <p:sldId id="307" r:id="rId24"/>
    <p:sldId id="305" r:id="rId25"/>
    <p:sldId id="306" r:id="rId26"/>
  </p:sldIdLst>
  <p:sldSz cx="9144000" cy="6858000" type="screen4x3"/>
  <p:notesSz cx="6997700" cy="9283700"/>
  <p:custShowLst>
    <p:custShow name="Custom Show 1" id="0">
      <p:sldLst>
        <p:sld r:id="rId4"/>
        <p:sld r:id="rId18"/>
        <p:sld r:id="rId7"/>
        <p:sld r:id="rId9"/>
        <p:sld r:id="rId11"/>
        <p:sld r:id="rId20"/>
        <p:sld r:id="rId20"/>
        <p:sld r:id="rId15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9">
          <p15:clr>
            <a:srgbClr val="A4A3A4"/>
          </p15:clr>
        </p15:guide>
        <p15:guide id="2" pos="5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66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10" y="72"/>
      </p:cViewPr>
      <p:guideLst>
        <p:guide orient="horz" pos="679"/>
        <p:guide pos="5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615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Helvetica" charset="0"/>
                <a:ea typeface="ＭＳ Ｐゴシック" charset="-128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Helvetica" charset="0"/>
                <a:ea typeface="ＭＳ Ｐゴシック" charset="-128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Helvetica" charset="0"/>
                <a:ea typeface="ＭＳ Ｐゴシック" charset="-128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6DCDD655-3A9A-4658-9FA1-9662C2D44CD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Helvetica" charset="0"/>
                <a:ea typeface="ＭＳ Ｐゴシック" charset="-128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Helvetica" charset="0"/>
                <a:ea typeface="ＭＳ Ｐゴシック" charset="-128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0075"/>
            <a:ext cx="5130800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Helvetica" charset="0"/>
                <a:ea typeface="ＭＳ Ｐゴシック" charset="-128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F27516B6-05DB-4A90-A479-07860F36F11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7ED9D9B-0A8F-4E62-95D6-7E3F1E8AB2E9}" type="slidenum">
              <a:rPr lang="en-US" altLang="zh-TW" sz="1200" smtClean="0"/>
              <a:pPr/>
              <a:t>1</a:t>
            </a:fld>
            <a:endParaRPr lang="en-US" altLang="zh-TW" sz="1200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F5AC13E-AB97-4B78-AD5D-A7A544F23A13}" type="slidenum">
              <a:rPr lang="en-US" altLang="zh-TW" sz="1200" smtClean="0"/>
              <a:pPr/>
              <a:t>10</a:t>
            </a:fld>
            <a:endParaRPr lang="en-US" altLang="zh-TW" sz="120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B3FDE18-EA43-4E1B-8619-BCE5D666716B}" type="slidenum">
              <a:rPr lang="en-US" altLang="zh-TW" sz="1200" smtClean="0"/>
              <a:pPr/>
              <a:t>11</a:t>
            </a:fld>
            <a:endParaRPr lang="en-US" altLang="zh-TW" sz="1200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9F545EE-6877-4DAF-A68F-1F5572EE602A}" type="slidenum">
              <a:rPr lang="en-US" altLang="zh-TW" sz="1200" smtClean="0"/>
              <a:pPr/>
              <a:t>12</a:t>
            </a:fld>
            <a:endParaRPr lang="en-US" altLang="zh-TW" sz="1200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233F985-7379-49C5-B081-4A46BF0D69A7}" type="slidenum">
              <a:rPr lang="en-US" altLang="zh-TW" sz="1200" smtClean="0"/>
              <a:pPr/>
              <a:t>13</a:t>
            </a:fld>
            <a:endParaRPr lang="en-US" altLang="zh-TW" sz="1200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9512464-A079-4352-AA19-C8855574FEE5}" type="slidenum">
              <a:rPr lang="en-US" altLang="zh-TW" sz="1200" smtClean="0"/>
              <a:pPr/>
              <a:t>14</a:t>
            </a:fld>
            <a:endParaRPr lang="en-US" altLang="zh-TW" sz="1200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B529C0E-3940-4695-85F6-C5C8343B6963}" type="slidenum">
              <a:rPr lang="en-US" altLang="zh-TW" sz="1200" smtClean="0"/>
              <a:pPr/>
              <a:t>17</a:t>
            </a:fld>
            <a:endParaRPr lang="en-US" altLang="zh-TW" sz="1200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6FF025F-43AB-4F7D-B1E2-4EA77EFBA05C}" type="slidenum">
              <a:rPr lang="en-US" altLang="zh-TW" sz="1200" smtClean="0"/>
              <a:pPr/>
              <a:t>18</a:t>
            </a:fld>
            <a:endParaRPr lang="en-US" altLang="zh-TW" sz="120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1F23E63-2135-4689-89C4-14FE81A10C18}" type="slidenum">
              <a:rPr lang="en-US" altLang="zh-TW" sz="1200" smtClean="0"/>
              <a:pPr/>
              <a:t>19</a:t>
            </a:fld>
            <a:endParaRPr lang="en-US" altLang="zh-TW" sz="1200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699EB30-F15B-44B7-A9D6-23B6BBF9CD10}" type="slidenum">
              <a:rPr lang="en-US" altLang="zh-TW" sz="1200" smtClean="0"/>
              <a:pPr/>
              <a:t>2</a:t>
            </a:fld>
            <a:endParaRPr lang="en-US" altLang="zh-TW" sz="1200" smtClean="0"/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TW" altLang="zh-TW"/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58" tIns="45221" rIns="92058" bIns="4522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altLang="zh-TW" sz="13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TW" altLang="zh-TW"/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TW" altLang="zh-TW"/>
          </a:p>
        </p:txBody>
      </p:sp>
      <p:sp>
        <p:nvSpPr>
          <p:cNvPr id="819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20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58" tIns="45221" rIns="92058" bIns="45221" anchor="ctr"/>
          <a:lstStyle/>
          <a:p>
            <a:endParaRPr lang="zh-TW" altLang="zh-TW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F129D68-9C1E-4987-B694-EACD7082EB24}" type="slidenum">
              <a:rPr lang="en-US" altLang="zh-TW" sz="1200" smtClean="0"/>
              <a:pPr/>
              <a:t>20</a:t>
            </a:fld>
            <a:endParaRPr lang="en-US" altLang="zh-TW" sz="1200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7EF5FBC-60E3-4FA7-87AA-E34E1886AB5C}" type="slidenum">
              <a:rPr lang="en-US" altLang="zh-TW" sz="1200" smtClean="0"/>
              <a:pPr/>
              <a:t>21</a:t>
            </a:fld>
            <a:endParaRPr lang="en-US" altLang="zh-TW" sz="1200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DAC342D-6D15-4E48-B0D1-88CD61ACCA3F}" type="slidenum">
              <a:rPr lang="en-US" altLang="zh-TW" sz="1200" smtClean="0"/>
              <a:pPr/>
              <a:t>22</a:t>
            </a:fld>
            <a:endParaRPr lang="en-US" altLang="zh-TW" sz="1200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32C3BD4-5D2E-4BFF-B9FB-B33986242443}" type="slidenum">
              <a:rPr lang="en-US" altLang="zh-TW" sz="1200" smtClean="0"/>
              <a:pPr/>
              <a:t>23</a:t>
            </a:fld>
            <a:endParaRPr lang="en-US" altLang="zh-TW" sz="1200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B3717D7-7866-4584-9B85-866D2C40D23A}" type="slidenum">
              <a:rPr lang="en-US" altLang="zh-TW" sz="1200" smtClean="0"/>
              <a:pPr/>
              <a:t>3</a:t>
            </a:fld>
            <a:endParaRPr lang="en-US" altLang="zh-TW" sz="1200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71C1994-3DFB-4B78-A0B0-10CF8842AF28}" type="slidenum">
              <a:rPr lang="en-US" altLang="zh-TW" sz="1200" smtClean="0"/>
              <a:pPr/>
              <a:t>4</a:t>
            </a:fld>
            <a:endParaRPr lang="en-US" altLang="zh-TW" sz="1200" smtClean="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12A4A68-1FEF-4BE0-B2A8-2B338C9A5FD3}" type="slidenum">
              <a:rPr lang="en-US" altLang="zh-TW" sz="1200" smtClean="0"/>
              <a:pPr/>
              <a:t>5</a:t>
            </a:fld>
            <a:endParaRPr lang="en-US" altLang="zh-TW" sz="1200" smtClean="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608DD3D-CBE2-4F02-B9A3-6279581ACE58}" type="slidenum">
              <a:rPr lang="en-US" altLang="zh-TW" sz="1200" smtClean="0"/>
              <a:pPr/>
              <a:t>6</a:t>
            </a:fld>
            <a:endParaRPr lang="en-US" altLang="zh-TW" sz="1200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6063E8F-F3A3-46BA-BE47-06019FC90CB2}" type="slidenum">
              <a:rPr lang="en-US" altLang="zh-TW" sz="1200" smtClean="0"/>
              <a:pPr/>
              <a:t>7</a:t>
            </a:fld>
            <a:endParaRPr lang="en-US" altLang="zh-TW" sz="1200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342DF8-E858-4579-96B8-7E4356E867BB}" type="slidenum">
              <a:rPr lang="en-US" altLang="zh-TW" sz="1200" smtClean="0"/>
              <a:pPr/>
              <a:t>8</a:t>
            </a:fld>
            <a:endParaRPr lang="en-US" altLang="zh-TW" sz="1200" smtClean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6522C81-5CBB-40C7-BFA8-91230BCBDCD0}" type="slidenum">
              <a:rPr lang="en-US" altLang="zh-TW" sz="1200" smtClean="0"/>
              <a:pPr/>
              <a:t>9</a:t>
            </a:fld>
            <a:endParaRPr lang="en-US" altLang="zh-TW" sz="120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jpeg"/><Relationship Id="rId4" Type="http://schemas.openxmlformats.org/officeDocument/2006/relationships/hyperlink" Target="http://www.db-book.com/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2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5" name="Clip" r:id="rId3" imgW="0" imgH="0" progId="MS_ClipArt_Gallery.2">
                  <p:embed/>
                </p:oleObj>
              </mc:Choice>
              <mc:Fallback>
                <p:oleObj name="Clip" r:id="rId3" imgW="0" imgH="0" progId="MS_ClipArt_Gallery.2">
                  <p:embed/>
                  <p:pic>
                    <p:nvPicPr>
                      <p:cNvPr id="2050" name="Rectangle 2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TW" b="1" smtClean="0">
                <a:solidFill>
                  <a:srgbClr val="CC3300"/>
                </a:solidFill>
              </a:rPr>
              <a:t>Database System Concepts, 6</a:t>
            </a:r>
            <a:r>
              <a:rPr lang="en-US" altLang="zh-TW" b="1" baseline="30000" smtClean="0">
                <a:solidFill>
                  <a:srgbClr val="CC3300"/>
                </a:solidFill>
              </a:rPr>
              <a:t>th</a:t>
            </a:r>
            <a:r>
              <a:rPr lang="en-US" altLang="zh-TW" b="1" smtClean="0">
                <a:solidFill>
                  <a:srgbClr val="CC3300"/>
                </a:solidFill>
              </a:rPr>
              <a:t> Ed</a:t>
            </a:r>
            <a:r>
              <a:rPr lang="en-US" altLang="zh-TW" smtClean="0">
                <a:solidFill>
                  <a:srgbClr val="CC330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zh-TW" sz="1200" b="1" smtClean="0">
                <a:solidFill>
                  <a:srgbClr val="CC3300"/>
                </a:solidFill>
              </a:rPr>
              <a:t>©Silberschatz, Korth and Sudarshan</a:t>
            </a:r>
            <a:br>
              <a:rPr lang="en-US" altLang="zh-TW" sz="1200" b="1" smtClean="0">
                <a:solidFill>
                  <a:srgbClr val="CC3300"/>
                </a:solidFill>
              </a:rPr>
            </a:br>
            <a:r>
              <a:rPr lang="en-US" altLang="zh-TW" sz="1200" b="1" smtClean="0">
                <a:solidFill>
                  <a:srgbClr val="CC3300"/>
                </a:solidFill>
              </a:rPr>
              <a:t>See </a:t>
            </a:r>
            <a:r>
              <a:rPr lang="en-US" altLang="zh-TW" sz="1200" b="1" smtClean="0">
                <a:solidFill>
                  <a:srgbClr val="CC3300"/>
                </a:solidFill>
                <a:hlinkClick r:id="rId4"/>
              </a:rPr>
              <a:t>www.db-book.com</a:t>
            </a:r>
            <a:r>
              <a:rPr lang="en-US" altLang="zh-TW" sz="1200" b="1" smtClean="0">
                <a:solidFill>
                  <a:srgbClr val="CC3300"/>
                </a:solidFill>
              </a:rPr>
              <a:t> for conditions on re-use </a:t>
            </a:r>
          </a:p>
        </p:txBody>
      </p:sp>
      <p:pic>
        <p:nvPicPr>
          <p:cNvPr id="6" name="Picture 8" descr="Cover-6E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92238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90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7339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88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02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620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1448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267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684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212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3997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1089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6221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027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TW" sz="1000" b="1" smtClean="0">
                <a:solidFill>
                  <a:srgbClr val="000099"/>
                </a:solidFill>
              </a:rPr>
              <a:t>©Silberschatz, Korth and Sudarshan</a:t>
            </a:r>
          </a:p>
        </p:txBody>
      </p:sp>
      <p:sp>
        <p:nvSpPr>
          <p:cNvPr id="1028" name="Text Box 5"/>
          <p:cNvSpPr txBox="1">
            <a:spLocks noChangeArrowheads="1"/>
          </p:cNvSpPr>
          <p:nvPr/>
        </p:nvSpPr>
        <p:spPr bwMode="auto">
          <a:xfrm>
            <a:off x="4481513" y="6613525"/>
            <a:ext cx="4445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TW" sz="1000" b="1" smtClean="0">
                <a:solidFill>
                  <a:srgbClr val="000099"/>
                </a:solidFill>
              </a:rPr>
              <a:t>4.</a:t>
            </a:r>
            <a:fld id="{48D3583F-FF05-483B-86B1-17660020C0E9}" type="slidenum">
              <a:rPr lang="en-US" altLang="zh-TW" sz="1000" b="1" smtClean="0">
                <a:solidFill>
                  <a:srgbClr val="000099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TW" sz="1000" b="1" smtClean="0">
              <a:solidFill>
                <a:srgbClr val="000099"/>
              </a:solidFill>
            </a:endParaRPr>
          </a:p>
        </p:txBody>
      </p:sp>
      <p:sp>
        <p:nvSpPr>
          <p:cNvPr id="42803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Text Box 7"/>
          <p:cNvSpPr txBox="1">
            <a:spLocks noChangeArrowheads="1"/>
          </p:cNvSpPr>
          <p:nvPr/>
        </p:nvSpPr>
        <p:spPr bwMode="auto">
          <a:xfrm>
            <a:off x="0" y="6613525"/>
            <a:ext cx="25749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TW" sz="1000" b="1" smtClean="0">
                <a:solidFill>
                  <a:srgbClr val="000099"/>
                </a:solidFill>
              </a:rPr>
              <a:t>Database System Concepts - 6</a:t>
            </a:r>
            <a:r>
              <a:rPr lang="en-US" altLang="zh-TW" sz="1000" b="1" baseline="30000" smtClean="0">
                <a:solidFill>
                  <a:srgbClr val="000099"/>
                </a:solidFill>
              </a:rPr>
              <a:t>th</a:t>
            </a:r>
            <a:r>
              <a:rPr lang="en-US" altLang="zh-TW" sz="1000" b="1" smtClean="0">
                <a:solidFill>
                  <a:srgbClr val="000099"/>
                </a:solidFill>
              </a:rPr>
              <a:t> Edition</a:t>
            </a:r>
          </a:p>
        </p:txBody>
      </p:sp>
      <p:sp>
        <p:nvSpPr>
          <p:cNvPr id="1031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32" name="Picture 9" descr="Cover-6Ed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668338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58" r:id="rId1"/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54" r:id="rId8"/>
    <p:sldLayoutId id="2147483955" r:id="rId9"/>
    <p:sldLayoutId id="2147483956" r:id="rId10"/>
    <p:sldLayoutId id="214748395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ＭＳ Ｐゴシック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l"/>
        <a:defRPr kumimoji="1">
          <a:solidFill>
            <a:schemeClr val="tx1"/>
          </a:solidFill>
          <a:latin typeface="+mn-lt"/>
          <a:ea typeface="ＭＳ Ｐゴシック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ＭＳ Ｐゴシック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Chapter 4: Intermediate SQL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666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TW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Joined Relations – Examples </a:t>
            </a:r>
          </a:p>
        </p:txBody>
      </p:sp>
      <p:sp>
        <p:nvSpPr>
          <p:cNvPr id="23555" name="Rectangle 4"/>
          <p:cNvSpPr>
            <a:spLocks noChangeArrowheads="1"/>
          </p:cNvSpPr>
          <p:nvPr/>
        </p:nvSpPr>
        <p:spPr bwMode="auto">
          <a:xfrm>
            <a:off x="534988" y="2449513"/>
            <a:ext cx="6856412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800100" indent="-34290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Tx/>
            </a:pPr>
            <a:r>
              <a:rPr lang="en-US" altLang="zh-TW" sz="2400" i="1"/>
              <a:t>select * from (course </a:t>
            </a:r>
            <a:r>
              <a:rPr lang="en-US" altLang="zh-TW" sz="2400" b="1"/>
              <a:t>left outer join</a:t>
            </a:r>
            <a:r>
              <a:rPr lang="en-US" altLang="zh-TW" sz="2400" i="1"/>
              <a:t> prereq </a:t>
            </a:r>
            <a:r>
              <a:rPr lang="en-US" altLang="zh-TW" sz="2400" b="1"/>
              <a:t>on</a:t>
            </a:r>
            <a:r>
              <a:rPr lang="en-US" altLang="zh-TW" sz="2400" i="1"/>
              <a:t/>
            </a:r>
            <a:br>
              <a:rPr lang="en-US" altLang="zh-TW" sz="2400" i="1"/>
            </a:br>
            <a:r>
              <a:rPr lang="en-US" altLang="zh-TW" sz="2400" i="1">
                <a:solidFill>
                  <a:srgbClr val="0000FF"/>
                </a:solidFill>
              </a:rPr>
              <a:t>course.course_id = prereq.course_id</a:t>
            </a:r>
            <a:r>
              <a:rPr lang="en-US" altLang="zh-TW" sz="2400" i="1"/>
              <a:t>)</a:t>
            </a:r>
          </a:p>
          <a:p>
            <a:pPr lvl="1">
              <a:buClr>
                <a:schemeClr val="tx2"/>
              </a:buClr>
              <a:buSzTx/>
              <a:buFont typeface="Monotype Sorts" pitchFamily="2" charset="2"/>
              <a:buChar char="n"/>
            </a:pPr>
            <a:r>
              <a:rPr lang="en-US" altLang="zh-TW" sz="2000" i="1"/>
              <a:t>There are two “course_id”. More precisely, one is course.course_id, and one is prereq.course.id</a:t>
            </a:r>
          </a:p>
          <a:p>
            <a:pPr>
              <a:buSzTx/>
            </a:pPr>
            <a:endParaRPr lang="en-US" altLang="zh-TW" sz="1800" i="1"/>
          </a:p>
        </p:txBody>
      </p:sp>
      <p:pic>
        <p:nvPicPr>
          <p:cNvPr id="2355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5" y="4078288"/>
            <a:ext cx="6589713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Oval 6"/>
          <p:cNvSpPr>
            <a:spLocks noChangeArrowheads="1"/>
          </p:cNvSpPr>
          <p:nvPr/>
        </p:nvSpPr>
        <p:spPr bwMode="auto">
          <a:xfrm>
            <a:off x="6781800" y="2519363"/>
            <a:ext cx="482600" cy="355600"/>
          </a:xfrm>
          <a:prstGeom prst="ellipse">
            <a:avLst/>
          </a:prstGeom>
          <a:noFill/>
          <a:ln w="3810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/>
          </a:p>
        </p:txBody>
      </p:sp>
      <p:sp>
        <p:nvSpPr>
          <p:cNvPr id="23558" name="Oval 7"/>
          <p:cNvSpPr>
            <a:spLocks noChangeArrowheads="1"/>
          </p:cNvSpPr>
          <p:nvPr/>
        </p:nvSpPr>
        <p:spPr bwMode="auto">
          <a:xfrm>
            <a:off x="6781800" y="4010025"/>
            <a:ext cx="1109663" cy="490538"/>
          </a:xfrm>
          <a:prstGeom prst="ellips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/>
          </a:p>
        </p:txBody>
      </p:sp>
      <p:sp>
        <p:nvSpPr>
          <p:cNvPr id="23559" name="Content Placeholder 8"/>
          <p:cNvSpPr>
            <a:spLocks noGrp="1"/>
          </p:cNvSpPr>
          <p:nvPr>
            <p:ph idx="1"/>
          </p:nvPr>
        </p:nvSpPr>
        <p:spPr>
          <a:xfrm>
            <a:off x="839788" y="5434013"/>
            <a:ext cx="7661275" cy="871537"/>
          </a:xfrm>
        </p:spPr>
        <p:txBody>
          <a:bodyPr/>
          <a:lstStyle/>
          <a:p>
            <a:r>
              <a:rPr lang="en-US" altLang="en-US" sz="2400" smtClean="0">
                <a:ea typeface="ＭＳ Ｐゴシック" panose="020B0600070205080204" pitchFamily="34" charset="-128"/>
              </a:rPr>
              <a:t>This is different from “select * from (course</a:t>
            </a:r>
            <a:r>
              <a:rPr lang="en-US" altLang="en-US" sz="2400" b="1" smtClean="0">
                <a:ea typeface="ＭＳ Ｐゴシック" panose="020B0600070205080204" pitchFamily="34" charset="-128"/>
              </a:rPr>
              <a:t> natural left outer join </a:t>
            </a:r>
            <a:r>
              <a:rPr lang="en-US" altLang="en-US" sz="2400" smtClean="0">
                <a:ea typeface="ＭＳ Ｐゴシック" panose="020B0600070205080204" pitchFamily="34" charset="-128"/>
              </a:rPr>
              <a:t>prereq)”. </a:t>
            </a:r>
            <a:r>
              <a:rPr lang="en-US" altLang="en-US" sz="2000" smtClean="0">
                <a:ea typeface="ＭＳ Ｐゴシック" panose="020B0600070205080204" pitchFamily="34" charset="-128"/>
              </a:rPr>
              <a:t>(</a:t>
            </a:r>
            <a:r>
              <a:rPr lang="en-US" altLang="en-US" sz="2000" i="1" smtClean="0">
                <a:ea typeface="ＭＳ Ｐゴシック" panose="020B0600070205080204" pitchFamily="34" charset="-128"/>
              </a:rPr>
              <a:t>Refer to the slide 4.8</a:t>
            </a:r>
            <a:r>
              <a:rPr lang="en-US" altLang="en-US" sz="2000" smtClean="0">
                <a:ea typeface="ＭＳ Ｐゴシック" panose="020B0600070205080204" pitchFamily="34" charset="-128"/>
              </a:rPr>
              <a:t>)</a:t>
            </a:r>
          </a:p>
        </p:txBody>
      </p:sp>
      <p:sp>
        <p:nvSpPr>
          <p:cNvPr id="23560" name="Oval 9"/>
          <p:cNvSpPr>
            <a:spLocks noChangeArrowheads="1"/>
          </p:cNvSpPr>
          <p:nvPr/>
        </p:nvSpPr>
        <p:spPr bwMode="auto">
          <a:xfrm>
            <a:off x="1193800" y="3994150"/>
            <a:ext cx="1174750" cy="506413"/>
          </a:xfrm>
          <a:prstGeom prst="ellips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/>
          </a:p>
        </p:txBody>
      </p:sp>
      <p:sp>
        <p:nvSpPr>
          <p:cNvPr id="23561" name="Oval 10"/>
          <p:cNvSpPr>
            <a:spLocks noChangeArrowheads="1"/>
          </p:cNvSpPr>
          <p:nvPr/>
        </p:nvSpPr>
        <p:spPr bwMode="auto">
          <a:xfrm>
            <a:off x="7005638" y="5411788"/>
            <a:ext cx="1174750" cy="531812"/>
          </a:xfrm>
          <a:prstGeom prst="ellipse">
            <a:avLst/>
          </a:prstGeom>
          <a:noFill/>
          <a:ln w="3810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/>
          </a:p>
        </p:txBody>
      </p:sp>
      <p:pic>
        <p:nvPicPr>
          <p:cNvPr id="2356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25" y="1119188"/>
            <a:ext cx="4329113" cy="119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688" y="1119188"/>
            <a:ext cx="20923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4" name="TextBox 6"/>
          <p:cNvSpPr txBox="1">
            <a:spLocks noChangeArrowheads="1"/>
          </p:cNvSpPr>
          <p:nvPr/>
        </p:nvSpPr>
        <p:spPr bwMode="auto">
          <a:xfrm>
            <a:off x="1008063" y="760413"/>
            <a:ext cx="11096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HK" sz="2400"/>
              <a:t>course</a:t>
            </a:r>
            <a:endParaRPr kumimoji="0" lang="zh-HK" altLang="en-US" sz="2400"/>
          </a:p>
        </p:txBody>
      </p:sp>
      <p:sp>
        <p:nvSpPr>
          <p:cNvPr id="23565" name="TextBox 7"/>
          <p:cNvSpPr txBox="1">
            <a:spLocks noChangeArrowheads="1"/>
          </p:cNvSpPr>
          <p:nvPr/>
        </p:nvSpPr>
        <p:spPr bwMode="auto">
          <a:xfrm>
            <a:off x="5418138" y="719138"/>
            <a:ext cx="10763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HK" sz="2400"/>
              <a:t>prereq</a:t>
            </a:r>
            <a:endParaRPr kumimoji="0" lang="zh-HK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Joined Relations – Examples</a:t>
            </a:r>
          </a:p>
        </p:txBody>
      </p:sp>
      <p:sp>
        <p:nvSpPr>
          <p:cNvPr id="25603" name="Rectangle 5"/>
          <p:cNvSpPr>
            <a:spLocks noChangeArrowheads="1"/>
          </p:cNvSpPr>
          <p:nvPr/>
        </p:nvSpPr>
        <p:spPr bwMode="auto">
          <a:xfrm>
            <a:off x="1052513" y="4464050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TW" altLang="zh-TW" sz="1800" b="1"/>
          </a:p>
        </p:txBody>
      </p:sp>
      <p:sp>
        <p:nvSpPr>
          <p:cNvPr id="25604" name="Rectangle 6"/>
          <p:cNvSpPr>
            <a:spLocks noChangeArrowheads="1"/>
          </p:cNvSpPr>
          <p:nvPr/>
        </p:nvSpPr>
        <p:spPr bwMode="auto">
          <a:xfrm>
            <a:off x="506413" y="968375"/>
            <a:ext cx="79025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Tx/>
            </a:pPr>
            <a:r>
              <a:rPr lang="en-US" altLang="zh-TW" sz="2400" i="1"/>
              <a:t>   select * from </a:t>
            </a:r>
            <a:br>
              <a:rPr lang="en-US" altLang="zh-TW" sz="2400" i="1"/>
            </a:br>
            <a:r>
              <a:rPr lang="en-US" altLang="zh-TW" sz="2400" i="1"/>
              <a:t>          (course</a:t>
            </a:r>
            <a:r>
              <a:rPr lang="en-US" altLang="zh-TW" sz="2400" b="1"/>
              <a:t> full outer join </a:t>
            </a:r>
            <a:r>
              <a:rPr lang="en-US" altLang="zh-TW" sz="2400" i="1"/>
              <a:t>prereq </a:t>
            </a:r>
            <a:r>
              <a:rPr lang="en-US" altLang="zh-TW" sz="2400" b="1"/>
              <a:t>using </a:t>
            </a:r>
            <a:r>
              <a:rPr lang="en-US" altLang="zh-TW" sz="2400"/>
              <a:t>(</a:t>
            </a:r>
            <a:r>
              <a:rPr lang="en-US" altLang="zh-TW" sz="2400" i="1"/>
              <a:t>course_id</a:t>
            </a:r>
            <a:r>
              <a:rPr lang="en-US" altLang="zh-TW" sz="2400"/>
              <a:t>))</a:t>
            </a:r>
          </a:p>
        </p:txBody>
      </p:sp>
      <p:pic>
        <p:nvPicPr>
          <p:cNvPr id="2560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950" y="4692650"/>
            <a:ext cx="5859463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2287588"/>
            <a:ext cx="4329113" cy="119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3902075"/>
            <a:ext cx="20923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8" name="TextBox 6"/>
          <p:cNvSpPr txBox="1">
            <a:spLocks noChangeArrowheads="1"/>
          </p:cNvSpPr>
          <p:nvPr/>
        </p:nvSpPr>
        <p:spPr bwMode="auto">
          <a:xfrm>
            <a:off x="622300" y="1831975"/>
            <a:ext cx="11096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HK" sz="2400"/>
              <a:t>course</a:t>
            </a:r>
            <a:endParaRPr kumimoji="0" lang="zh-HK" altLang="en-US" sz="2400"/>
          </a:p>
        </p:txBody>
      </p:sp>
      <p:sp>
        <p:nvSpPr>
          <p:cNvPr id="25609" name="TextBox 7"/>
          <p:cNvSpPr txBox="1">
            <a:spLocks noChangeArrowheads="1"/>
          </p:cNvSpPr>
          <p:nvPr/>
        </p:nvSpPr>
        <p:spPr bwMode="auto">
          <a:xfrm>
            <a:off x="595313" y="3465513"/>
            <a:ext cx="10763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HK" sz="2400"/>
              <a:t>prereq</a:t>
            </a:r>
            <a:endParaRPr kumimoji="0" lang="zh-HK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Views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0603" y="927797"/>
            <a:ext cx="7554100" cy="5665788"/>
          </a:xfrm>
        </p:spPr>
        <p:txBody>
          <a:bodyPr/>
          <a:lstStyle/>
          <a:p>
            <a:pPr>
              <a:tabLst>
                <a:tab pos="3205163" algn="ctr"/>
              </a:tabLst>
            </a:pPr>
            <a:r>
              <a:rPr lang="en-US" altLang="zh-TW" sz="2000" dirty="0" smtClean="0">
                <a:ea typeface="ＭＳ Ｐゴシック" panose="020B0600070205080204" pitchFamily="34" charset="-128"/>
              </a:rPr>
              <a:t>In some cases, it is not desirable for all users to see the logical model 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(e.g., 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all the actual relations stored in the database.)</a:t>
            </a:r>
          </a:p>
          <a:p>
            <a:pPr>
              <a:tabLst>
                <a:tab pos="3205163" algn="ctr"/>
              </a:tabLst>
            </a:pPr>
            <a:r>
              <a:rPr lang="en-US" altLang="zh-TW" sz="2000" dirty="0" smtClean="0">
                <a:ea typeface="ＭＳ Ｐゴシック" panose="020B0600070205080204" pitchFamily="34" charset="-128"/>
              </a:rPr>
              <a:t>Consider a person who needs to know an instructors 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/>
            </a:r>
            <a:br>
              <a:rPr lang="en-US" altLang="zh-TW" sz="2000" dirty="0" smtClean="0">
                <a:ea typeface="ＭＳ Ｐゴシック" panose="020B0600070205080204" pitchFamily="34" charset="-128"/>
              </a:rPr>
            </a:br>
            <a:r>
              <a:rPr lang="en-US" altLang="zh-TW" sz="2000" dirty="0" smtClean="0">
                <a:ea typeface="ＭＳ Ｐゴシック" panose="020B0600070205080204" pitchFamily="34" charset="-128"/>
              </a:rPr>
              <a:t>name 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and department, but not the salary. 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This 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person 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/>
            </a:r>
            <a:br>
              <a:rPr lang="en-US" altLang="zh-TW" sz="2000" dirty="0" smtClean="0">
                <a:ea typeface="ＭＳ Ｐゴシック" panose="020B0600070205080204" pitchFamily="34" charset="-128"/>
              </a:rPr>
            </a:br>
            <a:r>
              <a:rPr lang="en-US" altLang="zh-TW" sz="2000" dirty="0" smtClean="0">
                <a:ea typeface="ＭＳ Ｐゴシック" panose="020B0600070205080204" pitchFamily="34" charset="-128"/>
              </a:rPr>
              <a:t>should 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see a relation 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described in SQL as below.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	</a:t>
            </a:r>
            <a:r>
              <a:rPr kumimoji="0" lang="en-US" altLang="zh-TW" sz="2000" b="1" dirty="0" smtClean="0">
                <a:ea typeface="ＭＳ Ｐゴシック" panose="020B0600070205080204" pitchFamily="34" charset="-128"/>
              </a:rPr>
              <a:t/>
            </a:r>
            <a:br>
              <a:rPr kumimoji="0" lang="en-US" altLang="zh-TW" sz="2000" b="1" dirty="0" smtClean="0">
                <a:ea typeface="ＭＳ Ｐゴシック" panose="020B0600070205080204" pitchFamily="34" charset="-128"/>
              </a:rPr>
            </a:br>
            <a:r>
              <a:rPr kumimoji="0" lang="en-US" altLang="zh-TW" sz="2000" b="1" dirty="0" smtClean="0">
                <a:ea typeface="ＭＳ Ｐゴシック" panose="020B0600070205080204" pitchFamily="34" charset="-128"/>
              </a:rPr>
              <a:t>          select </a:t>
            </a:r>
            <a:r>
              <a:rPr kumimoji="0" lang="en-US" altLang="zh-TW" sz="2000" i="1" dirty="0" smtClean="0">
                <a:ea typeface="ＭＳ Ｐゴシック" panose="020B0600070205080204" pitchFamily="34" charset="-128"/>
              </a:rPr>
              <a:t>ID</a:t>
            </a:r>
            <a:r>
              <a:rPr kumimoji="0" lang="en-US" altLang="zh-TW" sz="2000" dirty="0" smtClean="0">
                <a:ea typeface="ＭＳ Ｐゴシック" panose="020B0600070205080204" pitchFamily="34" charset="-128"/>
              </a:rPr>
              <a:t>, </a:t>
            </a:r>
            <a:r>
              <a:rPr kumimoji="0" lang="en-US" altLang="zh-TW" sz="2000" i="1" dirty="0" smtClean="0">
                <a:ea typeface="ＭＳ Ｐゴシック" panose="020B0600070205080204" pitchFamily="34" charset="-128"/>
              </a:rPr>
              <a:t>name</a:t>
            </a:r>
            <a:r>
              <a:rPr kumimoji="0" lang="en-US" altLang="zh-TW" sz="2000" dirty="0" smtClean="0">
                <a:ea typeface="ＭＳ Ｐゴシック" panose="020B0600070205080204" pitchFamily="34" charset="-128"/>
              </a:rPr>
              <a:t>, </a:t>
            </a:r>
            <a:r>
              <a:rPr kumimoji="0" lang="en-US" altLang="zh-TW" sz="2000" i="1" dirty="0" err="1" smtClean="0">
                <a:ea typeface="ＭＳ Ｐゴシック" panose="020B0600070205080204" pitchFamily="34" charset="-128"/>
              </a:rPr>
              <a:t>dept_name</a:t>
            </a:r>
            <a:r>
              <a:rPr kumimoji="0" lang="en-US" altLang="zh-TW" sz="2000" i="1" dirty="0" smtClean="0">
                <a:ea typeface="ＭＳ Ｐゴシック" panose="020B0600070205080204" pitchFamily="34" charset="-128"/>
              </a:rPr>
              <a:t/>
            </a:r>
            <a:br>
              <a:rPr kumimoji="0" lang="en-US" altLang="zh-TW" sz="2000" i="1" dirty="0" smtClean="0">
                <a:ea typeface="ＭＳ Ｐゴシック" panose="020B0600070205080204" pitchFamily="34" charset="-128"/>
              </a:rPr>
            </a:br>
            <a:r>
              <a:rPr kumimoji="0" lang="en-US" altLang="zh-TW" sz="2000" i="1" dirty="0" smtClean="0">
                <a:ea typeface="ＭＳ Ｐゴシック" panose="020B0600070205080204" pitchFamily="34" charset="-128"/>
              </a:rPr>
              <a:t>          </a:t>
            </a:r>
            <a:r>
              <a:rPr kumimoji="0" lang="en-US" altLang="zh-TW" sz="2000" b="1" dirty="0" smtClean="0">
                <a:ea typeface="ＭＳ Ｐゴシック" panose="020B0600070205080204" pitchFamily="34" charset="-128"/>
              </a:rPr>
              <a:t>from </a:t>
            </a:r>
            <a:r>
              <a:rPr kumimoji="0" lang="en-US" altLang="zh-TW" sz="2000" i="1" dirty="0" smtClean="0">
                <a:ea typeface="ＭＳ Ｐゴシック" panose="020B0600070205080204" pitchFamily="34" charset="-128"/>
              </a:rPr>
              <a:t>instructor</a:t>
            </a:r>
            <a:endParaRPr lang="en-US" altLang="zh-TW" sz="2000" dirty="0" smtClean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pPr>
              <a:tabLst>
                <a:tab pos="3205163" algn="ctr"/>
              </a:tabLst>
            </a:pPr>
            <a:r>
              <a:rPr lang="en-US" altLang="zh-TW" sz="2000" dirty="0" smtClean="0">
                <a:ea typeface="ＭＳ Ｐゴシック" panose="020B0600070205080204" pitchFamily="34" charset="-128"/>
              </a:rPr>
              <a:t>A </a:t>
            </a:r>
            <a:r>
              <a:rPr lang="en-US" altLang="zh-TW" sz="2000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view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 provides a mechanism to view 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data. 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For example, 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/>
            </a:r>
            <a:br>
              <a:rPr lang="en-US" altLang="zh-TW" sz="2000" dirty="0" smtClean="0">
                <a:ea typeface="ＭＳ Ｐゴシック" panose="020B0600070205080204" pitchFamily="34" charset="-128"/>
              </a:rPr>
            </a:br>
            <a:r>
              <a:rPr lang="en-US" altLang="zh-TW" sz="2000" dirty="0" smtClean="0">
                <a:ea typeface="ＭＳ Ｐゴシック" panose="020B0600070205080204" pitchFamily="34" charset="-128"/>
              </a:rPr>
              <a:t>we 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only want to maintain  a list of all course sections offered by the Physics department in the Fall 2009 semester. </a:t>
            </a:r>
            <a:br>
              <a:rPr lang="en-US" altLang="zh-TW" sz="2000" dirty="0" smtClean="0">
                <a:ea typeface="ＭＳ Ｐゴシック" panose="020B0600070205080204" pitchFamily="34" charset="-128"/>
              </a:rPr>
            </a:br>
            <a:r>
              <a:rPr lang="en-US" altLang="zh-TW" sz="2000" dirty="0" smtClean="0">
                <a:ea typeface="ＭＳ Ｐゴシック" panose="020B0600070205080204" pitchFamily="34" charset="-128"/>
              </a:rPr>
              <a:t>     </a:t>
            </a:r>
            <a:r>
              <a:rPr lang="en-US" altLang="zh-TW" sz="2000" b="1" dirty="0" smtClean="0">
                <a:ea typeface="ＭＳ Ｐゴシック" panose="020B0600070205080204" pitchFamily="34" charset="-128"/>
              </a:rPr>
              <a:t>select </a:t>
            </a:r>
            <a:r>
              <a:rPr lang="en-US" altLang="zh-TW" sz="2000" i="1" dirty="0" err="1" smtClean="0">
                <a:ea typeface="ＭＳ Ｐゴシック" panose="020B0600070205080204" pitchFamily="34" charset="-128"/>
              </a:rPr>
              <a:t>course</a:t>
            </a:r>
            <a:r>
              <a:rPr lang="en-US" altLang="zh-TW" sz="2000" dirty="0" err="1" smtClean="0">
                <a:ea typeface="ＭＳ Ｐゴシック" panose="020B0600070205080204" pitchFamily="34" charset="-128"/>
              </a:rPr>
              <a:t>.</a:t>
            </a:r>
            <a:r>
              <a:rPr lang="en-US" altLang="zh-TW" sz="2000" i="1" dirty="0" err="1" smtClean="0">
                <a:ea typeface="ＭＳ Ｐゴシック" panose="020B0600070205080204" pitchFamily="34" charset="-128"/>
              </a:rPr>
              <a:t>course_id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, </a:t>
            </a:r>
            <a:r>
              <a:rPr lang="en-US" altLang="zh-TW" sz="2000" i="1" dirty="0" err="1" smtClean="0">
                <a:ea typeface="ＭＳ Ｐゴシック" panose="020B0600070205080204" pitchFamily="34" charset="-128"/>
              </a:rPr>
              <a:t>sec_id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, </a:t>
            </a:r>
            <a:r>
              <a:rPr lang="en-US" altLang="zh-TW" sz="2000" i="1" dirty="0" smtClean="0">
                <a:ea typeface="ＭＳ Ｐゴシック" panose="020B0600070205080204" pitchFamily="34" charset="-128"/>
              </a:rPr>
              <a:t>building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, </a:t>
            </a:r>
            <a:r>
              <a:rPr lang="en-US" altLang="zh-TW" sz="2000" i="1" dirty="0" err="1" smtClean="0">
                <a:ea typeface="ＭＳ Ｐゴシック" panose="020B0600070205080204" pitchFamily="34" charset="-128"/>
              </a:rPr>
              <a:t>room_number</a:t>
            </a:r>
            <a:r>
              <a:rPr lang="en-US" altLang="zh-TW" sz="2000" i="1" dirty="0" smtClean="0">
                <a:ea typeface="ＭＳ Ｐゴシック" panose="020B0600070205080204" pitchFamily="34" charset="-128"/>
              </a:rPr>
              <a:t/>
            </a:r>
            <a:br>
              <a:rPr lang="en-US" altLang="zh-TW" sz="2000" i="1" dirty="0" smtClean="0">
                <a:ea typeface="ＭＳ Ｐゴシック" panose="020B0600070205080204" pitchFamily="34" charset="-128"/>
              </a:rPr>
            </a:br>
            <a:r>
              <a:rPr lang="en-US" altLang="zh-TW" sz="2000" i="1" dirty="0" smtClean="0">
                <a:ea typeface="ＭＳ Ｐゴシック" panose="020B0600070205080204" pitchFamily="34" charset="-128"/>
              </a:rPr>
              <a:t>     </a:t>
            </a:r>
            <a:r>
              <a:rPr lang="en-US" altLang="zh-TW" sz="2000" b="1" dirty="0" smtClean="0">
                <a:ea typeface="ＭＳ Ｐゴシック" panose="020B0600070205080204" pitchFamily="34" charset="-128"/>
              </a:rPr>
              <a:t>from </a:t>
            </a:r>
            <a:r>
              <a:rPr lang="en-US" altLang="zh-TW" sz="2000" i="1" dirty="0" smtClean="0">
                <a:ea typeface="ＭＳ Ｐゴシック" panose="020B0600070205080204" pitchFamily="34" charset="-128"/>
              </a:rPr>
              <a:t>course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, </a:t>
            </a:r>
            <a:r>
              <a:rPr lang="en-US" altLang="zh-TW" sz="2000" i="1" dirty="0" smtClean="0">
                <a:ea typeface="ＭＳ Ｐゴシック" panose="020B0600070205080204" pitchFamily="34" charset="-128"/>
              </a:rPr>
              <a:t>section</a:t>
            </a:r>
            <a:br>
              <a:rPr lang="en-US" altLang="zh-TW" sz="2000" i="1" dirty="0" smtClean="0">
                <a:ea typeface="ＭＳ Ｐゴシック" panose="020B0600070205080204" pitchFamily="34" charset="-128"/>
              </a:rPr>
            </a:br>
            <a:r>
              <a:rPr lang="en-US" altLang="zh-TW" sz="2000" i="1" dirty="0" smtClean="0">
                <a:ea typeface="ＭＳ Ｐゴシック" panose="020B0600070205080204" pitchFamily="34" charset="-128"/>
              </a:rPr>
              <a:t>     </a:t>
            </a:r>
            <a:r>
              <a:rPr lang="en-US" altLang="zh-TW" sz="2000" b="1" dirty="0" smtClean="0">
                <a:ea typeface="ＭＳ Ｐゴシック" panose="020B0600070205080204" pitchFamily="34" charset="-128"/>
              </a:rPr>
              <a:t>where </a:t>
            </a:r>
            <a:r>
              <a:rPr lang="en-US" altLang="zh-TW" sz="2000" i="1" dirty="0" err="1" smtClean="0">
                <a:ea typeface="ＭＳ Ｐゴシック" panose="020B0600070205080204" pitchFamily="34" charset="-128"/>
              </a:rPr>
              <a:t>course</a:t>
            </a:r>
            <a:r>
              <a:rPr lang="en-US" altLang="zh-TW" sz="2000" dirty="0" err="1" smtClean="0">
                <a:ea typeface="ＭＳ Ｐゴシック" panose="020B0600070205080204" pitchFamily="34" charset="-128"/>
              </a:rPr>
              <a:t>.</a:t>
            </a:r>
            <a:r>
              <a:rPr lang="en-US" altLang="zh-TW" sz="2000" i="1" dirty="0" err="1" smtClean="0">
                <a:ea typeface="ＭＳ Ｐゴシック" panose="020B0600070205080204" pitchFamily="34" charset="-128"/>
              </a:rPr>
              <a:t>course_id</a:t>
            </a:r>
            <a:r>
              <a:rPr lang="en-US" altLang="zh-TW" sz="2000" i="1" dirty="0" smtClean="0">
                <a:ea typeface="ＭＳ Ｐゴシック" panose="020B0600070205080204" pitchFamily="34" charset="-128"/>
              </a:rPr>
              <a:t> 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= </a:t>
            </a:r>
            <a:r>
              <a:rPr lang="en-US" altLang="zh-TW" sz="2000" i="1" dirty="0" err="1" smtClean="0">
                <a:ea typeface="ＭＳ Ｐゴシック" panose="020B0600070205080204" pitchFamily="34" charset="-128"/>
              </a:rPr>
              <a:t>section</a:t>
            </a:r>
            <a:r>
              <a:rPr lang="en-US" altLang="zh-TW" sz="2000" dirty="0" err="1" smtClean="0">
                <a:ea typeface="ＭＳ Ｐゴシック" panose="020B0600070205080204" pitchFamily="34" charset="-128"/>
              </a:rPr>
              <a:t>.</a:t>
            </a:r>
            <a:r>
              <a:rPr lang="en-US" altLang="zh-TW" sz="2000" i="1" dirty="0" err="1" smtClean="0">
                <a:ea typeface="ＭＳ Ｐゴシック" panose="020B0600070205080204" pitchFamily="34" charset="-128"/>
              </a:rPr>
              <a:t>course_id</a:t>
            </a:r>
            <a:r>
              <a:rPr lang="en-US" altLang="zh-TW" sz="2000" i="1" dirty="0" smtClean="0">
                <a:ea typeface="ＭＳ Ｐゴシック" panose="020B0600070205080204" pitchFamily="34" charset="-128"/>
              </a:rPr>
              <a:t/>
            </a:r>
            <a:br>
              <a:rPr lang="en-US" altLang="zh-TW" sz="2000" i="1" dirty="0" smtClean="0">
                <a:ea typeface="ＭＳ Ｐゴシック" panose="020B0600070205080204" pitchFamily="34" charset="-128"/>
              </a:rPr>
            </a:br>
            <a:r>
              <a:rPr lang="en-US" altLang="zh-TW" sz="2000" i="1" dirty="0" smtClean="0">
                <a:ea typeface="ＭＳ Ｐゴシック" panose="020B0600070205080204" pitchFamily="34" charset="-128"/>
              </a:rPr>
              <a:t>           </a:t>
            </a:r>
            <a:r>
              <a:rPr lang="en-US" altLang="zh-TW" sz="2000" b="1" dirty="0" smtClean="0">
                <a:ea typeface="ＭＳ Ｐゴシック" panose="020B0600070205080204" pitchFamily="34" charset="-128"/>
              </a:rPr>
              <a:t>and </a:t>
            </a:r>
            <a:r>
              <a:rPr lang="en-US" altLang="zh-TW" sz="2000" i="1" dirty="0" err="1" smtClean="0">
                <a:ea typeface="ＭＳ Ｐゴシック" panose="020B0600070205080204" pitchFamily="34" charset="-128"/>
              </a:rPr>
              <a:t>course</a:t>
            </a:r>
            <a:r>
              <a:rPr lang="en-US" altLang="zh-TW" sz="2000" dirty="0" err="1" smtClean="0">
                <a:ea typeface="ＭＳ Ｐゴシック" panose="020B0600070205080204" pitchFamily="34" charset="-128"/>
              </a:rPr>
              <a:t>.</a:t>
            </a:r>
            <a:r>
              <a:rPr lang="en-US" altLang="zh-TW" sz="2000" i="1" dirty="0" err="1" smtClean="0">
                <a:ea typeface="ＭＳ Ｐゴシック" panose="020B0600070205080204" pitchFamily="34" charset="-128"/>
              </a:rPr>
              <a:t>dept_name</a:t>
            </a:r>
            <a:r>
              <a:rPr lang="en-US" altLang="zh-TW" sz="2000" i="1" dirty="0" smtClean="0">
                <a:ea typeface="ＭＳ Ｐゴシック" panose="020B0600070205080204" pitchFamily="34" charset="-128"/>
              </a:rPr>
              <a:t> 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= ’Physics’</a:t>
            </a:r>
            <a:br>
              <a:rPr lang="en-US" altLang="zh-TW" sz="2000" dirty="0" smtClean="0">
                <a:ea typeface="ＭＳ Ｐゴシック" panose="020B0600070205080204" pitchFamily="34" charset="-128"/>
              </a:rPr>
            </a:br>
            <a:r>
              <a:rPr lang="en-US" altLang="zh-TW" sz="2000" dirty="0" smtClean="0">
                <a:ea typeface="ＭＳ Ｐゴシック" panose="020B0600070205080204" pitchFamily="34" charset="-128"/>
              </a:rPr>
              <a:t>           </a:t>
            </a:r>
            <a:r>
              <a:rPr lang="en-US" altLang="zh-TW" sz="2000" b="1" dirty="0" smtClean="0">
                <a:ea typeface="ＭＳ Ｐゴシック" panose="020B0600070205080204" pitchFamily="34" charset="-128"/>
              </a:rPr>
              <a:t>and </a:t>
            </a:r>
            <a:r>
              <a:rPr lang="en-US" altLang="zh-TW" sz="2000" i="1" dirty="0" err="1" smtClean="0">
                <a:ea typeface="ＭＳ Ｐゴシック" panose="020B0600070205080204" pitchFamily="34" charset="-128"/>
              </a:rPr>
              <a:t>section</a:t>
            </a:r>
            <a:r>
              <a:rPr lang="en-US" altLang="zh-TW" sz="2000" dirty="0" err="1" smtClean="0">
                <a:ea typeface="ＭＳ Ｐゴシック" panose="020B0600070205080204" pitchFamily="34" charset="-128"/>
              </a:rPr>
              <a:t>.</a:t>
            </a:r>
            <a:r>
              <a:rPr lang="en-US" altLang="zh-TW" sz="2000" i="1" dirty="0" err="1" smtClean="0">
                <a:ea typeface="ＭＳ Ｐゴシック" panose="020B0600070205080204" pitchFamily="34" charset="-128"/>
              </a:rPr>
              <a:t>semester</a:t>
            </a:r>
            <a:r>
              <a:rPr lang="en-US" altLang="zh-TW" sz="2000" i="1" dirty="0" smtClean="0">
                <a:ea typeface="ＭＳ Ｐゴシック" panose="020B0600070205080204" pitchFamily="34" charset="-128"/>
              </a:rPr>
              <a:t> 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= ’Fall’</a:t>
            </a:r>
            <a:br>
              <a:rPr lang="en-US" altLang="zh-TW" sz="2000" dirty="0" smtClean="0">
                <a:ea typeface="ＭＳ Ｐゴシック" panose="020B0600070205080204" pitchFamily="34" charset="-128"/>
              </a:rPr>
            </a:br>
            <a:r>
              <a:rPr lang="en-US" altLang="zh-TW" sz="2000" dirty="0" smtClean="0">
                <a:ea typeface="ＭＳ Ｐゴシック" panose="020B0600070205080204" pitchFamily="34" charset="-128"/>
              </a:rPr>
              <a:t>           </a:t>
            </a:r>
            <a:r>
              <a:rPr lang="en-US" altLang="zh-TW" sz="2000" b="1" dirty="0" smtClean="0">
                <a:ea typeface="ＭＳ Ｐゴシック" panose="020B0600070205080204" pitchFamily="34" charset="-128"/>
              </a:rPr>
              <a:t>and </a:t>
            </a:r>
            <a:r>
              <a:rPr lang="en-US" altLang="zh-TW" sz="2000" i="1" dirty="0" err="1" smtClean="0">
                <a:ea typeface="ＭＳ Ｐゴシック" panose="020B0600070205080204" pitchFamily="34" charset="-128"/>
              </a:rPr>
              <a:t>section</a:t>
            </a:r>
            <a:r>
              <a:rPr lang="en-US" altLang="zh-TW" sz="2000" dirty="0" err="1" smtClean="0">
                <a:ea typeface="ＭＳ Ｐゴシック" panose="020B0600070205080204" pitchFamily="34" charset="-128"/>
              </a:rPr>
              <a:t>.</a:t>
            </a:r>
            <a:r>
              <a:rPr lang="en-US" altLang="zh-TW" sz="2000" i="1" dirty="0" err="1" smtClean="0">
                <a:ea typeface="ＭＳ Ｐゴシック" panose="020B0600070205080204" pitchFamily="34" charset="-128"/>
              </a:rPr>
              <a:t>year</a:t>
            </a:r>
            <a:r>
              <a:rPr lang="en-US" altLang="zh-TW" sz="2000" i="1" dirty="0" smtClean="0">
                <a:ea typeface="ＭＳ Ｐゴシック" panose="020B0600070205080204" pitchFamily="34" charset="-128"/>
              </a:rPr>
              <a:t> 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= 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2009</a:t>
            </a:r>
            <a:endParaRPr lang="en-US" altLang="zh-TW" sz="2000" dirty="0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View Definition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924" y="944498"/>
            <a:ext cx="6622110" cy="4873625"/>
          </a:xfrm>
        </p:spPr>
        <p:txBody>
          <a:bodyPr/>
          <a:lstStyle/>
          <a:p>
            <a:pPr>
              <a:tabLst>
                <a:tab pos="3432175" algn="ctr"/>
              </a:tabLst>
            </a:pPr>
            <a:r>
              <a:rPr lang="en-US" altLang="zh-TW" sz="2000" dirty="0" smtClean="0">
                <a:ea typeface="ＭＳ Ｐゴシック" panose="020B0600070205080204" pitchFamily="34" charset="-128"/>
              </a:rPr>
              <a:t>Any </a:t>
            </a:r>
            <a:r>
              <a:rPr lang="en-US" altLang="zh-TW" sz="2000" u="sng" dirty="0" smtClean="0">
                <a:ea typeface="ＭＳ Ｐゴシック" panose="020B0600070205080204" pitchFamily="34" charset="-128"/>
              </a:rPr>
              <a:t>relation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 that is made visible to a user as a </a:t>
            </a:r>
            <a:br>
              <a:rPr lang="en-US" altLang="zh-TW" sz="2000" dirty="0" smtClean="0">
                <a:ea typeface="ＭＳ Ｐゴシック" panose="020B0600070205080204" pitchFamily="34" charset="-128"/>
              </a:rPr>
            </a:br>
            <a:r>
              <a:rPr lang="en-US" altLang="zh-TW" sz="2000" dirty="0" smtClean="0">
                <a:ea typeface="ＭＳ Ｐゴシック" panose="020B0600070205080204" pitchFamily="34" charset="-128"/>
              </a:rPr>
              <a:t>“</a:t>
            </a:r>
            <a:r>
              <a:rPr lang="en-US" altLang="zh-TW" sz="2000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virtual relation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” is called a </a:t>
            </a:r>
            <a:r>
              <a:rPr lang="en-US" altLang="zh-TW" sz="2000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view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. SQL allows a </a:t>
            </a:r>
            <a:br>
              <a:rPr lang="en-US" altLang="zh-TW" sz="2000" dirty="0" smtClean="0">
                <a:ea typeface="ＭＳ Ｐゴシック" panose="020B0600070205080204" pitchFamily="34" charset="-128"/>
              </a:rPr>
            </a:br>
            <a:r>
              <a:rPr lang="en-US" altLang="zh-TW" sz="2000" dirty="0" smtClean="0">
                <a:ea typeface="ＭＳ Ｐゴシック" panose="020B0600070205080204" pitchFamily="34" charset="-128"/>
              </a:rPr>
              <a:t>“virtual relation” to be defined by a query using </a:t>
            </a:r>
            <a:br>
              <a:rPr lang="en-US" altLang="zh-TW" sz="2000" dirty="0" smtClean="0">
                <a:ea typeface="ＭＳ Ｐゴシック" panose="020B0600070205080204" pitchFamily="34" charset="-128"/>
              </a:rPr>
            </a:br>
            <a:r>
              <a:rPr lang="en-US" altLang="zh-TW" sz="2000" dirty="0" smtClean="0">
                <a:ea typeface="ＭＳ Ｐゴシック" panose="020B0600070205080204" pitchFamily="34" charset="-128"/>
              </a:rPr>
              <a:t>the </a:t>
            </a:r>
            <a:r>
              <a:rPr lang="en-US" altLang="zh-TW" sz="2000" b="1" dirty="0" smtClean="0">
                <a:ea typeface="ＭＳ Ｐゴシック" panose="020B0600070205080204" pitchFamily="34" charset="-128"/>
              </a:rPr>
              <a:t>create view 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statement</a:t>
            </a:r>
          </a:p>
          <a:p>
            <a:pPr>
              <a:lnSpc>
                <a:spcPct val="40000"/>
              </a:lnSpc>
              <a:tabLst>
                <a:tab pos="3432175" algn="ctr"/>
              </a:tabLst>
            </a:pPr>
            <a:endParaRPr lang="en-US" altLang="zh-TW" sz="2000" dirty="0" smtClean="0">
              <a:ea typeface="ＭＳ Ｐゴシック" panose="020B0600070205080204" pitchFamily="34" charset="-128"/>
            </a:endParaRPr>
          </a:p>
          <a:p>
            <a:pPr>
              <a:lnSpc>
                <a:spcPct val="40000"/>
              </a:lnSpc>
              <a:buFont typeface="Monotype Sorts" pitchFamily="2" charset="2"/>
              <a:buNone/>
              <a:tabLst>
                <a:tab pos="3432175" algn="ctr"/>
              </a:tabLst>
            </a:pPr>
            <a:r>
              <a:rPr lang="en-US" altLang="zh-TW" sz="2000" dirty="0" smtClean="0">
                <a:ea typeface="ＭＳ Ｐゴシック" panose="020B0600070205080204" pitchFamily="34" charset="-128"/>
              </a:rPr>
              <a:t>		</a:t>
            </a:r>
            <a:r>
              <a:rPr lang="en-US" altLang="zh-TW" sz="2000" b="1" dirty="0" smtClean="0">
                <a:ea typeface="ＭＳ Ｐゴシック" panose="020B0600070205080204" pitchFamily="34" charset="-128"/>
              </a:rPr>
              <a:t>create view </a:t>
            </a:r>
            <a:r>
              <a:rPr lang="en-US" altLang="zh-TW" sz="2000" i="1" dirty="0" smtClean="0">
                <a:ea typeface="ＭＳ Ｐゴシック" panose="020B0600070205080204" pitchFamily="34" charset="-128"/>
              </a:rPr>
              <a:t>v </a:t>
            </a:r>
            <a:r>
              <a:rPr lang="en-US" altLang="zh-TW" sz="2000" b="1" dirty="0" smtClean="0">
                <a:ea typeface="ＭＳ Ｐゴシック" panose="020B0600070205080204" pitchFamily="34" charset="-128"/>
              </a:rPr>
              <a:t>as </a:t>
            </a:r>
            <a:r>
              <a:rPr lang="en-US" altLang="zh-TW" sz="2000" i="1" dirty="0" smtClean="0">
                <a:ea typeface="ＭＳ Ｐゴシック" panose="020B0600070205080204" pitchFamily="34" charset="-128"/>
              </a:rPr>
              <a:t>&lt;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query expression&gt;</a:t>
            </a:r>
          </a:p>
          <a:p>
            <a:pPr>
              <a:lnSpc>
                <a:spcPct val="20000"/>
              </a:lnSpc>
              <a:buFont typeface="Monotype Sorts" pitchFamily="2" charset="2"/>
              <a:buNone/>
              <a:tabLst>
                <a:tab pos="3432175" algn="ctr"/>
              </a:tabLst>
            </a:pPr>
            <a:endParaRPr lang="en-US" altLang="zh-TW" sz="2000" dirty="0" smtClean="0">
              <a:ea typeface="ＭＳ Ｐゴシック" panose="020B0600070205080204" pitchFamily="34" charset="-128"/>
            </a:endParaRPr>
          </a:p>
          <a:p>
            <a:pPr>
              <a:buFont typeface="Monotype Sorts" pitchFamily="2" charset="2"/>
              <a:buNone/>
              <a:tabLst>
                <a:tab pos="3432175" algn="ctr"/>
              </a:tabLst>
            </a:pPr>
            <a:r>
              <a:rPr lang="en-US" altLang="zh-TW" sz="2000" dirty="0" smtClean="0">
                <a:ea typeface="ＭＳ Ｐゴシック" panose="020B0600070205080204" pitchFamily="34" charset="-128"/>
              </a:rPr>
              <a:t>	where </a:t>
            </a:r>
            <a:r>
              <a:rPr lang="en-US" altLang="zh-TW" sz="2000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&lt;query expression&gt;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 is any legal SQL expression.  The view name is represented by </a:t>
            </a:r>
            <a:r>
              <a:rPr lang="en-US" altLang="zh-TW" sz="2000" i="1" dirty="0" smtClean="0">
                <a:ea typeface="ＭＳ Ｐゴシック" panose="020B0600070205080204" pitchFamily="34" charset="-128"/>
              </a:rPr>
              <a:t>v. 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The relation </a:t>
            </a:r>
            <a:r>
              <a:rPr lang="en-US" altLang="zh-TW" sz="2000" i="1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conceptually</a:t>
            </a:r>
            <a:r>
              <a:rPr lang="en-US" altLang="zh-TW" sz="2000" i="1" dirty="0" smtClean="0">
                <a:ea typeface="ＭＳ Ｐゴシック" panose="020B0600070205080204" pitchFamily="34" charset="-128"/>
              </a:rPr>
              <a:t> 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contains the result of the query</a:t>
            </a:r>
            <a:r>
              <a:rPr lang="en-US" altLang="zh-TW" sz="2000" i="1" dirty="0" smtClean="0">
                <a:ea typeface="ＭＳ Ｐゴシック" panose="020B0600070205080204" pitchFamily="34" charset="-128"/>
              </a:rPr>
              <a:t>.</a:t>
            </a:r>
            <a:endParaRPr lang="en-US" altLang="zh-TW" sz="2000" dirty="0" smtClean="0">
              <a:ea typeface="ＭＳ Ｐゴシック" panose="020B0600070205080204" pitchFamily="34" charset="-128"/>
            </a:endParaRPr>
          </a:p>
          <a:p>
            <a:pPr>
              <a:tabLst>
                <a:tab pos="3432175" algn="ctr"/>
              </a:tabLst>
            </a:pPr>
            <a:r>
              <a:rPr lang="en-US" altLang="zh-TW" sz="2000" dirty="0" smtClean="0">
                <a:ea typeface="ＭＳ Ｐゴシック" panose="020B0600070205080204" pitchFamily="34" charset="-128"/>
              </a:rPr>
              <a:t>Once a view is defined, the view name can be used to refer to the virtual relation that the view generates.</a:t>
            </a:r>
          </a:p>
          <a:p>
            <a:pPr>
              <a:tabLst>
                <a:tab pos="3432175" algn="ctr"/>
              </a:tabLst>
            </a:pPr>
            <a:r>
              <a:rPr lang="en-US" altLang="zh-TW" sz="2000" dirty="0" smtClean="0">
                <a:ea typeface="ＭＳ Ｐゴシック" panose="020B0600070205080204" pitchFamily="34" charset="-128"/>
              </a:rPr>
              <a:t>Creating view is </a:t>
            </a:r>
            <a:r>
              <a:rPr lang="en-US" altLang="zh-TW" sz="2000" b="1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not</a:t>
            </a:r>
            <a:r>
              <a:rPr lang="en-US" altLang="zh-TW" sz="2000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 the same 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as creating a new relation by precomputing the query expression and storing its result. </a:t>
            </a:r>
          </a:p>
          <a:p>
            <a:pPr>
              <a:tabLst>
                <a:tab pos="3432175" algn="ctr"/>
              </a:tabLst>
            </a:pPr>
            <a:r>
              <a:rPr lang="en-US" altLang="zh-TW" sz="2000" dirty="0" smtClean="0">
                <a:ea typeface="ＭＳ Ｐゴシック" panose="020B0600070205080204" pitchFamily="34" charset="-128"/>
              </a:rPr>
              <a:t>A virtual relation is </a:t>
            </a:r>
            <a:r>
              <a:rPr lang="en-US" altLang="zh-TW" sz="2000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computed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 by executing the query </a:t>
            </a:r>
            <a:r>
              <a:rPr lang="en-US" altLang="zh-TW" sz="2000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whenever the virtual relation is used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Example Views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925" y="1106488"/>
            <a:ext cx="8250238" cy="4913312"/>
          </a:xfrm>
        </p:spPr>
        <p:txBody>
          <a:bodyPr/>
          <a:lstStyle/>
          <a:p>
            <a:pPr>
              <a:tabLst>
                <a:tab pos="1370013" algn="l"/>
              </a:tabLst>
            </a:pPr>
            <a:r>
              <a:rPr lang="en-US" altLang="zh-TW" sz="2000" dirty="0" smtClean="0">
                <a:ea typeface="ＭＳ Ｐゴシック" panose="020B0600070205080204" pitchFamily="34" charset="-128"/>
              </a:rPr>
              <a:t>A view of instructors without their salary</a:t>
            </a:r>
            <a:br>
              <a:rPr lang="en-US" altLang="zh-TW" sz="2000" dirty="0" smtClean="0">
                <a:ea typeface="ＭＳ Ｐゴシック" panose="020B0600070205080204" pitchFamily="34" charset="-128"/>
              </a:rPr>
            </a:br>
            <a:r>
              <a:rPr lang="en-US" altLang="zh-TW" sz="2400" dirty="0" smtClean="0">
                <a:ea typeface="ＭＳ Ｐゴシック" panose="020B0600070205080204" pitchFamily="34" charset="-128"/>
              </a:rPr>
              <a:t>  </a:t>
            </a:r>
            <a:r>
              <a:rPr kumimoji="0" lang="en-US" altLang="zh-TW" sz="2000" b="1" dirty="0" smtClean="0">
                <a:ea typeface="ＭＳ Ｐゴシック" panose="020B0600070205080204" pitchFamily="34" charset="-128"/>
              </a:rPr>
              <a:t>create view </a:t>
            </a:r>
            <a:r>
              <a:rPr kumimoji="0" lang="en-US" altLang="zh-TW" sz="2000" i="1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faculty</a:t>
            </a:r>
            <a:r>
              <a:rPr kumimoji="0" lang="en-US" altLang="zh-TW" sz="2000" i="1" dirty="0" smtClean="0">
                <a:ea typeface="ＭＳ Ｐゴシック" panose="020B0600070205080204" pitchFamily="34" charset="-128"/>
              </a:rPr>
              <a:t> </a:t>
            </a:r>
            <a:r>
              <a:rPr kumimoji="0" lang="en-US" altLang="zh-TW" sz="2000" b="1" dirty="0" smtClean="0">
                <a:ea typeface="ＭＳ Ｐゴシック" panose="020B0600070205080204" pitchFamily="34" charset="-128"/>
              </a:rPr>
              <a:t>as</a:t>
            </a:r>
            <a:r>
              <a:rPr lang="en-US" altLang="zh-TW" sz="2000" b="1" dirty="0" smtClean="0">
                <a:ea typeface="ＭＳ Ｐゴシック" panose="020B0600070205080204" pitchFamily="34" charset="-128"/>
              </a:rPr>
              <a:t> </a:t>
            </a:r>
            <a:br>
              <a:rPr lang="en-US" altLang="zh-TW" sz="2000" b="1" dirty="0" smtClean="0">
                <a:ea typeface="ＭＳ Ｐゴシック" panose="020B0600070205080204" pitchFamily="34" charset="-128"/>
              </a:rPr>
            </a:br>
            <a:r>
              <a:rPr lang="en-US" altLang="zh-TW" sz="2000" b="1" dirty="0" smtClean="0">
                <a:ea typeface="ＭＳ Ｐゴシック" panose="020B0600070205080204" pitchFamily="34" charset="-128"/>
              </a:rPr>
              <a:t>       </a:t>
            </a:r>
            <a:r>
              <a:rPr kumimoji="0" lang="en-US" altLang="zh-TW" sz="2000" b="1" dirty="0" smtClean="0">
                <a:ea typeface="ＭＳ Ｐゴシック" panose="020B0600070205080204" pitchFamily="34" charset="-128"/>
              </a:rPr>
              <a:t>select </a:t>
            </a:r>
            <a:r>
              <a:rPr kumimoji="0" lang="en-US" altLang="zh-TW" sz="2000" i="1" dirty="0" smtClean="0">
                <a:ea typeface="ＭＳ Ｐゴシック" panose="020B0600070205080204" pitchFamily="34" charset="-128"/>
              </a:rPr>
              <a:t>ID</a:t>
            </a:r>
            <a:r>
              <a:rPr kumimoji="0" lang="en-US" altLang="zh-TW" sz="2000" dirty="0" smtClean="0">
                <a:ea typeface="ＭＳ Ｐゴシック" panose="020B0600070205080204" pitchFamily="34" charset="-128"/>
              </a:rPr>
              <a:t>, </a:t>
            </a:r>
            <a:r>
              <a:rPr kumimoji="0" lang="en-US" altLang="zh-TW" sz="2000" i="1" dirty="0" smtClean="0">
                <a:ea typeface="ＭＳ Ｐゴシック" panose="020B0600070205080204" pitchFamily="34" charset="-128"/>
              </a:rPr>
              <a:t>name</a:t>
            </a:r>
            <a:r>
              <a:rPr kumimoji="0" lang="en-US" altLang="zh-TW" sz="2000" dirty="0" smtClean="0">
                <a:ea typeface="ＭＳ Ｐゴシック" panose="020B0600070205080204" pitchFamily="34" charset="-128"/>
              </a:rPr>
              <a:t>, </a:t>
            </a:r>
            <a:r>
              <a:rPr kumimoji="0" lang="en-US" altLang="zh-TW" sz="2000" i="1" dirty="0" err="1" smtClean="0">
                <a:ea typeface="ＭＳ Ｐゴシック" panose="020B0600070205080204" pitchFamily="34" charset="-128"/>
              </a:rPr>
              <a:t>dept_name</a:t>
            </a:r>
            <a:r>
              <a:rPr kumimoji="0" lang="en-US" altLang="zh-TW" sz="2000" i="1" dirty="0" smtClean="0">
                <a:ea typeface="ＭＳ Ｐゴシック" panose="020B0600070205080204" pitchFamily="34" charset="-128"/>
              </a:rPr>
              <a:t/>
            </a:r>
            <a:br>
              <a:rPr kumimoji="0" lang="en-US" altLang="zh-TW" sz="2000" i="1" dirty="0" smtClean="0">
                <a:ea typeface="ＭＳ Ｐゴシック" panose="020B0600070205080204" pitchFamily="34" charset="-128"/>
              </a:rPr>
            </a:br>
            <a:r>
              <a:rPr kumimoji="0" lang="en-US" altLang="zh-TW" sz="2000" i="1" dirty="0" smtClean="0">
                <a:ea typeface="ＭＳ Ｐゴシック" panose="020B0600070205080204" pitchFamily="34" charset="-128"/>
              </a:rPr>
              <a:t>       </a:t>
            </a:r>
            <a:r>
              <a:rPr kumimoji="0" lang="en-US" altLang="zh-TW" sz="2000" b="1" dirty="0" smtClean="0">
                <a:ea typeface="ＭＳ Ｐゴシック" panose="020B0600070205080204" pitchFamily="34" charset="-128"/>
              </a:rPr>
              <a:t>from </a:t>
            </a:r>
            <a:r>
              <a:rPr kumimoji="0" lang="en-US" altLang="zh-TW" sz="2000" i="1" dirty="0" smtClean="0">
                <a:ea typeface="ＭＳ Ｐゴシック" panose="020B0600070205080204" pitchFamily="34" charset="-128"/>
              </a:rPr>
              <a:t>instructor</a:t>
            </a:r>
            <a:endParaRPr kumimoji="0" lang="en-US" altLang="zh-TW" sz="2000" dirty="0" smtClean="0">
              <a:ea typeface="ＭＳ Ｐゴシック" panose="020B0600070205080204" pitchFamily="34" charset="-128"/>
            </a:endParaRPr>
          </a:p>
          <a:p>
            <a:pPr>
              <a:tabLst>
                <a:tab pos="1370013" algn="l"/>
              </a:tabLst>
            </a:pPr>
            <a:r>
              <a:rPr lang="en-US" altLang="zh-TW" sz="2000" dirty="0" smtClean="0">
                <a:ea typeface="ＭＳ Ｐゴシック" panose="020B0600070205080204" pitchFamily="34" charset="-128"/>
              </a:rPr>
              <a:t>Find all instructors in the Biology department</a:t>
            </a:r>
            <a:br>
              <a:rPr lang="en-US" altLang="zh-TW" sz="2000" dirty="0" smtClean="0">
                <a:ea typeface="ＭＳ Ｐゴシック" panose="020B0600070205080204" pitchFamily="34" charset="-128"/>
              </a:rPr>
            </a:br>
            <a:r>
              <a:rPr lang="en-US" altLang="zh-TW" sz="2000" dirty="0" smtClean="0">
                <a:ea typeface="ＭＳ Ｐゴシック" panose="020B0600070205080204" pitchFamily="34" charset="-128"/>
              </a:rPr>
              <a:t>  </a:t>
            </a:r>
            <a:r>
              <a:rPr lang="en-US" altLang="zh-TW" sz="2000" b="1" dirty="0" smtClean="0">
                <a:ea typeface="ＭＳ Ｐゴシック" panose="020B0600070205080204" pitchFamily="34" charset="-128"/>
              </a:rPr>
              <a:t>select </a:t>
            </a:r>
            <a:r>
              <a:rPr lang="en-US" altLang="zh-TW" sz="2000" i="1" dirty="0" smtClean="0">
                <a:ea typeface="ＭＳ Ｐゴシック" panose="020B0600070205080204" pitchFamily="34" charset="-128"/>
              </a:rPr>
              <a:t>name</a:t>
            </a:r>
            <a:br>
              <a:rPr lang="en-US" altLang="zh-TW" sz="2000" i="1" dirty="0" smtClean="0">
                <a:ea typeface="ＭＳ Ｐゴシック" panose="020B0600070205080204" pitchFamily="34" charset="-128"/>
              </a:rPr>
            </a:br>
            <a:r>
              <a:rPr lang="en-US" altLang="zh-TW" sz="2000" i="1" dirty="0" smtClean="0">
                <a:ea typeface="ＭＳ Ｐゴシック" panose="020B0600070205080204" pitchFamily="34" charset="-128"/>
              </a:rPr>
              <a:t>  </a:t>
            </a:r>
            <a:r>
              <a:rPr lang="en-US" altLang="zh-TW" sz="2000" b="1" dirty="0" smtClean="0">
                <a:ea typeface="ＭＳ Ｐゴシック" panose="020B0600070205080204" pitchFamily="34" charset="-128"/>
              </a:rPr>
              <a:t>from </a:t>
            </a:r>
            <a:r>
              <a:rPr lang="en-US" altLang="zh-TW" sz="2000" i="1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faculty</a:t>
            </a:r>
            <a:r>
              <a:rPr lang="en-US" altLang="zh-TW" sz="2000" i="1" dirty="0" smtClean="0">
                <a:ea typeface="ＭＳ Ｐゴシック" panose="020B0600070205080204" pitchFamily="34" charset="-128"/>
              </a:rPr>
              <a:t/>
            </a:r>
            <a:br>
              <a:rPr lang="en-US" altLang="zh-TW" sz="2000" i="1" dirty="0" smtClean="0">
                <a:ea typeface="ＭＳ Ｐゴシック" panose="020B0600070205080204" pitchFamily="34" charset="-128"/>
              </a:rPr>
            </a:br>
            <a:r>
              <a:rPr lang="en-US" altLang="zh-TW" sz="2000" i="1" dirty="0" smtClean="0">
                <a:ea typeface="ＭＳ Ｐゴシック" panose="020B0600070205080204" pitchFamily="34" charset="-128"/>
              </a:rPr>
              <a:t>  </a:t>
            </a:r>
            <a:r>
              <a:rPr lang="en-US" altLang="zh-TW" sz="2000" b="1" dirty="0" smtClean="0">
                <a:ea typeface="ＭＳ Ｐゴシック" panose="020B0600070205080204" pitchFamily="34" charset="-128"/>
              </a:rPr>
              <a:t>where </a:t>
            </a:r>
            <a:r>
              <a:rPr lang="en-US" altLang="zh-TW" sz="2000" i="1" dirty="0" err="1" smtClean="0">
                <a:ea typeface="ＭＳ Ｐゴシック" panose="020B0600070205080204" pitchFamily="34" charset="-128"/>
              </a:rPr>
              <a:t>dept_name</a:t>
            </a:r>
            <a:r>
              <a:rPr lang="en-US" altLang="zh-TW" sz="2000" i="1" dirty="0" smtClean="0">
                <a:ea typeface="ＭＳ Ｐゴシック" panose="020B0600070205080204" pitchFamily="34" charset="-128"/>
              </a:rPr>
              <a:t> = 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‘Biology’</a:t>
            </a:r>
            <a:br>
              <a:rPr lang="en-US" altLang="zh-TW" sz="2000" dirty="0" smtClean="0">
                <a:ea typeface="ＭＳ Ｐゴシック" panose="020B0600070205080204" pitchFamily="34" charset="-128"/>
              </a:rPr>
            </a:br>
            <a:endParaRPr lang="en-US" altLang="zh-TW" sz="2000" dirty="0" smtClean="0">
              <a:ea typeface="ＭＳ Ｐゴシック" panose="020B0600070205080204" pitchFamily="34" charset="-128"/>
            </a:endParaRPr>
          </a:p>
          <a:p>
            <a:pPr>
              <a:tabLst>
                <a:tab pos="1370013" algn="l"/>
              </a:tabLst>
            </a:pPr>
            <a:r>
              <a:rPr lang="en-US" altLang="zh-TW" sz="2000" dirty="0" smtClean="0">
                <a:ea typeface="ＭＳ Ｐゴシック" panose="020B0600070205080204" pitchFamily="34" charset="-128"/>
              </a:rPr>
              <a:t>A view of department salary totals</a:t>
            </a:r>
            <a:br>
              <a:rPr lang="en-US" altLang="zh-TW" sz="2000" dirty="0" smtClean="0">
                <a:ea typeface="ＭＳ Ｐゴシック" panose="020B0600070205080204" pitchFamily="34" charset="-128"/>
              </a:rPr>
            </a:br>
            <a:r>
              <a:rPr lang="en-US" altLang="zh-TW" sz="2000" dirty="0" smtClean="0">
                <a:ea typeface="ＭＳ Ｐゴシック" panose="020B0600070205080204" pitchFamily="34" charset="-128"/>
              </a:rPr>
              <a:t>  </a:t>
            </a:r>
            <a:r>
              <a:rPr lang="en-US" altLang="zh-TW" sz="2000" b="1" dirty="0" smtClean="0">
                <a:ea typeface="ＭＳ Ｐゴシック" panose="020B0600070205080204" pitchFamily="34" charset="-128"/>
              </a:rPr>
              <a:t>create view </a:t>
            </a:r>
            <a:r>
              <a:rPr lang="en-US" altLang="zh-TW" sz="2000" i="1" dirty="0" err="1" smtClean="0">
                <a:ea typeface="ＭＳ Ｐゴシック" panose="020B0600070205080204" pitchFamily="34" charset="-128"/>
              </a:rPr>
              <a:t>departments_total_salary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(</a:t>
            </a:r>
            <a:r>
              <a:rPr lang="en-US" altLang="zh-TW" sz="2000" i="1" dirty="0" err="1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dept_name</a:t>
            </a:r>
            <a:r>
              <a:rPr lang="en-US" altLang="zh-TW" sz="2000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, </a:t>
            </a:r>
            <a:r>
              <a:rPr lang="en-US" altLang="zh-TW" sz="2000" i="1" dirty="0" err="1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total_salary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) </a:t>
            </a:r>
            <a:r>
              <a:rPr lang="en-US" altLang="zh-TW" sz="2000" b="1" dirty="0" smtClean="0">
                <a:ea typeface="ＭＳ Ｐゴシック" panose="020B0600070205080204" pitchFamily="34" charset="-128"/>
              </a:rPr>
              <a:t>as</a:t>
            </a:r>
            <a:br>
              <a:rPr lang="en-US" altLang="zh-TW" sz="2000" b="1" dirty="0" smtClean="0">
                <a:ea typeface="ＭＳ Ｐゴシック" panose="020B0600070205080204" pitchFamily="34" charset="-128"/>
              </a:rPr>
            </a:br>
            <a:r>
              <a:rPr lang="en-US" altLang="zh-TW" sz="2000" b="1" dirty="0" smtClean="0">
                <a:ea typeface="ＭＳ Ｐゴシック" panose="020B0600070205080204" pitchFamily="34" charset="-128"/>
              </a:rPr>
              <a:t>       select </a:t>
            </a:r>
            <a:r>
              <a:rPr lang="en-US" altLang="zh-TW" sz="2000" i="1" dirty="0" err="1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dept_name</a:t>
            </a:r>
            <a:r>
              <a:rPr lang="en-US" altLang="zh-TW" sz="2000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, </a:t>
            </a:r>
            <a:r>
              <a:rPr lang="en-US" altLang="zh-TW" sz="2000" b="1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sum</a:t>
            </a:r>
            <a:r>
              <a:rPr lang="en-US" altLang="zh-TW" sz="2000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(</a:t>
            </a:r>
            <a:r>
              <a:rPr lang="en-US" altLang="zh-TW" sz="2000" i="1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salary</a:t>
            </a:r>
            <a:r>
              <a:rPr lang="en-US" altLang="zh-TW" sz="2000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)</a:t>
            </a:r>
            <a:br>
              <a:rPr lang="en-US" altLang="zh-TW" sz="2000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</a:br>
            <a:r>
              <a:rPr lang="en-US" altLang="zh-TW" sz="2000" dirty="0" smtClean="0">
                <a:ea typeface="ＭＳ Ｐゴシック" panose="020B0600070205080204" pitchFamily="34" charset="-128"/>
              </a:rPr>
              <a:t>       </a:t>
            </a:r>
            <a:r>
              <a:rPr lang="en-US" altLang="zh-TW" sz="2000" b="1" dirty="0" smtClean="0">
                <a:ea typeface="ＭＳ Ｐゴシック" panose="020B0600070205080204" pitchFamily="34" charset="-128"/>
              </a:rPr>
              <a:t>from </a:t>
            </a:r>
            <a:r>
              <a:rPr lang="en-US" altLang="zh-TW" sz="2000" i="1" dirty="0" smtClean="0">
                <a:ea typeface="ＭＳ Ｐゴシック" panose="020B0600070205080204" pitchFamily="34" charset="-128"/>
              </a:rPr>
              <a:t>instructor</a:t>
            </a:r>
            <a:br>
              <a:rPr lang="en-US" altLang="zh-TW" sz="2000" i="1" dirty="0" smtClean="0">
                <a:ea typeface="ＭＳ Ｐゴシック" panose="020B0600070205080204" pitchFamily="34" charset="-128"/>
              </a:rPr>
            </a:br>
            <a:r>
              <a:rPr lang="en-US" altLang="zh-TW" sz="2000" i="1" dirty="0" smtClean="0">
                <a:ea typeface="ＭＳ Ｐゴシック" panose="020B0600070205080204" pitchFamily="34" charset="-128"/>
              </a:rPr>
              <a:t>       </a:t>
            </a:r>
            <a:r>
              <a:rPr lang="en-US" altLang="zh-TW" sz="2000" b="1" dirty="0" smtClean="0">
                <a:ea typeface="ＭＳ Ｐゴシック" panose="020B0600070205080204" pitchFamily="34" charset="-128"/>
              </a:rPr>
              <a:t>group by </a:t>
            </a:r>
            <a:r>
              <a:rPr lang="en-US" altLang="zh-TW" sz="2000" i="1" dirty="0" err="1" smtClean="0">
                <a:ea typeface="ＭＳ Ｐゴシック" panose="020B0600070205080204" pitchFamily="34" charset="-128"/>
              </a:rPr>
              <a:t>dept_name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;</a:t>
            </a:r>
            <a:endParaRPr lang="en-US" altLang="zh-TW" sz="2400" dirty="0" smtClean="0">
              <a:ea typeface="ＭＳ Ｐゴシック" panose="020B0600070205080204" pitchFamily="34" charset="-128"/>
            </a:endParaRPr>
          </a:p>
          <a:p>
            <a:pPr>
              <a:tabLst>
                <a:tab pos="1370013" algn="l"/>
              </a:tabLst>
            </a:pPr>
            <a:endParaRPr lang="en-US" altLang="zh-TW" sz="2400" dirty="0" smtClean="0">
              <a:ea typeface="ＭＳ Ｐゴシック" panose="020B0600070205080204" pitchFamily="34" charset="-128"/>
            </a:endParaRPr>
          </a:p>
          <a:p>
            <a:pPr>
              <a:tabLst>
                <a:tab pos="1370013" algn="l"/>
              </a:tabLst>
            </a:pPr>
            <a:endParaRPr lang="en-US" altLang="zh-TW" sz="2000" dirty="0" smtClean="0">
              <a:ea typeface="ＭＳ Ｐゴシック" panose="020B0600070205080204" pitchFamily="34" charset="-128"/>
            </a:endParaRPr>
          </a:p>
          <a:p>
            <a:pPr>
              <a:tabLst>
                <a:tab pos="1370013" algn="l"/>
              </a:tabLst>
            </a:pPr>
            <a:endParaRPr lang="en-US" altLang="zh-TW" sz="2000" dirty="0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Views Defined Using Other Views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375" y="1093788"/>
            <a:ext cx="8616950" cy="4903787"/>
          </a:xfrm>
        </p:spPr>
        <p:txBody>
          <a:bodyPr/>
          <a:lstStyle/>
          <a:p>
            <a:r>
              <a:rPr lang="en-US" altLang="zh-TW" sz="2000" b="1" dirty="0" smtClean="0">
                <a:ea typeface="ＭＳ Ｐゴシック" panose="020B0600070205080204" pitchFamily="34" charset="-128"/>
              </a:rPr>
              <a:t>create view </a:t>
            </a:r>
            <a:r>
              <a:rPr lang="en-US" altLang="zh-TW" sz="2000" i="1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physics_fall_2009</a:t>
            </a:r>
            <a:r>
              <a:rPr lang="en-US" altLang="zh-TW" sz="2000" i="1" dirty="0" smtClean="0">
                <a:ea typeface="ＭＳ Ｐゴシック" panose="020B0600070205080204" pitchFamily="34" charset="-128"/>
              </a:rPr>
              <a:t> </a:t>
            </a:r>
            <a:r>
              <a:rPr lang="en-US" altLang="zh-TW" sz="2000" b="1" dirty="0" smtClean="0">
                <a:ea typeface="ＭＳ Ｐゴシック" panose="020B0600070205080204" pitchFamily="34" charset="-128"/>
              </a:rPr>
              <a:t>as</a:t>
            </a:r>
            <a:br>
              <a:rPr lang="en-US" altLang="zh-TW" sz="2000" b="1" dirty="0" smtClean="0">
                <a:ea typeface="ＭＳ Ｐゴシック" panose="020B0600070205080204" pitchFamily="34" charset="-128"/>
              </a:rPr>
            </a:br>
            <a:r>
              <a:rPr lang="en-US" altLang="zh-TW" sz="2000" b="1" dirty="0" smtClean="0">
                <a:ea typeface="ＭＳ Ｐゴシック" panose="020B0600070205080204" pitchFamily="34" charset="-128"/>
              </a:rPr>
              <a:t>    select </a:t>
            </a:r>
            <a:r>
              <a:rPr lang="en-US" altLang="zh-TW" sz="2000" i="1" dirty="0" err="1" smtClean="0">
                <a:ea typeface="ＭＳ Ｐゴシック" panose="020B0600070205080204" pitchFamily="34" charset="-128"/>
              </a:rPr>
              <a:t>course</a:t>
            </a:r>
            <a:r>
              <a:rPr lang="en-US" altLang="zh-TW" sz="2000" dirty="0" err="1" smtClean="0">
                <a:ea typeface="ＭＳ Ｐゴシック" panose="020B0600070205080204" pitchFamily="34" charset="-128"/>
              </a:rPr>
              <a:t>.</a:t>
            </a:r>
            <a:r>
              <a:rPr lang="en-US" altLang="zh-TW" sz="2000" i="1" dirty="0" err="1" smtClean="0">
                <a:ea typeface="ＭＳ Ｐゴシック" panose="020B0600070205080204" pitchFamily="34" charset="-128"/>
              </a:rPr>
              <a:t>course_id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, </a:t>
            </a:r>
            <a:r>
              <a:rPr lang="en-US" altLang="zh-TW" sz="2000" i="1" dirty="0" err="1" smtClean="0">
                <a:ea typeface="ＭＳ Ｐゴシック" panose="020B0600070205080204" pitchFamily="34" charset="-128"/>
              </a:rPr>
              <a:t>sec_id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, </a:t>
            </a:r>
            <a:r>
              <a:rPr lang="en-US" altLang="zh-TW" sz="2000" i="1" dirty="0" smtClean="0">
                <a:ea typeface="ＭＳ Ｐゴシック" panose="020B0600070205080204" pitchFamily="34" charset="-128"/>
              </a:rPr>
              <a:t>building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, </a:t>
            </a:r>
            <a:r>
              <a:rPr lang="en-US" altLang="zh-TW" sz="2000" i="1" dirty="0" err="1" smtClean="0">
                <a:ea typeface="ＭＳ Ｐゴシック" panose="020B0600070205080204" pitchFamily="34" charset="-128"/>
              </a:rPr>
              <a:t>room_number</a:t>
            </a:r>
            <a:r>
              <a:rPr lang="en-US" altLang="zh-TW" sz="2000" i="1" dirty="0" smtClean="0">
                <a:ea typeface="ＭＳ Ｐゴシック" panose="020B0600070205080204" pitchFamily="34" charset="-128"/>
              </a:rPr>
              <a:t/>
            </a:r>
            <a:br>
              <a:rPr lang="en-US" altLang="zh-TW" sz="2000" i="1" dirty="0" smtClean="0">
                <a:ea typeface="ＭＳ Ｐゴシック" panose="020B0600070205080204" pitchFamily="34" charset="-128"/>
              </a:rPr>
            </a:br>
            <a:r>
              <a:rPr lang="en-US" altLang="zh-TW" sz="2000" i="1" dirty="0" smtClean="0">
                <a:ea typeface="ＭＳ Ｐゴシック" panose="020B0600070205080204" pitchFamily="34" charset="-128"/>
              </a:rPr>
              <a:t>    </a:t>
            </a:r>
            <a:r>
              <a:rPr lang="en-US" altLang="zh-TW" sz="2000" b="1" dirty="0" smtClean="0">
                <a:ea typeface="ＭＳ Ｐゴシック" panose="020B0600070205080204" pitchFamily="34" charset="-128"/>
              </a:rPr>
              <a:t>from </a:t>
            </a:r>
            <a:r>
              <a:rPr lang="en-US" altLang="zh-TW" sz="2000" i="1" dirty="0" smtClean="0">
                <a:ea typeface="ＭＳ Ｐゴシック" panose="020B0600070205080204" pitchFamily="34" charset="-128"/>
              </a:rPr>
              <a:t>course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, </a:t>
            </a:r>
            <a:r>
              <a:rPr lang="en-US" altLang="zh-TW" sz="2000" i="1" dirty="0" smtClean="0">
                <a:ea typeface="ＭＳ Ｐゴシック" panose="020B0600070205080204" pitchFamily="34" charset="-128"/>
              </a:rPr>
              <a:t>section</a:t>
            </a:r>
            <a:br>
              <a:rPr lang="en-US" altLang="zh-TW" sz="2000" i="1" dirty="0" smtClean="0">
                <a:ea typeface="ＭＳ Ｐゴシック" panose="020B0600070205080204" pitchFamily="34" charset="-128"/>
              </a:rPr>
            </a:br>
            <a:r>
              <a:rPr lang="en-US" altLang="zh-TW" sz="2000" i="1" dirty="0" smtClean="0">
                <a:ea typeface="ＭＳ Ｐゴシック" panose="020B0600070205080204" pitchFamily="34" charset="-128"/>
              </a:rPr>
              <a:t>    </a:t>
            </a:r>
            <a:r>
              <a:rPr lang="en-US" altLang="zh-TW" sz="2000" b="1" dirty="0" smtClean="0">
                <a:ea typeface="ＭＳ Ｐゴシック" panose="020B0600070205080204" pitchFamily="34" charset="-128"/>
              </a:rPr>
              <a:t>where </a:t>
            </a:r>
            <a:r>
              <a:rPr lang="en-US" altLang="zh-TW" sz="2000" i="1" dirty="0" err="1" smtClean="0">
                <a:ea typeface="ＭＳ Ｐゴシック" panose="020B0600070205080204" pitchFamily="34" charset="-128"/>
              </a:rPr>
              <a:t>course</a:t>
            </a:r>
            <a:r>
              <a:rPr lang="en-US" altLang="zh-TW" sz="2000" dirty="0" err="1" smtClean="0">
                <a:ea typeface="ＭＳ Ｐゴシック" panose="020B0600070205080204" pitchFamily="34" charset="-128"/>
              </a:rPr>
              <a:t>.</a:t>
            </a:r>
            <a:r>
              <a:rPr lang="en-US" altLang="zh-TW" sz="2000" i="1" dirty="0" err="1" smtClean="0">
                <a:ea typeface="ＭＳ Ｐゴシック" panose="020B0600070205080204" pitchFamily="34" charset="-128"/>
              </a:rPr>
              <a:t>course_id</a:t>
            </a:r>
            <a:r>
              <a:rPr lang="en-US" altLang="zh-TW" sz="2000" i="1" dirty="0" smtClean="0">
                <a:ea typeface="ＭＳ Ｐゴシック" panose="020B0600070205080204" pitchFamily="34" charset="-128"/>
              </a:rPr>
              <a:t> 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= </a:t>
            </a:r>
            <a:r>
              <a:rPr lang="en-US" altLang="zh-TW" sz="2000" i="1" dirty="0" err="1" smtClean="0">
                <a:ea typeface="ＭＳ Ｐゴシック" panose="020B0600070205080204" pitchFamily="34" charset="-128"/>
              </a:rPr>
              <a:t>section</a:t>
            </a:r>
            <a:r>
              <a:rPr lang="en-US" altLang="zh-TW" sz="2000" dirty="0" err="1" smtClean="0">
                <a:ea typeface="ＭＳ Ｐゴシック" panose="020B0600070205080204" pitchFamily="34" charset="-128"/>
              </a:rPr>
              <a:t>.</a:t>
            </a:r>
            <a:r>
              <a:rPr lang="en-US" altLang="zh-TW" sz="2000" i="1" dirty="0" err="1" smtClean="0">
                <a:ea typeface="ＭＳ Ｐゴシック" panose="020B0600070205080204" pitchFamily="34" charset="-128"/>
              </a:rPr>
              <a:t>course_id</a:t>
            </a:r>
            <a:r>
              <a:rPr lang="en-US" altLang="zh-TW" sz="2000" i="1" dirty="0" smtClean="0">
                <a:ea typeface="ＭＳ Ｐゴシック" panose="020B0600070205080204" pitchFamily="34" charset="-128"/>
              </a:rPr>
              <a:t/>
            </a:r>
            <a:br>
              <a:rPr lang="en-US" altLang="zh-TW" sz="2000" i="1" dirty="0" smtClean="0">
                <a:ea typeface="ＭＳ Ｐゴシック" panose="020B0600070205080204" pitchFamily="34" charset="-128"/>
              </a:rPr>
            </a:br>
            <a:r>
              <a:rPr lang="en-US" altLang="zh-TW" sz="2000" i="1" dirty="0" smtClean="0">
                <a:ea typeface="ＭＳ Ｐゴシック" panose="020B0600070205080204" pitchFamily="34" charset="-128"/>
              </a:rPr>
              <a:t>               </a:t>
            </a:r>
            <a:r>
              <a:rPr lang="en-US" altLang="zh-TW" sz="2000" b="1" dirty="0" smtClean="0">
                <a:ea typeface="ＭＳ Ｐゴシック" panose="020B0600070205080204" pitchFamily="34" charset="-128"/>
              </a:rPr>
              <a:t>and </a:t>
            </a:r>
            <a:r>
              <a:rPr lang="en-US" altLang="zh-TW" sz="2000" i="1" dirty="0" err="1" smtClean="0">
                <a:ea typeface="ＭＳ Ｐゴシック" panose="020B0600070205080204" pitchFamily="34" charset="-128"/>
              </a:rPr>
              <a:t>course</a:t>
            </a:r>
            <a:r>
              <a:rPr lang="en-US" altLang="zh-TW" sz="2000" dirty="0" err="1" smtClean="0">
                <a:ea typeface="ＭＳ Ｐゴシック" panose="020B0600070205080204" pitchFamily="34" charset="-128"/>
              </a:rPr>
              <a:t>.</a:t>
            </a:r>
            <a:r>
              <a:rPr lang="en-US" altLang="zh-TW" sz="2000" i="1" dirty="0" err="1" smtClean="0">
                <a:ea typeface="ＭＳ Ｐゴシック" panose="020B0600070205080204" pitchFamily="34" charset="-128"/>
              </a:rPr>
              <a:t>dept_name</a:t>
            </a:r>
            <a:r>
              <a:rPr lang="en-US" altLang="zh-TW" sz="2000" i="1" dirty="0" smtClean="0">
                <a:ea typeface="ＭＳ Ｐゴシック" panose="020B0600070205080204" pitchFamily="34" charset="-128"/>
              </a:rPr>
              <a:t> 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= ’Physics’</a:t>
            </a:r>
            <a:br>
              <a:rPr lang="en-US" altLang="zh-TW" sz="2000" dirty="0" smtClean="0">
                <a:ea typeface="ＭＳ Ｐゴシック" panose="020B0600070205080204" pitchFamily="34" charset="-128"/>
              </a:rPr>
            </a:br>
            <a:r>
              <a:rPr lang="en-US" altLang="zh-TW" sz="2000" dirty="0" smtClean="0">
                <a:ea typeface="ＭＳ Ｐゴシック" panose="020B0600070205080204" pitchFamily="34" charset="-128"/>
              </a:rPr>
              <a:t>               </a:t>
            </a:r>
            <a:r>
              <a:rPr lang="en-US" altLang="zh-TW" sz="2000" b="1" dirty="0" smtClean="0">
                <a:ea typeface="ＭＳ Ｐゴシック" panose="020B0600070205080204" pitchFamily="34" charset="-128"/>
              </a:rPr>
              <a:t>and </a:t>
            </a:r>
            <a:r>
              <a:rPr lang="en-US" altLang="zh-TW" sz="2000" i="1" dirty="0" err="1" smtClean="0">
                <a:ea typeface="ＭＳ Ｐゴシック" panose="020B0600070205080204" pitchFamily="34" charset="-128"/>
              </a:rPr>
              <a:t>section</a:t>
            </a:r>
            <a:r>
              <a:rPr lang="en-US" altLang="zh-TW" sz="2000" dirty="0" err="1" smtClean="0">
                <a:ea typeface="ＭＳ Ｐゴシック" panose="020B0600070205080204" pitchFamily="34" charset="-128"/>
              </a:rPr>
              <a:t>.</a:t>
            </a:r>
            <a:r>
              <a:rPr lang="en-US" altLang="zh-TW" sz="2000" i="1" dirty="0" err="1" smtClean="0">
                <a:ea typeface="ＭＳ Ｐゴシック" panose="020B0600070205080204" pitchFamily="34" charset="-128"/>
              </a:rPr>
              <a:t>semester</a:t>
            </a:r>
            <a:r>
              <a:rPr lang="en-US" altLang="zh-TW" sz="2000" i="1" dirty="0" smtClean="0">
                <a:ea typeface="ＭＳ Ｐゴシック" panose="020B0600070205080204" pitchFamily="34" charset="-128"/>
              </a:rPr>
              <a:t> 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= ’Fall’</a:t>
            </a:r>
            <a:br>
              <a:rPr lang="en-US" altLang="zh-TW" sz="2000" dirty="0" smtClean="0">
                <a:ea typeface="ＭＳ Ｐゴシック" panose="020B0600070205080204" pitchFamily="34" charset="-128"/>
              </a:rPr>
            </a:br>
            <a:r>
              <a:rPr lang="en-US" altLang="zh-TW" sz="2000" dirty="0" smtClean="0">
                <a:ea typeface="ＭＳ Ｐゴシック" panose="020B0600070205080204" pitchFamily="34" charset="-128"/>
              </a:rPr>
              <a:t>               </a:t>
            </a:r>
            <a:r>
              <a:rPr lang="en-US" altLang="zh-TW" sz="2000" b="1" dirty="0" smtClean="0">
                <a:ea typeface="ＭＳ Ｐゴシック" panose="020B0600070205080204" pitchFamily="34" charset="-128"/>
              </a:rPr>
              <a:t>and </a:t>
            </a:r>
            <a:r>
              <a:rPr lang="en-US" altLang="zh-TW" sz="2000" i="1" dirty="0" err="1" smtClean="0">
                <a:ea typeface="ＭＳ Ｐゴシック" panose="020B0600070205080204" pitchFamily="34" charset="-128"/>
              </a:rPr>
              <a:t>section</a:t>
            </a:r>
            <a:r>
              <a:rPr lang="en-US" altLang="zh-TW" sz="2000" dirty="0" err="1" smtClean="0">
                <a:ea typeface="ＭＳ Ｐゴシック" panose="020B0600070205080204" pitchFamily="34" charset="-128"/>
              </a:rPr>
              <a:t>.</a:t>
            </a:r>
            <a:r>
              <a:rPr lang="en-US" altLang="zh-TW" sz="2000" i="1" dirty="0" err="1" smtClean="0">
                <a:ea typeface="ＭＳ Ｐゴシック" panose="020B0600070205080204" pitchFamily="34" charset="-128"/>
              </a:rPr>
              <a:t>year</a:t>
            </a:r>
            <a:r>
              <a:rPr lang="en-US" altLang="zh-TW" sz="2000" i="1" dirty="0" smtClean="0">
                <a:ea typeface="ＭＳ Ｐゴシック" panose="020B0600070205080204" pitchFamily="34" charset="-128"/>
              </a:rPr>
              <a:t> 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= 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2009;</a:t>
            </a:r>
            <a:endParaRPr lang="en-US" altLang="zh-TW" sz="2000" dirty="0" smtClean="0">
              <a:ea typeface="ＭＳ Ｐゴシック" panose="020B0600070205080204" pitchFamily="34" charset="-128"/>
            </a:endParaRPr>
          </a:p>
          <a:p>
            <a:r>
              <a:rPr lang="en-US" altLang="zh-TW" sz="2000" b="1" dirty="0" smtClean="0">
                <a:ea typeface="ＭＳ Ｐゴシック" panose="020B0600070205080204" pitchFamily="34" charset="-128"/>
              </a:rPr>
              <a:t>create view </a:t>
            </a:r>
            <a:r>
              <a:rPr lang="en-US" altLang="zh-TW" sz="2000" i="1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physics_fall_2009_watson</a:t>
            </a:r>
            <a:r>
              <a:rPr lang="en-US" altLang="zh-TW" sz="2000" i="1" dirty="0" smtClean="0">
                <a:ea typeface="ＭＳ Ｐゴシック" panose="020B0600070205080204" pitchFamily="34" charset="-128"/>
              </a:rPr>
              <a:t> </a:t>
            </a:r>
            <a:r>
              <a:rPr lang="en-US" altLang="zh-TW" sz="2000" b="1" dirty="0" smtClean="0">
                <a:ea typeface="ＭＳ Ｐゴシック" panose="020B0600070205080204" pitchFamily="34" charset="-128"/>
              </a:rPr>
              <a:t>as</a:t>
            </a:r>
            <a:br>
              <a:rPr lang="en-US" altLang="zh-TW" sz="2000" b="1" dirty="0" smtClean="0">
                <a:ea typeface="ＭＳ Ｐゴシック" panose="020B0600070205080204" pitchFamily="34" charset="-128"/>
              </a:rPr>
            </a:br>
            <a:r>
              <a:rPr lang="en-US" altLang="zh-TW" sz="2000" b="1" dirty="0" smtClean="0">
                <a:ea typeface="ＭＳ Ｐゴシック" panose="020B0600070205080204" pitchFamily="34" charset="-128"/>
              </a:rPr>
              <a:t>    select </a:t>
            </a:r>
            <a:r>
              <a:rPr lang="en-US" altLang="zh-TW" sz="2000" i="1" dirty="0" err="1" smtClean="0">
                <a:ea typeface="ＭＳ Ｐゴシック" panose="020B0600070205080204" pitchFamily="34" charset="-128"/>
              </a:rPr>
              <a:t>course_id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, </a:t>
            </a:r>
            <a:r>
              <a:rPr lang="en-US" altLang="zh-TW" sz="2000" i="1" dirty="0" err="1" smtClean="0">
                <a:ea typeface="ＭＳ Ｐゴシック" panose="020B0600070205080204" pitchFamily="34" charset="-128"/>
              </a:rPr>
              <a:t>room_number</a:t>
            </a:r>
            <a:r>
              <a:rPr lang="en-US" altLang="zh-TW" sz="2000" i="1" dirty="0" smtClean="0">
                <a:ea typeface="ＭＳ Ｐゴシック" panose="020B0600070205080204" pitchFamily="34" charset="-128"/>
              </a:rPr>
              <a:t/>
            </a:r>
            <a:br>
              <a:rPr lang="en-US" altLang="zh-TW" sz="2000" i="1" dirty="0" smtClean="0">
                <a:ea typeface="ＭＳ Ｐゴシック" panose="020B0600070205080204" pitchFamily="34" charset="-128"/>
              </a:rPr>
            </a:br>
            <a:r>
              <a:rPr lang="en-US" altLang="zh-TW" sz="2000" i="1" dirty="0" smtClean="0">
                <a:ea typeface="ＭＳ Ｐゴシック" panose="020B0600070205080204" pitchFamily="34" charset="-128"/>
              </a:rPr>
              <a:t>    </a:t>
            </a:r>
            <a:r>
              <a:rPr lang="en-US" altLang="zh-TW" sz="2000" b="1" dirty="0" smtClean="0">
                <a:ea typeface="ＭＳ Ｐゴシック" panose="020B0600070205080204" pitchFamily="34" charset="-128"/>
              </a:rPr>
              <a:t>from </a:t>
            </a:r>
            <a:r>
              <a:rPr lang="en-US" altLang="zh-TW" sz="2000" i="1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physics_fall_2009</a:t>
            </a:r>
            <a:r>
              <a:rPr lang="en-US" altLang="zh-TW" sz="2000" i="1" dirty="0" smtClean="0">
                <a:ea typeface="ＭＳ Ｐゴシック" panose="020B0600070205080204" pitchFamily="34" charset="-128"/>
              </a:rPr>
              <a:t/>
            </a:r>
            <a:br>
              <a:rPr lang="en-US" altLang="zh-TW" sz="2000" i="1" dirty="0" smtClean="0">
                <a:ea typeface="ＭＳ Ｐゴシック" panose="020B0600070205080204" pitchFamily="34" charset="-128"/>
              </a:rPr>
            </a:br>
            <a:r>
              <a:rPr lang="en-US" altLang="zh-TW" sz="2000" i="1" dirty="0" smtClean="0">
                <a:ea typeface="ＭＳ Ｐゴシック" panose="020B0600070205080204" pitchFamily="34" charset="-128"/>
              </a:rPr>
              <a:t>    </a:t>
            </a:r>
            <a:r>
              <a:rPr lang="en-US" altLang="zh-TW" sz="2000" b="1" dirty="0" smtClean="0">
                <a:ea typeface="ＭＳ Ｐゴシック" panose="020B0600070205080204" pitchFamily="34" charset="-128"/>
              </a:rPr>
              <a:t>where </a:t>
            </a:r>
            <a:r>
              <a:rPr lang="en-US" altLang="zh-TW" sz="2000" i="1" dirty="0" smtClean="0">
                <a:ea typeface="ＭＳ Ｐゴシック" panose="020B0600070205080204" pitchFamily="34" charset="-128"/>
              </a:rPr>
              <a:t>building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= ’Watson’;</a:t>
            </a:r>
          </a:p>
          <a:p>
            <a:endParaRPr lang="en-US" altLang="zh-TW" sz="2000" dirty="0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View Expansion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000" dirty="0" smtClean="0">
                <a:ea typeface="ＭＳ Ｐゴシック" panose="020B0600070205080204" pitchFamily="34" charset="-128"/>
              </a:rPr>
              <a:t>Expand use of a view in a query/another view</a:t>
            </a:r>
          </a:p>
          <a:p>
            <a:endParaRPr lang="en-US" altLang="zh-TW" dirty="0" smtClean="0">
              <a:ea typeface="ＭＳ Ｐゴシック" panose="020B0600070205080204" pitchFamily="34" charset="-128"/>
            </a:endParaRP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1200150" y="1797368"/>
            <a:ext cx="7645400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 b="1" dirty="0"/>
              <a:t>create view </a:t>
            </a:r>
            <a:r>
              <a:rPr kumimoji="0" lang="en-US" altLang="zh-TW" sz="2000" i="1" dirty="0">
                <a:solidFill>
                  <a:srgbClr val="C00000"/>
                </a:solidFill>
              </a:rPr>
              <a:t>physics_fall_2009_watson</a:t>
            </a:r>
            <a:r>
              <a:rPr kumimoji="0" lang="en-US" altLang="zh-TW" sz="2000" i="1" dirty="0"/>
              <a:t> </a:t>
            </a:r>
            <a:r>
              <a:rPr kumimoji="0" lang="en-US" altLang="zh-TW" sz="2000" b="1" dirty="0"/>
              <a:t>as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 dirty="0"/>
              <a:t>(</a:t>
            </a:r>
            <a:r>
              <a:rPr kumimoji="0" lang="en-US" altLang="zh-TW" sz="2000" b="1" dirty="0"/>
              <a:t>select </a:t>
            </a:r>
            <a:r>
              <a:rPr kumimoji="0" lang="en-US" altLang="zh-TW" sz="2000" i="1" dirty="0" err="1"/>
              <a:t>course_id</a:t>
            </a:r>
            <a:r>
              <a:rPr kumimoji="0" lang="en-US" altLang="zh-TW" sz="2000" dirty="0"/>
              <a:t>, </a:t>
            </a:r>
            <a:r>
              <a:rPr kumimoji="0" lang="en-US" altLang="zh-TW" sz="2000" i="1" dirty="0" err="1"/>
              <a:t>room_number</a:t>
            </a:r>
            <a:endParaRPr kumimoji="0" lang="en-US" altLang="zh-TW" sz="2000" i="1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 b="1" dirty="0" smtClean="0"/>
              <a:t> from </a:t>
            </a:r>
            <a:r>
              <a:rPr kumimoji="0" lang="en-US" altLang="zh-TW" sz="2000" dirty="0"/>
              <a:t>(</a:t>
            </a:r>
            <a:r>
              <a:rPr kumimoji="0" lang="en-US" altLang="zh-TW" sz="2000" b="1" dirty="0"/>
              <a:t>select </a:t>
            </a:r>
            <a:r>
              <a:rPr kumimoji="0" lang="en-US" altLang="zh-TW" sz="2000" i="1" dirty="0" err="1"/>
              <a:t>course</a:t>
            </a:r>
            <a:r>
              <a:rPr kumimoji="0" lang="en-US" altLang="zh-TW" sz="2000" dirty="0" err="1"/>
              <a:t>.</a:t>
            </a:r>
            <a:r>
              <a:rPr kumimoji="0" lang="en-US" altLang="zh-TW" sz="2000" i="1" dirty="0" err="1"/>
              <a:t>course_id</a:t>
            </a:r>
            <a:r>
              <a:rPr kumimoji="0" lang="en-US" altLang="zh-TW" sz="2000" dirty="0"/>
              <a:t>, </a:t>
            </a:r>
            <a:r>
              <a:rPr kumimoji="0" lang="en-US" altLang="zh-TW" sz="2000" i="1" dirty="0"/>
              <a:t>building</a:t>
            </a:r>
            <a:r>
              <a:rPr kumimoji="0" lang="en-US" altLang="zh-TW" sz="2000" dirty="0"/>
              <a:t>, </a:t>
            </a:r>
            <a:r>
              <a:rPr kumimoji="0" lang="en-US" altLang="zh-TW" sz="2000" i="1" dirty="0" err="1"/>
              <a:t>room_number</a:t>
            </a:r>
            <a:endParaRPr kumimoji="0" lang="en-US" altLang="zh-TW" sz="2000" i="1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 b="1" dirty="0"/>
              <a:t>          </a:t>
            </a:r>
            <a:r>
              <a:rPr kumimoji="0" lang="en-US" altLang="zh-TW" sz="2000" b="1" dirty="0" smtClean="0"/>
              <a:t> from </a:t>
            </a:r>
            <a:r>
              <a:rPr kumimoji="0" lang="en-US" altLang="zh-TW" sz="2000" i="1" dirty="0"/>
              <a:t>course</a:t>
            </a:r>
            <a:r>
              <a:rPr kumimoji="0" lang="en-US" altLang="zh-TW" sz="2000" dirty="0"/>
              <a:t>, </a:t>
            </a:r>
            <a:r>
              <a:rPr kumimoji="0" lang="en-US" altLang="zh-TW" sz="2000" i="1" dirty="0"/>
              <a:t>section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 b="1" dirty="0"/>
              <a:t>          </a:t>
            </a:r>
            <a:r>
              <a:rPr kumimoji="0" lang="en-US" altLang="zh-TW" sz="2000" b="1" dirty="0" smtClean="0"/>
              <a:t> where </a:t>
            </a:r>
            <a:r>
              <a:rPr kumimoji="0" lang="en-US" altLang="zh-TW" sz="2000" i="1" dirty="0" err="1"/>
              <a:t>course</a:t>
            </a:r>
            <a:r>
              <a:rPr kumimoji="0" lang="en-US" altLang="zh-TW" sz="2000" dirty="0" err="1"/>
              <a:t>.</a:t>
            </a:r>
            <a:r>
              <a:rPr kumimoji="0" lang="en-US" altLang="zh-TW" sz="2000" i="1" dirty="0" err="1"/>
              <a:t>course_id</a:t>
            </a:r>
            <a:r>
              <a:rPr kumimoji="0" lang="en-US" altLang="zh-TW" sz="2000" i="1" dirty="0"/>
              <a:t> </a:t>
            </a:r>
            <a:r>
              <a:rPr kumimoji="0" lang="en-US" altLang="zh-TW" sz="2000" dirty="0"/>
              <a:t>= </a:t>
            </a:r>
            <a:r>
              <a:rPr kumimoji="0" lang="en-US" altLang="zh-TW" sz="2000" i="1" dirty="0" err="1"/>
              <a:t>section</a:t>
            </a:r>
            <a:r>
              <a:rPr kumimoji="0" lang="en-US" altLang="zh-TW" sz="2000" dirty="0" err="1"/>
              <a:t>.</a:t>
            </a:r>
            <a:r>
              <a:rPr kumimoji="0" lang="en-US" altLang="zh-TW" sz="2000" i="1" dirty="0" err="1"/>
              <a:t>course_id</a:t>
            </a:r>
            <a:endParaRPr kumimoji="0" lang="en-US" altLang="zh-TW" sz="2000" i="1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 b="1" dirty="0"/>
              <a:t>               and </a:t>
            </a:r>
            <a:r>
              <a:rPr kumimoji="0" lang="en-US" altLang="zh-TW" sz="2000" i="1" dirty="0" err="1"/>
              <a:t>course</a:t>
            </a:r>
            <a:r>
              <a:rPr kumimoji="0" lang="en-US" altLang="zh-TW" sz="2000" dirty="0" err="1"/>
              <a:t>.</a:t>
            </a:r>
            <a:r>
              <a:rPr kumimoji="0" lang="en-US" altLang="zh-TW" sz="2000" i="1" dirty="0" err="1"/>
              <a:t>dept_name</a:t>
            </a:r>
            <a:r>
              <a:rPr kumimoji="0" lang="en-US" altLang="zh-TW" sz="2000" i="1" dirty="0"/>
              <a:t> </a:t>
            </a:r>
            <a:r>
              <a:rPr kumimoji="0" lang="en-US" altLang="zh-TW" sz="2000" dirty="0"/>
              <a:t>= ’Physics’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 b="1" dirty="0"/>
              <a:t>               and </a:t>
            </a:r>
            <a:r>
              <a:rPr kumimoji="0" lang="en-US" altLang="zh-TW" sz="2000" i="1" dirty="0" err="1"/>
              <a:t>section</a:t>
            </a:r>
            <a:r>
              <a:rPr kumimoji="0" lang="en-US" altLang="zh-TW" sz="2000" dirty="0" err="1"/>
              <a:t>.</a:t>
            </a:r>
            <a:r>
              <a:rPr kumimoji="0" lang="en-US" altLang="zh-TW" sz="2000" i="1" dirty="0" err="1"/>
              <a:t>semester</a:t>
            </a:r>
            <a:r>
              <a:rPr kumimoji="0" lang="en-US" altLang="zh-TW" sz="2000" i="1" dirty="0"/>
              <a:t> </a:t>
            </a:r>
            <a:r>
              <a:rPr kumimoji="0" lang="en-US" altLang="zh-TW" sz="2000" dirty="0"/>
              <a:t>= ’Fall’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 b="1" dirty="0"/>
              <a:t>               and </a:t>
            </a:r>
            <a:r>
              <a:rPr kumimoji="0" lang="en-US" altLang="zh-TW" sz="2000" i="1" dirty="0" err="1"/>
              <a:t>section</a:t>
            </a:r>
            <a:r>
              <a:rPr kumimoji="0" lang="en-US" altLang="zh-TW" sz="2000" dirty="0" err="1"/>
              <a:t>.</a:t>
            </a:r>
            <a:r>
              <a:rPr kumimoji="0" lang="en-US" altLang="zh-TW" sz="2000" i="1" dirty="0" err="1"/>
              <a:t>year</a:t>
            </a:r>
            <a:r>
              <a:rPr kumimoji="0" lang="en-US" altLang="zh-TW" sz="2000" i="1" dirty="0"/>
              <a:t> </a:t>
            </a:r>
            <a:r>
              <a:rPr kumimoji="0" lang="en-US" altLang="zh-TW" sz="2000" dirty="0"/>
              <a:t>= </a:t>
            </a:r>
            <a:r>
              <a:rPr kumimoji="0" lang="en-US" altLang="zh-TW" sz="2000" dirty="0" smtClean="0"/>
              <a:t>2009)</a:t>
            </a:r>
            <a:endParaRPr kumimoji="0" lang="en-US" altLang="zh-TW" sz="20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 b="1" dirty="0" smtClean="0"/>
              <a:t> where </a:t>
            </a:r>
            <a:r>
              <a:rPr kumimoji="0" lang="en-US" altLang="zh-TW" sz="2000" i="1" dirty="0"/>
              <a:t>building</a:t>
            </a:r>
            <a:r>
              <a:rPr kumimoji="0" lang="en-US" altLang="zh-TW" sz="2000" dirty="0"/>
              <a:t>= ’Watson’;)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TW" sz="2000" dirty="0"/>
          </a:p>
        </p:txBody>
      </p:sp>
      <p:sp>
        <p:nvSpPr>
          <p:cNvPr id="35845" name="Rectangle 4"/>
          <p:cNvSpPr>
            <a:spLocks noChangeArrowheads="1"/>
          </p:cNvSpPr>
          <p:nvPr/>
        </p:nvSpPr>
        <p:spPr bwMode="auto">
          <a:xfrm>
            <a:off x="1949767" y="2456428"/>
            <a:ext cx="5669280" cy="1851977"/>
          </a:xfrm>
          <a:prstGeom prst="rect">
            <a:avLst/>
          </a:prstGeom>
          <a:noFill/>
          <a:ln w="3175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265237" y="2161223"/>
            <a:ext cx="6536690" cy="2471737"/>
          </a:xfrm>
          <a:prstGeom prst="rect">
            <a:avLst/>
          </a:prstGeom>
          <a:noFill/>
          <a:ln w="3175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Integrity Constraints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1375" y="1135063"/>
            <a:ext cx="7559675" cy="5092700"/>
          </a:xfrm>
        </p:spPr>
        <p:txBody>
          <a:bodyPr/>
          <a:lstStyle/>
          <a:p>
            <a:r>
              <a:rPr lang="en-US" altLang="zh-TW" sz="2000" dirty="0" smtClean="0">
                <a:ea typeface="ＭＳ Ｐゴシック" panose="020B0600070205080204" pitchFamily="34" charset="-128"/>
              </a:rPr>
              <a:t>Integrity constraints guard against accidental damage to the database, by ensuring that authorized changes to the database do not result in a loss of data consistency. </a:t>
            </a:r>
          </a:p>
          <a:p>
            <a:pPr lvl="1"/>
            <a:r>
              <a:rPr lang="en-US" altLang="zh-TW" sz="2000" dirty="0" smtClean="0">
                <a:ea typeface="ＭＳ Ｐゴシック" panose="020B0600070205080204" pitchFamily="34" charset="-128"/>
              </a:rPr>
              <a:t>A checking account must have a balance greater than $10,000.00.</a:t>
            </a:r>
          </a:p>
          <a:p>
            <a:pPr lvl="1"/>
            <a:r>
              <a:rPr lang="en-US" altLang="zh-TW" sz="2000" dirty="0" smtClean="0">
                <a:ea typeface="ＭＳ Ｐゴシック" panose="020B0600070205080204" pitchFamily="34" charset="-128"/>
              </a:rPr>
              <a:t>A salary of a bank employee must be at least $4.00 an hour.</a:t>
            </a:r>
          </a:p>
          <a:p>
            <a:pPr lvl="1"/>
            <a:r>
              <a:rPr lang="en-US" altLang="zh-TW" sz="2000" dirty="0" smtClean="0">
                <a:ea typeface="ＭＳ Ｐゴシック" panose="020B0600070205080204" pitchFamily="34" charset="-128"/>
              </a:rPr>
              <a:t>A customer must have a (non-null) phone number.</a:t>
            </a:r>
          </a:p>
          <a:p>
            <a:r>
              <a:rPr lang="en-US" altLang="zh-TW" sz="2000" dirty="0" smtClean="0">
                <a:ea typeface="ＭＳ Ｐゴシック" panose="020B0600070205080204" pitchFamily="34" charset="-128"/>
              </a:rPr>
              <a:t>Specify integrity constraints when we create tables.</a:t>
            </a:r>
          </a:p>
          <a:p>
            <a:pPr lvl="1"/>
            <a:endParaRPr lang="en-US" altLang="zh-TW" sz="2000" dirty="0" smtClean="0">
              <a:ea typeface="ＭＳ Ｐゴシック" panose="020B0600070205080204" pitchFamily="34" charset="-128"/>
            </a:endParaRPr>
          </a:p>
          <a:p>
            <a:endParaRPr lang="en-US" altLang="zh-TW" dirty="0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10953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 Constraints on a Single Relation 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1375" y="1177925"/>
            <a:ext cx="7573963" cy="2640013"/>
          </a:xfrm>
        </p:spPr>
        <p:txBody>
          <a:bodyPr/>
          <a:lstStyle/>
          <a:p>
            <a:r>
              <a:rPr lang="en-US" altLang="zh-TW" sz="2000" b="1" dirty="0" smtClean="0">
                <a:ea typeface="ＭＳ Ｐゴシック" panose="020B0600070205080204" pitchFamily="34" charset="-128"/>
              </a:rPr>
              <a:t>not null</a:t>
            </a:r>
          </a:p>
          <a:p>
            <a:r>
              <a:rPr lang="en-US" altLang="zh-TW" sz="2000" b="1" dirty="0" smtClean="0">
                <a:ea typeface="ＭＳ Ｐゴシック" panose="020B0600070205080204" pitchFamily="34" charset="-128"/>
              </a:rPr>
              <a:t>primary key</a:t>
            </a:r>
          </a:p>
          <a:p>
            <a:r>
              <a:rPr lang="en-US" altLang="zh-TW" sz="2000" b="1" dirty="0" smtClean="0">
                <a:ea typeface="ＭＳ Ｐゴシック" panose="020B0600070205080204" pitchFamily="34" charset="-128"/>
              </a:rPr>
              <a:t>unique</a:t>
            </a:r>
            <a:endParaRPr lang="en-US" altLang="zh-TW" sz="2000" dirty="0" smtClean="0">
              <a:ea typeface="ＭＳ Ｐゴシック" panose="020B0600070205080204" pitchFamily="34" charset="-128"/>
            </a:endParaRPr>
          </a:p>
          <a:p>
            <a:r>
              <a:rPr lang="en-US" altLang="zh-TW" sz="2000" b="1" dirty="0" smtClean="0">
                <a:ea typeface="ＭＳ Ｐゴシック" panose="020B0600070205080204" pitchFamily="34" charset="-128"/>
              </a:rPr>
              <a:t>check 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(P), where P is a predicate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804863" y="5229225"/>
            <a:ext cx="68008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Tx/>
              <a:buFont typeface="Monotype Sorts" pitchFamily="2" charset="2"/>
              <a:buNone/>
            </a:pPr>
            <a:endParaRPr lang="zh-TW" altLang="zh-TW" sz="20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95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Not Null and Unique Constraints 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1375" y="1135063"/>
            <a:ext cx="7948613" cy="4463097"/>
          </a:xfrm>
        </p:spPr>
        <p:txBody>
          <a:bodyPr/>
          <a:lstStyle/>
          <a:p>
            <a:r>
              <a:rPr kumimoji="0" lang="en-US" altLang="zh-TW" sz="2000" b="1" dirty="0" smtClean="0">
                <a:ea typeface="ＭＳ Ｐゴシック" panose="020B0600070205080204" pitchFamily="34" charset="-128"/>
              </a:rPr>
              <a:t>not null</a:t>
            </a:r>
          </a:p>
          <a:p>
            <a:pPr lvl="1"/>
            <a:r>
              <a:rPr kumimoji="0" lang="en-US" altLang="zh-TW" sz="2000" dirty="0" smtClean="0">
                <a:ea typeface="ＭＳ Ｐゴシック" panose="020B0600070205080204" pitchFamily="34" charset="-128"/>
              </a:rPr>
              <a:t>Declare </a:t>
            </a:r>
            <a:r>
              <a:rPr kumimoji="0" lang="en-US" altLang="zh-TW" sz="2000" i="1" dirty="0" smtClean="0">
                <a:ea typeface="ＭＳ Ｐゴシック" panose="020B0600070205080204" pitchFamily="34" charset="-128"/>
              </a:rPr>
              <a:t>name</a:t>
            </a:r>
            <a:r>
              <a:rPr kumimoji="0" lang="en-US" altLang="zh-TW" sz="2000" dirty="0" smtClean="0">
                <a:ea typeface="ＭＳ Ｐゴシック" panose="020B0600070205080204" pitchFamily="34" charset="-128"/>
              </a:rPr>
              <a:t> and </a:t>
            </a:r>
            <a:r>
              <a:rPr kumimoji="0" lang="en-US" altLang="zh-TW" sz="2000" i="1" dirty="0" smtClean="0">
                <a:ea typeface="ＭＳ Ｐゴシック" panose="020B0600070205080204" pitchFamily="34" charset="-128"/>
              </a:rPr>
              <a:t>budget</a:t>
            </a:r>
            <a:r>
              <a:rPr kumimoji="0" lang="en-US" altLang="zh-TW" sz="2000" dirty="0" smtClean="0">
                <a:ea typeface="ＭＳ Ｐゴシック" panose="020B0600070205080204" pitchFamily="34" charset="-128"/>
              </a:rPr>
              <a:t> to be </a:t>
            </a:r>
            <a:r>
              <a:rPr lang="en-US" altLang="zh-TW" sz="2000" b="1" dirty="0" smtClean="0">
                <a:ea typeface="ＭＳ Ｐゴシック" panose="020B0600070205080204" pitchFamily="34" charset="-128"/>
              </a:rPr>
              <a:t>not null</a:t>
            </a:r>
          </a:p>
          <a:p>
            <a:pPr>
              <a:buFont typeface="Monotype Sorts" pitchFamily="2" charset="2"/>
              <a:buNone/>
            </a:pPr>
            <a:r>
              <a:rPr kumimoji="0" lang="en-US" altLang="zh-TW" sz="2000" i="1" dirty="0" smtClean="0">
                <a:ea typeface="ＭＳ Ｐゴシック" panose="020B0600070205080204" pitchFamily="34" charset="-128"/>
              </a:rPr>
              <a:t>	          name </a:t>
            </a:r>
            <a:r>
              <a:rPr kumimoji="0" lang="en-US" altLang="zh-TW" sz="2000" b="1" dirty="0" smtClean="0">
                <a:ea typeface="ＭＳ Ｐゴシック" panose="020B0600070205080204" pitchFamily="34" charset="-128"/>
              </a:rPr>
              <a:t>char</a:t>
            </a:r>
            <a:r>
              <a:rPr kumimoji="0" lang="en-US" altLang="zh-TW" sz="2000" dirty="0" smtClean="0">
                <a:ea typeface="ＭＳ Ｐゴシック" panose="020B0600070205080204" pitchFamily="34" charset="-128"/>
              </a:rPr>
              <a:t>(20</a:t>
            </a:r>
            <a:r>
              <a:rPr kumimoji="0" lang="en-US" altLang="zh-TW" sz="2000" dirty="0" smtClean="0">
                <a:ea typeface="ＭＳ Ｐゴシック" panose="020B0600070205080204" pitchFamily="34" charset="-128"/>
              </a:rPr>
              <a:t>) </a:t>
            </a:r>
            <a:r>
              <a:rPr kumimoji="0" lang="en-US" altLang="zh-TW" sz="2000" b="1" dirty="0" smtClean="0">
                <a:ea typeface="ＭＳ Ｐゴシック" panose="020B0600070205080204" pitchFamily="34" charset="-128"/>
              </a:rPr>
              <a:t>not null</a:t>
            </a:r>
            <a:br>
              <a:rPr kumimoji="0" lang="en-US" altLang="zh-TW" sz="2000" b="1" dirty="0" smtClean="0">
                <a:ea typeface="ＭＳ Ｐゴシック" panose="020B0600070205080204" pitchFamily="34" charset="-128"/>
              </a:rPr>
            </a:br>
            <a:r>
              <a:rPr kumimoji="0" lang="en-US" altLang="zh-TW" sz="2000" b="1" dirty="0" smtClean="0">
                <a:ea typeface="ＭＳ Ｐゴシック" panose="020B0600070205080204" pitchFamily="34" charset="-128"/>
              </a:rPr>
              <a:t>          </a:t>
            </a:r>
            <a:r>
              <a:rPr kumimoji="0" lang="en-US" altLang="zh-TW" sz="2000" i="1" dirty="0" smtClean="0">
                <a:ea typeface="ＭＳ Ｐゴシック" panose="020B0600070205080204" pitchFamily="34" charset="-128"/>
              </a:rPr>
              <a:t>budget </a:t>
            </a:r>
            <a:r>
              <a:rPr kumimoji="0" lang="en-US" altLang="zh-TW" sz="2000" b="1" dirty="0" smtClean="0">
                <a:ea typeface="ＭＳ Ｐゴシック" panose="020B0600070205080204" pitchFamily="34" charset="-128"/>
              </a:rPr>
              <a:t>numeric</a:t>
            </a:r>
            <a:r>
              <a:rPr kumimoji="0" lang="en-US" altLang="zh-TW" sz="2000" dirty="0" smtClean="0">
                <a:ea typeface="ＭＳ Ｐゴシック" panose="020B0600070205080204" pitchFamily="34" charset="-128"/>
              </a:rPr>
              <a:t>(12,2) </a:t>
            </a:r>
            <a:r>
              <a:rPr kumimoji="0" lang="en-US" altLang="zh-TW" sz="2000" b="1" dirty="0" smtClean="0">
                <a:ea typeface="ＭＳ Ｐゴシック" panose="020B0600070205080204" pitchFamily="34" charset="-128"/>
              </a:rPr>
              <a:t>not null</a:t>
            </a:r>
          </a:p>
          <a:p>
            <a:r>
              <a:rPr lang="en-US" altLang="zh-TW" sz="2000" b="1" dirty="0" smtClean="0">
                <a:ea typeface="ＭＳ Ｐゴシック" panose="020B0600070205080204" pitchFamily="34" charset="-128"/>
              </a:rPr>
              <a:t>unique</a:t>
            </a:r>
            <a:r>
              <a:rPr kumimoji="0" lang="en-US" altLang="zh-TW" sz="2000" dirty="0" smtClean="0">
                <a:ea typeface="ＭＳ Ｐゴシック" panose="020B0600070205080204" pitchFamily="34" charset="-128"/>
              </a:rPr>
              <a:t> (</a:t>
            </a:r>
            <a:r>
              <a:rPr kumimoji="0" lang="en-US" altLang="zh-TW" sz="2000" i="1" dirty="0" smtClean="0">
                <a:ea typeface="ＭＳ Ｐゴシック" panose="020B0600070205080204" pitchFamily="34" charset="-128"/>
              </a:rPr>
              <a:t>A</a:t>
            </a:r>
            <a:r>
              <a:rPr kumimoji="0" lang="en-US" altLang="zh-TW" sz="2000" baseline="-25000" dirty="0" smtClean="0">
                <a:ea typeface="ＭＳ Ｐゴシック" panose="020B0600070205080204" pitchFamily="34" charset="-128"/>
              </a:rPr>
              <a:t>1</a:t>
            </a:r>
            <a:r>
              <a:rPr kumimoji="0" lang="en-US" altLang="zh-TW" sz="2000" dirty="0" smtClean="0">
                <a:ea typeface="ＭＳ Ｐゴシック" panose="020B0600070205080204" pitchFamily="34" charset="-128"/>
              </a:rPr>
              <a:t>, </a:t>
            </a:r>
            <a:r>
              <a:rPr kumimoji="0" lang="en-US" altLang="zh-TW" sz="2000" i="1" dirty="0" smtClean="0">
                <a:ea typeface="ＭＳ Ｐゴシック" panose="020B0600070205080204" pitchFamily="34" charset="-128"/>
              </a:rPr>
              <a:t>A</a:t>
            </a:r>
            <a:r>
              <a:rPr kumimoji="0" lang="en-US" altLang="zh-TW" sz="2000" baseline="-25000" dirty="0" smtClean="0">
                <a:ea typeface="ＭＳ Ｐゴシック" panose="020B0600070205080204" pitchFamily="34" charset="-128"/>
              </a:rPr>
              <a:t>2</a:t>
            </a:r>
            <a:r>
              <a:rPr kumimoji="0" lang="en-US" altLang="zh-TW" sz="2000" dirty="0" smtClean="0">
                <a:ea typeface="ＭＳ Ｐゴシック" panose="020B0600070205080204" pitchFamily="34" charset="-128"/>
              </a:rPr>
              <a:t>, …, </a:t>
            </a:r>
            <a:r>
              <a:rPr kumimoji="0" lang="en-US" altLang="zh-TW" sz="2000" i="1" dirty="0" smtClean="0">
                <a:ea typeface="ＭＳ Ｐゴシック" panose="020B0600070205080204" pitchFamily="34" charset="-128"/>
              </a:rPr>
              <a:t>A</a:t>
            </a:r>
            <a:r>
              <a:rPr kumimoji="0" lang="en-US" altLang="zh-TW" sz="2000" baseline="-25000" dirty="0" smtClean="0">
                <a:ea typeface="ＭＳ Ｐゴシック" panose="020B0600070205080204" pitchFamily="34" charset="-128"/>
              </a:rPr>
              <a:t>m</a:t>
            </a:r>
            <a:r>
              <a:rPr kumimoji="0" lang="en-US" altLang="zh-TW" sz="2000" dirty="0" smtClean="0">
                <a:ea typeface="ＭＳ Ｐゴシック" panose="020B0600070205080204" pitchFamily="34" charset="-128"/>
              </a:rPr>
              <a:t>)</a:t>
            </a:r>
          </a:p>
          <a:p>
            <a:pPr lvl="1"/>
            <a:r>
              <a:rPr kumimoji="0" lang="en-US" altLang="zh-TW" sz="2000" dirty="0" smtClean="0">
                <a:ea typeface="ＭＳ Ｐゴシック" panose="020B0600070205080204" pitchFamily="34" charset="-128"/>
              </a:rPr>
              <a:t>The unique specification states that the attributes </a:t>
            </a:r>
            <a:r>
              <a:rPr kumimoji="0" lang="en-US" altLang="zh-TW" sz="2000" i="1" dirty="0">
                <a:ea typeface="ＭＳ Ｐゴシック" panose="020B0600070205080204" pitchFamily="34" charset="-128"/>
              </a:rPr>
              <a:t>A</a:t>
            </a:r>
            <a:r>
              <a:rPr kumimoji="0" lang="en-US" altLang="zh-TW" sz="2000" baseline="-25000" dirty="0">
                <a:ea typeface="ＭＳ Ｐゴシック" panose="020B0600070205080204" pitchFamily="34" charset="-128"/>
              </a:rPr>
              <a:t>1</a:t>
            </a:r>
            <a:r>
              <a:rPr kumimoji="0" lang="en-US" altLang="zh-TW" sz="2000" dirty="0">
                <a:ea typeface="ＭＳ Ｐゴシック" panose="020B0600070205080204" pitchFamily="34" charset="-128"/>
              </a:rPr>
              <a:t>, </a:t>
            </a:r>
            <a:r>
              <a:rPr kumimoji="0" lang="en-US" altLang="zh-TW" sz="2000" i="1" dirty="0">
                <a:ea typeface="ＭＳ Ｐゴシック" panose="020B0600070205080204" pitchFamily="34" charset="-128"/>
              </a:rPr>
              <a:t>A</a:t>
            </a:r>
            <a:r>
              <a:rPr kumimoji="0" lang="en-US" altLang="zh-TW" sz="2000" baseline="-25000" dirty="0">
                <a:ea typeface="ＭＳ Ｐゴシック" panose="020B0600070205080204" pitchFamily="34" charset="-128"/>
              </a:rPr>
              <a:t>2</a:t>
            </a:r>
            <a:r>
              <a:rPr kumimoji="0" lang="en-US" altLang="zh-TW" sz="2000" dirty="0">
                <a:ea typeface="ＭＳ Ｐゴシック" panose="020B0600070205080204" pitchFamily="34" charset="-128"/>
              </a:rPr>
              <a:t>, …, </a:t>
            </a:r>
            <a:r>
              <a:rPr kumimoji="0" lang="en-US" altLang="zh-TW" sz="2000" i="1" dirty="0">
                <a:ea typeface="ＭＳ Ｐゴシック" panose="020B0600070205080204" pitchFamily="34" charset="-128"/>
              </a:rPr>
              <a:t>A</a:t>
            </a:r>
            <a:r>
              <a:rPr kumimoji="0" lang="en-US" altLang="zh-TW" sz="2000" baseline="-25000" dirty="0">
                <a:ea typeface="ＭＳ Ｐゴシック" panose="020B0600070205080204" pitchFamily="34" charset="-128"/>
              </a:rPr>
              <a:t>m</a:t>
            </a:r>
            <a:r>
              <a:rPr kumimoji="0" lang="en-US" altLang="zh-TW" sz="2000" dirty="0" smtClean="0">
                <a:ea typeface="ＭＳ Ｐゴシック" panose="020B0600070205080204" pitchFamily="34" charset="-128"/>
              </a:rPr>
              <a:t> form a </a:t>
            </a:r>
            <a:r>
              <a:rPr kumimoji="0" lang="en-US" altLang="zh-TW" sz="2000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candidate key</a:t>
            </a:r>
            <a:r>
              <a:rPr kumimoji="0" lang="en-US" altLang="zh-TW" sz="2000" dirty="0" smtClean="0">
                <a:ea typeface="ＭＳ Ｐゴシック" panose="020B0600070205080204" pitchFamily="34" charset="-128"/>
              </a:rPr>
              <a:t>.</a:t>
            </a:r>
          </a:p>
          <a:p>
            <a:pPr lvl="1"/>
            <a:r>
              <a:rPr kumimoji="0" lang="en-US" altLang="zh-TW" sz="2000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Candidate keys are permitted to be null</a:t>
            </a:r>
            <a:r>
              <a:rPr kumimoji="0" lang="en-US" altLang="zh-TW" sz="2000" dirty="0" smtClean="0">
                <a:ea typeface="ＭＳ Ｐゴシック" panose="020B0600070205080204" pitchFamily="34" charset="-128"/>
              </a:rPr>
              <a:t> (in contrast to primary keys).</a:t>
            </a:r>
          </a:p>
          <a:p>
            <a:endParaRPr kumimoji="0" lang="en-US" altLang="zh-TW" dirty="0" smtClean="0">
              <a:ea typeface="ＭＳ Ｐゴシック" panose="020B0600070205080204" pitchFamily="34" charset="-128"/>
            </a:endParaRPr>
          </a:p>
          <a:p>
            <a:endParaRPr lang="en-US" altLang="zh-TW" b="1" dirty="0" smtClean="0">
              <a:ea typeface="ＭＳ Ｐゴシック" panose="020B0600070205080204" pitchFamily="34" charset="-128"/>
            </a:endParaRPr>
          </a:p>
          <a:p>
            <a:pPr>
              <a:buFont typeface="Monotype Sorts" pitchFamily="2" charset="2"/>
              <a:buNone/>
            </a:pPr>
            <a:endParaRPr lang="en-US" altLang="zh-TW" dirty="0" smtClean="0">
              <a:ea typeface="ＭＳ Ｐゴシック" panose="020B0600070205080204" pitchFamily="34" charset="-128"/>
            </a:endParaRP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804863" y="5229225"/>
            <a:ext cx="68008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Tx/>
              <a:buFont typeface="Monotype Sorts" pitchFamily="2" charset="2"/>
              <a:buNone/>
            </a:pPr>
            <a:endParaRPr lang="zh-TW" altLang="zh-TW" sz="20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dirty="0">
                <a:ea typeface="+mj-ea"/>
              </a:rPr>
              <a:t>Chapter 4:  Intermediate SQL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9625" y="1104900"/>
            <a:ext cx="7413625" cy="4732338"/>
          </a:xfrm>
          <a:noFill/>
        </p:spPr>
        <p:txBody>
          <a:bodyPr lIns="90488" tIns="44450" rIns="90488" bIns="44450"/>
          <a:lstStyle/>
          <a:p>
            <a:r>
              <a:rPr lang="en-US" altLang="zh-TW" sz="2000" dirty="0" smtClean="0">
                <a:ea typeface="ＭＳ Ｐゴシック" panose="020B0600070205080204" pitchFamily="34" charset="-128"/>
              </a:rPr>
              <a:t>Join Expressions</a:t>
            </a:r>
          </a:p>
          <a:p>
            <a:r>
              <a:rPr lang="en-US" altLang="zh-TW" sz="2000" dirty="0" smtClean="0">
                <a:ea typeface="ＭＳ Ｐゴシック" panose="020B0600070205080204" pitchFamily="34" charset="-128"/>
              </a:rPr>
              <a:t>Views</a:t>
            </a:r>
          </a:p>
          <a:p>
            <a:r>
              <a:rPr lang="en-US" altLang="zh-TW" sz="2000" dirty="0" smtClean="0">
                <a:ea typeface="ＭＳ Ｐゴシック" panose="020B0600070205080204" pitchFamily="34" charset="-128"/>
              </a:rPr>
              <a:t>Integrity Constraints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95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The check clause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3913" y="1098550"/>
            <a:ext cx="7519987" cy="803275"/>
          </a:xfrm>
        </p:spPr>
        <p:txBody>
          <a:bodyPr/>
          <a:lstStyle/>
          <a:p>
            <a:r>
              <a:rPr lang="en-US" altLang="zh-TW" sz="2400" b="1" smtClean="0">
                <a:ea typeface="ＭＳ Ｐゴシック" panose="020B0600070205080204" pitchFamily="34" charset="-128"/>
              </a:rPr>
              <a:t>check </a:t>
            </a:r>
            <a:r>
              <a:rPr lang="en-US" altLang="zh-TW" sz="2400" smtClean="0">
                <a:ea typeface="ＭＳ Ｐゴシック" panose="020B0600070205080204" pitchFamily="34" charset="-128"/>
              </a:rPr>
              <a:t>(P) where P is a predicate that every tuple in a relation must satisfy.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1162050" y="2000250"/>
            <a:ext cx="7056438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tabLst>
                <a:tab pos="1428750" algn="l"/>
                <a:tab pos="1711325" algn="l"/>
                <a:tab pos="3319463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tabLst>
                <a:tab pos="1428750" algn="l"/>
                <a:tab pos="1711325" algn="l"/>
                <a:tab pos="3319463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tabLst>
                <a:tab pos="1428750" algn="l"/>
                <a:tab pos="1711325" algn="l"/>
                <a:tab pos="3319463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tabLst>
                <a:tab pos="1428750" algn="l"/>
                <a:tab pos="1711325" algn="l"/>
                <a:tab pos="3319463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tabLst>
                <a:tab pos="1428750" algn="l"/>
                <a:tab pos="1711325" algn="l"/>
                <a:tab pos="3319463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1428750" algn="l"/>
                <a:tab pos="1711325" algn="l"/>
                <a:tab pos="3319463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1428750" algn="l"/>
                <a:tab pos="1711325" algn="l"/>
                <a:tab pos="3319463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1428750" algn="l"/>
                <a:tab pos="1711325" algn="l"/>
                <a:tab pos="3319463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1428750" algn="l"/>
                <a:tab pos="1711325" algn="l"/>
                <a:tab pos="3319463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/>
              <a:t>Example:  ensure that semester is one of fall, winter, spring or summer: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TW" sz="1000" b="1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 b="1"/>
              <a:t>create table </a:t>
            </a:r>
            <a:r>
              <a:rPr kumimoji="0" lang="en-US" altLang="zh-TW" sz="2000" i="1"/>
              <a:t>section </a:t>
            </a:r>
            <a:r>
              <a:rPr kumimoji="0" lang="en-US" altLang="zh-TW" sz="2000"/>
              <a:t>(</a:t>
            </a:r>
            <a:endParaRPr kumimoji="0" lang="en-US" altLang="zh-TW" sz="2000" i="1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/>
              <a:t>    </a:t>
            </a:r>
            <a:r>
              <a:rPr kumimoji="0" lang="en-US" altLang="zh-TW" sz="2000" i="1"/>
              <a:t>course_id </a:t>
            </a:r>
            <a:r>
              <a:rPr kumimoji="0" lang="en-US" altLang="zh-TW" sz="2000" b="1"/>
              <a:t>varchar </a:t>
            </a:r>
            <a:r>
              <a:rPr kumimoji="0" lang="en-US" altLang="zh-TW" sz="2000"/>
              <a:t>(8),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 i="1"/>
              <a:t>    sec_id </a:t>
            </a:r>
            <a:r>
              <a:rPr kumimoji="0" lang="en-US" altLang="zh-TW" sz="2000" b="1"/>
              <a:t>varchar </a:t>
            </a:r>
            <a:r>
              <a:rPr kumimoji="0" lang="en-US" altLang="zh-TW" sz="2000"/>
              <a:t>(8),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 i="1"/>
              <a:t>    semester </a:t>
            </a:r>
            <a:r>
              <a:rPr kumimoji="0" lang="en-US" altLang="zh-TW" sz="2000" b="1"/>
              <a:t>varchar </a:t>
            </a:r>
            <a:r>
              <a:rPr kumimoji="0" lang="en-US" altLang="zh-TW" sz="2000"/>
              <a:t>(6),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 i="1"/>
              <a:t>    year </a:t>
            </a:r>
            <a:r>
              <a:rPr kumimoji="0" lang="en-US" altLang="zh-TW" sz="2000" b="1"/>
              <a:t>numeric </a:t>
            </a:r>
            <a:r>
              <a:rPr kumimoji="0" lang="en-US" altLang="zh-TW" sz="2000"/>
              <a:t>(4,0),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 i="1"/>
              <a:t>    building </a:t>
            </a:r>
            <a:r>
              <a:rPr kumimoji="0" lang="en-US" altLang="zh-TW" sz="2000" b="1"/>
              <a:t>varchar </a:t>
            </a:r>
            <a:r>
              <a:rPr kumimoji="0" lang="en-US" altLang="zh-TW" sz="2000"/>
              <a:t>(15),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 i="1"/>
              <a:t>    room_number </a:t>
            </a:r>
            <a:r>
              <a:rPr kumimoji="0" lang="en-US" altLang="zh-TW" sz="2000" b="1"/>
              <a:t>varchar </a:t>
            </a:r>
            <a:r>
              <a:rPr kumimoji="0" lang="en-US" altLang="zh-TW" sz="2000"/>
              <a:t>(7),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 i="1"/>
              <a:t>    time_slot_id </a:t>
            </a:r>
            <a:r>
              <a:rPr kumimoji="0" lang="en-US" altLang="zh-TW" sz="2000" b="1"/>
              <a:t>varchar </a:t>
            </a:r>
            <a:r>
              <a:rPr kumimoji="0" lang="en-US" altLang="zh-TW" sz="2000"/>
              <a:t>(4),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 b="1"/>
              <a:t>    primary key </a:t>
            </a:r>
            <a:r>
              <a:rPr kumimoji="0" lang="en-US" altLang="zh-TW" sz="2000"/>
              <a:t>(</a:t>
            </a:r>
            <a:r>
              <a:rPr kumimoji="0" lang="en-US" altLang="zh-TW" sz="2000" i="1"/>
              <a:t>course_id</a:t>
            </a:r>
            <a:r>
              <a:rPr kumimoji="0" lang="en-US" altLang="zh-TW" sz="2000"/>
              <a:t>, </a:t>
            </a:r>
            <a:r>
              <a:rPr kumimoji="0" lang="en-US" altLang="zh-TW" sz="2000" i="1"/>
              <a:t>sec_id</a:t>
            </a:r>
            <a:r>
              <a:rPr kumimoji="0" lang="en-US" altLang="zh-TW" sz="2000"/>
              <a:t>, </a:t>
            </a:r>
            <a:r>
              <a:rPr kumimoji="0" lang="en-US" altLang="zh-TW" sz="2000" i="1"/>
              <a:t>semester</a:t>
            </a:r>
            <a:r>
              <a:rPr kumimoji="0" lang="en-US" altLang="zh-TW" sz="2000"/>
              <a:t>, </a:t>
            </a:r>
            <a:r>
              <a:rPr kumimoji="0" lang="en-US" altLang="zh-TW" sz="2000" i="1"/>
              <a:t>year</a:t>
            </a:r>
            <a:r>
              <a:rPr kumimoji="0" lang="en-US" altLang="zh-TW" sz="2000"/>
              <a:t>),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 b="1"/>
              <a:t>    </a:t>
            </a:r>
            <a:r>
              <a:rPr kumimoji="0" lang="en-US" altLang="zh-TW" sz="2000" b="1">
                <a:solidFill>
                  <a:srgbClr val="0000FF"/>
                </a:solidFill>
              </a:rPr>
              <a:t>check </a:t>
            </a:r>
            <a:r>
              <a:rPr kumimoji="0" lang="en-US" altLang="zh-TW" sz="2000">
                <a:solidFill>
                  <a:srgbClr val="0000FF"/>
                </a:solidFill>
              </a:rPr>
              <a:t>(</a:t>
            </a:r>
            <a:r>
              <a:rPr kumimoji="0" lang="en-US" altLang="zh-TW" sz="2000" i="1">
                <a:solidFill>
                  <a:srgbClr val="0000FF"/>
                </a:solidFill>
              </a:rPr>
              <a:t>semester </a:t>
            </a:r>
            <a:r>
              <a:rPr kumimoji="0" lang="en-US" altLang="zh-TW" sz="2000" b="1">
                <a:solidFill>
                  <a:srgbClr val="0000FF"/>
                </a:solidFill>
              </a:rPr>
              <a:t>in </a:t>
            </a:r>
            <a:r>
              <a:rPr kumimoji="0" lang="en-US" altLang="zh-TW" sz="2000">
                <a:solidFill>
                  <a:srgbClr val="0000FF"/>
                </a:solidFill>
              </a:rPr>
              <a:t>(’Fall’, ’Winter’, ’Spring’, ’Summer’)</a:t>
            </a:r>
            <a:r>
              <a:rPr kumimoji="0" lang="en-US" altLang="zh-TW" sz="2000"/>
              <a:t>)</a:t>
            </a:r>
            <a:br>
              <a:rPr kumimoji="0" lang="en-US" altLang="zh-TW" sz="2000"/>
            </a:br>
            <a:r>
              <a:rPr kumimoji="0" lang="en-US" altLang="zh-TW" sz="2000"/>
              <a:t>);</a:t>
            </a: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804863" y="5229225"/>
            <a:ext cx="68008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Tx/>
              <a:buFont typeface="Monotype Sorts" pitchFamily="2" charset="2"/>
              <a:buNone/>
            </a:pPr>
            <a:endParaRPr lang="zh-TW" altLang="zh-TW" sz="20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95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The check </a:t>
            </a:r>
            <a:r>
              <a:rPr lang="en-US" dirty="0" smtClean="0">
                <a:ea typeface="+mj-ea"/>
              </a:rPr>
              <a:t>clause: Another Example</a:t>
            </a:r>
            <a:endParaRPr lang="en-US" dirty="0">
              <a:ea typeface="+mj-ea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125" y="927100"/>
            <a:ext cx="8575675" cy="803275"/>
          </a:xfrm>
        </p:spPr>
        <p:txBody>
          <a:bodyPr/>
          <a:lstStyle/>
          <a:p>
            <a:r>
              <a:rPr lang="en-US" altLang="zh-TW" sz="2000" dirty="0" smtClean="0">
                <a:ea typeface="ＭＳ Ｐゴシック" panose="020B0600070205080204" pitchFamily="34" charset="-128"/>
              </a:rPr>
              <a:t>To check that the </a:t>
            </a:r>
            <a:r>
              <a:rPr lang="en-US" altLang="zh-TW" sz="2000" dirty="0" err="1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time_slot_id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 in each tuple in the </a:t>
            </a:r>
            <a:r>
              <a:rPr lang="en-US" altLang="zh-TW" sz="2000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section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 relation is the identifier of a time slot in the </a:t>
            </a:r>
            <a:r>
              <a:rPr lang="en-US" altLang="zh-TW" sz="2000" dirty="0" err="1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time_slot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 relation.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444500" y="2924175"/>
            <a:ext cx="7548563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tabLst>
                <a:tab pos="1428750" algn="l"/>
                <a:tab pos="1711325" algn="l"/>
                <a:tab pos="3319463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tabLst>
                <a:tab pos="1428750" algn="l"/>
                <a:tab pos="1711325" algn="l"/>
                <a:tab pos="3319463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tabLst>
                <a:tab pos="1428750" algn="l"/>
                <a:tab pos="1711325" algn="l"/>
                <a:tab pos="3319463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tabLst>
                <a:tab pos="1428750" algn="l"/>
                <a:tab pos="1711325" algn="l"/>
                <a:tab pos="3319463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tabLst>
                <a:tab pos="1428750" algn="l"/>
                <a:tab pos="1711325" algn="l"/>
                <a:tab pos="3319463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1428750" algn="l"/>
                <a:tab pos="1711325" algn="l"/>
                <a:tab pos="3319463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1428750" algn="l"/>
                <a:tab pos="1711325" algn="l"/>
                <a:tab pos="3319463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1428750" algn="l"/>
                <a:tab pos="1711325" algn="l"/>
                <a:tab pos="3319463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1428750" algn="l"/>
                <a:tab pos="1711325" algn="l"/>
                <a:tab pos="3319463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 b="1"/>
              <a:t>create table </a:t>
            </a:r>
            <a:r>
              <a:rPr kumimoji="0" lang="en-US" altLang="zh-TW" sz="2000" i="1"/>
              <a:t>section </a:t>
            </a:r>
            <a:r>
              <a:rPr kumimoji="0" lang="en-US" altLang="zh-TW" sz="2000"/>
              <a:t>(</a:t>
            </a:r>
            <a:endParaRPr kumimoji="0" lang="en-US" altLang="zh-TW" sz="2000" i="1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/>
              <a:t>    </a:t>
            </a:r>
            <a:r>
              <a:rPr kumimoji="0" lang="en-US" altLang="zh-TW" sz="2000" i="1"/>
              <a:t>course_id </a:t>
            </a:r>
            <a:r>
              <a:rPr kumimoji="0" lang="en-US" altLang="zh-TW" sz="2000" b="1"/>
              <a:t>varchar </a:t>
            </a:r>
            <a:r>
              <a:rPr kumimoji="0" lang="en-US" altLang="zh-TW" sz="2000"/>
              <a:t>(8),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 i="1"/>
              <a:t>    sec_id </a:t>
            </a:r>
            <a:r>
              <a:rPr kumimoji="0" lang="en-US" altLang="zh-TW" sz="2000" b="1"/>
              <a:t>varchar </a:t>
            </a:r>
            <a:r>
              <a:rPr kumimoji="0" lang="en-US" altLang="zh-TW" sz="2000"/>
              <a:t>(8),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 i="1"/>
              <a:t>    semester </a:t>
            </a:r>
            <a:r>
              <a:rPr kumimoji="0" lang="en-US" altLang="zh-TW" sz="2000" b="1"/>
              <a:t>varchar </a:t>
            </a:r>
            <a:r>
              <a:rPr kumimoji="0" lang="en-US" altLang="zh-TW" sz="2000"/>
              <a:t>(6),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 i="1"/>
              <a:t>    year </a:t>
            </a:r>
            <a:r>
              <a:rPr kumimoji="0" lang="en-US" altLang="zh-TW" sz="2000" b="1"/>
              <a:t>numeric </a:t>
            </a:r>
            <a:r>
              <a:rPr kumimoji="0" lang="en-US" altLang="zh-TW" sz="2000"/>
              <a:t>(4,0),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 i="1"/>
              <a:t>    building </a:t>
            </a:r>
            <a:r>
              <a:rPr kumimoji="0" lang="en-US" altLang="zh-TW" sz="2000" b="1"/>
              <a:t>varchar </a:t>
            </a:r>
            <a:r>
              <a:rPr kumimoji="0" lang="en-US" altLang="zh-TW" sz="2000"/>
              <a:t>(15),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 i="1"/>
              <a:t>    room_number </a:t>
            </a:r>
            <a:r>
              <a:rPr kumimoji="0" lang="en-US" altLang="zh-TW" sz="2000" b="1"/>
              <a:t>varchar </a:t>
            </a:r>
            <a:r>
              <a:rPr kumimoji="0" lang="en-US" altLang="zh-TW" sz="2000"/>
              <a:t>(7),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 i="1"/>
              <a:t>    time_slot_id </a:t>
            </a:r>
            <a:r>
              <a:rPr kumimoji="0" lang="en-US" altLang="zh-TW" sz="2000" b="1"/>
              <a:t>varchar </a:t>
            </a:r>
            <a:r>
              <a:rPr kumimoji="0" lang="en-US" altLang="zh-TW" sz="2000"/>
              <a:t>(4),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 b="1"/>
              <a:t>    primary key </a:t>
            </a:r>
            <a:r>
              <a:rPr kumimoji="0" lang="en-US" altLang="zh-TW" sz="2000"/>
              <a:t>(</a:t>
            </a:r>
            <a:r>
              <a:rPr kumimoji="0" lang="en-US" altLang="zh-TW" sz="2000" i="1"/>
              <a:t>course_id</a:t>
            </a:r>
            <a:r>
              <a:rPr kumimoji="0" lang="en-US" altLang="zh-TW" sz="2000"/>
              <a:t>, </a:t>
            </a:r>
            <a:r>
              <a:rPr kumimoji="0" lang="en-US" altLang="zh-TW" sz="2000" i="1"/>
              <a:t>sec_id</a:t>
            </a:r>
            <a:r>
              <a:rPr kumimoji="0" lang="en-US" altLang="zh-TW" sz="2000"/>
              <a:t>, </a:t>
            </a:r>
            <a:r>
              <a:rPr kumimoji="0" lang="en-US" altLang="zh-TW" sz="2000" i="1"/>
              <a:t>semester</a:t>
            </a:r>
            <a:r>
              <a:rPr kumimoji="0" lang="en-US" altLang="zh-TW" sz="2000"/>
              <a:t>, </a:t>
            </a:r>
            <a:r>
              <a:rPr kumimoji="0" lang="en-US" altLang="zh-TW" sz="2000" i="1"/>
              <a:t>year</a:t>
            </a:r>
            <a:r>
              <a:rPr kumimoji="0" lang="en-US" altLang="zh-TW" sz="2000"/>
              <a:t>),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 b="1"/>
              <a:t>    </a:t>
            </a:r>
            <a:r>
              <a:rPr kumimoji="0" lang="en-US" altLang="zh-TW" sz="2000" b="1">
                <a:solidFill>
                  <a:srgbClr val="000099"/>
                </a:solidFill>
              </a:rPr>
              <a:t>check</a:t>
            </a:r>
            <a:r>
              <a:rPr kumimoji="0" lang="en-US" altLang="zh-TW" sz="2000" b="1"/>
              <a:t> </a:t>
            </a:r>
            <a:r>
              <a:rPr kumimoji="0" lang="en-US" altLang="zh-TW" sz="2000"/>
              <a:t>(</a:t>
            </a:r>
            <a:r>
              <a:rPr kumimoji="0" lang="en-US" altLang="zh-TW" sz="2000" i="1"/>
              <a:t>semester </a:t>
            </a:r>
            <a:r>
              <a:rPr kumimoji="0" lang="en-US" altLang="zh-TW" sz="2000" b="1"/>
              <a:t>in </a:t>
            </a:r>
            <a:r>
              <a:rPr kumimoji="0" lang="en-US" altLang="zh-TW" sz="2000"/>
              <a:t>(’Fall’, ’Winter’, ’Spring’, ’Summer’)),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/>
              <a:t>    </a:t>
            </a:r>
            <a:r>
              <a:rPr kumimoji="0" lang="en-US" altLang="zh-TW" sz="2000" b="1">
                <a:solidFill>
                  <a:srgbClr val="0000FF"/>
                </a:solidFill>
              </a:rPr>
              <a:t>check</a:t>
            </a:r>
            <a:r>
              <a:rPr kumimoji="0" lang="en-US" altLang="zh-TW" sz="2000">
                <a:solidFill>
                  <a:srgbClr val="0000FF"/>
                </a:solidFill>
              </a:rPr>
              <a:t> (time_slot_id </a:t>
            </a:r>
            <a:r>
              <a:rPr kumimoji="0" lang="en-US" altLang="zh-TW" sz="2000" b="1">
                <a:solidFill>
                  <a:srgbClr val="0000FF"/>
                </a:solidFill>
              </a:rPr>
              <a:t>in</a:t>
            </a:r>
            <a:r>
              <a:rPr kumimoji="0" lang="en-US" altLang="zh-TW" sz="2000">
                <a:solidFill>
                  <a:srgbClr val="0000FF"/>
                </a:solidFill>
              </a:rPr>
              <a:t> (</a:t>
            </a:r>
            <a:r>
              <a:rPr kumimoji="0" lang="en-US" altLang="zh-TW" sz="2000" b="1">
                <a:solidFill>
                  <a:srgbClr val="0000FF"/>
                </a:solidFill>
              </a:rPr>
              <a:t>select</a:t>
            </a:r>
            <a:r>
              <a:rPr kumimoji="0" lang="en-US" altLang="zh-TW" sz="2000">
                <a:solidFill>
                  <a:srgbClr val="0000FF"/>
                </a:solidFill>
              </a:rPr>
              <a:t> time_slot_id </a:t>
            </a:r>
            <a:r>
              <a:rPr kumimoji="0" lang="en-US" altLang="zh-TW" sz="2000" b="1">
                <a:solidFill>
                  <a:srgbClr val="0000FF"/>
                </a:solidFill>
              </a:rPr>
              <a:t>from</a:t>
            </a:r>
            <a:r>
              <a:rPr kumimoji="0" lang="en-US" altLang="zh-TW" sz="2000">
                <a:solidFill>
                  <a:srgbClr val="0000FF"/>
                </a:solidFill>
              </a:rPr>
              <a:t> time_slot))</a:t>
            </a:r>
            <a:r>
              <a:rPr kumimoji="0" lang="en-US" altLang="zh-TW" sz="2000"/>
              <a:t>);</a:t>
            </a: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804863" y="5229225"/>
            <a:ext cx="68008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Tx/>
              <a:buFont typeface="Monotype Sorts" pitchFamily="2" charset="2"/>
              <a:buNone/>
            </a:pPr>
            <a:endParaRPr lang="zh-TW" altLang="zh-TW" sz="2000" b="1"/>
          </a:p>
        </p:txBody>
      </p:sp>
      <p:pic>
        <p:nvPicPr>
          <p:cNvPr id="46086" name="Picture 3" descr="allFigure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313" y="1812925"/>
            <a:ext cx="4537075" cy="333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7" name="Oval 4"/>
          <p:cNvSpPr>
            <a:spLocks noChangeArrowheads="1"/>
          </p:cNvSpPr>
          <p:nvPr/>
        </p:nvSpPr>
        <p:spPr bwMode="auto">
          <a:xfrm>
            <a:off x="4278313" y="2484438"/>
            <a:ext cx="933450" cy="1395412"/>
          </a:xfrm>
          <a:prstGeom prst="ellipse">
            <a:avLst/>
          </a:prstGeom>
          <a:noFill/>
          <a:ln w="2540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/>
          </a:p>
        </p:txBody>
      </p:sp>
      <p:sp>
        <p:nvSpPr>
          <p:cNvPr id="46088" name="Oval 4"/>
          <p:cNvSpPr>
            <a:spLocks noChangeArrowheads="1"/>
          </p:cNvSpPr>
          <p:nvPr/>
        </p:nvSpPr>
        <p:spPr bwMode="auto">
          <a:xfrm>
            <a:off x="5321300" y="2968625"/>
            <a:ext cx="933450" cy="1020763"/>
          </a:xfrm>
          <a:prstGeom prst="ellipse">
            <a:avLst/>
          </a:prstGeom>
          <a:noFill/>
          <a:ln w="2540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Referential Integrity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1375" y="1135063"/>
            <a:ext cx="7743825" cy="4943475"/>
          </a:xfrm>
        </p:spPr>
        <p:txBody>
          <a:bodyPr/>
          <a:lstStyle/>
          <a:p>
            <a:r>
              <a:rPr lang="en-US" altLang="zh-TW" sz="2000" dirty="0" smtClean="0">
                <a:ea typeface="ＭＳ Ｐゴシック" panose="020B0600070205080204" pitchFamily="34" charset="-128"/>
              </a:rPr>
              <a:t>To ensure that a value that appears in one relation for a given set of attributes also appears for a certain set of attributes in another relation.</a:t>
            </a:r>
          </a:p>
          <a:p>
            <a:pPr lvl="1"/>
            <a:r>
              <a:rPr lang="en-US" altLang="zh-TW" sz="2000" dirty="0" smtClean="0">
                <a:ea typeface="ＭＳ Ｐゴシック" panose="020B0600070205080204" pitchFamily="34" charset="-128"/>
              </a:rPr>
              <a:t>Example:  If “Biology” is a department name appearing in one of the tuples in the </a:t>
            </a:r>
            <a:r>
              <a:rPr lang="en-US" altLang="zh-TW" sz="2000" i="1" dirty="0" smtClean="0">
                <a:ea typeface="ＭＳ Ｐゴシック" panose="020B0600070205080204" pitchFamily="34" charset="-128"/>
              </a:rPr>
              <a:t>instructor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 relation, then there exists a tuple in the </a:t>
            </a:r>
            <a:r>
              <a:rPr lang="en-US" altLang="zh-TW" sz="2000" i="1" dirty="0" smtClean="0">
                <a:ea typeface="ＭＳ Ｐゴシック" panose="020B0600070205080204" pitchFamily="34" charset="-128"/>
              </a:rPr>
              <a:t>department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 relation for “Biology”.</a:t>
            </a:r>
          </a:p>
          <a:p>
            <a:r>
              <a:rPr lang="en-US" altLang="zh-TW" sz="2000" dirty="0" smtClean="0">
                <a:ea typeface="ＭＳ Ｐゴシック" panose="020B0600070205080204" pitchFamily="34" charset="-128"/>
              </a:rPr>
              <a:t>Let A be a set of attributes.  Let R and S be two relations that contain attributes A, where A is the primary key of S. A is said to be a  </a:t>
            </a:r>
            <a:r>
              <a:rPr lang="en-US" altLang="zh-TW" sz="2000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foreign key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 of R if for any values of A appearing in R these values also appear in 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228600"/>
            <a:ext cx="7508875" cy="427038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Cascading Actions in Referential Integrity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8138" y="1125538"/>
            <a:ext cx="6723062" cy="4686300"/>
          </a:xfrm>
        </p:spPr>
        <p:txBody>
          <a:bodyPr/>
          <a:lstStyle/>
          <a:p>
            <a:pPr>
              <a:tabLst>
                <a:tab pos="2173288" algn="l"/>
              </a:tabLst>
            </a:pPr>
            <a:r>
              <a:rPr lang="en-US" altLang="zh-TW" sz="2000" b="1" dirty="0" smtClean="0">
                <a:ea typeface="ＭＳ Ｐゴシック" panose="020B0600070205080204" pitchFamily="34" charset="-128"/>
              </a:rPr>
              <a:t>create table </a:t>
            </a:r>
            <a:r>
              <a:rPr lang="en-US" altLang="zh-TW" sz="2000" i="1" dirty="0" smtClean="0">
                <a:ea typeface="ＭＳ Ｐゴシック" panose="020B0600070205080204" pitchFamily="34" charset="-128"/>
              </a:rPr>
              <a:t>course (</a:t>
            </a:r>
            <a:br>
              <a:rPr lang="en-US" altLang="zh-TW" sz="2000" i="1" dirty="0" smtClean="0">
                <a:ea typeface="ＭＳ Ｐゴシック" panose="020B0600070205080204" pitchFamily="34" charset="-128"/>
              </a:rPr>
            </a:br>
            <a:r>
              <a:rPr lang="en-US" altLang="zh-TW" sz="2000" i="1" dirty="0" smtClean="0">
                <a:ea typeface="ＭＳ Ｐゴシック" panose="020B0600070205080204" pitchFamily="34" charset="-128"/>
              </a:rPr>
              <a:t>    </a:t>
            </a:r>
            <a:r>
              <a:rPr lang="en-US" altLang="zh-TW" sz="2000" i="1" dirty="0" err="1" smtClean="0">
                <a:ea typeface="ＭＳ Ｐゴシック" panose="020B0600070205080204" pitchFamily="34" charset="-128"/>
              </a:rPr>
              <a:t>course_id</a:t>
            </a:r>
            <a:r>
              <a:rPr lang="en-US" altLang="zh-TW" sz="2000" i="1" dirty="0" smtClean="0">
                <a:ea typeface="ＭＳ Ｐゴシック" panose="020B0600070205080204" pitchFamily="34" charset="-128"/>
              </a:rPr>
              <a:t> 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  </a:t>
            </a:r>
            <a:r>
              <a:rPr lang="en-US" altLang="zh-TW" sz="2000" b="1" dirty="0" smtClean="0">
                <a:ea typeface="ＭＳ Ｐゴシック" panose="020B0600070205080204" pitchFamily="34" charset="-128"/>
              </a:rPr>
              <a:t>char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(5) </a:t>
            </a:r>
            <a:r>
              <a:rPr lang="en-US" altLang="zh-TW" sz="2000" b="1" dirty="0" smtClean="0">
                <a:ea typeface="ＭＳ Ｐゴシック" panose="020B0600070205080204" pitchFamily="34" charset="-128"/>
              </a:rPr>
              <a:t>primary key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,</a:t>
            </a:r>
            <a:br>
              <a:rPr lang="en-US" altLang="zh-TW" sz="2000" dirty="0" smtClean="0">
                <a:ea typeface="ＭＳ Ｐゴシック" panose="020B0600070205080204" pitchFamily="34" charset="-128"/>
              </a:rPr>
            </a:br>
            <a:r>
              <a:rPr lang="en-US" altLang="zh-TW" sz="2000" dirty="0" smtClean="0">
                <a:ea typeface="ＭＳ Ｐゴシック" panose="020B0600070205080204" pitchFamily="34" charset="-128"/>
              </a:rPr>
              <a:t>    </a:t>
            </a:r>
            <a:r>
              <a:rPr lang="en-US" altLang="zh-TW" sz="2000" i="1" dirty="0" smtClean="0">
                <a:ea typeface="ＭＳ Ｐゴシック" panose="020B0600070205080204" pitchFamily="34" charset="-128"/>
              </a:rPr>
              <a:t>title             </a:t>
            </a:r>
            <a:r>
              <a:rPr lang="en-US" altLang="zh-TW" sz="2000" b="1" dirty="0" smtClean="0">
                <a:ea typeface="ＭＳ Ｐゴシック" panose="020B0600070205080204" pitchFamily="34" charset="-128"/>
              </a:rPr>
              <a:t>varchar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(20),</a:t>
            </a:r>
            <a:br>
              <a:rPr lang="en-US" altLang="zh-TW" sz="2000" dirty="0" smtClean="0">
                <a:ea typeface="ＭＳ Ｐゴシック" panose="020B0600070205080204" pitchFamily="34" charset="-128"/>
              </a:rPr>
            </a:br>
            <a:r>
              <a:rPr lang="en-US" altLang="zh-TW" sz="2000" dirty="0" smtClean="0">
                <a:ea typeface="ＭＳ Ｐゴシック" panose="020B0600070205080204" pitchFamily="34" charset="-128"/>
              </a:rPr>
              <a:t> </a:t>
            </a:r>
            <a:r>
              <a:rPr lang="en-US" altLang="zh-TW" sz="2000" i="1" dirty="0" smtClean="0">
                <a:ea typeface="ＭＳ Ｐゴシック" panose="020B0600070205080204" pitchFamily="34" charset="-128"/>
              </a:rPr>
              <a:t>   </a:t>
            </a:r>
            <a:r>
              <a:rPr lang="en-US" altLang="zh-TW" sz="2000" i="1" dirty="0" err="1" smtClean="0">
                <a:ea typeface="ＭＳ Ｐゴシック" panose="020B0600070205080204" pitchFamily="34" charset="-128"/>
              </a:rPr>
              <a:t>dept_name</a:t>
            </a:r>
            <a:r>
              <a:rPr lang="en-US" altLang="zh-TW" sz="2000" i="1" dirty="0" smtClean="0">
                <a:ea typeface="ＭＳ Ｐゴシック" panose="020B0600070205080204" pitchFamily="34" charset="-128"/>
              </a:rPr>
              <a:t> </a:t>
            </a:r>
            <a:r>
              <a:rPr lang="en-US" altLang="zh-TW" sz="2000" b="1" dirty="0" smtClean="0">
                <a:ea typeface="ＭＳ Ｐゴシック" panose="020B0600070205080204" pitchFamily="34" charset="-128"/>
              </a:rPr>
              <a:t>varchar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(20) </a:t>
            </a:r>
            <a:br>
              <a:rPr lang="en-US" altLang="zh-TW" sz="2000" dirty="0" smtClean="0">
                <a:ea typeface="ＭＳ Ｐゴシック" panose="020B0600070205080204" pitchFamily="34" charset="-128"/>
              </a:rPr>
            </a:br>
            <a:r>
              <a:rPr lang="en-US" altLang="zh-TW" sz="2000" dirty="0" smtClean="0">
                <a:ea typeface="ＭＳ Ｐゴシック" panose="020B0600070205080204" pitchFamily="34" charset="-128"/>
              </a:rPr>
              <a:t>                       </a:t>
            </a:r>
            <a:r>
              <a:rPr lang="en-US" altLang="zh-TW" sz="2000" b="1" dirty="0" smtClean="0">
                <a:ea typeface="ＭＳ Ｐゴシック" panose="020B0600070205080204" pitchFamily="34" charset="-128"/>
              </a:rPr>
              <a:t>references </a:t>
            </a:r>
            <a:r>
              <a:rPr lang="en-US" altLang="zh-TW" sz="2000" i="1" dirty="0" smtClean="0">
                <a:ea typeface="ＭＳ Ｐゴシック" panose="020B0600070205080204" pitchFamily="34" charset="-128"/>
              </a:rPr>
              <a:t>department</a:t>
            </a:r>
            <a:br>
              <a:rPr lang="en-US" altLang="zh-TW" sz="2000" i="1" dirty="0" smtClean="0">
                <a:ea typeface="ＭＳ Ｐゴシック" panose="020B0600070205080204" pitchFamily="34" charset="-128"/>
              </a:rPr>
            </a:br>
            <a:r>
              <a:rPr lang="en-US" altLang="zh-TW" sz="2000" i="1" dirty="0" smtClean="0">
                <a:ea typeface="ＭＳ Ｐゴシック" panose="020B0600070205080204" pitchFamily="34" charset="-128"/>
              </a:rPr>
              <a:t>)</a:t>
            </a:r>
            <a:endParaRPr lang="en-US" altLang="zh-TW" sz="2000" dirty="0" smtClean="0">
              <a:ea typeface="ＭＳ Ｐゴシック" panose="020B0600070205080204" pitchFamily="34" charset="-128"/>
            </a:endParaRPr>
          </a:p>
          <a:p>
            <a:pPr>
              <a:tabLst>
                <a:tab pos="2173288" algn="l"/>
              </a:tabLst>
            </a:pPr>
            <a:r>
              <a:rPr lang="en-US" altLang="zh-TW" sz="2000" b="1" dirty="0" smtClean="0">
                <a:ea typeface="ＭＳ Ｐゴシック" panose="020B0600070205080204" pitchFamily="34" charset="-128"/>
              </a:rPr>
              <a:t>create table </a:t>
            </a:r>
            <a:r>
              <a:rPr lang="en-US" altLang="zh-TW" sz="2000" i="1" dirty="0" smtClean="0">
                <a:ea typeface="ＭＳ Ｐゴシック" panose="020B0600070205080204" pitchFamily="34" charset="-128"/>
              </a:rPr>
              <a:t>course 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(</a:t>
            </a:r>
            <a:br>
              <a:rPr lang="en-US" altLang="zh-TW" sz="2000" dirty="0" smtClean="0">
                <a:ea typeface="ＭＳ Ｐゴシック" panose="020B0600070205080204" pitchFamily="34" charset="-128"/>
              </a:rPr>
            </a:br>
            <a:r>
              <a:rPr lang="en-US" altLang="zh-TW" sz="2000" dirty="0" smtClean="0">
                <a:ea typeface="ＭＳ Ｐゴシック" panose="020B0600070205080204" pitchFamily="34" charset="-128"/>
              </a:rPr>
              <a:t>    …</a:t>
            </a:r>
            <a:br>
              <a:rPr lang="en-US" altLang="zh-TW" sz="2000" dirty="0" smtClean="0">
                <a:ea typeface="ＭＳ Ｐゴシック" panose="020B0600070205080204" pitchFamily="34" charset="-128"/>
              </a:rPr>
            </a:br>
            <a:r>
              <a:rPr lang="en-US" altLang="zh-TW" sz="2000" dirty="0" smtClean="0">
                <a:ea typeface="ＭＳ Ｐゴシック" panose="020B0600070205080204" pitchFamily="34" charset="-128"/>
              </a:rPr>
              <a:t>    </a:t>
            </a:r>
            <a:r>
              <a:rPr lang="en-US" altLang="zh-TW" sz="2000" i="1" dirty="0" err="1" smtClean="0">
                <a:ea typeface="ＭＳ Ｐゴシック" panose="020B0600070205080204" pitchFamily="34" charset="-128"/>
              </a:rPr>
              <a:t>dept_name</a:t>
            </a:r>
            <a:r>
              <a:rPr lang="en-US" altLang="zh-TW" sz="2000" i="1" dirty="0" smtClean="0">
                <a:ea typeface="ＭＳ Ｐゴシック" panose="020B0600070205080204" pitchFamily="34" charset="-128"/>
              </a:rPr>
              <a:t> </a:t>
            </a:r>
            <a:r>
              <a:rPr lang="en-US" altLang="zh-TW" sz="2000" b="1" dirty="0" smtClean="0">
                <a:ea typeface="ＭＳ Ｐゴシック" panose="020B0600070205080204" pitchFamily="34" charset="-128"/>
              </a:rPr>
              <a:t>varchar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(20),</a:t>
            </a:r>
            <a:br>
              <a:rPr lang="en-US" altLang="zh-TW" sz="2000" dirty="0" smtClean="0">
                <a:ea typeface="ＭＳ Ｐゴシック" panose="020B0600070205080204" pitchFamily="34" charset="-128"/>
              </a:rPr>
            </a:br>
            <a:r>
              <a:rPr lang="en-US" altLang="zh-TW" sz="2000" dirty="0" smtClean="0">
                <a:ea typeface="ＭＳ Ｐゴシック" panose="020B0600070205080204" pitchFamily="34" charset="-128"/>
              </a:rPr>
              <a:t>    </a:t>
            </a:r>
            <a:r>
              <a:rPr lang="en-US" altLang="zh-TW" sz="2000" b="1" dirty="0" smtClean="0">
                <a:ea typeface="ＭＳ Ｐゴシック" panose="020B0600070205080204" pitchFamily="34" charset="-128"/>
              </a:rPr>
              <a:t>foreign key 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(</a:t>
            </a:r>
            <a:r>
              <a:rPr lang="en-US" altLang="zh-TW" sz="2000" i="1" dirty="0" err="1" smtClean="0">
                <a:ea typeface="ＭＳ Ｐゴシック" panose="020B0600070205080204" pitchFamily="34" charset="-128"/>
              </a:rPr>
              <a:t>dept_name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) </a:t>
            </a:r>
            <a:br>
              <a:rPr lang="en-US" altLang="zh-TW" sz="2000" dirty="0" smtClean="0">
                <a:ea typeface="ＭＳ Ｐゴシック" panose="020B0600070205080204" pitchFamily="34" charset="-128"/>
              </a:rPr>
            </a:br>
            <a:r>
              <a:rPr lang="en-US" altLang="zh-TW" sz="2000" dirty="0" smtClean="0">
                <a:ea typeface="ＭＳ Ｐゴシック" panose="020B0600070205080204" pitchFamily="34" charset="-128"/>
              </a:rPr>
              <a:t>                 </a:t>
            </a:r>
            <a:r>
              <a:rPr lang="en-US" altLang="zh-TW" sz="2000" b="1" dirty="0" smtClean="0">
                <a:ea typeface="ＭＳ Ｐゴシック" panose="020B0600070205080204" pitchFamily="34" charset="-128"/>
              </a:rPr>
              <a:t>references </a:t>
            </a:r>
            <a:r>
              <a:rPr lang="en-US" altLang="zh-TW" sz="2000" i="1" dirty="0" smtClean="0">
                <a:ea typeface="ＭＳ Ｐゴシック" panose="020B0600070205080204" pitchFamily="34" charset="-128"/>
              </a:rPr>
              <a:t>department</a:t>
            </a:r>
            <a:br>
              <a:rPr lang="en-US" altLang="zh-TW" sz="2000" i="1" dirty="0" smtClean="0">
                <a:ea typeface="ＭＳ Ｐゴシック" panose="020B0600070205080204" pitchFamily="34" charset="-128"/>
              </a:rPr>
            </a:br>
            <a:r>
              <a:rPr lang="en-US" altLang="zh-TW" sz="2000" i="1" dirty="0" smtClean="0">
                <a:ea typeface="ＭＳ Ｐゴシック" panose="020B0600070205080204" pitchFamily="34" charset="-128"/>
              </a:rPr>
              <a:t>                      </a:t>
            </a:r>
            <a:r>
              <a:rPr lang="en-US" altLang="zh-TW" sz="2000" b="1" dirty="0" smtClean="0">
                <a:ea typeface="ＭＳ Ｐゴシック" panose="020B0600070205080204" pitchFamily="34" charset="-128"/>
              </a:rPr>
              <a:t>on delete cascade</a:t>
            </a:r>
            <a:br>
              <a:rPr lang="en-US" altLang="zh-TW" sz="2000" b="1" dirty="0" smtClean="0">
                <a:ea typeface="ＭＳ Ｐゴシック" panose="020B0600070205080204" pitchFamily="34" charset="-128"/>
              </a:rPr>
            </a:br>
            <a:r>
              <a:rPr lang="en-US" altLang="zh-TW" sz="2000" b="1" dirty="0" smtClean="0">
                <a:ea typeface="ＭＳ Ｐゴシック" panose="020B0600070205080204" pitchFamily="34" charset="-128"/>
              </a:rPr>
              <a:t>                      on update cascade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,</a:t>
            </a:r>
            <a:br>
              <a:rPr lang="en-US" altLang="zh-TW" sz="2000" dirty="0" smtClean="0">
                <a:ea typeface="ＭＳ Ｐゴシック" panose="020B0600070205080204" pitchFamily="34" charset="-128"/>
              </a:rPr>
            </a:br>
            <a:r>
              <a:rPr lang="en-US" altLang="zh-TW" sz="2000" dirty="0" smtClean="0">
                <a:ea typeface="ＭＳ Ｐゴシック" panose="020B0600070205080204" pitchFamily="34" charset="-128"/>
              </a:rPr>
              <a:t>    . . . </a:t>
            </a:r>
            <a:br>
              <a:rPr lang="en-US" altLang="zh-TW" sz="2000" dirty="0" smtClean="0">
                <a:ea typeface="ＭＳ Ｐゴシック" panose="020B0600070205080204" pitchFamily="34" charset="-128"/>
              </a:rPr>
            </a:br>
            <a:r>
              <a:rPr lang="en-US" altLang="zh-TW" sz="2000" dirty="0" smtClean="0">
                <a:ea typeface="ＭＳ Ｐゴシック" panose="020B0600070205080204" pitchFamily="34" charset="-128"/>
              </a:rPr>
              <a:t>)</a:t>
            </a:r>
          </a:p>
          <a:p>
            <a:pPr>
              <a:tabLst>
                <a:tab pos="2173288" algn="l"/>
              </a:tabLst>
            </a:pPr>
            <a:r>
              <a:rPr lang="en-US" altLang="zh-TW" sz="2000" dirty="0" smtClean="0">
                <a:ea typeface="ＭＳ Ｐゴシック" panose="020B0600070205080204" pitchFamily="34" charset="-128"/>
              </a:rPr>
              <a:t>alternative actions to cascade:  </a:t>
            </a:r>
            <a:r>
              <a:rPr lang="en-US" altLang="zh-TW" sz="2000" b="1" dirty="0" smtClean="0">
                <a:ea typeface="ＭＳ Ｐゴシック" panose="020B0600070205080204" pitchFamily="34" charset="-128"/>
              </a:rPr>
              <a:t>set null 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or</a:t>
            </a:r>
            <a:r>
              <a:rPr lang="en-US" altLang="zh-TW" sz="2000" b="1" dirty="0" smtClean="0">
                <a:ea typeface="ＭＳ Ｐゴシック" panose="020B0600070205080204" pitchFamily="34" charset="-128"/>
              </a:rPr>
              <a:t> set default</a:t>
            </a:r>
            <a:endParaRPr lang="en-US" altLang="zh-TW" sz="2000" dirty="0" smtClean="0">
              <a:ea typeface="ＭＳ Ｐゴシック" panose="020B0600070205080204" pitchFamily="34" charset="-128"/>
            </a:endParaRPr>
          </a:p>
          <a:p>
            <a:pPr>
              <a:buFont typeface="Monotype Sorts" pitchFamily="2" charset="2"/>
              <a:buNone/>
              <a:tabLst>
                <a:tab pos="2173288" algn="l"/>
              </a:tabLst>
            </a:pPr>
            <a:endParaRPr lang="en-US" altLang="zh-TW" sz="2000" i="1" dirty="0" smtClean="0">
              <a:ea typeface="ＭＳ Ｐゴシック" panose="020B0600070205080204" pitchFamily="34" charset="-128"/>
            </a:endParaRPr>
          </a:p>
          <a:p>
            <a:pPr>
              <a:buFont typeface="Monotype Sorts" pitchFamily="2" charset="2"/>
              <a:buNone/>
              <a:tabLst>
                <a:tab pos="2173288" algn="l"/>
              </a:tabLst>
            </a:pPr>
            <a:endParaRPr lang="en-US" altLang="zh-TW" i="1" dirty="0" smtClean="0">
              <a:ea typeface="ＭＳ Ｐゴシック" panose="020B0600070205080204" pitchFamily="34" charset="-128"/>
            </a:endParaRPr>
          </a:p>
        </p:txBody>
      </p:sp>
      <p:sp>
        <p:nvSpPr>
          <p:cNvPr id="50180" name="Oval 3"/>
          <p:cNvSpPr>
            <a:spLocks noChangeArrowheads="1"/>
          </p:cNvSpPr>
          <p:nvPr/>
        </p:nvSpPr>
        <p:spPr bwMode="auto">
          <a:xfrm>
            <a:off x="3484563" y="4959350"/>
            <a:ext cx="1195387" cy="331788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/>
          </a:p>
        </p:txBody>
      </p:sp>
      <p:sp>
        <p:nvSpPr>
          <p:cNvPr id="50181" name="Oval 4"/>
          <p:cNvSpPr>
            <a:spLocks noChangeArrowheads="1"/>
          </p:cNvSpPr>
          <p:nvPr/>
        </p:nvSpPr>
        <p:spPr bwMode="auto">
          <a:xfrm>
            <a:off x="3405188" y="4618038"/>
            <a:ext cx="1195387" cy="341312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472113" y="2582863"/>
          <a:ext cx="3373437" cy="1076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1038">
                  <a:extLst>
                    <a:ext uri="{9D8B030D-6E8A-4147-A177-3AD203B41FA5}">
                      <a16:colId xmlns:a16="http://schemas.microsoft.com/office/drawing/2014/main" val="3099858805"/>
                    </a:ext>
                  </a:extLst>
                </a:gridCol>
                <a:gridCol w="986575">
                  <a:extLst>
                    <a:ext uri="{9D8B030D-6E8A-4147-A177-3AD203B41FA5}">
                      <a16:colId xmlns:a16="http://schemas.microsoft.com/office/drawing/2014/main" val="2035377200"/>
                    </a:ext>
                  </a:extLst>
                </a:gridCol>
                <a:gridCol w="1035824">
                  <a:extLst>
                    <a:ext uri="{9D8B030D-6E8A-4147-A177-3AD203B41FA5}">
                      <a16:colId xmlns:a16="http://schemas.microsoft.com/office/drawing/2014/main" val="4012834001"/>
                    </a:ext>
                  </a:extLst>
                </a:gridCol>
              </a:tblGrid>
              <a:tr h="335171">
                <a:tc>
                  <a:txBody>
                    <a:bodyPr/>
                    <a:lstStyle/>
                    <a:p>
                      <a:r>
                        <a:rPr lang="en-HK" sz="1600" dirty="0" err="1" smtClean="0">
                          <a:solidFill>
                            <a:schemeClr val="tx1"/>
                          </a:solidFill>
                        </a:rPr>
                        <a:t>dept_name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 marT="45688" marB="45688"/>
                </a:tc>
                <a:tc>
                  <a:txBody>
                    <a:bodyPr/>
                    <a:lstStyle/>
                    <a:p>
                      <a:r>
                        <a:rPr lang="en-HK" sz="1600" dirty="0" smtClean="0">
                          <a:solidFill>
                            <a:schemeClr val="tx1"/>
                          </a:solidFill>
                        </a:rPr>
                        <a:t>building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 marT="45688" marB="45688"/>
                </a:tc>
                <a:tc>
                  <a:txBody>
                    <a:bodyPr/>
                    <a:lstStyle/>
                    <a:p>
                      <a:r>
                        <a:rPr lang="en-HK" sz="1600" dirty="0" smtClean="0">
                          <a:solidFill>
                            <a:schemeClr val="tx1"/>
                          </a:solidFill>
                        </a:rPr>
                        <a:t>budget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 marT="45688" marB="45688"/>
                </a:tc>
                <a:extLst>
                  <a:ext uri="{0D108BD9-81ED-4DB2-BD59-A6C34878D82A}">
                    <a16:rowId xmlns:a16="http://schemas.microsoft.com/office/drawing/2014/main" val="294420743"/>
                  </a:ext>
                </a:extLst>
              </a:tr>
              <a:tr h="370577">
                <a:tc>
                  <a:txBody>
                    <a:bodyPr/>
                    <a:lstStyle/>
                    <a:p>
                      <a:r>
                        <a:rPr lang="en-HK" sz="1600" dirty="0" smtClean="0"/>
                        <a:t>SEEM</a:t>
                      </a:r>
                      <a:endParaRPr lang="en-US" sz="1600" dirty="0"/>
                    </a:p>
                  </a:txBody>
                  <a:tcPr marL="91434" marR="91434" marT="45688" marB="45688"/>
                </a:tc>
                <a:tc>
                  <a:txBody>
                    <a:bodyPr/>
                    <a:lstStyle/>
                    <a:p>
                      <a:r>
                        <a:rPr lang="en-HK" sz="1600" dirty="0" smtClean="0"/>
                        <a:t>ERB</a:t>
                      </a:r>
                      <a:endParaRPr lang="en-US" sz="1600" dirty="0"/>
                    </a:p>
                  </a:txBody>
                  <a:tcPr marL="91434" marR="91434" marT="45688" marB="45688"/>
                </a:tc>
                <a:tc>
                  <a:txBody>
                    <a:bodyPr/>
                    <a:lstStyle/>
                    <a:p>
                      <a:r>
                        <a:rPr lang="en-HK" sz="1600" dirty="0" smtClean="0"/>
                        <a:t>2000</a:t>
                      </a:r>
                      <a:endParaRPr lang="en-US" sz="1600" dirty="0"/>
                    </a:p>
                  </a:txBody>
                  <a:tcPr marL="91434" marR="91434" marT="45688" marB="45688"/>
                </a:tc>
                <a:extLst>
                  <a:ext uri="{0D108BD9-81ED-4DB2-BD59-A6C34878D82A}">
                    <a16:rowId xmlns:a16="http://schemas.microsoft.com/office/drawing/2014/main" val="1452623612"/>
                  </a:ext>
                </a:extLst>
              </a:tr>
              <a:tr h="370577">
                <a:tc>
                  <a:txBody>
                    <a:bodyPr/>
                    <a:lstStyle/>
                    <a:p>
                      <a:r>
                        <a:rPr lang="en-HK" sz="1600" dirty="0" smtClean="0"/>
                        <a:t>CSE</a:t>
                      </a:r>
                      <a:endParaRPr lang="en-US" sz="1600" dirty="0"/>
                    </a:p>
                  </a:txBody>
                  <a:tcPr marL="91434" marR="91434" marT="45688" marB="45688"/>
                </a:tc>
                <a:tc>
                  <a:txBody>
                    <a:bodyPr/>
                    <a:lstStyle/>
                    <a:p>
                      <a:r>
                        <a:rPr lang="en-HK" sz="1600" dirty="0" smtClean="0"/>
                        <a:t>HSH</a:t>
                      </a:r>
                      <a:endParaRPr lang="en-US" sz="1600" dirty="0"/>
                    </a:p>
                  </a:txBody>
                  <a:tcPr marL="91434" marR="91434" marT="45688" marB="45688"/>
                </a:tc>
                <a:tc>
                  <a:txBody>
                    <a:bodyPr/>
                    <a:lstStyle/>
                    <a:p>
                      <a:r>
                        <a:rPr lang="en-HK" sz="1600" dirty="0" smtClean="0"/>
                        <a:t>1800</a:t>
                      </a:r>
                      <a:endParaRPr lang="en-US" sz="1600" dirty="0"/>
                    </a:p>
                  </a:txBody>
                  <a:tcPr marL="91434" marR="91434" marT="45688" marB="45688"/>
                </a:tc>
                <a:extLst>
                  <a:ext uri="{0D108BD9-81ED-4DB2-BD59-A6C34878D82A}">
                    <a16:rowId xmlns:a16="http://schemas.microsoft.com/office/drawing/2014/main" val="3798050425"/>
                  </a:ext>
                </a:extLst>
              </a:tr>
            </a:tbl>
          </a:graphicData>
        </a:graphic>
      </p:graphicFrame>
      <p:sp>
        <p:nvSpPr>
          <p:cNvPr id="50200" name="Text Box 6"/>
          <p:cNvSpPr txBox="1">
            <a:spLocks noChangeArrowheads="1"/>
          </p:cNvSpPr>
          <p:nvPr/>
        </p:nvSpPr>
        <p:spPr bwMode="auto">
          <a:xfrm>
            <a:off x="5359400" y="2111375"/>
            <a:ext cx="1479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 i="1">
                <a:ea typeface="新細明體" panose="02020500000000000000" pitchFamily="18" charset="-120"/>
              </a:rPr>
              <a:t>department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994275" y="4214813"/>
          <a:ext cx="4013200" cy="1076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9748">
                  <a:extLst>
                    <a:ext uri="{9D8B030D-6E8A-4147-A177-3AD203B41FA5}">
                      <a16:colId xmlns:a16="http://schemas.microsoft.com/office/drawing/2014/main" val="4153403452"/>
                    </a:ext>
                  </a:extLst>
                </a:gridCol>
                <a:gridCol w="663126">
                  <a:extLst>
                    <a:ext uri="{9D8B030D-6E8A-4147-A177-3AD203B41FA5}">
                      <a16:colId xmlns:a16="http://schemas.microsoft.com/office/drawing/2014/main" val="3856437032"/>
                    </a:ext>
                  </a:extLst>
                </a:gridCol>
                <a:gridCol w="1286063">
                  <a:extLst>
                    <a:ext uri="{9D8B030D-6E8A-4147-A177-3AD203B41FA5}">
                      <a16:colId xmlns:a16="http://schemas.microsoft.com/office/drawing/2014/main" val="3304060574"/>
                    </a:ext>
                  </a:extLst>
                </a:gridCol>
                <a:gridCol w="904263">
                  <a:extLst>
                    <a:ext uri="{9D8B030D-6E8A-4147-A177-3AD203B41FA5}">
                      <a16:colId xmlns:a16="http://schemas.microsoft.com/office/drawing/2014/main" val="372563824"/>
                    </a:ext>
                  </a:extLst>
                </a:gridCol>
              </a:tblGrid>
              <a:tr h="335275">
                <a:tc>
                  <a:txBody>
                    <a:bodyPr/>
                    <a:lstStyle/>
                    <a:p>
                      <a:r>
                        <a:rPr lang="en-HK" sz="1600" b="1" dirty="0" err="1" smtClean="0">
                          <a:solidFill>
                            <a:schemeClr val="tx1"/>
                          </a:solidFill>
                        </a:rPr>
                        <a:t>course_id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681" marB="4568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600" b="1" dirty="0" smtClean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681" marB="4568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600" b="1" dirty="0" err="1" smtClean="0">
                          <a:solidFill>
                            <a:schemeClr val="tx1"/>
                          </a:solidFill>
                        </a:rPr>
                        <a:t>dept_name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681" marB="4568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600" b="1" dirty="0" smtClean="0">
                          <a:solidFill>
                            <a:schemeClr val="tx1"/>
                          </a:solidFill>
                        </a:rPr>
                        <a:t>credits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681" marB="45681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3680110"/>
                  </a:ext>
                </a:extLst>
              </a:tr>
              <a:tr h="370525">
                <a:tc>
                  <a:txBody>
                    <a:bodyPr/>
                    <a:lstStyle/>
                    <a:p>
                      <a:r>
                        <a:rPr lang="en-HK" sz="1600" dirty="0" smtClean="0"/>
                        <a:t>3550</a:t>
                      </a:r>
                      <a:endParaRPr lang="en-US" sz="1600" dirty="0"/>
                    </a:p>
                  </a:txBody>
                  <a:tcPr marL="91435" marR="91435" marT="45681" marB="4568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600" dirty="0" smtClean="0"/>
                        <a:t>DB</a:t>
                      </a:r>
                      <a:endParaRPr lang="en-US" sz="1600" dirty="0"/>
                    </a:p>
                  </a:txBody>
                  <a:tcPr marL="91435" marR="91435" marT="45681" marB="4568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600" dirty="0" smtClean="0"/>
                        <a:t>SEEM</a:t>
                      </a:r>
                      <a:endParaRPr lang="en-US" sz="1600" dirty="0"/>
                    </a:p>
                  </a:txBody>
                  <a:tcPr marL="91435" marR="91435" marT="45681" marB="4568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600" dirty="0" smtClean="0"/>
                        <a:t>3</a:t>
                      </a:r>
                      <a:endParaRPr lang="en-US" sz="1600" dirty="0"/>
                    </a:p>
                  </a:txBody>
                  <a:tcPr marL="91435" marR="91435" marT="45681" marB="45681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046488"/>
                  </a:ext>
                </a:extLst>
              </a:tr>
              <a:tr h="370525">
                <a:tc>
                  <a:txBody>
                    <a:bodyPr/>
                    <a:lstStyle/>
                    <a:p>
                      <a:r>
                        <a:rPr lang="en-HK" sz="1600" dirty="0" smtClean="0"/>
                        <a:t>2100</a:t>
                      </a:r>
                      <a:endParaRPr lang="en-US" sz="1600" dirty="0"/>
                    </a:p>
                  </a:txBody>
                  <a:tcPr marL="91435" marR="91435" marT="45681" marB="4568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600" dirty="0" err="1" smtClean="0"/>
                        <a:t>Algo</a:t>
                      </a:r>
                      <a:endParaRPr lang="en-US" sz="1600" dirty="0"/>
                    </a:p>
                  </a:txBody>
                  <a:tcPr marL="91435" marR="91435" marT="45681" marB="4568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600" dirty="0" smtClean="0"/>
                        <a:t>CSE</a:t>
                      </a:r>
                      <a:endParaRPr lang="en-US" sz="1600" dirty="0"/>
                    </a:p>
                  </a:txBody>
                  <a:tcPr marL="91435" marR="91435" marT="45681" marB="4568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600" dirty="0" smtClean="0"/>
                        <a:t>3</a:t>
                      </a:r>
                      <a:endParaRPr lang="en-US" sz="1600" dirty="0"/>
                    </a:p>
                  </a:txBody>
                  <a:tcPr marL="91435" marR="91435" marT="45681" marB="45681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53155"/>
                  </a:ext>
                </a:extLst>
              </a:tr>
            </a:tbl>
          </a:graphicData>
        </a:graphic>
      </p:graphicFrame>
      <p:sp>
        <p:nvSpPr>
          <p:cNvPr id="50223" name="Text Box 7"/>
          <p:cNvSpPr txBox="1">
            <a:spLocks noChangeArrowheads="1"/>
          </p:cNvSpPr>
          <p:nvPr/>
        </p:nvSpPr>
        <p:spPr bwMode="auto">
          <a:xfrm>
            <a:off x="4994275" y="3781425"/>
            <a:ext cx="9540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 i="1">
                <a:ea typeface="新細明體" panose="02020500000000000000" pitchFamily="18" charset="-120"/>
              </a:rPr>
              <a:t>course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117475"/>
            <a:ext cx="4154714" cy="609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Assertion</a:t>
            </a:r>
            <a:endParaRPr lang="en-US" dirty="0"/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469901" y="803275"/>
            <a:ext cx="8267700" cy="4903788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An assertion is a predicate expressing a </a:t>
            </a:r>
            <a:br>
              <a:rPr lang="en-US" altLang="en-US" dirty="0" smtClean="0">
                <a:ea typeface="ＭＳ Ｐゴシック" panose="020B0600070205080204" pitchFamily="34" charset="-128"/>
              </a:rPr>
            </a:br>
            <a:r>
              <a:rPr lang="en-US" altLang="en-US" dirty="0" smtClean="0">
                <a:ea typeface="ＭＳ Ｐゴシック" panose="020B0600070205080204" pitchFamily="34" charset="-128"/>
              </a:rPr>
              <a:t>condition that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the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database always satisfies.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An assertion in SQL takes the form:</a:t>
            </a:r>
          </a:p>
          <a:p>
            <a:pPr lvl="1"/>
            <a:r>
              <a:rPr lang="en-US" altLang="en-US" b="1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create</a:t>
            </a:r>
            <a:r>
              <a:rPr lang="en-US" altLang="en-US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b="1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assertion</a:t>
            </a:r>
            <a:r>
              <a:rPr lang="en-US" altLang="en-US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 &lt;assertion-name&gt; </a:t>
            </a:r>
            <a:br>
              <a:rPr lang="en-US" altLang="en-US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</a:br>
            <a:r>
              <a:rPr lang="en-US" altLang="en-US" b="1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check</a:t>
            </a:r>
            <a:r>
              <a:rPr lang="en-US" altLang="en-US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 &lt;predicate&gt;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Example: for each tuple in the student relation, </a:t>
            </a:r>
            <a:br>
              <a:rPr lang="en-US" altLang="en-US" dirty="0" smtClean="0">
                <a:ea typeface="ＭＳ Ｐゴシック" panose="020B0600070205080204" pitchFamily="34" charset="-128"/>
              </a:rPr>
            </a:br>
            <a:r>
              <a:rPr lang="en-US" altLang="en-US" dirty="0" smtClean="0">
                <a:ea typeface="ＭＳ Ｐゴシック" panose="020B0600070205080204" pitchFamily="34" charset="-128"/>
              </a:rPr>
              <a:t>the value of the attribute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tot_cred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must equal </a:t>
            </a:r>
            <a:br>
              <a:rPr lang="en-US" altLang="en-US" dirty="0" smtClean="0">
                <a:ea typeface="ＭＳ Ｐゴシック" panose="020B0600070205080204" pitchFamily="34" charset="-128"/>
              </a:rPr>
            </a:br>
            <a:r>
              <a:rPr lang="en-US" altLang="en-US" dirty="0" smtClean="0">
                <a:ea typeface="ＭＳ Ｐゴシック" panose="020B0600070205080204" pitchFamily="34" charset="-128"/>
              </a:rPr>
              <a:t>the sum of credits of courses that the student </a:t>
            </a:r>
            <a:br>
              <a:rPr lang="en-US" altLang="en-US" dirty="0" smtClean="0">
                <a:ea typeface="ＭＳ Ｐゴシック" panose="020B0600070205080204" pitchFamily="34" charset="-128"/>
              </a:rPr>
            </a:br>
            <a:r>
              <a:rPr lang="en-US" altLang="en-US" dirty="0" smtClean="0">
                <a:ea typeface="ＭＳ Ｐゴシック" panose="020B0600070205080204" pitchFamily="34" charset="-128"/>
              </a:rPr>
              <a:t>has completed successfully.</a:t>
            </a:r>
            <a:br>
              <a:rPr lang="en-US" altLang="en-US" dirty="0" smtClean="0">
                <a:ea typeface="ＭＳ Ｐゴシック" panose="020B0600070205080204" pitchFamily="34" charset="-128"/>
              </a:rPr>
            </a:br>
            <a:r>
              <a:rPr lang="en-US" altLang="en-US" dirty="0" smtClean="0">
                <a:ea typeface="ＭＳ Ｐゴシック" panose="020B0600070205080204" pitchFamily="34" charset="-128"/>
              </a:rPr>
              <a:t/>
            </a:r>
            <a:br>
              <a:rPr lang="en-US" altLang="en-US" dirty="0" smtClean="0">
                <a:ea typeface="ＭＳ Ｐゴシック" panose="020B0600070205080204" pitchFamily="34" charset="-128"/>
              </a:rPr>
            </a:br>
            <a:r>
              <a:rPr lang="en-US" altLang="en-US" b="1" dirty="0" smtClean="0">
                <a:ea typeface="ＭＳ Ｐゴシック" panose="020B0600070205080204" pitchFamily="34" charset="-128"/>
              </a:rPr>
              <a:t>create assertion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credits_earned_constraint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b="1" dirty="0" smtClean="0">
                <a:ea typeface="ＭＳ Ｐゴシック" panose="020B0600070205080204" pitchFamily="34" charset="-128"/>
              </a:rPr>
              <a:t>check</a:t>
            </a:r>
            <a:r>
              <a:rPr lang="en-US" altLang="en-US" dirty="0" smtClean="0">
                <a:ea typeface="ＭＳ Ｐゴシック" panose="020B0600070205080204" pitchFamily="34" charset="-128"/>
              </a:rPr>
              <a:t/>
            </a:r>
            <a:br>
              <a:rPr lang="en-US" altLang="en-US" dirty="0" smtClean="0">
                <a:ea typeface="ＭＳ Ｐゴシック" panose="020B0600070205080204" pitchFamily="34" charset="-128"/>
              </a:rPr>
            </a:br>
            <a:r>
              <a:rPr lang="en-US" altLang="en-US" dirty="0" smtClean="0">
                <a:ea typeface="ＭＳ Ｐゴシック" panose="020B0600070205080204" pitchFamily="34" charset="-128"/>
              </a:rPr>
              <a:t>   (</a:t>
            </a:r>
            <a:r>
              <a:rPr lang="en-US" altLang="en-US" b="1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not exists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( </a:t>
            </a:r>
            <a:br>
              <a:rPr lang="en-US" altLang="en-US" dirty="0" smtClean="0">
                <a:ea typeface="ＭＳ Ｐゴシック" panose="020B0600070205080204" pitchFamily="34" charset="-128"/>
              </a:rPr>
            </a:br>
            <a:r>
              <a:rPr lang="en-US" altLang="en-US" dirty="0" smtClean="0">
                <a:ea typeface="ＭＳ Ｐゴシック" panose="020B0600070205080204" pitchFamily="34" charset="-128"/>
              </a:rPr>
              <a:t>       </a:t>
            </a:r>
            <a:r>
              <a:rPr lang="en-US" altLang="en-US" b="1" dirty="0" smtClean="0">
                <a:ea typeface="ＭＳ Ｐゴシック" panose="020B0600070205080204" pitchFamily="34" charset="-128"/>
              </a:rPr>
              <a:t>select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student.ID </a:t>
            </a:r>
            <a:br>
              <a:rPr lang="en-US" altLang="en-US" dirty="0" smtClean="0">
                <a:ea typeface="ＭＳ Ｐゴシック" panose="020B0600070205080204" pitchFamily="34" charset="-128"/>
              </a:rPr>
            </a:br>
            <a:r>
              <a:rPr lang="en-US" altLang="en-US" dirty="0" smtClean="0">
                <a:ea typeface="ＭＳ Ｐゴシック" panose="020B0600070205080204" pitchFamily="34" charset="-128"/>
              </a:rPr>
              <a:t>       </a:t>
            </a:r>
            <a:r>
              <a:rPr lang="en-US" altLang="en-US" b="1" dirty="0" smtClean="0">
                <a:ea typeface="ＭＳ Ｐゴシック" panose="020B0600070205080204" pitchFamily="34" charset="-128"/>
              </a:rPr>
              <a:t>from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dirty="0" smtClean="0">
                <a:solidFill>
                  <a:srgbClr val="7030A0"/>
                </a:solidFill>
                <a:ea typeface="ＭＳ Ｐゴシック" panose="020B0600070205080204" pitchFamily="34" charset="-128"/>
              </a:rPr>
              <a:t>student</a:t>
            </a:r>
            <a:r>
              <a:rPr lang="en-US" altLang="en-US" dirty="0" smtClean="0">
                <a:ea typeface="ＭＳ Ｐゴシック" panose="020B0600070205080204" pitchFamily="34" charset="-128"/>
              </a:rPr>
              <a:t/>
            </a:r>
            <a:br>
              <a:rPr lang="en-US" altLang="en-US" dirty="0" smtClean="0">
                <a:ea typeface="ＭＳ Ｐゴシック" panose="020B0600070205080204" pitchFamily="34" charset="-128"/>
              </a:rPr>
            </a:br>
            <a:r>
              <a:rPr lang="en-US" altLang="en-US" dirty="0" smtClean="0">
                <a:ea typeface="ＭＳ Ｐゴシック" panose="020B0600070205080204" pitchFamily="34" charset="-128"/>
              </a:rPr>
              <a:t>       </a:t>
            </a:r>
            <a:r>
              <a:rPr lang="en-US" altLang="en-US" b="1" dirty="0" smtClean="0">
                <a:ea typeface="ＭＳ Ｐゴシック" panose="020B0600070205080204" pitchFamily="34" charset="-128"/>
              </a:rPr>
              <a:t>where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tot_cred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&lt;&gt;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(</a:t>
            </a:r>
            <a:r>
              <a:rPr lang="en-US" altLang="en-US" b="1" dirty="0" smtClean="0">
                <a:ea typeface="ＭＳ Ｐゴシック" panose="020B0600070205080204" pitchFamily="34" charset="-128"/>
              </a:rPr>
              <a:t>select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b="1" dirty="0" smtClean="0">
                <a:ea typeface="ＭＳ Ｐゴシック" panose="020B0600070205080204" pitchFamily="34" charset="-128"/>
              </a:rPr>
              <a:t>sum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(credits) </a:t>
            </a:r>
            <a:br>
              <a:rPr lang="en-US" altLang="en-US" dirty="0" smtClean="0">
                <a:ea typeface="ＭＳ Ｐゴシック" panose="020B0600070205080204" pitchFamily="34" charset="-128"/>
              </a:rPr>
            </a:br>
            <a:r>
              <a:rPr lang="en-US" altLang="en-US" dirty="0" smtClean="0">
                <a:ea typeface="ＭＳ Ｐゴシック" panose="020B0600070205080204" pitchFamily="34" charset="-128"/>
              </a:rPr>
              <a:t>                                       </a:t>
            </a:r>
            <a:r>
              <a:rPr lang="en-US" altLang="en-US" b="1" dirty="0" smtClean="0">
                <a:ea typeface="ＭＳ Ｐゴシック" panose="020B0600070205080204" pitchFamily="34" charset="-128"/>
              </a:rPr>
              <a:t>from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  <a:ea typeface="ＭＳ Ｐゴシック" panose="020B0600070205080204" pitchFamily="34" charset="-128"/>
              </a:rPr>
              <a:t>takes</a:t>
            </a:r>
            <a:r>
              <a:rPr lang="en-US" altLang="en-US" dirty="0" smtClean="0">
                <a:solidFill>
                  <a:srgbClr val="7030A0"/>
                </a:solidFill>
                <a:ea typeface="ＭＳ Ｐゴシック" panose="020B0600070205080204" pitchFamily="34" charset="-128"/>
              </a:rPr>
              <a:t>, 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  <a:ea typeface="ＭＳ Ｐゴシック" panose="020B0600070205080204" pitchFamily="34" charset="-128"/>
              </a:rPr>
              <a:t>course</a:t>
            </a:r>
            <a:r>
              <a:rPr lang="en-US" altLang="en-US" dirty="0" smtClean="0">
                <a:ea typeface="ＭＳ Ｐゴシック" panose="020B0600070205080204" pitchFamily="34" charset="-128"/>
              </a:rPr>
              <a:t/>
            </a:r>
            <a:br>
              <a:rPr lang="en-US" altLang="en-US" dirty="0" smtClean="0">
                <a:ea typeface="ＭＳ Ｐゴシック" panose="020B0600070205080204" pitchFamily="34" charset="-128"/>
              </a:rPr>
            </a:br>
            <a:r>
              <a:rPr lang="en-US" altLang="en-US" dirty="0" smtClean="0">
                <a:ea typeface="ＭＳ Ｐゴシック" panose="020B0600070205080204" pitchFamily="34" charset="-128"/>
              </a:rPr>
              <a:t>	                               </a:t>
            </a:r>
            <a:r>
              <a:rPr lang="en-US" altLang="en-US" b="1" dirty="0" smtClean="0">
                <a:ea typeface="ＭＳ Ｐゴシック" panose="020B0600070205080204" pitchFamily="34" charset="-128"/>
              </a:rPr>
              <a:t>where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takes.course_id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=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course.course_id</a:t>
            </a:r>
            <a:r>
              <a:rPr lang="en-US" altLang="en-US" dirty="0" smtClean="0">
                <a:ea typeface="ＭＳ Ｐゴシック" panose="020B0600070205080204" pitchFamily="34" charset="-128"/>
              </a:rPr>
              <a:t/>
            </a:r>
            <a:br>
              <a:rPr lang="en-US" altLang="en-US" dirty="0" smtClean="0">
                <a:ea typeface="ＭＳ Ｐゴシック" panose="020B0600070205080204" pitchFamily="34" charset="-128"/>
              </a:rPr>
            </a:br>
            <a:r>
              <a:rPr lang="en-US" altLang="en-US" dirty="0" smtClean="0">
                <a:ea typeface="ＭＳ Ｐゴシック" panose="020B0600070205080204" pitchFamily="34" charset="-128"/>
              </a:rPr>
              <a:t>                                           </a:t>
            </a:r>
            <a:r>
              <a:rPr lang="en-US" altLang="en-US" b="1" dirty="0" smtClean="0">
                <a:ea typeface="ＭＳ Ｐゴシック" panose="020B0600070205080204" pitchFamily="34" charset="-128"/>
              </a:rPr>
              <a:t>and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 </a:t>
            </a:r>
            <a:r>
              <a:rPr lang="en-US" altLang="en-US" dirty="0" smtClean="0">
                <a:solidFill>
                  <a:srgbClr val="7030A0"/>
                </a:solidFill>
                <a:ea typeface="ＭＳ Ｐゴシック" panose="020B0600070205080204" pitchFamily="34" charset="-128"/>
              </a:rPr>
              <a:t>student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.ID = takes.ID</a:t>
            </a:r>
            <a:br>
              <a:rPr lang="en-US" altLang="en-US" dirty="0" smtClean="0">
                <a:ea typeface="ＭＳ Ｐゴシック" panose="020B0600070205080204" pitchFamily="34" charset="-128"/>
              </a:rPr>
            </a:br>
            <a:r>
              <a:rPr lang="en-US" altLang="en-US" dirty="0" smtClean="0">
                <a:ea typeface="ＭＳ Ｐゴシック" panose="020B0600070205080204" pitchFamily="34" charset="-128"/>
              </a:rPr>
              <a:t>                                           </a:t>
            </a:r>
            <a:r>
              <a:rPr lang="en-US" altLang="en-US" b="1" dirty="0" smtClean="0">
                <a:ea typeface="ＭＳ Ｐゴシック" panose="020B0600070205080204" pitchFamily="34" charset="-128"/>
              </a:rPr>
              <a:t>and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 grade </a:t>
            </a:r>
            <a:r>
              <a:rPr lang="en-US" altLang="en-US" b="1" dirty="0" smtClean="0">
                <a:ea typeface="ＭＳ Ｐゴシック" panose="020B0600070205080204" pitchFamily="34" charset="-128"/>
              </a:rPr>
              <a:t>is not null and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grade &lt;&gt; ‘F’)))</a:t>
            </a:r>
          </a:p>
        </p:txBody>
      </p:sp>
      <p:pic>
        <p:nvPicPr>
          <p:cNvPr id="4" name="Picture 3" descr="allFigure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851" y="267153"/>
            <a:ext cx="3396342" cy="3651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Assertion: An Example</a:t>
            </a:r>
            <a:endParaRPr lang="en-US" dirty="0"/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469900" y="803275"/>
            <a:ext cx="8518525" cy="2173288"/>
          </a:xfrm>
        </p:spPr>
        <p:txBody>
          <a:bodyPr/>
          <a:lstStyle/>
          <a:p>
            <a:r>
              <a:rPr lang="en-US" altLang="en-US" sz="2000" b="1" smtClean="0">
                <a:ea typeface="ＭＳ Ｐゴシック" panose="020B0600070205080204" pitchFamily="34" charset="-128"/>
              </a:rPr>
              <a:t>create assertion</a:t>
            </a:r>
            <a:r>
              <a:rPr lang="en-US" altLang="en-US" sz="2000" smtClean="0">
                <a:ea typeface="ＭＳ Ｐゴシック" panose="020B0600070205080204" pitchFamily="34" charset="-128"/>
              </a:rPr>
              <a:t> credits_earned_constraint </a:t>
            </a:r>
            <a:r>
              <a:rPr lang="en-US" altLang="en-US" sz="2000" b="1" smtClean="0">
                <a:ea typeface="ＭＳ Ｐゴシック" panose="020B0600070205080204" pitchFamily="34" charset="-128"/>
              </a:rPr>
              <a:t>check</a:t>
            </a:r>
            <a:r>
              <a:rPr lang="en-US" altLang="en-US" sz="2000" smtClean="0">
                <a:ea typeface="ＭＳ Ｐゴシック" panose="020B0600070205080204" pitchFamily="34" charset="-128"/>
              </a:rPr>
              <a:t/>
            </a:r>
            <a:br>
              <a:rPr lang="en-US" altLang="en-US" sz="2000" smtClean="0">
                <a:ea typeface="ＭＳ Ｐゴシック" panose="020B0600070205080204" pitchFamily="34" charset="-128"/>
              </a:rPr>
            </a:br>
            <a:r>
              <a:rPr lang="en-US" altLang="en-US" sz="2000" smtClean="0">
                <a:ea typeface="ＭＳ Ｐゴシック" panose="020B0600070205080204" pitchFamily="34" charset="-128"/>
              </a:rPr>
              <a:t>   (</a:t>
            </a:r>
            <a:r>
              <a:rPr lang="en-US" altLang="en-US" sz="2000" b="1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not exists </a:t>
            </a:r>
            <a:r>
              <a:rPr lang="en-US" altLang="en-US" sz="2000" smtClean="0">
                <a:ea typeface="ＭＳ Ｐゴシック" panose="020B0600070205080204" pitchFamily="34" charset="-128"/>
              </a:rPr>
              <a:t>( </a:t>
            </a:r>
            <a:r>
              <a:rPr lang="en-US" altLang="en-US" sz="2000" b="1" smtClean="0">
                <a:ea typeface="ＭＳ Ｐゴシック" panose="020B0600070205080204" pitchFamily="34" charset="-128"/>
              </a:rPr>
              <a:t>select</a:t>
            </a:r>
            <a:r>
              <a:rPr lang="en-US" altLang="en-US" sz="2000" smtClean="0">
                <a:ea typeface="ＭＳ Ｐゴシック" panose="020B0600070205080204" pitchFamily="34" charset="-128"/>
              </a:rPr>
              <a:t> student.ID </a:t>
            </a:r>
            <a:r>
              <a:rPr lang="en-US" altLang="en-US" sz="2000" b="1" smtClean="0">
                <a:ea typeface="ＭＳ Ｐゴシック" panose="020B0600070205080204" pitchFamily="34" charset="-128"/>
              </a:rPr>
              <a:t>from</a:t>
            </a:r>
            <a:r>
              <a:rPr lang="en-US" altLang="en-US" sz="2000" smtClean="0">
                <a:ea typeface="ＭＳ Ｐゴシック" panose="020B0600070205080204" pitchFamily="34" charset="-128"/>
              </a:rPr>
              <a:t> </a:t>
            </a:r>
            <a:r>
              <a:rPr lang="en-US" altLang="en-US" sz="2000" smtClean="0">
                <a:solidFill>
                  <a:srgbClr val="7030A0"/>
                </a:solidFill>
                <a:ea typeface="ＭＳ Ｐゴシック" panose="020B0600070205080204" pitchFamily="34" charset="-128"/>
              </a:rPr>
              <a:t>student</a:t>
            </a:r>
            <a:r>
              <a:rPr lang="en-US" altLang="en-US" sz="2000" smtClean="0">
                <a:ea typeface="ＭＳ Ｐゴシック" panose="020B0600070205080204" pitchFamily="34" charset="-128"/>
              </a:rPr>
              <a:t/>
            </a:r>
            <a:br>
              <a:rPr lang="en-US" altLang="en-US" sz="2000" smtClean="0">
                <a:ea typeface="ＭＳ Ｐゴシック" panose="020B0600070205080204" pitchFamily="34" charset="-128"/>
              </a:rPr>
            </a:br>
            <a:r>
              <a:rPr lang="en-US" altLang="en-US" sz="2000" smtClean="0">
                <a:ea typeface="ＭＳ Ｐゴシック" panose="020B0600070205080204" pitchFamily="34" charset="-128"/>
              </a:rPr>
              <a:t>                        </a:t>
            </a:r>
            <a:r>
              <a:rPr lang="en-US" altLang="en-US" sz="2000" b="1" smtClean="0">
                <a:ea typeface="ＭＳ Ｐゴシック" panose="020B0600070205080204" pitchFamily="34" charset="-128"/>
              </a:rPr>
              <a:t>where</a:t>
            </a:r>
            <a:r>
              <a:rPr lang="en-US" altLang="en-US" sz="2000" smtClean="0">
                <a:ea typeface="ＭＳ Ｐゴシック" panose="020B0600070205080204" pitchFamily="34" charset="-128"/>
              </a:rPr>
              <a:t> tot_cred </a:t>
            </a:r>
            <a:r>
              <a:rPr lang="en-US" altLang="en-US" sz="200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&lt;&gt;</a:t>
            </a:r>
            <a:r>
              <a:rPr lang="en-US" altLang="en-US" sz="2000" smtClean="0">
                <a:ea typeface="ＭＳ Ｐゴシック" panose="020B0600070205080204" pitchFamily="34" charset="-128"/>
              </a:rPr>
              <a:t> (</a:t>
            </a:r>
            <a:r>
              <a:rPr lang="en-US" altLang="en-US" sz="2000" b="1" smtClean="0">
                <a:ea typeface="ＭＳ Ｐゴシック" panose="020B0600070205080204" pitchFamily="34" charset="-128"/>
              </a:rPr>
              <a:t>select</a:t>
            </a:r>
            <a:r>
              <a:rPr lang="en-US" altLang="en-US" sz="2000" smtClean="0">
                <a:ea typeface="ＭＳ Ｐゴシック" panose="020B0600070205080204" pitchFamily="34" charset="-128"/>
              </a:rPr>
              <a:t> </a:t>
            </a:r>
            <a:r>
              <a:rPr lang="en-US" altLang="en-US" sz="2000" b="1" smtClean="0">
                <a:ea typeface="ＭＳ Ｐゴシック" panose="020B0600070205080204" pitchFamily="34" charset="-128"/>
              </a:rPr>
              <a:t>sum</a:t>
            </a:r>
            <a:r>
              <a:rPr lang="en-US" altLang="en-US" sz="2000" smtClean="0">
                <a:ea typeface="ＭＳ Ｐゴシック" panose="020B0600070205080204" pitchFamily="34" charset="-128"/>
              </a:rPr>
              <a:t>(credits) </a:t>
            </a:r>
            <a:br>
              <a:rPr lang="en-US" altLang="en-US" sz="2000" smtClean="0">
                <a:ea typeface="ＭＳ Ｐゴシック" panose="020B0600070205080204" pitchFamily="34" charset="-128"/>
              </a:rPr>
            </a:br>
            <a:r>
              <a:rPr lang="en-US" altLang="en-US" sz="2000" smtClean="0">
                <a:ea typeface="ＭＳ Ｐゴシック" panose="020B0600070205080204" pitchFamily="34" charset="-128"/>
              </a:rPr>
              <a:t>                                       </a:t>
            </a:r>
            <a:r>
              <a:rPr lang="en-US" altLang="en-US" sz="2000" b="1" smtClean="0">
                <a:ea typeface="ＭＳ Ｐゴシック" panose="020B0600070205080204" pitchFamily="34" charset="-128"/>
              </a:rPr>
              <a:t>from</a:t>
            </a:r>
            <a:r>
              <a:rPr lang="en-US" altLang="en-US" sz="2000" smtClean="0">
                <a:ea typeface="ＭＳ Ｐゴシック" panose="020B0600070205080204" pitchFamily="34" charset="-128"/>
              </a:rPr>
              <a:t> </a:t>
            </a:r>
            <a:r>
              <a:rPr lang="en-US" altLang="en-US" sz="2000" smtClean="0">
                <a:solidFill>
                  <a:srgbClr val="7030A0"/>
                </a:solidFill>
                <a:ea typeface="ＭＳ Ｐゴシック" panose="020B0600070205080204" pitchFamily="34" charset="-128"/>
              </a:rPr>
              <a:t>takes, course</a:t>
            </a:r>
            <a:r>
              <a:rPr lang="en-US" altLang="en-US" sz="2000" smtClean="0">
                <a:ea typeface="ＭＳ Ｐゴシック" panose="020B0600070205080204" pitchFamily="34" charset="-128"/>
              </a:rPr>
              <a:t/>
            </a:r>
            <a:br>
              <a:rPr lang="en-US" altLang="en-US" sz="2000" smtClean="0">
                <a:ea typeface="ＭＳ Ｐゴシック" panose="020B0600070205080204" pitchFamily="34" charset="-128"/>
              </a:rPr>
            </a:br>
            <a:r>
              <a:rPr lang="en-US" altLang="en-US" sz="2000" smtClean="0">
                <a:ea typeface="ＭＳ Ｐゴシック" panose="020B0600070205080204" pitchFamily="34" charset="-128"/>
              </a:rPr>
              <a:t>	                               </a:t>
            </a:r>
            <a:r>
              <a:rPr lang="en-US" altLang="en-US" sz="2000" b="1" smtClean="0">
                <a:ea typeface="ＭＳ Ｐゴシック" panose="020B0600070205080204" pitchFamily="34" charset="-128"/>
              </a:rPr>
              <a:t>where</a:t>
            </a:r>
            <a:r>
              <a:rPr lang="en-US" altLang="en-US" sz="2000" smtClean="0">
                <a:ea typeface="ＭＳ Ｐゴシック" panose="020B0600070205080204" pitchFamily="34" charset="-128"/>
              </a:rPr>
              <a:t> takes.course_id = course.course_id</a:t>
            </a:r>
            <a:br>
              <a:rPr lang="en-US" altLang="en-US" sz="2000" smtClean="0">
                <a:ea typeface="ＭＳ Ｐゴシック" panose="020B0600070205080204" pitchFamily="34" charset="-128"/>
              </a:rPr>
            </a:br>
            <a:r>
              <a:rPr lang="en-US" altLang="en-US" sz="2000" smtClean="0">
                <a:ea typeface="ＭＳ Ｐゴシック" panose="020B0600070205080204" pitchFamily="34" charset="-128"/>
              </a:rPr>
              <a:t>                                           </a:t>
            </a:r>
            <a:r>
              <a:rPr lang="en-US" altLang="en-US" sz="2000" b="1" smtClean="0">
                <a:ea typeface="ＭＳ Ｐゴシック" panose="020B0600070205080204" pitchFamily="34" charset="-128"/>
              </a:rPr>
              <a:t>and</a:t>
            </a:r>
            <a:r>
              <a:rPr lang="en-US" altLang="en-US" sz="2000" smtClean="0">
                <a:ea typeface="ＭＳ Ｐゴシック" panose="020B0600070205080204" pitchFamily="34" charset="-128"/>
              </a:rPr>
              <a:t>  student.ID = takes.ID</a:t>
            </a:r>
            <a:br>
              <a:rPr lang="en-US" altLang="en-US" sz="2000" smtClean="0">
                <a:ea typeface="ＭＳ Ｐゴシック" panose="020B0600070205080204" pitchFamily="34" charset="-128"/>
              </a:rPr>
            </a:br>
            <a:r>
              <a:rPr lang="en-US" altLang="en-US" sz="2000" smtClean="0">
                <a:ea typeface="ＭＳ Ｐゴシック" panose="020B0600070205080204" pitchFamily="34" charset="-128"/>
              </a:rPr>
              <a:t>                                           </a:t>
            </a:r>
            <a:r>
              <a:rPr lang="en-US" altLang="en-US" sz="2000" b="1" smtClean="0">
                <a:ea typeface="ＭＳ Ｐゴシック" panose="020B0600070205080204" pitchFamily="34" charset="-128"/>
              </a:rPr>
              <a:t>and</a:t>
            </a:r>
            <a:r>
              <a:rPr lang="en-US" altLang="en-US" sz="2000" smtClean="0">
                <a:ea typeface="ＭＳ Ｐゴシック" panose="020B0600070205080204" pitchFamily="34" charset="-128"/>
              </a:rPr>
              <a:t>  grade </a:t>
            </a:r>
            <a:r>
              <a:rPr lang="en-US" altLang="en-US" sz="2000" b="1" smtClean="0">
                <a:ea typeface="ＭＳ Ｐゴシック" panose="020B0600070205080204" pitchFamily="34" charset="-128"/>
              </a:rPr>
              <a:t>is not null and</a:t>
            </a:r>
            <a:r>
              <a:rPr lang="en-US" altLang="en-US" sz="2000" smtClean="0">
                <a:ea typeface="ＭＳ Ｐゴシック" panose="020B0600070205080204" pitchFamily="34" charset="-128"/>
              </a:rPr>
              <a:t> grade &lt;&gt; ‘F’)))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2250" y="3152775"/>
          <a:ext cx="3565525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911">
                  <a:extLst>
                    <a:ext uri="{9D8B030D-6E8A-4147-A177-3AD203B41FA5}">
                      <a16:colId xmlns:a16="http://schemas.microsoft.com/office/drawing/2014/main" val="4153403452"/>
                    </a:ext>
                  </a:extLst>
                </a:gridCol>
                <a:gridCol w="786581">
                  <a:extLst>
                    <a:ext uri="{9D8B030D-6E8A-4147-A177-3AD203B41FA5}">
                      <a16:colId xmlns:a16="http://schemas.microsoft.com/office/drawing/2014/main" val="3856437032"/>
                    </a:ext>
                  </a:extLst>
                </a:gridCol>
                <a:gridCol w="1288026">
                  <a:extLst>
                    <a:ext uri="{9D8B030D-6E8A-4147-A177-3AD203B41FA5}">
                      <a16:colId xmlns:a16="http://schemas.microsoft.com/office/drawing/2014/main" val="3304060574"/>
                    </a:ext>
                  </a:extLst>
                </a:gridCol>
                <a:gridCol w="1065007">
                  <a:extLst>
                    <a:ext uri="{9D8B030D-6E8A-4147-A177-3AD203B41FA5}">
                      <a16:colId xmlns:a16="http://schemas.microsoft.com/office/drawing/2014/main" val="37256382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HK" sz="1600" b="1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600" b="1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600" b="1" dirty="0" err="1" smtClean="0">
                          <a:solidFill>
                            <a:schemeClr val="tx1"/>
                          </a:solidFill>
                        </a:rPr>
                        <a:t>dept_name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600" b="1" dirty="0" err="1" smtClean="0">
                          <a:solidFill>
                            <a:schemeClr val="tx1"/>
                          </a:solidFill>
                        </a:rPr>
                        <a:t>tot_cred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3680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sz="1800" dirty="0" smtClean="0"/>
                        <a:t>8</a:t>
                      </a:r>
                      <a:endParaRPr lang="en-US" sz="1800" dirty="0"/>
                    </a:p>
                  </a:txBody>
                  <a:tcPr marL="91425" marR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800" dirty="0" smtClean="0"/>
                        <a:t>ABC</a:t>
                      </a:r>
                      <a:endParaRPr lang="en-US" sz="1800" dirty="0"/>
                    </a:p>
                  </a:txBody>
                  <a:tcPr marL="91425" marR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800" dirty="0" smtClean="0"/>
                        <a:t>SEEM</a:t>
                      </a:r>
                      <a:endParaRPr lang="en-US" sz="1800" dirty="0"/>
                    </a:p>
                  </a:txBody>
                  <a:tcPr marL="91425" marR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800" dirty="0" smtClean="0"/>
                        <a:t>6</a:t>
                      </a:r>
                      <a:endParaRPr lang="en-US" sz="1800" dirty="0"/>
                    </a:p>
                  </a:txBody>
                  <a:tcPr marL="91425" marR="91425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04648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20788" y="4065588"/>
          <a:ext cx="5749925" cy="1112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585">
                  <a:extLst>
                    <a:ext uri="{9D8B030D-6E8A-4147-A177-3AD203B41FA5}">
                      <a16:colId xmlns:a16="http://schemas.microsoft.com/office/drawing/2014/main" val="2673659599"/>
                    </a:ext>
                  </a:extLst>
                </a:gridCol>
                <a:gridCol w="1351164">
                  <a:extLst>
                    <a:ext uri="{9D8B030D-6E8A-4147-A177-3AD203B41FA5}">
                      <a16:colId xmlns:a16="http://schemas.microsoft.com/office/drawing/2014/main" val="3099858805"/>
                    </a:ext>
                  </a:extLst>
                </a:gridCol>
                <a:gridCol w="914424">
                  <a:extLst>
                    <a:ext uri="{9D8B030D-6E8A-4147-A177-3AD203B41FA5}">
                      <a16:colId xmlns:a16="http://schemas.microsoft.com/office/drawing/2014/main" val="71005570"/>
                    </a:ext>
                  </a:extLst>
                </a:gridCol>
                <a:gridCol w="1228331">
                  <a:extLst>
                    <a:ext uri="{9D8B030D-6E8A-4147-A177-3AD203B41FA5}">
                      <a16:colId xmlns:a16="http://schemas.microsoft.com/office/drawing/2014/main" val="2035377200"/>
                    </a:ext>
                  </a:extLst>
                </a:gridCol>
                <a:gridCol w="794257">
                  <a:extLst>
                    <a:ext uri="{9D8B030D-6E8A-4147-A177-3AD203B41FA5}">
                      <a16:colId xmlns:a16="http://schemas.microsoft.com/office/drawing/2014/main" val="4012834001"/>
                    </a:ext>
                  </a:extLst>
                </a:gridCol>
                <a:gridCol w="993164">
                  <a:extLst>
                    <a:ext uri="{9D8B030D-6E8A-4147-A177-3AD203B41FA5}">
                      <a16:colId xmlns:a16="http://schemas.microsoft.com/office/drawing/2014/main" val="3651429470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r>
                        <a:rPr lang="en-HK" sz="180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33" marB="45733"/>
                </a:tc>
                <a:tc>
                  <a:txBody>
                    <a:bodyPr/>
                    <a:lstStyle/>
                    <a:p>
                      <a:r>
                        <a:rPr lang="en-HK" sz="1800" dirty="0" err="1" smtClean="0">
                          <a:solidFill>
                            <a:schemeClr val="tx1"/>
                          </a:solidFill>
                        </a:rPr>
                        <a:t>course_id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33" marB="45733"/>
                </a:tc>
                <a:tc>
                  <a:txBody>
                    <a:bodyPr/>
                    <a:lstStyle/>
                    <a:p>
                      <a:r>
                        <a:rPr lang="en-HK" sz="1800" dirty="0" err="1" smtClean="0">
                          <a:solidFill>
                            <a:schemeClr val="tx1"/>
                          </a:solidFill>
                        </a:rPr>
                        <a:t>sec_id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33" marB="45733"/>
                </a:tc>
                <a:tc>
                  <a:txBody>
                    <a:bodyPr/>
                    <a:lstStyle/>
                    <a:p>
                      <a:r>
                        <a:rPr lang="en-HK" sz="1800" dirty="0" smtClean="0">
                          <a:solidFill>
                            <a:schemeClr val="tx1"/>
                          </a:solidFill>
                        </a:rPr>
                        <a:t>semester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33" marB="45733"/>
                </a:tc>
                <a:tc>
                  <a:txBody>
                    <a:bodyPr/>
                    <a:lstStyle/>
                    <a:p>
                      <a:r>
                        <a:rPr lang="en-HK" sz="1800" dirty="0" smtClean="0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33" marB="45733"/>
                </a:tc>
                <a:tc>
                  <a:txBody>
                    <a:bodyPr/>
                    <a:lstStyle/>
                    <a:p>
                      <a:r>
                        <a:rPr lang="en-HK" sz="1800" dirty="0" smtClean="0">
                          <a:solidFill>
                            <a:schemeClr val="tx1"/>
                          </a:solidFill>
                        </a:rPr>
                        <a:t>grade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33" marB="45733"/>
                </a:tc>
                <a:extLst>
                  <a:ext uri="{0D108BD9-81ED-4DB2-BD59-A6C34878D82A}">
                    <a16:rowId xmlns:a16="http://schemas.microsoft.com/office/drawing/2014/main" val="294420743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HK" sz="1800" dirty="0" smtClean="0"/>
                        <a:t>8</a:t>
                      </a:r>
                      <a:endParaRPr lang="en-US" sz="1800" dirty="0"/>
                    </a:p>
                  </a:txBody>
                  <a:tcPr marL="91443" marR="91443" marT="45733" marB="45733"/>
                </a:tc>
                <a:tc>
                  <a:txBody>
                    <a:bodyPr/>
                    <a:lstStyle/>
                    <a:p>
                      <a:r>
                        <a:rPr lang="en-HK" sz="1800" dirty="0" smtClean="0"/>
                        <a:t>3550</a:t>
                      </a:r>
                      <a:endParaRPr lang="en-US" sz="1800" dirty="0"/>
                    </a:p>
                  </a:txBody>
                  <a:tcPr marL="91443" marR="91443" marT="45733" marB="45733"/>
                </a:tc>
                <a:tc>
                  <a:txBody>
                    <a:bodyPr/>
                    <a:lstStyle/>
                    <a:p>
                      <a:r>
                        <a:rPr lang="en-HK" sz="1800" dirty="0" smtClean="0"/>
                        <a:t>1</a:t>
                      </a:r>
                      <a:endParaRPr lang="en-US" sz="1800" dirty="0"/>
                    </a:p>
                  </a:txBody>
                  <a:tcPr marL="91443" marR="91443" marT="45733" marB="45733"/>
                </a:tc>
                <a:tc>
                  <a:txBody>
                    <a:bodyPr/>
                    <a:lstStyle/>
                    <a:p>
                      <a:r>
                        <a:rPr lang="en-HK" sz="1800" dirty="0" smtClean="0"/>
                        <a:t>1</a:t>
                      </a:r>
                      <a:endParaRPr lang="en-US" sz="1800" dirty="0"/>
                    </a:p>
                  </a:txBody>
                  <a:tcPr marL="91443" marR="91443" marT="45733" marB="45733"/>
                </a:tc>
                <a:tc>
                  <a:txBody>
                    <a:bodyPr/>
                    <a:lstStyle/>
                    <a:p>
                      <a:r>
                        <a:rPr lang="en-HK" sz="1800" dirty="0" smtClean="0"/>
                        <a:t>2018</a:t>
                      </a:r>
                      <a:endParaRPr lang="en-US" sz="1800" dirty="0"/>
                    </a:p>
                  </a:txBody>
                  <a:tcPr marL="91443" marR="91443" marT="45733" marB="45733"/>
                </a:tc>
                <a:tc>
                  <a:txBody>
                    <a:bodyPr/>
                    <a:lstStyle/>
                    <a:p>
                      <a:r>
                        <a:rPr lang="en-HK" sz="1800" dirty="0" smtClean="0"/>
                        <a:t>  A</a:t>
                      </a:r>
                      <a:endParaRPr lang="en-US" sz="1800" dirty="0"/>
                    </a:p>
                  </a:txBody>
                  <a:tcPr marL="91443" marR="91443" marT="45733" marB="45733"/>
                </a:tc>
                <a:extLst>
                  <a:ext uri="{0D108BD9-81ED-4DB2-BD59-A6C34878D82A}">
                    <a16:rowId xmlns:a16="http://schemas.microsoft.com/office/drawing/2014/main" val="1452623612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HK" sz="1800" dirty="0" smtClean="0"/>
                        <a:t>8</a:t>
                      </a:r>
                      <a:endParaRPr lang="en-US" sz="1800" dirty="0"/>
                    </a:p>
                  </a:txBody>
                  <a:tcPr marL="91443" marR="91443" marT="45733" marB="45733"/>
                </a:tc>
                <a:tc>
                  <a:txBody>
                    <a:bodyPr/>
                    <a:lstStyle/>
                    <a:p>
                      <a:r>
                        <a:rPr lang="en-HK" sz="1800" dirty="0" smtClean="0"/>
                        <a:t>2100</a:t>
                      </a:r>
                      <a:endParaRPr lang="en-US" sz="1800" dirty="0"/>
                    </a:p>
                  </a:txBody>
                  <a:tcPr marL="91443" marR="91443" marT="45733" marB="45733"/>
                </a:tc>
                <a:tc>
                  <a:txBody>
                    <a:bodyPr/>
                    <a:lstStyle/>
                    <a:p>
                      <a:r>
                        <a:rPr lang="en-HK" sz="1800" dirty="0" smtClean="0"/>
                        <a:t>1</a:t>
                      </a:r>
                      <a:endParaRPr lang="en-US" sz="1800" dirty="0"/>
                    </a:p>
                  </a:txBody>
                  <a:tcPr marL="91443" marR="91443" marT="45733" marB="45733"/>
                </a:tc>
                <a:tc>
                  <a:txBody>
                    <a:bodyPr/>
                    <a:lstStyle/>
                    <a:p>
                      <a:r>
                        <a:rPr lang="en-HK" sz="1800" dirty="0" smtClean="0"/>
                        <a:t>2</a:t>
                      </a:r>
                      <a:endParaRPr lang="en-US" sz="1800" dirty="0"/>
                    </a:p>
                  </a:txBody>
                  <a:tcPr marL="91443" marR="91443" marT="45733" marB="45733"/>
                </a:tc>
                <a:tc>
                  <a:txBody>
                    <a:bodyPr/>
                    <a:lstStyle/>
                    <a:p>
                      <a:r>
                        <a:rPr lang="en-HK" sz="1800" dirty="0" smtClean="0"/>
                        <a:t>2018</a:t>
                      </a:r>
                      <a:endParaRPr lang="en-US" sz="1800" dirty="0"/>
                    </a:p>
                  </a:txBody>
                  <a:tcPr marL="91443" marR="91443" marT="45733" marB="45733"/>
                </a:tc>
                <a:tc>
                  <a:txBody>
                    <a:bodyPr/>
                    <a:lstStyle/>
                    <a:p>
                      <a:r>
                        <a:rPr lang="en-HK" sz="1800" dirty="0" smtClean="0"/>
                        <a:t>  A-</a:t>
                      </a:r>
                      <a:endParaRPr lang="en-US" sz="1800" dirty="0"/>
                    </a:p>
                  </a:txBody>
                  <a:tcPr marL="91443" marR="91443" marT="45733" marB="45733"/>
                </a:tc>
                <a:extLst>
                  <a:ext uri="{0D108BD9-81ED-4DB2-BD59-A6C34878D82A}">
                    <a16:rowId xmlns:a16="http://schemas.microsoft.com/office/drawing/2014/main" val="3798050425"/>
                  </a:ext>
                </a:extLst>
              </a:tr>
            </a:tbl>
          </a:graphicData>
        </a:graphic>
      </p:graphicFrame>
      <p:sp>
        <p:nvSpPr>
          <p:cNvPr id="53299" name="Text Box 6"/>
          <p:cNvSpPr txBox="1">
            <a:spLocks noChangeArrowheads="1"/>
          </p:cNvSpPr>
          <p:nvPr/>
        </p:nvSpPr>
        <p:spPr bwMode="auto">
          <a:xfrm>
            <a:off x="196850" y="2759075"/>
            <a:ext cx="10239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 i="1">
                <a:ea typeface="新細明體" panose="02020500000000000000" pitchFamily="18" charset="-120"/>
              </a:rPr>
              <a:t>student</a:t>
            </a:r>
          </a:p>
        </p:txBody>
      </p:sp>
      <p:sp>
        <p:nvSpPr>
          <p:cNvPr id="53300" name="Text Box 7"/>
          <p:cNvSpPr txBox="1">
            <a:spLocks noChangeArrowheads="1"/>
          </p:cNvSpPr>
          <p:nvPr/>
        </p:nvSpPr>
        <p:spPr bwMode="auto">
          <a:xfrm>
            <a:off x="6173788" y="3665538"/>
            <a:ext cx="7969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 i="1">
                <a:ea typeface="新細明體" panose="02020500000000000000" pitchFamily="18" charset="-120"/>
              </a:rPr>
              <a:t>takes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095750" y="5353050"/>
          <a:ext cx="4514850" cy="1106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427">
                  <a:extLst>
                    <a:ext uri="{9D8B030D-6E8A-4147-A177-3AD203B41FA5}">
                      <a16:colId xmlns:a16="http://schemas.microsoft.com/office/drawing/2014/main" val="4153403452"/>
                    </a:ext>
                  </a:extLst>
                </a:gridCol>
                <a:gridCol w="655118">
                  <a:extLst>
                    <a:ext uri="{9D8B030D-6E8A-4147-A177-3AD203B41FA5}">
                      <a16:colId xmlns:a16="http://schemas.microsoft.com/office/drawing/2014/main" val="3856437032"/>
                    </a:ext>
                  </a:extLst>
                </a:gridCol>
                <a:gridCol w="1501313">
                  <a:extLst>
                    <a:ext uri="{9D8B030D-6E8A-4147-A177-3AD203B41FA5}">
                      <a16:colId xmlns:a16="http://schemas.microsoft.com/office/drawing/2014/main" val="3304060574"/>
                    </a:ext>
                  </a:extLst>
                </a:gridCol>
                <a:gridCol w="973992">
                  <a:extLst>
                    <a:ext uri="{9D8B030D-6E8A-4147-A177-3AD203B41FA5}">
                      <a16:colId xmlns:a16="http://schemas.microsoft.com/office/drawing/2014/main" val="372563824"/>
                    </a:ext>
                  </a:extLst>
                </a:gridCol>
              </a:tblGrid>
              <a:tr h="365655">
                <a:tc>
                  <a:txBody>
                    <a:bodyPr/>
                    <a:lstStyle/>
                    <a:p>
                      <a:r>
                        <a:rPr lang="en-HK" sz="1800" b="1" dirty="0" err="1" smtClean="0">
                          <a:solidFill>
                            <a:schemeClr val="tx1"/>
                          </a:solidFill>
                        </a:rPr>
                        <a:t>course_id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4" marR="91444" marT="45668" marB="45668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800" b="1" dirty="0" smtClean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4" marR="91444" marT="45668" marB="45668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800" b="1" dirty="0" err="1" smtClean="0">
                          <a:solidFill>
                            <a:schemeClr val="tx1"/>
                          </a:solidFill>
                        </a:rPr>
                        <a:t>dept_name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4" marR="91444" marT="45668" marB="45668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800" b="1" dirty="0" smtClean="0">
                          <a:solidFill>
                            <a:schemeClr val="tx1"/>
                          </a:solidFill>
                        </a:rPr>
                        <a:t>credits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4" marR="91444" marT="45668" marB="45668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3680110"/>
                  </a:ext>
                </a:extLst>
              </a:tr>
              <a:tr h="370416">
                <a:tc>
                  <a:txBody>
                    <a:bodyPr/>
                    <a:lstStyle/>
                    <a:p>
                      <a:r>
                        <a:rPr lang="en-HK" sz="1800" dirty="0" smtClean="0"/>
                        <a:t>3550</a:t>
                      </a:r>
                      <a:endParaRPr lang="en-US" sz="1800" dirty="0"/>
                    </a:p>
                  </a:txBody>
                  <a:tcPr marL="91444" marR="91444" marT="45668" marB="45668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800" dirty="0" smtClean="0"/>
                        <a:t>DB</a:t>
                      </a:r>
                      <a:endParaRPr lang="en-US" sz="1800" dirty="0"/>
                    </a:p>
                  </a:txBody>
                  <a:tcPr marL="91444" marR="91444" marT="45668" marB="45668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800" dirty="0" smtClean="0"/>
                        <a:t>SEEM</a:t>
                      </a:r>
                      <a:endParaRPr lang="en-US" sz="1800" dirty="0"/>
                    </a:p>
                  </a:txBody>
                  <a:tcPr marL="91444" marR="91444" marT="45668" marB="45668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800" dirty="0" smtClean="0"/>
                        <a:t>3</a:t>
                      </a:r>
                      <a:endParaRPr lang="en-US" sz="1800" dirty="0"/>
                    </a:p>
                  </a:txBody>
                  <a:tcPr marL="91444" marR="91444" marT="45668" marB="45668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046488"/>
                  </a:ext>
                </a:extLst>
              </a:tr>
              <a:tr h="370416">
                <a:tc>
                  <a:txBody>
                    <a:bodyPr/>
                    <a:lstStyle/>
                    <a:p>
                      <a:r>
                        <a:rPr lang="en-HK" sz="1800" dirty="0" smtClean="0"/>
                        <a:t>2100</a:t>
                      </a:r>
                      <a:endParaRPr lang="en-US" sz="1800" dirty="0"/>
                    </a:p>
                  </a:txBody>
                  <a:tcPr marL="91444" marR="91444" marT="45668" marB="45668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800" dirty="0" err="1" smtClean="0"/>
                        <a:t>Algo</a:t>
                      </a:r>
                      <a:endParaRPr lang="en-US" sz="1800" dirty="0"/>
                    </a:p>
                  </a:txBody>
                  <a:tcPr marL="91444" marR="91444" marT="45668" marB="45668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800" dirty="0" smtClean="0"/>
                        <a:t>CSE</a:t>
                      </a:r>
                      <a:endParaRPr lang="en-US" sz="1800" dirty="0"/>
                    </a:p>
                  </a:txBody>
                  <a:tcPr marL="91444" marR="91444" marT="45668" marB="45668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800" dirty="0" smtClean="0"/>
                        <a:t>3</a:t>
                      </a:r>
                      <a:endParaRPr lang="en-US" sz="1800" dirty="0"/>
                    </a:p>
                  </a:txBody>
                  <a:tcPr marL="91444" marR="91444" marT="45668" marB="45668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53155"/>
                  </a:ext>
                </a:extLst>
              </a:tr>
            </a:tbl>
          </a:graphicData>
        </a:graphic>
      </p:graphicFrame>
      <p:sp>
        <p:nvSpPr>
          <p:cNvPr id="53323" name="Text Box 7"/>
          <p:cNvSpPr txBox="1">
            <a:spLocks noChangeArrowheads="1"/>
          </p:cNvSpPr>
          <p:nvPr/>
        </p:nvSpPr>
        <p:spPr bwMode="auto">
          <a:xfrm>
            <a:off x="7694613" y="4953000"/>
            <a:ext cx="9540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 i="1">
                <a:ea typeface="新細明體" panose="02020500000000000000" pitchFamily="18" charset="-120"/>
              </a:rPr>
              <a:t>course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Joined Relations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77925"/>
            <a:ext cx="7153275" cy="3575050"/>
          </a:xfrm>
        </p:spPr>
        <p:txBody>
          <a:bodyPr/>
          <a:lstStyle/>
          <a:p>
            <a:r>
              <a:rPr lang="en-US" altLang="zh-TW" sz="2000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Join operations 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take two relations and return another relation as a result.</a:t>
            </a:r>
          </a:p>
          <a:p>
            <a:r>
              <a:rPr lang="en-US" altLang="zh-TW" sz="2000" dirty="0" smtClean="0">
                <a:ea typeface="ＭＳ Ｐゴシック" panose="020B0600070205080204" pitchFamily="34" charset="-128"/>
              </a:rPr>
              <a:t>A join operation is a Cartesian product which requires that tuples in the two relations match (under some condition).  </a:t>
            </a:r>
          </a:p>
          <a:p>
            <a:r>
              <a:rPr lang="en-US" altLang="zh-TW" sz="2000" dirty="0" smtClean="0">
                <a:ea typeface="ＭＳ Ｐゴシック" panose="020B0600070205080204" pitchFamily="34" charset="-128"/>
              </a:rPr>
              <a:t>The </a:t>
            </a:r>
            <a:r>
              <a:rPr lang="en-US" altLang="zh-TW" sz="2000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join operations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 are typically used as subquery expressions </a:t>
            </a:r>
            <a:r>
              <a:rPr lang="en-US" altLang="zh-TW" sz="2000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in the </a:t>
            </a:r>
            <a:r>
              <a:rPr lang="en-US" altLang="zh-TW" sz="2000" b="1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from </a:t>
            </a:r>
            <a:r>
              <a:rPr lang="en-US" altLang="zh-TW" sz="2000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clause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Join operations – Example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975" y="1147763"/>
            <a:ext cx="6861175" cy="487362"/>
          </a:xfrm>
        </p:spPr>
        <p:txBody>
          <a:bodyPr/>
          <a:lstStyle/>
          <a:p>
            <a:r>
              <a:rPr lang="en-US" altLang="zh-TW" sz="2400" smtClean="0">
                <a:ea typeface="ＭＳ Ｐゴシック" panose="020B0600070205080204" pitchFamily="34" charset="-128"/>
              </a:rPr>
              <a:t>Relation </a:t>
            </a:r>
            <a:r>
              <a:rPr lang="en-US" altLang="zh-TW" sz="2400" i="1" smtClean="0">
                <a:ea typeface="ＭＳ Ｐゴシック" panose="020B0600070205080204" pitchFamily="34" charset="-128"/>
              </a:rPr>
              <a:t>course</a:t>
            </a:r>
            <a:endParaRPr lang="en-US" altLang="zh-TW" sz="2400" smtClean="0">
              <a:ea typeface="ＭＳ Ｐゴシック" panose="020B0600070205080204" pitchFamily="34" charset="-128"/>
            </a:endParaRP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434975" y="3148013"/>
            <a:ext cx="702945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TW" sz="2400"/>
              <a:t>Relation </a:t>
            </a:r>
            <a:r>
              <a:rPr lang="en-US" altLang="zh-TW" sz="2400" i="1"/>
              <a:t>prereq</a:t>
            </a:r>
            <a:endParaRPr lang="en-US" altLang="zh-TW" sz="2400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434975" y="5214938"/>
            <a:ext cx="8109585" cy="1184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Tx/>
            </a:pPr>
            <a:r>
              <a:rPr lang="en-US" altLang="zh-TW" sz="2400" dirty="0"/>
              <a:t> </a:t>
            </a:r>
            <a:r>
              <a:rPr lang="en-US" altLang="zh-TW" sz="2000" dirty="0">
                <a:solidFill>
                  <a:srgbClr val="0000FF"/>
                </a:solidFill>
              </a:rPr>
              <a:t>We want to know the courses and their prerequisites if any.</a:t>
            </a:r>
          </a:p>
          <a:p>
            <a:pPr lvl="1">
              <a:buSzTx/>
            </a:pPr>
            <a:r>
              <a:rPr lang="en-US" altLang="zh-TW" sz="2000" dirty="0"/>
              <a:t>Note: </a:t>
            </a:r>
            <a:r>
              <a:rPr lang="en-US" altLang="zh-TW" sz="2000" dirty="0" err="1"/>
              <a:t>prereq</a:t>
            </a:r>
            <a:r>
              <a:rPr lang="en-US" altLang="zh-TW" sz="2000" dirty="0"/>
              <a:t> information missing for CS-315 and course information missing for CS-347.</a:t>
            </a:r>
          </a:p>
        </p:txBody>
      </p:sp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925" y="1739900"/>
            <a:ext cx="4329113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088" y="3744913"/>
            <a:ext cx="2598737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Outer Join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249363"/>
            <a:ext cx="7940992" cy="4876800"/>
          </a:xfrm>
        </p:spPr>
        <p:txBody>
          <a:bodyPr/>
          <a:lstStyle/>
          <a:p>
            <a:r>
              <a:rPr lang="en-US" altLang="zh-TW" sz="2000" dirty="0" smtClean="0">
                <a:ea typeface="ＭＳ Ｐゴシック" panose="020B0600070205080204" pitchFamily="34" charset="-128"/>
              </a:rPr>
              <a:t>An extension of the join operation that avoids </a:t>
            </a:r>
            <a:r>
              <a:rPr lang="en-US" altLang="zh-TW" sz="2000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loss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 of information.</a:t>
            </a:r>
          </a:p>
          <a:p>
            <a:r>
              <a:rPr lang="en-US" altLang="zh-TW" sz="2000" dirty="0" smtClean="0">
                <a:ea typeface="ＭＳ Ｐゴシック" panose="020B0600070205080204" pitchFamily="34" charset="-128"/>
              </a:rPr>
              <a:t>Compute the join and then add tuples form one relation that does not match tuples in the other relation to the result of the join. </a:t>
            </a:r>
          </a:p>
          <a:p>
            <a:r>
              <a:rPr lang="en-US" altLang="zh-TW" sz="2000" dirty="0" smtClean="0">
                <a:ea typeface="ＭＳ Ｐゴシック" panose="020B0600070205080204" pitchFamily="34" charset="-128"/>
              </a:rPr>
              <a:t>Use </a:t>
            </a:r>
            <a:r>
              <a:rPr lang="en-US" altLang="zh-TW" sz="2000" i="1" dirty="0" smtClean="0">
                <a:ea typeface="ＭＳ Ｐゴシック" panose="020B0600070205080204" pitchFamily="34" charset="-128"/>
              </a:rPr>
              <a:t>null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 values.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Left Outer Join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520700" y="973138"/>
            <a:ext cx="78406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lang="en-US" altLang="zh-TW" sz="2000" i="1" dirty="0"/>
              <a:t>   select * from (</a:t>
            </a:r>
            <a:r>
              <a:rPr lang="en-US" altLang="zh-TW" sz="2400" i="1" dirty="0"/>
              <a:t>course</a:t>
            </a:r>
            <a:r>
              <a:rPr lang="en-US" altLang="zh-TW" sz="2400" dirty="0"/>
              <a:t> </a:t>
            </a:r>
            <a:r>
              <a:rPr lang="en-US" altLang="zh-TW" sz="2400" b="1" dirty="0">
                <a:solidFill>
                  <a:srgbClr val="0000FF"/>
                </a:solidFill>
              </a:rPr>
              <a:t>natural left outer join</a:t>
            </a:r>
            <a:r>
              <a:rPr lang="en-US" altLang="zh-TW" sz="2400" dirty="0"/>
              <a:t> </a:t>
            </a:r>
            <a:r>
              <a:rPr lang="en-US" altLang="zh-TW" sz="2400" i="1" dirty="0" err="1"/>
              <a:t>prereq</a:t>
            </a:r>
            <a:r>
              <a:rPr lang="en-US" altLang="zh-TW" sz="2400" i="1" dirty="0"/>
              <a:t>)</a:t>
            </a:r>
            <a:endParaRPr lang="en-US" altLang="zh-TW" sz="2400" dirty="0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750" y="4310063"/>
            <a:ext cx="5956300" cy="134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6008688" y="5657850"/>
            <a:ext cx="29241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 b="1">
                <a:solidFill>
                  <a:schemeClr val="tx2"/>
                </a:solidFill>
              </a:rPr>
              <a:t>Note: read prere_id as prereq_id</a:t>
            </a:r>
          </a:p>
        </p:txBody>
      </p:sp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1900238"/>
            <a:ext cx="4329112" cy="119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3514725"/>
            <a:ext cx="20923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8" name="TextBox 1"/>
          <p:cNvSpPr txBox="1">
            <a:spLocks noChangeArrowheads="1"/>
          </p:cNvSpPr>
          <p:nvPr/>
        </p:nvSpPr>
        <p:spPr bwMode="auto">
          <a:xfrm>
            <a:off x="322263" y="1444625"/>
            <a:ext cx="11096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HK" sz="2400"/>
              <a:t>course</a:t>
            </a:r>
            <a:endParaRPr kumimoji="0" lang="zh-HK" altLang="en-US" sz="2400"/>
          </a:p>
        </p:txBody>
      </p:sp>
      <p:sp>
        <p:nvSpPr>
          <p:cNvPr id="15369" name="TextBox 10"/>
          <p:cNvSpPr txBox="1">
            <a:spLocks noChangeArrowheads="1"/>
          </p:cNvSpPr>
          <p:nvPr/>
        </p:nvSpPr>
        <p:spPr bwMode="auto">
          <a:xfrm>
            <a:off x="295275" y="3078163"/>
            <a:ext cx="10763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HK" sz="2400"/>
              <a:t>prereq</a:t>
            </a:r>
            <a:endParaRPr kumimoji="0" lang="zh-HK" altLang="en-US" sz="2400"/>
          </a:p>
        </p:txBody>
      </p:sp>
      <p:sp>
        <p:nvSpPr>
          <p:cNvPr id="15370" name="Rectangle 11"/>
          <p:cNvSpPr>
            <a:spLocks noChangeArrowheads="1"/>
          </p:cNvSpPr>
          <p:nvPr/>
        </p:nvSpPr>
        <p:spPr bwMode="auto">
          <a:xfrm>
            <a:off x="2919413" y="1020763"/>
            <a:ext cx="5251450" cy="506412"/>
          </a:xfrm>
          <a:prstGeom prst="rect">
            <a:avLst/>
          </a:prstGeom>
          <a:noFill/>
          <a:ln w="3810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HK" altLang="en-US"/>
          </a:p>
        </p:txBody>
      </p:sp>
      <p:sp>
        <p:nvSpPr>
          <p:cNvPr id="15371" name="Oval 2"/>
          <p:cNvSpPr>
            <a:spLocks noChangeArrowheads="1"/>
          </p:cNvSpPr>
          <p:nvPr/>
        </p:nvSpPr>
        <p:spPr bwMode="auto">
          <a:xfrm>
            <a:off x="7561263" y="5275263"/>
            <a:ext cx="1220787" cy="382587"/>
          </a:xfrm>
          <a:prstGeom prst="ellipse">
            <a:avLst/>
          </a:prstGeom>
          <a:noFill/>
          <a:ln w="38100" algn="ctr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HK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Right Outer Join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801688" y="1182688"/>
            <a:ext cx="75803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TW" sz="2000" dirty="0"/>
              <a:t> </a:t>
            </a:r>
            <a:r>
              <a:rPr lang="en-US" altLang="zh-TW" sz="2000" i="1" dirty="0"/>
              <a:t> select * from (</a:t>
            </a:r>
            <a:r>
              <a:rPr lang="en-US" altLang="zh-TW" sz="2400" i="1" dirty="0"/>
              <a:t>course</a:t>
            </a:r>
            <a:r>
              <a:rPr lang="en-US" altLang="zh-TW" sz="2400" dirty="0"/>
              <a:t> </a:t>
            </a:r>
            <a:r>
              <a:rPr lang="en-US" altLang="zh-TW" sz="2400" b="1" dirty="0">
                <a:solidFill>
                  <a:srgbClr val="0000FF"/>
                </a:solidFill>
              </a:rPr>
              <a:t>natural right outer join</a:t>
            </a:r>
            <a:r>
              <a:rPr lang="en-US" altLang="zh-TW" sz="2400" dirty="0"/>
              <a:t> </a:t>
            </a:r>
            <a:r>
              <a:rPr lang="en-US" altLang="zh-TW" sz="2400" i="1" dirty="0" err="1"/>
              <a:t>prereq</a:t>
            </a:r>
            <a:r>
              <a:rPr lang="en-US" altLang="zh-TW" sz="2400" i="1" dirty="0"/>
              <a:t>)</a:t>
            </a: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025" y="4559300"/>
            <a:ext cx="6257925" cy="141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2100263"/>
            <a:ext cx="4329112" cy="119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3714750"/>
            <a:ext cx="20923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5" name="TextBox 6"/>
          <p:cNvSpPr txBox="1">
            <a:spLocks noChangeArrowheads="1"/>
          </p:cNvSpPr>
          <p:nvPr/>
        </p:nvSpPr>
        <p:spPr bwMode="auto">
          <a:xfrm>
            <a:off x="322263" y="1644650"/>
            <a:ext cx="11096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HK" sz="2400"/>
              <a:t>course</a:t>
            </a:r>
            <a:endParaRPr kumimoji="0" lang="zh-HK" altLang="en-US" sz="2400"/>
          </a:p>
        </p:txBody>
      </p:sp>
      <p:sp>
        <p:nvSpPr>
          <p:cNvPr id="17416" name="TextBox 7"/>
          <p:cNvSpPr txBox="1">
            <a:spLocks noChangeArrowheads="1"/>
          </p:cNvSpPr>
          <p:nvPr/>
        </p:nvSpPr>
        <p:spPr bwMode="auto">
          <a:xfrm>
            <a:off x="295275" y="3276600"/>
            <a:ext cx="1076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HK" sz="2400"/>
              <a:t>prereq</a:t>
            </a:r>
            <a:endParaRPr kumimoji="0" lang="zh-HK" altLang="en-US" sz="2400"/>
          </a:p>
        </p:txBody>
      </p:sp>
      <p:sp>
        <p:nvSpPr>
          <p:cNvPr id="17417" name="Rectangle 8"/>
          <p:cNvSpPr>
            <a:spLocks noChangeArrowheads="1"/>
          </p:cNvSpPr>
          <p:nvPr/>
        </p:nvSpPr>
        <p:spPr bwMode="auto">
          <a:xfrm>
            <a:off x="2673350" y="1220788"/>
            <a:ext cx="5497513" cy="504825"/>
          </a:xfrm>
          <a:prstGeom prst="rect">
            <a:avLst/>
          </a:prstGeom>
          <a:noFill/>
          <a:ln w="3810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HK" altLang="en-US"/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3575050" y="5592763"/>
            <a:ext cx="3940175" cy="492125"/>
          </a:xfrm>
          <a:prstGeom prst="ellipse">
            <a:avLst/>
          </a:prstGeom>
          <a:noFill/>
          <a:ln w="38100" algn="ctr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HK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Full Outer Join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852488" y="1325563"/>
            <a:ext cx="76819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TW" sz="2400" dirty="0"/>
              <a:t> </a:t>
            </a:r>
            <a:r>
              <a:rPr lang="en-US" altLang="zh-TW" sz="2400" i="1" dirty="0"/>
              <a:t> select * from (course</a:t>
            </a:r>
            <a:r>
              <a:rPr lang="en-US" altLang="zh-TW" sz="2400" dirty="0"/>
              <a:t> </a:t>
            </a:r>
            <a:r>
              <a:rPr lang="en-US" altLang="zh-TW" sz="2400" b="1" dirty="0">
                <a:solidFill>
                  <a:srgbClr val="0000FF"/>
                </a:solidFill>
              </a:rPr>
              <a:t>natural full outer join</a:t>
            </a:r>
            <a:r>
              <a:rPr lang="en-US" altLang="zh-TW" sz="2400" dirty="0"/>
              <a:t> </a:t>
            </a:r>
            <a:r>
              <a:rPr lang="en-US" altLang="zh-TW" sz="2400" i="1" dirty="0" err="1"/>
              <a:t>prereq</a:t>
            </a:r>
            <a:r>
              <a:rPr lang="en-US" altLang="zh-TW" sz="2400" i="1" dirty="0"/>
              <a:t>)</a:t>
            </a:r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8138" y="4608513"/>
            <a:ext cx="5859462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63" y="2287588"/>
            <a:ext cx="4329112" cy="119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3902075"/>
            <a:ext cx="20923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3" name="TextBox 6"/>
          <p:cNvSpPr txBox="1">
            <a:spLocks noChangeArrowheads="1"/>
          </p:cNvSpPr>
          <p:nvPr/>
        </p:nvSpPr>
        <p:spPr bwMode="auto">
          <a:xfrm>
            <a:off x="474663" y="1831975"/>
            <a:ext cx="11096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HK" sz="2400"/>
              <a:t>course</a:t>
            </a:r>
            <a:endParaRPr kumimoji="0" lang="zh-HK" altLang="en-US" sz="2400"/>
          </a:p>
        </p:txBody>
      </p:sp>
      <p:sp>
        <p:nvSpPr>
          <p:cNvPr id="19464" name="TextBox 7"/>
          <p:cNvSpPr txBox="1">
            <a:spLocks noChangeArrowheads="1"/>
          </p:cNvSpPr>
          <p:nvPr/>
        </p:nvSpPr>
        <p:spPr bwMode="auto">
          <a:xfrm>
            <a:off x="447675" y="3465513"/>
            <a:ext cx="10763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HK" sz="2400"/>
              <a:t>prereq</a:t>
            </a:r>
            <a:endParaRPr kumimoji="0" lang="zh-HK" altLang="en-US" sz="2400"/>
          </a:p>
        </p:txBody>
      </p:sp>
      <p:sp>
        <p:nvSpPr>
          <p:cNvPr id="19465" name="Rectangle 1"/>
          <p:cNvSpPr>
            <a:spLocks noChangeArrowheads="1"/>
          </p:cNvSpPr>
          <p:nvPr/>
        </p:nvSpPr>
        <p:spPr bwMode="auto">
          <a:xfrm>
            <a:off x="3082925" y="1325563"/>
            <a:ext cx="5251450" cy="506412"/>
          </a:xfrm>
          <a:prstGeom prst="rect">
            <a:avLst/>
          </a:prstGeom>
          <a:noFill/>
          <a:ln w="3810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HK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Joined Relations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7400" y="855663"/>
            <a:ext cx="7661275" cy="3575050"/>
          </a:xfrm>
        </p:spPr>
        <p:txBody>
          <a:bodyPr/>
          <a:lstStyle/>
          <a:p>
            <a:r>
              <a:rPr lang="en-US" altLang="zh-TW" sz="2000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Join operations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 take two relations and return a resulting relation.</a:t>
            </a:r>
          </a:p>
          <a:p>
            <a:r>
              <a:rPr lang="en-US" altLang="zh-TW" sz="2000" dirty="0" smtClean="0">
                <a:ea typeface="ＭＳ Ｐゴシック" panose="020B0600070205080204" pitchFamily="34" charset="-128"/>
              </a:rPr>
              <a:t>These additional operations are typically used as subquery expressions in the </a:t>
            </a:r>
            <a:r>
              <a:rPr lang="en-US" altLang="zh-TW" sz="2000" b="1" dirty="0" smtClean="0">
                <a:ea typeface="ＭＳ Ｐゴシック" panose="020B0600070205080204" pitchFamily="34" charset="-128"/>
              </a:rPr>
              <a:t>from 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clause</a:t>
            </a:r>
          </a:p>
          <a:p>
            <a:pPr lvl="1"/>
            <a:r>
              <a:rPr lang="en-US" altLang="zh-TW" sz="2000" b="1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Join condition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: defines which tuples in the two relations match, and what attributes are present in the result of the join.</a:t>
            </a:r>
          </a:p>
          <a:p>
            <a:pPr lvl="1"/>
            <a:r>
              <a:rPr lang="en-US" altLang="zh-TW" sz="2000" b="1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Join type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: defines how tuples in each relation that do not match any tuple in the other relation (based on the join condition) are treated.</a:t>
            </a:r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" t="32004" r="375" b="31503"/>
          <a:stretch>
            <a:fillRect/>
          </a:stretch>
        </p:blipFill>
        <p:spPr bwMode="auto">
          <a:xfrm>
            <a:off x="1076325" y="4430713"/>
            <a:ext cx="7085013" cy="195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29952</TotalTime>
  <Words>1026</Words>
  <Application>Microsoft Office PowerPoint</Application>
  <PresentationFormat>On-screen Show (4:3)</PresentationFormat>
  <Paragraphs>225</Paragraphs>
  <Slides>25</Slides>
  <Notes>23</Notes>
  <HiddenSlides>0</HiddenSlides>
  <MMClips>0</MMClips>
  <ScaleCrop>false</ScaleCrop>
  <HeadingPairs>
    <vt:vector size="10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  <vt:variant>
        <vt:lpstr>Custom Shows</vt:lpstr>
      </vt:variant>
      <vt:variant>
        <vt:i4>1</vt:i4>
      </vt:variant>
    </vt:vector>
  </HeadingPairs>
  <TitlesOfParts>
    <vt:vector size="35" baseType="lpstr">
      <vt:lpstr>Monotype Sorts</vt:lpstr>
      <vt:lpstr>ＭＳ Ｐゴシック</vt:lpstr>
      <vt:lpstr>新細明體</vt:lpstr>
      <vt:lpstr>Helvetica</vt:lpstr>
      <vt:lpstr>Symbol</vt:lpstr>
      <vt:lpstr>Times New Roman</vt:lpstr>
      <vt:lpstr>Webdings</vt:lpstr>
      <vt:lpstr>2_db-5-grey</vt:lpstr>
      <vt:lpstr>Clip</vt:lpstr>
      <vt:lpstr>Chapter 4: Intermediate SQL</vt:lpstr>
      <vt:lpstr>Chapter 4:  Intermediate SQL</vt:lpstr>
      <vt:lpstr>Joined Relations</vt:lpstr>
      <vt:lpstr>Join operations – Example</vt:lpstr>
      <vt:lpstr>Outer Join</vt:lpstr>
      <vt:lpstr>Left Outer Join</vt:lpstr>
      <vt:lpstr>Right Outer Join</vt:lpstr>
      <vt:lpstr>Full Outer Join</vt:lpstr>
      <vt:lpstr>Joined Relations</vt:lpstr>
      <vt:lpstr>Joined Relations – Examples </vt:lpstr>
      <vt:lpstr>Joined Relations – Examples</vt:lpstr>
      <vt:lpstr>Views</vt:lpstr>
      <vt:lpstr>View Definition</vt:lpstr>
      <vt:lpstr>Example Views</vt:lpstr>
      <vt:lpstr>Views Defined Using Other Views</vt:lpstr>
      <vt:lpstr>View Expansion</vt:lpstr>
      <vt:lpstr>Integrity Constraints</vt:lpstr>
      <vt:lpstr> Constraints on a Single Relation </vt:lpstr>
      <vt:lpstr>Not Null and Unique Constraints </vt:lpstr>
      <vt:lpstr>The check clause</vt:lpstr>
      <vt:lpstr>The check clause: Another Example</vt:lpstr>
      <vt:lpstr>Referential Integrity</vt:lpstr>
      <vt:lpstr>Cascading Actions in Referential Integrity</vt:lpstr>
      <vt:lpstr>Assertion</vt:lpstr>
      <vt:lpstr>Assertion: An Example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 Introduction</dc:title>
  <dc:creator>Marilyn Turnamian</dc:creator>
  <cp:lastModifiedBy>Windows User</cp:lastModifiedBy>
  <cp:revision>318</cp:revision>
  <cp:lastPrinted>2005-01-10T21:51:57Z</cp:lastPrinted>
  <dcterms:created xsi:type="dcterms:W3CDTF">1999-11-04T20:50:09Z</dcterms:created>
  <dcterms:modified xsi:type="dcterms:W3CDTF">2022-01-26T14:28:59Z</dcterms:modified>
</cp:coreProperties>
</file>