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335" r:id="rId2"/>
    <p:sldId id="409" r:id="rId3"/>
    <p:sldId id="412" r:id="rId4"/>
    <p:sldId id="258" r:id="rId5"/>
    <p:sldId id="259" r:id="rId6"/>
    <p:sldId id="263" r:id="rId7"/>
    <p:sldId id="266" r:id="rId8"/>
    <p:sldId id="413" r:id="rId9"/>
    <p:sldId id="283" r:id="rId10"/>
    <p:sldId id="284" r:id="rId11"/>
    <p:sldId id="415" r:id="rId12"/>
    <p:sldId id="408" r:id="rId13"/>
    <p:sldId id="414" r:id="rId14"/>
    <p:sldId id="291" r:id="rId15"/>
    <p:sldId id="295" r:id="rId16"/>
    <p:sldId id="297" r:id="rId17"/>
    <p:sldId id="296" r:id="rId18"/>
    <p:sldId id="399" r:id="rId19"/>
    <p:sldId id="400" r:id="rId20"/>
    <p:sldId id="401" r:id="rId21"/>
    <p:sldId id="411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08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846A859A-F27D-467E-B4C9-880191B70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CC2AAE37-A776-4082-8561-6E2D408AB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B271C-A59C-4046-88E5-AD782BB344ED}" type="slidenum">
              <a:rPr lang="en-US" altLang="zh-TW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2DE61A-C6D6-4872-86E3-B84818EB12C7}" type="slidenum">
              <a:rPr lang="en-US" altLang="zh-TW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9604A3-CEAE-4DA7-AA9D-D2F279A5CAC2}" type="slidenum">
              <a:rPr lang="en-US" altLang="zh-TW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C4DCCF-64E2-4D4C-9EC7-51D966B9D2D3}" type="slidenum">
              <a:rPr lang="en-US" altLang="zh-TW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FB475C-3086-467C-BB56-093785A8AA3C}" type="slidenum">
              <a:rPr lang="en-US" altLang="zh-TW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53F8E2-4BC6-4607-A475-1EE4A4E9A92B}" type="slidenum">
              <a:rPr lang="en-US" altLang="zh-TW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A47476-DC1E-41BF-8CAD-61242C03A8E4}" type="slidenum">
              <a:rPr lang="en-US" altLang="zh-TW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D356AF7-5A68-4199-B66B-B4DD083D8BCB}" type="slidenum">
              <a:rPr lang="en-US" altLang="zh-TW" sz="1300"/>
              <a:pPr algn="r"/>
              <a:t>18</a:t>
            </a:fld>
            <a:endParaRPr lang="en-US" altLang="zh-TW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05127EF-998A-4FDF-AE99-C42940207C59}" type="slidenum">
              <a:rPr lang="en-US" altLang="zh-TW" sz="1300"/>
              <a:pPr algn="r"/>
              <a:t>19</a:t>
            </a:fld>
            <a:endParaRPr lang="en-US" altLang="zh-TW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32B3548-C458-437A-9CED-FD2CB5085079}" type="slidenum">
              <a:rPr lang="en-US" altLang="zh-TW" sz="1300"/>
              <a:pPr algn="r"/>
              <a:t>20</a:t>
            </a:fld>
            <a:endParaRPr lang="en-US" altLang="zh-TW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A73FA5B-06C6-4799-9B53-8798EF36C168}" type="slidenum">
              <a:rPr lang="en-US" altLang="zh-TW" sz="1300"/>
              <a:pPr algn="r"/>
              <a:t>21</a:t>
            </a:fld>
            <a:endParaRPr lang="en-US" altLang="zh-TW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4F44FB-F120-48C0-AC85-7914FA81C4C1}" type="slidenum">
              <a:rPr lang="en-US" altLang="zh-TW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F5BFBD-E75D-4B13-B5EB-D13BBC9F6B05}" type="slidenum">
              <a:rPr lang="en-US" altLang="zh-TW" sz="1300" smtClean="0"/>
              <a:pPr/>
              <a:t>4</a:t>
            </a:fld>
            <a:endParaRPr lang="en-US" altLang="zh-TW" sz="13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55EC44-B74A-415A-91DF-22B06173E92C}" type="slidenum">
              <a:rPr lang="en-US" altLang="zh-TW" sz="1300" smtClean="0"/>
              <a:pPr/>
              <a:t>5</a:t>
            </a:fld>
            <a:endParaRPr lang="en-US" altLang="zh-TW" sz="13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44D6E5-9A11-4B67-9005-541EE241D0B6}" type="slidenum">
              <a:rPr lang="en-US" altLang="zh-TW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546672-4EC8-437E-B9F2-C2A7AFC8EA40}" type="slidenum">
              <a:rPr lang="en-US" altLang="zh-TW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1CE41A-F764-4F46-B252-8F0ABF9E648A}" type="slidenum">
              <a:rPr lang="en-US" altLang="zh-TW" sz="1300" smtClean="0"/>
              <a:pPr/>
              <a:t>9</a:t>
            </a:fld>
            <a:endParaRPr lang="en-US" altLang="zh-TW" sz="13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9913B-5D47-46D0-A71C-9A27AA9C496D}" type="slidenum">
              <a:rPr lang="en-US" altLang="zh-TW" sz="1300" smtClean="0"/>
              <a:pPr/>
              <a:t>10</a:t>
            </a:fld>
            <a:endParaRPr lang="en-US" altLang="zh-TW" sz="13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A1CD55-E6D8-4CA3-AE8A-28869BE91437}" type="slidenum">
              <a:rPr lang="en-US" altLang="zh-TW" sz="1300" smtClean="0"/>
              <a:pPr/>
              <a:t>11</a:t>
            </a:fld>
            <a:endParaRPr lang="en-US" altLang="zh-TW" sz="13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b="1" smtClean="0">
                <a:solidFill>
                  <a:srgbClr val="CC3300"/>
                </a:solidFill>
              </a:rPr>
              <a:t> Ed</a:t>
            </a:r>
            <a:r>
              <a:rPr lang="en-US" alt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rgbClr val="CC3300"/>
                </a:solidFill>
              </a:rPr>
            </a:br>
            <a:r>
              <a:rPr lang="en-US" altLang="en-US" sz="1200" b="1" smtClean="0">
                <a:solidFill>
                  <a:srgbClr val="CC3300"/>
                </a:solidFill>
              </a:rPr>
              <a:t>See </a:t>
            </a:r>
            <a:r>
              <a:rPr lang="en-US" alt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997F5D3-E218-493A-8F97-A4E16C80B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58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28DAB-ECB1-4FE6-AEFA-80B32D1B5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5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7420A-1048-4510-A0BC-AC722ABCC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57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80371-45D4-4FB2-A6A0-FFF86915B1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7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F83D7-B10B-4677-97C0-2BF9C0E15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2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33910-EB55-4536-B1A6-811FDAB9F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8EC49-DF91-4028-9895-BD50B89E2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48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E6D3E-BB29-4596-A23D-A4B8DED4A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5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4BE0B-C610-4296-8E0E-AF6215DE8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2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A574C-0994-4FBD-950D-E36EF2FB7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8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0956B-7E77-4385-B3F8-DB3E9F6FCE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124A-D8A1-4957-8C47-7AEBE6EDF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9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45D77D-2534-4058-BC4B-D79FD21DE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10.</a:t>
            </a:r>
            <a:fld id="{25B9F8F1-E782-43DB-B6EC-271CC2B34EFF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 smtClean="0">
                <a:solidFill>
                  <a:schemeClr val="tx2"/>
                </a:solidFill>
              </a:rPr>
              <a:t>th</a:t>
            </a:r>
            <a:r>
              <a:rPr lang="en-US" altLang="en-US" sz="1000" b="1" smtClean="0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10: Storage and File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More about Insertion/Deletion: Free </a:t>
            </a:r>
            <a:r>
              <a:rPr lang="en-US" dirty="0">
                <a:ea typeface="+mj-ea"/>
              </a:rPr>
              <a:t>Lists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450" y="887451"/>
            <a:ext cx="7754938" cy="2025650"/>
          </a:xfrm>
        </p:spPr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Store the address of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the first deleted record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in the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file header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first deleted record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to store the address of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the second deleted record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, and so on. Can think of these stored addresses as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pointers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since they “point” to the location of a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record in a file.</a:t>
            </a:r>
            <a:endParaRPr lang="en-US" altLang="zh-TW" dirty="0" smtClean="0">
              <a:ea typeface="ＭＳ Ｐゴシック" panose="020B0600070205080204" pitchFamily="34" charset="-128"/>
            </a:endParaRP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More space efficient representation. Note that no pointers stored in in-use records (not deleted records).</a:t>
            </a:r>
          </a:p>
          <a:p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150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53" y="2930525"/>
            <a:ext cx="514032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386840" y="2938463"/>
            <a:ext cx="727075" cy="215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6571615" y="4803775"/>
            <a:ext cx="1096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i="1"/>
              <a:t>The Last!</a:t>
            </a: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3425190" y="3392488"/>
            <a:ext cx="1255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i="1">
                <a:solidFill>
                  <a:srgbClr val="FF0000"/>
                </a:solidFill>
              </a:rPr>
              <a:t>Free space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3361690" y="4637088"/>
            <a:ext cx="1254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i="1">
                <a:solidFill>
                  <a:srgbClr val="FF0000"/>
                </a:solidFill>
              </a:rPr>
              <a:t>Free space</a:t>
            </a:r>
          </a:p>
        </p:txBody>
      </p: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3380740" y="4140200"/>
            <a:ext cx="1255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i="1">
                <a:solidFill>
                  <a:srgbClr val="FF0000"/>
                </a:solidFill>
              </a:rPr>
              <a:t>Free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Variable-Length </a:t>
            </a:r>
            <a:r>
              <a:rPr lang="en-US" dirty="0" smtClean="0">
                <a:ea typeface="+mj-ea"/>
              </a:rPr>
              <a:t>Records (1)</a:t>
            </a:r>
            <a:endParaRPr lang="en-US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795338"/>
            <a:ext cx="8334375" cy="3203575"/>
          </a:xfrm>
        </p:spPr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Variable-length records arise in database systems in several ways.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Attributes are stored in order.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For a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variable-length record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,  we use the following format. (a)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fixed-length part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followed by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variable-length part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. (b) The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fixed-length part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is to tell where we can find the data if it is a variable-length data field. (c) The variable-length part is to store the data.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Variable length attributes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are represented by fixed size (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offset, length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) in the fixed-length part, and keep attribute values in the variable-length part.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Fixed length attributes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store attribute values in the fixed-length part.</a:t>
            </a:r>
          </a:p>
          <a:p>
            <a:r>
              <a:rPr lang="en-HK" altLang="zh-TW" dirty="0" smtClean="0">
                <a:ea typeface="ＭＳ Ｐゴシック" panose="020B0600070205080204" pitchFamily="34" charset="-128"/>
              </a:rPr>
              <a:t>Suppose there is a relation with 4 attributes: 2 fixed-length and 2 variable-length.</a:t>
            </a: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13367"/>
              </p:ext>
            </p:extLst>
          </p:nvPr>
        </p:nvGraphicFramePr>
        <p:xfrm>
          <a:off x="1000125" y="5140325"/>
          <a:ext cx="6540500" cy="83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83">
                  <a:extLst>
                    <a:ext uri="{9D8B030D-6E8A-4147-A177-3AD203B41FA5}">
                      <a16:colId xmlns:a16="http://schemas.microsoft.com/office/drawing/2014/main" val="635454977"/>
                    </a:ext>
                  </a:extLst>
                </a:gridCol>
                <a:gridCol w="1124498">
                  <a:extLst>
                    <a:ext uri="{9D8B030D-6E8A-4147-A177-3AD203B41FA5}">
                      <a16:colId xmlns:a16="http://schemas.microsoft.com/office/drawing/2014/main" val="2391375694"/>
                    </a:ext>
                  </a:extLst>
                </a:gridCol>
                <a:gridCol w="1112141">
                  <a:extLst>
                    <a:ext uri="{9D8B030D-6E8A-4147-A177-3AD203B41FA5}">
                      <a16:colId xmlns:a16="http://schemas.microsoft.com/office/drawing/2014/main" val="2184644055"/>
                    </a:ext>
                  </a:extLst>
                </a:gridCol>
                <a:gridCol w="1172018">
                  <a:extLst>
                    <a:ext uri="{9D8B030D-6E8A-4147-A177-3AD203B41FA5}">
                      <a16:colId xmlns:a16="http://schemas.microsoft.com/office/drawing/2014/main" val="1527907591"/>
                    </a:ext>
                  </a:extLst>
                </a:gridCol>
                <a:gridCol w="1016030">
                  <a:extLst>
                    <a:ext uri="{9D8B030D-6E8A-4147-A177-3AD203B41FA5}">
                      <a16:colId xmlns:a16="http://schemas.microsoft.com/office/drawing/2014/main" val="3762944395"/>
                    </a:ext>
                  </a:extLst>
                </a:gridCol>
                <a:gridCol w="1016030">
                  <a:extLst>
                    <a:ext uri="{9D8B030D-6E8A-4147-A177-3AD203B41FA5}">
                      <a16:colId xmlns:a16="http://schemas.microsoft.com/office/drawing/2014/main" val="817567167"/>
                    </a:ext>
                  </a:extLst>
                </a:gridCol>
              </a:tblGrid>
              <a:tr h="83502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91783"/>
                  </a:ext>
                </a:extLst>
              </a:tr>
            </a:tbl>
          </a:graphicData>
        </a:graphic>
      </p:graphicFrame>
      <p:sp>
        <p:nvSpPr>
          <p:cNvPr id="23572" name="Left Brace 2"/>
          <p:cNvSpPr>
            <a:spLocks/>
          </p:cNvSpPr>
          <p:nvPr/>
        </p:nvSpPr>
        <p:spPr bwMode="auto">
          <a:xfrm rot="5400000">
            <a:off x="3014663" y="2693987"/>
            <a:ext cx="431800" cy="4460875"/>
          </a:xfrm>
          <a:prstGeom prst="leftBrace">
            <a:avLst>
              <a:gd name="adj1" fmla="val 8370"/>
              <a:gd name="adj2" fmla="val 496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3573" name="Left Brace 10"/>
          <p:cNvSpPr>
            <a:spLocks/>
          </p:cNvSpPr>
          <p:nvPr/>
        </p:nvSpPr>
        <p:spPr bwMode="auto">
          <a:xfrm rot="5400000">
            <a:off x="6334919" y="3934619"/>
            <a:ext cx="431800" cy="1979612"/>
          </a:xfrm>
          <a:prstGeom prst="leftBrace">
            <a:avLst>
              <a:gd name="adj1" fmla="val 8341"/>
              <a:gd name="adj2" fmla="val 496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3574" name="TextBox 3"/>
          <p:cNvSpPr txBox="1">
            <a:spLocks noChangeArrowheads="1"/>
          </p:cNvSpPr>
          <p:nvPr/>
        </p:nvSpPr>
        <p:spPr bwMode="auto">
          <a:xfrm>
            <a:off x="2547938" y="4368800"/>
            <a:ext cx="1849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HK" altLang="en-US" b="1"/>
              <a:t>Fixed-length part</a:t>
            </a:r>
            <a:endParaRPr kumimoji="0" lang="en-US" altLang="en-US" b="1"/>
          </a:p>
        </p:txBody>
      </p:sp>
      <p:sp>
        <p:nvSpPr>
          <p:cNvPr id="23575" name="TextBox 12"/>
          <p:cNvSpPr txBox="1">
            <a:spLocks noChangeArrowheads="1"/>
          </p:cNvSpPr>
          <p:nvPr/>
        </p:nvSpPr>
        <p:spPr bwMode="auto">
          <a:xfrm>
            <a:off x="5461000" y="4354513"/>
            <a:ext cx="2101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HK" altLang="en-US" b="1"/>
              <a:t>Variable-length part</a:t>
            </a:r>
            <a:endParaRPr kumimoji="0" lang="en-US" altLang="en-US" b="1"/>
          </a:p>
        </p:txBody>
      </p:sp>
      <p:sp>
        <p:nvSpPr>
          <p:cNvPr id="23576" name="Curved Up Arrow 12"/>
          <p:cNvSpPr>
            <a:spLocks noChangeArrowheads="1"/>
          </p:cNvSpPr>
          <p:nvPr/>
        </p:nvSpPr>
        <p:spPr bwMode="auto">
          <a:xfrm>
            <a:off x="1668463" y="5975350"/>
            <a:ext cx="4373562" cy="433388"/>
          </a:xfrm>
          <a:prstGeom prst="curvedUpArrow">
            <a:avLst>
              <a:gd name="adj1" fmla="val 24995"/>
              <a:gd name="adj2" fmla="val 4994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23577" name="Curved Up Arrow 12"/>
          <p:cNvSpPr>
            <a:spLocks noChangeArrowheads="1"/>
          </p:cNvSpPr>
          <p:nvPr/>
        </p:nvSpPr>
        <p:spPr bwMode="auto">
          <a:xfrm>
            <a:off x="2688336" y="5975351"/>
            <a:ext cx="4687189" cy="660400"/>
          </a:xfrm>
          <a:prstGeom prst="curvedUpArrow">
            <a:avLst>
              <a:gd name="adj1" fmla="val 25013"/>
              <a:gd name="adj2" fmla="val 4999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Variable-Length </a:t>
            </a:r>
            <a:r>
              <a:rPr lang="en-US" dirty="0" smtClean="0">
                <a:ea typeface="+mj-ea"/>
              </a:rPr>
              <a:t>Records (2)</a:t>
            </a:r>
            <a:endParaRPr lang="en-US" dirty="0">
              <a:ea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993775"/>
            <a:ext cx="8062912" cy="697865"/>
          </a:xfrm>
        </p:spPr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Example: a tuple of (</a:t>
            </a:r>
            <a:r>
              <a:rPr lang="en-US" altLang="zh-TW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ID, Name, </a:t>
            </a:r>
            <a:r>
              <a:rPr lang="en-US" altLang="zh-TW" b="1" dirty="0" err="1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DeptName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, Salary) where the </a:t>
            </a:r>
            <a:r>
              <a:rPr lang="en-US" altLang="zh-TW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first three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are variable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length (e.g., by varchar).</a:t>
            </a:r>
            <a:endParaRPr lang="en-US" altLang="zh-TW" dirty="0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328605"/>
            <a:ext cx="822007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699000" y="6151055"/>
            <a:ext cx="2322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C00000"/>
                </a:solidFill>
              </a:rPr>
              <a:t>Offset = 21, length = 5</a:t>
            </a:r>
            <a:endParaRPr kumimoji="0" lang="en-US" altLang="zh-TW">
              <a:solidFill>
                <a:srgbClr val="C00000"/>
              </a:solidFill>
            </a:endParaRPr>
          </a:p>
        </p:txBody>
      </p:sp>
      <p:sp>
        <p:nvSpPr>
          <p:cNvPr id="25606" name="Curved Up Arrow 12"/>
          <p:cNvSpPr>
            <a:spLocks noChangeArrowheads="1"/>
          </p:cNvSpPr>
          <p:nvPr/>
        </p:nvSpPr>
        <p:spPr bwMode="auto">
          <a:xfrm>
            <a:off x="1590675" y="5776405"/>
            <a:ext cx="3524250" cy="574675"/>
          </a:xfrm>
          <a:prstGeom prst="curvedUpArrow">
            <a:avLst>
              <a:gd name="adj1" fmla="val 25013"/>
              <a:gd name="adj2" fmla="val 4999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1127125" y="4812792"/>
            <a:ext cx="270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7030A0"/>
                </a:solidFill>
              </a:rPr>
              <a:t>ID        Name     DeptName</a:t>
            </a:r>
            <a:endParaRPr kumimoji="0" lang="en-US" altLang="zh-TW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51768"/>
              </p:ext>
            </p:extLst>
          </p:nvPr>
        </p:nvGraphicFramePr>
        <p:xfrm>
          <a:off x="1311021" y="2380996"/>
          <a:ext cx="6540500" cy="83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83">
                  <a:extLst>
                    <a:ext uri="{9D8B030D-6E8A-4147-A177-3AD203B41FA5}">
                      <a16:colId xmlns:a16="http://schemas.microsoft.com/office/drawing/2014/main" val="635454977"/>
                    </a:ext>
                  </a:extLst>
                </a:gridCol>
                <a:gridCol w="1124498">
                  <a:extLst>
                    <a:ext uri="{9D8B030D-6E8A-4147-A177-3AD203B41FA5}">
                      <a16:colId xmlns:a16="http://schemas.microsoft.com/office/drawing/2014/main" val="2391375694"/>
                    </a:ext>
                  </a:extLst>
                </a:gridCol>
                <a:gridCol w="1112141">
                  <a:extLst>
                    <a:ext uri="{9D8B030D-6E8A-4147-A177-3AD203B41FA5}">
                      <a16:colId xmlns:a16="http://schemas.microsoft.com/office/drawing/2014/main" val="2184644055"/>
                    </a:ext>
                  </a:extLst>
                </a:gridCol>
                <a:gridCol w="1172018">
                  <a:extLst>
                    <a:ext uri="{9D8B030D-6E8A-4147-A177-3AD203B41FA5}">
                      <a16:colId xmlns:a16="http://schemas.microsoft.com/office/drawing/2014/main" val="1527907591"/>
                    </a:ext>
                  </a:extLst>
                </a:gridCol>
                <a:gridCol w="1016030">
                  <a:extLst>
                    <a:ext uri="{9D8B030D-6E8A-4147-A177-3AD203B41FA5}">
                      <a16:colId xmlns:a16="http://schemas.microsoft.com/office/drawing/2014/main" val="3762944395"/>
                    </a:ext>
                  </a:extLst>
                </a:gridCol>
                <a:gridCol w="1016030">
                  <a:extLst>
                    <a:ext uri="{9D8B030D-6E8A-4147-A177-3AD203B41FA5}">
                      <a16:colId xmlns:a16="http://schemas.microsoft.com/office/drawing/2014/main" val="817567167"/>
                    </a:ext>
                  </a:extLst>
                </a:gridCol>
              </a:tblGrid>
              <a:tr h="83502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br>
                        <a:rPr lang="en-HK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6" marB="4572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91783"/>
                  </a:ext>
                </a:extLst>
              </a:tr>
            </a:tbl>
          </a:graphicData>
        </a:graphic>
      </p:graphicFrame>
      <p:sp>
        <p:nvSpPr>
          <p:cNvPr id="9" name="Left Brace 2"/>
          <p:cNvSpPr>
            <a:spLocks/>
          </p:cNvSpPr>
          <p:nvPr/>
        </p:nvSpPr>
        <p:spPr bwMode="auto">
          <a:xfrm rot="5400000">
            <a:off x="3325559" y="-65342"/>
            <a:ext cx="431800" cy="4460875"/>
          </a:xfrm>
          <a:prstGeom prst="leftBrace">
            <a:avLst>
              <a:gd name="adj1" fmla="val 8370"/>
              <a:gd name="adj2" fmla="val 496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0" name="Left Brace 10"/>
          <p:cNvSpPr>
            <a:spLocks/>
          </p:cNvSpPr>
          <p:nvPr/>
        </p:nvSpPr>
        <p:spPr bwMode="auto">
          <a:xfrm rot="5400000">
            <a:off x="6645815" y="1175290"/>
            <a:ext cx="431800" cy="1979612"/>
          </a:xfrm>
          <a:prstGeom prst="leftBrace">
            <a:avLst>
              <a:gd name="adj1" fmla="val 8341"/>
              <a:gd name="adj2" fmla="val 496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858834" y="1609471"/>
            <a:ext cx="1849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HK" altLang="en-US" b="1"/>
              <a:t>Fixed-length part</a:t>
            </a:r>
            <a:endParaRPr kumimoji="0" lang="en-US" altLang="en-US" b="1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771896" y="1595184"/>
            <a:ext cx="2101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HK" altLang="en-US" b="1"/>
              <a:t>Variable-length part</a:t>
            </a:r>
            <a:endParaRPr kumimoji="0" lang="en-US" altLang="en-US" b="1"/>
          </a:p>
        </p:txBody>
      </p:sp>
      <p:sp>
        <p:nvSpPr>
          <p:cNvPr id="13" name="Curved Up Arrow 12"/>
          <p:cNvSpPr>
            <a:spLocks noChangeArrowheads="1"/>
          </p:cNvSpPr>
          <p:nvPr/>
        </p:nvSpPr>
        <p:spPr bwMode="auto">
          <a:xfrm>
            <a:off x="1979359" y="3216021"/>
            <a:ext cx="4373562" cy="433388"/>
          </a:xfrm>
          <a:prstGeom prst="curvedUpArrow">
            <a:avLst>
              <a:gd name="adj1" fmla="val 24995"/>
              <a:gd name="adj2" fmla="val 4994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14" name="Curved Up Arrow 12"/>
          <p:cNvSpPr>
            <a:spLocks noChangeArrowheads="1"/>
          </p:cNvSpPr>
          <p:nvPr/>
        </p:nvSpPr>
        <p:spPr bwMode="auto">
          <a:xfrm>
            <a:off x="2999232" y="3216022"/>
            <a:ext cx="4687189" cy="660400"/>
          </a:xfrm>
          <a:prstGeom prst="curvedUpArrow">
            <a:avLst>
              <a:gd name="adj1" fmla="val 25013"/>
              <a:gd name="adj2" fmla="val 4999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Null Value Handling</a:t>
            </a:r>
            <a:endParaRPr lang="en-US" dirty="0">
              <a:ea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023938"/>
            <a:ext cx="8062913" cy="1292225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Null values represented by null-value </a:t>
            </a:r>
            <a:r>
              <a:rPr lang="en-US" altLang="zh-TW" b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bitmap.</a:t>
            </a:r>
          </a:p>
          <a:p>
            <a:r>
              <a:rPr lang="en-HK" altLang="zh-TW" b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Why do we need something additional to represent null values?</a:t>
            </a:r>
            <a:endParaRPr lang="en-US" altLang="zh-TW" b="1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zh-TW" smtClean="0">
                <a:ea typeface="ＭＳ Ｐゴシック" panose="020B0600070205080204" pitchFamily="34" charset="-128"/>
              </a:rPr>
              <a:t>Example: a tuple of (</a:t>
            </a:r>
            <a:r>
              <a:rPr lang="en-US" altLang="zh-TW" b="1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ID, Name, DeptName</a:t>
            </a:r>
            <a:r>
              <a:rPr lang="en-US" altLang="zh-TW" smtClean="0">
                <a:ea typeface="ＭＳ Ｐゴシック" panose="020B0600070205080204" pitchFamily="34" charset="-128"/>
              </a:rPr>
              <a:t>, Salary).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462213"/>
            <a:ext cx="822007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719638" y="4284663"/>
            <a:ext cx="23225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C00000"/>
                </a:solidFill>
              </a:rPr>
              <a:t>Offset = 21, length = 5</a:t>
            </a:r>
            <a:endParaRPr kumimoji="0" lang="en-US" altLang="zh-TW">
              <a:solidFill>
                <a:srgbClr val="C00000"/>
              </a:solidFill>
            </a:endParaRPr>
          </a:p>
        </p:txBody>
      </p:sp>
      <p:sp>
        <p:nvSpPr>
          <p:cNvPr id="27654" name="Curved Up Arrow 12"/>
          <p:cNvSpPr>
            <a:spLocks noChangeArrowheads="1"/>
          </p:cNvSpPr>
          <p:nvPr/>
        </p:nvSpPr>
        <p:spPr bwMode="auto">
          <a:xfrm>
            <a:off x="1611313" y="3910013"/>
            <a:ext cx="3524250" cy="574675"/>
          </a:xfrm>
          <a:prstGeom prst="curvedUpArrow">
            <a:avLst>
              <a:gd name="adj1" fmla="val 25013"/>
              <a:gd name="adj2" fmla="val 4999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27655" name="Rectangle 13"/>
          <p:cNvSpPr>
            <a:spLocks noChangeArrowheads="1"/>
          </p:cNvSpPr>
          <p:nvPr/>
        </p:nvSpPr>
        <p:spPr bwMode="auto">
          <a:xfrm>
            <a:off x="1147763" y="2946400"/>
            <a:ext cx="2709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7030A0"/>
                </a:solidFill>
              </a:rPr>
              <a:t>ID        Name     DeptName</a:t>
            </a:r>
            <a:endParaRPr kumimoji="0" lang="en-US" altLang="zh-TW"/>
          </a:p>
        </p:txBody>
      </p:sp>
      <p:sp>
        <p:nvSpPr>
          <p:cNvPr id="27656" name="TextBox 14"/>
          <p:cNvSpPr txBox="1">
            <a:spLocks noChangeArrowheads="1"/>
          </p:cNvSpPr>
          <p:nvPr/>
        </p:nvSpPr>
        <p:spPr bwMode="auto">
          <a:xfrm>
            <a:off x="5202238" y="2693988"/>
            <a:ext cx="3684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b="1">
                <a:solidFill>
                  <a:srgbClr val="C00000"/>
                </a:solidFill>
              </a:rPr>
              <a:t>0001 means Salary is a null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2" y="139700"/>
            <a:ext cx="8694738" cy="4572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Slotted Page </a:t>
            </a:r>
            <a:r>
              <a:rPr lang="en-US" sz="2600" dirty="0" smtClean="0">
                <a:ea typeface="+mj-ea"/>
              </a:rPr>
              <a:t>Structure for Variable-Length Records</a:t>
            </a:r>
            <a:endParaRPr lang="en-US" sz="2600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3705225"/>
            <a:ext cx="7323645" cy="21288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 slotted page is a page format to store variable-length records in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page (block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). </a:t>
            </a:r>
            <a:r>
              <a:rPr lang="en-US" altLang="zh-TW" u="sng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It can be used to store fixed-length records too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Slotted page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header contains: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number of record entries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end of free space in the block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offset and size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of each record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Pointers should not directly point to record — instead they should point to the entry for the record in header.</a:t>
            </a:r>
          </a:p>
        </p:txBody>
      </p:sp>
      <p:pic>
        <p:nvPicPr>
          <p:cNvPr id="297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755650"/>
            <a:ext cx="670242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437438" y="1273175"/>
            <a:ext cx="490537" cy="725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2971800" y="1265238"/>
            <a:ext cx="233363" cy="7254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 rot="10800000" flipH="1">
            <a:off x="2971800" y="1674813"/>
            <a:ext cx="23336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830263" y="2393950"/>
            <a:ext cx="1189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C00000"/>
                </a:solidFill>
              </a:rPr>
              <a:t>offset/size</a:t>
            </a:r>
          </a:p>
        </p:txBody>
      </p:sp>
      <p:cxnSp>
        <p:nvCxnSpPr>
          <p:cNvPr id="29705" name="Straight Arrow Connector 10"/>
          <p:cNvCxnSpPr>
            <a:cxnSpLocks noChangeShapeType="1"/>
            <a:stCxn id="29704" idx="3"/>
          </p:cNvCxnSpPr>
          <p:nvPr/>
        </p:nvCxnSpPr>
        <p:spPr bwMode="auto">
          <a:xfrm flipV="1">
            <a:off x="2019300" y="1885950"/>
            <a:ext cx="1035050" cy="6778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Box 11"/>
          <p:cNvSpPr txBox="1">
            <a:spLocks noChangeArrowheads="1"/>
          </p:cNvSpPr>
          <p:nvPr/>
        </p:nvSpPr>
        <p:spPr bwMode="auto">
          <a:xfrm>
            <a:off x="7343775" y="876300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dirty="0" smtClean="0">
                <a:solidFill>
                  <a:srgbClr val="C00000"/>
                </a:solidFill>
              </a:rPr>
              <a:t>data </a:t>
            </a:r>
            <a:r>
              <a:rPr kumimoji="0" lang="en-US" altLang="zh-TW" b="1" dirty="0">
                <a:solidFill>
                  <a:srgbClr val="C00000"/>
                </a:solidFill>
              </a:rPr>
              <a:t>XYZ</a:t>
            </a:r>
          </a:p>
        </p:txBody>
      </p:sp>
      <p:cxnSp>
        <p:nvCxnSpPr>
          <p:cNvPr id="29707" name="Straight Arrow Connector 12"/>
          <p:cNvCxnSpPr>
            <a:cxnSpLocks noChangeShapeType="1"/>
          </p:cNvCxnSpPr>
          <p:nvPr/>
        </p:nvCxnSpPr>
        <p:spPr bwMode="auto">
          <a:xfrm rot="5400000">
            <a:off x="7739062" y="1227138"/>
            <a:ext cx="434975" cy="431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5"/>
            <a:ext cx="668066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Organization of Records in Files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526" y="859264"/>
            <a:ext cx="6155123" cy="4772025"/>
          </a:xfrm>
        </p:spPr>
        <p:txBody>
          <a:bodyPr/>
          <a:lstStyle/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Heap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a record can be placed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anywhere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in the file where there is a space.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altLang="zh-TW" sz="2000" b="1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store records in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sequential order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based on the value of the </a:t>
            </a:r>
            <a:r>
              <a:rPr lang="en-US" altLang="zh-TW" sz="2000" u="sng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search key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of each record.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Hashing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– a hash function computed on some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attribute of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a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record; the result specifies in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which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block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of the file the record should be placed.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hash function gives a “value” a rough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location to find: 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f(data)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location</a:t>
            </a:r>
            <a:r>
              <a:rPr lang="en-US" altLang="zh-TW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We can generate a number for a string.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Suppose there are 10 blocks numbered from 0 to 9.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f(data) :  the remaining divided by 10, which is in the range of [0,9].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666951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Sequential File </a:t>
            </a:r>
            <a:r>
              <a:rPr lang="en-US" dirty="0" smtClean="0">
                <a:ea typeface="+mj-ea"/>
              </a:rPr>
              <a:t>Organization (1)</a:t>
            </a:r>
            <a:endParaRPr lang="en-US" dirty="0">
              <a:ea typeface="+mj-ea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1333500"/>
          </a:xfrm>
        </p:spPr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Suitable for applications that require sequential processing of the entire file 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The records in the file are 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ordered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by a </a:t>
            </a: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search-key</a:t>
            </a:r>
          </a:p>
        </p:txBody>
      </p:sp>
      <p:pic>
        <p:nvPicPr>
          <p:cNvPr id="3379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12975"/>
            <a:ext cx="6430963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Sequential File Organization </a:t>
            </a:r>
            <a:r>
              <a:rPr lang="en-US" dirty="0" smtClean="0">
                <a:ea typeface="+mj-ea"/>
              </a:rPr>
              <a:t>(2)</a:t>
            </a:r>
            <a:endParaRPr lang="en-US" dirty="0">
              <a:ea typeface="+mj-ea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971550"/>
            <a:ext cx="8299450" cy="3976688"/>
          </a:xfrm>
        </p:spPr>
        <p:txBody>
          <a:bodyPr/>
          <a:lstStyle/>
          <a:p>
            <a:r>
              <a:rPr lang="en-US" altLang="zh-TW" b="1" dirty="0" smtClean="0">
                <a:ea typeface="ＭＳ Ｐゴシック" panose="020B0600070205080204" pitchFamily="34" charset="-128"/>
              </a:rPr>
              <a:t>Deletion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– use pointer chains</a:t>
            </a:r>
          </a:p>
          <a:p>
            <a:r>
              <a:rPr lang="en-US" altLang="zh-TW" b="1" dirty="0" smtClean="0">
                <a:ea typeface="ＭＳ Ｐゴシック" panose="020B0600070205080204" pitchFamily="34" charset="-128"/>
              </a:rPr>
              <a:t>Insertion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–locate the position where the record is to be inserted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if there is free space insert there 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if no free space, insert the record in an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overflow block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In either case, pointer chain must be updated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Need to reorganize the file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from time to time to restore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sequential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order. </a:t>
            </a:r>
            <a:r>
              <a:rPr lang="en-HK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Why?</a:t>
            </a:r>
            <a:endParaRPr lang="en-US" altLang="zh-TW" dirty="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58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006725"/>
            <a:ext cx="47085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468563" y="6181725"/>
            <a:ext cx="1624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0000FF"/>
                </a:solidFill>
              </a:rPr>
              <a:t>overflow block</a:t>
            </a:r>
            <a:endParaRPr kumimoji="0" lang="en-US" altLang="zh-TW">
              <a:solidFill>
                <a:srgbClr val="0000FF"/>
              </a:solidFill>
            </a:endParaRPr>
          </a:p>
        </p:txBody>
      </p:sp>
      <p:cxnSp>
        <p:nvCxnSpPr>
          <p:cNvPr id="35846" name="Straight Connector 6"/>
          <p:cNvCxnSpPr>
            <a:cxnSpLocks noChangeShapeType="1"/>
          </p:cNvCxnSpPr>
          <p:nvPr/>
        </p:nvCxnSpPr>
        <p:spPr bwMode="auto">
          <a:xfrm>
            <a:off x="4241800" y="3243263"/>
            <a:ext cx="3884613" cy="2159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Straight Connector 7"/>
          <p:cNvCxnSpPr>
            <a:cxnSpLocks noChangeShapeType="1"/>
          </p:cNvCxnSpPr>
          <p:nvPr/>
        </p:nvCxnSpPr>
        <p:spPr bwMode="auto">
          <a:xfrm flipV="1">
            <a:off x="4252913" y="3252788"/>
            <a:ext cx="3844925" cy="2174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Curved Left Arrow 26"/>
          <p:cNvSpPr>
            <a:spLocks noChangeArrowheads="1"/>
          </p:cNvSpPr>
          <p:nvPr/>
        </p:nvSpPr>
        <p:spPr bwMode="auto">
          <a:xfrm>
            <a:off x="8418513" y="3063875"/>
            <a:ext cx="555625" cy="650875"/>
          </a:xfrm>
          <a:prstGeom prst="curvedLeftArrow">
            <a:avLst>
              <a:gd name="adj1" fmla="val 25045"/>
              <a:gd name="adj2" fmla="val 48213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Storage Access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1079500"/>
            <a:ext cx="5632450" cy="4816475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database file is partitioned into fixed-length storage units called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blocks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 Blocks are units of both storage allocation and data transfer.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Database system seeks to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minimize the number of block transfers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between the disk and memory.  </a:t>
            </a:r>
          </a:p>
          <a:p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We can reduce the number of disk accesses by keeping as many blocks as possible in main memory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Buffer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portion of main memory available to store copies of disk blocks.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Buffer manager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subsystem responsible for allocating buffer space in main memory.</a:t>
            </a:r>
          </a:p>
        </p:txBody>
      </p:sp>
      <p:sp>
        <p:nvSpPr>
          <p:cNvPr id="37892" name="Flowchart: Magnetic Disk 3"/>
          <p:cNvSpPr>
            <a:spLocks noChangeArrowheads="1"/>
          </p:cNvSpPr>
          <p:nvPr/>
        </p:nvSpPr>
        <p:spPr bwMode="auto">
          <a:xfrm>
            <a:off x="7115175" y="4246563"/>
            <a:ext cx="1027113" cy="1309687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048500" y="1379538"/>
            <a:ext cx="1017588" cy="2065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7048500" y="3095625"/>
            <a:ext cx="1017588" cy="2079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7116763" y="4832350"/>
            <a:ext cx="1017587" cy="2063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7051675" y="2890838"/>
            <a:ext cx="1017588" cy="2079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7897" name="Curved Right Arrow 8"/>
          <p:cNvSpPr>
            <a:spLocks noChangeArrowheads="1"/>
          </p:cNvSpPr>
          <p:nvPr/>
        </p:nvSpPr>
        <p:spPr bwMode="auto">
          <a:xfrm>
            <a:off x="6538913" y="2944813"/>
            <a:ext cx="477837" cy="2376487"/>
          </a:xfrm>
          <a:prstGeom prst="curvedRightArrow">
            <a:avLst>
              <a:gd name="adj1" fmla="val 24982"/>
              <a:gd name="adj2" fmla="val 4994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7898" name="Curved Right Arrow 9"/>
          <p:cNvSpPr>
            <a:spLocks noChangeArrowheads="1"/>
          </p:cNvSpPr>
          <p:nvPr/>
        </p:nvSpPr>
        <p:spPr bwMode="auto">
          <a:xfrm rot="10800000">
            <a:off x="8142288" y="2870200"/>
            <a:ext cx="433387" cy="2111375"/>
          </a:xfrm>
          <a:prstGeom prst="curvedRightArrow">
            <a:avLst>
              <a:gd name="adj1" fmla="val 25036"/>
              <a:gd name="adj2" fmla="val 50026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7899" name="TextBox 10"/>
          <p:cNvSpPr txBox="1">
            <a:spLocks noChangeArrowheads="1"/>
          </p:cNvSpPr>
          <p:nvPr/>
        </p:nvSpPr>
        <p:spPr bwMode="auto">
          <a:xfrm>
            <a:off x="7397750" y="5556250"/>
            <a:ext cx="581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Disk</a:t>
            </a:r>
          </a:p>
        </p:txBody>
      </p:sp>
      <p:sp>
        <p:nvSpPr>
          <p:cNvPr id="37900" name="TextBox 11"/>
          <p:cNvSpPr txBox="1">
            <a:spLocks noChangeArrowheads="1"/>
          </p:cNvSpPr>
          <p:nvPr/>
        </p:nvSpPr>
        <p:spPr bwMode="auto">
          <a:xfrm>
            <a:off x="6946900" y="1079500"/>
            <a:ext cx="1428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Buffer Manager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112" y="873918"/>
            <a:ext cx="6802438" cy="5026025"/>
          </a:xfrm>
        </p:spPr>
        <p:txBody>
          <a:bodyPr/>
          <a:lstStyle/>
          <a:p>
            <a:pPr marL="381000" indent="-381000"/>
            <a:r>
              <a:rPr lang="en-US" altLang="zh-TW" sz="2000" dirty="0" smtClean="0">
                <a:ea typeface="ＭＳ Ｐゴシック" panose="020B0600070205080204" pitchFamily="34" charset="-128"/>
              </a:rPr>
              <a:t>It calls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on the buffer manager when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it needs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a block from disk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If </a:t>
            </a:r>
            <a:r>
              <a:rPr lang="en-US" altLang="zh-TW" sz="2000" dirty="0">
                <a:ea typeface="ＭＳ Ｐゴシック" panose="020B0600070205080204" pitchFamily="34" charset="-128"/>
              </a:rPr>
              <a:t>the block is already in the buffer, buffer manager returns the address of the block in main memory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TW" sz="2000" dirty="0">
                <a:ea typeface="ＭＳ Ｐゴシック" panose="020B0600070205080204" pitchFamily="34" charset="-128"/>
              </a:rPr>
              <a:t>If the block is not in the buffer, the buffer manager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allocates </a:t>
            </a:r>
            <a:r>
              <a:rPr lang="en-US" altLang="zh-TW" sz="2000" dirty="0">
                <a:ea typeface="ＭＳ Ｐゴシック" panose="020B0600070205080204" pitchFamily="34" charset="-128"/>
              </a:rPr>
              <a:t>space in the buffer for the block</a:t>
            </a:r>
          </a:p>
          <a:p>
            <a:pPr marL="1543050" lvl="3" indent="-342900">
              <a:buClr>
                <a:srgbClr val="7030A0"/>
              </a:buClr>
              <a:buSzPct val="80000"/>
              <a:buFont typeface="Monotype Sorts" charset="2"/>
              <a:buAutoNum type="arabicPeriod"/>
            </a:pPr>
            <a:r>
              <a:rPr lang="en-US" altLang="zh-TW" sz="20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replacing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>
                <a:ea typeface="ＭＳ Ｐゴシック" panose="020B0600070205080204" pitchFamily="34" charset="-128"/>
              </a:rPr>
              <a:t>(throwing out) some other block, if required, to make space for the new block.</a:t>
            </a:r>
          </a:p>
          <a:p>
            <a:pPr marL="1543050" lvl="3" indent="-342900">
              <a:buClr>
                <a:srgbClr val="7030A0"/>
              </a:buClr>
              <a:buSzPct val="80000"/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replaced </a:t>
            </a:r>
            <a:r>
              <a:rPr lang="en-US" altLang="zh-TW" sz="2000" dirty="0">
                <a:ea typeface="ＭＳ Ｐゴシック" panose="020B0600070205080204" pitchFamily="34" charset="-128"/>
              </a:rPr>
              <a:t>block written back to disk only if it was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modified</a:t>
            </a:r>
            <a:r>
              <a:rPr lang="en-US" altLang="zh-TW" sz="2000" dirty="0">
                <a:ea typeface="ＭＳ Ｐゴシック" panose="020B0600070205080204" pitchFamily="34" charset="-128"/>
              </a:rPr>
              <a:t> since the most recent time that it was written to/fetched from the disk.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reads </a:t>
            </a:r>
            <a:r>
              <a:rPr lang="en-US" altLang="zh-TW" sz="2000" dirty="0">
                <a:ea typeface="ＭＳ Ｐゴシック" panose="020B0600070205080204" pitchFamily="34" charset="-128"/>
              </a:rPr>
              <a:t>the block from the disk to the buffer, and returns the address of the block in main memory to requester. </a:t>
            </a:r>
          </a:p>
          <a:p>
            <a:pPr marL="381000" indent="-381000"/>
            <a:r>
              <a:rPr lang="en-HK" altLang="zh-TW" sz="2000" dirty="0" smtClean="0">
                <a:ea typeface="ＭＳ Ｐゴシック" panose="020B0600070205080204" pitchFamily="34" charset="-128"/>
              </a:rPr>
              <a:t>It can use </a:t>
            </a:r>
            <a:r>
              <a:rPr lang="en-HK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pin</a:t>
            </a:r>
            <a:r>
              <a:rPr lang="en-HK" altLang="zh-TW" sz="2000" dirty="0" smtClean="0">
                <a:ea typeface="ＭＳ Ｐゴシック" panose="020B0600070205080204" pitchFamily="34" charset="-128"/>
              </a:rPr>
              <a:t> operation to keep a block in memory that will not be evicted, and </a:t>
            </a:r>
            <a:r>
              <a:rPr lang="en-HK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unpin</a:t>
            </a:r>
            <a:r>
              <a:rPr lang="en-HK" altLang="zh-TW" sz="2000" dirty="0" smtClean="0">
                <a:ea typeface="ＭＳ Ｐゴシック" panose="020B0600070205080204" pitchFamily="34" charset="-128"/>
              </a:rPr>
              <a:t> to release it.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 marL="1200150" lvl="2" indent="-342900">
              <a:buFont typeface="Monotype Sorts" charset="2"/>
              <a:buAutoNum type="arabicPeriod"/>
            </a:pP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9940" name="Flowchart: Magnetic Disk 3"/>
          <p:cNvSpPr>
            <a:spLocks noChangeArrowheads="1"/>
          </p:cNvSpPr>
          <p:nvPr/>
        </p:nvSpPr>
        <p:spPr bwMode="auto">
          <a:xfrm>
            <a:off x="7542213" y="4638675"/>
            <a:ext cx="1027112" cy="1309688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475538" y="1771650"/>
            <a:ext cx="1017587" cy="2065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7475538" y="3487738"/>
            <a:ext cx="1017587" cy="2079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7543800" y="5224463"/>
            <a:ext cx="1017588" cy="2063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7478713" y="3282950"/>
            <a:ext cx="1017587" cy="2079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9945" name="Curved Right Arrow 8"/>
          <p:cNvSpPr>
            <a:spLocks noChangeArrowheads="1"/>
          </p:cNvSpPr>
          <p:nvPr/>
        </p:nvSpPr>
        <p:spPr bwMode="auto">
          <a:xfrm>
            <a:off x="6965950" y="3336925"/>
            <a:ext cx="477838" cy="2376488"/>
          </a:xfrm>
          <a:prstGeom prst="curvedRightArrow">
            <a:avLst>
              <a:gd name="adj1" fmla="val 24982"/>
              <a:gd name="adj2" fmla="val 4994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9946" name="Curved Right Arrow 9"/>
          <p:cNvSpPr>
            <a:spLocks noChangeArrowheads="1"/>
          </p:cNvSpPr>
          <p:nvPr/>
        </p:nvSpPr>
        <p:spPr bwMode="auto">
          <a:xfrm rot="10800000">
            <a:off x="8569325" y="3262313"/>
            <a:ext cx="433388" cy="2111375"/>
          </a:xfrm>
          <a:prstGeom prst="curvedRightArrow">
            <a:avLst>
              <a:gd name="adj1" fmla="val 25036"/>
              <a:gd name="adj2" fmla="val 50026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39947" name="TextBox 10"/>
          <p:cNvSpPr txBox="1">
            <a:spLocks noChangeArrowheads="1"/>
          </p:cNvSpPr>
          <p:nvPr/>
        </p:nvSpPr>
        <p:spPr bwMode="auto">
          <a:xfrm>
            <a:off x="7824788" y="5948363"/>
            <a:ext cx="581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Disk</a:t>
            </a:r>
          </a:p>
        </p:txBody>
      </p:sp>
      <p:sp>
        <p:nvSpPr>
          <p:cNvPr id="39948" name="TextBox 11"/>
          <p:cNvSpPr txBox="1">
            <a:spLocks noChangeArrowheads="1"/>
          </p:cNvSpPr>
          <p:nvPr/>
        </p:nvSpPr>
        <p:spPr bwMode="auto">
          <a:xfrm>
            <a:off x="7373938" y="1471613"/>
            <a:ext cx="1428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Disk-Block Access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57911" y="1093788"/>
            <a:ext cx="4616256" cy="4903787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relation is stored as a file on disk.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file is a sequence of blocks, where a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block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is a fixed-length storage unit.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block is a unit consisting of a fixed number of </a:t>
            </a:r>
            <a:r>
              <a:rPr lang="en-US" altLang="zh-TW" sz="2000" u="sng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sectors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on disk.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transferred between disk and main memory in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units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of blocks.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block is also called a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disk-page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or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page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Buffer-Replacement Policies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0538" y="1071563"/>
            <a:ext cx="7560642" cy="2011362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Most systems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use </a:t>
            </a: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least recently used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LRU)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strategy</a:t>
            </a:r>
            <a:endParaRPr lang="en-US" altLang="zh-TW" sz="2000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Idea behind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LRU – use </a:t>
            </a:r>
            <a:r>
              <a:rPr lang="en-US" altLang="zh-TW" sz="20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past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pattern of block references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as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a predictor of </a:t>
            </a:r>
            <a:r>
              <a:rPr lang="en-US" altLang="zh-TW" sz="20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future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references</a:t>
            </a:r>
          </a:p>
          <a:p>
            <a:pPr lvl="1"/>
            <a:r>
              <a:rPr lang="en-US" altLang="zh-TW" sz="2000" i="1" dirty="0" smtClean="0">
                <a:ea typeface="ＭＳ Ｐゴシック" panose="020B0600070205080204" pitchFamily="34" charset="-128"/>
              </a:rPr>
              <a:t>The one I used just now may be needed very soon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An example: department (2 blocks) and instructor (4 blocks)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buffer has 4 blocks.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An SQL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select * from department, instructor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department.dept_name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= 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instructor.dept_name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560388" y="5033653"/>
            <a:ext cx="2403475" cy="38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D1    D2     D3    D4</a:t>
            </a:r>
          </a:p>
        </p:txBody>
      </p:sp>
      <p:cxnSp>
        <p:nvCxnSpPr>
          <p:cNvPr id="41989" name="Straight Connector 5"/>
          <p:cNvCxnSpPr>
            <a:cxnSpLocks noChangeShapeType="1"/>
            <a:stCxn id="41988" idx="0"/>
            <a:endCxn id="41988" idx="2"/>
          </p:cNvCxnSpPr>
          <p:nvPr/>
        </p:nvCxnSpPr>
        <p:spPr bwMode="auto">
          <a:xfrm rot="16200000" flipH="1">
            <a:off x="1568450" y="5227328"/>
            <a:ext cx="38576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TextBox 8"/>
          <p:cNvSpPr txBox="1">
            <a:spLocks noChangeArrowheads="1"/>
          </p:cNvSpPr>
          <p:nvPr/>
        </p:nvSpPr>
        <p:spPr bwMode="auto">
          <a:xfrm>
            <a:off x="490538" y="464630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department</a:t>
            </a:r>
          </a:p>
        </p:txBody>
      </p:sp>
      <p:sp>
        <p:nvSpPr>
          <p:cNvPr id="41991" name="Rectangle 11"/>
          <p:cNvSpPr>
            <a:spLocks noChangeArrowheads="1"/>
          </p:cNvSpPr>
          <p:nvPr/>
        </p:nvSpPr>
        <p:spPr bwMode="auto">
          <a:xfrm>
            <a:off x="512763" y="5865503"/>
            <a:ext cx="2403475" cy="38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D1    D4     D2    D3</a:t>
            </a:r>
          </a:p>
        </p:txBody>
      </p:sp>
      <p:cxnSp>
        <p:nvCxnSpPr>
          <p:cNvPr id="41992" name="Straight Connector 12"/>
          <p:cNvCxnSpPr>
            <a:cxnSpLocks noChangeShapeType="1"/>
          </p:cNvCxnSpPr>
          <p:nvPr/>
        </p:nvCxnSpPr>
        <p:spPr bwMode="auto">
          <a:xfrm rot="16200000" flipH="1">
            <a:off x="1532732" y="6059971"/>
            <a:ext cx="3873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Rectangle 13"/>
          <p:cNvSpPr>
            <a:spLocks noChangeArrowheads="1"/>
          </p:cNvSpPr>
          <p:nvPr/>
        </p:nvSpPr>
        <p:spPr bwMode="auto">
          <a:xfrm>
            <a:off x="2916238" y="5865503"/>
            <a:ext cx="2403475" cy="38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D1    D2     D1    D4</a:t>
            </a:r>
          </a:p>
        </p:txBody>
      </p:sp>
      <p:cxnSp>
        <p:nvCxnSpPr>
          <p:cNvPr id="41994" name="Straight Connector 14"/>
          <p:cNvCxnSpPr>
            <a:cxnSpLocks noChangeShapeType="1"/>
          </p:cNvCxnSpPr>
          <p:nvPr/>
        </p:nvCxnSpPr>
        <p:spPr bwMode="auto">
          <a:xfrm rot="16200000" flipH="1">
            <a:off x="3936207" y="6059971"/>
            <a:ext cx="3873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Box 15"/>
          <p:cNvSpPr txBox="1">
            <a:spLocks noChangeArrowheads="1"/>
          </p:cNvSpPr>
          <p:nvPr/>
        </p:nvSpPr>
        <p:spPr bwMode="auto">
          <a:xfrm>
            <a:off x="490538" y="5490853"/>
            <a:ext cx="1379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instructor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5944684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Buffer-Replacement Policies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4" y="814388"/>
            <a:ext cx="6748230" cy="2011362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SQL: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select * from department D, instructor I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zh-TW" sz="2000" dirty="0" err="1">
                <a:ea typeface="ＭＳ Ｐゴシック" panose="020B0600070205080204" pitchFamily="34" charset="-128"/>
              </a:rPr>
              <a:t>D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.dept_name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= </a:t>
            </a:r>
            <a:r>
              <a:rPr lang="en-US" altLang="zh-TW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.dept_name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Algorithm: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for each tuple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of </a:t>
            </a:r>
            <a:r>
              <a:rPr lang="en-US" altLang="zh-TW" sz="2000" b="1" i="1" dirty="0" smtClean="0">
                <a:ea typeface="ＭＳ Ｐゴシック" panose="020B0600070205080204" pitchFamily="34" charset="-128"/>
              </a:rPr>
              <a:t>department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do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for each tuple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of </a:t>
            </a:r>
            <a:r>
              <a:rPr lang="en-US" altLang="zh-TW" sz="2000" b="1" i="1" dirty="0" smtClean="0">
                <a:ea typeface="ＭＳ Ｐゴシック" panose="020B0600070205080204" pitchFamily="34" charset="-128"/>
              </a:rPr>
              <a:t>instructor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do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if the t and s have the same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  department name, then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  output all the attributes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15364" y="4217988"/>
            <a:ext cx="2403475" cy="385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D1    D2     D3    D4</a:t>
            </a:r>
          </a:p>
        </p:txBody>
      </p:sp>
      <p:cxnSp>
        <p:nvCxnSpPr>
          <p:cNvPr id="44037" name="Straight Connector 5"/>
          <p:cNvCxnSpPr>
            <a:cxnSpLocks noChangeShapeType="1"/>
            <a:stCxn id="44036" idx="0"/>
            <a:endCxn id="44036" idx="2"/>
          </p:cNvCxnSpPr>
          <p:nvPr/>
        </p:nvCxnSpPr>
        <p:spPr bwMode="auto">
          <a:xfrm rot="16200000" flipH="1">
            <a:off x="1423427" y="4410075"/>
            <a:ext cx="38735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8" name="TextBox 8"/>
          <p:cNvSpPr txBox="1">
            <a:spLocks noChangeArrowheads="1"/>
          </p:cNvSpPr>
          <p:nvPr/>
        </p:nvSpPr>
        <p:spPr bwMode="auto">
          <a:xfrm>
            <a:off x="345514" y="3830638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department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3158564" y="4194175"/>
            <a:ext cx="2403475" cy="38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D1    D4     D2    D3</a:t>
            </a:r>
          </a:p>
        </p:txBody>
      </p:sp>
      <p:cxnSp>
        <p:nvCxnSpPr>
          <p:cNvPr id="44040" name="Straight Connector 12"/>
          <p:cNvCxnSpPr>
            <a:cxnSpLocks noChangeShapeType="1"/>
          </p:cNvCxnSpPr>
          <p:nvPr/>
        </p:nvCxnSpPr>
        <p:spPr bwMode="auto">
          <a:xfrm rot="16200000" flipH="1">
            <a:off x="4178533" y="4388644"/>
            <a:ext cx="385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1" name="Rectangle 13"/>
          <p:cNvSpPr>
            <a:spLocks noChangeArrowheads="1"/>
          </p:cNvSpPr>
          <p:nvPr/>
        </p:nvSpPr>
        <p:spPr bwMode="auto">
          <a:xfrm>
            <a:off x="5562039" y="4194175"/>
            <a:ext cx="2403475" cy="38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D1    D2     D1    D4</a:t>
            </a:r>
          </a:p>
        </p:txBody>
      </p:sp>
      <p:cxnSp>
        <p:nvCxnSpPr>
          <p:cNvPr id="44042" name="Straight Connector 14"/>
          <p:cNvCxnSpPr>
            <a:cxnSpLocks noChangeShapeType="1"/>
          </p:cNvCxnSpPr>
          <p:nvPr/>
        </p:nvCxnSpPr>
        <p:spPr bwMode="auto">
          <a:xfrm rot="16200000" flipH="1">
            <a:off x="6582008" y="4388644"/>
            <a:ext cx="385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3" name="TextBox 15"/>
          <p:cNvSpPr txBox="1">
            <a:spLocks noChangeArrowheads="1"/>
          </p:cNvSpPr>
          <p:nvPr/>
        </p:nvSpPr>
        <p:spPr bwMode="auto">
          <a:xfrm>
            <a:off x="3136339" y="3819525"/>
            <a:ext cx="137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instructor</a:t>
            </a:r>
          </a:p>
        </p:txBody>
      </p:sp>
      <p:sp>
        <p:nvSpPr>
          <p:cNvPr id="44044" name="TextBox 16"/>
          <p:cNvSpPr txBox="1">
            <a:spLocks noChangeArrowheads="1"/>
          </p:cNvSpPr>
          <p:nvPr/>
        </p:nvSpPr>
        <p:spPr bwMode="auto">
          <a:xfrm>
            <a:off x="428064" y="4651375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</a:t>
            </a:r>
            <a:r>
              <a:rPr kumimoji="0" lang="en-US" altLang="zh-TW" sz="2000" b="1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44045" name="TextBox 17"/>
          <p:cNvSpPr txBox="1">
            <a:spLocks noChangeArrowheads="1"/>
          </p:cNvSpPr>
          <p:nvPr/>
        </p:nvSpPr>
        <p:spPr bwMode="auto">
          <a:xfrm>
            <a:off x="1599639" y="4627563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</a:t>
            </a:r>
            <a:r>
              <a:rPr kumimoji="0" lang="en-US" altLang="zh-TW" sz="2000" b="1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44046" name="TextBox 18"/>
          <p:cNvSpPr txBox="1">
            <a:spLocks noChangeArrowheads="1"/>
          </p:cNvSpPr>
          <p:nvPr/>
        </p:nvSpPr>
        <p:spPr bwMode="auto">
          <a:xfrm>
            <a:off x="5549339" y="46037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b3</a:t>
            </a:r>
          </a:p>
        </p:txBody>
      </p:sp>
      <p:sp>
        <p:nvSpPr>
          <p:cNvPr id="44047" name="TextBox 19"/>
          <p:cNvSpPr txBox="1">
            <a:spLocks noChangeArrowheads="1"/>
          </p:cNvSpPr>
          <p:nvPr/>
        </p:nvSpPr>
        <p:spPr bwMode="auto">
          <a:xfrm>
            <a:off x="4365064" y="46037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b2</a:t>
            </a:r>
          </a:p>
        </p:txBody>
      </p:sp>
      <p:sp>
        <p:nvSpPr>
          <p:cNvPr id="44048" name="TextBox 20"/>
          <p:cNvSpPr txBox="1">
            <a:spLocks noChangeArrowheads="1"/>
          </p:cNvSpPr>
          <p:nvPr/>
        </p:nvSpPr>
        <p:spPr bwMode="auto">
          <a:xfrm>
            <a:off x="6781239" y="4581525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b4</a:t>
            </a:r>
          </a:p>
        </p:txBody>
      </p:sp>
      <p:sp>
        <p:nvSpPr>
          <p:cNvPr id="44049" name="TextBox 21"/>
          <p:cNvSpPr txBox="1">
            <a:spLocks noChangeArrowheads="1"/>
          </p:cNvSpPr>
          <p:nvPr/>
        </p:nvSpPr>
        <p:spPr bwMode="auto">
          <a:xfrm>
            <a:off x="3158564" y="4568825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b1</a:t>
            </a:r>
          </a:p>
        </p:txBody>
      </p:sp>
      <p:sp>
        <p:nvSpPr>
          <p:cNvPr id="44050" name="Rectangle 22"/>
          <p:cNvSpPr>
            <a:spLocks noChangeArrowheads="1"/>
          </p:cNvSpPr>
          <p:nvPr/>
        </p:nvSpPr>
        <p:spPr bwMode="auto">
          <a:xfrm>
            <a:off x="468313" y="5497513"/>
            <a:ext cx="2403475" cy="38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 </a:t>
            </a:r>
            <a:r>
              <a:rPr kumimoji="0" lang="en-US" altLang="zh-TW" sz="2000" b="1">
                <a:solidFill>
                  <a:srgbClr val="FF0000"/>
                </a:solidFill>
              </a:rPr>
              <a:t>b1</a:t>
            </a:r>
          </a:p>
        </p:txBody>
      </p:sp>
      <p:cxnSp>
        <p:nvCxnSpPr>
          <p:cNvPr id="44051" name="Straight Connector 23"/>
          <p:cNvCxnSpPr>
            <a:cxnSpLocks noChangeShapeType="1"/>
          </p:cNvCxnSpPr>
          <p:nvPr/>
        </p:nvCxnSpPr>
        <p:spPr bwMode="auto">
          <a:xfrm rot="16200000" flipH="1">
            <a:off x="1488282" y="5691981"/>
            <a:ext cx="3873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2" name="Rectangle 24"/>
          <p:cNvSpPr>
            <a:spLocks noChangeArrowheads="1"/>
          </p:cNvSpPr>
          <p:nvPr/>
        </p:nvSpPr>
        <p:spPr bwMode="auto">
          <a:xfrm>
            <a:off x="2871788" y="5497513"/>
            <a:ext cx="2403475" cy="38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 sz="2000"/>
          </a:p>
        </p:txBody>
      </p:sp>
      <p:cxnSp>
        <p:nvCxnSpPr>
          <p:cNvPr id="44053" name="Straight Connector 25"/>
          <p:cNvCxnSpPr>
            <a:cxnSpLocks noChangeShapeType="1"/>
          </p:cNvCxnSpPr>
          <p:nvPr/>
        </p:nvCxnSpPr>
        <p:spPr bwMode="auto">
          <a:xfrm rot="16200000" flipH="1">
            <a:off x="3891757" y="5691981"/>
            <a:ext cx="3873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4" name="TextBox 26"/>
          <p:cNvSpPr txBox="1">
            <a:spLocks noChangeArrowheads="1"/>
          </p:cNvSpPr>
          <p:nvPr/>
        </p:nvSpPr>
        <p:spPr bwMode="auto">
          <a:xfrm>
            <a:off x="374650" y="5076825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Buffer</a:t>
            </a:r>
          </a:p>
        </p:txBody>
      </p:sp>
      <p:sp>
        <p:nvSpPr>
          <p:cNvPr id="44055" name="Rectangle 27"/>
          <p:cNvSpPr>
            <a:spLocks noChangeArrowheads="1"/>
          </p:cNvSpPr>
          <p:nvPr/>
        </p:nvSpPr>
        <p:spPr bwMode="auto">
          <a:xfrm>
            <a:off x="468313" y="6026150"/>
            <a:ext cx="2403475" cy="3857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 </a:t>
            </a:r>
            <a:r>
              <a:rPr kumimoji="0" lang="en-US" altLang="zh-TW" sz="2000" b="1">
                <a:solidFill>
                  <a:srgbClr val="FF0000"/>
                </a:solidFill>
              </a:rPr>
              <a:t>b1</a:t>
            </a:r>
          </a:p>
        </p:txBody>
      </p:sp>
      <p:cxnSp>
        <p:nvCxnSpPr>
          <p:cNvPr id="44056" name="Straight Connector 28"/>
          <p:cNvCxnSpPr>
            <a:cxnSpLocks noChangeShapeType="1"/>
          </p:cNvCxnSpPr>
          <p:nvPr/>
        </p:nvCxnSpPr>
        <p:spPr bwMode="auto">
          <a:xfrm rot="16200000" flipH="1">
            <a:off x="1488282" y="6219031"/>
            <a:ext cx="3873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7" name="Rectangle 29"/>
          <p:cNvSpPr>
            <a:spLocks noChangeArrowheads="1"/>
          </p:cNvSpPr>
          <p:nvPr/>
        </p:nvSpPr>
        <p:spPr bwMode="auto">
          <a:xfrm>
            <a:off x="2871788" y="6026150"/>
            <a:ext cx="2403475" cy="3857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 sz="2000"/>
          </a:p>
        </p:txBody>
      </p:sp>
      <p:cxnSp>
        <p:nvCxnSpPr>
          <p:cNvPr id="44058" name="Straight Connector 30"/>
          <p:cNvCxnSpPr>
            <a:cxnSpLocks noChangeShapeType="1"/>
          </p:cNvCxnSpPr>
          <p:nvPr/>
        </p:nvCxnSpPr>
        <p:spPr bwMode="auto">
          <a:xfrm rot="16200000" flipH="1">
            <a:off x="3891757" y="6219031"/>
            <a:ext cx="3873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9" name="Rectangle 31"/>
          <p:cNvSpPr>
            <a:spLocks noChangeArrowheads="1"/>
          </p:cNvSpPr>
          <p:nvPr/>
        </p:nvSpPr>
        <p:spPr bwMode="auto">
          <a:xfrm>
            <a:off x="1781175" y="6049963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b1</a:t>
            </a:r>
            <a:endParaRPr kumimoji="0" lang="en-US" altLang="zh-TW" sz="2000"/>
          </a:p>
        </p:txBody>
      </p:sp>
      <p:sp>
        <p:nvSpPr>
          <p:cNvPr id="44060" name="TextBox 32"/>
          <p:cNvSpPr txBox="1">
            <a:spLocks noChangeArrowheads="1"/>
          </p:cNvSpPr>
          <p:nvPr/>
        </p:nvSpPr>
        <p:spPr bwMode="auto">
          <a:xfrm>
            <a:off x="2943225" y="6037263"/>
            <a:ext cx="554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b2</a:t>
            </a:r>
          </a:p>
        </p:txBody>
      </p:sp>
      <p:sp>
        <p:nvSpPr>
          <p:cNvPr id="44061" name="TextBox 33"/>
          <p:cNvSpPr txBox="1">
            <a:spLocks noChangeArrowheads="1"/>
          </p:cNvSpPr>
          <p:nvPr/>
        </p:nvSpPr>
        <p:spPr bwMode="auto">
          <a:xfrm>
            <a:off x="4232275" y="6037263"/>
            <a:ext cx="554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b3</a:t>
            </a:r>
          </a:p>
        </p:txBody>
      </p:sp>
      <p:sp>
        <p:nvSpPr>
          <p:cNvPr id="44062" name="TextBox 34"/>
          <p:cNvSpPr txBox="1">
            <a:spLocks noChangeArrowheads="1"/>
          </p:cNvSpPr>
          <p:nvPr/>
        </p:nvSpPr>
        <p:spPr bwMode="auto">
          <a:xfrm>
            <a:off x="5834528" y="4985331"/>
            <a:ext cx="322738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i="1" dirty="0">
                <a:solidFill>
                  <a:srgbClr val="7030A0"/>
                </a:solidFill>
              </a:rPr>
              <a:t>Now we need to access b4. But we need to replace it. Which do we replace? </a:t>
            </a:r>
            <a:r>
              <a:rPr kumimoji="0" lang="en-US" altLang="zh-TW" sz="2000" b="1" i="1" dirty="0"/>
              <a:t>b1</a:t>
            </a:r>
            <a:r>
              <a:rPr kumimoji="0" lang="en-US" altLang="zh-TW" sz="2000" b="1" i="1" dirty="0">
                <a:solidFill>
                  <a:srgbClr val="7030A0"/>
                </a:solidFill>
              </a:rPr>
              <a:t> </a:t>
            </a:r>
            <a:r>
              <a:rPr kumimoji="0" lang="en-US" altLang="zh-TW" sz="2000" b="1" i="1" dirty="0" smtClean="0">
                <a:solidFill>
                  <a:srgbClr val="7030A0"/>
                </a:solidFill>
              </a:rPr>
              <a:t>! Which one do we need next?</a:t>
            </a:r>
            <a:endParaRPr kumimoji="0" lang="en-US" altLang="zh-TW" sz="20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CPU cost </a:t>
            </a:r>
            <a:r>
              <a:rPr lang="en-US" dirty="0" err="1" smtClean="0">
                <a:ea typeface="+mj-ea"/>
              </a:rPr>
              <a:t>vs</a:t>
            </a:r>
            <a:r>
              <a:rPr lang="en-US" dirty="0" smtClean="0">
                <a:ea typeface="+mj-ea"/>
              </a:rPr>
              <a:t> I/O cost</a:t>
            </a:r>
            <a:endParaRPr lang="en-US" dirty="0">
              <a:ea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52500"/>
            <a:ext cx="6350000" cy="4830763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The implementation Issues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There are two main costs, CPU cost and I/O (Input/Output) cost.</a:t>
            </a:r>
          </a:p>
          <a:p>
            <a:pPr lvl="2"/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CPU cost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is to process data in main memory.</a:t>
            </a:r>
          </a:p>
          <a:p>
            <a:pPr lvl="2"/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I/O cost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is to read/write data from/into disk.</a:t>
            </a:r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The dominating cost is I/O cost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For query processing in DBMS, CPU cost can be ignored.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The key issue is to reduce I/O cost. 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</a:rPr>
              <a:t>It is to reduce the number of I/O accesses.</a:t>
            </a:r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What is I/O cost?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</a:rPr>
              <a:t>A block (or page) to be read/written from/into disk is one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I/O access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(or one disk-block/page access). </a:t>
            </a:r>
          </a:p>
        </p:txBody>
      </p:sp>
      <p:pic>
        <p:nvPicPr>
          <p:cNvPr id="8196" name="Picture 5" descr="Image result for cpu memory 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1301750"/>
            <a:ext cx="200183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Primary Storage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863" y="1231900"/>
                <a:ext cx="5749576" cy="4830763"/>
              </a:xfrm>
            </p:spPr>
            <p:txBody>
              <a:bodyPr/>
              <a:lstStyle/>
              <a:p>
                <a:r>
                  <a:rPr lang="en-US" altLang="zh-TW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Main memory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: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fast access 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10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s to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100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s of nanoseconds;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nanosecond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10</m:t>
                        </m:r>
                      </m:e>
                      <m:sup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seconds)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generally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small (or too expensive) to store the entire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databases</a:t>
                </a: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Volatile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— contents of main memory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can be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usually lost if a power failure or system crash occurs.</a:t>
                </a:r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863" y="1231900"/>
                <a:ext cx="5749576" cy="4830763"/>
              </a:xfrm>
              <a:blipFill>
                <a:blip r:embed="rId3"/>
                <a:stretch>
                  <a:fillRect l="-636" t="-504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5" descr="Image result for cpu memory di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1301750"/>
            <a:ext cx="200183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Secondary Storage</a:t>
            </a:r>
            <a:endParaRPr lang="en-US" dirty="0">
              <a:ea typeface="+mj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049338"/>
            <a:ext cx="6135687" cy="4922837"/>
          </a:xfrm>
        </p:spPr>
        <p:txBody>
          <a:bodyPr/>
          <a:lstStyle/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Magnetic-disk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Data is stored on spinning disk, and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is read/written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magnetically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Primary medium for the long-term storage of data; typically stores entire database.</a:t>
            </a:r>
          </a:p>
          <a:p>
            <a:pPr lvl="1"/>
            <a:r>
              <a:rPr lang="en-US" altLang="zh-TW" sz="2000" b="1" dirty="0" smtClean="0">
                <a:ea typeface="ＭＳ Ｐゴシック" panose="020B0600070205080204" pitchFamily="34" charset="-128"/>
              </a:rPr>
              <a:t>Data must be moved from disk to main memory for access, and written back for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storage</a:t>
            </a:r>
            <a:endParaRPr lang="en-US" altLang="zh-TW" sz="2000" b="1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zh-TW" sz="20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Much slower access than main memory</a:t>
            </a:r>
          </a:p>
          <a:p>
            <a:pPr lvl="1"/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direct-access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–  possible to read data on disk in any order.</a:t>
            </a:r>
            <a:endParaRPr lang="en-US" altLang="zh-TW" sz="2000" dirty="0" smtClean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Survives power failures and system crashes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</a:rPr>
              <a:t>disk failure can destroy data, but is rare</a:t>
            </a:r>
          </a:p>
        </p:txBody>
      </p:sp>
      <p:pic>
        <p:nvPicPr>
          <p:cNvPr id="12292" name="Picture 5" descr="Image result for cpu memory 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1301750"/>
            <a:ext cx="200183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Magnetic Hard Disk Mechanism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92125" y="5907088"/>
            <a:ext cx="774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/>
              <a:t>NOTE: Diagram is schematic, and simplifies the structure of actual disk drives</a:t>
            </a:r>
          </a:p>
        </p:txBody>
      </p:sp>
      <p:pic>
        <p:nvPicPr>
          <p:cNvPr id="143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860425"/>
            <a:ext cx="6613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6446489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Performance Measures of Disks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6538" y="1014413"/>
            <a:ext cx="5554662" cy="529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Access time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the time it takes from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the time when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a read or write request is issued to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the time when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data transfer begins.  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Seek time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time it takes to reposition the arm over the correct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track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 Average seek time is 1/2 the worst case seek time.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4 to 10 milliseconds on typical disks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Rotational latency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– time it takes for the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sector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to be accessed to appear under the head. 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 Average latency is 1/2 of the worst case latency.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4 to 11 milliseconds on typical disks (5400 to 15000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rpm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(revolutions per minute))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Data-transfer rate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the rate at which data can be retrieved from or stored to the disk.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25 to 100 MB per second max rate.</a:t>
            </a:r>
          </a:p>
        </p:txBody>
      </p:sp>
      <p:pic>
        <p:nvPicPr>
          <p:cNvPr id="1638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1014413"/>
            <a:ext cx="3125788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4048977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Managing a relation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60196" y="871344"/>
            <a:ext cx="7893050" cy="5397500"/>
          </a:xfrm>
        </p:spPr>
        <p:txBody>
          <a:bodyPr/>
          <a:lstStyle/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From a relation to disk sectors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relation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is stored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in a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file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in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the database management system.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file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is managed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by Operating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System (OS) as a sequence of disk-pages.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disk-page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will be stored on disk as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sectors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From a relation to fields </a:t>
            </a:r>
            <a:b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(attribute value or column value)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relation is a sequence of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records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record is a sequence of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data fields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</a:rPr>
              <a:t>There are fixed-length data fields (say using </a:t>
            </a:r>
            <a:r>
              <a:rPr lang="en-US" altLang="zh-TW" sz="20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char(n)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</a:rPr>
              <a:t>There are variable-length data fields (say using </a:t>
            </a:r>
            <a:r>
              <a:rPr lang="en-US" altLang="zh-TW" sz="20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varchar(n)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If all data fields are fixed-length, we use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fixed-length records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If at least one data field is variable-length, we use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variable-length records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606538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Fixed-Length Records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8190" y="1047556"/>
                <a:ext cx="3971576" cy="4876800"/>
              </a:xfrm>
            </p:spPr>
            <p:txBody>
              <a:bodyPr/>
              <a:lstStyle/>
              <a:p>
                <a:r>
                  <a:rPr lang="en-US" altLang="zh-TW" dirty="0" smtClean="0">
                    <a:ea typeface="ＭＳ Ｐゴシック" panose="020B0600070205080204" pitchFamily="34" charset="-128"/>
                  </a:rPr>
                  <a:t>Simple approach:</a:t>
                </a: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Store record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starting from byte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–1)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zh-TW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is the size of </a:t>
                </a:r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each </a:t>
                </a:r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record</a:t>
                </a:r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HK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We have to consider data update, insertion, and deletion.</a:t>
                </a:r>
                <a:endParaRPr lang="en-US" altLang="zh-TW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zh-TW" dirty="0" smtClean="0">
                    <a:ea typeface="ＭＳ Ｐゴシック" panose="020B0600070205080204" pitchFamily="34" charset="-128"/>
                  </a:rPr>
                  <a:t>Consider three ways in </a:t>
                </a:r>
                <a:br>
                  <a:rPr lang="en-US" altLang="zh-TW" dirty="0" smtClean="0">
                    <a:ea typeface="ＭＳ Ｐゴシック" panose="020B0600070205080204" pitchFamily="34" charset="-128"/>
                  </a:rPr>
                </a:br>
                <a:r>
                  <a:rPr lang="en-US" altLang="zh-TW" dirty="0" smtClean="0">
                    <a:ea typeface="ＭＳ Ｐゴシック" panose="020B0600070205080204" pitchFamily="34" charset="-128"/>
                  </a:rPr>
                  <a:t>deleting record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TW" i="1" dirty="0" smtClean="0">
                    <a:ea typeface="ＭＳ Ｐゴシック" panose="020B0600070205080204" pitchFamily="34" charset="-128"/>
                  </a:rPr>
                  <a:t>: </a:t>
                </a:r>
                <a:endParaRPr lang="en-US" altLang="zh-TW" i="1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move records</a:t>
                </a:r>
                <a:r>
                  <a:rPr lang="en-US" altLang="zh-TW" dirty="0" smtClean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+1, . . ., 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TW" dirty="0" smtClean="0">
                    <a:ea typeface="ＭＳ Ｐゴシック" panose="020B0600070205080204" pitchFamily="34" charset="-128"/>
                  </a:rPr>
                </a:br>
                <a:r>
                  <a:rPr lang="en-US" altLang="zh-TW" dirty="0" smtClean="0">
                    <a:ea typeface="ＭＳ Ｐゴシック" panose="020B0600070205080204" pitchFamily="34" charset="-128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. . . 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–1</m:t>
                    </m:r>
                  </m:oMath>
                </a14:m>
                <a:endParaRPr lang="en-US" altLang="zh-TW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move record</a:t>
                </a:r>
                <a:r>
                  <a:rPr lang="en-US" altLang="zh-TW" b="1" dirty="0" smtClean="0">
                    <a:solidFill>
                      <a:srgbClr val="FF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zh-TW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to </a:t>
                </a:r>
                <a:r>
                  <a:rPr lang="en-US" altLang="zh-TW" i="1" dirty="0" err="1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</a:t>
                </a:r>
                <a:endParaRPr lang="en-US" altLang="zh-TW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do not move records, but </a:t>
                </a:r>
                <a:b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TW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link all free records</a:t>
                </a:r>
                <a:r>
                  <a:rPr lang="en-US" altLang="zh-TW" b="1" dirty="0" smtClean="0">
                    <a:solidFill>
                      <a:srgbClr val="FF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on a</a:t>
                </a:r>
                <a:b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TW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free list </a:t>
                </a:r>
                <a:r>
                  <a:rPr lang="en-US" altLang="zh-TW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(next slide)</a:t>
                </a:r>
              </a:p>
            </p:txBody>
          </p:sp>
        </mc:Choice>
        <mc:Fallback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190" y="1047556"/>
                <a:ext cx="3971576" cy="4876800"/>
              </a:xfrm>
              <a:blipFill>
                <a:blip r:embed="rId3"/>
                <a:stretch>
                  <a:fillRect l="-613" t="-750" r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1" y="1047556"/>
            <a:ext cx="44196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18237</TotalTime>
  <Words>1359</Words>
  <Application>Microsoft Office PowerPoint</Application>
  <PresentationFormat>On-screen Show (4:3)</PresentationFormat>
  <Paragraphs>201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Greek Symbols</vt:lpstr>
      <vt:lpstr>Monotype Sorts</vt:lpstr>
      <vt:lpstr>ＭＳ Ｐゴシック</vt:lpstr>
      <vt:lpstr>Cambria Math</vt:lpstr>
      <vt:lpstr>Helvetica</vt:lpstr>
      <vt:lpstr>Symbol</vt:lpstr>
      <vt:lpstr>Times New Roman</vt:lpstr>
      <vt:lpstr>Webdings</vt:lpstr>
      <vt:lpstr>Wingdings</vt:lpstr>
      <vt:lpstr>2_db-5-grey</vt:lpstr>
      <vt:lpstr>Clip</vt:lpstr>
      <vt:lpstr>Chapter 10: Storage and File Structure</vt:lpstr>
      <vt:lpstr>Disk-Block Access</vt:lpstr>
      <vt:lpstr>CPU cost vs I/O cost</vt:lpstr>
      <vt:lpstr>Primary Storage</vt:lpstr>
      <vt:lpstr>Secondary Storage</vt:lpstr>
      <vt:lpstr>Magnetic Hard Disk Mechanism</vt:lpstr>
      <vt:lpstr>Performance Measures of Disks</vt:lpstr>
      <vt:lpstr>Managing a relation</vt:lpstr>
      <vt:lpstr>Fixed-Length Records</vt:lpstr>
      <vt:lpstr>More about Insertion/Deletion: Free Lists</vt:lpstr>
      <vt:lpstr>Variable-Length Records (1)</vt:lpstr>
      <vt:lpstr>Variable-Length Records (2)</vt:lpstr>
      <vt:lpstr>Null Value Handling</vt:lpstr>
      <vt:lpstr>Slotted Page Structure for Variable-Length Records</vt:lpstr>
      <vt:lpstr>Organization of Records in Files</vt:lpstr>
      <vt:lpstr>Sequential File Organization (1)</vt:lpstr>
      <vt:lpstr>Sequential File Organization (2)</vt:lpstr>
      <vt:lpstr>Storage Access</vt:lpstr>
      <vt:lpstr>Buffer Manager</vt:lpstr>
      <vt:lpstr>Buffer-Replacement Policies</vt:lpstr>
      <vt:lpstr>Buffer-Replacement Policies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Windows User</cp:lastModifiedBy>
  <cp:revision>421</cp:revision>
  <cp:lastPrinted>1999-06-28T19:27:31Z</cp:lastPrinted>
  <dcterms:created xsi:type="dcterms:W3CDTF">2009-12-21T15:40:22Z</dcterms:created>
  <dcterms:modified xsi:type="dcterms:W3CDTF">2022-02-15T04:02:17Z</dcterms:modified>
</cp:coreProperties>
</file>