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7"/>
  </p:notesMasterIdLst>
  <p:handoutMasterIdLst>
    <p:handoutMasterId r:id="rId58"/>
  </p:handoutMasterIdLst>
  <p:sldIdLst>
    <p:sldId id="462" r:id="rId2"/>
    <p:sldId id="258" r:id="rId3"/>
    <p:sldId id="259" r:id="rId4"/>
    <p:sldId id="260" r:id="rId5"/>
    <p:sldId id="463" r:id="rId6"/>
    <p:sldId id="374" r:id="rId7"/>
    <p:sldId id="262" r:id="rId8"/>
    <p:sldId id="484" r:id="rId9"/>
    <p:sldId id="485" r:id="rId10"/>
    <p:sldId id="380" r:id="rId11"/>
    <p:sldId id="381" r:id="rId12"/>
    <p:sldId id="382" r:id="rId13"/>
    <p:sldId id="486" r:id="rId14"/>
    <p:sldId id="457" r:id="rId15"/>
    <p:sldId id="489" r:id="rId16"/>
    <p:sldId id="384" r:id="rId17"/>
    <p:sldId id="385" r:id="rId18"/>
    <p:sldId id="386" r:id="rId19"/>
    <p:sldId id="456" r:id="rId20"/>
    <p:sldId id="389" r:id="rId21"/>
    <p:sldId id="391" r:id="rId22"/>
    <p:sldId id="392" r:id="rId23"/>
    <p:sldId id="393" r:id="rId24"/>
    <p:sldId id="487" r:id="rId25"/>
    <p:sldId id="394" r:id="rId26"/>
    <p:sldId id="464" r:id="rId27"/>
    <p:sldId id="465" r:id="rId28"/>
    <p:sldId id="395" r:id="rId29"/>
    <p:sldId id="474" r:id="rId30"/>
    <p:sldId id="473" r:id="rId31"/>
    <p:sldId id="460" r:id="rId32"/>
    <p:sldId id="467" r:id="rId33"/>
    <p:sldId id="475" r:id="rId34"/>
    <p:sldId id="466" r:id="rId35"/>
    <p:sldId id="476" r:id="rId36"/>
    <p:sldId id="477" r:id="rId37"/>
    <p:sldId id="478" r:id="rId38"/>
    <p:sldId id="479" r:id="rId39"/>
    <p:sldId id="397" r:id="rId40"/>
    <p:sldId id="488" r:id="rId41"/>
    <p:sldId id="398" r:id="rId42"/>
    <p:sldId id="399" r:id="rId43"/>
    <p:sldId id="470" r:id="rId44"/>
    <p:sldId id="471" r:id="rId45"/>
    <p:sldId id="469" r:id="rId46"/>
    <p:sldId id="472" r:id="rId47"/>
    <p:sldId id="400" r:id="rId48"/>
    <p:sldId id="401" r:id="rId49"/>
    <p:sldId id="480" r:id="rId50"/>
    <p:sldId id="481" r:id="rId51"/>
    <p:sldId id="482" r:id="rId52"/>
    <p:sldId id="483" r:id="rId53"/>
    <p:sldId id="408" r:id="rId54"/>
    <p:sldId id="409" r:id="rId55"/>
    <p:sldId id="461" r:id="rId56"/>
  </p:sldIdLst>
  <p:sldSz cx="9144000" cy="6858000" type="screen4x3"/>
  <p:notesSz cx="6997700" cy="9283700"/>
  <p:custShowLst>
    <p:custShow name="Custom Show 1" id="0">
      <p:sldLst>
        <p:sld r:id="rId3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04" y="72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3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567398F6-FE95-4D7F-8260-2FE1D867F7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F82CC051-F8EF-47AC-9582-B0038AEF0C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7004248-6AA1-4DAE-99C2-2EDD09AC8534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DA5FD66-367C-4F0B-A3B3-ADBE20DA16CE}" type="slidenum">
              <a:rPr lang="en-US" altLang="zh-TW" sz="1200" smtClean="0"/>
              <a:pPr/>
              <a:t>10</a:t>
            </a:fld>
            <a:endParaRPr lang="en-US" altLang="zh-TW" sz="120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97C6A8B-7840-4373-B00C-215B163EF2C8}" type="slidenum">
              <a:rPr lang="en-US" altLang="zh-TW" sz="1200" smtClean="0"/>
              <a:pPr/>
              <a:t>11</a:t>
            </a:fld>
            <a:endParaRPr lang="en-US" altLang="zh-TW" sz="120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8958C0E-842F-4781-A1D4-FA4FA8FBEED6}" type="slidenum">
              <a:rPr lang="en-US" altLang="zh-TW" sz="1200" smtClean="0"/>
              <a:pPr/>
              <a:t>12</a:t>
            </a:fld>
            <a:endParaRPr lang="en-US" altLang="zh-TW" sz="120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F258647-5E9B-4487-92D8-CC784A9BF7C9}" type="slidenum">
              <a:rPr lang="en-US" altLang="zh-TW" sz="1200" smtClean="0"/>
              <a:pPr/>
              <a:t>15</a:t>
            </a:fld>
            <a:endParaRPr lang="en-US" altLang="zh-TW" sz="120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223617C-FB94-4FA0-BED9-A977B002EE23}" type="slidenum">
              <a:rPr lang="en-US" altLang="zh-TW" sz="1200" smtClean="0"/>
              <a:pPr/>
              <a:t>16</a:t>
            </a:fld>
            <a:endParaRPr lang="en-US" altLang="zh-TW" sz="120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9D59A61-ED71-4AF4-8D02-D0F427C7AE34}" type="slidenum">
              <a:rPr lang="en-US" altLang="zh-TW" sz="1200" smtClean="0"/>
              <a:pPr/>
              <a:t>17</a:t>
            </a:fld>
            <a:endParaRPr lang="en-US" altLang="zh-TW" sz="120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F758DCB-58EC-47FC-B32D-E3DA0AC934FE}" type="slidenum">
              <a:rPr lang="en-US" altLang="zh-TW" sz="1200" smtClean="0"/>
              <a:pPr/>
              <a:t>18</a:t>
            </a:fld>
            <a:endParaRPr lang="en-US" altLang="zh-TW" sz="120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6EBC692-853F-4E38-B2FC-0361FB5C6E48}" type="slidenum">
              <a:rPr lang="en-US" altLang="zh-TW" sz="1200" smtClean="0"/>
              <a:pPr/>
              <a:t>20</a:t>
            </a:fld>
            <a:endParaRPr lang="en-US" altLang="zh-TW" sz="120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0F871EC-484B-41F7-8B26-F08853F0632D}" type="slidenum">
              <a:rPr lang="en-US" altLang="zh-TW" sz="1200" smtClean="0"/>
              <a:pPr/>
              <a:t>21</a:t>
            </a:fld>
            <a:endParaRPr lang="en-US" altLang="zh-TW" sz="120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22F0C22-8944-4FD6-9DAA-D5AB865C1630}" type="slidenum">
              <a:rPr lang="en-US" altLang="zh-TW" sz="1200" smtClean="0"/>
              <a:pPr/>
              <a:t>22</a:t>
            </a:fld>
            <a:endParaRPr lang="en-US" altLang="zh-TW" sz="12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0D404C0-1AA1-4555-8BF5-1C30CF6C4800}" type="slidenum">
              <a:rPr lang="en-US" altLang="zh-TW" sz="1200" smtClean="0"/>
              <a:pPr/>
              <a:t>2</a:t>
            </a:fld>
            <a:endParaRPr lang="en-US" altLang="zh-TW" sz="1200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38E1600-ED70-43D5-9FEA-F4FB19424BD3}" type="slidenum">
              <a:rPr lang="en-US" altLang="zh-TW" sz="1200" smtClean="0"/>
              <a:pPr/>
              <a:t>23</a:t>
            </a:fld>
            <a:endParaRPr lang="en-US" altLang="zh-TW" sz="12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129AEF7-C5D8-4C9E-921A-E26D790793C3}" type="slidenum">
              <a:rPr lang="en-US" altLang="zh-TW" sz="1200" smtClean="0"/>
              <a:pPr/>
              <a:t>25</a:t>
            </a:fld>
            <a:endParaRPr lang="en-US" altLang="zh-TW" sz="120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DE137D0-2B2D-4867-A27F-4B7FE2107DED}" type="slidenum">
              <a:rPr lang="en-US" altLang="zh-TW" sz="1200" smtClean="0"/>
              <a:pPr/>
              <a:t>27</a:t>
            </a:fld>
            <a:endParaRPr lang="en-US" altLang="zh-TW" sz="12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C8528DB-F7DA-47EE-AD1E-8446C4E761DA}" type="slidenum">
              <a:rPr lang="en-US" altLang="zh-TW" sz="1200" smtClean="0"/>
              <a:pPr/>
              <a:t>28</a:t>
            </a:fld>
            <a:endParaRPr lang="en-US" altLang="zh-TW" sz="120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68A0314-0A6E-4B41-9DBE-FEFADF7B740D}" type="slidenum">
              <a:rPr lang="en-US" altLang="zh-TW" sz="1200" smtClean="0"/>
              <a:pPr/>
              <a:t>29</a:t>
            </a:fld>
            <a:endParaRPr lang="en-US" altLang="zh-TW" sz="120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34EA55D-C4D9-4B2B-AB59-3AC326BD9E9D}" type="slidenum">
              <a:rPr lang="en-US" altLang="zh-TW" sz="1200" smtClean="0"/>
              <a:pPr/>
              <a:t>39</a:t>
            </a:fld>
            <a:endParaRPr lang="en-US" altLang="zh-TW" sz="120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51582E0-CAF9-4091-8005-9D84A887DA73}" type="slidenum">
              <a:rPr lang="en-US" altLang="zh-TW" sz="1200" smtClean="0"/>
              <a:pPr/>
              <a:t>41</a:t>
            </a:fld>
            <a:endParaRPr lang="en-US" altLang="zh-TW" sz="120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79D086E-6002-420A-BEB0-BD3DCCA0626F}" type="slidenum">
              <a:rPr lang="en-US" altLang="zh-TW" sz="1200" smtClean="0"/>
              <a:pPr/>
              <a:t>42</a:t>
            </a:fld>
            <a:endParaRPr lang="en-US" altLang="zh-TW" sz="12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AB77601-45B6-4078-A97C-D915EC5B1D57}" type="slidenum">
              <a:rPr lang="en-US" altLang="zh-TW" sz="1200" smtClean="0"/>
              <a:pPr/>
              <a:t>43</a:t>
            </a:fld>
            <a:endParaRPr lang="en-US" altLang="zh-TW" sz="1200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6E0DE3E-F583-4A83-B0A4-9E5AC8BE5AC7}" type="slidenum">
              <a:rPr lang="en-US" altLang="zh-TW" sz="1200" smtClean="0"/>
              <a:pPr/>
              <a:t>44</a:t>
            </a:fld>
            <a:endParaRPr lang="en-US" altLang="zh-TW" sz="120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BC535E9-44E5-4CBA-8AA5-5F621DF70CB9}" type="slidenum">
              <a:rPr lang="en-US" altLang="zh-TW" sz="1200" smtClean="0"/>
              <a:pPr/>
              <a:t>3</a:t>
            </a:fld>
            <a:endParaRPr lang="en-US" altLang="zh-TW" sz="1200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ABB1F01-7B14-4DD0-9EC5-AE230E28F538}" type="slidenum">
              <a:rPr lang="en-US" altLang="zh-TW" sz="1200" smtClean="0"/>
              <a:pPr/>
              <a:t>45</a:t>
            </a:fld>
            <a:endParaRPr lang="en-US" altLang="zh-TW" sz="120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9042D8F-5DB9-4156-9F57-CD17685C55E5}" type="slidenum">
              <a:rPr lang="en-US" altLang="zh-TW" sz="1200" smtClean="0"/>
              <a:pPr/>
              <a:t>46</a:t>
            </a:fld>
            <a:endParaRPr lang="en-US" altLang="zh-TW" sz="120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54E335E-E7F3-4604-95C0-46605148DFDF}" type="slidenum">
              <a:rPr lang="en-US" altLang="zh-TW" sz="1200" smtClean="0"/>
              <a:pPr/>
              <a:t>47</a:t>
            </a:fld>
            <a:endParaRPr lang="en-US" altLang="zh-TW" sz="1200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65C0E67-7392-4265-9047-DFF20ABD063F}" type="slidenum">
              <a:rPr lang="en-US" altLang="zh-TW" sz="1200" smtClean="0"/>
              <a:pPr/>
              <a:t>48</a:t>
            </a:fld>
            <a:endParaRPr lang="en-US" altLang="zh-TW" sz="120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4423A66-5AE5-48B0-B1EB-46BA940C4E23}" type="slidenum">
              <a:rPr lang="en-US" altLang="zh-TW" sz="1200" smtClean="0"/>
              <a:pPr/>
              <a:t>53</a:t>
            </a:fld>
            <a:endParaRPr lang="en-US" altLang="zh-TW" sz="1200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DCBD7B6-E0B7-4633-A427-2BD2DC25237C}" type="slidenum">
              <a:rPr lang="en-US" altLang="zh-TW" sz="1200" smtClean="0"/>
              <a:pPr/>
              <a:t>54</a:t>
            </a:fld>
            <a:endParaRPr lang="en-US" altLang="zh-TW" sz="1200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38D2B8F-1C8F-4473-B202-009B57932D95}" type="slidenum">
              <a:rPr lang="en-US" altLang="zh-TW" sz="1200" smtClean="0"/>
              <a:pPr/>
              <a:t>55</a:t>
            </a:fld>
            <a:endParaRPr lang="en-US" altLang="zh-TW" sz="1200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D2CF843-4CDF-4843-B18F-044B9E5C99CC}" type="slidenum">
              <a:rPr lang="en-US" altLang="zh-TW" sz="1200" smtClean="0"/>
              <a:pPr/>
              <a:t>4</a:t>
            </a:fld>
            <a:endParaRPr lang="en-US" altLang="zh-TW" sz="1200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925366D-9CCA-4DF4-9D06-87088A025D54}" type="slidenum">
              <a:rPr lang="en-US" altLang="zh-TW" sz="1200" smtClean="0"/>
              <a:pPr/>
              <a:t>5</a:t>
            </a:fld>
            <a:endParaRPr lang="en-US" altLang="zh-TW" sz="1200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4126FD7-0A0E-430D-AB3C-EA2EB60B8F18}" type="slidenum">
              <a:rPr lang="en-US" altLang="zh-TW" sz="1200" smtClean="0"/>
              <a:pPr/>
              <a:t>6</a:t>
            </a:fld>
            <a:endParaRPr lang="en-US" altLang="zh-TW" sz="1200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72099A4-274C-4D87-BE33-361923CAEDA9}" type="slidenum">
              <a:rPr lang="en-US" altLang="zh-TW" sz="1200" smtClean="0"/>
              <a:pPr/>
              <a:t>7</a:t>
            </a:fld>
            <a:endParaRPr lang="en-US" altLang="zh-TW" sz="120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DC4ECFC-5F65-44D2-B95A-21287C2A34A4}" type="slidenum">
              <a:rPr lang="en-US" altLang="en-US" sz="1200" smtClean="0"/>
              <a:pPr/>
              <a:t>8</a:t>
            </a:fld>
            <a:endParaRPr lang="en-US" altLang="en-US" sz="1200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979FA9E-57E1-47E8-8BDA-E88E8432D874}" type="slidenum">
              <a:rPr lang="en-US" altLang="en-US" sz="1200" smtClean="0"/>
              <a:pPr/>
              <a:t>9</a:t>
            </a:fld>
            <a:endParaRPr lang="en-US" alt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6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2050" name="Rectangle 2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 smtClean="0">
                <a:solidFill>
                  <a:srgbClr val="CC3300"/>
                </a:solidFill>
              </a:rPr>
              <a:t>Database System Concepts, 6</a:t>
            </a:r>
            <a:r>
              <a:rPr lang="en-US" b="1" baseline="30000" smtClean="0">
                <a:solidFill>
                  <a:srgbClr val="CC3300"/>
                </a:solidFill>
              </a:rPr>
              <a:t>th</a:t>
            </a:r>
            <a:r>
              <a:rPr lang="en-US" b="1" smtClean="0">
                <a:solidFill>
                  <a:srgbClr val="CC3300"/>
                </a:solidFill>
              </a:rPr>
              <a:t> Ed</a:t>
            </a:r>
            <a:r>
              <a:rPr lang="en-US" smtClean="0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200" b="1" smtClean="0">
                <a:solidFill>
                  <a:srgbClr val="CC3300"/>
                </a:solidFill>
              </a:rPr>
              <a:t>©Silberschatz, Korth and Sudarshan</a:t>
            </a:r>
            <a:br>
              <a:rPr lang="en-US" sz="1200" b="1" smtClean="0">
                <a:solidFill>
                  <a:srgbClr val="CC3300"/>
                </a:solidFill>
              </a:rPr>
            </a:br>
            <a:r>
              <a:rPr lang="en-US" sz="1200" b="1" smtClean="0">
                <a:solidFill>
                  <a:srgbClr val="CC3300"/>
                </a:solidFill>
              </a:rPr>
              <a:t>See </a:t>
            </a:r>
            <a:r>
              <a:rPr lang="en-US" sz="1200" b="1" smtClean="0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sz="1200" b="1" smtClean="0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4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44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A06F11BB-3A6F-4A07-8674-FB998C64BE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748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A4190-D375-4B40-9191-EE4CDF5310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689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8EB64-A94F-484B-AD56-9C87B36A54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0022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7661275" cy="2374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388" y="3621088"/>
            <a:ext cx="7661275" cy="2376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1B004-A37B-4D0F-BDC4-8C3D65C81D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832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C0C19-B0AF-4103-9EA2-D177DFD037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205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C388B-151D-45EF-BB09-0AD7BF6F1A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765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F2921-6287-43EF-A2E2-6E0E0A121C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123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8FDDE-B9CD-46B3-BC8D-645E391802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056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397FB-1B92-4F18-A68D-15892D26D9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3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D7039-A19A-4C31-A63B-0842E92161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16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80A22-85B5-436E-B560-D46B1C4045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894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11F40-96CF-4A37-9FEC-E55D6178AD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43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54317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EF73315-6F5B-459A-A148-FB965DB66A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 smtClean="0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46588" y="6613525"/>
            <a:ext cx="514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smtClean="0">
                <a:solidFill>
                  <a:schemeClr val="tx2"/>
                </a:solidFill>
              </a:rPr>
              <a:t>11.</a:t>
            </a:r>
            <a:fld id="{435D0AA9-A97D-43A2-A0E2-5DB4ED6062A0}" type="slidenum">
              <a:rPr lang="en-US" altLang="en-US" sz="1000" b="1" smtClean="0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smtClean="0">
              <a:solidFill>
                <a:schemeClr val="tx2"/>
              </a:solidFill>
            </a:endParaRPr>
          </a:p>
        </p:txBody>
      </p:sp>
      <p:sp>
        <p:nvSpPr>
          <p:cNvPr id="15431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smtClean="0">
                <a:solidFill>
                  <a:schemeClr val="tx2"/>
                </a:solidFill>
              </a:rPr>
              <a:t>Database System Concepts - 6</a:t>
            </a:r>
            <a:r>
              <a:rPr lang="en-US" sz="1000" b="1" baseline="30000" smtClean="0">
                <a:solidFill>
                  <a:schemeClr val="tx2"/>
                </a:solidFill>
              </a:rPr>
              <a:t>th</a:t>
            </a:r>
            <a:r>
              <a:rPr lang="en-US" sz="1000" b="1" smtClean="0">
                <a:solidFill>
                  <a:schemeClr val="tx2"/>
                </a:solidFill>
              </a:rPr>
              <a:t> Edition</a:t>
            </a:r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3" name="Picture 9" descr="Cover-6E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  <p:sldLayoutId id="214748400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Chapter 11: Indexing and Hashing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4466851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Secondary Indices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929" y="999659"/>
            <a:ext cx="5272087" cy="4138612"/>
          </a:xfrm>
        </p:spPr>
        <p:txBody>
          <a:bodyPr/>
          <a:lstStyle/>
          <a:p>
            <a:r>
              <a:rPr lang="en-US" altLang="zh-TW" sz="2000" dirty="0" smtClean="0">
                <a:ea typeface="ＭＳ Ｐゴシック" panose="020B0600070205080204" pitchFamily="34" charset="-128"/>
              </a:rPr>
              <a:t>Frequently, one wants to find all the records whose values in an attribute (which is not the search key of the primary index) satisfy some condition.</a:t>
            </a:r>
          </a:p>
          <a:p>
            <a:r>
              <a:rPr lang="en-US" altLang="zh-TW" sz="2000" dirty="0" smtClean="0">
                <a:ea typeface="ＭＳ Ｐゴシック" panose="020B0600070205080204" pitchFamily="34" charset="-128"/>
              </a:rPr>
              <a:t>We should be able to have several secondary indices on a relation.</a:t>
            </a:r>
          </a:p>
          <a:p>
            <a:r>
              <a:rPr lang="en-US" altLang="zh-TW" sz="2000" dirty="0" smtClean="0">
                <a:ea typeface="ＭＳ Ｐゴシック" panose="020B0600070205080204" pitchFamily="34" charset="-128"/>
              </a:rPr>
              <a:t>Examples.</a:t>
            </a:r>
          </a:p>
          <a:p>
            <a:pPr lvl="1"/>
            <a:r>
              <a:rPr lang="en-US" altLang="zh-TW" sz="2000" dirty="0" smtClean="0">
                <a:ea typeface="ＭＳ Ｐゴシック" panose="020B0600070205080204" pitchFamily="34" charset="-128"/>
              </a:rPr>
              <a:t>Assume the 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>instructor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relation is stored sequentially by </a:t>
            </a:r>
            <a:r>
              <a:rPr lang="en-US" altLang="zh-TW" sz="2000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ID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. </a:t>
            </a:r>
          </a:p>
          <a:p>
            <a:pPr lvl="1"/>
            <a:r>
              <a:rPr lang="en-US" altLang="zh-TW" sz="2000" dirty="0" smtClean="0">
                <a:ea typeface="ＭＳ Ｐゴシック" panose="020B0600070205080204" pitchFamily="34" charset="-128"/>
              </a:rPr>
              <a:t>We want to find all instructors in a particular </a:t>
            </a:r>
            <a:r>
              <a:rPr lang="en-US" altLang="zh-TW" sz="2000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department</a:t>
            </a:r>
          </a:p>
          <a:p>
            <a:pPr lvl="1"/>
            <a:r>
              <a:rPr lang="en-US" altLang="zh-TW" sz="2000" dirty="0" smtClean="0">
                <a:ea typeface="ＭＳ Ｐゴシック" panose="020B0600070205080204" pitchFamily="34" charset="-128"/>
              </a:rPr>
              <a:t>We also want to find all instructors with a specified </a:t>
            </a:r>
            <a:r>
              <a:rPr lang="en-US" altLang="zh-TW" sz="2000" dirty="0" smtClean="0">
                <a:solidFill>
                  <a:srgbClr val="7030A0"/>
                </a:solidFill>
                <a:ea typeface="ＭＳ Ｐゴシック" panose="020B0600070205080204" pitchFamily="34" charset="-128"/>
              </a:rPr>
              <a:t>salary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or with salary in a specified range of values</a:t>
            </a:r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429" y="999659"/>
            <a:ext cx="2842418" cy="332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68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Secondary </a:t>
            </a:r>
            <a:r>
              <a:rPr lang="en-US" dirty="0" smtClean="0">
                <a:ea typeface="+mj-ea"/>
              </a:rPr>
              <a:t>Indices: An </a:t>
            </a:r>
            <a:r>
              <a:rPr lang="en-US" dirty="0">
                <a:ea typeface="+mj-ea"/>
              </a:rPr>
              <a:t>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900113" y="5140325"/>
            <a:ext cx="7661275" cy="1189038"/>
          </a:xfrm>
        </p:spPr>
        <p:txBody>
          <a:bodyPr/>
          <a:lstStyle/>
          <a:p>
            <a:r>
              <a:rPr lang="en-US" altLang="zh-TW" sz="2000" dirty="0" smtClean="0">
                <a:ea typeface="ＭＳ Ｐゴシック" panose="020B0600070205080204" pitchFamily="34" charset="-128"/>
              </a:rPr>
              <a:t>An index record points to a bucket that contains pointers to all the actual records with that particular search key value.</a:t>
            </a:r>
          </a:p>
          <a:p>
            <a:r>
              <a:rPr lang="en-US" altLang="zh-TW" sz="200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Secondary indices have to be dense. Why?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208213" y="4602163"/>
            <a:ext cx="4489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b="1"/>
              <a:t>Secondary index on </a:t>
            </a:r>
            <a:r>
              <a:rPr kumimoji="0" lang="en-US" altLang="zh-TW" b="1" i="1"/>
              <a:t>salary </a:t>
            </a:r>
            <a:r>
              <a:rPr kumimoji="0" lang="en-US" altLang="zh-TW" b="1"/>
              <a:t>field of </a:t>
            </a:r>
            <a:r>
              <a:rPr kumimoji="0" lang="en-US" altLang="zh-TW" b="1" i="1"/>
              <a:t>instructor</a:t>
            </a:r>
            <a:endParaRPr kumimoji="0" lang="en-US" altLang="zh-TW" b="1"/>
          </a:p>
        </p:txBody>
      </p:sp>
      <p:pic>
        <p:nvPicPr>
          <p:cNvPr id="2560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74700"/>
            <a:ext cx="7924800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Oval 3"/>
          <p:cNvSpPr>
            <a:spLocks noChangeArrowheads="1"/>
          </p:cNvSpPr>
          <p:nvPr/>
        </p:nvSpPr>
        <p:spPr bwMode="auto">
          <a:xfrm>
            <a:off x="2430463" y="2692400"/>
            <a:ext cx="812800" cy="642938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4141788" y="1362075"/>
            <a:ext cx="788987" cy="2976563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zh-TW"/>
          </a:p>
        </p:txBody>
      </p:sp>
      <p:sp>
        <p:nvSpPr>
          <p:cNvPr id="25608" name="Rectangle 7"/>
          <p:cNvSpPr>
            <a:spLocks noChangeArrowheads="1"/>
          </p:cNvSpPr>
          <p:nvPr/>
        </p:nvSpPr>
        <p:spPr bwMode="auto">
          <a:xfrm>
            <a:off x="3995738" y="946150"/>
            <a:ext cx="12668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b="1"/>
              <a:t>Search key</a:t>
            </a:r>
          </a:p>
        </p:txBody>
      </p:sp>
      <p:sp>
        <p:nvSpPr>
          <p:cNvPr id="25609" name="Rectangle 8"/>
          <p:cNvSpPr>
            <a:spLocks noChangeArrowheads="1"/>
          </p:cNvSpPr>
          <p:nvPr/>
        </p:nvSpPr>
        <p:spPr bwMode="auto">
          <a:xfrm>
            <a:off x="7000875" y="3370263"/>
            <a:ext cx="788988" cy="242887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zh-TW"/>
          </a:p>
        </p:txBody>
      </p:sp>
      <p:sp>
        <p:nvSpPr>
          <p:cNvPr id="25610" name="Rectangle 9"/>
          <p:cNvSpPr>
            <a:spLocks noChangeArrowheads="1"/>
          </p:cNvSpPr>
          <p:nvPr/>
        </p:nvSpPr>
        <p:spPr bwMode="auto">
          <a:xfrm>
            <a:off x="7000875" y="4114800"/>
            <a:ext cx="788988" cy="2413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Primary and Secondary Indices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6940" y="927894"/>
            <a:ext cx="4725988" cy="4903788"/>
          </a:xfrm>
        </p:spPr>
        <p:txBody>
          <a:bodyPr/>
          <a:lstStyle/>
          <a:p>
            <a:r>
              <a:rPr lang="en-US" altLang="zh-TW" sz="2000" dirty="0" smtClean="0">
                <a:ea typeface="ＭＳ Ｐゴシック" panose="020B0600070205080204" pitchFamily="34" charset="-128"/>
              </a:rPr>
              <a:t>Indices offer substantial benefits when searching for records.</a:t>
            </a:r>
          </a:p>
          <a:p>
            <a:r>
              <a:rPr lang="en-US" altLang="zh-TW" sz="2000" dirty="0" smtClean="0">
                <a:ea typeface="ＭＳ Ｐゴシック" panose="020B0600070205080204" pitchFamily="34" charset="-128"/>
              </a:rPr>
              <a:t>An old index scheme is called 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index-sequential file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. (Both index and data are stored sequentially in order.)</a:t>
            </a:r>
          </a:p>
          <a:p>
            <a:r>
              <a:rPr lang="en-US" altLang="zh-TW" sz="2000" b="1" dirty="0" smtClean="0">
                <a:ea typeface="ＭＳ Ｐゴシック" panose="020B0600070205080204" pitchFamily="34" charset="-128"/>
              </a:rPr>
              <a:t>BUT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: Updating indices imposes overhead on database modification --when a file is modified, every index on the file must be updated.</a:t>
            </a:r>
          </a:p>
          <a:p>
            <a:r>
              <a:rPr lang="en-US" altLang="zh-TW" sz="2000" dirty="0" smtClean="0">
                <a:ea typeface="ＭＳ Ｐゴシック" panose="020B0600070205080204" pitchFamily="34" charset="-128"/>
              </a:rPr>
              <a:t>Sequential scan using primary index is efficient, but a sequential scan using a secondary index is expensive </a:t>
            </a:r>
          </a:p>
          <a:p>
            <a:pPr lvl="1"/>
            <a:r>
              <a:rPr lang="en-US" altLang="zh-TW" sz="2000" dirty="0" smtClean="0">
                <a:ea typeface="ＭＳ Ｐゴシック" panose="020B0600070205080204" pitchFamily="34" charset="-128"/>
              </a:rPr>
              <a:t>For a secondary index, each record access may fetch a new block from disk.</a:t>
            </a:r>
          </a:p>
        </p:txBody>
      </p:sp>
      <p:pic>
        <p:nvPicPr>
          <p:cNvPr id="2765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120" y="3623983"/>
            <a:ext cx="3554834" cy="2714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431" y="927894"/>
            <a:ext cx="3374558" cy="24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7057838" cy="609600"/>
          </a:xfrm>
        </p:spPr>
        <p:txBody>
          <a:bodyPr/>
          <a:lstStyle/>
          <a:p>
            <a:pPr>
              <a:defRPr/>
            </a:pPr>
            <a:r>
              <a:rPr lang="en-HK" dirty="0" smtClean="0"/>
              <a:t>Index Sequential Files</a:t>
            </a:r>
            <a:endParaRPr lang="en-US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289954" y="878635"/>
            <a:ext cx="6413406" cy="531812"/>
          </a:xfrm>
        </p:spPr>
        <p:txBody>
          <a:bodyPr/>
          <a:lstStyle/>
          <a:p>
            <a:r>
              <a:rPr lang="en-HK" altLang="en-US" dirty="0" smtClean="0">
                <a:ea typeface="ＭＳ Ｐゴシック" panose="020B0600070205080204" pitchFamily="34" charset="-128"/>
              </a:rPr>
              <a:t>Consider how to handle records insertion in both data file and index file when index sequential files are used?</a:t>
            </a:r>
          </a:p>
          <a:p>
            <a:pPr>
              <a:lnSpc>
                <a:spcPct val="90000"/>
              </a:lnSpc>
            </a:pPr>
            <a:r>
              <a:rPr lang="en-US" altLang="zh-TW" sz="2000" b="1" dirty="0" smtClean="0">
                <a:ea typeface="ＭＳ Ｐゴシック" panose="020B0600070205080204" pitchFamily="34" charset="-128"/>
              </a:rPr>
              <a:t>Disadvantage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of indexed-sequential files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 smtClean="0">
                <a:ea typeface="ＭＳ Ｐゴシック" panose="020B0600070205080204" pitchFamily="34" charset="-128"/>
              </a:rPr>
              <a:t>performance degrades as file grows, since many overflow blocks get created.  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 smtClean="0">
                <a:ea typeface="ＭＳ Ｐゴシック" panose="020B0600070205080204" pitchFamily="34" charset="-128"/>
              </a:rPr>
              <a:t>Periodic reorganization of entire file is required.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2970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25" y="3221038"/>
            <a:ext cx="5461934" cy="313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2681754" y="3221038"/>
            <a:ext cx="693458" cy="2964609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zh-TW" smtClean="0">
                <a:effectLst/>
                <a:ea typeface="ＭＳ Ｐゴシック" panose="020B0600070205080204" pitchFamily="34" charset="-128"/>
              </a:rPr>
              <a:t>Example of B</a:t>
            </a:r>
            <a:r>
              <a:rPr lang="en-US" altLang="zh-TW" baseline="30000" smtClean="0">
                <a:effectLst/>
                <a:ea typeface="ＭＳ Ｐゴシック" panose="020B0600070205080204" pitchFamily="34" charset="-128"/>
              </a:rPr>
              <a:t>+</a:t>
            </a:r>
            <a:r>
              <a:rPr lang="en-US" altLang="zh-TW" smtClean="0">
                <a:effectLst/>
                <a:ea typeface="ＭＳ Ｐゴシック" panose="020B0600070205080204" pitchFamily="34" charset="-128"/>
              </a:rPr>
              <a:t>-Tree</a:t>
            </a:r>
          </a:p>
        </p:txBody>
      </p:sp>
      <p:pic>
        <p:nvPicPr>
          <p:cNvPr id="3072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176338"/>
            <a:ext cx="8891587" cy="503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1430338" y="3013075"/>
            <a:ext cx="374650" cy="1511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cxnSp>
        <p:nvCxnSpPr>
          <p:cNvPr id="30725" name="Elbow Connector 5"/>
          <p:cNvCxnSpPr>
            <a:cxnSpLocks noChangeShapeType="1"/>
          </p:cNvCxnSpPr>
          <p:nvPr/>
        </p:nvCxnSpPr>
        <p:spPr bwMode="auto">
          <a:xfrm rot="16200000" flipH="1">
            <a:off x="738982" y="3552031"/>
            <a:ext cx="1524000" cy="446087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461645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B</a:t>
            </a:r>
            <a:r>
              <a:rPr lang="en-US" baseline="30000" dirty="0">
                <a:ea typeface="+mj-ea"/>
              </a:rPr>
              <a:t>+</a:t>
            </a:r>
            <a:r>
              <a:rPr lang="en-US" dirty="0">
                <a:ea typeface="+mj-ea"/>
              </a:rPr>
              <a:t>-Tree Index Files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929" y="1517650"/>
            <a:ext cx="4735513" cy="4260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b="1" dirty="0" smtClean="0">
                <a:ea typeface="ＭＳ Ｐゴシック" panose="020B0600070205080204" pitchFamily="34" charset="-128"/>
              </a:rPr>
              <a:t>Disadvantage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 of indexed-sequential files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ea typeface="ＭＳ Ｐゴシック" panose="020B0600070205080204" pitchFamily="34" charset="-128"/>
              </a:rPr>
              <a:t>performance degrades as file grows,</a:t>
            </a:r>
            <a:br>
              <a:rPr lang="en-US" altLang="zh-TW" dirty="0" smtClean="0">
                <a:ea typeface="ＭＳ Ｐゴシック" panose="020B0600070205080204" pitchFamily="34" charset="-128"/>
              </a:rPr>
            </a:br>
            <a:r>
              <a:rPr lang="en-US" altLang="zh-TW" dirty="0" smtClean="0">
                <a:ea typeface="ＭＳ Ｐゴシック" panose="020B0600070205080204" pitchFamily="34" charset="-128"/>
              </a:rPr>
              <a:t> since many overflow blocks get created.  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ea typeface="ＭＳ Ｐゴシック" panose="020B0600070205080204" pitchFamily="34" charset="-128"/>
              </a:rPr>
              <a:t>Periodic reorganization of entire </a:t>
            </a:r>
            <a:br>
              <a:rPr lang="en-US" altLang="zh-TW" dirty="0" smtClean="0">
                <a:ea typeface="ＭＳ Ｐゴシック" panose="020B0600070205080204" pitchFamily="34" charset="-128"/>
              </a:rPr>
            </a:br>
            <a:r>
              <a:rPr lang="en-US" altLang="zh-TW" dirty="0" smtClean="0">
                <a:ea typeface="ＭＳ Ｐゴシック" panose="020B0600070205080204" pitchFamily="34" charset="-128"/>
              </a:rPr>
              <a:t>file is required.</a:t>
            </a:r>
          </a:p>
          <a:p>
            <a:pPr>
              <a:lnSpc>
                <a:spcPct val="90000"/>
              </a:lnSpc>
            </a:pPr>
            <a:r>
              <a:rPr lang="en-US" altLang="zh-TW" b="1" dirty="0" smtClean="0">
                <a:ea typeface="ＭＳ Ｐゴシック" panose="020B0600070205080204" pitchFamily="34" charset="-128"/>
              </a:rPr>
              <a:t>Advantage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 of B</a:t>
            </a:r>
            <a:r>
              <a:rPr lang="en-US" altLang="zh-TW" baseline="30000" dirty="0" smtClean="0">
                <a:ea typeface="ＭＳ Ｐゴシック" panose="020B0600070205080204" pitchFamily="34" charset="-128"/>
              </a:rPr>
              <a:t>+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-tree index files:  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ea typeface="ＭＳ Ｐゴシック" panose="020B0600070205080204" pitchFamily="34" charset="-128"/>
              </a:rPr>
              <a:t>automatically reorganizes itself </a:t>
            </a:r>
            <a:br>
              <a:rPr lang="en-US" altLang="zh-TW" dirty="0" smtClean="0">
                <a:ea typeface="ＭＳ Ｐゴシック" panose="020B0600070205080204" pitchFamily="34" charset="-128"/>
              </a:rPr>
            </a:br>
            <a:r>
              <a:rPr lang="en-US" altLang="zh-TW" dirty="0" smtClean="0">
                <a:ea typeface="ＭＳ Ｐゴシック" panose="020B0600070205080204" pitchFamily="34" charset="-128"/>
              </a:rPr>
              <a:t>with </a:t>
            </a:r>
            <a:r>
              <a:rPr lang="en-US" altLang="zh-TW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small and local changes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, </a:t>
            </a:r>
            <a:br>
              <a:rPr lang="en-US" altLang="zh-TW" dirty="0" smtClean="0">
                <a:ea typeface="ＭＳ Ｐゴシック" panose="020B0600070205080204" pitchFamily="34" charset="-128"/>
              </a:rPr>
            </a:br>
            <a:r>
              <a:rPr lang="en-US" altLang="zh-TW" dirty="0" smtClean="0">
                <a:ea typeface="ＭＳ Ｐゴシック" panose="020B0600070205080204" pitchFamily="34" charset="-128"/>
              </a:rPr>
              <a:t>in insertions and deletions.  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ea typeface="ＭＳ Ｐゴシック" panose="020B0600070205080204" pitchFamily="34" charset="-128"/>
              </a:rPr>
              <a:t>Reorganization of entire file is </a:t>
            </a:r>
            <a:r>
              <a:rPr lang="en-US" altLang="zh-TW" u="sng" dirty="0" smtClean="0">
                <a:ea typeface="ＭＳ Ｐゴシック" panose="020B0600070205080204" pitchFamily="34" charset="-128"/>
              </a:rPr>
              <a:t>not </a:t>
            </a:r>
            <a:br>
              <a:rPr lang="en-US" altLang="zh-TW" u="sng" dirty="0" smtClean="0">
                <a:ea typeface="ＭＳ Ｐゴシック" panose="020B0600070205080204" pitchFamily="34" charset="-128"/>
              </a:rPr>
            </a:br>
            <a:r>
              <a:rPr lang="en-US" altLang="zh-TW" u="sng" dirty="0" smtClean="0">
                <a:ea typeface="ＭＳ Ｐゴシック" panose="020B0600070205080204" pitchFamily="34" charset="-128"/>
              </a:rPr>
              <a:t>required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 to maintain performance.</a:t>
            </a:r>
          </a:p>
          <a:p>
            <a:pPr>
              <a:lnSpc>
                <a:spcPct val="90000"/>
              </a:lnSpc>
            </a:pPr>
            <a:r>
              <a:rPr lang="en-US" altLang="zh-TW" b="1" dirty="0" smtClean="0">
                <a:ea typeface="ＭＳ Ｐゴシック" panose="020B0600070205080204" pitchFamily="34" charset="-128"/>
              </a:rPr>
              <a:t>(Minor) disadvantage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 of B</a:t>
            </a:r>
            <a:r>
              <a:rPr lang="en-US" altLang="zh-TW" baseline="30000" dirty="0" smtClean="0">
                <a:ea typeface="ＭＳ Ｐゴシック" panose="020B0600070205080204" pitchFamily="34" charset="-128"/>
              </a:rPr>
              <a:t>+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-trees: 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ea typeface="ＭＳ Ｐゴシック" panose="020B0600070205080204" pitchFamily="34" charset="-128"/>
              </a:rPr>
              <a:t>extra insertion and deletion </a:t>
            </a:r>
            <a:br>
              <a:rPr lang="en-US" altLang="zh-TW" dirty="0" smtClean="0">
                <a:ea typeface="ＭＳ Ｐゴシック" panose="020B0600070205080204" pitchFamily="34" charset="-128"/>
              </a:rPr>
            </a:br>
            <a:r>
              <a:rPr lang="en-US" altLang="zh-TW" dirty="0" smtClean="0">
                <a:ea typeface="ＭＳ Ｐゴシック" panose="020B0600070205080204" pitchFamily="34" charset="-128"/>
              </a:rPr>
              <a:t>overhead, space overhead.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Advantages of B</a:t>
            </a:r>
            <a:r>
              <a:rPr lang="en-US" altLang="zh-TW" baseline="3000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-trees outweigh </a:t>
            </a:r>
            <a:br>
              <a:rPr lang="en-US" altLang="zh-TW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</a:br>
            <a:r>
              <a:rPr lang="en-US" altLang="zh-TW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disadvantages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77800" y="809625"/>
            <a:ext cx="56118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dirty="0"/>
              <a:t>B</a:t>
            </a:r>
            <a:r>
              <a:rPr kumimoji="0" lang="en-US" altLang="zh-TW" sz="2000" baseline="30000" dirty="0"/>
              <a:t>+</a:t>
            </a:r>
            <a:r>
              <a:rPr kumimoji="0" lang="en-US" altLang="zh-TW" sz="2000" dirty="0"/>
              <a:t>-tree indices are </a:t>
            </a:r>
            <a:r>
              <a:rPr kumimoji="0" lang="en-US" altLang="zh-TW" sz="2000" dirty="0">
                <a:solidFill>
                  <a:srgbClr val="0000FF"/>
                </a:solidFill>
              </a:rPr>
              <a:t>an alternative to </a:t>
            </a:r>
            <a:r>
              <a:rPr kumimoji="0" lang="en-US" altLang="zh-TW" sz="2000" dirty="0" smtClean="0">
                <a:solidFill>
                  <a:srgbClr val="0000FF"/>
                </a:solidFill>
              </a:rPr>
              <a:t/>
            </a:r>
            <a:br>
              <a:rPr kumimoji="0" lang="en-US" altLang="zh-TW" sz="2000" dirty="0" smtClean="0">
                <a:solidFill>
                  <a:srgbClr val="0000FF"/>
                </a:solidFill>
              </a:rPr>
            </a:br>
            <a:r>
              <a:rPr kumimoji="0" lang="en-US" altLang="zh-TW" sz="2000" dirty="0" smtClean="0">
                <a:solidFill>
                  <a:srgbClr val="0000FF"/>
                </a:solidFill>
              </a:rPr>
              <a:t>indexed-sequential </a:t>
            </a:r>
            <a:r>
              <a:rPr kumimoji="0" lang="en-US" altLang="zh-TW" sz="2000" dirty="0">
                <a:solidFill>
                  <a:srgbClr val="0000FF"/>
                </a:solidFill>
              </a:rPr>
              <a:t>files</a:t>
            </a:r>
            <a:r>
              <a:rPr kumimoji="0" lang="en-US" altLang="zh-TW" sz="2000" dirty="0"/>
              <a:t>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007442" y="809625"/>
            <a:ext cx="3650877" cy="3926820"/>
            <a:chOff x="141288" y="1176338"/>
            <a:chExt cx="8891587" cy="5030787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288" y="1176338"/>
              <a:ext cx="8891587" cy="5030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430338" y="3013075"/>
              <a:ext cx="374650" cy="151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/>
            </a:p>
          </p:txBody>
        </p:sp>
        <p:cxnSp>
          <p:nvCxnSpPr>
            <p:cNvPr id="8" name="Elbow Connector 5"/>
            <p:cNvCxnSpPr>
              <a:cxnSpLocks noChangeShapeType="1"/>
            </p:cNvCxnSpPr>
            <p:nvPr/>
          </p:nvCxnSpPr>
          <p:spPr bwMode="auto">
            <a:xfrm rot="16200000" flipH="1">
              <a:off x="738982" y="3552031"/>
              <a:ext cx="1524000" cy="446087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</a:t>
            </a:r>
            <a:r>
              <a:rPr lang="en-US" baseline="30000">
                <a:ea typeface="+mj-ea"/>
              </a:rPr>
              <a:t>+</a:t>
            </a:r>
            <a:r>
              <a:rPr lang="en-US">
                <a:ea typeface="+mj-ea"/>
              </a:rPr>
              <a:t>-Tree Index Files (Cont.)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7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97529" y="1468251"/>
                <a:ext cx="6433577" cy="4747723"/>
              </a:xfrm>
            </p:spPr>
            <p:txBody>
              <a:bodyPr/>
              <a:lstStyle/>
              <a:p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All paths from root to leaf are of the </a:t>
                </a:r>
                <a:r>
                  <a:rPr lang="en-US" altLang="zh-TW" sz="2000" b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same length</a:t>
                </a:r>
              </a:p>
              <a:p>
                <a:r>
                  <a:rPr lang="en-HK" altLang="zh-TW" sz="2000" dirty="0" smtClean="0">
                    <a:ea typeface="ＭＳ Ｐゴシック" panose="020B0600070205080204" pitchFamily="34" charset="-128"/>
                  </a:rPr>
                  <a:t>Let </a:t>
                </a:r>
                <a14:m>
                  <m:oMath xmlns:m="http://schemas.openxmlformats.org/officeDocument/2006/math">
                    <m:r>
                      <a:rPr lang="en-HK" altLang="zh-TW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</m:oMath>
                </a14:m>
                <a:r>
                  <a:rPr lang="en-HK" altLang="zh-TW" sz="2000" dirty="0" smtClean="0">
                    <a:ea typeface="ＭＳ Ｐゴシック" panose="020B0600070205080204" pitchFamily="34" charset="-128"/>
                  </a:rPr>
                  <a:t> be a number given for a B+-tree. It is called a </a:t>
                </a:r>
                <a:r>
                  <a:rPr lang="en-HK" altLang="zh-TW" sz="2000" u="sng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B+-tree order</a:t>
                </a:r>
                <a:r>
                  <a:rPr lang="en-HK" altLang="zh-TW" sz="2000" dirty="0" smtClean="0">
                    <a:ea typeface="ＭＳ Ｐゴシック" panose="020B0600070205080204" pitchFamily="34" charset="-128"/>
                  </a:rPr>
                  <a:t>.</a:t>
                </a:r>
                <a:endParaRPr lang="en-US" altLang="zh-TW" sz="2000" dirty="0" smtClean="0">
                  <a:ea typeface="ＭＳ Ｐゴシック" panose="020B0600070205080204" pitchFamily="34" charset="-128"/>
                </a:endParaRPr>
              </a:p>
              <a:p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A </a:t>
                </a:r>
                <a:r>
                  <a:rPr lang="en-US" altLang="zh-TW" sz="2000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leaf node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 has between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TW" sz="20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(</m:t>
                        </m:r>
                        <m:r>
                          <a:rPr lang="en-US" altLang="zh-TW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𝑛</m:t>
                        </m:r>
                        <m:r>
                          <a:rPr lang="en-US" altLang="zh-TW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–1)/2</m:t>
                        </m:r>
                      </m:e>
                    </m:d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  <m:r>
                      <a:rPr lang="en-US" altLang="zh-TW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  <m:r>
                      <a:rPr lang="en-US" altLang="zh-TW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–1</m:t>
                    </m:r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zh-TW" sz="2000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values</a:t>
                </a:r>
              </a:p>
              <a:p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A </a:t>
                </a:r>
                <a:r>
                  <a:rPr lang="en-US" altLang="zh-TW" sz="2000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non-leaf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 node (root or an internal node) has between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TW" sz="20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𝑛</m:t>
                        </m:r>
                        <m:r>
                          <a:rPr lang="en-US" altLang="zh-TW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altLang="zh-TW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 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zh-TW" sz="2000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children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 (</a:t>
                </a:r>
                <a:r>
                  <a:rPr lang="en-US" altLang="zh-TW" sz="2000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pointers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).</a:t>
                </a:r>
              </a:p>
              <a:p>
                <a:r>
                  <a:rPr lang="en-US" altLang="zh-TW" sz="2000" b="1" dirty="0" smtClean="0">
                    <a:ea typeface="ＭＳ Ｐゴシック" panose="020B0600070205080204" pitchFamily="34" charset="-128"/>
                  </a:rPr>
                  <a:t>Special cases for the root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: </a:t>
                </a:r>
              </a:p>
              <a:p>
                <a:pPr lvl="1"/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If the root is not a leaf, it has at least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2</m:t>
                    </m:r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 children.</a:t>
                </a:r>
              </a:p>
              <a:p>
                <a:pPr lvl="1"/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If the root is a leaf (that is, there are no other nodes in the tree), it can have between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0</m:t>
                    </m:r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–1</m:t>
                    </m:r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 values.</a:t>
                </a:r>
              </a:p>
              <a:p>
                <a:r>
                  <a:rPr lang="en-US" altLang="zh-TW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Ceiling function: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3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/2</m:t>
                        </m:r>
                      </m:e>
                    </m:d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=2</m:t>
                    </m:r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1.01</m:t>
                        </m:r>
                      </m:e>
                    </m:d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=2</m:t>
                    </m:r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.</a:t>
                </a:r>
              </a:p>
            </p:txBody>
          </p:sp>
        </mc:Choice>
        <mc:Fallback>
          <p:sp>
            <p:nvSpPr>
              <p:cNvPr id="337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7529" y="1468251"/>
                <a:ext cx="6433577" cy="4747723"/>
              </a:xfrm>
              <a:blipFill>
                <a:blip r:embed="rId3"/>
                <a:stretch>
                  <a:fillRect l="-568" t="-642" r="-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11244" y="988732"/>
            <a:ext cx="685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sz="2000" dirty="0"/>
              <a:t>A B</a:t>
            </a:r>
            <a:r>
              <a:rPr kumimoji="0" lang="en-US" altLang="zh-TW" sz="2000" baseline="30000" dirty="0"/>
              <a:t>+</a:t>
            </a:r>
            <a:r>
              <a:rPr kumimoji="0" lang="en-US" altLang="zh-TW" sz="2000" dirty="0"/>
              <a:t>-tree is a </a:t>
            </a:r>
            <a:r>
              <a:rPr kumimoji="0" lang="en-US" altLang="zh-TW" sz="2000" u="sng" dirty="0"/>
              <a:t>rooted tree</a:t>
            </a:r>
            <a:r>
              <a:rPr kumimoji="0" lang="en-US" altLang="zh-TW" sz="2000" dirty="0"/>
              <a:t> satisfying the following properties: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B</a:t>
            </a:r>
            <a:r>
              <a:rPr lang="en-US" baseline="30000" dirty="0">
                <a:ea typeface="+mj-ea"/>
              </a:rPr>
              <a:t>+</a:t>
            </a:r>
            <a:r>
              <a:rPr lang="en-US" dirty="0">
                <a:ea typeface="+mj-ea"/>
              </a:rPr>
              <a:t>-Tree Node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37017" y="986211"/>
                <a:ext cx="8349783" cy="2926883"/>
              </a:xfrm>
            </p:spPr>
            <p:txBody>
              <a:bodyPr/>
              <a:lstStyle/>
              <a:p>
                <a:pPr>
                  <a:tabLst>
                    <a:tab pos="1655763" algn="l"/>
                  </a:tabLst>
                </a:pP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Typical node in a B+-tree</a:t>
                </a:r>
                <a:br>
                  <a:rPr lang="en-US" altLang="zh-TW" sz="2000" dirty="0" smtClean="0">
                    <a:ea typeface="ＭＳ Ｐゴシック" panose="020B0600070205080204" pitchFamily="34" charset="-128"/>
                  </a:rPr>
                </a:b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/>
                </a:r>
                <a:br>
                  <a:rPr lang="en-US" altLang="zh-TW" sz="2000" dirty="0" smtClean="0">
                    <a:ea typeface="ＭＳ Ｐゴシック" panose="020B0600070205080204" pitchFamily="34" charset="-128"/>
                  </a:rPr>
                </a:b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/>
                </a:r>
                <a:br>
                  <a:rPr lang="en-US" altLang="zh-TW" sz="2000" dirty="0" smtClean="0">
                    <a:ea typeface="ＭＳ Ｐゴシック" panose="020B0600070205080204" pitchFamily="34" charset="-128"/>
                  </a:rPr>
                </a:br>
                <a:endParaRPr lang="en-US" altLang="zh-TW" sz="2000" dirty="0" smtClean="0">
                  <a:ea typeface="ＭＳ Ｐゴシック" panose="020B0600070205080204" pitchFamily="34" charset="-128"/>
                </a:endParaRPr>
              </a:p>
              <a:p>
                <a:pPr lvl="1">
                  <a:tabLst>
                    <a:tab pos="1655763" algn="l"/>
                  </a:tabLst>
                </a:pP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𝑲</m:t>
                    </m:r>
                    <m:r>
                      <a:rPr lang="en-US" altLang="zh-TW" sz="2000" b="1" i="1" baseline="-25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𝒊</m:t>
                    </m:r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 are the search key values </a:t>
                </a:r>
              </a:p>
              <a:p>
                <a:pPr lvl="1">
                  <a:tabLst>
                    <a:tab pos="1655763" algn="l"/>
                  </a:tabLst>
                </a:pP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𝑷</m:t>
                    </m:r>
                    <m:r>
                      <a:rPr lang="en-US" altLang="zh-TW" sz="2000" b="1" i="1" baseline="-25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𝒊</m:t>
                    </m:r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 are (a) pointers in non-leaf nodes to children or (b) pointers in leaf nodes to data records or buckets of data records.</a:t>
                </a:r>
              </a:p>
              <a:p>
                <a:pPr>
                  <a:tabLst>
                    <a:tab pos="1655763" algn="l"/>
                  </a:tabLst>
                </a:pP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The search keys in a node are ordered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𝐾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1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&lt;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𝐾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2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&lt;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𝐾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3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&lt;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. . .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&lt;</m:t>
                    </m:r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𝐾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𝑛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TW" sz="2000" baseline="-25000" dirty="0" smtClean="0">
                  <a:ea typeface="ＭＳ Ｐゴシック" panose="020B0600070205080204" pitchFamily="34" charset="-128"/>
                </a:endParaRPr>
              </a:p>
              <a:p>
                <a:pPr>
                  <a:buFont typeface="Monotype Sorts" charset="2"/>
                  <a:buNone/>
                  <a:tabLst>
                    <a:tab pos="1655763" algn="l"/>
                  </a:tabLst>
                </a:pPr>
                <a:r>
                  <a:rPr lang="en-US" altLang="zh-TW" sz="2000" baseline="-25000" dirty="0" smtClean="0">
                    <a:ea typeface="ＭＳ Ｐゴシック" panose="020B0600070205080204" pitchFamily="34" charset="-128"/>
                  </a:rPr>
                  <a:t>       </a:t>
                </a:r>
                <a:endParaRPr lang="en-US" altLang="zh-TW" sz="2000" dirty="0" smtClean="0">
                  <a:ea typeface="ＭＳ Ｐゴシック" panose="020B0600070205080204" pitchFamily="34" charset="-128"/>
                </a:endParaRPr>
              </a:p>
              <a:p>
                <a:pPr>
                  <a:buFont typeface="Monotype Sorts" charset="2"/>
                  <a:buNone/>
                  <a:tabLst>
                    <a:tab pos="1655763" algn="l"/>
                  </a:tabLst>
                </a:pPr>
                <a:endParaRPr lang="en-US" altLang="zh-TW" sz="2000" dirty="0" smtClean="0">
                  <a:ea typeface="ＭＳ Ｐゴシック" panose="020B0600070205080204" pitchFamily="34" charset="-128"/>
                </a:endParaRPr>
              </a:p>
              <a:p>
                <a:pPr>
                  <a:buFont typeface="Monotype Sorts" charset="2"/>
                  <a:buNone/>
                  <a:tabLst>
                    <a:tab pos="1655763" algn="l"/>
                  </a:tabLst>
                </a:pPr>
                <a:endParaRPr lang="en-US" altLang="zh-TW" dirty="0" smtClean="0">
                  <a:ea typeface="ＭＳ Ｐゴシック" panose="020B0600070205080204" pitchFamily="34" charset="-128"/>
                </a:endParaRPr>
              </a:p>
              <a:p>
                <a:pPr>
                  <a:buFont typeface="Monotype Sorts" charset="2"/>
                  <a:buNone/>
                  <a:tabLst>
                    <a:tab pos="1655763" algn="l"/>
                  </a:tabLst>
                </a:pPr>
                <a:endParaRPr lang="en-US" altLang="zh-TW" dirty="0" smtClean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58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7017" y="986211"/>
                <a:ext cx="8349783" cy="2926883"/>
              </a:xfrm>
              <a:blipFill>
                <a:blip r:embed="rId3"/>
                <a:stretch>
                  <a:fillRect l="-438" t="-1042"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8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21" y="1557525"/>
            <a:ext cx="684053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5874497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Leaf Nodes in B</a:t>
            </a:r>
            <a:r>
              <a:rPr lang="en-US" baseline="30000" dirty="0">
                <a:ea typeface="+mj-ea"/>
              </a:rPr>
              <a:t>+</a:t>
            </a:r>
            <a:r>
              <a:rPr lang="en-US" dirty="0">
                <a:ea typeface="+mj-ea"/>
              </a:rPr>
              <a:t>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71640" y="1259433"/>
                <a:ext cx="5794690" cy="1880159"/>
              </a:xfrm>
            </p:spPr>
            <p:txBody>
              <a:bodyPr/>
              <a:lstStyle/>
              <a:p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𝑖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=1, 2, . . .,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–1</m:t>
                    </m:r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, the pointer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𝑃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 points to a data record with the search key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𝐾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, </a:t>
                </a:r>
              </a:p>
              <a:p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𝐿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i="1" dirty="0" smtClean="0">
                    <a:ea typeface="ＭＳ Ｐゴシック" panose="020B0600070205080204" pitchFamily="34" charset="-128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𝐿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 are leaf nodes 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𝑖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&lt;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𝑗</m:t>
                    </m:r>
                  </m:oMath>
                </a14:m>
                <a:r>
                  <a:rPr lang="en-US" altLang="zh-TW" sz="2000" i="1" dirty="0" smtClean="0">
                    <a:ea typeface="ＭＳ Ｐゴシック" panose="020B0600070205080204" pitchFamily="34" charset="-128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𝐿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’s search key values are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𝐿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2000" dirty="0" err="1" smtClean="0">
                    <a:ea typeface="ＭＳ Ｐゴシック" panose="020B0600070205080204" pitchFamily="34" charset="-128"/>
                  </a:rPr>
                  <a:t>’s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 search key values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𝑃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 points to next leaf node in search key order</a:t>
                </a:r>
              </a:p>
            </p:txBody>
          </p:sp>
        </mc:Choice>
        <mc:Fallback xmlns="">
          <p:sp>
            <p:nvSpPr>
              <p:cNvPr id="378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1640" y="1259433"/>
                <a:ext cx="5794690" cy="1880159"/>
              </a:xfrm>
              <a:blipFill>
                <a:blip r:embed="rId3"/>
                <a:stretch>
                  <a:fillRect l="-631" t="-1623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16805" y="864526"/>
            <a:ext cx="30460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sz="2000" dirty="0"/>
              <a:t>Properties of a leaf node:</a:t>
            </a:r>
          </a:p>
        </p:txBody>
      </p:sp>
      <p:grpSp>
        <p:nvGrpSpPr>
          <p:cNvPr id="37893" name="Group 7"/>
          <p:cNvGrpSpPr>
            <a:grpSpLocks/>
          </p:cNvGrpSpPr>
          <p:nvPr/>
        </p:nvGrpSpPr>
        <p:grpSpPr bwMode="auto">
          <a:xfrm>
            <a:off x="547593" y="3375212"/>
            <a:ext cx="6465047" cy="2877671"/>
            <a:chOff x="961" y="2239"/>
            <a:chExt cx="4527" cy="1961"/>
          </a:xfrm>
        </p:grpSpPr>
        <p:pic>
          <p:nvPicPr>
            <p:cNvPr id="37894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48" b="9171"/>
            <a:stretch>
              <a:fillRect/>
            </a:stretch>
          </p:blipFill>
          <p:spPr bwMode="auto">
            <a:xfrm>
              <a:off x="961" y="2537"/>
              <a:ext cx="4521" cy="1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895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744"/>
            <a:stretch>
              <a:fillRect/>
            </a:stretch>
          </p:blipFill>
          <p:spPr bwMode="auto">
            <a:xfrm>
              <a:off x="967" y="2239"/>
              <a:ext cx="4521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Non-Leaf Nodes in B</a:t>
            </a:r>
            <a:r>
              <a:rPr lang="en-US" baseline="30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2263" y="909919"/>
                <a:ext cx="7093790" cy="2957512"/>
              </a:xfrm>
            </p:spPr>
            <p:txBody>
              <a:bodyPr/>
              <a:lstStyle/>
              <a:p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For a non-leaf node with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 pointers:</a:t>
                </a:r>
              </a:p>
              <a:p>
                <a:pPr lvl="1"/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All the search keys in the </a:t>
                </a:r>
                <a:r>
                  <a:rPr lang="en-US" altLang="zh-TW" sz="2000" b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subtree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 to which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𝑃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1</m:t>
                    </m:r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 points are less than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𝐾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1</m:t>
                    </m:r>
                  </m:oMath>
                </a14:m>
                <a:r>
                  <a:rPr lang="en-US" altLang="zh-TW" sz="2000" baseline="-25000" dirty="0" smtClean="0">
                    <a:ea typeface="ＭＳ Ｐゴシック" panose="020B0600070205080204" pitchFamily="34" charset="-128"/>
                  </a:rPr>
                  <a:t> </a:t>
                </a:r>
                <a:endParaRPr lang="en-US" altLang="zh-TW" sz="2000" dirty="0" smtClean="0">
                  <a:ea typeface="ＭＳ Ｐゴシック" panose="020B0600070205080204" pitchFamily="34" charset="-128"/>
                </a:endParaRPr>
              </a:p>
              <a:p>
                <a:pPr lvl="1"/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2 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 </m:t>
                    </m:r>
                    <m:r>
                      <a:rPr lang="en-US" altLang="zh-TW" sz="2000" i="1" dirty="0" err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𝑖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 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 –1</m:t>
                    </m:r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, all the search keys in the subtree to which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𝑃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𝑖</m:t>
                    </m:r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points have values greater than or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𝐾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and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𝐾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i="1" baseline="-25000" dirty="0" smtClean="0"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zh-TW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All the search keys in the subtree to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𝑃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points have values greater than or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𝐾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𝑛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TW" sz="2000" baseline="-25000" dirty="0" smtClean="0"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99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2263" y="909919"/>
                <a:ext cx="7093790" cy="2957512"/>
              </a:xfrm>
              <a:blipFill>
                <a:blip r:embed="rId2"/>
                <a:stretch>
                  <a:fillRect l="-601" t="-825" b="-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94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50" y="4252913"/>
            <a:ext cx="684053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Isosceles Triangle 4"/>
          <p:cNvSpPr>
            <a:spLocks noChangeArrowheads="1"/>
          </p:cNvSpPr>
          <p:nvPr/>
        </p:nvSpPr>
        <p:spPr bwMode="auto">
          <a:xfrm>
            <a:off x="1009650" y="4764088"/>
            <a:ext cx="1063625" cy="16160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sp>
        <p:nvSpPr>
          <p:cNvPr id="39942" name="Isosceles Triangle 5"/>
          <p:cNvSpPr>
            <a:spLocks noChangeArrowheads="1"/>
          </p:cNvSpPr>
          <p:nvPr/>
        </p:nvSpPr>
        <p:spPr bwMode="auto">
          <a:xfrm>
            <a:off x="2895600" y="4776788"/>
            <a:ext cx="1063625" cy="16176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sp>
        <p:nvSpPr>
          <p:cNvPr id="39943" name="Isosceles Triangle 6"/>
          <p:cNvSpPr>
            <a:spLocks noChangeArrowheads="1"/>
          </p:cNvSpPr>
          <p:nvPr/>
        </p:nvSpPr>
        <p:spPr bwMode="auto">
          <a:xfrm>
            <a:off x="4948238" y="4776788"/>
            <a:ext cx="1062037" cy="16176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cxnSp>
        <p:nvCxnSpPr>
          <p:cNvPr id="39944" name="Straight Arrow Connector 9"/>
          <p:cNvCxnSpPr>
            <a:cxnSpLocks noChangeShapeType="1"/>
          </p:cNvCxnSpPr>
          <p:nvPr/>
        </p:nvCxnSpPr>
        <p:spPr bwMode="auto">
          <a:xfrm flipV="1">
            <a:off x="7777163" y="4497388"/>
            <a:ext cx="771525" cy="206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945" name="Rectangle 8"/>
              <p:cNvSpPr>
                <a:spLocks noChangeArrowheads="1"/>
              </p:cNvSpPr>
              <p:nvPr/>
            </p:nvSpPr>
            <p:spPr bwMode="auto">
              <a:xfrm>
                <a:off x="2662238" y="5156200"/>
                <a:ext cx="63831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𝑲</m:t>
                      </m:r>
                      <m:r>
                        <a:rPr kumimoji="0" lang="en-US" altLang="zh-TW" b="1" i="1" baseline="-250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𝟏</m:t>
                      </m:r>
                      <m:r>
                        <a:rPr kumimoji="0" lang="en-US" altLang="zh-TW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</m:t>
                      </m:r>
                    </m:oMath>
                  </m:oMathPara>
                </a14:m>
                <a:endParaRPr kumimoji="0" lang="en-US" altLang="zh-TW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945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2238" y="5156200"/>
                <a:ext cx="63831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946" name="Rectangle 9"/>
              <p:cNvSpPr>
                <a:spLocks noChangeArrowheads="1"/>
              </p:cNvSpPr>
              <p:nvPr/>
            </p:nvSpPr>
            <p:spPr bwMode="auto">
              <a:xfrm>
                <a:off x="3570660" y="5156200"/>
                <a:ext cx="73699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&lt;</m:t>
                      </m:r>
                      <m:r>
                        <a:rPr kumimoji="0" lang="en-US" altLang="zh-TW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𝑲</m:t>
                      </m:r>
                      <m:r>
                        <a:rPr kumimoji="0" lang="en-US" altLang="zh-TW" b="1" i="1" baseline="-250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𝟐</m:t>
                      </m:r>
                      <m:r>
                        <a:rPr kumimoji="0" lang="en-US" altLang="zh-TW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m:oMathPara>
                </a14:m>
                <a:endParaRPr kumimoji="0" lang="en-US" altLang="zh-TW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946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0660" y="5156200"/>
                <a:ext cx="736997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47" name="Rectangle 10"/>
          <p:cNvSpPr>
            <a:spLocks noChangeArrowheads="1"/>
          </p:cNvSpPr>
          <p:nvPr/>
        </p:nvSpPr>
        <p:spPr bwMode="auto">
          <a:xfrm>
            <a:off x="2698750" y="6332538"/>
            <a:ext cx="17033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b="1">
                <a:solidFill>
                  <a:srgbClr val="FF0000"/>
                </a:solidFill>
                <a:sym typeface="Symbol" panose="05050102010706020507" pitchFamily="18" charset="2"/>
              </a:rPr>
              <a:t>all search keys </a:t>
            </a:r>
            <a:endParaRPr kumimoji="0" lang="en-US" altLang="zh-TW" b="1">
              <a:solidFill>
                <a:srgbClr val="FF0000"/>
              </a:solidFill>
            </a:endParaRPr>
          </a:p>
        </p:txBody>
      </p:sp>
      <p:sp>
        <p:nvSpPr>
          <p:cNvPr id="39948" name="Isosceles Triangle 6"/>
          <p:cNvSpPr>
            <a:spLocks noChangeArrowheads="1"/>
          </p:cNvSpPr>
          <p:nvPr/>
        </p:nvSpPr>
        <p:spPr bwMode="auto">
          <a:xfrm>
            <a:off x="7070725" y="4787900"/>
            <a:ext cx="1062038" cy="161766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49" name="Rectangle 8"/>
              <p:cNvSpPr>
                <a:spLocks noChangeArrowheads="1"/>
              </p:cNvSpPr>
              <p:nvPr/>
            </p:nvSpPr>
            <p:spPr bwMode="auto">
              <a:xfrm>
                <a:off x="1697563" y="5168620"/>
                <a:ext cx="70865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kumimoji="0" lang="en-US" altLang="zh-TW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&lt;</m:t>
                          </m:r>
                          <m:r>
                            <a:rPr kumimoji="0" lang="en-HK" altLang="zh-TW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𝑲</m:t>
                          </m:r>
                        </m:e>
                        <m:sub>
                          <m:r>
                            <a:rPr kumimoji="0" lang="en-HK" altLang="zh-TW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zh-TW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94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7563" y="5168620"/>
                <a:ext cx="70865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950" name="Rectangle 9"/>
              <p:cNvSpPr>
                <a:spLocks noChangeArrowheads="1"/>
              </p:cNvSpPr>
              <p:nvPr/>
            </p:nvSpPr>
            <p:spPr bwMode="auto">
              <a:xfrm>
                <a:off x="6551216" y="5233571"/>
                <a:ext cx="7620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</m:t>
                      </m:r>
                      <m:sSub>
                        <m:sSubPr>
                          <m:ctrlPr>
                            <a:rPr kumimoji="0" lang="en-US" altLang="zh-TW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kumimoji="0" lang="en-US" altLang="zh-TW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a:rPr kumimoji="0" lang="en-US" altLang="zh-TW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𝑲</m:t>
                          </m:r>
                        </m:e>
                        <m:sub>
                          <m:r>
                            <a:rPr kumimoji="0" lang="en-US" altLang="zh-TW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𝒏</m:t>
                          </m:r>
                          <m:r>
                            <a:rPr kumimoji="0" lang="en-US" altLang="zh-TW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−</m:t>
                          </m:r>
                          <m:r>
                            <a:rPr kumimoji="0" lang="en-US" altLang="zh-TW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altLang="zh-TW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95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1216" y="5233571"/>
                <a:ext cx="76200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51" name="Rectangle 14"/>
          <p:cNvSpPr>
            <a:spLocks noChangeArrowheads="1"/>
          </p:cNvSpPr>
          <p:nvPr/>
        </p:nvSpPr>
        <p:spPr bwMode="auto">
          <a:xfrm>
            <a:off x="7983538" y="4256088"/>
            <a:ext cx="668337" cy="4921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5464284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Basic Concepts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005" y="819752"/>
            <a:ext cx="6425596" cy="5203825"/>
          </a:xfrm>
        </p:spPr>
        <p:txBody>
          <a:bodyPr/>
          <a:lstStyle/>
          <a:p>
            <a:r>
              <a:rPr lang="en-US" altLang="zh-TW" dirty="0" smtClean="0">
                <a:ea typeface="ＭＳ Ｐゴシック" panose="020B0600070205080204" pitchFamily="34" charset="-128"/>
              </a:rPr>
              <a:t>Indexing is used to </a:t>
            </a:r>
            <a:r>
              <a:rPr lang="en-US" altLang="zh-TW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speed up access to desired data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.</a:t>
            </a:r>
          </a:p>
          <a:p>
            <a:pPr lvl="1"/>
            <a:r>
              <a:rPr lang="en-US" altLang="zh-TW" dirty="0" smtClean="0">
                <a:ea typeface="ＭＳ Ｐゴシック" panose="020B0600070205080204" pitchFamily="34" charset="-128"/>
              </a:rPr>
              <a:t>E.g., author catalog in library</a:t>
            </a:r>
          </a:p>
          <a:p>
            <a:r>
              <a:rPr lang="en-US" altLang="zh-TW" dirty="0" smtClean="0">
                <a:ea typeface="ＭＳ Ｐゴシック" panose="020B0600070205080204" pitchFamily="34" charset="-128"/>
              </a:rPr>
              <a:t>An </a:t>
            </a:r>
            <a:r>
              <a:rPr lang="en-US" altLang="zh-TW" b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index file 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consists of index records (or </a:t>
            </a:r>
            <a:r>
              <a:rPr lang="en-US" altLang="zh-TW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index entries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) of the form as follows, where the pointer points to a data record in a data file by a pair of (</a:t>
            </a:r>
            <a:r>
              <a:rPr lang="en-US" altLang="zh-TW" u="sng" dirty="0" smtClean="0">
                <a:ea typeface="ＭＳ Ｐゴシック" panose="020B0600070205080204" pitchFamily="34" charset="-128"/>
              </a:rPr>
              <a:t>block-id 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and the </a:t>
            </a:r>
            <a:r>
              <a:rPr lang="en-US" altLang="zh-TW" u="sng" dirty="0" smtClean="0">
                <a:ea typeface="ＭＳ Ｐゴシック" panose="020B0600070205080204" pitchFamily="34" charset="-128"/>
              </a:rPr>
              <a:t>slot-id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 in the block – referring the slotted page structure in ch10).</a:t>
            </a:r>
          </a:p>
          <a:p>
            <a:endParaRPr lang="en-HK" altLang="zh-TW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zh-TW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zh-TW" b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Search </a:t>
            </a:r>
            <a:r>
              <a:rPr lang="en-US" altLang="zh-TW" b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Key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: </a:t>
            </a:r>
            <a:r>
              <a:rPr lang="en-US" altLang="zh-TW" dirty="0">
                <a:ea typeface="ＭＳ Ｐゴシック" panose="020B0600070205080204" pitchFamily="34" charset="-128"/>
              </a:rPr>
              <a:t>a set of attributes to look up records in a 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file. </a:t>
            </a:r>
            <a:r>
              <a:rPr lang="en-HK" altLang="zh-TW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A </a:t>
            </a:r>
            <a:r>
              <a:rPr lang="en-HK" altLang="zh-TW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search key is </a:t>
            </a:r>
            <a:r>
              <a:rPr lang="en-HK" altLang="zh-TW" u="sng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not</a:t>
            </a:r>
            <a:r>
              <a:rPr lang="en-HK" altLang="zh-TW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necessarily </a:t>
            </a:r>
            <a:r>
              <a:rPr lang="en-HK" altLang="zh-TW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a primary/candidate </a:t>
            </a:r>
            <a:r>
              <a:rPr lang="en-HK" altLang="zh-TW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key</a:t>
            </a:r>
            <a:r>
              <a:rPr lang="en-HK" altLang="zh-TW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.</a:t>
            </a:r>
            <a:endParaRPr lang="en-US" altLang="zh-TW" dirty="0" smtClean="0">
              <a:ea typeface="ＭＳ Ｐゴシック" panose="020B0600070205080204" pitchFamily="34" charset="-128"/>
            </a:endParaRPr>
          </a:p>
          <a:p>
            <a:r>
              <a:rPr lang="en-US" altLang="zh-TW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Index files are typically much smaller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 than the original file. </a:t>
            </a:r>
          </a:p>
          <a:p>
            <a:r>
              <a:rPr lang="en-US" altLang="zh-TW" dirty="0" smtClean="0">
                <a:ea typeface="ＭＳ Ｐゴシック" panose="020B0600070205080204" pitchFamily="34" charset="-128"/>
              </a:rPr>
              <a:t>Two basic kinds of indices:</a:t>
            </a:r>
          </a:p>
          <a:p>
            <a:pPr lvl="1"/>
            <a:r>
              <a:rPr lang="en-US" altLang="zh-TW" b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Ordered indices</a:t>
            </a:r>
            <a:r>
              <a:rPr lang="en-US" altLang="zh-TW" b="1" dirty="0" smtClean="0">
                <a:ea typeface="ＭＳ Ｐゴシック" panose="020B0600070205080204" pitchFamily="34" charset="-128"/>
              </a:rPr>
              <a:t>:  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search keys are stored in sorted order.</a:t>
            </a:r>
          </a:p>
          <a:p>
            <a:pPr lvl="1"/>
            <a:r>
              <a:rPr lang="en-US" altLang="zh-TW" b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Hash indices</a:t>
            </a:r>
            <a:r>
              <a:rPr lang="en-US" altLang="zh-TW" b="1" dirty="0" smtClean="0">
                <a:ea typeface="ＭＳ Ｐゴシック" panose="020B0600070205080204" pitchFamily="34" charset="-128"/>
              </a:rPr>
              <a:t>: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  search keys are distributed uniformly across “buckets” using a “hash function”. 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094171" y="2933755"/>
            <a:ext cx="1506538" cy="384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Search key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568959" y="2932167"/>
            <a:ext cx="1184275" cy="384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800"/>
              <a:t>pointer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of B</a:t>
            </a:r>
            <a:r>
              <a:rPr lang="en-US" baseline="30000">
                <a:ea typeface="+mj-ea"/>
              </a:rPr>
              <a:t>+</a:t>
            </a:r>
            <a:r>
              <a:rPr lang="en-US">
                <a:ea typeface="+mj-ea"/>
              </a:rPr>
              <a:t>-tree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14388" y="3960813"/>
                <a:ext cx="6724650" cy="2035175"/>
              </a:xfrm>
            </p:spPr>
            <p:txBody>
              <a:bodyPr/>
              <a:lstStyle/>
              <a:p>
                <a:r>
                  <a:rPr lang="en-US" altLang="zh-TW" sz="2000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Leaf nodes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 must have between 3 and 5 </a:t>
                </a:r>
                <a:r>
                  <a:rPr lang="en-US" altLang="zh-TW" sz="2000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values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 </a:t>
                </a:r>
                <a:br>
                  <a:rPr lang="en-US" altLang="zh-TW" sz="2000" dirty="0" smtClean="0">
                    <a:ea typeface="ＭＳ Ｐゴシック" panose="020B0600070205080204" pitchFamily="34" charset="-128"/>
                  </a:rPr>
                </a:b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(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–1)/2</m:t>
                        </m:r>
                      </m:e>
                    </m:d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 –1</m:t>
                    </m:r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, with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=6</m:t>
                    </m:r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).</a:t>
                </a:r>
              </a:p>
              <a:p>
                <a:r>
                  <a:rPr lang="en-US" altLang="zh-TW" sz="2000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Non-leaf nodes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other than root must have between 3 and 6 </a:t>
                </a:r>
                <a:r>
                  <a:rPr lang="en-US" altLang="zh-TW" sz="2000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children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(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𝑛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r>
                  <a:rPr lang="en-US" altLang="zh-TW" sz="2000" i="1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=6</m:t>
                    </m:r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).</a:t>
                </a:r>
              </a:p>
              <a:p>
                <a:r>
                  <a:rPr lang="en-US" altLang="zh-TW" sz="2000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Root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must have at least 2 children.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4388" y="3960813"/>
                <a:ext cx="6724650" cy="2035175"/>
              </a:xfrm>
              <a:blipFill>
                <a:blip r:embed="rId3"/>
                <a:stretch>
                  <a:fillRect l="-635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64" name="Text Box 4"/>
              <p:cNvSpPr txBox="1">
                <a:spLocks noChangeArrowheads="1"/>
              </p:cNvSpPr>
              <p:nvPr/>
            </p:nvSpPr>
            <p:spPr bwMode="auto">
              <a:xfrm>
                <a:off x="2616220" y="3378478"/>
                <a:ext cx="34956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TW" sz="1800" dirty="0"/>
                  <a:t>B</a:t>
                </a:r>
                <a:r>
                  <a:rPr kumimoji="0" lang="en-US" altLang="zh-TW" sz="1800" baseline="30000" dirty="0"/>
                  <a:t>+</a:t>
                </a:r>
                <a:r>
                  <a:rPr kumimoji="0" lang="en-US" altLang="zh-TW" sz="1800" dirty="0"/>
                  <a:t>-tree for </a:t>
                </a:r>
                <a:r>
                  <a:rPr kumimoji="0" lang="en-US" altLang="zh-TW" sz="1800" i="1" dirty="0"/>
                  <a:t>instructor </a:t>
                </a:r>
                <a:r>
                  <a:rPr kumimoji="0" lang="en-US" altLang="zh-TW" sz="1800" dirty="0"/>
                  <a:t>file (</a:t>
                </a:r>
                <a14:m>
                  <m:oMath xmlns:m="http://schemas.openxmlformats.org/officeDocument/2006/math">
                    <m:r>
                      <a:rPr kumimoji="0" lang="en-US" altLang="zh-TW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0" lang="en-US" altLang="zh-TW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kumimoji="0" lang="en-US" altLang="zh-TW" sz="1800" dirty="0"/>
                  <a:t>)</a:t>
                </a:r>
              </a:p>
            </p:txBody>
          </p:sp>
        </mc:Choice>
        <mc:Fallback xmlns="">
          <p:sp>
            <p:nvSpPr>
              <p:cNvPr id="4096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6220" y="3378478"/>
                <a:ext cx="3495637" cy="369332"/>
              </a:xfrm>
              <a:prstGeom prst="rect">
                <a:avLst/>
              </a:prstGeom>
              <a:blipFill>
                <a:blip r:embed="rId4"/>
                <a:stretch>
                  <a:fillRect t="-8197" b="-262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6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914400"/>
            <a:ext cx="85407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Queries on B</a:t>
            </a:r>
            <a:r>
              <a:rPr lang="en-US" baseline="30000" dirty="0">
                <a:ea typeface="+mj-ea"/>
              </a:rPr>
              <a:t>+</a:t>
            </a:r>
            <a:r>
              <a:rPr lang="en-US" dirty="0">
                <a:ea typeface="+mj-ea"/>
              </a:rPr>
              <a:t>-</a:t>
            </a:r>
            <a:r>
              <a:rPr lang="en-US" dirty="0" smtClean="0">
                <a:ea typeface="+mj-ea"/>
              </a:rPr>
              <a:t>Trees (1)</a:t>
            </a:r>
            <a:endParaRPr lang="en-US" dirty="0"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1686" y="798979"/>
                <a:ext cx="8455025" cy="2876550"/>
              </a:xfrm>
            </p:spPr>
            <p:txBody>
              <a:bodyPr/>
              <a:lstStyle/>
              <a:p>
                <a:pPr marL="381000" indent="-381000">
                  <a:lnSpc>
                    <a:spcPct val="80000"/>
                  </a:lnSpc>
                </a:pP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Find record with </a:t>
                </a:r>
                <a:r>
                  <a:rPr lang="en-US" altLang="zh-TW" sz="2000" b="1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search key value </a:t>
                </a:r>
                <a:r>
                  <a:rPr lang="en-US" altLang="zh-TW" sz="2000" b="1" i="1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V</a:t>
                </a:r>
                <a:r>
                  <a:rPr lang="en-US" altLang="zh-TW" sz="2000" i="1" dirty="0" smtClean="0">
                    <a:ea typeface="ＭＳ Ｐゴシック" panose="020B0600070205080204" pitchFamily="34" charset="-128"/>
                  </a:rPr>
                  <a:t>.</a:t>
                </a:r>
              </a:p>
              <a:p>
                <a:pPr marL="800100" lvl="1" indent="-342900">
                  <a:lnSpc>
                    <a:spcPct val="80000"/>
                  </a:lnSpc>
                  <a:buFont typeface="Monotype Sorts" charset="2"/>
                  <a:buAutoNum type="arabicPeriod"/>
                </a:pP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𝐶</m:t>
                    </m:r>
                  </m:oMath>
                </a14:m>
                <a:r>
                  <a:rPr lang="en-US" altLang="zh-TW" sz="2000" i="1" dirty="0" smtClean="0">
                    <a:ea typeface="ＭＳ Ｐゴシック" panose="020B0600070205080204" pitchFamily="34" charset="-128"/>
                  </a:rPr>
                  <a:t> = root</a:t>
                </a:r>
              </a:p>
              <a:p>
                <a:pPr marL="800100" lvl="1" indent="-342900">
                  <a:lnSpc>
                    <a:spcPct val="80000"/>
                  </a:lnSpc>
                  <a:buFont typeface="Monotype Sorts" charset="2"/>
                  <a:buAutoNum type="arabicPeriod"/>
                </a:pP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While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𝐶</m:t>
                    </m:r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 is not a leaf node {</a:t>
                </a:r>
              </a:p>
              <a:p>
                <a:pPr marL="1200150" lvl="2" indent="-342900">
                  <a:lnSpc>
                    <a:spcPct val="80000"/>
                  </a:lnSpc>
                  <a:buFont typeface="Monotype Sorts" charset="2"/>
                  <a:buAutoNum type="arabicPeriod"/>
                </a:pP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𝑖</m:t>
                    </m:r>
                  </m:oMath>
                </a14:m>
                <a:r>
                  <a:rPr lang="en-US" altLang="zh-TW" sz="2000" i="1" dirty="0" smtClean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be the </a:t>
                </a:r>
                <a:r>
                  <a:rPr lang="en-US" altLang="zh-TW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least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 value </a:t>
                </a:r>
                <a:r>
                  <a:rPr lang="en-US" altLang="zh-TW" sz="2000" dirty="0" err="1" smtClean="0">
                    <a:ea typeface="ＭＳ Ｐゴシック" panose="020B0600070205080204" pitchFamily="34" charset="-128"/>
                  </a:rPr>
                  <a:t>s.t.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𝑉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𝐶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.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𝐾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i="1" dirty="0" smtClean="0">
                    <a:ea typeface="ＭＳ Ｐゴシック" panose="020B0600070205080204" pitchFamily="34" charset="-128"/>
                  </a:rPr>
                  <a:t>.</a:t>
                </a:r>
                <a:endParaRPr lang="en-US" altLang="zh-TW" sz="2000" dirty="0" smtClean="0">
                  <a:ea typeface="ＭＳ Ｐゴシック" panose="020B0600070205080204" pitchFamily="34" charset="-128"/>
                </a:endParaRPr>
              </a:p>
              <a:p>
                <a:pPr marL="1200150" lvl="2" indent="-342900">
                  <a:lnSpc>
                    <a:spcPct val="80000"/>
                  </a:lnSpc>
                  <a:buFont typeface="Monotype Sorts" charset="2"/>
                  <a:buAutoNum type="arabicPeriod"/>
                </a:pP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If no such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𝐾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 exists, set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𝐶</m:t>
                    </m:r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 = the </a:t>
                </a:r>
                <a:r>
                  <a:rPr lang="en-US" altLang="zh-TW" sz="2000" i="1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last non-null pointer in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𝐶</m:t>
                    </m:r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</a:t>
                </a:r>
              </a:p>
              <a:p>
                <a:pPr marL="1200150" lvl="2" indent="-342900">
                  <a:lnSpc>
                    <a:spcPct val="80000"/>
                  </a:lnSpc>
                  <a:buFont typeface="Monotype Sorts" charset="2"/>
                  <a:buAutoNum type="arabicPeriod"/>
                </a:pP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Else { if (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𝑉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𝐶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.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𝐾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) set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𝐶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𝐶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.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𝑃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sz="2000" i="1" baseline="-25000" dirty="0" smtClean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else 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𝐶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𝐶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.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𝑃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}}</a:t>
                </a:r>
              </a:p>
              <a:p>
                <a:pPr marL="800100" lvl="1" indent="-342900">
                  <a:lnSpc>
                    <a:spcPct val="80000"/>
                  </a:lnSpc>
                  <a:buClr>
                    <a:srgbClr val="FF9933"/>
                  </a:buClr>
                  <a:buFont typeface="Monotype Sorts" charset="2"/>
                  <a:buAutoNum type="arabicPeriod"/>
                </a:pP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If there is such a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𝐾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𝑉</m:t>
                    </m:r>
                  </m:oMath>
                </a14:m>
                <a:r>
                  <a:rPr lang="en-US" altLang="zh-TW" sz="2000" i="1" dirty="0" smtClean="0">
                    <a:solidFill>
                      <a:srgbClr val="000000"/>
                    </a:solidFill>
                    <a:ea typeface="ＭＳ Ｐゴシック" panose="020B0600070205080204" pitchFamily="34" charset="-128"/>
                  </a:rPr>
                  <a:t> </a:t>
                </a:r>
                <a:r>
                  <a:rPr lang="en-US" altLang="zh-TW" sz="2000" dirty="0" smtClean="0">
                    <a:solidFill>
                      <a:srgbClr val="000000"/>
                    </a:solidFill>
                    <a:ea typeface="ＭＳ Ｐゴシック" panose="020B0600070205080204" pitchFamily="34" charset="-128"/>
                  </a:rPr>
                  <a:t>in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𝐶</m:t>
                    </m:r>
                  </m:oMath>
                </a14:m>
                <a:r>
                  <a:rPr lang="en-US" altLang="zh-TW" sz="2000" dirty="0" smtClean="0">
                    <a:solidFill>
                      <a:srgbClr val="000000"/>
                    </a:solidFill>
                    <a:ea typeface="ＭＳ Ｐゴシック" panose="020B0600070205080204" pitchFamily="34" charset="-128"/>
                  </a:rPr>
                  <a:t>, then 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follow pointer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𝑃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i="1" dirty="0" smtClean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to the desired record. Otherwise, there is no record with search key value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𝑉</m:t>
                    </m:r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.</a:t>
                </a:r>
              </a:p>
            </p:txBody>
          </p:sp>
        </mc:Choice>
        <mc:Fallback xmlns="">
          <p:sp>
            <p:nvSpPr>
              <p:cNvPr id="430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1686" y="798979"/>
                <a:ext cx="8455025" cy="2876550"/>
              </a:xfrm>
              <a:blipFill>
                <a:blip r:embed="rId3"/>
                <a:stretch>
                  <a:fillRect l="-433" t="-2966" b="-5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0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00" y="3850155"/>
            <a:ext cx="5688293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Queries on </a:t>
            </a:r>
            <a:r>
              <a:rPr lang="en-US" dirty="0" smtClean="0">
                <a:ea typeface="+mj-ea"/>
              </a:rPr>
              <a:t>B</a:t>
            </a:r>
            <a:r>
              <a:rPr lang="en-US" baseline="30000" dirty="0" smtClean="0">
                <a:ea typeface="+mj-ea"/>
              </a:rPr>
              <a:t>+</a:t>
            </a:r>
            <a:r>
              <a:rPr lang="en-US" dirty="0" smtClean="0">
                <a:ea typeface="+mj-ea"/>
              </a:rPr>
              <a:t>-Trees (2)</a:t>
            </a:r>
            <a:endParaRPr lang="en-US" dirty="0"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9808" y="919910"/>
                <a:ext cx="6320958" cy="3699155"/>
              </a:xfrm>
            </p:spPr>
            <p:txBody>
              <a:bodyPr/>
              <a:lstStyle/>
              <a:p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If there are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𝐾</m:t>
                    </m:r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 search key values in the B+-tree file, </a:t>
                </a:r>
                <a:r>
                  <a:rPr lang="en-US" altLang="zh-TW" sz="2000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the height of the tree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 is no more than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sym typeface="Symbol" panose="05050102010706020507" pitchFamily="18" charset="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 dirty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sym typeface="Symbol" panose="05050102010706020507" pitchFamily="18" charset="2"/>
                                  </a:rPr>
                                  <m:t>log</m:t>
                                </m:r>
                              </m:e>
                              <m:sub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altLang="zh-TW" sz="2000" i="1" dirty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  <a:sym typeface="Symbol" panose="05050102010706020507" pitchFamily="18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i="1" dirty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  <a:sym typeface="Symbol" panose="05050102010706020507" pitchFamily="18" charset="2"/>
                                      </a:rPr>
                                      <m:t>𝑛</m:t>
                                    </m:r>
                                    <m:r>
                                      <a:rPr lang="en-US" altLang="zh-TW" sz="2000" i="1" dirty="0"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  <a:sym typeface="Symbol" panose="05050102010706020507" pitchFamily="18" charset="2"/>
                                      </a:rPr>
                                      <m:t>/2</m:t>
                                    </m:r>
                                  </m:e>
                                </m:d>
                              </m:sub>
                            </m:sSub>
                          </m:fName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sym typeface="Symbol" panose="05050102010706020507" pitchFamily="18" charset="2"/>
                              </a:rPr>
                              <m:t>(</m:t>
                            </m:r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sym typeface="Symbol" panose="05050102010706020507" pitchFamily="18" charset="2"/>
                              </a:rPr>
                              <m:t>𝐾</m:t>
                            </m:r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sym typeface="Symbol" panose="05050102010706020507" pitchFamily="18" charset="2"/>
                              </a:rPr>
                              <m:t>)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.</a:t>
                </a:r>
              </a:p>
              <a:p>
                <a:r>
                  <a:rPr lang="en-US" altLang="zh-TW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A node in a B+-tree is generally the same size as a disk block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. For example, a disk block is 16 kilobytes.</a:t>
                </a:r>
              </a:p>
              <a:p>
                <a:r>
                  <a:rPr lang="en-US" altLang="zh-TW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The value of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is typically around 100 (40 bytes per index entry).</a:t>
                </a:r>
              </a:p>
              <a:p>
                <a:r>
                  <a:rPr lang="en-US" altLang="zh-TW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With 1 million search key values 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=100</m:t>
                    </m:r>
                  </m:oMath>
                </a14:m>
                <a:endParaRPr lang="en-US" altLang="zh-TW" sz="2000" dirty="0" smtClean="0"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zh-TW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at most </a:t>
                </a:r>
                <a:r>
                  <a:rPr lang="en-US" altLang="zh-TW" sz="2000" i="1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000" i="0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sym typeface="Symbol" panose="05050102010706020507" pitchFamily="18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sym typeface="Symbol" panose="05050102010706020507" pitchFamily="18" charset="2"/>
                              </a:rPr>
                              <m:t>50</m:t>
                            </m:r>
                          </m:sub>
                        </m:sSub>
                      </m:fName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1,000,000=4</m:t>
                        </m:r>
                      </m:e>
                    </m:func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nodes in </a:t>
                </a:r>
                <a:r>
                  <a:rPr lang="en-US" altLang="zh-TW" sz="2000" dirty="0">
                    <a:ea typeface="ＭＳ Ｐゴシック" panose="020B0600070205080204" pitchFamily="34" charset="-128"/>
                  </a:rPr>
                  <a:t>B+-tree 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are accessed in a lookup.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9808" y="919910"/>
                <a:ext cx="6320958" cy="3699155"/>
              </a:xfrm>
              <a:blipFill>
                <a:blip r:embed="rId3"/>
                <a:stretch>
                  <a:fillRect l="-579" t="-824" r="-1446" b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Updates on B</a:t>
            </a:r>
            <a:r>
              <a:rPr lang="en-US" baseline="30000" dirty="0">
                <a:ea typeface="+mj-ea"/>
              </a:rPr>
              <a:t>+</a:t>
            </a:r>
            <a:r>
              <a:rPr lang="en-US" dirty="0">
                <a:ea typeface="+mj-ea"/>
              </a:rPr>
              <a:t>-Trees:  </a:t>
            </a:r>
            <a:r>
              <a:rPr lang="en-US" dirty="0" smtClean="0">
                <a:ea typeface="+mj-ea"/>
              </a:rPr>
              <a:t>Insertion (1)</a:t>
            </a:r>
            <a:endParaRPr lang="en-US" dirty="0">
              <a:ea typeface="+mj-ea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95" y="845017"/>
            <a:ext cx="5458664" cy="5441482"/>
          </a:xfrm>
        </p:spPr>
        <p:txBody>
          <a:bodyPr/>
          <a:lstStyle/>
          <a:p>
            <a:pPr>
              <a:buFont typeface="Monotype Sorts" charset="2"/>
              <a:buAutoNum type="arabicPeriod"/>
            </a:pPr>
            <a:r>
              <a:rPr lang="en-US" altLang="zh-TW" sz="2000" dirty="0" smtClean="0">
                <a:ea typeface="ＭＳ Ｐゴシック" panose="020B0600070205080204" pitchFamily="34" charset="-128"/>
              </a:rPr>
              <a:t>Find the leaf node in which the search </a:t>
            </a:r>
            <a:br>
              <a:rPr lang="en-US" altLang="zh-TW" sz="2000" dirty="0" smtClean="0">
                <a:ea typeface="ＭＳ Ｐゴシック" panose="020B0600070205080204" pitchFamily="34" charset="-128"/>
              </a:rPr>
            </a:br>
            <a:r>
              <a:rPr lang="en-US" altLang="zh-TW" sz="2000" dirty="0" smtClean="0">
                <a:ea typeface="ＭＳ Ｐゴシック" panose="020B0600070205080204" pitchFamily="34" charset="-128"/>
              </a:rPr>
              <a:t>key value would appear. Refer to queries on B+-trees (the slide 11.21).</a:t>
            </a:r>
          </a:p>
          <a:p>
            <a:pPr>
              <a:buFont typeface="Monotype Sorts" charset="2"/>
              <a:buAutoNum type="arabicPeriod"/>
            </a:pPr>
            <a:r>
              <a:rPr lang="en-US" altLang="zh-TW" sz="2000" dirty="0" smtClean="0">
                <a:ea typeface="ＭＳ Ｐゴシック" panose="020B0600070205080204" pitchFamily="34" charset="-128"/>
              </a:rPr>
              <a:t>If the search key value is </a:t>
            </a:r>
            <a:r>
              <a:rPr lang="en-US" altLang="zh-TW" sz="200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already present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</a:t>
            </a:r>
            <a:br>
              <a:rPr lang="en-US" altLang="zh-TW" sz="2000" dirty="0" smtClean="0">
                <a:ea typeface="ＭＳ Ｐゴシック" panose="020B0600070205080204" pitchFamily="34" charset="-128"/>
              </a:rPr>
            </a:br>
            <a:r>
              <a:rPr lang="en-US" altLang="zh-TW" sz="2000" dirty="0" smtClean="0">
                <a:ea typeface="ＭＳ Ｐゴシック" panose="020B0600070205080204" pitchFamily="34" charset="-128"/>
              </a:rPr>
              <a:t>in the leaf node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TW" sz="2000" dirty="0" smtClean="0">
                <a:ea typeface="ＭＳ Ｐゴシック" panose="020B0600070205080204" pitchFamily="34" charset="-128"/>
              </a:rPr>
              <a:t>Add record to the data file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TW" sz="2000" dirty="0" smtClean="0">
                <a:ea typeface="ＭＳ Ｐゴシック" panose="020B0600070205080204" pitchFamily="34" charset="-128"/>
              </a:rPr>
              <a:t>If necessary add a pointer to the bucket.</a:t>
            </a:r>
          </a:p>
          <a:p>
            <a:pPr>
              <a:buFont typeface="Monotype Sorts" charset="2"/>
              <a:buAutoNum type="arabicPeriod"/>
            </a:pPr>
            <a:r>
              <a:rPr lang="en-US" altLang="zh-TW" sz="2000" dirty="0" smtClean="0">
                <a:ea typeface="ＭＳ Ｐゴシック" panose="020B0600070205080204" pitchFamily="34" charset="-128"/>
              </a:rPr>
              <a:t>If the search key value is </a:t>
            </a:r>
            <a:r>
              <a:rPr lang="en-US" altLang="zh-TW" sz="200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not present</a:t>
            </a:r>
            <a:r>
              <a:rPr lang="en-US" altLang="zh-TW" sz="2000" b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in </a:t>
            </a:r>
            <a:br>
              <a:rPr lang="en-US" altLang="zh-TW" sz="2000" dirty="0" smtClean="0">
                <a:ea typeface="ＭＳ Ｐゴシック" panose="020B0600070205080204" pitchFamily="34" charset="-128"/>
              </a:rPr>
            </a:br>
            <a:r>
              <a:rPr lang="en-US" altLang="zh-TW" sz="2000" dirty="0" smtClean="0">
                <a:ea typeface="ＭＳ Ｐゴシック" panose="020B0600070205080204" pitchFamily="34" charset="-128"/>
              </a:rPr>
              <a:t>the leaf node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TW" sz="2000" dirty="0" smtClean="0">
                <a:ea typeface="ＭＳ Ｐゴシック" panose="020B0600070205080204" pitchFamily="34" charset="-128"/>
              </a:rPr>
              <a:t>add the record to the data file (and create a bucket if necessary)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TW" sz="2000" dirty="0" smtClean="0">
                <a:ea typeface="ＭＳ Ｐゴシック" panose="020B0600070205080204" pitchFamily="34" charset="-128"/>
              </a:rPr>
              <a:t>If there is room in the leaf node, insert (key-value, pointer) pair in the leaf node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TW" sz="2000" b="1" dirty="0" smtClean="0">
                <a:ea typeface="ＭＳ Ｐゴシック" panose="020B0600070205080204" pitchFamily="34" charset="-128"/>
              </a:rPr>
              <a:t>Otherwise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, </a:t>
            </a:r>
            <a:r>
              <a:rPr lang="en-US" altLang="zh-TW" sz="2000" b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split the node</a:t>
            </a:r>
            <a:r>
              <a:rPr lang="en-US" altLang="zh-TW" sz="200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>as discussed next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Updates on B</a:t>
            </a:r>
            <a:r>
              <a:rPr lang="en-US" baseline="30000" dirty="0"/>
              <a:t>+</a:t>
            </a:r>
            <a:r>
              <a:rPr lang="en-US" dirty="0"/>
              <a:t>-Trees:  </a:t>
            </a:r>
            <a:r>
              <a:rPr lang="en-US" dirty="0" smtClean="0"/>
              <a:t>An Example</a:t>
            </a:r>
            <a:endParaRPr lang="en-US" altLang="zh-TW" dirty="0" smtClean="0">
              <a:effectLst/>
              <a:ea typeface="ＭＳ Ｐゴシック" panose="020B0600070205080204" pitchFamily="34" charset="-12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68350" y="1398216"/>
            <a:ext cx="7005824" cy="4283168"/>
            <a:chOff x="141288" y="1176338"/>
            <a:chExt cx="8891587" cy="5030787"/>
          </a:xfrm>
        </p:grpSpPr>
        <p:pic>
          <p:nvPicPr>
            <p:cNvPr id="4915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288" y="1176338"/>
              <a:ext cx="8891587" cy="5030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56" name="Rectangle 3"/>
            <p:cNvSpPr>
              <a:spLocks noChangeArrowheads="1"/>
            </p:cNvSpPr>
            <p:nvPr/>
          </p:nvSpPr>
          <p:spPr bwMode="auto">
            <a:xfrm>
              <a:off x="1430338" y="3013075"/>
              <a:ext cx="374650" cy="151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/>
            </a:p>
          </p:txBody>
        </p:sp>
        <p:cxnSp>
          <p:nvCxnSpPr>
            <p:cNvPr id="49157" name="Elbow Connector 5"/>
            <p:cNvCxnSpPr>
              <a:cxnSpLocks noChangeShapeType="1"/>
            </p:cNvCxnSpPr>
            <p:nvPr/>
          </p:nvCxnSpPr>
          <p:spPr bwMode="auto">
            <a:xfrm rot="16200000" flipH="1">
              <a:off x="738982" y="3552031"/>
              <a:ext cx="1524000" cy="446087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Updates on B</a:t>
            </a:r>
            <a:r>
              <a:rPr lang="en-US" baseline="30000" dirty="0">
                <a:ea typeface="+mj-ea"/>
              </a:rPr>
              <a:t>+</a:t>
            </a:r>
            <a:r>
              <a:rPr lang="en-US" dirty="0">
                <a:ea typeface="+mj-ea"/>
              </a:rPr>
              <a:t>-Trees:  Insertion </a:t>
            </a:r>
            <a:r>
              <a:rPr lang="en-US" dirty="0" smtClean="0">
                <a:ea typeface="+mj-ea"/>
              </a:rPr>
              <a:t>(2)</a:t>
            </a:r>
            <a:endParaRPr lang="en-US" dirty="0"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7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4082" y="898806"/>
                <a:ext cx="5263683" cy="4903787"/>
              </a:xfrm>
            </p:spPr>
            <p:txBody>
              <a:bodyPr/>
              <a:lstStyle/>
              <a:p>
                <a:r>
                  <a:rPr lang="en-US" altLang="zh-TW" sz="2000" b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Splitting a leaf node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:</a:t>
                </a:r>
              </a:p>
              <a:p>
                <a:pPr lvl="1"/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take the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</m:oMath>
                </a14:m>
                <a:r>
                  <a:rPr lang="en-US" altLang="zh-TW" sz="2000" i="1" dirty="0" smtClean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(search key value, pointer) pairs (including the one being inserted) in sorted order.  Place the first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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/2</m:t>
                    </m:r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in the </a:t>
                </a:r>
                <a:r>
                  <a:rPr lang="en-US" altLang="zh-TW" sz="2000" u="sng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original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node, and </a:t>
                </a:r>
                <a:br>
                  <a:rPr lang="en-US" altLang="zh-TW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</a:br>
                <a:r>
                  <a:rPr lang="en-US" altLang="zh-TW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the rest in a </a:t>
                </a:r>
                <a:r>
                  <a:rPr lang="en-US" altLang="zh-TW" sz="2000" u="sng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new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node.</a:t>
                </a:r>
              </a:p>
              <a:p>
                <a:pPr lvl="1"/>
                <a:r>
                  <a:rPr lang="en-US" altLang="zh-TW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let the new node be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𝑝</m:t>
                    </m:r>
                  </m:oMath>
                </a14:m>
                <a:r>
                  <a:rPr lang="en-US" altLang="zh-TW" sz="2000" i="1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,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𝑘</m:t>
                    </m:r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be the least key value in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𝑝</m:t>
                    </m:r>
                  </m:oMath>
                </a14:m>
                <a:r>
                  <a:rPr lang="en-US" altLang="zh-TW" sz="2000" b="1" i="1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.</a:t>
                </a:r>
                <a:r>
                  <a:rPr lang="en-US" altLang="zh-TW" sz="2000" b="1" i="1" dirty="0" smtClean="0">
                    <a:solidFill>
                      <a:srgbClr val="FF0000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 </a:t>
                </a:r>
                <a:r>
                  <a:rPr lang="en-US" altLang="zh-TW" sz="2000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Insert 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TW" sz="2000" b="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𝑘</m:t>
                    </m:r>
                    <m:r>
                      <a:rPr lang="en-US" altLang="zh-TW" sz="2000" b="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zh-TW" sz="2000" b="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𝑝</m:t>
                    </m:r>
                    <m:r>
                      <a:rPr lang="en-US" altLang="zh-TW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TW" sz="2000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in the parent of the node being split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. </a:t>
                </a:r>
              </a:p>
              <a:p>
                <a:pPr lvl="1"/>
                <a:r>
                  <a:rPr lang="en-US" altLang="zh-TW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If the parent is full, split it and </a:t>
                </a:r>
                <a:r>
                  <a:rPr lang="en-US" altLang="zh-TW" sz="2000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propagate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the split further up.</a:t>
                </a:r>
              </a:p>
              <a:p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Splitting of nodes proceeds upwards till a node that is not full is found. </a:t>
                </a:r>
              </a:p>
              <a:p>
                <a:pPr lvl="1"/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In the worst case the root node may be split increasing the height of the tree by 1. </a:t>
                </a:r>
              </a:p>
            </p:txBody>
          </p:sp>
        </mc:Choice>
        <mc:Fallback xmlns="">
          <p:sp>
            <p:nvSpPr>
              <p:cNvPr id="501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4082" y="898806"/>
                <a:ext cx="5263683" cy="4903787"/>
              </a:xfrm>
              <a:blipFill>
                <a:blip r:embed="rId3"/>
                <a:stretch>
                  <a:fillRect l="-695" t="-497" r="-2433" b="-14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zh-TW" smtClean="0">
                <a:effectLst/>
                <a:ea typeface="ＭＳ Ｐゴシック" panose="020B0600070205080204" pitchFamily="34" charset="-128"/>
              </a:rPr>
              <a:t>Example of B</a:t>
            </a:r>
            <a:r>
              <a:rPr lang="en-US" altLang="zh-TW" baseline="30000" smtClean="0">
                <a:effectLst/>
                <a:ea typeface="ＭＳ Ｐゴシック" panose="020B0600070205080204" pitchFamily="34" charset="-128"/>
              </a:rPr>
              <a:t>+</a:t>
            </a:r>
            <a:r>
              <a:rPr lang="en-US" altLang="zh-TW" smtClean="0">
                <a:effectLst/>
                <a:ea typeface="ＭＳ Ｐゴシック" panose="020B0600070205080204" pitchFamily="34" charset="-128"/>
              </a:rPr>
              <a:t>-Tree: Insert Adams (1)</a:t>
            </a:r>
          </a:p>
        </p:txBody>
      </p:sp>
      <p:pic>
        <p:nvPicPr>
          <p:cNvPr id="5222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176338"/>
            <a:ext cx="8891587" cy="503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229" name="Straight Arrow Connector 5"/>
          <p:cNvCxnSpPr>
            <a:cxnSpLocks noChangeShapeType="1"/>
          </p:cNvCxnSpPr>
          <p:nvPr/>
        </p:nvCxnSpPr>
        <p:spPr bwMode="auto">
          <a:xfrm>
            <a:off x="1136650" y="1441450"/>
            <a:ext cx="446088" cy="36353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30" name="TextBox 6"/>
          <p:cNvSpPr txBox="1">
            <a:spLocks noChangeArrowheads="1"/>
          </p:cNvSpPr>
          <p:nvPr/>
        </p:nvSpPr>
        <p:spPr bwMode="auto">
          <a:xfrm>
            <a:off x="468313" y="1090613"/>
            <a:ext cx="1497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2000" b="1"/>
              <a:t>The parent</a:t>
            </a:r>
            <a:endParaRPr kumimoji="0" lang="zh-TW" altLang="en-US" sz="2000" b="1"/>
          </a:p>
        </p:txBody>
      </p:sp>
      <p:cxnSp>
        <p:nvCxnSpPr>
          <p:cNvPr id="7" name="Elbow Connector 5"/>
          <p:cNvCxnSpPr>
            <a:cxnSpLocks noChangeShapeType="1"/>
          </p:cNvCxnSpPr>
          <p:nvPr/>
        </p:nvCxnSpPr>
        <p:spPr bwMode="auto">
          <a:xfrm rot="16200000" flipH="1">
            <a:off x="738982" y="3552031"/>
            <a:ext cx="1524000" cy="446087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22309" y="3013074"/>
            <a:ext cx="374650" cy="1511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cxnSp>
        <p:nvCxnSpPr>
          <p:cNvPr id="9" name="Elbow Connector 5"/>
          <p:cNvCxnSpPr>
            <a:cxnSpLocks noChangeShapeType="1"/>
          </p:cNvCxnSpPr>
          <p:nvPr/>
        </p:nvCxnSpPr>
        <p:spPr bwMode="auto">
          <a:xfrm rot="16200000" flipH="1">
            <a:off x="730953" y="3552030"/>
            <a:ext cx="1524000" cy="446087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28" name="Oval 3"/>
          <p:cNvSpPr>
            <a:spLocks noChangeArrowheads="1"/>
          </p:cNvSpPr>
          <p:nvPr/>
        </p:nvSpPr>
        <p:spPr bwMode="auto">
          <a:xfrm>
            <a:off x="34925" y="2251075"/>
            <a:ext cx="1828800" cy="13589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Example of B</a:t>
            </a:r>
            <a:r>
              <a:rPr lang="en-US" baseline="30000" dirty="0">
                <a:ea typeface="+mj-ea"/>
              </a:rPr>
              <a:t>+</a:t>
            </a:r>
            <a:r>
              <a:rPr lang="en-US" dirty="0">
                <a:ea typeface="+mj-ea"/>
              </a:rPr>
              <a:t>-Trees:  </a:t>
            </a:r>
            <a:r>
              <a:rPr lang="en-US" dirty="0" smtClean="0">
                <a:ea typeface="+mj-ea"/>
              </a:rPr>
              <a:t>Insert Adams (2)</a:t>
            </a:r>
            <a:endParaRPr lang="en-US" dirty="0">
              <a:ea typeface="+mj-ea"/>
            </a:endParaRPr>
          </a:p>
        </p:txBody>
      </p:sp>
      <p:pic>
        <p:nvPicPr>
          <p:cNvPr id="5325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5568950"/>
            <a:ext cx="7459662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252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14388" y="1093788"/>
                <a:ext cx="3636962" cy="1262062"/>
              </a:xfrm>
            </p:spPr>
            <p:txBody>
              <a:bodyPr/>
              <a:lstStyle/>
              <a:p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Splitting the node containing Brandt, </a:t>
                </a:r>
                <a:r>
                  <a:rPr lang="en-US" altLang="zh-TW" sz="2000" dirty="0" err="1" smtClean="0">
                    <a:ea typeface="ＭＳ Ｐゴシック" panose="020B0600070205080204" pitchFamily="34" charset="-128"/>
                  </a:rPr>
                  <a:t>Califieri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 and Crick into two nodes</a:t>
                </a:r>
              </a:p>
              <a:p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Insert Adams.</a:t>
                </a:r>
              </a:p>
              <a:p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Next step: insert entry with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r>
                      <a:rPr lang="en-US" altLang="zh-TW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𝒌</m:t>
                    </m:r>
                    <m:r>
                      <a:rPr lang="en-US" altLang="zh-TW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, </m:t>
                    </m:r>
                    <m:r>
                      <a:rPr lang="en-US" altLang="zh-TW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𝒑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</m:t>
                    </m:r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 into </a:t>
                </a:r>
                <a:r>
                  <a:rPr lang="en-US" altLang="zh-TW" sz="2000" b="1" dirty="0" smtClean="0">
                    <a:ea typeface="ＭＳ Ｐゴシック" panose="020B0600070205080204" pitchFamily="34" charset="-128"/>
                  </a:rPr>
                  <a:t>the parent</a:t>
                </a:r>
              </a:p>
              <a:p>
                <a:endParaRPr lang="zh-TW" altLang="en-US" dirty="0" smtClean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53252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4388" y="1093788"/>
                <a:ext cx="3636962" cy="1262062"/>
              </a:xfrm>
              <a:blipFill>
                <a:blip r:embed="rId4"/>
                <a:stretch>
                  <a:fillRect l="-1174" t="-1932" r="-336" b="-7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253" name="Straight Arrow Connector 7"/>
          <p:cNvCxnSpPr>
            <a:cxnSpLocks noChangeShapeType="1"/>
          </p:cNvCxnSpPr>
          <p:nvPr/>
        </p:nvCxnSpPr>
        <p:spPr bwMode="auto">
          <a:xfrm>
            <a:off x="4217988" y="5099050"/>
            <a:ext cx="422275" cy="45243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254" name="Rectangle 9"/>
              <p:cNvSpPr>
                <a:spLocks noChangeArrowheads="1"/>
              </p:cNvSpPr>
              <p:nvPr/>
            </p:nvSpPr>
            <p:spPr bwMode="auto">
              <a:xfrm>
                <a:off x="3912512" y="4758502"/>
                <a:ext cx="41389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0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kumimoji="0" lang="zh-TW" alt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3254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12512" y="4758502"/>
                <a:ext cx="413896" cy="400110"/>
              </a:xfrm>
              <a:prstGeom prst="rect">
                <a:avLst/>
              </a:prstGeom>
              <a:blipFill>
                <a:blip r:embed="rId5"/>
                <a:stretch>
                  <a:fillRect b="-123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255" name="Rectangle 10"/>
              <p:cNvSpPr>
                <a:spLocks noChangeArrowheads="1"/>
              </p:cNvSpPr>
              <p:nvPr/>
            </p:nvSpPr>
            <p:spPr bwMode="auto">
              <a:xfrm>
                <a:off x="2130425" y="4887913"/>
                <a:ext cx="155575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kumimoji="0" lang="en-US" altLang="zh-TW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0" lang="en-US" altLang="zh-TW" sz="2000" b="1" dirty="0">
                    <a:solidFill>
                      <a:srgbClr val="C00000"/>
                    </a:solidFill>
                  </a:rPr>
                  <a:t> = </a:t>
                </a:r>
                <a:r>
                  <a:rPr kumimoji="0" lang="en-US" altLang="zh-TW" sz="2000" b="1" dirty="0" err="1">
                    <a:solidFill>
                      <a:srgbClr val="C00000"/>
                    </a:solidFill>
                  </a:rPr>
                  <a:t>Califieri</a:t>
                </a:r>
                <a:endParaRPr kumimoji="0" lang="zh-TW" alt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3255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0425" y="4887913"/>
                <a:ext cx="1555750" cy="400050"/>
              </a:xfrm>
              <a:prstGeom prst="rect">
                <a:avLst/>
              </a:prstGeom>
              <a:blipFill>
                <a:blip r:embed="rId6"/>
                <a:stretch>
                  <a:fillRect t="-7692" r="-4688" b="-292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4640263" y="993682"/>
            <a:ext cx="4369266" cy="3639204"/>
            <a:chOff x="141288" y="1176338"/>
            <a:chExt cx="8891587" cy="5030787"/>
          </a:xfrm>
        </p:grpSpPr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288" y="1176338"/>
              <a:ext cx="8891587" cy="5030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1430338" y="3013075"/>
              <a:ext cx="374650" cy="151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/>
            </a:p>
          </p:txBody>
        </p:sp>
        <p:cxnSp>
          <p:nvCxnSpPr>
            <p:cNvPr id="13" name="Elbow Connector 5"/>
            <p:cNvCxnSpPr>
              <a:cxnSpLocks noChangeShapeType="1"/>
            </p:cNvCxnSpPr>
            <p:nvPr/>
          </p:nvCxnSpPr>
          <p:spPr bwMode="auto">
            <a:xfrm rot="16200000" flipH="1">
              <a:off x="738982" y="3552031"/>
              <a:ext cx="1524000" cy="446087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3257" name="Oval 3"/>
          <p:cNvSpPr>
            <a:spLocks noChangeArrowheads="1"/>
          </p:cNvSpPr>
          <p:nvPr/>
        </p:nvSpPr>
        <p:spPr bwMode="auto">
          <a:xfrm>
            <a:off x="4451350" y="1920875"/>
            <a:ext cx="1044575" cy="715963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Example of B</a:t>
            </a:r>
            <a:r>
              <a:rPr lang="en-US" baseline="30000" dirty="0"/>
              <a:t>+</a:t>
            </a:r>
            <a:r>
              <a:rPr lang="en-US" dirty="0"/>
              <a:t>-Trees:  </a:t>
            </a:r>
            <a:r>
              <a:rPr lang="en-US" dirty="0" smtClean="0"/>
              <a:t>Insert Adams (3)</a:t>
            </a: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1727200" y="5903913"/>
            <a:ext cx="57372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sz="2000" b="1"/>
              <a:t>B</a:t>
            </a:r>
            <a:r>
              <a:rPr kumimoji="0" lang="en-US" altLang="zh-TW" sz="2000" b="1" baseline="30000"/>
              <a:t>+</a:t>
            </a:r>
            <a:r>
              <a:rPr kumimoji="0" lang="en-US" altLang="zh-TW" sz="2000" b="1"/>
              <a:t>-Tree before and after insertion of “Adams”</a:t>
            </a:r>
          </a:p>
        </p:txBody>
      </p:sp>
      <p:pic>
        <p:nvPicPr>
          <p:cNvPr id="5530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3627438"/>
            <a:ext cx="87995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24"/>
          <a:stretch>
            <a:fillRect/>
          </a:stretch>
        </p:blipFill>
        <p:spPr bwMode="auto">
          <a:xfrm>
            <a:off x="249238" y="936625"/>
            <a:ext cx="8648700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2" name="Oval 5"/>
          <p:cNvSpPr>
            <a:spLocks noChangeArrowheads="1"/>
          </p:cNvSpPr>
          <p:nvPr/>
        </p:nvSpPr>
        <p:spPr bwMode="auto">
          <a:xfrm>
            <a:off x="1933575" y="4232275"/>
            <a:ext cx="574675" cy="550863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346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95851" y="874714"/>
                <a:ext cx="6493887" cy="3508374"/>
              </a:xfrm>
            </p:spPr>
            <p:txBody>
              <a:bodyPr/>
              <a:lstStyle/>
              <a:p>
                <a:r>
                  <a:rPr lang="en-US" altLang="zh-TW" b="1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Splitting a non-leaf node</a:t>
                </a:r>
                <a:r>
                  <a:rPr lang="en-US" altLang="zh-TW" dirty="0" smtClean="0">
                    <a:ea typeface="ＭＳ Ｐゴシック" panose="020B0600070205080204" pitchFamily="34" charset="-128"/>
                  </a:rPr>
                  <a:t>: when inserting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𝑘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,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𝑝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</m:t>
                    </m:r>
                  </m:oMath>
                </a14:m>
                <a:r>
                  <a:rPr lang="en-US" altLang="zh-TW" dirty="0" smtClean="0">
                    <a:ea typeface="ＭＳ Ｐゴシック" panose="020B0600070205080204" pitchFamily="34" charset="-128"/>
                  </a:rPr>
                  <a:t> into an already full non-leaf node </a:t>
                </a:r>
                <a14:m>
                  <m:oMath xmlns:m="http://schemas.openxmlformats.org/officeDocument/2006/math">
                    <m:r>
                      <a:rPr lang="en-US" altLang="zh-TW" b="1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𝑵</m:t>
                    </m:r>
                  </m:oMath>
                </a14:m>
                <a:endParaRPr lang="en-US" altLang="zh-TW" b="1" dirty="0" smtClean="0">
                  <a:ea typeface="ＭＳ Ｐゴシック" panose="020B0600070205080204" pitchFamily="34" charset="-128"/>
                </a:endParaRPr>
              </a:p>
              <a:p>
                <a:pPr lvl="1"/>
                <a:r>
                  <a:rPr lang="en-US" altLang="zh-TW" dirty="0" smtClean="0">
                    <a:ea typeface="ＭＳ Ｐゴシック" panose="020B0600070205080204" pitchFamily="34" charset="-128"/>
                  </a:rPr>
                  <a:t>Copy </a:t>
                </a:r>
                <a14:m>
                  <m:oMath xmlns:m="http://schemas.openxmlformats.org/officeDocument/2006/math">
                    <m:r>
                      <a:rPr lang="en-US" altLang="zh-TW" b="1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𝑵</m:t>
                    </m:r>
                  </m:oMath>
                </a14:m>
                <a:r>
                  <a:rPr lang="en-US" altLang="zh-TW" dirty="0" smtClean="0">
                    <a:ea typeface="ＭＳ Ｐゴシック" panose="020B0600070205080204" pitchFamily="34" charset="-128"/>
                  </a:rPr>
                  <a:t> to an in-memory area </a:t>
                </a:r>
                <a14:m>
                  <m:oMath xmlns:m="http://schemas.openxmlformats.org/officeDocument/2006/math">
                    <m:r>
                      <a:rPr lang="en-US" altLang="zh-TW" b="1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𝑴</m:t>
                    </m:r>
                  </m:oMath>
                </a14:m>
                <a:r>
                  <a:rPr lang="en-US" altLang="zh-TW" dirty="0" smtClean="0">
                    <a:ea typeface="ＭＳ Ｐゴシック" panose="020B0600070205080204" pitchFamily="34" charset="-128"/>
                  </a:rPr>
                  <a:t> with space for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+1</m:t>
                    </m:r>
                  </m:oMath>
                </a14:m>
                <a:r>
                  <a:rPr lang="en-US" altLang="zh-TW" dirty="0" smtClean="0">
                    <a:ea typeface="ＭＳ Ｐゴシック" panose="020B0600070205080204" pitchFamily="34" charset="-128"/>
                  </a:rPr>
                  <a:t> pointers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</m:oMath>
                </a14:m>
                <a:r>
                  <a:rPr lang="en-US" altLang="zh-TW" dirty="0" smtClean="0">
                    <a:ea typeface="ＭＳ Ｐゴシック" panose="020B0600070205080204" pitchFamily="34" charset="-128"/>
                  </a:rPr>
                  <a:t> keys</a:t>
                </a:r>
              </a:p>
              <a:p>
                <a:pPr lvl="1"/>
                <a:r>
                  <a:rPr lang="en-US" altLang="zh-TW" dirty="0" smtClean="0">
                    <a:ea typeface="ＭＳ Ｐゴシック" panose="020B0600070205080204" pitchFamily="34" charset="-128"/>
                  </a:rPr>
                  <a:t>Insert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𝑘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,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𝑝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</m:t>
                    </m:r>
                  </m:oMath>
                </a14:m>
                <a:r>
                  <a:rPr lang="en-US" altLang="zh-TW" dirty="0" smtClean="0">
                    <a:ea typeface="ＭＳ Ｐゴシック" panose="020B0600070205080204" pitchFamily="34" charset="-128"/>
                  </a:rPr>
                  <a:t> into 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𝑴</m:t>
                    </m:r>
                  </m:oMath>
                </a14:m>
                <a:r>
                  <a:rPr lang="en-US" altLang="zh-TW" dirty="0" smtClean="0">
                    <a:ea typeface="ＭＳ Ｐゴシック" panose="020B0600070205080204" pitchFamily="34" charset="-128"/>
                  </a:rPr>
                  <a:t> following the sorting order</a:t>
                </a:r>
              </a:p>
              <a:p>
                <a:pPr lvl="1"/>
                <a:r>
                  <a:rPr lang="en-US" altLang="zh-TW" dirty="0" smtClean="0">
                    <a:ea typeface="ＭＳ Ｐゴシック" panose="020B0600070205080204" pitchFamily="34" charset="-128"/>
                  </a:rPr>
                  <a:t>Copy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𝐾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,…,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𝐾</m:t>
                        </m:r>
                      </m:e>
                      <m:sub>
                        <m:d>
                          <m:dPr>
                            <m:begChr m:val="⌈"/>
                            <m:endChr m:val="⌉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/2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𝑃</m:t>
                        </m:r>
                      </m:e>
                      <m:sub>
                        <m:d>
                          <m:dPr>
                            <m:begChr m:val="⌈"/>
                            <m:endChr m:val="⌉"/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/2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TW" dirty="0" smtClean="0">
                    <a:ea typeface="ＭＳ Ｐゴシック" panose="020B0600070205080204" pitchFamily="34" charset="-128"/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𝑴</m:t>
                    </m:r>
                  </m:oMath>
                </a14:m>
                <a:r>
                  <a:rPr lang="en-US" altLang="zh-TW" dirty="0" smtClean="0">
                    <a:ea typeface="ＭＳ Ｐゴシック" panose="020B0600070205080204" pitchFamily="34" charset="-128"/>
                  </a:rPr>
                  <a:t> back into node 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𝑵</m:t>
                    </m:r>
                  </m:oMath>
                </a14:m>
                <a:endParaRPr lang="en-US" altLang="zh-TW" b="1" dirty="0" smtClean="0">
                  <a:ea typeface="ＭＳ Ｐゴシック" panose="020B0600070205080204" pitchFamily="34" charset="-128"/>
                </a:endParaRPr>
              </a:p>
              <a:p>
                <a:pPr lvl="1"/>
                <a:r>
                  <a:rPr lang="en-US" altLang="zh-TW" dirty="0" smtClean="0">
                    <a:ea typeface="ＭＳ Ｐゴシック" panose="020B0600070205080204" pitchFamily="34" charset="-128"/>
                  </a:rPr>
                  <a:t>Copy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𝑃</m:t>
                        </m:r>
                      </m:e>
                      <m:sub>
                        <m:d>
                          <m:dPr>
                            <m:begChr m:val="⌈"/>
                            <m:endChr m:val="⌉"/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/2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>
                    <a:ea typeface="ＭＳ Ｐゴシック" panose="020B0600070205080204" pitchFamily="34" charset="-128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𝐾</m:t>
                        </m:r>
                      </m:e>
                      <m:sub>
                        <m:d>
                          <m:dPr>
                            <m:begChr m:val="⌈"/>
                            <m:endChr m:val="⌉"/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/2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>
                    <a:ea typeface="ＭＳ Ｐゴシック" panose="020B0600070205080204" pitchFamily="34" charset="-128"/>
                  </a:rPr>
                  <a:t>,…,</a:t>
                </a:r>
                <a:r>
                  <a:rPr lang="en-US" altLang="zh-TW" dirty="0"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𝐾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>
                    <a:ea typeface="ＭＳ Ｐゴシック" panose="020B0600070205080204" pitchFamily="34" charset="-128"/>
                  </a:rPr>
                  <a:t>,</a:t>
                </a:r>
                <a:r>
                  <a:rPr lang="en-US" altLang="zh-TW" dirty="0"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>
                    <a:ea typeface="ＭＳ Ｐゴシック" panose="020B0600070205080204" pitchFamily="34" charset="-128"/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𝑴</m:t>
                    </m:r>
                  </m:oMath>
                </a14:m>
                <a:r>
                  <a:rPr lang="en-US" altLang="zh-TW" dirty="0" smtClean="0">
                    <a:ea typeface="ＭＳ Ｐゴシック" panose="020B0600070205080204" pitchFamily="34" charset="-128"/>
                  </a:rPr>
                  <a:t> into newly allocated node </a:t>
                </a:r>
                <a14:m>
                  <m:oMath xmlns:m="http://schemas.openxmlformats.org/officeDocument/2006/math">
                    <m:r>
                      <a:rPr lang="en-US" altLang="zh-TW" b="1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𝑵</m:t>
                    </m:r>
                    <m:r>
                      <a:rPr lang="en-US" altLang="zh-TW" b="1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’</m:t>
                    </m:r>
                  </m:oMath>
                </a14:m>
                <a:endParaRPr lang="en-US" altLang="zh-TW" b="1" dirty="0" smtClean="0">
                  <a:ea typeface="ＭＳ Ｐゴシック" panose="020B0600070205080204" pitchFamily="34" charset="-128"/>
                </a:endParaRPr>
              </a:p>
              <a:p>
                <a:pPr lvl="1"/>
                <a:r>
                  <a:rPr lang="en-US" altLang="zh-TW" dirty="0" smtClean="0">
                    <a:ea typeface="ＭＳ Ｐゴシック" panose="020B0600070205080204" pitchFamily="34" charset="-128"/>
                  </a:rPr>
                  <a:t>Insert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𝐾</m:t>
                        </m:r>
                      </m:e>
                      <m:sub>
                        <m:d>
                          <m:dPr>
                            <m:begChr m:val="⌈"/>
                            <m:endChr m:val="⌉"/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/2</m:t>
                            </m:r>
                          </m:e>
                        </m:d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′)</m:t>
                    </m:r>
                  </m:oMath>
                </a14:m>
                <a:r>
                  <a:rPr lang="en-US" altLang="zh-TW" dirty="0" smtClean="0">
                    <a:ea typeface="ＭＳ Ｐゴシック" panose="020B0600070205080204" pitchFamily="34" charset="-128"/>
                  </a:rPr>
                  <a:t> into </a:t>
                </a:r>
                <a:r>
                  <a:rPr lang="en-US" altLang="zh-TW" b="1" dirty="0" smtClean="0">
                    <a:ea typeface="ＭＳ Ｐゴシック" panose="020B0600070205080204" pitchFamily="34" charset="-128"/>
                  </a:rPr>
                  <a:t>the parent of 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𝑵</m:t>
                    </m:r>
                  </m:oMath>
                </a14:m>
                <a:endParaRPr lang="en-US" altLang="zh-TW" b="1" dirty="0" smtClean="0">
                  <a:ea typeface="ＭＳ Ｐゴシック" panose="020B0600070205080204" pitchFamily="34" charset="-128"/>
                </a:endParaRPr>
              </a:p>
              <a:p>
                <a:r>
                  <a:rPr lang="en-US" altLang="zh-TW" b="1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Read pseudocode in book!</a:t>
                </a:r>
              </a:p>
            </p:txBody>
          </p:sp>
        </mc:Choice>
        <mc:Fallback xmlns="">
          <p:sp>
            <p:nvSpPr>
              <p:cNvPr id="57346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5851" y="874714"/>
                <a:ext cx="6493887" cy="3508374"/>
              </a:xfrm>
              <a:blipFill>
                <a:blip r:embed="rId3"/>
                <a:stretch>
                  <a:fillRect l="-469" t="-868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6500813" y="5397500"/>
            <a:ext cx="1487487" cy="444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/>
              <a:t>Califieri   Crick</a:t>
            </a:r>
          </a:p>
        </p:txBody>
      </p:sp>
      <p:sp>
        <p:nvSpPr>
          <p:cNvPr id="13864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Updates on B</a:t>
            </a:r>
            <a:r>
              <a:rPr lang="en-US" baseline="30000" dirty="0"/>
              <a:t>+</a:t>
            </a:r>
            <a:r>
              <a:rPr lang="en-US" dirty="0"/>
              <a:t>-Trees:  Insertion </a:t>
            </a:r>
            <a:r>
              <a:rPr lang="en-US" dirty="0" smtClean="0"/>
              <a:t>(3)</a:t>
            </a:r>
            <a:endParaRPr lang="en-US" dirty="0">
              <a:ea typeface="+mj-ea"/>
            </a:endParaRP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939800" y="5359400"/>
            <a:ext cx="2908300" cy="419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/>
              <a:t>Adams  </a:t>
            </a:r>
            <a:r>
              <a:rPr kumimoji="0" lang="en-US" altLang="zh-TW" b="1"/>
              <a:t>Brandt</a:t>
            </a:r>
            <a:r>
              <a:rPr kumimoji="0" lang="en-US" altLang="zh-TW"/>
              <a:t>  Califieri  Crick</a:t>
            </a:r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 flipH="1">
            <a:off x="815975" y="5564188"/>
            <a:ext cx="1524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1673225" y="5605463"/>
            <a:ext cx="127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 flipH="1">
            <a:off x="2473325" y="5611813"/>
            <a:ext cx="127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3806825" y="5575300"/>
            <a:ext cx="889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4956175" y="5397500"/>
            <a:ext cx="1217613" cy="414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/>
              <a:t>Adams</a:t>
            </a: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 flipH="1">
            <a:off x="5087938" y="5588000"/>
            <a:ext cx="1524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7348538" y="5622925"/>
            <a:ext cx="127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 flipH="1">
            <a:off x="6565900" y="5619750"/>
            <a:ext cx="127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7943850" y="5638800"/>
            <a:ext cx="889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5499100" y="4622800"/>
            <a:ext cx="2006600" cy="368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/>
              <a:t> </a:t>
            </a:r>
            <a:r>
              <a:rPr kumimoji="0" lang="en-US" altLang="zh-TW" b="1"/>
              <a:t>Brandt</a:t>
            </a:r>
          </a:p>
        </p:txBody>
      </p:sp>
      <p:sp>
        <p:nvSpPr>
          <p:cNvPr id="57360" name="Line 16"/>
          <p:cNvSpPr>
            <a:spLocks noChangeShapeType="1"/>
          </p:cNvSpPr>
          <p:nvPr/>
        </p:nvSpPr>
        <p:spPr bwMode="auto">
          <a:xfrm flipH="1">
            <a:off x="5384800" y="4838700"/>
            <a:ext cx="6223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>
            <a:off x="6969125" y="4822825"/>
            <a:ext cx="357188" cy="569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1384300" y="4622800"/>
            <a:ext cx="1828800" cy="355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/>
              <a:t>     </a:t>
            </a:r>
          </a:p>
        </p:txBody>
      </p:sp>
      <p:sp>
        <p:nvSpPr>
          <p:cNvPr id="57363" name="Line 19"/>
          <p:cNvSpPr>
            <a:spLocks noChangeShapeType="1"/>
          </p:cNvSpPr>
          <p:nvPr/>
        </p:nvSpPr>
        <p:spPr bwMode="auto">
          <a:xfrm flipH="1">
            <a:off x="1041400" y="4800600"/>
            <a:ext cx="10033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64" name="Line 9"/>
          <p:cNvSpPr>
            <a:spLocks noChangeShapeType="1"/>
          </p:cNvSpPr>
          <p:nvPr/>
        </p:nvSpPr>
        <p:spPr bwMode="auto">
          <a:xfrm>
            <a:off x="3213100" y="5600700"/>
            <a:ext cx="889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65" name="Line 12"/>
          <p:cNvSpPr>
            <a:spLocks noChangeShapeType="1"/>
          </p:cNvSpPr>
          <p:nvPr/>
        </p:nvSpPr>
        <p:spPr bwMode="auto">
          <a:xfrm>
            <a:off x="6059488" y="5632450"/>
            <a:ext cx="127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366" name="Rectangle 21"/>
              <p:cNvSpPr>
                <a:spLocks noChangeArrowheads="1"/>
              </p:cNvSpPr>
              <p:nvPr/>
            </p:nvSpPr>
            <p:spPr bwMode="auto">
              <a:xfrm>
                <a:off x="4921250" y="5018088"/>
                <a:ext cx="39786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kumimoji="0"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7366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21250" y="5018088"/>
                <a:ext cx="39786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367" name="Rectangle 22"/>
              <p:cNvSpPr>
                <a:spLocks noChangeArrowheads="1"/>
              </p:cNvSpPr>
              <p:nvPr/>
            </p:nvSpPr>
            <p:spPr bwMode="auto">
              <a:xfrm>
                <a:off x="7670800" y="5029200"/>
                <a:ext cx="4427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kumimoji="0" lang="en-US" altLang="zh-TW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kumimoji="0"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7367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70800" y="5029200"/>
                <a:ext cx="442750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368" name="Rectangle 23"/>
              <p:cNvSpPr>
                <a:spLocks noChangeArrowheads="1"/>
              </p:cNvSpPr>
              <p:nvPr/>
            </p:nvSpPr>
            <p:spPr bwMode="auto">
              <a:xfrm>
                <a:off x="5430838" y="4256088"/>
                <a:ext cx="1690687" cy="338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TW" b="1" dirty="0">
                    <a:solidFill>
                      <a:srgbClr val="C00000"/>
                    </a:solidFill>
                  </a:rPr>
                  <a:t>The parent of </a:t>
                </a:r>
                <a14:m>
                  <m:oMath xmlns:m="http://schemas.openxmlformats.org/officeDocument/2006/math">
                    <m:r>
                      <a:rPr kumimoji="0" lang="en-US" altLang="zh-TW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kumimoji="0"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7368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0838" y="4256088"/>
                <a:ext cx="1690687" cy="338137"/>
              </a:xfrm>
              <a:prstGeom prst="rect">
                <a:avLst/>
              </a:prstGeom>
              <a:blipFill>
                <a:blip r:embed="rId6"/>
                <a:stretch>
                  <a:fillRect l="-2166" t="-5357" b="-214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369" name="Oval 5"/>
          <p:cNvSpPr>
            <a:spLocks noChangeArrowheads="1"/>
          </p:cNvSpPr>
          <p:nvPr/>
        </p:nvSpPr>
        <p:spPr bwMode="auto">
          <a:xfrm>
            <a:off x="1601788" y="5318125"/>
            <a:ext cx="884237" cy="550863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sp>
        <p:nvSpPr>
          <p:cNvPr id="57370" name="Oval 5"/>
          <p:cNvSpPr>
            <a:spLocks noChangeArrowheads="1"/>
          </p:cNvSpPr>
          <p:nvPr/>
        </p:nvSpPr>
        <p:spPr bwMode="auto">
          <a:xfrm>
            <a:off x="6059488" y="4570413"/>
            <a:ext cx="884237" cy="550862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1"/>
              <p:cNvSpPr>
                <a:spLocks noChangeArrowheads="1"/>
              </p:cNvSpPr>
              <p:nvPr/>
            </p:nvSpPr>
            <p:spPr bwMode="auto">
              <a:xfrm>
                <a:off x="986434" y="4871413"/>
                <a:ext cx="39786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kumimoji="0"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6434" y="4871413"/>
                <a:ext cx="397866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5401222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Index Evaluation Metrics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6473" y="979488"/>
            <a:ext cx="4490477" cy="4903787"/>
          </a:xfrm>
        </p:spPr>
        <p:txBody>
          <a:bodyPr/>
          <a:lstStyle/>
          <a:p>
            <a:r>
              <a:rPr lang="en-US" altLang="zh-TW" dirty="0" smtClean="0">
                <a:ea typeface="ＭＳ Ｐゴシック" panose="020B0600070205080204" pitchFamily="34" charset="-128"/>
              </a:rPr>
              <a:t>Access types supported efficiently. </a:t>
            </a:r>
          </a:p>
          <a:p>
            <a:pPr lvl="1"/>
            <a:r>
              <a:rPr lang="en-US" altLang="zh-TW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Point Queries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: To find records with a specified value in the attribute in a relation</a:t>
            </a:r>
          </a:p>
          <a:p>
            <a:pPr lvl="1"/>
            <a:r>
              <a:rPr lang="en-US" altLang="zh-TW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Range Queries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: To find records with an attribute value falling in a specified range of values in a relation.</a:t>
            </a:r>
          </a:p>
          <a:p>
            <a:r>
              <a:rPr lang="en-US" altLang="zh-TW" dirty="0" smtClean="0">
                <a:ea typeface="ＭＳ Ｐゴシック" panose="020B0600070205080204" pitchFamily="34" charset="-128"/>
              </a:rPr>
              <a:t>The factors we need to consider</a:t>
            </a:r>
          </a:p>
          <a:p>
            <a:pPr lvl="1"/>
            <a:r>
              <a:rPr lang="en-US" altLang="zh-TW" dirty="0" smtClean="0">
                <a:ea typeface="ＭＳ Ｐゴシック" panose="020B0600070205080204" pitchFamily="34" charset="-128"/>
              </a:rPr>
              <a:t>Querying time using index</a:t>
            </a:r>
          </a:p>
          <a:p>
            <a:pPr lvl="1"/>
            <a:r>
              <a:rPr lang="en-US" altLang="zh-TW" dirty="0" smtClean="0">
                <a:ea typeface="ＭＳ Ｐゴシック" panose="020B0600070205080204" pitchFamily="34" charset="-128"/>
              </a:rPr>
              <a:t>Indexing update time</a:t>
            </a:r>
          </a:p>
          <a:p>
            <a:pPr lvl="2"/>
            <a:r>
              <a:rPr lang="en-US" altLang="zh-TW" dirty="0" smtClean="0">
                <a:ea typeface="ＭＳ Ｐゴシック" panose="020B0600070205080204" pitchFamily="34" charset="-128"/>
              </a:rPr>
              <a:t>Insertion time</a:t>
            </a:r>
          </a:p>
          <a:p>
            <a:pPr lvl="2"/>
            <a:r>
              <a:rPr lang="en-US" altLang="zh-TW" dirty="0" smtClean="0">
                <a:ea typeface="ＭＳ Ｐゴシック" panose="020B0600070205080204" pitchFamily="34" charset="-128"/>
              </a:rPr>
              <a:t>Deletion time</a:t>
            </a:r>
          </a:p>
          <a:p>
            <a:pPr lvl="1"/>
            <a:r>
              <a:rPr lang="en-US" altLang="zh-TW" dirty="0" smtClean="0">
                <a:ea typeface="ＭＳ Ｐゴシック" panose="020B0600070205080204" pitchFamily="34" charset="-128"/>
              </a:rPr>
              <a:t>Index space overhead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089025"/>
            <a:ext cx="87995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33413" y="98425"/>
            <a:ext cx="8510587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Example: B</a:t>
            </a:r>
            <a:r>
              <a:rPr lang="en-US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-Tree  Insertion  of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Lamport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(1)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6238" y="5716588"/>
            <a:ext cx="7661275" cy="488950"/>
          </a:xfrm>
        </p:spPr>
        <p:txBody>
          <a:bodyPr/>
          <a:lstStyle/>
          <a:p>
            <a:r>
              <a:rPr lang="en-IN" altLang="zh-TW" smtClean="0">
                <a:ea typeface="ＭＳ Ｐゴシック" panose="020B0600070205080204" pitchFamily="34" charset="-128"/>
              </a:rPr>
              <a:t>Consider to insert a new key “Lamport” into B+-Tree.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84138"/>
            <a:ext cx="8256587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Example: B</a:t>
            </a:r>
            <a:r>
              <a:rPr lang="en-US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-Tree Insertion of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Lamport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(2)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8963" y="5803900"/>
            <a:ext cx="7661275" cy="488950"/>
          </a:xfrm>
        </p:spPr>
        <p:txBody>
          <a:bodyPr/>
          <a:lstStyle/>
          <a:p>
            <a:r>
              <a:rPr lang="en-IN" altLang="zh-TW" smtClean="0">
                <a:ea typeface="ＭＳ Ｐゴシック" panose="020B0600070205080204" pitchFamily="34" charset="-128"/>
              </a:rPr>
              <a:t>Find the leaf node to insert “Lamport”, and it needs to split a leaf node. </a:t>
            </a:r>
          </a:p>
        </p:txBody>
      </p:sp>
      <p:pic>
        <p:nvPicPr>
          <p:cNvPr id="604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089025"/>
            <a:ext cx="87995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Oval 6"/>
          <p:cNvSpPr>
            <a:spLocks noChangeArrowheads="1"/>
          </p:cNvSpPr>
          <p:nvPr/>
        </p:nvSpPr>
        <p:spPr bwMode="auto">
          <a:xfrm>
            <a:off x="4876800" y="2708275"/>
            <a:ext cx="1301750" cy="668338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sp>
        <p:nvSpPr>
          <p:cNvPr id="60422" name="Rectangle 2"/>
          <p:cNvSpPr>
            <a:spLocks noChangeArrowheads="1"/>
          </p:cNvSpPr>
          <p:nvPr/>
        </p:nvSpPr>
        <p:spPr bwMode="auto">
          <a:xfrm>
            <a:off x="6024563" y="4975225"/>
            <a:ext cx="1535112" cy="444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/>
              <a:t>Kim   Lamport</a:t>
            </a:r>
          </a:p>
        </p:txBody>
      </p:sp>
      <p:sp>
        <p:nvSpPr>
          <p:cNvPr id="60423" name="Rectangle 10"/>
          <p:cNvSpPr>
            <a:spLocks noChangeArrowheads="1"/>
          </p:cNvSpPr>
          <p:nvPr/>
        </p:nvSpPr>
        <p:spPr bwMode="auto">
          <a:xfrm>
            <a:off x="3306763" y="4987925"/>
            <a:ext cx="1433512" cy="414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/>
              <a:t>Gold    Katz</a:t>
            </a:r>
          </a:p>
        </p:txBody>
      </p:sp>
      <p:cxnSp>
        <p:nvCxnSpPr>
          <p:cNvPr id="60424" name="Straight Arrow Connector 21"/>
          <p:cNvCxnSpPr>
            <a:cxnSpLocks noChangeShapeType="1"/>
          </p:cNvCxnSpPr>
          <p:nvPr/>
        </p:nvCxnSpPr>
        <p:spPr bwMode="auto">
          <a:xfrm flipH="1">
            <a:off x="3381375" y="2085975"/>
            <a:ext cx="76200" cy="2868613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25" name="Straight Connector 24"/>
          <p:cNvCxnSpPr>
            <a:cxnSpLocks noChangeShapeType="1"/>
          </p:cNvCxnSpPr>
          <p:nvPr/>
        </p:nvCxnSpPr>
        <p:spPr bwMode="auto">
          <a:xfrm>
            <a:off x="3419475" y="4983163"/>
            <a:ext cx="0" cy="4222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26" name="Straight Connector 27"/>
          <p:cNvCxnSpPr>
            <a:cxnSpLocks noChangeShapeType="1"/>
          </p:cNvCxnSpPr>
          <p:nvPr/>
        </p:nvCxnSpPr>
        <p:spPr bwMode="auto">
          <a:xfrm>
            <a:off x="4019550" y="4997450"/>
            <a:ext cx="0" cy="4222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27" name="Straight Connector 28"/>
          <p:cNvCxnSpPr>
            <a:cxnSpLocks noChangeShapeType="1"/>
          </p:cNvCxnSpPr>
          <p:nvPr/>
        </p:nvCxnSpPr>
        <p:spPr bwMode="auto">
          <a:xfrm>
            <a:off x="4097338" y="4991100"/>
            <a:ext cx="0" cy="420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28" name="Straight Connector 29"/>
          <p:cNvCxnSpPr>
            <a:cxnSpLocks noChangeShapeType="1"/>
          </p:cNvCxnSpPr>
          <p:nvPr/>
        </p:nvCxnSpPr>
        <p:spPr bwMode="auto">
          <a:xfrm>
            <a:off x="4624388" y="4986338"/>
            <a:ext cx="0" cy="4222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29" name="Straight Connector 30"/>
          <p:cNvCxnSpPr>
            <a:cxnSpLocks noChangeShapeType="1"/>
          </p:cNvCxnSpPr>
          <p:nvPr/>
        </p:nvCxnSpPr>
        <p:spPr bwMode="auto">
          <a:xfrm>
            <a:off x="7473950" y="4965700"/>
            <a:ext cx="0" cy="4222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0" name="Straight Connector 31"/>
          <p:cNvCxnSpPr>
            <a:cxnSpLocks noChangeShapeType="1"/>
          </p:cNvCxnSpPr>
          <p:nvPr/>
        </p:nvCxnSpPr>
        <p:spPr bwMode="auto">
          <a:xfrm>
            <a:off x="6605588" y="4991100"/>
            <a:ext cx="0" cy="420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1" name="Straight Connector 32"/>
          <p:cNvCxnSpPr>
            <a:cxnSpLocks noChangeShapeType="1"/>
          </p:cNvCxnSpPr>
          <p:nvPr/>
        </p:nvCxnSpPr>
        <p:spPr bwMode="auto">
          <a:xfrm>
            <a:off x="6535738" y="4972050"/>
            <a:ext cx="0" cy="4222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2" name="Straight Connector 33"/>
          <p:cNvCxnSpPr>
            <a:cxnSpLocks noChangeShapeType="1"/>
          </p:cNvCxnSpPr>
          <p:nvPr/>
        </p:nvCxnSpPr>
        <p:spPr bwMode="auto">
          <a:xfrm>
            <a:off x="6092825" y="4997450"/>
            <a:ext cx="0" cy="4222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3" name="Straight Arrow Connector 41"/>
          <p:cNvCxnSpPr>
            <a:cxnSpLocks noChangeShapeType="1"/>
          </p:cNvCxnSpPr>
          <p:nvPr/>
        </p:nvCxnSpPr>
        <p:spPr bwMode="auto">
          <a:xfrm>
            <a:off x="5678488" y="4379913"/>
            <a:ext cx="433387" cy="5873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434" name="Rectangle 45"/>
              <p:cNvSpPr>
                <a:spLocks noChangeArrowheads="1"/>
              </p:cNvSpPr>
              <p:nvPr/>
            </p:nvSpPr>
            <p:spPr bwMode="auto">
              <a:xfrm>
                <a:off x="4156075" y="3979863"/>
                <a:ext cx="165622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TW" sz="2000" b="1" dirty="0" smtClean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kumimoji="0" lang="en-US" altLang="zh-TW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0" lang="en-US" altLang="zh-TW" sz="2000" b="1" dirty="0">
                    <a:solidFill>
                      <a:srgbClr val="C00000"/>
                    </a:solidFill>
                  </a:rPr>
                  <a:t> = Kim, </a:t>
                </a:r>
                <a14:m>
                  <m:oMath xmlns:m="http://schemas.openxmlformats.org/officeDocument/2006/math">
                    <m:r>
                      <a:rPr kumimoji="0" lang="en-US" altLang="zh-TW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kumimoji="0" lang="en-US" altLang="zh-TW" sz="2000" b="1" dirty="0">
                    <a:solidFill>
                      <a:srgbClr val="C00000"/>
                    </a:solidFill>
                  </a:rPr>
                  <a:t>) </a:t>
                </a:r>
                <a:endParaRPr kumimoji="0" lang="zh-TW" alt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434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56075" y="3979863"/>
                <a:ext cx="1656223" cy="400110"/>
              </a:xfrm>
              <a:prstGeom prst="rect">
                <a:avLst/>
              </a:prstGeom>
              <a:blipFill>
                <a:blip r:embed="rId3"/>
                <a:stretch>
                  <a:fillRect l="-4059" t="-7692" r="-3321" b="-292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435" name="Curved Up Arrow 46"/>
          <p:cNvSpPr>
            <a:spLocks noChangeArrowheads="1"/>
          </p:cNvSpPr>
          <p:nvPr/>
        </p:nvSpPr>
        <p:spPr bwMode="auto">
          <a:xfrm rot="-7244669">
            <a:off x="3144044" y="2521744"/>
            <a:ext cx="2551112" cy="552450"/>
          </a:xfrm>
          <a:prstGeom prst="curvedUpArrow">
            <a:avLst>
              <a:gd name="adj1" fmla="val 24992"/>
              <a:gd name="adj2" fmla="val 50005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sp>
        <p:nvSpPr>
          <p:cNvPr id="60436" name="Rectangle 2"/>
          <p:cNvSpPr>
            <a:spLocks noChangeArrowheads="1"/>
          </p:cNvSpPr>
          <p:nvPr/>
        </p:nvSpPr>
        <p:spPr bwMode="auto">
          <a:xfrm>
            <a:off x="4741863" y="4989513"/>
            <a:ext cx="520700" cy="422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/>
          </a:p>
        </p:txBody>
      </p:sp>
      <p:cxnSp>
        <p:nvCxnSpPr>
          <p:cNvPr id="60437" name="Straight Connector 57"/>
          <p:cNvCxnSpPr>
            <a:cxnSpLocks noChangeShapeType="1"/>
          </p:cNvCxnSpPr>
          <p:nvPr/>
        </p:nvCxnSpPr>
        <p:spPr bwMode="auto">
          <a:xfrm>
            <a:off x="5127625" y="4991100"/>
            <a:ext cx="0" cy="420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38" name="Rectangle 2"/>
          <p:cNvSpPr>
            <a:spLocks noChangeArrowheads="1"/>
          </p:cNvSpPr>
          <p:nvPr/>
        </p:nvSpPr>
        <p:spPr bwMode="auto">
          <a:xfrm>
            <a:off x="7573963" y="4983163"/>
            <a:ext cx="520700" cy="422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/>
          </a:p>
        </p:txBody>
      </p:sp>
      <p:cxnSp>
        <p:nvCxnSpPr>
          <p:cNvPr id="60439" name="Straight Connector 59"/>
          <p:cNvCxnSpPr>
            <a:cxnSpLocks noChangeShapeType="1"/>
          </p:cNvCxnSpPr>
          <p:nvPr/>
        </p:nvCxnSpPr>
        <p:spPr bwMode="auto">
          <a:xfrm>
            <a:off x="7959725" y="4983163"/>
            <a:ext cx="0" cy="4222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40" name="Straight Arrow Connector 34"/>
          <p:cNvCxnSpPr>
            <a:cxnSpLocks noChangeShapeType="1"/>
            <a:endCxn id="60422" idx="1"/>
          </p:cNvCxnSpPr>
          <p:nvPr/>
        </p:nvCxnSpPr>
        <p:spPr bwMode="auto">
          <a:xfrm flipV="1">
            <a:off x="5167313" y="5197475"/>
            <a:ext cx="857250" cy="23813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41" name="Straight Arrow Connector 37"/>
          <p:cNvCxnSpPr>
            <a:cxnSpLocks noChangeShapeType="1"/>
            <a:stCxn id="60438" idx="3"/>
          </p:cNvCxnSpPr>
          <p:nvPr/>
        </p:nvCxnSpPr>
        <p:spPr bwMode="auto">
          <a:xfrm flipH="1" flipV="1">
            <a:off x="6281738" y="3095625"/>
            <a:ext cx="1812925" cy="2098675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42" name="Straight Arrow Connector 66"/>
          <p:cNvCxnSpPr>
            <a:cxnSpLocks noChangeShapeType="1"/>
          </p:cNvCxnSpPr>
          <p:nvPr/>
        </p:nvCxnSpPr>
        <p:spPr bwMode="auto">
          <a:xfrm flipH="1">
            <a:off x="3392488" y="3094038"/>
            <a:ext cx="1371600" cy="1903412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117475"/>
            <a:ext cx="8362950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Example: B</a:t>
            </a:r>
            <a:r>
              <a:rPr lang="en-US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-Tree Insertion of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Lamport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0075" y="5929313"/>
                <a:ext cx="7661275" cy="488950"/>
              </a:xfrm>
            </p:spPr>
            <p:txBody>
              <a:bodyPr/>
              <a:lstStyle/>
              <a:p>
                <a:r>
                  <a:rPr lang="en-IN" altLang="zh-TW" dirty="0" smtClean="0">
                    <a:ea typeface="ＭＳ Ｐゴシック" panose="020B0600070205080204" pitchFamily="34" charset="-128"/>
                  </a:rPr>
                  <a:t>After splitting the leaf node, it needs to insert </a:t>
                </a:r>
                <a14:m>
                  <m:oMath xmlns:m="http://schemas.openxmlformats.org/officeDocument/2006/math">
                    <m:r>
                      <a:rPr lang="en-IN" altLang="zh-TW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r>
                      <a:rPr lang="en-IN" altLang="zh-TW" i="1" dirty="0" err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𝑘</m:t>
                    </m:r>
                    <m:r>
                      <a:rPr lang="en-IN" altLang="zh-TW" i="1" dirty="0" err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,</m:t>
                    </m:r>
                    <m:r>
                      <a:rPr lang="en-IN" altLang="zh-TW" i="1" dirty="0" err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𝑝</m:t>
                    </m:r>
                    <m:r>
                      <a:rPr lang="en-IN" altLang="zh-TW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</m:t>
                    </m:r>
                  </m:oMath>
                </a14:m>
                <a:r>
                  <a:rPr lang="en-IN" altLang="zh-TW" dirty="0" smtClean="0">
                    <a:ea typeface="ＭＳ Ｐゴシック" panose="020B0600070205080204" pitchFamily="34" charset="-128"/>
                  </a:rPr>
                  <a:t> to its parent (non-leaf node).</a:t>
                </a:r>
              </a:p>
            </p:txBody>
          </p:sp>
        </mc:Choice>
        <mc:Fallback xmlns="">
          <p:sp>
            <p:nvSpPr>
              <p:cNvPr id="614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0075" y="5929313"/>
                <a:ext cx="7661275" cy="488950"/>
              </a:xfrm>
              <a:blipFill>
                <a:blip r:embed="rId2"/>
                <a:stretch>
                  <a:fillRect l="-318" t="-7500" b="-5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089025"/>
            <a:ext cx="87995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Oval 6"/>
          <p:cNvSpPr>
            <a:spLocks noChangeArrowheads="1"/>
          </p:cNvSpPr>
          <p:nvPr/>
        </p:nvSpPr>
        <p:spPr bwMode="auto">
          <a:xfrm>
            <a:off x="1779588" y="1665288"/>
            <a:ext cx="1982787" cy="668337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sp>
        <p:nvSpPr>
          <p:cNvPr id="61446" name="Rectangle 2"/>
          <p:cNvSpPr>
            <a:spLocks noChangeArrowheads="1"/>
          </p:cNvSpPr>
          <p:nvPr/>
        </p:nvSpPr>
        <p:spPr bwMode="auto">
          <a:xfrm>
            <a:off x="6024563" y="4975225"/>
            <a:ext cx="1535112" cy="444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/>
              <a:t>Kim   Lamport</a:t>
            </a:r>
          </a:p>
        </p:txBody>
      </p:sp>
      <p:sp>
        <p:nvSpPr>
          <p:cNvPr id="61447" name="Rectangle 10"/>
          <p:cNvSpPr>
            <a:spLocks noChangeArrowheads="1"/>
          </p:cNvSpPr>
          <p:nvPr/>
        </p:nvSpPr>
        <p:spPr bwMode="auto">
          <a:xfrm>
            <a:off x="3306763" y="4987925"/>
            <a:ext cx="1433512" cy="414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/>
              <a:t>Gold    Katz</a:t>
            </a:r>
          </a:p>
        </p:txBody>
      </p:sp>
      <p:cxnSp>
        <p:nvCxnSpPr>
          <p:cNvPr id="61448" name="Straight Arrow Connector 21"/>
          <p:cNvCxnSpPr>
            <a:cxnSpLocks noChangeShapeType="1"/>
          </p:cNvCxnSpPr>
          <p:nvPr/>
        </p:nvCxnSpPr>
        <p:spPr bwMode="auto">
          <a:xfrm flipH="1">
            <a:off x="3381375" y="2085975"/>
            <a:ext cx="76200" cy="2868613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49" name="Straight Connector 24"/>
          <p:cNvCxnSpPr>
            <a:cxnSpLocks noChangeShapeType="1"/>
          </p:cNvCxnSpPr>
          <p:nvPr/>
        </p:nvCxnSpPr>
        <p:spPr bwMode="auto">
          <a:xfrm>
            <a:off x="3419475" y="4983163"/>
            <a:ext cx="0" cy="4222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0" name="Straight Connector 27"/>
          <p:cNvCxnSpPr>
            <a:cxnSpLocks noChangeShapeType="1"/>
          </p:cNvCxnSpPr>
          <p:nvPr/>
        </p:nvCxnSpPr>
        <p:spPr bwMode="auto">
          <a:xfrm>
            <a:off x="4019550" y="4997450"/>
            <a:ext cx="0" cy="4222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1" name="Straight Connector 28"/>
          <p:cNvCxnSpPr>
            <a:cxnSpLocks noChangeShapeType="1"/>
          </p:cNvCxnSpPr>
          <p:nvPr/>
        </p:nvCxnSpPr>
        <p:spPr bwMode="auto">
          <a:xfrm>
            <a:off x="4097338" y="4991100"/>
            <a:ext cx="0" cy="420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2" name="Straight Connector 29"/>
          <p:cNvCxnSpPr>
            <a:cxnSpLocks noChangeShapeType="1"/>
          </p:cNvCxnSpPr>
          <p:nvPr/>
        </p:nvCxnSpPr>
        <p:spPr bwMode="auto">
          <a:xfrm>
            <a:off x="4624388" y="4986338"/>
            <a:ext cx="0" cy="4222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3" name="Straight Connector 30"/>
          <p:cNvCxnSpPr>
            <a:cxnSpLocks noChangeShapeType="1"/>
          </p:cNvCxnSpPr>
          <p:nvPr/>
        </p:nvCxnSpPr>
        <p:spPr bwMode="auto">
          <a:xfrm>
            <a:off x="7473950" y="4965700"/>
            <a:ext cx="0" cy="4222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4" name="Straight Connector 31"/>
          <p:cNvCxnSpPr>
            <a:cxnSpLocks noChangeShapeType="1"/>
          </p:cNvCxnSpPr>
          <p:nvPr/>
        </p:nvCxnSpPr>
        <p:spPr bwMode="auto">
          <a:xfrm>
            <a:off x="6605588" y="4991100"/>
            <a:ext cx="0" cy="420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5" name="Straight Connector 32"/>
          <p:cNvCxnSpPr>
            <a:cxnSpLocks noChangeShapeType="1"/>
          </p:cNvCxnSpPr>
          <p:nvPr/>
        </p:nvCxnSpPr>
        <p:spPr bwMode="auto">
          <a:xfrm>
            <a:off x="6535738" y="4972050"/>
            <a:ext cx="0" cy="4222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6" name="Straight Connector 33"/>
          <p:cNvCxnSpPr>
            <a:cxnSpLocks noChangeShapeType="1"/>
          </p:cNvCxnSpPr>
          <p:nvPr/>
        </p:nvCxnSpPr>
        <p:spPr bwMode="auto">
          <a:xfrm>
            <a:off x="6092825" y="4997450"/>
            <a:ext cx="0" cy="4222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7" name="Straight Arrow Connector 41"/>
          <p:cNvCxnSpPr>
            <a:cxnSpLocks noChangeShapeType="1"/>
          </p:cNvCxnSpPr>
          <p:nvPr/>
        </p:nvCxnSpPr>
        <p:spPr bwMode="auto">
          <a:xfrm>
            <a:off x="5678488" y="4379913"/>
            <a:ext cx="433387" cy="5873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458" name="Rectangle 45"/>
              <p:cNvSpPr>
                <a:spLocks noChangeArrowheads="1"/>
              </p:cNvSpPr>
              <p:nvPr/>
            </p:nvSpPr>
            <p:spPr bwMode="auto">
              <a:xfrm>
                <a:off x="4156075" y="3979863"/>
                <a:ext cx="165622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TW" sz="2000" b="1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kumimoji="0" lang="en-US" altLang="zh-TW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0" lang="en-US" altLang="zh-TW" sz="2000" b="1" dirty="0">
                    <a:solidFill>
                      <a:srgbClr val="C00000"/>
                    </a:solidFill>
                  </a:rPr>
                  <a:t> = Kim, </a:t>
                </a:r>
                <a14:m>
                  <m:oMath xmlns:m="http://schemas.openxmlformats.org/officeDocument/2006/math">
                    <m:r>
                      <a:rPr kumimoji="0" lang="en-US" altLang="zh-TW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kumimoji="0" lang="en-US" altLang="zh-TW" sz="2000" b="1" dirty="0">
                    <a:solidFill>
                      <a:srgbClr val="C00000"/>
                    </a:solidFill>
                  </a:rPr>
                  <a:t>) </a:t>
                </a:r>
                <a:endParaRPr kumimoji="0" lang="zh-TW" alt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458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56075" y="3979863"/>
                <a:ext cx="1656223" cy="400110"/>
              </a:xfrm>
              <a:prstGeom prst="rect">
                <a:avLst/>
              </a:prstGeom>
              <a:blipFill>
                <a:blip r:embed="rId4"/>
                <a:stretch>
                  <a:fillRect l="-4059" t="-7692" r="-3321" b="-292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59" name="Curved Up Arrow 46"/>
          <p:cNvSpPr>
            <a:spLocks noChangeArrowheads="1"/>
          </p:cNvSpPr>
          <p:nvPr/>
        </p:nvSpPr>
        <p:spPr bwMode="auto">
          <a:xfrm rot="-7244669">
            <a:off x="3151188" y="2501900"/>
            <a:ext cx="2560637" cy="569913"/>
          </a:xfrm>
          <a:prstGeom prst="curvedUpArrow">
            <a:avLst>
              <a:gd name="adj1" fmla="val 24940"/>
              <a:gd name="adj2" fmla="val 49902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sp>
        <p:nvSpPr>
          <p:cNvPr id="61460" name="Rectangle 2"/>
          <p:cNvSpPr>
            <a:spLocks noChangeArrowheads="1"/>
          </p:cNvSpPr>
          <p:nvPr/>
        </p:nvSpPr>
        <p:spPr bwMode="auto">
          <a:xfrm>
            <a:off x="4741863" y="4989513"/>
            <a:ext cx="520700" cy="422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/>
          </a:p>
        </p:txBody>
      </p:sp>
      <p:cxnSp>
        <p:nvCxnSpPr>
          <p:cNvPr id="61461" name="Straight Connector 57"/>
          <p:cNvCxnSpPr>
            <a:cxnSpLocks noChangeShapeType="1"/>
          </p:cNvCxnSpPr>
          <p:nvPr/>
        </p:nvCxnSpPr>
        <p:spPr bwMode="auto">
          <a:xfrm>
            <a:off x="5127625" y="4991100"/>
            <a:ext cx="0" cy="420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62" name="Rectangle 2"/>
          <p:cNvSpPr>
            <a:spLocks noChangeArrowheads="1"/>
          </p:cNvSpPr>
          <p:nvPr/>
        </p:nvSpPr>
        <p:spPr bwMode="auto">
          <a:xfrm>
            <a:off x="7573963" y="4983163"/>
            <a:ext cx="520700" cy="422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/>
          </a:p>
        </p:txBody>
      </p:sp>
      <p:cxnSp>
        <p:nvCxnSpPr>
          <p:cNvPr id="61463" name="Straight Connector 59"/>
          <p:cNvCxnSpPr>
            <a:cxnSpLocks noChangeShapeType="1"/>
          </p:cNvCxnSpPr>
          <p:nvPr/>
        </p:nvCxnSpPr>
        <p:spPr bwMode="auto">
          <a:xfrm>
            <a:off x="7959725" y="4983163"/>
            <a:ext cx="0" cy="4222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4" name="Straight Arrow Connector 34"/>
          <p:cNvCxnSpPr>
            <a:cxnSpLocks noChangeShapeType="1"/>
            <a:endCxn id="61446" idx="1"/>
          </p:cNvCxnSpPr>
          <p:nvPr/>
        </p:nvCxnSpPr>
        <p:spPr bwMode="auto">
          <a:xfrm flipV="1">
            <a:off x="5167313" y="5197475"/>
            <a:ext cx="857250" cy="23813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5" name="Straight Arrow Connector 37"/>
          <p:cNvCxnSpPr>
            <a:cxnSpLocks noChangeShapeType="1"/>
            <a:stCxn id="61462" idx="3"/>
          </p:cNvCxnSpPr>
          <p:nvPr/>
        </p:nvCxnSpPr>
        <p:spPr bwMode="auto">
          <a:xfrm flipH="1" flipV="1">
            <a:off x="6281738" y="3095625"/>
            <a:ext cx="1812925" cy="2098675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6" name="Straight Arrow Connector 66"/>
          <p:cNvCxnSpPr>
            <a:cxnSpLocks noChangeShapeType="1"/>
          </p:cNvCxnSpPr>
          <p:nvPr/>
        </p:nvCxnSpPr>
        <p:spPr bwMode="auto">
          <a:xfrm flipH="1">
            <a:off x="3392488" y="3094038"/>
            <a:ext cx="1371600" cy="1903412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67" name="TextBox 26"/>
          <p:cNvSpPr txBox="1">
            <a:spLocks noChangeArrowheads="1"/>
          </p:cNvSpPr>
          <p:nvPr/>
        </p:nvSpPr>
        <p:spPr bwMode="auto">
          <a:xfrm>
            <a:off x="3575050" y="2016125"/>
            <a:ext cx="698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6000">
                <a:solidFill>
                  <a:srgbClr val="FF0000"/>
                </a:solidFill>
              </a:rPr>
              <a:t>X</a:t>
            </a:r>
            <a:endParaRPr kumimoji="0" lang="zh-TW" altLang="en-US" sz="6000">
              <a:solidFill>
                <a:srgbClr val="FF0000"/>
              </a:solidFill>
            </a:endParaRPr>
          </a:p>
        </p:txBody>
      </p:sp>
      <p:sp>
        <p:nvSpPr>
          <p:cNvPr id="61468" name="TextBox 35"/>
          <p:cNvSpPr txBox="1">
            <a:spLocks noChangeArrowheads="1"/>
          </p:cNvSpPr>
          <p:nvPr/>
        </p:nvSpPr>
        <p:spPr bwMode="auto">
          <a:xfrm>
            <a:off x="5099050" y="2638425"/>
            <a:ext cx="6985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6000">
                <a:solidFill>
                  <a:srgbClr val="FF0000"/>
                </a:solidFill>
              </a:rPr>
              <a:t>X</a:t>
            </a:r>
            <a:endParaRPr kumimoji="0" lang="zh-TW" altLang="en-US" sz="6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296275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Example: B</a:t>
            </a:r>
            <a:r>
              <a:rPr lang="en-US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-Tree Insertion of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Lamport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(4)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488950"/>
          </a:xfrm>
        </p:spPr>
        <p:txBody>
          <a:bodyPr/>
          <a:lstStyle/>
          <a:p>
            <a:endParaRPr lang="en-IN" altLang="zh-TW" smtClean="0">
              <a:ea typeface="ＭＳ Ｐゴシック" panose="020B0600070205080204" pitchFamily="34" charset="-128"/>
            </a:endParaRPr>
          </a:p>
        </p:txBody>
      </p:sp>
      <p:pic>
        <p:nvPicPr>
          <p:cNvPr id="624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089025"/>
            <a:ext cx="87995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9" name="Oval 6"/>
          <p:cNvSpPr>
            <a:spLocks noChangeArrowheads="1"/>
          </p:cNvSpPr>
          <p:nvPr/>
        </p:nvSpPr>
        <p:spPr bwMode="auto">
          <a:xfrm>
            <a:off x="1606550" y="762000"/>
            <a:ext cx="2390775" cy="157162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sp>
        <p:nvSpPr>
          <p:cNvPr id="62470" name="Rectangle 2"/>
          <p:cNvSpPr>
            <a:spLocks noChangeArrowheads="1"/>
          </p:cNvSpPr>
          <p:nvPr/>
        </p:nvSpPr>
        <p:spPr bwMode="auto">
          <a:xfrm>
            <a:off x="6657975" y="4892675"/>
            <a:ext cx="1295400" cy="444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dirty="0"/>
              <a:t>Gold   </a:t>
            </a:r>
            <a:r>
              <a:rPr kumimoji="0" lang="en-US" altLang="zh-TW" b="1" dirty="0">
                <a:solidFill>
                  <a:srgbClr val="C00000"/>
                </a:solidFill>
              </a:rPr>
              <a:t>Kim</a:t>
            </a:r>
          </a:p>
        </p:txBody>
      </p:sp>
      <p:sp>
        <p:nvSpPr>
          <p:cNvPr id="62471" name="Rectangle 5"/>
          <p:cNvSpPr>
            <a:spLocks noChangeArrowheads="1"/>
          </p:cNvSpPr>
          <p:nvPr/>
        </p:nvSpPr>
        <p:spPr bwMode="auto">
          <a:xfrm>
            <a:off x="904875" y="4854575"/>
            <a:ext cx="2908300" cy="419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dirty="0" err="1"/>
              <a:t>Califieri</a:t>
            </a:r>
            <a:r>
              <a:rPr kumimoji="0" lang="en-US" altLang="zh-TW" dirty="0"/>
              <a:t>   Einstein   Gold  </a:t>
            </a:r>
            <a:r>
              <a:rPr kumimoji="0" lang="en-US" altLang="zh-TW" b="1" dirty="0">
                <a:solidFill>
                  <a:srgbClr val="C00000"/>
                </a:solidFill>
              </a:rPr>
              <a:t>Kim</a:t>
            </a:r>
          </a:p>
        </p:txBody>
      </p:sp>
      <p:sp>
        <p:nvSpPr>
          <p:cNvPr id="62472" name="Line 6"/>
          <p:cNvSpPr>
            <a:spLocks noChangeShapeType="1"/>
          </p:cNvSpPr>
          <p:nvPr/>
        </p:nvSpPr>
        <p:spPr bwMode="auto">
          <a:xfrm flipH="1">
            <a:off x="781050" y="5060950"/>
            <a:ext cx="1524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473" name="Line 7"/>
          <p:cNvSpPr>
            <a:spLocks noChangeShapeType="1"/>
          </p:cNvSpPr>
          <p:nvPr/>
        </p:nvSpPr>
        <p:spPr bwMode="auto">
          <a:xfrm>
            <a:off x="1838325" y="5078413"/>
            <a:ext cx="127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474" name="Line 8"/>
          <p:cNvSpPr>
            <a:spLocks noChangeShapeType="1"/>
          </p:cNvSpPr>
          <p:nvPr/>
        </p:nvSpPr>
        <p:spPr bwMode="auto">
          <a:xfrm flipH="1">
            <a:off x="2660650" y="5057775"/>
            <a:ext cx="127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475" name="Line 9"/>
          <p:cNvSpPr>
            <a:spLocks noChangeShapeType="1"/>
          </p:cNvSpPr>
          <p:nvPr/>
        </p:nvSpPr>
        <p:spPr bwMode="auto">
          <a:xfrm>
            <a:off x="3735388" y="5070475"/>
            <a:ext cx="8890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476" name="Rectangle 10"/>
          <p:cNvSpPr>
            <a:spLocks noChangeArrowheads="1"/>
          </p:cNvSpPr>
          <p:nvPr/>
        </p:nvSpPr>
        <p:spPr bwMode="auto">
          <a:xfrm>
            <a:off x="4700588" y="4892675"/>
            <a:ext cx="1654175" cy="414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/>
              <a:t>Califieri</a:t>
            </a:r>
          </a:p>
        </p:txBody>
      </p:sp>
      <p:sp>
        <p:nvSpPr>
          <p:cNvPr id="62477" name="Line 11"/>
          <p:cNvSpPr>
            <a:spLocks noChangeShapeType="1"/>
          </p:cNvSpPr>
          <p:nvPr/>
        </p:nvSpPr>
        <p:spPr bwMode="auto">
          <a:xfrm flipH="1">
            <a:off x="4605338" y="5146675"/>
            <a:ext cx="341312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478" name="Line 12"/>
          <p:cNvSpPr>
            <a:spLocks noChangeShapeType="1"/>
          </p:cNvSpPr>
          <p:nvPr/>
        </p:nvSpPr>
        <p:spPr bwMode="auto">
          <a:xfrm>
            <a:off x="7305675" y="5127625"/>
            <a:ext cx="127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479" name="Line 13"/>
          <p:cNvSpPr>
            <a:spLocks noChangeShapeType="1"/>
          </p:cNvSpPr>
          <p:nvPr/>
        </p:nvSpPr>
        <p:spPr bwMode="auto">
          <a:xfrm flipH="1">
            <a:off x="6753225" y="5146675"/>
            <a:ext cx="127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480" name="Line 14"/>
          <p:cNvSpPr>
            <a:spLocks noChangeShapeType="1"/>
          </p:cNvSpPr>
          <p:nvPr/>
        </p:nvSpPr>
        <p:spPr bwMode="auto">
          <a:xfrm>
            <a:off x="7877175" y="5141913"/>
            <a:ext cx="889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481" name="Rectangle 15"/>
          <p:cNvSpPr>
            <a:spLocks noChangeArrowheads="1"/>
          </p:cNvSpPr>
          <p:nvPr/>
        </p:nvSpPr>
        <p:spPr bwMode="auto">
          <a:xfrm>
            <a:off x="5464175" y="4117975"/>
            <a:ext cx="2006600" cy="368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b="1"/>
              <a:t>Einstein</a:t>
            </a:r>
            <a:r>
              <a:rPr kumimoji="0" lang="en-US" altLang="zh-TW"/>
              <a:t>    Mozart</a:t>
            </a:r>
            <a:endParaRPr kumimoji="0" lang="en-US" altLang="zh-TW" b="1"/>
          </a:p>
        </p:txBody>
      </p:sp>
      <p:sp>
        <p:nvSpPr>
          <p:cNvPr id="62482" name="Line 16"/>
          <p:cNvSpPr>
            <a:spLocks noChangeShapeType="1"/>
          </p:cNvSpPr>
          <p:nvPr/>
        </p:nvSpPr>
        <p:spPr bwMode="auto">
          <a:xfrm flipH="1">
            <a:off x="5032375" y="4314825"/>
            <a:ext cx="495300" cy="577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483" name="Line 17"/>
          <p:cNvSpPr>
            <a:spLocks noChangeShapeType="1"/>
          </p:cNvSpPr>
          <p:nvPr/>
        </p:nvSpPr>
        <p:spPr bwMode="auto">
          <a:xfrm>
            <a:off x="6562725" y="4400550"/>
            <a:ext cx="2032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484" name="Rectangle 18"/>
          <p:cNvSpPr>
            <a:spLocks noChangeArrowheads="1"/>
          </p:cNvSpPr>
          <p:nvPr/>
        </p:nvSpPr>
        <p:spPr bwMode="auto">
          <a:xfrm>
            <a:off x="1349375" y="4117975"/>
            <a:ext cx="1828800" cy="355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/>
              <a:t>     </a:t>
            </a:r>
          </a:p>
        </p:txBody>
      </p:sp>
      <p:sp>
        <p:nvSpPr>
          <p:cNvPr id="62485" name="Line 19"/>
          <p:cNvSpPr>
            <a:spLocks noChangeShapeType="1"/>
          </p:cNvSpPr>
          <p:nvPr/>
        </p:nvSpPr>
        <p:spPr bwMode="auto">
          <a:xfrm flipH="1">
            <a:off x="1006475" y="4314825"/>
            <a:ext cx="458788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486" name="Line 9"/>
          <p:cNvSpPr>
            <a:spLocks noChangeShapeType="1"/>
          </p:cNvSpPr>
          <p:nvPr/>
        </p:nvSpPr>
        <p:spPr bwMode="auto">
          <a:xfrm>
            <a:off x="3224213" y="5108575"/>
            <a:ext cx="889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487" name="Line 12"/>
          <p:cNvSpPr>
            <a:spLocks noChangeShapeType="1"/>
          </p:cNvSpPr>
          <p:nvPr/>
        </p:nvSpPr>
        <p:spPr bwMode="auto">
          <a:xfrm>
            <a:off x="6138863" y="5146675"/>
            <a:ext cx="179387" cy="577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488" name="Rectangle 65"/>
          <p:cNvSpPr>
            <a:spLocks noChangeArrowheads="1"/>
          </p:cNvSpPr>
          <p:nvPr/>
        </p:nvSpPr>
        <p:spPr bwMode="auto">
          <a:xfrm>
            <a:off x="1463675" y="4127500"/>
            <a:ext cx="812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/>
              <a:t>Mozart</a:t>
            </a:r>
            <a:endParaRPr kumimoji="0" lang="zh-TW" altLang="en-US"/>
          </a:p>
        </p:txBody>
      </p:sp>
      <p:sp>
        <p:nvSpPr>
          <p:cNvPr id="62489" name="Line 19"/>
          <p:cNvSpPr>
            <a:spLocks noChangeShapeType="1"/>
          </p:cNvSpPr>
          <p:nvPr/>
        </p:nvSpPr>
        <p:spPr bwMode="auto">
          <a:xfrm>
            <a:off x="2333625" y="4314825"/>
            <a:ext cx="14874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490" name="Line 19"/>
          <p:cNvSpPr>
            <a:spLocks noChangeShapeType="1"/>
          </p:cNvSpPr>
          <p:nvPr/>
        </p:nvSpPr>
        <p:spPr bwMode="auto">
          <a:xfrm>
            <a:off x="7378700" y="4370388"/>
            <a:ext cx="148907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253413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Example: B</a:t>
            </a:r>
            <a:r>
              <a:rPr lang="en-US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-Tree Insertion of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Lamport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(5)</a:t>
            </a:r>
          </a:p>
        </p:txBody>
      </p:sp>
      <p:pic>
        <p:nvPicPr>
          <p:cNvPr id="6349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3978275"/>
            <a:ext cx="8512175" cy="194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776413"/>
            <a:ext cx="86772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3" name="Text Box 3"/>
          <p:cNvSpPr txBox="1">
            <a:spLocks noChangeArrowheads="1"/>
          </p:cNvSpPr>
          <p:nvPr/>
        </p:nvSpPr>
        <p:spPr bwMode="auto">
          <a:xfrm>
            <a:off x="2154238" y="6051550"/>
            <a:ext cx="488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sz="1800"/>
              <a:t>B</a:t>
            </a:r>
            <a:r>
              <a:rPr kumimoji="0" lang="en-US" altLang="zh-TW" sz="1800" baseline="30000"/>
              <a:t>+</a:t>
            </a:r>
            <a:r>
              <a:rPr kumimoji="0" lang="en-US" altLang="zh-TW" sz="1800"/>
              <a:t>-Tree before and after insertion of “Lamport”</a:t>
            </a:r>
          </a:p>
        </p:txBody>
      </p:sp>
      <p:sp>
        <p:nvSpPr>
          <p:cNvPr id="63494" name="Content Placeholder 7"/>
          <p:cNvSpPr>
            <a:spLocks noGrp="1"/>
          </p:cNvSpPr>
          <p:nvPr>
            <p:ph idx="1"/>
          </p:nvPr>
        </p:nvSpPr>
        <p:spPr>
          <a:xfrm>
            <a:off x="522288" y="831850"/>
            <a:ext cx="7969250" cy="412750"/>
          </a:xfrm>
        </p:spPr>
        <p:txBody>
          <a:bodyPr/>
          <a:lstStyle/>
          <a:p>
            <a:r>
              <a:rPr lang="en-US" altLang="zh-TW" b="1" smtClean="0">
                <a:ea typeface="ＭＳ Ｐゴシック" panose="020B0600070205080204" pitchFamily="34" charset="-128"/>
              </a:rPr>
              <a:t>The Example in the textbook from the authors is not consistent with the definition! Following the correction we gave.</a:t>
            </a:r>
            <a:endParaRPr lang="zh-TW" altLang="en-US" b="1" smtClean="0">
              <a:ea typeface="ＭＳ Ｐゴシック" panose="020B0600070205080204" pitchFamily="34" charset="-128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344488" y="4295775"/>
            <a:ext cx="8015287" cy="1538288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flipV="1">
            <a:off x="561975" y="4249738"/>
            <a:ext cx="7688263" cy="1490662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3278188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B+-tree</a:t>
            </a:r>
            <a:endParaRPr lang="en-US" dirty="0"/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814388" y="1093788"/>
            <a:ext cx="3179762" cy="4903787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B+ tree insertion.</a:t>
            </a:r>
          </a:p>
        </p:txBody>
      </p:sp>
      <p:pic>
        <p:nvPicPr>
          <p:cNvPr id="645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563" y="84138"/>
            <a:ext cx="4125912" cy="653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3278188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B+-tree</a:t>
            </a:r>
            <a:endParaRPr lang="en-US" dirty="0"/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814388" y="1093788"/>
            <a:ext cx="3179762" cy="4903787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B+ tree insertion.</a:t>
            </a:r>
          </a:p>
        </p:txBody>
      </p:sp>
      <p:pic>
        <p:nvPicPr>
          <p:cNvPr id="655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563" y="84138"/>
            <a:ext cx="4125912" cy="653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631950"/>
            <a:ext cx="7666037" cy="477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3278188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B+-tree</a:t>
            </a:r>
            <a:endParaRPr lang="en-US" dirty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814388" y="1093788"/>
            <a:ext cx="3179762" cy="4903787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B+ tree insertion.</a:t>
            </a:r>
          </a:p>
        </p:txBody>
      </p:sp>
      <p:pic>
        <p:nvPicPr>
          <p:cNvPr id="665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563" y="84138"/>
            <a:ext cx="4125912" cy="653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2574925"/>
            <a:ext cx="5821363" cy="262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3278188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B+-tree</a:t>
            </a:r>
            <a:endParaRPr lang="en-US" dirty="0"/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814388" y="1093788"/>
            <a:ext cx="3179762" cy="4903787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B+ tree insertion.</a:t>
            </a:r>
          </a:p>
        </p:txBody>
      </p:sp>
      <p:pic>
        <p:nvPicPr>
          <p:cNvPr id="675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563" y="84138"/>
            <a:ext cx="4125912" cy="653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2501900"/>
            <a:ext cx="7900987" cy="411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Updates on B</a:t>
            </a:r>
            <a:r>
              <a:rPr lang="en-US" baseline="30000" dirty="0">
                <a:ea typeface="+mj-ea"/>
              </a:rPr>
              <a:t>+</a:t>
            </a:r>
            <a:r>
              <a:rPr lang="en-US" dirty="0">
                <a:ea typeface="+mj-ea"/>
              </a:rPr>
              <a:t>-Trees: </a:t>
            </a:r>
            <a:r>
              <a:rPr lang="en-US" dirty="0" smtClean="0">
                <a:ea typeface="+mj-ea"/>
              </a:rPr>
              <a:t>Deletion (1)</a:t>
            </a:r>
            <a:endParaRPr lang="en-US" dirty="0"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6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2938" y="992390"/>
                <a:ext cx="5876823" cy="4137025"/>
              </a:xfrm>
            </p:spPr>
            <p:txBody>
              <a:bodyPr/>
              <a:lstStyle/>
              <a:p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Find the record to be deleted, and remove it from the main data file</a:t>
                </a:r>
              </a:p>
              <a:p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Remove (search key value, pointer) from the </a:t>
                </a:r>
                <a:r>
                  <a:rPr lang="en-US" altLang="zh-TW" sz="2000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leaf node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 if there are no records in the data file with the same search key left.</a:t>
                </a:r>
              </a:p>
              <a:p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If the node has too few entries due to the removal, </a:t>
                </a:r>
                <a:r>
                  <a:rPr lang="en-US" altLang="zh-TW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merge siblings or redistribute pointers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.</a:t>
                </a:r>
              </a:p>
              <a:p>
                <a:r>
                  <a:rPr lang="en-US" altLang="zh-TW" sz="2000" b="1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Merge siblings</a:t>
                </a:r>
                <a:r>
                  <a:rPr lang="en-US" altLang="zh-TW" sz="2000" b="1" i="1" dirty="0" smtClean="0">
                    <a:ea typeface="ＭＳ Ｐゴシック" panose="020B0600070205080204" pitchFamily="34" charset="-128"/>
                  </a:rPr>
                  <a:t>:</a:t>
                </a:r>
                <a:endParaRPr lang="en-US" altLang="zh-TW" sz="2000" dirty="0" smtClean="0">
                  <a:ea typeface="ＭＳ Ｐゴシック" panose="020B0600070205080204" pitchFamily="34" charset="-128"/>
                </a:endParaRPr>
              </a:p>
              <a:p>
                <a:pPr lvl="1"/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Insert all the search key values in the two nodes into a single node (</a:t>
                </a:r>
                <a:r>
                  <a:rPr lang="en-US" altLang="zh-TW" sz="2000" b="1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try the one on the left first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), and delete the other node.</a:t>
                </a:r>
              </a:p>
              <a:p>
                <a:pPr lvl="1"/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Delete the pair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𝐾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−1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,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𝑃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</m:t>
                    </m:r>
                  </m:oMath>
                </a14:m>
                <a:r>
                  <a:rPr lang="en-US" altLang="zh-TW" sz="2000" i="1" dirty="0" smtClean="0">
                    <a:ea typeface="ＭＳ Ｐゴシック" panose="020B0600070205080204" pitchFamily="34" charset="-128"/>
                  </a:rPr>
                  <a:t>,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𝑃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 is the pointer to the deleted node, from its parent, recursively using the above procedure.</a:t>
                </a:r>
              </a:p>
            </p:txBody>
          </p:sp>
        </mc:Choice>
        <mc:Fallback xmlns="">
          <p:sp>
            <p:nvSpPr>
              <p:cNvPr id="686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2938" y="992390"/>
                <a:ext cx="5876823" cy="4137025"/>
              </a:xfrm>
              <a:blipFill>
                <a:blip r:embed="rId3"/>
                <a:stretch>
                  <a:fillRect l="-726" t="-737" r="-934" b="-2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Ordered Indices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232" y="814388"/>
            <a:ext cx="5964237" cy="4876800"/>
          </a:xfrm>
        </p:spPr>
        <p:txBody>
          <a:bodyPr/>
          <a:lstStyle/>
          <a:p>
            <a:r>
              <a:rPr lang="en-US" altLang="zh-TW" dirty="0" smtClean="0">
                <a:ea typeface="ＭＳ Ｐゴシック" panose="020B0600070205080204" pitchFamily="34" charset="-128"/>
              </a:rPr>
              <a:t>In an </a:t>
            </a:r>
            <a:r>
              <a:rPr lang="en-US" altLang="zh-TW" b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ordered index</a:t>
            </a:r>
            <a:r>
              <a:rPr lang="en-US" altLang="zh-TW" b="1" dirty="0" smtClean="0">
                <a:ea typeface="ＭＳ Ｐゴシック" panose="020B0600070205080204" pitchFamily="34" charset="-128"/>
              </a:rPr>
              <a:t>, 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index entries are </a:t>
            </a:r>
            <a:r>
              <a:rPr lang="en-US" altLang="zh-TW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sorted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 on the search key.  E.g., student ID in the student relation.</a:t>
            </a:r>
          </a:p>
          <a:p>
            <a:pPr lvl="1"/>
            <a:r>
              <a:rPr lang="en-US" altLang="zh-TW" b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Primary index (clustering index)</a:t>
            </a:r>
            <a:r>
              <a:rPr lang="en-US" altLang="zh-TW" b="1" dirty="0" smtClean="0">
                <a:ea typeface="ＭＳ Ｐゴシック" panose="020B0600070205080204" pitchFamily="34" charset="-128"/>
              </a:rPr>
              <a:t> 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is an index whose search keys also follow the sequential order of the data file for the relation.</a:t>
            </a:r>
          </a:p>
          <a:p>
            <a:pPr lvl="1"/>
            <a:r>
              <a:rPr lang="en-US" altLang="zh-TW" b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Secondary index (non-clustering index)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:</a:t>
            </a:r>
            <a:r>
              <a:rPr lang="en-US" altLang="zh-TW" b="1" dirty="0" smtClean="0">
                <a:ea typeface="ＭＳ Ｐゴシック" panose="020B0600070205080204" pitchFamily="34" charset="-128"/>
              </a:rPr>
              <a:t> 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an index whose search keys specify an order </a:t>
            </a:r>
            <a:r>
              <a:rPr lang="en-US" altLang="zh-TW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different from the sequential order 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of the data file.  </a:t>
            </a:r>
            <a:endParaRPr lang="en-US" altLang="zh-TW" b="1" dirty="0" smtClean="0">
              <a:ea typeface="ＭＳ Ｐゴシック" panose="020B0600070205080204" pitchFamily="34" charset="-128"/>
            </a:endParaRPr>
          </a:p>
          <a:p>
            <a:r>
              <a:rPr lang="en-US" altLang="zh-TW" dirty="0" smtClean="0">
                <a:ea typeface="ＭＳ Ｐゴシック" panose="020B0600070205080204" pitchFamily="34" charset="-128"/>
              </a:rPr>
              <a:t>An example: consider an instructor relation stored as a sequential file following the order of IDs. </a:t>
            </a:r>
          </a:p>
          <a:p>
            <a:pPr lvl="1"/>
            <a:r>
              <a:rPr lang="en-US" altLang="zh-TW" dirty="0" smtClean="0">
                <a:ea typeface="ＭＳ Ｐゴシック" panose="020B0600070205080204" pitchFamily="34" charset="-128"/>
              </a:rPr>
              <a:t>A primary index is an index on IDs.</a:t>
            </a:r>
          </a:p>
          <a:p>
            <a:pPr lvl="1"/>
            <a:r>
              <a:rPr lang="en-US" altLang="zh-TW" dirty="0" smtClean="0">
                <a:ea typeface="ＭＳ Ｐゴシック" panose="020B0600070205080204" pitchFamily="34" charset="-128"/>
              </a:rPr>
              <a:t>A secondary index is an index on </a:t>
            </a:r>
            <a:r>
              <a:rPr lang="en-US" altLang="zh-TW" dirty="0" err="1" smtClean="0">
                <a:ea typeface="ＭＳ Ｐゴシック" panose="020B0600070205080204" pitchFamily="34" charset="-128"/>
              </a:rPr>
              <a:t>dept_name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zh-TW" dirty="0" smtClean="0">
                <a:ea typeface="ＭＳ Ｐゴシック" panose="020B0600070205080204" pitchFamily="34" charset="-128"/>
              </a:rPr>
              <a:t>Some remarks</a:t>
            </a:r>
          </a:p>
          <a:p>
            <a:pPr lvl="1"/>
            <a:r>
              <a:rPr lang="en-US" altLang="zh-TW" dirty="0" smtClean="0">
                <a:ea typeface="ＭＳ Ｐゴシック" panose="020B0600070205080204" pitchFamily="34" charset="-128"/>
              </a:rPr>
              <a:t>A relation (file) can have several indices.</a:t>
            </a:r>
          </a:p>
          <a:p>
            <a:pPr lvl="1"/>
            <a:r>
              <a:rPr lang="en-US" altLang="zh-TW" dirty="0" smtClean="0">
                <a:ea typeface="ＭＳ Ｐゴシック" panose="020B0600070205080204" pitchFamily="34" charset="-128"/>
              </a:rPr>
              <a:t>An index is stored </a:t>
            </a:r>
            <a:r>
              <a:rPr lang="en-US" altLang="zh-TW" u="sng" dirty="0" smtClean="0">
                <a:ea typeface="ＭＳ Ｐゴシック" panose="020B0600070205080204" pitchFamily="34" charset="-128"/>
              </a:rPr>
              <a:t>sequentially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 on the search key.</a:t>
            </a:r>
          </a:p>
          <a:p>
            <a:pPr lvl="1"/>
            <a:r>
              <a:rPr lang="en-US" altLang="zh-TW" dirty="0" smtClean="0">
                <a:ea typeface="ＭＳ Ｐゴシック" panose="020B0600070205080204" pitchFamily="34" charset="-128"/>
              </a:rPr>
              <a:t>There are </a:t>
            </a:r>
            <a:r>
              <a:rPr lang="en-US" altLang="zh-TW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two types of ordered index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, namely, </a:t>
            </a:r>
            <a:r>
              <a:rPr lang="en-US" altLang="zh-TW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dense and sparse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 indices.</a:t>
            </a:r>
          </a:p>
        </p:txBody>
      </p:sp>
      <p:sp>
        <p:nvSpPr>
          <p:cNvPr id="11269" name="TextBox 1"/>
          <p:cNvSpPr txBox="1">
            <a:spLocks noChangeArrowheads="1"/>
          </p:cNvSpPr>
          <p:nvPr/>
        </p:nvSpPr>
        <p:spPr bwMode="auto">
          <a:xfrm>
            <a:off x="6794310" y="4479772"/>
            <a:ext cx="19339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HK" altLang="en-US" dirty="0"/>
              <a:t>Data file in the order of IDs</a:t>
            </a:r>
            <a:endParaRPr kumimoji="0" lang="en-US" altLang="en-US" dirty="0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469" y="939868"/>
            <a:ext cx="2988505" cy="370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Updates on B</a:t>
            </a:r>
            <a:r>
              <a:rPr lang="en-US" baseline="30000" dirty="0"/>
              <a:t>+</a:t>
            </a:r>
            <a:r>
              <a:rPr lang="en-US" dirty="0"/>
              <a:t>-Trees:  </a:t>
            </a:r>
            <a:r>
              <a:rPr lang="en-US" dirty="0" smtClean="0"/>
              <a:t>An Example</a:t>
            </a:r>
            <a:endParaRPr lang="en-US" altLang="zh-TW" dirty="0" smtClean="0">
              <a:effectLst/>
              <a:ea typeface="ＭＳ Ｐゴシック" panose="020B0600070205080204" pitchFamily="34" charset="-128"/>
            </a:endParaRPr>
          </a:p>
        </p:txBody>
      </p:sp>
      <p:pic>
        <p:nvPicPr>
          <p:cNvPr id="7065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176338"/>
            <a:ext cx="8891587" cy="503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Rectangle 3"/>
          <p:cNvSpPr>
            <a:spLocks noChangeArrowheads="1"/>
          </p:cNvSpPr>
          <p:nvPr/>
        </p:nvSpPr>
        <p:spPr bwMode="auto">
          <a:xfrm>
            <a:off x="1430338" y="3013075"/>
            <a:ext cx="374650" cy="1511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cxnSp>
        <p:nvCxnSpPr>
          <p:cNvPr id="70661" name="Elbow Connector 5"/>
          <p:cNvCxnSpPr>
            <a:cxnSpLocks noChangeShapeType="1"/>
          </p:cNvCxnSpPr>
          <p:nvPr/>
        </p:nvCxnSpPr>
        <p:spPr bwMode="auto">
          <a:xfrm rot="16200000" flipH="1">
            <a:off x="738982" y="3552031"/>
            <a:ext cx="1524000" cy="446087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Updates on B</a:t>
            </a:r>
            <a:r>
              <a:rPr lang="en-US" baseline="30000" dirty="0">
                <a:ea typeface="+mj-ea"/>
              </a:rPr>
              <a:t>+</a:t>
            </a:r>
            <a:r>
              <a:rPr lang="en-US" dirty="0">
                <a:ea typeface="+mj-ea"/>
              </a:rPr>
              <a:t>-Trees: </a:t>
            </a:r>
            <a:r>
              <a:rPr lang="en-US" dirty="0" smtClean="0">
                <a:ea typeface="+mj-ea"/>
              </a:rPr>
              <a:t>Deletion (2)</a:t>
            </a:r>
            <a:endParaRPr lang="en-US" dirty="0"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68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Otherwise, if the node has </a:t>
                </a:r>
                <a:r>
                  <a:rPr lang="en-US" altLang="zh-TW" sz="2000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too few entries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 due to the removal, but the entries in the node and a sibling do not fit into a single node, then </a:t>
                </a:r>
                <a:r>
                  <a:rPr lang="en-US" altLang="zh-TW" sz="2000" b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redistribute pointers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:</a:t>
                </a:r>
              </a:p>
              <a:p>
                <a:pPr lvl="1"/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Redistribute the pointers between the node and a sibling such that both have more than the minimum number of entries.</a:t>
                </a:r>
              </a:p>
              <a:p>
                <a:pPr lvl="1"/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Update the corresponding search key value in the parent of the node.</a:t>
                </a:r>
              </a:p>
              <a:p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The node deletions may cascade upwards till a node which has 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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/2</m:t>
                    </m:r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or more pointers is found.  </a:t>
                </a:r>
              </a:p>
              <a:p>
                <a:r>
                  <a:rPr lang="en-US" altLang="zh-TW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If the root node has only one pointer after deletion, it is deleted and the sole child becomes the root. </a:t>
                </a:r>
                <a:endParaRPr lang="en-US" altLang="zh-TW" sz="2000" dirty="0" smtClean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716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557" t="-497" r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223250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Example </a:t>
            </a:r>
            <a:r>
              <a:rPr lang="en-US" dirty="0">
                <a:ea typeface="+mj-ea"/>
              </a:rPr>
              <a:t>of B</a:t>
            </a:r>
            <a:r>
              <a:rPr lang="en-US" baseline="30000" dirty="0">
                <a:ea typeface="+mj-ea"/>
              </a:rPr>
              <a:t>+</a:t>
            </a:r>
            <a:r>
              <a:rPr lang="en-US" dirty="0">
                <a:ea typeface="+mj-ea"/>
              </a:rPr>
              <a:t>-Tree </a:t>
            </a:r>
            <a:r>
              <a:rPr lang="en-US" dirty="0" smtClean="0">
                <a:ea typeface="+mj-ea"/>
              </a:rPr>
              <a:t>Deletion: Srinivasan</a:t>
            </a:r>
            <a:endParaRPr lang="en-US" dirty="0">
              <a:ea typeface="+mj-ea"/>
            </a:endParaRPr>
          </a:p>
        </p:txBody>
      </p:sp>
      <p:pic>
        <p:nvPicPr>
          <p:cNvPr id="7373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993775"/>
            <a:ext cx="87995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533401" y="3622675"/>
                <a:ext cx="5011366" cy="269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2" charset="2"/>
                  <a:buChar char="n"/>
                  <a:defRPr/>
                </a:pPr>
                <a:r>
                  <a:rPr kumimoji="1" lang="en-IN" altLang="zh-TW" sz="1800" kern="0" dirty="0" smtClean="0">
                    <a:latin typeface="+mn-lt"/>
                    <a:ea typeface="ＭＳ Ｐゴシック" charset="-128"/>
                  </a:rPr>
                  <a:t>This B+-tree is </a:t>
                </a:r>
                <a14:m>
                  <m:oMath xmlns:m="http://schemas.openxmlformats.org/officeDocument/2006/math">
                    <m:r>
                      <a:rPr kumimoji="1" lang="en-IN" altLang="zh-TW" sz="1800" i="1" kern="0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𝑛</m:t>
                    </m:r>
                    <m:r>
                      <a:rPr kumimoji="1" lang="en-IN" altLang="zh-TW" sz="1800" i="1" kern="0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=4</m:t>
                    </m:r>
                  </m:oMath>
                </a14:m>
                <a:r>
                  <a:rPr kumimoji="1" lang="en-IN" altLang="zh-TW" sz="1800" kern="0" dirty="0">
                    <a:latin typeface="+mn-lt"/>
                    <a:ea typeface="ＭＳ Ｐゴシック" charset="-128"/>
                  </a:rPr>
                  <a:t>.</a:t>
                </a:r>
              </a:p>
              <a:p>
                <a:pPr marL="342900" indent="-342900"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2" charset="2"/>
                  <a:buChar char="n"/>
                  <a:defRPr/>
                </a:pPr>
                <a:r>
                  <a:rPr lang="en-US" altLang="zh-TW" sz="1800" dirty="0">
                    <a:ea typeface="ＭＳ Ｐゴシック" charset="-128"/>
                  </a:rPr>
                  <a:t>A </a:t>
                </a:r>
                <a:r>
                  <a:rPr lang="en-US" altLang="zh-TW" sz="1800" dirty="0">
                    <a:solidFill>
                      <a:srgbClr val="C00000"/>
                    </a:solidFill>
                    <a:ea typeface="ＭＳ Ｐゴシック" charset="-128"/>
                  </a:rPr>
                  <a:t>leaf node</a:t>
                </a:r>
                <a:r>
                  <a:rPr lang="en-US" altLang="zh-TW" sz="1800" dirty="0">
                    <a:ea typeface="ＭＳ Ｐゴシック" charset="-128"/>
                  </a:rPr>
                  <a:t> has between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zh-TW" sz="1800" i="1" dirty="0">
                            <a:latin typeface="Cambria Math" panose="02040503050406030204" pitchFamily="18" charset="0"/>
                            <a:ea typeface="ＭＳ Ｐゴシック" charset="-128"/>
                          </a:rPr>
                          <m:t>(</m:t>
                        </m:r>
                        <m:r>
                          <a:rPr lang="en-US" altLang="zh-TW" sz="1800" i="1" dirty="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𝑛</m:t>
                        </m:r>
                        <m:r>
                          <a:rPr lang="en-US" altLang="zh-TW" sz="1800" i="1" dirty="0">
                            <a:latin typeface="Cambria Math" panose="02040503050406030204" pitchFamily="18" charset="0"/>
                            <a:ea typeface="ＭＳ Ｐゴシック" charset="-128"/>
                          </a:rPr>
                          <m:t>–1)/2</m:t>
                        </m:r>
                      </m:e>
                    </m:d>
                  </m:oMath>
                </a14:m>
                <a:r>
                  <a:rPr lang="en-US" altLang="zh-TW" sz="1800" dirty="0" smtClean="0">
                    <a:ea typeface="ＭＳ Ｐゴシック" charset="-128"/>
                  </a:rPr>
                  <a:t> </a:t>
                </a:r>
                <a:r>
                  <a:rPr lang="en-US" altLang="zh-TW" sz="1800" dirty="0">
                    <a:ea typeface="ＭＳ Ｐゴシック" charset="-128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TW" sz="1800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𝑛</m:t>
                    </m:r>
                    <m:r>
                      <a:rPr lang="en-US" altLang="zh-TW" sz="1800" b="0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 </m:t>
                    </m:r>
                    <m:r>
                      <a:rPr lang="en-US" altLang="zh-TW" sz="1800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–1</m:t>
                    </m:r>
                  </m:oMath>
                </a14:m>
                <a:r>
                  <a:rPr lang="en-US" altLang="zh-TW" sz="1800" dirty="0">
                    <a:ea typeface="ＭＳ Ｐゴシック" charset="-128"/>
                  </a:rPr>
                  <a:t> </a:t>
                </a:r>
                <a:r>
                  <a:rPr lang="en-US" altLang="zh-TW" sz="1800" dirty="0">
                    <a:solidFill>
                      <a:srgbClr val="C00000"/>
                    </a:solidFill>
                    <a:ea typeface="ＭＳ Ｐゴシック" charset="-128"/>
                  </a:rPr>
                  <a:t>values</a:t>
                </a:r>
                <a:r>
                  <a:rPr lang="en-US" altLang="zh-TW" sz="1800" b="1" dirty="0">
                    <a:ea typeface="ＭＳ Ｐゴシック" charset="-128"/>
                  </a:rPr>
                  <a:t>,  </a:t>
                </a:r>
                <a:r>
                  <a:rPr lang="en-US" altLang="zh-TW" sz="1800" dirty="0">
                    <a:ea typeface="ＭＳ Ｐゴシック" charset="-128"/>
                  </a:rPr>
                  <a:t>between 2 and 3 values</a:t>
                </a:r>
                <a:r>
                  <a:rPr lang="en-US" altLang="zh-TW" sz="1800" b="1" dirty="0">
                    <a:ea typeface="ＭＳ Ｐゴシック" charset="-128"/>
                  </a:rPr>
                  <a:t>.</a:t>
                </a:r>
              </a:p>
              <a:p>
                <a:pPr marL="342900" indent="-342900"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2" charset="2"/>
                  <a:buChar char="n"/>
                  <a:defRPr/>
                </a:pPr>
                <a:r>
                  <a:rPr lang="en-US" altLang="zh-TW" sz="1800" dirty="0">
                    <a:ea typeface="ＭＳ Ｐゴシック" charset="-128"/>
                  </a:rPr>
                  <a:t>The last node has 1 value!  It does not satisfy the condition (</a:t>
                </a:r>
                <a:r>
                  <a:rPr lang="en-US" altLang="zh-TW" sz="1800" dirty="0" err="1">
                    <a:solidFill>
                      <a:srgbClr val="C00000"/>
                    </a:solidFill>
                    <a:ea typeface="ＭＳ Ｐゴシック" charset="-128"/>
                  </a:rPr>
                  <a:t>underfull</a:t>
                </a:r>
                <a:r>
                  <a:rPr lang="en-US" altLang="zh-TW" sz="1800" dirty="0">
                    <a:ea typeface="ＭＳ Ｐゴシック" charset="-128"/>
                  </a:rPr>
                  <a:t>).</a:t>
                </a:r>
              </a:p>
              <a:p>
                <a:pPr marL="342900" indent="-342900"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2" charset="2"/>
                  <a:buChar char="n"/>
                  <a:defRPr/>
                </a:pPr>
                <a:r>
                  <a:rPr lang="en-US" altLang="zh-TW" sz="1800" b="1" dirty="0">
                    <a:ea typeface="ＭＳ Ｐゴシック" charset="-128"/>
                  </a:rPr>
                  <a:t>Merge!</a:t>
                </a:r>
              </a:p>
              <a:p>
                <a:pPr marL="342900" indent="-342900"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2" charset="2"/>
                  <a:buChar char="n"/>
                  <a:defRPr/>
                </a:pPr>
                <a:endParaRPr kumimoji="1" lang="en-IN" altLang="zh-TW" sz="1800" kern="0" dirty="0">
                  <a:latin typeface="+mn-lt"/>
                  <a:ea typeface="ＭＳ Ｐゴシック" charset="-128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1" y="3622675"/>
                <a:ext cx="5011366" cy="2690813"/>
              </a:xfrm>
              <a:prstGeom prst="rect">
                <a:avLst/>
              </a:prstGeom>
              <a:blipFill>
                <a:blip r:embed="rId4"/>
                <a:stretch>
                  <a:fillRect l="-608" t="-113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733" name="TextBox 8"/>
          <p:cNvSpPr txBox="1">
            <a:spLocks noChangeArrowheads="1"/>
          </p:cNvSpPr>
          <p:nvPr/>
        </p:nvSpPr>
        <p:spPr bwMode="auto">
          <a:xfrm>
            <a:off x="7737475" y="2508250"/>
            <a:ext cx="6969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6000">
                <a:solidFill>
                  <a:srgbClr val="FF0000"/>
                </a:solidFill>
              </a:rPr>
              <a:t>X</a:t>
            </a:r>
            <a:endParaRPr kumimoji="0" lang="zh-TW" altLang="en-US" sz="6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223250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Example </a:t>
            </a:r>
            <a:r>
              <a:rPr lang="en-US" dirty="0">
                <a:ea typeface="+mj-ea"/>
              </a:rPr>
              <a:t>of B</a:t>
            </a:r>
            <a:r>
              <a:rPr lang="en-US" baseline="30000" dirty="0">
                <a:ea typeface="+mj-ea"/>
              </a:rPr>
              <a:t>+</a:t>
            </a:r>
            <a:r>
              <a:rPr lang="en-US" dirty="0">
                <a:ea typeface="+mj-ea"/>
              </a:rPr>
              <a:t>-Tree </a:t>
            </a:r>
            <a:r>
              <a:rPr lang="en-US" dirty="0" smtClean="0">
                <a:ea typeface="+mj-ea"/>
              </a:rPr>
              <a:t>Deletion: Srinivasan</a:t>
            </a:r>
            <a:endParaRPr lang="en-US" dirty="0">
              <a:ea typeface="+mj-ea"/>
            </a:endParaRPr>
          </a:p>
        </p:txBody>
      </p:sp>
      <p:pic>
        <p:nvPicPr>
          <p:cNvPr id="7577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993775"/>
            <a:ext cx="87995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306046" y="3476625"/>
                <a:ext cx="6592888" cy="269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2" charset="2"/>
                  <a:buChar char="n"/>
                  <a:defRPr/>
                </a:pPr>
                <a:r>
                  <a:rPr kumimoji="1" lang="en-IN" altLang="zh-TW" sz="1800" kern="0" dirty="0" smtClean="0">
                    <a:latin typeface="+mn-lt"/>
                    <a:ea typeface="ＭＳ Ｐゴシック" charset="-128"/>
                  </a:rPr>
                  <a:t>This B+-tree is </a:t>
                </a:r>
                <a14:m>
                  <m:oMath xmlns:m="http://schemas.openxmlformats.org/officeDocument/2006/math">
                    <m:r>
                      <a:rPr kumimoji="1" lang="en-IN" altLang="zh-TW" sz="1800" i="1" kern="0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𝑛</m:t>
                    </m:r>
                    <m:r>
                      <a:rPr kumimoji="1" lang="en-IN" altLang="zh-TW" sz="1800" i="1" kern="0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=4</m:t>
                    </m:r>
                  </m:oMath>
                </a14:m>
                <a:r>
                  <a:rPr kumimoji="1" lang="en-IN" altLang="zh-TW" sz="1800" kern="0" dirty="0">
                    <a:latin typeface="+mn-lt"/>
                    <a:ea typeface="ＭＳ Ｐゴシック" charset="-128"/>
                  </a:rPr>
                  <a:t>.</a:t>
                </a:r>
              </a:p>
              <a:p>
                <a:pPr marL="342900" indent="-342900"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2" charset="2"/>
                  <a:buChar char="n"/>
                  <a:defRPr/>
                </a:pPr>
                <a:r>
                  <a:rPr lang="en-US" altLang="zh-TW" sz="1800" dirty="0">
                    <a:ea typeface="ＭＳ Ｐゴシック" charset="-128"/>
                  </a:rPr>
                  <a:t>A </a:t>
                </a:r>
                <a:r>
                  <a:rPr lang="en-US" altLang="zh-TW" sz="1800" dirty="0">
                    <a:solidFill>
                      <a:srgbClr val="C00000"/>
                    </a:solidFill>
                    <a:ea typeface="ＭＳ Ｐゴシック" charset="-128"/>
                  </a:rPr>
                  <a:t>leaf node</a:t>
                </a:r>
                <a:r>
                  <a:rPr lang="en-US" altLang="zh-TW" sz="1800" dirty="0">
                    <a:ea typeface="ＭＳ Ｐゴシック" charset="-128"/>
                  </a:rPr>
                  <a:t> has </a:t>
                </a:r>
                <a:r>
                  <a:rPr lang="en-US" altLang="zh-TW" sz="1800" dirty="0" smtClean="0">
                    <a:ea typeface="ＭＳ Ｐゴシック" charset="-128"/>
                  </a:rPr>
                  <a:t>between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TW" sz="1800" i="1" dirty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zh-TW" sz="1800" i="1" dirty="0">
                            <a:latin typeface="Cambria Math" panose="02040503050406030204" pitchFamily="18" charset="0"/>
                            <a:ea typeface="ＭＳ Ｐゴシック" charset="-128"/>
                          </a:rPr>
                          <m:t>(</m:t>
                        </m:r>
                        <m:r>
                          <a:rPr lang="en-US" altLang="zh-TW" sz="1800" i="1" dirty="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𝑛</m:t>
                        </m:r>
                        <m:r>
                          <a:rPr lang="en-US" altLang="zh-TW" sz="1800" i="1" dirty="0">
                            <a:latin typeface="Cambria Math" panose="02040503050406030204" pitchFamily="18" charset="0"/>
                            <a:ea typeface="ＭＳ Ｐゴシック" charset="-128"/>
                          </a:rPr>
                          <m:t>–1)/2</m:t>
                        </m:r>
                      </m:e>
                    </m:d>
                  </m:oMath>
                </a14:m>
                <a:r>
                  <a:rPr lang="en-US" altLang="zh-TW" sz="1800" dirty="0" smtClean="0">
                    <a:ea typeface="ＭＳ Ｐゴシック" charset="-128"/>
                  </a:rPr>
                  <a:t> and </a:t>
                </a:r>
                <a:br>
                  <a:rPr lang="en-US" altLang="zh-TW" sz="1800" dirty="0" smtClean="0">
                    <a:ea typeface="ＭＳ Ｐゴシック" charset="-128"/>
                  </a:rPr>
                </a:br>
                <a14:m>
                  <m:oMath xmlns:m="http://schemas.openxmlformats.org/officeDocument/2006/math">
                    <m:r>
                      <a:rPr lang="en-US" altLang="zh-TW" sz="1800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𝑛</m:t>
                    </m:r>
                    <m:r>
                      <a:rPr lang="en-US" altLang="zh-TW" sz="1800" b="0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 </m:t>
                    </m:r>
                    <m:r>
                      <a:rPr lang="en-US" altLang="zh-TW" sz="1800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–1</m:t>
                    </m:r>
                  </m:oMath>
                </a14:m>
                <a:r>
                  <a:rPr lang="en-US" altLang="zh-TW" sz="1800" dirty="0">
                    <a:ea typeface="ＭＳ Ｐゴシック" charset="-128"/>
                  </a:rPr>
                  <a:t> </a:t>
                </a:r>
                <a:r>
                  <a:rPr lang="en-US" altLang="zh-TW" sz="1800" dirty="0">
                    <a:solidFill>
                      <a:srgbClr val="C00000"/>
                    </a:solidFill>
                    <a:ea typeface="ＭＳ Ｐゴシック" charset="-128"/>
                  </a:rPr>
                  <a:t>values</a:t>
                </a:r>
                <a:r>
                  <a:rPr lang="en-US" altLang="zh-TW" sz="1800" dirty="0">
                    <a:ea typeface="ＭＳ Ｐゴシック" charset="-128"/>
                  </a:rPr>
                  <a:t>,  between 2 and 3 values.</a:t>
                </a:r>
              </a:p>
              <a:p>
                <a:pPr marL="342900" indent="-342900"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2" charset="2"/>
                  <a:buChar char="n"/>
                  <a:defRPr/>
                </a:pPr>
                <a:r>
                  <a:rPr lang="en-US" altLang="zh-TW" sz="1800" dirty="0">
                    <a:ea typeface="ＭＳ Ｐゴシック" charset="-128"/>
                  </a:rPr>
                  <a:t>The last node has 1 value (</a:t>
                </a:r>
                <a:r>
                  <a:rPr lang="en-US" altLang="zh-TW" sz="1800" dirty="0" err="1">
                    <a:solidFill>
                      <a:srgbClr val="C00000"/>
                    </a:solidFill>
                    <a:ea typeface="ＭＳ Ｐゴシック" charset="-128"/>
                  </a:rPr>
                  <a:t>underfull</a:t>
                </a:r>
                <a:r>
                  <a:rPr lang="en-US" altLang="zh-TW" sz="1800" dirty="0">
                    <a:ea typeface="ＭＳ Ｐゴシック" charset="-128"/>
                  </a:rPr>
                  <a:t>)!</a:t>
                </a:r>
              </a:p>
              <a:p>
                <a:pPr marL="342900" indent="-342900"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2" charset="2"/>
                  <a:buChar char="n"/>
                  <a:defRPr/>
                </a:pPr>
                <a:r>
                  <a:rPr lang="en-US" altLang="zh-TW" sz="1800" b="1" dirty="0">
                    <a:ea typeface="ＭＳ Ｐゴシック" charset="-128"/>
                  </a:rPr>
                  <a:t>“Wu” </a:t>
                </a:r>
                <a:r>
                  <a:rPr lang="en-US" altLang="zh-TW" sz="1800" dirty="0">
                    <a:ea typeface="ＭＳ Ｐゴシック" charset="-128"/>
                  </a:rPr>
                  <a:t>and its pointer needs to merge with its previous node.</a:t>
                </a:r>
              </a:p>
              <a:p>
                <a:pPr marL="342900" indent="-342900"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2" charset="2"/>
                  <a:buChar char="n"/>
                  <a:defRPr/>
                </a:pPr>
                <a:r>
                  <a:rPr lang="en-US" altLang="zh-TW" sz="1800" dirty="0">
                    <a:ea typeface="ＭＳ Ｐゴシック" charset="-128"/>
                  </a:rPr>
                  <a:t>A </a:t>
                </a:r>
                <a:r>
                  <a:rPr lang="en-US" altLang="zh-TW" sz="1800" dirty="0">
                    <a:solidFill>
                      <a:srgbClr val="C00000"/>
                    </a:solidFill>
                    <a:ea typeface="ＭＳ Ｐゴシック" charset="-128"/>
                  </a:rPr>
                  <a:t>non-leaf</a:t>
                </a:r>
                <a:r>
                  <a:rPr lang="en-US" altLang="zh-TW" sz="1800" dirty="0">
                    <a:ea typeface="ＭＳ Ｐゴシック" charset="-128"/>
                  </a:rPr>
                  <a:t> node has between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TW" sz="1800" i="1" dirty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zh-TW" sz="1800" i="1" dirty="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𝑛</m:t>
                        </m:r>
                        <m:r>
                          <a:rPr lang="en-US" altLang="zh-TW" sz="1800" i="1" dirty="0">
                            <a:latin typeface="Cambria Math" panose="02040503050406030204" pitchFamily="18" charset="0"/>
                            <a:ea typeface="ＭＳ Ｐゴシック" charset="-128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altLang="zh-TW" sz="1800" dirty="0" smtClean="0">
                    <a:ea typeface="ＭＳ Ｐゴシック" charset="-128"/>
                  </a:rPr>
                  <a:t> </a:t>
                </a:r>
                <a:r>
                  <a:rPr lang="en-US" altLang="zh-TW" sz="1800" dirty="0">
                    <a:ea typeface="ＭＳ Ｐゴシック" charset="-128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TW" sz="1800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𝑛</m:t>
                    </m:r>
                  </m:oMath>
                </a14:m>
                <a:r>
                  <a:rPr lang="en-US" altLang="zh-TW" sz="1800" dirty="0">
                    <a:ea typeface="ＭＳ Ｐゴシック" charset="-128"/>
                  </a:rPr>
                  <a:t> </a:t>
                </a:r>
                <a:r>
                  <a:rPr lang="en-US" altLang="zh-TW" sz="1800" dirty="0">
                    <a:solidFill>
                      <a:srgbClr val="C00000"/>
                    </a:solidFill>
                    <a:ea typeface="ＭＳ Ｐゴシック" charset="-128"/>
                  </a:rPr>
                  <a:t>children</a:t>
                </a:r>
                <a:r>
                  <a:rPr lang="en-US" altLang="zh-TW" sz="1800" dirty="0">
                    <a:ea typeface="ＭＳ Ｐゴシック" charset="-128"/>
                  </a:rPr>
                  <a:t> (</a:t>
                </a:r>
                <a:r>
                  <a:rPr lang="en-US" altLang="zh-TW" sz="1800" dirty="0">
                    <a:solidFill>
                      <a:srgbClr val="C00000"/>
                    </a:solidFill>
                    <a:ea typeface="ＭＳ Ｐゴシック" charset="-128"/>
                  </a:rPr>
                  <a:t>pointers</a:t>
                </a:r>
                <a:r>
                  <a:rPr lang="en-US" altLang="zh-TW" sz="1800" dirty="0">
                    <a:ea typeface="ＭＳ Ｐゴシック" charset="-128"/>
                  </a:rPr>
                  <a:t>), between 2 and 4 pointers.</a:t>
                </a:r>
              </a:p>
              <a:p>
                <a:pPr marL="342900" indent="-342900"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2" charset="2"/>
                  <a:buChar char="n"/>
                  <a:defRPr/>
                </a:pPr>
                <a:r>
                  <a:rPr lang="en-US" altLang="zh-TW" sz="1800" dirty="0">
                    <a:ea typeface="ＭＳ Ｐゴシック" charset="-128"/>
                  </a:rPr>
                  <a:t>The non-leaf node with “Srinivasan” does not satisfy the condition!</a:t>
                </a:r>
              </a:p>
              <a:p>
                <a:pPr marL="342900" indent="-342900"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2" charset="2"/>
                  <a:buChar char="n"/>
                  <a:defRPr/>
                </a:pPr>
                <a:endParaRPr kumimoji="1" lang="en-IN" altLang="zh-TW" sz="1800" kern="0" dirty="0">
                  <a:latin typeface="+mn-lt"/>
                  <a:ea typeface="ＭＳ Ｐゴシック" charset="-128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046" y="3476625"/>
                <a:ext cx="6592888" cy="2690813"/>
              </a:xfrm>
              <a:prstGeom prst="rect">
                <a:avLst/>
              </a:prstGeom>
              <a:blipFill>
                <a:blip r:embed="rId4"/>
                <a:stretch>
                  <a:fillRect l="-370" t="-1131" r="-555" b="-1651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781" name="TextBox 8"/>
          <p:cNvSpPr txBox="1">
            <a:spLocks noChangeArrowheads="1"/>
          </p:cNvSpPr>
          <p:nvPr/>
        </p:nvSpPr>
        <p:spPr bwMode="auto">
          <a:xfrm>
            <a:off x="7737475" y="2508250"/>
            <a:ext cx="6969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6000">
                <a:solidFill>
                  <a:srgbClr val="FF0000"/>
                </a:solidFill>
              </a:rPr>
              <a:t>X</a:t>
            </a:r>
            <a:endParaRPr kumimoji="0" lang="zh-TW" altLang="en-US" sz="6000">
              <a:solidFill>
                <a:srgbClr val="FF0000"/>
              </a:solidFill>
            </a:endParaRPr>
          </a:p>
        </p:txBody>
      </p:sp>
      <p:sp>
        <p:nvSpPr>
          <p:cNvPr id="75782" name="Curved Down Arrow 7"/>
          <p:cNvSpPr>
            <a:spLocks noChangeArrowheads="1"/>
          </p:cNvSpPr>
          <p:nvPr/>
        </p:nvSpPr>
        <p:spPr bwMode="auto">
          <a:xfrm rot="-10592240">
            <a:off x="7335838" y="3043238"/>
            <a:ext cx="1398587" cy="631825"/>
          </a:xfrm>
          <a:prstGeom prst="curvedDownArrow">
            <a:avLst>
              <a:gd name="adj1" fmla="val 25036"/>
              <a:gd name="adj2" fmla="val 50061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sp>
        <p:nvSpPr>
          <p:cNvPr id="75783" name="TextBox 9"/>
          <p:cNvSpPr txBox="1">
            <a:spLocks noChangeArrowheads="1"/>
          </p:cNvSpPr>
          <p:nvPr/>
        </p:nvSpPr>
        <p:spPr bwMode="auto">
          <a:xfrm>
            <a:off x="6200775" y="1981200"/>
            <a:ext cx="698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6000">
                <a:solidFill>
                  <a:srgbClr val="FF0000"/>
                </a:solidFill>
              </a:rPr>
              <a:t>X</a:t>
            </a:r>
            <a:endParaRPr kumimoji="0" lang="zh-TW" altLang="en-US" sz="6000">
              <a:solidFill>
                <a:srgbClr val="FF0000"/>
              </a:solidFill>
            </a:endParaRPr>
          </a:p>
        </p:txBody>
      </p:sp>
      <p:sp>
        <p:nvSpPr>
          <p:cNvPr id="75784" name="TextBox 10"/>
          <p:cNvSpPr txBox="1">
            <a:spLocks noChangeArrowheads="1"/>
          </p:cNvSpPr>
          <p:nvPr/>
        </p:nvSpPr>
        <p:spPr bwMode="auto">
          <a:xfrm>
            <a:off x="4935538" y="1419225"/>
            <a:ext cx="696912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6000">
                <a:solidFill>
                  <a:srgbClr val="FF0000"/>
                </a:solidFill>
              </a:rPr>
              <a:t>X</a:t>
            </a:r>
            <a:endParaRPr kumimoji="0" lang="zh-TW" altLang="en-US" sz="6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223250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Example </a:t>
            </a:r>
            <a:r>
              <a:rPr lang="en-US" dirty="0">
                <a:ea typeface="+mj-ea"/>
              </a:rPr>
              <a:t>of B</a:t>
            </a:r>
            <a:r>
              <a:rPr lang="en-US" baseline="30000" dirty="0">
                <a:ea typeface="+mj-ea"/>
              </a:rPr>
              <a:t>+</a:t>
            </a:r>
            <a:r>
              <a:rPr lang="en-US" dirty="0">
                <a:ea typeface="+mj-ea"/>
              </a:rPr>
              <a:t>-Tree </a:t>
            </a:r>
            <a:r>
              <a:rPr lang="en-US" dirty="0" smtClean="0">
                <a:ea typeface="+mj-ea"/>
              </a:rPr>
              <a:t>Deletion: Srinivasan</a:t>
            </a:r>
            <a:endParaRPr lang="en-US" dirty="0">
              <a:ea typeface="+mj-ea"/>
            </a:endParaRPr>
          </a:p>
        </p:txBody>
      </p:sp>
      <p:pic>
        <p:nvPicPr>
          <p:cNvPr id="778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993775"/>
            <a:ext cx="87995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344488" y="3359150"/>
                <a:ext cx="5561587" cy="269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2" charset="2"/>
                  <a:buChar char="n"/>
                  <a:defRPr/>
                </a:pPr>
                <a:r>
                  <a:rPr kumimoji="1" lang="en-IN" altLang="zh-TW" sz="1800" kern="0" dirty="0">
                    <a:latin typeface="+mn-lt"/>
                    <a:ea typeface="ＭＳ Ｐゴシック" charset="-128"/>
                  </a:rPr>
                  <a:t>This B+-tree is </a:t>
                </a:r>
                <a14:m>
                  <m:oMath xmlns:m="http://schemas.openxmlformats.org/officeDocument/2006/math">
                    <m:r>
                      <a:rPr kumimoji="1" lang="en-IN" altLang="zh-TW" sz="1800" i="1" kern="0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𝑛</m:t>
                    </m:r>
                    <m:r>
                      <a:rPr kumimoji="1" lang="en-IN" altLang="zh-TW" sz="1800" i="1" kern="0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=4</m:t>
                    </m:r>
                  </m:oMath>
                </a14:m>
                <a:r>
                  <a:rPr kumimoji="1" lang="en-IN" altLang="zh-TW" sz="1800" kern="0" dirty="0">
                    <a:latin typeface="+mn-lt"/>
                    <a:ea typeface="ＭＳ Ｐゴシック" charset="-128"/>
                  </a:rPr>
                  <a:t>.</a:t>
                </a:r>
              </a:p>
              <a:p>
                <a:pPr marL="342900" indent="-342900"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2" charset="2"/>
                  <a:buChar char="n"/>
                  <a:defRPr/>
                </a:pPr>
                <a:r>
                  <a:rPr lang="en-US" altLang="zh-TW" sz="1800" dirty="0">
                    <a:ea typeface="ＭＳ Ｐゴシック" charset="-128"/>
                  </a:rPr>
                  <a:t>A </a:t>
                </a:r>
                <a:r>
                  <a:rPr lang="en-US" altLang="zh-TW" sz="1800" dirty="0">
                    <a:solidFill>
                      <a:srgbClr val="C00000"/>
                    </a:solidFill>
                    <a:ea typeface="ＭＳ Ｐゴシック" charset="-128"/>
                  </a:rPr>
                  <a:t>non-leaf</a:t>
                </a:r>
                <a:r>
                  <a:rPr lang="en-US" altLang="zh-TW" sz="1800" dirty="0">
                    <a:ea typeface="ＭＳ Ｐゴシック" charset="-128"/>
                  </a:rPr>
                  <a:t> node has between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TW" sz="1800" i="1" dirty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zh-TW" sz="1800" i="1" dirty="0">
                            <a:latin typeface="Cambria Math" panose="02040503050406030204" pitchFamily="18" charset="0"/>
                            <a:ea typeface="ＭＳ Ｐゴシック" charset="-128"/>
                          </a:rPr>
                          <m:t>(</m:t>
                        </m:r>
                        <m:r>
                          <a:rPr lang="en-US" altLang="zh-TW" sz="1800" i="1" dirty="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𝑛</m:t>
                        </m:r>
                        <m:r>
                          <a:rPr lang="en-US" altLang="zh-TW" sz="1800" i="1" dirty="0">
                            <a:latin typeface="Cambria Math" panose="02040503050406030204" pitchFamily="18" charset="0"/>
                            <a:ea typeface="ＭＳ Ｐゴシック" charset="-128"/>
                          </a:rPr>
                          <m:t>–1)/2</m:t>
                        </m:r>
                      </m:e>
                    </m:d>
                  </m:oMath>
                </a14:m>
                <a:r>
                  <a:rPr lang="en-US" altLang="zh-TW" sz="1800" dirty="0" smtClean="0">
                    <a:ea typeface="ＭＳ Ｐゴシック" charset="-128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1800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𝑛</m:t>
                    </m:r>
                  </m:oMath>
                </a14:m>
                <a:r>
                  <a:rPr lang="en-US" altLang="zh-TW" sz="1800" dirty="0">
                    <a:ea typeface="ＭＳ Ｐゴシック" charset="-128"/>
                  </a:rPr>
                  <a:t> </a:t>
                </a:r>
                <a:r>
                  <a:rPr lang="en-US" altLang="zh-TW" sz="1800" dirty="0">
                    <a:solidFill>
                      <a:srgbClr val="C00000"/>
                    </a:solidFill>
                    <a:ea typeface="ＭＳ Ｐゴシック" charset="-128"/>
                  </a:rPr>
                  <a:t>children</a:t>
                </a:r>
                <a:r>
                  <a:rPr lang="en-US" altLang="zh-TW" sz="1800" dirty="0">
                    <a:ea typeface="ＭＳ Ｐゴシック" charset="-128"/>
                  </a:rPr>
                  <a:t> (</a:t>
                </a:r>
                <a:r>
                  <a:rPr lang="en-US" altLang="zh-TW" sz="1800" dirty="0">
                    <a:solidFill>
                      <a:srgbClr val="C00000"/>
                    </a:solidFill>
                    <a:ea typeface="ＭＳ Ｐゴシック" charset="-128"/>
                  </a:rPr>
                  <a:t>pointers</a:t>
                </a:r>
                <a:r>
                  <a:rPr lang="en-US" altLang="zh-TW" sz="1800" dirty="0">
                    <a:ea typeface="ＭＳ Ｐゴシック" charset="-128"/>
                  </a:rPr>
                  <a:t>), between 2 and 4 pointers.</a:t>
                </a:r>
              </a:p>
              <a:p>
                <a:pPr marL="342900" indent="-342900"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2" charset="2"/>
                  <a:buChar char="n"/>
                  <a:defRPr/>
                </a:pPr>
                <a:r>
                  <a:rPr lang="en-US" altLang="zh-TW" sz="1800" dirty="0">
                    <a:ea typeface="ＭＳ Ｐゴシック" charset="-128"/>
                  </a:rPr>
                  <a:t>The non-leaf node with “Srinivasan” does not satisfy the condition!</a:t>
                </a:r>
              </a:p>
              <a:p>
                <a:pPr marL="800100" lvl="1" indent="-342900"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2" charset="2"/>
                  <a:buChar char="n"/>
                  <a:defRPr/>
                </a:pPr>
                <a:r>
                  <a:rPr lang="en-US" altLang="zh-TW" sz="1800" dirty="0">
                    <a:ea typeface="ＭＳ Ｐゴシック" charset="-128"/>
                  </a:rPr>
                  <a:t>Only one pointer left.</a:t>
                </a:r>
              </a:p>
              <a:p>
                <a:pPr marL="800100" lvl="1" indent="-342900"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2" charset="2"/>
                  <a:buChar char="n"/>
                  <a:defRPr/>
                </a:pPr>
                <a:r>
                  <a:rPr lang="en-US" altLang="zh-TW" sz="1800" dirty="0">
                    <a:ea typeface="ＭＳ Ｐゴシック" charset="-128"/>
                  </a:rPr>
                  <a:t>Try to coalesce with its left sibling first! Impossible.</a:t>
                </a:r>
              </a:p>
              <a:p>
                <a:pPr marL="342900" indent="-342900"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2" charset="2"/>
                  <a:buChar char="n"/>
                  <a:defRPr/>
                </a:pPr>
                <a:r>
                  <a:rPr lang="en-US" altLang="zh-TW" sz="1800" b="1" dirty="0">
                    <a:solidFill>
                      <a:srgbClr val="C00000"/>
                    </a:solidFill>
                    <a:ea typeface="ＭＳ Ｐゴシック" charset="-128"/>
                  </a:rPr>
                  <a:t>Redistribute pointers</a:t>
                </a:r>
              </a:p>
              <a:p>
                <a:pPr marL="342900" indent="-342900"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2" charset="2"/>
                  <a:buChar char="n"/>
                  <a:defRPr/>
                </a:pPr>
                <a:endParaRPr kumimoji="1" lang="en-IN" altLang="zh-TW" sz="1800" kern="0" dirty="0">
                  <a:latin typeface="+mn-lt"/>
                  <a:ea typeface="ＭＳ Ｐゴシック" charset="-128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4488" y="3359150"/>
                <a:ext cx="5561587" cy="2690813"/>
              </a:xfrm>
              <a:prstGeom prst="rect">
                <a:avLst/>
              </a:prstGeom>
              <a:blipFill>
                <a:blip r:embed="rId4"/>
                <a:stretch>
                  <a:fillRect l="-548" t="-1134" b="-1678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829" name="TextBox 8"/>
          <p:cNvSpPr txBox="1">
            <a:spLocks noChangeArrowheads="1"/>
          </p:cNvSpPr>
          <p:nvPr/>
        </p:nvSpPr>
        <p:spPr bwMode="auto">
          <a:xfrm>
            <a:off x="7737475" y="2508250"/>
            <a:ext cx="6969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6000">
                <a:solidFill>
                  <a:srgbClr val="FF0000"/>
                </a:solidFill>
              </a:rPr>
              <a:t>X</a:t>
            </a:r>
            <a:endParaRPr kumimoji="0" lang="zh-TW" altLang="en-US" sz="6000">
              <a:solidFill>
                <a:srgbClr val="FF0000"/>
              </a:solidFill>
            </a:endParaRPr>
          </a:p>
        </p:txBody>
      </p:sp>
      <p:sp>
        <p:nvSpPr>
          <p:cNvPr id="77830" name="Curved Down Arrow 7"/>
          <p:cNvSpPr>
            <a:spLocks noChangeArrowheads="1"/>
          </p:cNvSpPr>
          <p:nvPr/>
        </p:nvSpPr>
        <p:spPr bwMode="auto">
          <a:xfrm rot="-10592240">
            <a:off x="7335838" y="3043238"/>
            <a:ext cx="1398587" cy="631825"/>
          </a:xfrm>
          <a:prstGeom prst="curvedDownArrow">
            <a:avLst>
              <a:gd name="adj1" fmla="val 25036"/>
              <a:gd name="adj2" fmla="val 50061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sp>
        <p:nvSpPr>
          <p:cNvPr id="77831" name="TextBox 9"/>
          <p:cNvSpPr txBox="1">
            <a:spLocks noChangeArrowheads="1"/>
          </p:cNvSpPr>
          <p:nvPr/>
        </p:nvSpPr>
        <p:spPr bwMode="auto">
          <a:xfrm>
            <a:off x="6200775" y="1981200"/>
            <a:ext cx="698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6000">
                <a:solidFill>
                  <a:srgbClr val="FF0000"/>
                </a:solidFill>
              </a:rPr>
              <a:t>X</a:t>
            </a:r>
            <a:endParaRPr kumimoji="0" lang="zh-TW" altLang="en-US" sz="6000">
              <a:solidFill>
                <a:srgbClr val="FF0000"/>
              </a:solidFill>
            </a:endParaRPr>
          </a:p>
        </p:txBody>
      </p:sp>
      <p:sp>
        <p:nvSpPr>
          <p:cNvPr id="77832" name="TextBox 10"/>
          <p:cNvSpPr txBox="1">
            <a:spLocks noChangeArrowheads="1"/>
          </p:cNvSpPr>
          <p:nvPr/>
        </p:nvSpPr>
        <p:spPr bwMode="auto">
          <a:xfrm>
            <a:off x="4935538" y="1419225"/>
            <a:ext cx="696912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6000">
                <a:solidFill>
                  <a:srgbClr val="FF0000"/>
                </a:solidFill>
              </a:rPr>
              <a:t>X</a:t>
            </a:r>
            <a:endParaRPr kumimoji="0" lang="zh-TW" altLang="en-US" sz="6000">
              <a:solidFill>
                <a:srgbClr val="FF0000"/>
              </a:solidFill>
            </a:endParaRPr>
          </a:p>
        </p:txBody>
      </p:sp>
      <p:sp>
        <p:nvSpPr>
          <p:cNvPr id="77833" name="Curved Down Arrow 12"/>
          <p:cNvSpPr>
            <a:spLocks noChangeArrowheads="1"/>
          </p:cNvSpPr>
          <p:nvPr/>
        </p:nvSpPr>
        <p:spPr bwMode="auto">
          <a:xfrm rot="1711141">
            <a:off x="3646488" y="601663"/>
            <a:ext cx="2058987" cy="819150"/>
          </a:xfrm>
          <a:prstGeom prst="curvedDownArrow">
            <a:avLst>
              <a:gd name="adj1" fmla="val 24984"/>
              <a:gd name="adj2" fmla="val 49980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sp>
        <p:nvSpPr>
          <p:cNvPr id="77834" name="Curved Down Arrow 13"/>
          <p:cNvSpPr>
            <a:spLocks noChangeArrowheads="1"/>
          </p:cNvSpPr>
          <p:nvPr/>
        </p:nvSpPr>
        <p:spPr bwMode="auto">
          <a:xfrm rot="-5054632">
            <a:off x="2475706" y="1007269"/>
            <a:ext cx="890588" cy="628650"/>
          </a:xfrm>
          <a:prstGeom prst="curvedDownArrow">
            <a:avLst>
              <a:gd name="adj1" fmla="val 24988"/>
              <a:gd name="adj2" fmla="val 49964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Example </a:t>
            </a:r>
            <a:r>
              <a:rPr lang="en-US" dirty="0">
                <a:ea typeface="+mj-ea"/>
              </a:rPr>
              <a:t>of B</a:t>
            </a:r>
            <a:r>
              <a:rPr lang="en-US" baseline="30000" dirty="0">
                <a:ea typeface="+mj-ea"/>
              </a:rPr>
              <a:t>+</a:t>
            </a:r>
            <a:r>
              <a:rPr lang="en-US" dirty="0">
                <a:ea typeface="+mj-ea"/>
              </a:rPr>
              <a:t>-Tree Deletion</a:t>
            </a:r>
          </a:p>
        </p:txBody>
      </p:sp>
      <p:sp>
        <p:nvSpPr>
          <p:cNvPr id="79875" name="Text Box 4"/>
          <p:cNvSpPr txBox="1">
            <a:spLocks noChangeArrowheads="1"/>
          </p:cNvSpPr>
          <p:nvPr/>
        </p:nvSpPr>
        <p:spPr bwMode="auto">
          <a:xfrm>
            <a:off x="173038" y="3132138"/>
            <a:ext cx="4365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sz="1800" b="1"/>
              <a:t>Before and after deleting “Srinivasan”</a:t>
            </a:r>
          </a:p>
        </p:txBody>
      </p:sp>
      <p:pic>
        <p:nvPicPr>
          <p:cNvPr id="7987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993775"/>
            <a:ext cx="87995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3614738"/>
            <a:ext cx="8480425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8" name="Oval 6"/>
          <p:cNvSpPr>
            <a:spLocks noChangeArrowheads="1"/>
          </p:cNvSpPr>
          <p:nvPr/>
        </p:nvSpPr>
        <p:spPr bwMode="auto">
          <a:xfrm>
            <a:off x="5181600" y="4173538"/>
            <a:ext cx="2462213" cy="2005012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sp>
        <p:nvSpPr>
          <p:cNvPr id="79879" name="Oval 8"/>
          <p:cNvSpPr>
            <a:spLocks noChangeArrowheads="1"/>
          </p:cNvSpPr>
          <p:nvPr/>
        </p:nvSpPr>
        <p:spPr bwMode="auto">
          <a:xfrm>
            <a:off x="2801938" y="3505200"/>
            <a:ext cx="2462212" cy="668338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cxnSp>
        <p:nvCxnSpPr>
          <p:cNvPr id="79880" name="Straight Arrow Connector 8"/>
          <p:cNvCxnSpPr>
            <a:cxnSpLocks noChangeShapeType="1"/>
          </p:cNvCxnSpPr>
          <p:nvPr/>
        </p:nvCxnSpPr>
        <p:spPr bwMode="auto">
          <a:xfrm>
            <a:off x="3538538" y="1981200"/>
            <a:ext cx="1508125" cy="863600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1" name="Straight Arrow Connector 10"/>
          <p:cNvCxnSpPr>
            <a:cxnSpLocks noChangeShapeType="1"/>
          </p:cNvCxnSpPr>
          <p:nvPr/>
        </p:nvCxnSpPr>
        <p:spPr bwMode="auto">
          <a:xfrm rot="16200000" flipH="1">
            <a:off x="5008563" y="5135563"/>
            <a:ext cx="1082675" cy="295275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2" name="Straight Arrow Connector 12"/>
          <p:cNvCxnSpPr>
            <a:cxnSpLocks noChangeShapeType="1"/>
          </p:cNvCxnSpPr>
          <p:nvPr/>
        </p:nvCxnSpPr>
        <p:spPr bwMode="auto">
          <a:xfrm>
            <a:off x="4775200" y="1981200"/>
            <a:ext cx="1592263" cy="863600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3" name="Straight Arrow Connector 14"/>
          <p:cNvCxnSpPr>
            <a:cxnSpLocks noChangeShapeType="1"/>
          </p:cNvCxnSpPr>
          <p:nvPr/>
        </p:nvCxnSpPr>
        <p:spPr bwMode="auto">
          <a:xfrm>
            <a:off x="6027738" y="4691063"/>
            <a:ext cx="1211262" cy="1066800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84" name="TextBox 8"/>
          <p:cNvSpPr txBox="1">
            <a:spLocks noChangeArrowheads="1"/>
          </p:cNvSpPr>
          <p:nvPr/>
        </p:nvSpPr>
        <p:spPr bwMode="auto">
          <a:xfrm>
            <a:off x="7737475" y="2508250"/>
            <a:ext cx="6969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6000">
                <a:solidFill>
                  <a:srgbClr val="FF0000"/>
                </a:solidFill>
              </a:rPr>
              <a:t>X</a:t>
            </a:r>
            <a:endParaRPr kumimoji="0" lang="zh-TW" altLang="en-US" sz="6000">
              <a:solidFill>
                <a:srgbClr val="FF0000"/>
              </a:solidFill>
            </a:endParaRPr>
          </a:p>
        </p:txBody>
      </p:sp>
      <p:sp>
        <p:nvSpPr>
          <p:cNvPr id="79885" name="TextBox 8"/>
          <p:cNvSpPr txBox="1">
            <a:spLocks noChangeArrowheads="1"/>
          </p:cNvSpPr>
          <p:nvPr/>
        </p:nvSpPr>
        <p:spPr bwMode="auto">
          <a:xfrm>
            <a:off x="4918075" y="1314450"/>
            <a:ext cx="6969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6000">
                <a:solidFill>
                  <a:srgbClr val="FF0000"/>
                </a:solidFill>
              </a:rPr>
              <a:t>X</a:t>
            </a:r>
            <a:endParaRPr kumimoji="0" lang="zh-TW" altLang="en-US" sz="6000">
              <a:solidFill>
                <a:srgbClr val="FF0000"/>
              </a:solidFill>
            </a:endParaRPr>
          </a:p>
        </p:txBody>
      </p:sp>
      <p:sp>
        <p:nvSpPr>
          <p:cNvPr id="79886" name="TextBox 8"/>
          <p:cNvSpPr txBox="1">
            <a:spLocks noChangeArrowheads="1"/>
          </p:cNvSpPr>
          <p:nvPr/>
        </p:nvSpPr>
        <p:spPr bwMode="auto">
          <a:xfrm>
            <a:off x="6492875" y="2025650"/>
            <a:ext cx="6969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6000">
                <a:solidFill>
                  <a:srgbClr val="FF0000"/>
                </a:solidFill>
              </a:rPr>
              <a:t>X</a:t>
            </a:r>
            <a:endParaRPr kumimoji="0" lang="zh-TW" altLang="en-US" sz="6000">
              <a:solidFill>
                <a:srgbClr val="FF0000"/>
              </a:solidFill>
            </a:endParaRPr>
          </a:p>
        </p:txBody>
      </p:sp>
      <p:sp>
        <p:nvSpPr>
          <p:cNvPr id="79887" name="Curved Down Arrow 7"/>
          <p:cNvSpPr>
            <a:spLocks noChangeArrowheads="1"/>
          </p:cNvSpPr>
          <p:nvPr/>
        </p:nvSpPr>
        <p:spPr bwMode="auto">
          <a:xfrm rot="-10592240">
            <a:off x="7335838" y="3043238"/>
            <a:ext cx="1398587" cy="631825"/>
          </a:xfrm>
          <a:prstGeom prst="curvedDownArrow">
            <a:avLst>
              <a:gd name="adj1" fmla="val 25036"/>
              <a:gd name="adj2" fmla="val 50061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Another Example </a:t>
            </a:r>
            <a:r>
              <a:rPr lang="en-US" dirty="0">
                <a:ea typeface="+mj-ea"/>
              </a:rPr>
              <a:t>of B</a:t>
            </a:r>
            <a:r>
              <a:rPr lang="en-US" baseline="30000" dirty="0">
                <a:ea typeface="+mj-ea"/>
              </a:rPr>
              <a:t>+</a:t>
            </a:r>
            <a:r>
              <a:rPr lang="en-US" dirty="0">
                <a:ea typeface="+mj-ea"/>
              </a:rPr>
              <a:t>-Tree </a:t>
            </a:r>
            <a:r>
              <a:rPr lang="en-US" dirty="0" smtClean="0">
                <a:ea typeface="+mj-ea"/>
              </a:rPr>
              <a:t>Deletion (1)</a:t>
            </a:r>
            <a:endParaRPr lang="en-US" dirty="0">
              <a:ea typeface="+mj-ea"/>
            </a:endParaRPr>
          </a:p>
        </p:txBody>
      </p:sp>
      <p:pic>
        <p:nvPicPr>
          <p:cNvPr id="819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1047750"/>
            <a:ext cx="8480425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4" name="TextBox 7"/>
          <p:cNvSpPr txBox="1">
            <a:spLocks noChangeArrowheads="1"/>
          </p:cNvSpPr>
          <p:nvPr/>
        </p:nvSpPr>
        <p:spPr bwMode="auto">
          <a:xfrm>
            <a:off x="7748588" y="2790825"/>
            <a:ext cx="6985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6000">
                <a:solidFill>
                  <a:srgbClr val="FF0000"/>
                </a:solidFill>
              </a:rPr>
              <a:t>X</a:t>
            </a:r>
            <a:endParaRPr kumimoji="0" lang="zh-TW" altLang="en-US" sz="6000">
              <a:solidFill>
                <a:srgbClr val="FF0000"/>
              </a:solidFill>
            </a:endParaRPr>
          </a:p>
        </p:txBody>
      </p:sp>
      <p:sp>
        <p:nvSpPr>
          <p:cNvPr id="81925" name="TextBox 9"/>
          <p:cNvSpPr txBox="1">
            <a:spLocks noChangeArrowheads="1"/>
          </p:cNvSpPr>
          <p:nvPr/>
        </p:nvSpPr>
        <p:spPr bwMode="auto">
          <a:xfrm>
            <a:off x="8170863" y="2801938"/>
            <a:ext cx="698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6000">
                <a:solidFill>
                  <a:srgbClr val="FF0000"/>
                </a:solidFill>
              </a:rPr>
              <a:t>X</a:t>
            </a:r>
            <a:endParaRPr kumimoji="0" lang="zh-TW" altLang="en-US" sz="60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/>
              <p:cNvSpPr txBox="1">
                <a:spLocks noChangeArrowheads="1"/>
              </p:cNvSpPr>
              <p:nvPr/>
            </p:nvSpPr>
            <p:spPr bwMode="auto">
              <a:xfrm>
                <a:off x="404813" y="3775075"/>
                <a:ext cx="4497927" cy="26908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2" charset="2"/>
                  <a:buChar char="n"/>
                  <a:defRPr/>
                </a:pPr>
                <a:r>
                  <a:rPr kumimoji="1" lang="en-IN" altLang="zh-TW" sz="1800" kern="0" dirty="0" smtClean="0">
                    <a:latin typeface="+mn-lt"/>
                    <a:ea typeface="ＭＳ Ｐゴシック" charset="-128"/>
                  </a:rPr>
                  <a:t>This B+-tree is </a:t>
                </a:r>
                <a14:m>
                  <m:oMath xmlns:m="http://schemas.openxmlformats.org/officeDocument/2006/math">
                    <m:r>
                      <a:rPr kumimoji="1" lang="en-IN" altLang="zh-TW" sz="1800" i="1" kern="0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𝑛</m:t>
                    </m:r>
                    <m:r>
                      <a:rPr kumimoji="1" lang="en-IN" altLang="zh-TW" sz="1800" i="1" kern="0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=4</m:t>
                    </m:r>
                  </m:oMath>
                </a14:m>
                <a:r>
                  <a:rPr kumimoji="1" lang="en-IN" altLang="zh-TW" sz="1800" kern="0" dirty="0">
                    <a:latin typeface="+mn-lt"/>
                    <a:ea typeface="ＭＳ Ｐゴシック" charset="-128"/>
                  </a:rPr>
                  <a:t>.</a:t>
                </a:r>
              </a:p>
              <a:p>
                <a:pPr marL="342900" indent="-342900"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2" charset="2"/>
                  <a:buChar char="n"/>
                  <a:defRPr/>
                </a:pPr>
                <a:r>
                  <a:rPr lang="en-US" altLang="zh-TW" sz="1800" dirty="0">
                    <a:ea typeface="ＭＳ Ｐゴシック" charset="-128"/>
                  </a:rPr>
                  <a:t>A </a:t>
                </a:r>
                <a:r>
                  <a:rPr lang="en-US" altLang="zh-TW" sz="1800" dirty="0">
                    <a:solidFill>
                      <a:srgbClr val="C00000"/>
                    </a:solidFill>
                    <a:ea typeface="ＭＳ Ｐゴシック" charset="-128"/>
                  </a:rPr>
                  <a:t>leaf node</a:t>
                </a:r>
                <a:r>
                  <a:rPr lang="en-US" altLang="zh-TW" sz="1800" dirty="0">
                    <a:ea typeface="ＭＳ Ｐゴシック" charset="-128"/>
                  </a:rPr>
                  <a:t> has between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TW" sz="1800" i="1" dirty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zh-TW" sz="1800" i="1" dirty="0">
                            <a:latin typeface="Cambria Math" panose="02040503050406030204" pitchFamily="18" charset="0"/>
                            <a:ea typeface="ＭＳ Ｐゴシック" charset="-128"/>
                          </a:rPr>
                          <m:t>(</m:t>
                        </m:r>
                        <m:r>
                          <a:rPr lang="en-US" altLang="zh-TW" sz="1800" i="1" dirty="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𝑛</m:t>
                        </m:r>
                        <m:r>
                          <a:rPr lang="en-US" altLang="zh-TW" sz="1800" i="1" dirty="0">
                            <a:latin typeface="Cambria Math" panose="02040503050406030204" pitchFamily="18" charset="0"/>
                            <a:ea typeface="ＭＳ Ｐゴシック" charset="-128"/>
                          </a:rPr>
                          <m:t>–1)/2</m:t>
                        </m:r>
                      </m:e>
                    </m:d>
                  </m:oMath>
                </a14:m>
                <a:r>
                  <a:rPr lang="en-US" altLang="zh-TW" sz="1800" dirty="0" smtClean="0">
                    <a:ea typeface="ＭＳ Ｐゴシック" charset="-128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1800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𝑛</m:t>
                    </m:r>
                    <m:r>
                      <a:rPr lang="en-US" altLang="zh-TW" sz="1800" b="0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 </m:t>
                    </m:r>
                    <m:r>
                      <a:rPr lang="en-US" altLang="zh-TW" sz="1800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–1</m:t>
                    </m:r>
                  </m:oMath>
                </a14:m>
                <a:r>
                  <a:rPr lang="en-US" altLang="zh-TW" sz="1800" dirty="0">
                    <a:ea typeface="ＭＳ Ｐゴシック" charset="-128"/>
                  </a:rPr>
                  <a:t> </a:t>
                </a:r>
                <a:r>
                  <a:rPr lang="en-US" altLang="zh-TW" sz="1800" dirty="0">
                    <a:solidFill>
                      <a:srgbClr val="C00000"/>
                    </a:solidFill>
                    <a:ea typeface="ＭＳ Ｐゴシック" charset="-128"/>
                  </a:rPr>
                  <a:t>values</a:t>
                </a:r>
                <a:r>
                  <a:rPr lang="en-US" altLang="zh-TW" sz="1800" dirty="0">
                    <a:ea typeface="ＭＳ Ｐゴシック" charset="-128"/>
                  </a:rPr>
                  <a:t>,  between 2 and 3 values.</a:t>
                </a:r>
              </a:p>
              <a:p>
                <a:pPr marL="342900" indent="-342900"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2" charset="2"/>
                  <a:buChar char="n"/>
                  <a:defRPr/>
                </a:pPr>
                <a:r>
                  <a:rPr lang="en-US" altLang="zh-TW" sz="1800" b="1" dirty="0">
                    <a:ea typeface="ＭＳ Ｐゴシック" charset="-128"/>
                  </a:rPr>
                  <a:t>Delete “Singh” and “Wu”! </a:t>
                </a:r>
                <a:r>
                  <a:rPr lang="en-US" altLang="zh-TW" sz="1800" dirty="0">
                    <a:ea typeface="ＭＳ Ｐゴシック" charset="-128"/>
                  </a:rPr>
                  <a:t>The last node has 1 value!</a:t>
                </a:r>
              </a:p>
              <a:p>
                <a:pPr marL="342900" indent="-342900"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2" charset="2"/>
                  <a:buChar char="n"/>
                  <a:defRPr/>
                </a:pPr>
                <a:r>
                  <a:rPr lang="en-US" altLang="zh-TW" sz="1800" dirty="0">
                    <a:ea typeface="ＭＳ Ｐゴシック" charset="-128"/>
                  </a:rPr>
                  <a:t>Redistribute some from the left node.</a:t>
                </a:r>
              </a:p>
              <a:p>
                <a:pPr marL="342900" indent="-342900"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2" charset="2"/>
                  <a:buChar char="n"/>
                  <a:defRPr/>
                </a:pPr>
                <a:endParaRPr lang="en-US" altLang="zh-TW" sz="1800" b="1" dirty="0">
                  <a:solidFill>
                    <a:srgbClr val="FF0000"/>
                  </a:solidFill>
                  <a:ea typeface="ＭＳ Ｐゴシック" charset="-128"/>
                </a:endParaRPr>
              </a:p>
              <a:p>
                <a:pPr marL="342900" indent="-342900"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2" charset="2"/>
                  <a:buChar char="n"/>
                  <a:defRPr/>
                </a:pPr>
                <a:endParaRPr kumimoji="1" lang="en-IN" altLang="zh-TW" sz="1800" kern="0" dirty="0">
                  <a:latin typeface="+mn-lt"/>
                  <a:ea typeface="ＭＳ Ｐゴシック" charset="-128"/>
                </a:endParaRPr>
              </a:p>
            </p:txBody>
          </p:sp>
        </mc:Choice>
        <mc:Fallback xmlns="">
          <p:sp>
            <p:nvSpPr>
              <p:cNvPr id="1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4813" y="3775075"/>
                <a:ext cx="4497927" cy="2690813"/>
              </a:xfrm>
              <a:prstGeom prst="rect">
                <a:avLst/>
              </a:prstGeom>
              <a:blipFill>
                <a:blip r:embed="rId4"/>
                <a:stretch>
                  <a:fillRect l="-542" t="-113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Another Example </a:t>
            </a:r>
            <a:r>
              <a:rPr lang="en-US" dirty="0">
                <a:ea typeface="+mj-ea"/>
              </a:rPr>
              <a:t>of B</a:t>
            </a:r>
            <a:r>
              <a:rPr lang="en-US" baseline="30000" dirty="0">
                <a:ea typeface="+mj-ea"/>
              </a:rPr>
              <a:t>+</a:t>
            </a:r>
            <a:r>
              <a:rPr lang="en-US" dirty="0">
                <a:ea typeface="+mj-ea"/>
              </a:rPr>
              <a:t>-Tree Deletion </a:t>
            </a:r>
            <a:r>
              <a:rPr lang="en-US" dirty="0" smtClean="0">
                <a:ea typeface="+mj-ea"/>
              </a:rPr>
              <a:t>(</a:t>
            </a:r>
            <a:r>
              <a:rPr lang="en-US" dirty="0">
                <a:ea typeface="+mj-ea"/>
              </a:rPr>
              <a:t>2</a:t>
            </a:r>
            <a:r>
              <a:rPr lang="en-US" dirty="0" smtClean="0">
                <a:ea typeface="+mj-ea"/>
              </a:rPr>
              <a:t>)</a:t>
            </a:r>
            <a:endParaRPr lang="en-US" dirty="0">
              <a:ea typeface="+mj-ea"/>
            </a:endParaRPr>
          </a:p>
        </p:txBody>
      </p:sp>
      <p:pic>
        <p:nvPicPr>
          <p:cNvPr id="8397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3228975"/>
            <a:ext cx="8256588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2" name="Rectangle 3"/>
          <p:cNvSpPr>
            <a:spLocks noChangeArrowheads="1"/>
          </p:cNvSpPr>
          <p:nvPr/>
        </p:nvSpPr>
        <p:spPr bwMode="auto">
          <a:xfrm>
            <a:off x="677863" y="5794375"/>
            <a:ext cx="78486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TW" sz="1800"/>
              <a:t>Borrowed a value Kim from its left sibling</a:t>
            </a:r>
          </a:p>
          <a:p>
            <a:r>
              <a:rPr lang="en-US" altLang="zh-TW" sz="1800"/>
              <a:t>Search key value in the parent changes as a result</a:t>
            </a:r>
          </a:p>
        </p:txBody>
      </p:sp>
      <p:pic>
        <p:nvPicPr>
          <p:cNvPr id="839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836613"/>
            <a:ext cx="8480425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4" name="TextBox 6"/>
          <p:cNvSpPr txBox="1">
            <a:spLocks noChangeArrowheads="1"/>
          </p:cNvSpPr>
          <p:nvPr/>
        </p:nvSpPr>
        <p:spPr bwMode="auto">
          <a:xfrm>
            <a:off x="7748588" y="2355850"/>
            <a:ext cx="698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6000">
                <a:solidFill>
                  <a:srgbClr val="FF0000"/>
                </a:solidFill>
              </a:rPr>
              <a:t>X</a:t>
            </a:r>
            <a:endParaRPr kumimoji="0" lang="zh-TW" altLang="en-US" sz="6000">
              <a:solidFill>
                <a:srgbClr val="FF0000"/>
              </a:solidFill>
            </a:endParaRPr>
          </a:p>
        </p:txBody>
      </p:sp>
      <p:sp>
        <p:nvSpPr>
          <p:cNvPr id="83975" name="TextBox 7"/>
          <p:cNvSpPr txBox="1">
            <a:spLocks noChangeArrowheads="1"/>
          </p:cNvSpPr>
          <p:nvPr/>
        </p:nvSpPr>
        <p:spPr bwMode="auto">
          <a:xfrm>
            <a:off x="8170863" y="2368550"/>
            <a:ext cx="6985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6000">
                <a:solidFill>
                  <a:srgbClr val="FF0000"/>
                </a:solidFill>
              </a:rPr>
              <a:t>X</a:t>
            </a:r>
            <a:endParaRPr kumimoji="0" lang="zh-TW" altLang="en-US" sz="6000">
              <a:solidFill>
                <a:srgbClr val="FF0000"/>
              </a:solidFill>
            </a:endParaRPr>
          </a:p>
        </p:txBody>
      </p:sp>
      <p:sp>
        <p:nvSpPr>
          <p:cNvPr id="83976" name="Oval 8"/>
          <p:cNvSpPr>
            <a:spLocks noChangeArrowheads="1"/>
          </p:cNvSpPr>
          <p:nvPr/>
        </p:nvSpPr>
        <p:spPr bwMode="auto">
          <a:xfrm>
            <a:off x="5192713" y="3692525"/>
            <a:ext cx="3424237" cy="235585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sp>
        <p:nvSpPr>
          <p:cNvPr id="83977" name="Oval 9"/>
          <p:cNvSpPr>
            <a:spLocks noChangeArrowheads="1"/>
          </p:cNvSpPr>
          <p:nvPr/>
        </p:nvSpPr>
        <p:spPr bwMode="auto">
          <a:xfrm>
            <a:off x="5157788" y="1136650"/>
            <a:ext cx="2836862" cy="216852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More Example </a:t>
            </a:r>
            <a:r>
              <a:rPr lang="en-US" dirty="0">
                <a:ea typeface="+mj-ea"/>
              </a:rPr>
              <a:t>of B</a:t>
            </a:r>
            <a:r>
              <a:rPr lang="en-US" baseline="30000" dirty="0">
                <a:ea typeface="+mj-ea"/>
              </a:rPr>
              <a:t>+</a:t>
            </a:r>
            <a:r>
              <a:rPr lang="en-US" dirty="0">
                <a:ea typeface="+mj-ea"/>
              </a:rPr>
              <a:t>-tree </a:t>
            </a:r>
            <a:r>
              <a:rPr lang="en-US" dirty="0" smtClean="0">
                <a:ea typeface="+mj-ea"/>
              </a:rPr>
              <a:t>Deletion</a:t>
            </a:r>
            <a:endParaRPr lang="en-US" dirty="0">
              <a:ea typeface="+mj-ea"/>
            </a:endParaRP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447675" y="4841875"/>
            <a:ext cx="8375650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sz="1800" dirty="0"/>
              <a:t>Delete “Gold”</a:t>
            </a:r>
          </a:p>
          <a:p>
            <a:pPr>
              <a:lnSpc>
                <a:spcPct val="90000"/>
              </a:lnSpc>
            </a:pPr>
            <a:r>
              <a:rPr lang="en-US" altLang="zh-TW" sz="1800" dirty="0"/>
              <a:t>Node with Gold and Katz became </a:t>
            </a:r>
            <a:r>
              <a:rPr lang="en-US" altLang="zh-TW" sz="1800" dirty="0" err="1"/>
              <a:t>underfull</a:t>
            </a:r>
            <a:r>
              <a:rPr lang="en-US" altLang="zh-TW" sz="1800" dirty="0"/>
              <a:t>, and was merged with its sibling </a:t>
            </a:r>
          </a:p>
          <a:p>
            <a:pPr>
              <a:lnSpc>
                <a:spcPct val="90000"/>
              </a:lnSpc>
            </a:pPr>
            <a:r>
              <a:rPr lang="en-US" altLang="zh-TW" sz="1800" dirty="0"/>
              <a:t>Parent node becomes </a:t>
            </a:r>
            <a:r>
              <a:rPr lang="en-US" altLang="zh-TW" sz="1800" dirty="0" err="1"/>
              <a:t>underfull</a:t>
            </a:r>
            <a:r>
              <a:rPr lang="en-US" altLang="zh-TW" sz="1800" dirty="0"/>
              <a:t>, and is merged with its sibling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/>
              <a:t>Value separating two nodes (at the parent) is pulled down when merging</a:t>
            </a:r>
          </a:p>
          <a:p>
            <a:pPr>
              <a:lnSpc>
                <a:spcPct val="90000"/>
              </a:lnSpc>
            </a:pPr>
            <a:r>
              <a:rPr lang="en-US" altLang="zh-TW" sz="1800" dirty="0"/>
              <a:t>Root node then has only one child, and is deleted</a:t>
            </a:r>
          </a:p>
        </p:txBody>
      </p:sp>
      <p:pic>
        <p:nvPicPr>
          <p:cNvPr id="860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3103563"/>
            <a:ext cx="8347075" cy="152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654050"/>
            <a:ext cx="8256588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2" name="TextBox 6"/>
          <p:cNvSpPr txBox="1">
            <a:spLocks noChangeArrowheads="1"/>
          </p:cNvSpPr>
          <p:nvPr/>
        </p:nvSpPr>
        <p:spPr bwMode="auto">
          <a:xfrm>
            <a:off x="5756275" y="2309813"/>
            <a:ext cx="6969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6000">
                <a:solidFill>
                  <a:srgbClr val="FF0000"/>
                </a:solidFill>
              </a:rPr>
              <a:t>X</a:t>
            </a:r>
            <a:endParaRPr kumimoji="0" lang="zh-TW" altLang="en-US" sz="6000">
              <a:solidFill>
                <a:srgbClr val="FF0000"/>
              </a:solidFill>
            </a:endParaRPr>
          </a:p>
        </p:txBody>
      </p:sp>
      <p:sp>
        <p:nvSpPr>
          <p:cNvPr id="86023" name="TextBox 7"/>
          <p:cNvSpPr txBox="1">
            <a:spLocks noChangeArrowheads="1"/>
          </p:cNvSpPr>
          <p:nvPr/>
        </p:nvSpPr>
        <p:spPr bwMode="auto">
          <a:xfrm>
            <a:off x="6529388" y="1887538"/>
            <a:ext cx="698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6000">
                <a:solidFill>
                  <a:srgbClr val="FF0000"/>
                </a:solidFill>
              </a:rPr>
              <a:t>X</a:t>
            </a:r>
            <a:endParaRPr kumimoji="0" lang="zh-TW" altLang="en-US" sz="6000">
              <a:solidFill>
                <a:srgbClr val="FF0000"/>
              </a:solidFill>
            </a:endParaRPr>
          </a:p>
        </p:txBody>
      </p:sp>
      <p:sp>
        <p:nvSpPr>
          <p:cNvPr id="86024" name="Curved Down Arrow 8"/>
          <p:cNvSpPr>
            <a:spLocks noChangeArrowheads="1"/>
          </p:cNvSpPr>
          <p:nvPr/>
        </p:nvSpPr>
        <p:spPr bwMode="auto">
          <a:xfrm rot="10800000">
            <a:off x="6707188" y="3013075"/>
            <a:ext cx="1216025" cy="460375"/>
          </a:xfrm>
          <a:prstGeom prst="curvedDownArrow">
            <a:avLst>
              <a:gd name="adj1" fmla="val 25020"/>
              <a:gd name="adj2" fmla="val 50015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en-US"/>
          </a:p>
        </p:txBody>
      </p:sp>
      <p:sp>
        <p:nvSpPr>
          <p:cNvPr id="86025" name="TextBox 9"/>
          <p:cNvSpPr txBox="1">
            <a:spLocks noChangeArrowheads="1"/>
          </p:cNvSpPr>
          <p:nvPr/>
        </p:nvSpPr>
        <p:spPr bwMode="auto">
          <a:xfrm>
            <a:off x="5673725" y="1090613"/>
            <a:ext cx="698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6000">
                <a:solidFill>
                  <a:srgbClr val="FF0000"/>
                </a:solidFill>
              </a:rPr>
              <a:t>X</a:t>
            </a:r>
            <a:endParaRPr kumimoji="0" lang="zh-TW" altLang="en-US" sz="6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3278188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B+-tree</a:t>
            </a:r>
            <a:endParaRPr lang="en-US" dirty="0"/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>
          <a:xfrm>
            <a:off x="814388" y="1093788"/>
            <a:ext cx="3179762" cy="4903787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B+ tree Deletion.</a:t>
            </a:r>
          </a:p>
        </p:txBody>
      </p:sp>
      <p:pic>
        <p:nvPicPr>
          <p:cNvPr id="880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57150"/>
            <a:ext cx="5105400" cy="6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Dense Index </a:t>
            </a:r>
            <a:r>
              <a:rPr lang="en-US" dirty="0" smtClean="0">
                <a:ea typeface="+mj-ea"/>
              </a:rPr>
              <a:t>Files (1)</a:t>
            </a:r>
            <a:endParaRPr lang="en-US" dirty="0">
              <a:ea typeface="+mj-ea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1165225"/>
          </a:xfrm>
        </p:spPr>
        <p:txBody>
          <a:bodyPr/>
          <a:lstStyle/>
          <a:p>
            <a:r>
              <a:rPr lang="en-US" altLang="zh-TW" sz="2000" b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Dense index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— There is an index record for every search key value in the corresponding data file. </a:t>
            </a:r>
          </a:p>
          <a:p>
            <a:r>
              <a:rPr lang="en-US" altLang="zh-TW" sz="2000" dirty="0" smtClean="0">
                <a:ea typeface="ＭＳ Ｐゴシック" panose="020B0600070205080204" pitchFamily="34" charset="-128"/>
              </a:rPr>
              <a:t>An example: an index on 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>ID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attribute of 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>instructor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relation </a:t>
            </a:r>
          </a:p>
        </p:txBody>
      </p:sp>
      <p:pic>
        <p:nvPicPr>
          <p:cNvPr id="1331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38" y="2446338"/>
            <a:ext cx="8056562" cy="391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3255963" y="2446338"/>
            <a:ext cx="974725" cy="372427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3278188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B+-tree</a:t>
            </a:r>
            <a:endParaRPr lang="en-US" dirty="0"/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>
          <a:xfrm>
            <a:off x="814388" y="1093788"/>
            <a:ext cx="3179762" cy="288925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B+ tree Deletion.</a:t>
            </a:r>
          </a:p>
        </p:txBody>
      </p:sp>
      <p:pic>
        <p:nvPicPr>
          <p:cNvPr id="890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120650"/>
            <a:ext cx="5105400" cy="6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2192338"/>
            <a:ext cx="3910012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4" name="Rectangle 3"/>
          <p:cNvSpPr>
            <a:spLocks noChangeArrowheads="1"/>
          </p:cNvSpPr>
          <p:nvPr/>
        </p:nvSpPr>
        <p:spPr bwMode="auto">
          <a:xfrm>
            <a:off x="3943350" y="79375"/>
            <a:ext cx="3087688" cy="546100"/>
          </a:xfrm>
          <a:prstGeom prst="rect">
            <a:avLst/>
          </a:prstGeom>
          <a:noFill/>
          <a:ln w="254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3278188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B+-tree</a:t>
            </a:r>
            <a:endParaRPr lang="en-US" dirty="0"/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>
          <a:xfrm>
            <a:off x="814388" y="1093788"/>
            <a:ext cx="3179762" cy="4903787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B+ tree Deletion.</a:t>
            </a:r>
          </a:p>
        </p:txBody>
      </p:sp>
      <p:pic>
        <p:nvPicPr>
          <p:cNvPr id="901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57150"/>
            <a:ext cx="5105400" cy="6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3943350" y="625475"/>
            <a:ext cx="5105400" cy="2359025"/>
          </a:xfrm>
          <a:prstGeom prst="rect">
            <a:avLst/>
          </a:prstGeom>
          <a:noFill/>
          <a:ln w="254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pic>
        <p:nvPicPr>
          <p:cNvPr id="901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2312988"/>
            <a:ext cx="7392987" cy="405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9" name="Rectangle 6"/>
          <p:cNvSpPr>
            <a:spLocks noChangeArrowheads="1"/>
          </p:cNvSpPr>
          <p:nvPr/>
        </p:nvSpPr>
        <p:spPr bwMode="auto">
          <a:xfrm>
            <a:off x="2906713" y="4487863"/>
            <a:ext cx="2390775" cy="293687"/>
          </a:xfrm>
          <a:prstGeom prst="rect">
            <a:avLst/>
          </a:prstGeom>
          <a:noFill/>
          <a:ln w="254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3278188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B+-tree</a:t>
            </a:r>
            <a:endParaRPr lang="en-US" dirty="0"/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>
          <a:xfrm>
            <a:off x="1062038" y="1082675"/>
            <a:ext cx="3179762" cy="4903788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B+ tree Deletion.</a:t>
            </a:r>
          </a:p>
        </p:txBody>
      </p:sp>
      <p:pic>
        <p:nvPicPr>
          <p:cNvPr id="911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600" y="57150"/>
            <a:ext cx="5105400" cy="6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3943350" y="2990850"/>
            <a:ext cx="5105400" cy="3284538"/>
          </a:xfrm>
          <a:prstGeom prst="rect">
            <a:avLst/>
          </a:prstGeom>
          <a:noFill/>
          <a:ln w="254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pic>
        <p:nvPicPr>
          <p:cNvPr id="911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733550"/>
            <a:ext cx="7315200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3" name="Rectangle 6"/>
          <p:cNvSpPr>
            <a:spLocks noChangeArrowheads="1"/>
          </p:cNvSpPr>
          <p:nvPr/>
        </p:nvSpPr>
        <p:spPr bwMode="auto">
          <a:xfrm>
            <a:off x="2571750" y="1712913"/>
            <a:ext cx="4659313" cy="295275"/>
          </a:xfrm>
          <a:prstGeom prst="rect">
            <a:avLst/>
          </a:prstGeom>
          <a:noFill/>
          <a:ln w="254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47371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Multiple-Key Access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" y="857250"/>
            <a:ext cx="5386759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 smtClean="0">
                <a:ea typeface="ＭＳ Ｐゴシック" panose="020B0600070205080204" pitchFamily="34" charset="-128"/>
              </a:rPr>
              <a:t>Use multiple indices for certain types of queries.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ea typeface="ＭＳ Ｐゴシック" panose="020B0600070205080204" pitchFamily="34" charset="-128"/>
              </a:rPr>
              <a:t>Example: 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TW" b="1" dirty="0" smtClean="0">
                <a:ea typeface="ＭＳ Ｐゴシック" panose="020B0600070205080204" pitchFamily="34" charset="-128"/>
              </a:rPr>
              <a:t>select </a:t>
            </a:r>
            <a:r>
              <a:rPr lang="en-US" altLang="zh-TW" i="1" dirty="0" smtClean="0">
                <a:ea typeface="ＭＳ Ｐゴシック" panose="020B0600070205080204" pitchFamily="34" charset="-128"/>
              </a:rPr>
              <a:t>ID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TW" b="1" dirty="0" smtClean="0">
                <a:ea typeface="ＭＳ Ｐゴシック" panose="020B0600070205080204" pitchFamily="34" charset="-128"/>
              </a:rPr>
              <a:t>from</a:t>
            </a:r>
            <a:r>
              <a:rPr lang="en-US" altLang="zh-TW" i="1" dirty="0" smtClean="0">
                <a:ea typeface="ＭＳ Ｐゴシック" panose="020B0600070205080204" pitchFamily="34" charset="-128"/>
              </a:rPr>
              <a:t> instructor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TW" b="1" dirty="0" smtClean="0">
                <a:ea typeface="ＭＳ Ｐゴシック" panose="020B0600070205080204" pitchFamily="34" charset="-128"/>
              </a:rPr>
              <a:t>where</a:t>
            </a:r>
            <a:r>
              <a:rPr lang="en-US" altLang="zh-TW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zh-TW" i="1" dirty="0" err="1" smtClean="0">
                <a:ea typeface="ＭＳ Ｐゴシック" panose="020B0600070205080204" pitchFamily="34" charset="-128"/>
              </a:rPr>
              <a:t>dept_name</a:t>
            </a:r>
            <a:r>
              <a:rPr lang="en-US" altLang="zh-TW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= “Finance” </a:t>
            </a:r>
            <a:br>
              <a:rPr lang="en-US" altLang="zh-TW" dirty="0" smtClean="0">
                <a:ea typeface="ＭＳ Ｐゴシック" panose="020B0600070205080204" pitchFamily="34" charset="-128"/>
              </a:rPr>
            </a:br>
            <a:r>
              <a:rPr lang="en-US" altLang="zh-TW" b="1" dirty="0" smtClean="0">
                <a:ea typeface="ＭＳ Ｐゴシック" panose="020B0600070205080204" pitchFamily="34" charset="-128"/>
              </a:rPr>
              <a:t>and </a:t>
            </a:r>
            <a:r>
              <a:rPr lang="en-US" altLang="zh-TW" i="1" dirty="0" smtClean="0">
                <a:ea typeface="ＭＳ Ｐゴシック" panose="020B0600070205080204" pitchFamily="34" charset="-128"/>
              </a:rPr>
              <a:t>salary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 = 80000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ea typeface="ＭＳ Ｐゴシック" panose="020B0600070205080204" pitchFamily="34" charset="-128"/>
              </a:rPr>
              <a:t>Possible strategies for processing query </a:t>
            </a:r>
            <a:br>
              <a:rPr lang="en-US" altLang="zh-TW" dirty="0" smtClean="0">
                <a:ea typeface="ＭＳ Ｐゴシック" panose="020B0600070205080204" pitchFamily="34" charset="-128"/>
              </a:rPr>
            </a:br>
            <a:r>
              <a:rPr lang="en-US" altLang="zh-TW" dirty="0" smtClean="0">
                <a:ea typeface="ＭＳ Ｐゴシック" panose="020B0600070205080204" pitchFamily="34" charset="-128"/>
              </a:rPr>
              <a:t>using indices on single attributes: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TW" sz="2000" dirty="0" smtClean="0">
                <a:ea typeface="ＭＳ Ｐゴシック" panose="020B0600070205080204" pitchFamily="34" charset="-128"/>
              </a:rPr>
              <a:t>1.	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Use index on </a:t>
            </a:r>
            <a:r>
              <a:rPr lang="en-US" altLang="zh-TW" i="1" dirty="0" err="1" smtClean="0">
                <a:ea typeface="ＭＳ Ｐゴシック" panose="020B0600070205080204" pitchFamily="34" charset="-128"/>
              </a:rPr>
              <a:t>dept_name</a:t>
            </a:r>
            <a:r>
              <a:rPr lang="en-US" altLang="zh-TW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to find </a:t>
            </a:r>
            <a:br>
              <a:rPr lang="en-US" altLang="zh-TW" dirty="0" smtClean="0">
                <a:ea typeface="ＭＳ Ｐゴシック" panose="020B0600070205080204" pitchFamily="34" charset="-128"/>
              </a:rPr>
            </a:br>
            <a:r>
              <a:rPr lang="en-US" altLang="zh-TW" dirty="0" smtClean="0">
                <a:ea typeface="ＭＳ Ｐゴシック" panose="020B0600070205080204" pitchFamily="34" charset="-128"/>
              </a:rPr>
              <a:t>instructors with department name </a:t>
            </a:r>
            <a:br>
              <a:rPr lang="en-US" altLang="zh-TW" dirty="0" smtClean="0">
                <a:ea typeface="ＭＳ Ｐゴシック" panose="020B0600070205080204" pitchFamily="34" charset="-128"/>
              </a:rPr>
            </a:br>
            <a:r>
              <a:rPr lang="en-US" altLang="zh-TW" dirty="0" smtClean="0">
                <a:ea typeface="ＭＳ Ｐゴシック" panose="020B0600070205080204" pitchFamily="34" charset="-128"/>
              </a:rPr>
              <a:t>Finance; test </a:t>
            </a:r>
            <a:r>
              <a:rPr lang="en-US" altLang="zh-TW" i="1" dirty="0" smtClean="0">
                <a:ea typeface="ＭＳ Ｐゴシック" panose="020B0600070205080204" pitchFamily="34" charset="-128"/>
              </a:rPr>
              <a:t>salary = 80000 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TW" i="1" dirty="0" smtClean="0">
                <a:ea typeface="ＭＳ Ｐゴシック" panose="020B0600070205080204" pitchFamily="34" charset="-128"/>
              </a:rPr>
              <a:t>2.	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Use index</a:t>
            </a:r>
            <a:r>
              <a:rPr lang="en-US" altLang="zh-TW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on</a:t>
            </a:r>
            <a:r>
              <a:rPr lang="en-US" altLang="zh-TW" i="1" dirty="0" smtClean="0">
                <a:ea typeface="ＭＳ Ｐゴシック" panose="020B0600070205080204" pitchFamily="34" charset="-128"/>
              </a:rPr>
              <a:t> salary 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to find instructors </a:t>
            </a:r>
            <a:br>
              <a:rPr lang="en-US" altLang="zh-TW" dirty="0" smtClean="0">
                <a:ea typeface="ＭＳ Ｐゴシック" panose="020B0600070205080204" pitchFamily="34" charset="-128"/>
              </a:rPr>
            </a:br>
            <a:r>
              <a:rPr lang="en-US" altLang="zh-TW" dirty="0" smtClean="0">
                <a:ea typeface="ＭＳ Ｐゴシック" panose="020B0600070205080204" pitchFamily="34" charset="-128"/>
              </a:rPr>
              <a:t>with a salary of 80000; test</a:t>
            </a:r>
            <a:r>
              <a:rPr lang="en-US" altLang="zh-TW" i="1" dirty="0" smtClean="0">
                <a:ea typeface="ＭＳ Ｐゴシック" panose="020B0600070205080204" pitchFamily="34" charset="-128"/>
              </a:rPr>
              <a:t> </a:t>
            </a:r>
            <a:br>
              <a:rPr lang="en-US" altLang="zh-TW" i="1" dirty="0" smtClean="0">
                <a:ea typeface="ＭＳ Ｐゴシック" panose="020B0600070205080204" pitchFamily="34" charset="-128"/>
              </a:rPr>
            </a:br>
            <a:r>
              <a:rPr lang="en-US" altLang="zh-TW" i="1" dirty="0" err="1" smtClean="0">
                <a:ea typeface="ＭＳ Ｐゴシック" panose="020B0600070205080204" pitchFamily="34" charset="-128"/>
              </a:rPr>
              <a:t>dept_name</a:t>
            </a:r>
            <a:r>
              <a:rPr lang="en-US" altLang="zh-TW" i="1" dirty="0" smtClean="0">
                <a:ea typeface="ＭＳ Ｐゴシック" panose="020B0600070205080204" pitchFamily="34" charset="-128"/>
              </a:rPr>
              <a:t> = 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“Finance”.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TW" dirty="0" smtClean="0">
                <a:ea typeface="ＭＳ Ｐゴシック" panose="020B0600070205080204" pitchFamily="34" charset="-128"/>
              </a:rPr>
              <a:t>3.	Use </a:t>
            </a:r>
            <a:r>
              <a:rPr lang="en-US" altLang="zh-TW" i="1" dirty="0" err="1" smtClean="0">
                <a:ea typeface="ＭＳ Ｐゴシック" panose="020B0600070205080204" pitchFamily="34" charset="-128"/>
              </a:rPr>
              <a:t>dept_name</a:t>
            </a:r>
            <a:r>
              <a:rPr lang="en-US" altLang="zh-TW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index to find pointers to </a:t>
            </a:r>
            <a:br>
              <a:rPr lang="en-US" altLang="zh-TW" dirty="0" smtClean="0">
                <a:ea typeface="ＭＳ Ｐゴシック" panose="020B0600070205080204" pitchFamily="34" charset="-128"/>
              </a:rPr>
            </a:br>
            <a:r>
              <a:rPr lang="en-US" altLang="zh-TW" dirty="0" smtClean="0">
                <a:ea typeface="ＭＳ Ｐゴシック" panose="020B0600070205080204" pitchFamily="34" charset="-128"/>
              </a:rPr>
              <a:t>all records pertaining to the “Finance” department.  Similarly use index on </a:t>
            </a:r>
            <a:r>
              <a:rPr lang="en-US" altLang="zh-TW" i="1" dirty="0" smtClean="0">
                <a:ea typeface="ＭＳ Ｐゴシック" panose="020B0600070205080204" pitchFamily="34" charset="-128"/>
              </a:rPr>
              <a:t>salary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.  Take </a:t>
            </a:r>
            <a:r>
              <a:rPr lang="en-US" altLang="zh-TW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intersection of both sets of pointers</a:t>
            </a:r>
            <a:r>
              <a:rPr lang="en-US" altLang="zh-TW" b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obtained.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265906" y="857250"/>
            <a:ext cx="3617220" cy="4283168"/>
            <a:chOff x="141288" y="1176338"/>
            <a:chExt cx="8891587" cy="5030787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288" y="1176338"/>
              <a:ext cx="8891587" cy="5030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430338" y="3013075"/>
              <a:ext cx="374650" cy="151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TW" altLang="en-US"/>
            </a:p>
          </p:txBody>
        </p:sp>
        <p:cxnSp>
          <p:nvCxnSpPr>
            <p:cNvPr id="8" name="Elbow Connector 5"/>
            <p:cNvCxnSpPr>
              <a:cxnSpLocks noChangeShapeType="1"/>
            </p:cNvCxnSpPr>
            <p:nvPr/>
          </p:nvCxnSpPr>
          <p:spPr bwMode="auto">
            <a:xfrm rot="16200000" flipH="1">
              <a:off x="738982" y="3552031"/>
              <a:ext cx="1524000" cy="446087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Indices on Multiple Keys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21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sz="2000" b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Composite search keys</a:t>
                </a:r>
                <a:r>
                  <a:rPr lang="en-US" altLang="zh-TW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 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are search keys containing more than one attribute</a:t>
                </a:r>
              </a:p>
              <a:p>
                <a:pPr lvl="1"/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E.g. (</a:t>
                </a:r>
                <a:r>
                  <a:rPr lang="en-US" altLang="zh-TW" sz="2000" i="1" dirty="0" err="1" smtClean="0">
                    <a:ea typeface="ＭＳ Ｐゴシック" panose="020B0600070205080204" pitchFamily="34" charset="-128"/>
                  </a:rPr>
                  <a:t>dept_name</a:t>
                </a:r>
                <a:r>
                  <a:rPr lang="en-US" altLang="zh-TW" sz="2000" i="1" dirty="0" smtClean="0">
                    <a:ea typeface="ＭＳ Ｐゴシック" panose="020B0600070205080204" pitchFamily="34" charset="-128"/>
                  </a:rPr>
                  <a:t>, salary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)</a:t>
                </a:r>
              </a:p>
              <a:p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Lexicographic ordering: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𝑎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1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,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𝑎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2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)&lt;(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𝑏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1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,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𝑏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2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</m:t>
                    </m:r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 if either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𝑎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1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&lt;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𝑏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1</m:t>
                    </m:r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, or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𝑎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1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𝑏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1</m:t>
                    </m:r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 and 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𝑎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2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&lt;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𝑏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2</m:t>
                    </m:r>
                  </m:oMath>
                </a14:m>
                <a:endParaRPr lang="en-US" altLang="zh-TW" sz="2000" baseline="-25000" dirty="0" smtClean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942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557" t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charset="-120"/>
              </a:rPr>
              <a:t>Index Definition in SQL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6669" y="925175"/>
            <a:ext cx="8031162" cy="4903787"/>
          </a:xfrm>
        </p:spPr>
        <p:txBody>
          <a:bodyPr/>
          <a:lstStyle/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zh-TW" sz="2000" dirty="0" smtClean="0">
                <a:ea typeface="PMingLiU" panose="02020500000000000000" pitchFamily="18" charset="-120"/>
              </a:rPr>
              <a:t>Create an index</a:t>
            </a:r>
          </a:p>
          <a:p>
            <a:pPr lvl="1">
              <a:buFont typeface="Monotype Sorts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zh-TW" sz="2000" b="1" dirty="0" smtClean="0">
                <a:ea typeface="PMingLiU" panose="02020500000000000000" pitchFamily="18" charset="-120"/>
              </a:rPr>
              <a:t>create index</a:t>
            </a:r>
            <a:r>
              <a:rPr lang="en-US" altLang="zh-TW" sz="2000" dirty="0" smtClean="0">
                <a:ea typeface="PMingLiU" panose="02020500000000000000" pitchFamily="18" charset="-120"/>
              </a:rPr>
              <a:t> &lt;index-name&gt; </a:t>
            </a:r>
            <a:r>
              <a:rPr lang="en-US" altLang="zh-TW" sz="2000" b="1" dirty="0" smtClean="0">
                <a:ea typeface="PMingLiU" panose="02020500000000000000" pitchFamily="18" charset="-120"/>
              </a:rPr>
              <a:t>on</a:t>
            </a:r>
            <a:r>
              <a:rPr lang="en-US" altLang="zh-TW" sz="2000" dirty="0" smtClean="0">
                <a:ea typeface="PMingLiU" panose="02020500000000000000" pitchFamily="18" charset="-120"/>
              </a:rPr>
              <a:t> &lt;relation-name&gt;(&lt;attribute-list&gt;)</a:t>
            </a:r>
          </a:p>
          <a:p>
            <a:pPr lvl="1">
              <a:buFont typeface="Monotype Sorts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zh-TW" sz="2000" dirty="0" smtClean="0">
                <a:ea typeface="PMingLiU" panose="02020500000000000000" pitchFamily="18" charset="-120"/>
              </a:rPr>
              <a:t>E.g.:  </a:t>
            </a:r>
            <a:r>
              <a:rPr lang="en-US" altLang="zh-TW" sz="2000" b="1" dirty="0" smtClean="0">
                <a:ea typeface="PMingLiU" panose="02020500000000000000" pitchFamily="18" charset="-120"/>
              </a:rPr>
              <a:t>create index </a:t>
            </a:r>
            <a:r>
              <a:rPr lang="en-US" altLang="zh-TW" sz="2000" i="1" dirty="0" smtClean="0">
                <a:ea typeface="PMingLiU" panose="02020500000000000000" pitchFamily="18" charset="-120"/>
              </a:rPr>
              <a:t> b-index </a:t>
            </a:r>
            <a:r>
              <a:rPr lang="en-US" altLang="zh-TW" sz="2000" b="1" dirty="0" smtClean="0">
                <a:ea typeface="PMingLiU" panose="02020500000000000000" pitchFamily="18" charset="-120"/>
              </a:rPr>
              <a:t>on</a:t>
            </a:r>
            <a:r>
              <a:rPr lang="en-US" altLang="zh-TW" sz="2000" i="1" dirty="0" smtClean="0">
                <a:ea typeface="PMingLiU" panose="02020500000000000000" pitchFamily="18" charset="-120"/>
              </a:rPr>
              <a:t> branch(</a:t>
            </a:r>
            <a:r>
              <a:rPr lang="en-US" altLang="zh-TW" sz="2000" i="1" dirty="0" err="1" smtClean="0">
                <a:ea typeface="PMingLiU" panose="02020500000000000000" pitchFamily="18" charset="-120"/>
              </a:rPr>
              <a:t>branch_name</a:t>
            </a:r>
            <a:r>
              <a:rPr lang="en-US" altLang="zh-TW" sz="2000" i="1" dirty="0" smtClean="0">
                <a:ea typeface="PMingLiU" panose="02020500000000000000" pitchFamily="18" charset="-120"/>
              </a:rPr>
              <a:t>)</a:t>
            </a:r>
            <a:endParaRPr lang="en-US" altLang="zh-TW" sz="2000" dirty="0" smtClean="0">
              <a:ea typeface="PMingLiU" panose="02020500000000000000" pitchFamily="18" charset="-120"/>
            </a:endParaRPr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zh-TW" sz="2000" dirty="0" smtClean="0">
                <a:ea typeface="PMingLiU" panose="02020500000000000000" pitchFamily="18" charset="-120"/>
              </a:rPr>
              <a:t>Use </a:t>
            </a:r>
            <a:r>
              <a:rPr lang="en-US" altLang="zh-TW" sz="2000" b="1" dirty="0" smtClean="0">
                <a:ea typeface="PMingLiU" panose="02020500000000000000" pitchFamily="18" charset="-120"/>
              </a:rPr>
              <a:t>create unique index</a:t>
            </a:r>
            <a:r>
              <a:rPr lang="en-US" altLang="zh-TW" sz="2000" dirty="0" smtClean="0">
                <a:ea typeface="PMingLiU" panose="02020500000000000000" pitchFamily="18" charset="-120"/>
              </a:rPr>
              <a:t> to indirectly specify and enforce the condition that the search key is a candidate key.</a:t>
            </a:r>
          </a:p>
          <a:p>
            <a:pPr lvl="1"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zh-TW" sz="2000" dirty="0" smtClean="0">
                <a:ea typeface="PMingLiU" panose="02020500000000000000" pitchFamily="18" charset="-120"/>
              </a:rPr>
              <a:t>Not really required if SQL </a:t>
            </a:r>
            <a:r>
              <a:rPr lang="en-US" altLang="zh-TW" sz="2000" b="1" dirty="0" smtClean="0">
                <a:ea typeface="PMingLiU" panose="02020500000000000000" pitchFamily="18" charset="-120"/>
              </a:rPr>
              <a:t>unique</a:t>
            </a:r>
            <a:r>
              <a:rPr lang="en-US" altLang="zh-TW" sz="2000" dirty="0" smtClean="0">
                <a:ea typeface="PMingLiU" panose="02020500000000000000" pitchFamily="18" charset="-120"/>
              </a:rPr>
              <a:t> integrity constraint is supported</a:t>
            </a:r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zh-TW" sz="2000" dirty="0" smtClean="0">
                <a:ea typeface="PMingLiU" panose="02020500000000000000" pitchFamily="18" charset="-120"/>
              </a:rPr>
              <a:t>To drop an index </a:t>
            </a:r>
          </a:p>
          <a:p>
            <a:pPr lvl="1">
              <a:buFont typeface="Monotype Sorts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zh-TW" sz="2000" dirty="0" smtClean="0">
                <a:ea typeface="PMingLiU" panose="02020500000000000000" pitchFamily="18" charset="-120"/>
              </a:rPr>
              <a:t>	</a:t>
            </a:r>
            <a:r>
              <a:rPr lang="en-US" altLang="zh-TW" sz="2000" b="1" dirty="0" smtClean="0">
                <a:ea typeface="PMingLiU" panose="02020500000000000000" pitchFamily="18" charset="-120"/>
              </a:rPr>
              <a:t>drop index </a:t>
            </a:r>
            <a:r>
              <a:rPr lang="en-US" altLang="zh-TW" sz="2000" dirty="0" smtClean="0">
                <a:ea typeface="PMingLiU" panose="02020500000000000000" pitchFamily="18" charset="-120"/>
              </a:rPr>
              <a:t>&lt;index-name&gt;</a:t>
            </a:r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zh-TW" sz="2000" dirty="0" smtClean="0">
                <a:ea typeface="PMingLiU" panose="02020500000000000000" pitchFamily="18" charset="-120"/>
              </a:rPr>
              <a:t>Most database systems allow specification of type of index, and clustering.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Dense Index </a:t>
            </a:r>
            <a:r>
              <a:rPr lang="en-US" dirty="0" smtClean="0">
                <a:ea typeface="+mj-ea"/>
              </a:rPr>
              <a:t>Files (2)</a:t>
            </a:r>
            <a:endParaRPr lang="en-US" dirty="0">
              <a:ea typeface="+mj-ea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966787"/>
          </a:xfrm>
        </p:spPr>
        <p:txBody>
          <a:bodyPr/>
          <a:lstStyle/>
          <a:p>
            <a:r>
              <a:rPr lang="en-US" altLang="zh-TW" sz="2000" b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Dense index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— There is an index record for every search key value in the corresponding data file. </a:t>
            </a:r>
          </a:p>
          <a:p>
            <a:r>
              <a:rPr lang="en-US" altLang="zh-TW" sz="2000" dirty="0" smtClean="0">
                <a:ea typeface="ＭＳ Ｐゴシック" panose="020B0600070205080204" pitchFamily="34" charset="-128"/>
              </a:rPr>
              <a:t>Dense index on </a:t>
            </a:r>
            <a:r>
              <a:rPr lang="en-US" altLang="zh-TW" sz="2000" i="1" dirty="0" err="1" smtClean="0">
                <a:ea typeface="ＭＳ Ｐゴシック" panose="020B0600070205080204" pitchFamily="34" charset="-128"/>
              </a:rPr>
              <a:t>dept_name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, with 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>instructor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file sorted on </a:t>
            </a:r>
            <a:r>
              <a:rPr lang="en-US" altLang="zh-TW" sz="2000" i="1" dirty="0" err="1" smtClean="0">
                <a:ea typeface="ＭＳ Ｐゴシック" panose="020B0600070205080204" pitchFamily="34" charset="-128"/>
              </a:rPr>
              <a:t>dept_name</a:t>
            </a:r>
            <a:endParaRPr lang="en-US" altLang="zh-TW" sz="2000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1536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700338"/>
            <a:ext cx="8507413" cy="35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5468938" y="2706688"/>
            <a:ext cx="1389062" cy="3325812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TW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Sparse Index </a:t>
            </a:r>
            <a:r>
              <a:rPr lang="en-US" dirty="0" smtClean="0">
                <a:ea typeface="+mj-ea"/>
              </a:rPr>
              <a:t>Files (1)</a:t>
            </a:r>
            <a:endParaRPr lang="en-US" dirty="0"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9441" y="1026553"/>
                <a:ext cx="7932924" cy="2222500"/>
              </a:xfrm>
            </p:spPr>
            <p:txBody>
              <a:bodyPr/>
              <a:lstStyle/>
              <a:p>
                <a:r>
                  <a:rPr lang="en-US" altLang="zh-TW" b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Sparse Index</a:t>
                </a:r>
                <a:r>
                  <a:rPr lang="en-US" altLang="zh-TW" dirty="0" smtClean="0">
                    <a:ea typeface="ＭＳ Ｐゴシック" panose="020B0600070205080204" pitchFamily="34" charset="-128"/>
                  </a:rPr>
                  <a:t>:  contains index records for </a:t>
                </a:r>
                <a:r>
                  <a:rPr lang="en-US" altLang="zh-TW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some</a:t>
                </a:r>
                <a:r>
                  <a:rPr lang="en-US" altLang="zh-TW" dirty="0" smtClean="0">
                    <a:ea typeface="ＭＳ Ｐゴシック" panose="020B0600070205080204" pitchFamily="34" charset="-128"/>
                  </a:rPr>
                  <a:t> search key values only.</a:t>
                </a:r>
              </a:p>
              <a:p>
                <a:pPr lvl="1"/>
                <a:r>
                  <a:rPr lang="en-US" altLang="zh-TW" dirty="0" smtClean="0">
                    <a:ea typeface="ＭＳ Ｐゴシック" panose="020B0600070205080204" pitchFamily="34" charset="-128"/>
                  </a:rPr>
                  <a:t>Applicable when records are sequentially ordered on search key</a:t>
                </a:r>
              </a:p>
              <a:p>
                <a:r>
                  <a:rPr lang="en-US" altLang="zh-TW" dirty="0" smtClean="0">
                    <a:ea typeface="ＭＳ Ｐゴシック" panose="020B0600070205080204" pitchFamily="34" charset="-128"/>
                  </a:rPr>
                  <a:t>To locate a record with a search key value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𝐾</m:t>
                    </m:r>
                  </m:oMath>
                </a14:m>
                <a:r>
                  <a:rPr lang="en-US" altLang="zh-TW" dirty="0" smtClean="0">
                    <a:ea typeface="ＭＳ Ｐゴシック" panose="020B0600070205080204" pitchFamily="34" charset="-128"/>
                  </a:rPr>
                  <a:t>:</a:t>
                </a:r>
              </a:p>
              <a:p>
                <a:pPr lvl="1"/>
                <a:r>
                  <a:rPr lang="en-US" altLang="zh-TW" dirty="0" smtClean="0">
                    <a:ea typeface="ＭＳ Ｐゴシック" panose="020B0600070205080204" pitchFamily="34" charset="-128"/>
                  </a:rPr>
                  <a:t>Find the index record with the </a:t>
                </a:r>
                <a:r>
                  <a:rPr lang="en-US" altLang="zh-TW" u="sng" dirty="0" smtClean="0">
                    <a:ea typeface="ＭＳ Ｐゴシック" panose="020B0600070205080204" pitchFamily="34" charset="-128"/>
                  </a:rPr>
                  <a:t>largest</a:t>
                </a:r>
                <a:r>
                  <a:rPr lang="en-US" altLang="zh-TW" dirty="0" smtClean="0">
                    <a:ea typeface="ＭＳ Ｐゴシック" panose="020B0600070205080204" pitchFamily="34" charset="-128"/>
                  </a:rPr>
                  <a:t> search key value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&lt;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𝐾</m:t>
                    </m:r>
                  </m:oMath>
                </a14:m>
                <a:endParaRPr lang="en-US" altLang="zh-TW" dirty="0" smtClean="0">
                  <a:ea typeface="ＭＳ Ｐゴシック" panose="020B0600070205080204" pitchFamily="34" charset="-128"/>
                </a:endParaRPr>
              </a:p>
              <a:p>
                <a:pPr lvl="1"/>
                <a:r>
                  <a:rPr lang="en-US" altLang="zh-TW" dirty="0" smtClean="0">
                    <a:ea typeface="ＭＳ Ｐゴシック" panose="020B0600070205080204" pitchFamily="34" charset="-128"/>
                  </a:rPr>
                  <a:t>Search file sequentially starting from the record to which the index record points</a:t>
                </a:r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9441" y="1026553"/>
                <a:ext cx="7932924" cy="2222500"/>
              </a:xfrm>
              <a:blipFill>
                <a:blip r:embed="rId3"/>
                <a:stretch>
                  <a:fillRect l="-384" t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249053"/>
            <a:ext cx="685482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Sparse Index Files </a:t>
            </a:r>
            <a:r>
              <a:rPr lang="en-US" dirty="0" smtClean="0">
                <a:ea typeface="+mj-ea"/>
              </a:rPr>
              <a:t>(2)</a:t>
            </a:r>
            <a:endParaRPr lang="en-US" dirty="0">
              <a:ea typeface="+mj-ea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934" y="1008718"/>
            <a:ext cx="5122488" cy="1702951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Compared to dense indices: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Less space and less maintenance overhead for insertions and deletions.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Generally </a:t>
            </a:r>
            <a:r>
              <a:rPr lang="en-US" altLang="en-US" u="sng" dirty="0" smtClean="0">
                <a:ea typeface="ＭＳ Ｐゴシック" panose="020B0600070205080204" pitchFamily="34" charset="-128"/>
              </a:rPr>
              <a:t>slower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than dense index for locating records.</a:t>
            </a:r>
          </a:p>
        </p:txBody>
      </p:sp>
      <p:grpSp>
        <p:nvGrpSpPr>
          <p:cNvPr id="19460" name="Group 8"/>
          <p:cNvGrpSpPr>
            <a:grpSpLocks/>
          </p:cNvGrpSpPr>
          <p:nvPr/>
        </p:nvGrpSpPr>
        <p:grpSpPr bwMode="auto">
          <a:xfrm>
            <a:off x="949885" y="3050242"/>
            <a:ext cx="3024187" cy="2862263"/>
            <a:chOff x="3486" y="2060"/>
            <a:chExt cx="1905" cy="1803"/>
          </a:xfrm>
        </p:grpSpPr>
        <p:pic>
          <p:nvPicPr>
            <p:cNvPr id="1946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75" b="53145"/>
            <a:stretch>
              <a:fillRect/>
            </a:stretch>
          </p:blipFill>
          <p:spPr bwMode="auto">
            <a:xfrm>
              <a:off x="3517" y="2060"/>
              <a:ext cx="1874" cy="1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3486" y="2999"/>
              <a:ext cx="794" cy="8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3562" y="3360"/>
              <a:ext cx="1046" cy="4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4138613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Multilevel Index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133" y="928221"/>
            <a:ext cx="4229100" cy="5299075"/>
          </a:xfrm>
        </p:spPr>
        <p:txBody>
          <a:bodyPr/>
          <a:lstStyle/>
          <a:p>
            <a:r>
              <a:rPr lang="en-US" altLang="en-US" sz="2000" dirty="0" smtClean="0">
                <a:ea typeface="ＭＳ Ｐゴシック" panose="020B0600070205080204" pitchFamily="34" charset="-128"/>
              </a:rPr>
              <a:t>If the primary index does not fit in main memory, access becomes expensive, then we can treat a primary index on disk as a sequential file and construct a sparse index on it.</a:t>
            </a:r>
          </a:p>
          <a:p>
            <a:pPr lvl="1"/>
            <a:r>
              <a:rPr lang="en-US" altLang="en-US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outer index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– a sparse index of primary index</a:t>
            </a:r>
          </a:p>
          <a:p>
            <a:pPr lvl="1"/>
            <a:r>
              <a:rPr lang="en-US" altLang="en-US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inner index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– the primary index file</a:t>
            </a:r>
          </a:p>
          <a:p>
            <a:r>
              <a:rPr lang="en-US" altLang="en-US" sz="2000" dirty="0" smtClean="0">
                <a:ea typeface="ＭＳ Ｐゴシック" panose="020B0600070205080204" pitchFamily="34" charset="-128"/>
              </a:rPr>
              <a:t>If an outer index is still too large to fit in main memory, yet another level of index can be created, and so on.</a:t>
            </a:r>
          </a:p>
          <a:p>
            <a:r>
              <a:rPr lang="en-US" altLang="en-US" sz="2000" dirty="0" smtClean="0">
                <a:ea typeface="ＭＳ Ｐゴシック" panose="020B0600070205080204" pitchFamily="34" charset="-128"/>
              </a:rPr>
              <a:t>Indices at all levels must be updated on insertion or deletion from the file.</a:t>
            </a:r>
          </a:p>
        </p:txBody>
      </p:sp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176" y="1525494"/>
            <a:ext cx="3200259" cy="482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 descr="Image result for cpu memory dis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305" y="95133"/>
            <a:ext cx="1715527" cy="1263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37324</TotalTime>
  <Words>2297</Words>
  <Application>Microsoft Office PowerPoint</Application>
  <PresentationFormat>On-screen Show (4:3)</PresentationFormat>
  <Paragraphs>355</Paragraphs>
  <Slides>55</Slides>
  <Notes>36</Notes>
  <HiddenSlides>0</HiddenSlides>
  <MMClips>0</MMClips>
  <ScaleCrop>false</ScaleCrop>
  <HeadingPairs>
    <vt:vector size="10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  <vt:variant>
        <vt:lpstr>Custom Shows</vt:lpstr>
      </vt:variant>
      <vt:variant>
        <vt:i4>1</vt:i4>
      </vt:variant>
    </vt:vector>
  </HeadingPairs>
  <TitlesOfParts>
    <vt:vector size="67" baseType="lpstr">
      <vt:lpstr>Monotype Sorts</vt:lpstr>
      <vt:lpstr>ＭＳ Ｐゴシック</vt:lpstr>
      <vt:lpstr>新細明體</vt:lpstr>
      <vt:lpstr>新細明體</vt:lpstr>
      <vt:lpstr>Cambria Math</vt:lpstr>
      <vt:lpstr>Helvetica</vt:lpstr>
      <vt:lpstr>Symbol</vt:lpstr>
      <vt:lpstr>Times New Roman</vt:lpstr>
      <vt:lpstr>Webdings</vt:lpstr>
      <vt:lpstr>2_db-5-grey</vt:lpstr>
      <vt:lpstr>Clip</vt:lpstr>
      <vt:lpstr>Chapter 11: Indexing and Hashing</vt:lpstr>
      <vt:lpstr>Basic Concepts</vt:lpstr>
      <vt:lpstr>Index Evaluation Metrics</vt:lpstr>
      <vt:lpstr>Ordered Indices</vt:lpstr>
      <vt:lpstr>Dense Index Files (1)</vt:lpstr>
      <vt:lpstr>Dense Index Files (2)</vt:lpstr>
      <vt:lpstr>Sparse Index Files (1)</vt:lpstr>
      <vt:lpstr>Sparse Index Files (2)</vt:lpstr>
      <vt:lpstr>Multilevel Index</vt:lpstr>
      <vt:lpstr>Secondary Indices</vt:lpstr>
      <vt:lpstr>Secondary Indices: An Example</vt:lpstr>
      <vt:lpstr>Primary and Secondary Indices</vt:lpstr>
      <vt:lpstr>Index Sequential Files</vt:lpstr>
      <vt:lpstr>Example of B+-Tree</vt:lpstr>
      <vt:lpstr>B+-Tree Index Files</vt:lpstr>
      <vt:lpstr>B+-Tree Index Files (Cont.)</vt:lpstr>
      <vt:lpstr>B+-Tree Node Structure</vt:lpstr>
      <vt:lpstr>Leaf Nodes in B+-Trees</vt:lpstr>
      <vt:lpstr>Non-Leaf Nodes in B+-Trees</vt:lpstr>
      <vt:lpstr>Example of B+-tree</vt:lpstr>
      <vt:lpstr>Queries on B+-Trees (1)</vt:lpstr>
      <vt:lpstr>Queries on B+-Trees (2)</vt:lpstr>
      <vt:lpstr>Updates on B+-Trees:  Insertion (1)</vt:lpstr>
      <vt:lpstr>Updates on B+-Trees:  An Example</vt:lpstr>
      <vt:lpstr>Updates on B+-Trees:  Insertion (2)</vt:lpstr>
      <vt:lpstr>Example of B+-Tree: Insert Adams (1)</vt:lpstr>
      <vt:lpstr>Example of B+-Trees:  Insert Adams (2)</vt:lpstr>
      <vt:lpstr>Example of B+-Trees:  Insert Adams (3)</vt:lpstr>
      <vt:lpstr>Updates on B+-Trees:  Insertion (3)</vt:lpstr>
      <vt:lpstr>Example: B+-Tree  Insertion  of Lamport (1)</vt:lpstr>
      <vt:lpstr>Example: B+-Tree Insertion of Lamport (2)</vt:lpstr>
      <vt:lpstr>Example: B+-Tree Insertion of Lamport (3)</vt:lpstr>
      <vt:lpstr>Example: B+-Tree Insertion of Lamport (4)</vt:lpstr>
      <vt:lpstr>Example: B+-Tree Insertion of Lamport (5)</vt:lpstr>
      <vt:lpstr>B+-tree</vt:lpstr>
      <vt:lpstr>B+-tree</vt:lpstr>
      <vt:lpstr>B+-tree</vt:lpstr>
      <vt:lpstr>B+-tree</vt:lpstr>
      <vt:lpstr>Updates on B+-Trees: Deletion (1)</vt:lpstr>
      <vt:lpstr>Updates on B+-Trees:  An Example</vt:lpstr>
      <vt:lpstr>Updates on B+-Trees: Deletion (2)</vt:lpstr>
      <vt:lpstr>Example of B+-Tree Deletion: Srinivasan</vt:lpstr>
      <vt:lpstr>Example of B+-Tree Deletion: Srinivasan</vt:lpstr>
      <vt:lpstr>Example of B+-Tree Deletion: Srinivasan</vt:lpstr>
      <vt:lpstr>Example of B+-Tree Deletion</vt:lpstr>
      <vt:lpstr>Another Example of B+-Tree Deletion (1)</vt:lpstr>
      <vt:lpstr>Another Example of B+-Tree Deletion (2)</vt:lpstr>
      <vt:lpstr>More Example of B+-tree Deletion</vt:lpstr>
      <vt:lpstr>B+-tree</vt:lpstr>
      <vt:lpstr>B+-tree</vt:lpstr>
      <vt:lpstr>B+-tree</vt:lpstr>
      <vt:lpstr>B+-tree</vt:lpstr>
      <vt:lpstr>Multiple-Key Access</vt:lpstr>
      <vt:lpstr>Indices on Multiple Keys</vt:lpstr>
      <vt:lpstr>Index Definition in SQL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Windows User</cp:lastModifiedBy>
  <cp:revision>365</cp:revision>
  <cp:lastPrinted>2005-01-10T21:51:57Z</cp:lastPrinted>
  <dcterms:created xsi:type="dcterms:W3CDTF">2009-12-23T00:01:06Z</dcterms:created>
  <dcterms:modified xsi:type="dcterms:W3CDTF">2022-02-16T03:43:39Z</dcterms:modified>
</cp:coreProperties>
</file>