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776" r:id="rId2"/>
    <p:sldMasterId id="2147483789" r:id="rId3"/>
  </p:sldMasterIdLst>
  <p:notesMasterIdLst>
    <p:notesMasterId r:id="rId43"/>
  </p:notesMasterIdLst>
  <p:handoutMasterIdLst>
    <p:handoutMasterId r:id="rId44"/>
  </p:handoutMasterIdLst>
  <p:sldIdLst>
    <p:sldId id="370" r:id="rId4"/>
    <p:sldId id="458" r:id="rId5"/>
    <p:sldId id="344" r:id="rId6"/>
    <p:sldId id="319" r:id="rId7"/>
    <p:sldId id="514" r:id="rId8"/>
    <p:sldId id="363" r:id="rId9"/>
    <p:sldId id="528" r:id="rId10"/>
    <p:sldId id="483" r:id="rId11"/>
    <p:sldId id="484" r:id="rId12"/>
    <p:sldId id="485" r:id="rId13"/>
    <p:sldId id="312" r:id="rId14"/>
    <p:sldId id="313" r:id="rId15"/>
    <p:sldId id="455" r:id="rId16"/>
    <p:sldId id="456" r:id="rId17"/>
    <p:sldId id="529" r:id="rId18"/>
    <p:sldId id="531" r:id="rId19"/>
    <p:sldId id="530" r:id="rId20"/>
    <p:sldId id="487" r:id="rId21"/>
    <p:sldId id="459" r:id="rId22"/>
    <p:sldId id="506" r:id="rId23"/>
    <p:sldId id="508" r:id="rId24"/>
    <p:sldId id="509" r:id="rId25"/>
    <p:sldId id="510" r:id="rId26"/>
    <p:sldId id="511" r:id="rId27"/>
    <p:sldId id="512" r:id="rId28"/>
    <p:sldId id="515" r:id="rId29"/>
    <p:sldId id="516" r:id="rId30"/>
    <p:sldId id="521" r:id="rId31"/>
    <p:sldId id="522" r:id="rId32"/>
    <p:sldId id="523" r:id="rId33"/>
    <p:sldId id="524" r:id="rId34"/>
    <p:sldId id="525" r:id="rId35"/>
    <p:sldId id="526" r:id="rId36"/>
    <p:sldId id="517" r:id="rId37"/>
    <p:sldId id="518" r:id="rId38"/>
    <p:sldId id="519" r:id="rId39"/>
    <p:sldId id="520" r:id="rId40"/>
    <p:sldId id="527" r:id="rId41"/>
    <p:sldId id="498" r:id="rId4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7" y="72"/>
      </p:cViewPr>
      <p:guideLst>
        <p:guide orient="horz" pos="70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4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0788"/>
            <a:ext cx="304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396EEC-EA0E-4104-9EBF-F6404A056DC0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89716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0263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339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anose="02020603050405020304" pitchFamily="18" charset="0"/>
              </a:defRPr>
            </a:lvl1pPr>
          </a:lstStyle>
          <a:p>
            <a:fld id="{1C572845-ECAE-4246-8E17-6978ED966F44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828457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4CAFD7-2CB4-4FC5-9AD7-61B634B7A0CC}" type="slidenum">
              <a:rPr lang="en-US" altLang="zh-HK"/>
              <a:pPr>
                <a:spcBef>
                  <a:spcPct val="0"/>
                </a:spcBef>
              </a:pPr>
              <a:t>1</a:t>
            </a:fld>
            <a:endParaRPr lang="en-US" altLang="zh-HK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6D3824-6A75-4183-8178-2CBDE9C449F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26AE41-C8B2-479F-92E7-FFE87BD74C6C}" type="slidenum">
              <a:rPr lang="en-US" altLang="zh-HK"/>
              <a:pPr>
                <a:spcBef>
                  <a:spcPct val="0"/>
                </a:spcBef>
              </a:pPr>
              <a:t>11</a:t>
            </a:fld>
            <a:endParaRPr lang="en-US" altLang="zh-HK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062210-4403-4AEF-9576-6C33FCF07531}" type="slidenum">
              <a:rPr lang="en-US" altLang="zh-HK"/>
              <a:pPr>
                <a:spcBef>
                  <a:spcPct val="0"/>
                </a:spcBef>
              </a:pPr>
              <a:t>12</a:t>
            </a:fld>
            <a:endParaRPr lang="en-US" altLang="zh-HK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AD880D-5B57-4AEF-B372-F680EFBAB97A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8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067565-11A9-49CC-858C-8A8DBDA36CB9}" type="slidenum">
              <a:rPr lang="en-US" altLang="zh-HK"/>
              <a:pPr>
                <a:spcBef>
                  <a:spcPct val="0"/>
                </a:spcBef>
              </a:pPr>
              <a:t>19</a:t>
            </a:fld>
            <a:endParaRPr lang="en-US" altLang="zh-HK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8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B39662-B7E0-466C-9CB1-949E43DE8AC6}" type="slidenum">
              <a:rPr kumimoji="0" lang="en-US" altLang="zh-HK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8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929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8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878A1B-7272-4139-A6F0-7C0A4247CD2E}" type="slidenum">
              <a:rPr kumimoji="0" lang="en-US" altLang="zh-HK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8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210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8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BA7AC9-FEDF-496E-93C0-C2795E500842}" type="slidenum">
              <a:rPr kumimoji="0" lang="en-US" altLang="zh-HK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8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415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8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050868-6BB5-46AC-ABB4-A767F4302B87}" type="slidenum">
              <a:rPr kumimoji="0" lang="en-US" altLang="zh-HK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8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815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8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8136FB-0E7E-4F76-A4E2-7367EAB38A69}" type="slidenum">
              <a:rPr kumimoji="0" lang="en-US" altLang="zh-HK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8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71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1EF4AA-FFB0-47F7-8A50-64B05E7605FB}" type="slidenum">
              <a:rPr lang="en-US" altLang="zh-TW" sz="1300"/>
              <a:pPr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8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51E1E1-3E5F-4251-81D5-553D1955AA76}" type="slidenum">
              <a:rPr kumimoji="0" lang="en-US" altLang="zh-HK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8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764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277A46-EF90-4FC6-BFD6-C8D996568372}" type="slidenum">
              <a:rPr lang="en-US" altLang="zh-HK"/>
              <a:pPr>
                <a:spcBef>
                  <a:spcPct val="0"/>
                </a:spcBef>
              </a:pPr>
              <a:t>26</a:t>
            </a:fld>
            <a:endParaRPr lang="en-US" altLang="zh-HK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963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F3116C-97E1-4539-BD84-F8FDA6698C98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4637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14A3F8-47F3-481C-B6C4-78D1A13BE2C6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578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8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E9DAC5-4290-4F85-9404-663695360DE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8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568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8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A3214E-20A6-440B-A70F-C9D5D4ACA98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8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5908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E05FCF-E6F3-4F41-B56E-E275091D98E9}" type="slidenum">
              <a:rPr lang="en-US" altLang="zh-HK"/>
              <a:pPr>
                <a:spcBef>
                  <a:spcPct val="0"/>
                </a:spcBef>
              </a:pPr>
              <a:t>39</a:t>
            </a:fld>
            <a:endParaRPr lang="en-US" altLang="zh-HK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43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8C77E1-5F03-4BB6-A671-D97B20FFFB97}" type="slidenum">
              <a:rPr lang="en-US" altLang="zh-HK"/>
              <a:pPr>
                <a:spcBef>
                  <a:spcPct val="0"/>
                </a:spcBef>
              </a:pPr>
              <a:t>3</a:t>
            </a:fld>
            <a:endParaRPr lang="en-US" altLang="zh-HK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781317C-5476-432A-A62E-B011E317E2FD}" type="slidenum">
              <a:rPr lang="en-US" altLang="zh-HK"/>
              <a:pPr>
                <a:spcBef>
                  <a:spcPct val="0"/>
                </a:spcBef>
              </a:pPr>
              <a:t>4</a:t>
            </a:fld>
            <a:endParaRPr lang="en-US" altLang="zh-HK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CC0833-3359-4DD6-B3F7-93C78E10DF71}" type="slidenum">
              <a:rPr lang="en-US" altLang="zh-HK"/>
              <a:pPr>
                <a:spcBef>
                  <a:spcPct val="0"/>
                </a:spcBef>
              </a:pPr>
              <a:t>5</a:t>
            </a:fld>
            <a:endParaRPr lang="en-US" altLang="zh-HK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33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1554CA-9100-4629-9274-C5ED320EE277}" type="slidenum">
              <a:rPr lang="en-US" altLang="zh-HK"/>
              <a:pPr>
                <a:spcBef>
                  <a:spcPct val="0"/>
                </a:spcBef>
              </a:pPr>
              <a:t>6</a:t>
            </a:fld>
            <a:endParaRPr lang="en-US" altLang="zh-HK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F9BEF0-27AE-4685-82CB-8225D8D38DB5}" type="slidenum">
              <a:rPr lang="en-US" altLang="zh-HK"/>
              <a:pPr>
                <a:spcBef>
                  <a:spcPct val="0"/>
                </a:spcBef>
              </a:pPr>
              <a:t>7</a:t>
            </a:fld>
            <a:endParaRPr lang="en-US" altLang="zh-HK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29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0293A7-1173-4516-B75E-D4E075271496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0DB3E6-2397-4877-8BF1-57B0B985ED5D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5122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HK" b="1" smtClean="0">
                <a:solidFill>
                  <a:srgbClr val="CC3300"/>
                </a:solidFill>
              </a:rPr>
              <a:t>Database System Concepts, 6</a:t>
            </a:r>
            <a:r>
              <a:rPr lang="en-US" altLang="zh-HK" b="1" baseline="30000" smtClean="0">
                <a:solidFill>
                  <a:srgbClr val="CC3300"/>
                </a:solidFill>
              </a:rPr>
              <a:t>th</a:t>
            </a:r>
            <a:r>
              <a:rPr lang="en-US" altLang="zh-HK" b="1" smtClean="0">
                <a:solidFill>
                  <a:srgbClr val="CC3300"/>
                </a:solidFill>
              </a:rPr>
              <a:t> Ed</a:t>
            </a:r>
            <a:r>
              <a:rPr lang="en-US" altLang="zh-HK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HK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altLang="zh-HK" sz="1200" b="1" smtClean="0">
                <a:solidFill>
                  <a:srgbClr val="CC3300"/>
                </a:solidFill>
              </a:rPr>
            </a:br>
            <a:r>
              <a:rPr lang="en-US" altLang="zh-HK" sz="1200" b="1" smtClean="0">
                <a:solidFill>
                  <a:srgbClr val="CC3300"/>
                </a:solidFill>
              </a:rPr>
              <a:t>See </a:t>
            </a:r>
            <a:r>
              <a:rPr lang="en-US" altLang="zh-HK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zh-HK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5D6FB45C-B96A-4B2B-BCF5-8D4436F615F0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7428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ABA5-5CF9-49A1-BBB4-DFBDFE55040B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3609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E75D1-5A72-4B38-8DAF-E2B479BF728D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81826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EAE46-6B03-4542-8E87-2C3067D70237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9645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1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6146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 smtClean="0">
                <a:solidFill>
                  <a:srgbClr val="CC3300"/>
                </a:solidFill>
              </a:rPr>
              <a:t>th</a:t>
            </a:r>
            <a:r>
              <a:rPr lang="en-US" altLang="en-US" b="1" smtClean="0">
                <a:solidFill>
                  <a:srgbClr val="CC3300"/>
                </a:solidFill>
              </a:rPr>
              <a:t> Ed</a:t>
            </a:r>
            <a:r>
              <a:rPr lang="en-US" altLang="en-US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 smtClean="0">
                <a:solidFill>
                  <a:srgbClr val="CC3300"/>
                </a:solidFill>
              </a:rPr>
            </a:br>
            <a:r>
              <a:rPr lang="en-US" altLang="en-US" sz="1200" b="1" smtClean="0">
                <a:solidFill>
                  <a:srgbClr val="CC3300"/>
                </a:solidFill>
              </a:rPr>
              <a:t>See </a:t>
            </a:r>
            <a:r>
              <a:rPr lang="en-US" alt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7E6FD2E1-C9CE-4572-8C30-41BE993DE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18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4D0B1-28AC-4D54-89CD-B4CF79C7C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47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E6EBF-A7EF-441E-BD23-0F7EB936C9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440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77519-FFF4-4600-A364-3F60628FC4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39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527B9-A65E-4FE4-BE8B-ED217651A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258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C6F31-C3EE-4361-B4B9-3CBBABAB33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24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80A0-16DE-44A6-9C30-47F21AB19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87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31204-8BB2-4F47-B04F-6C46E85AF7EB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87922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A539C-7A0C-482E-B5A6-C01A86C7B5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179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78EE7-9A11-43AB-89F3-21A394E91F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0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0DB6-EB3E-4189-B168-0F29F6B87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485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E723B-B9DE-4A1B-88D2-7C822DDA2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997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F7DCA-0092-4AEF-B0C4-B4E9A9D34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963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717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 smtClean="0">
                <a:solidFill>
                  <a:srgbClr val="CC3300"/>
                </a:solidFill>
              </a:rPr>
              <a:t>th</a:t>
            </a:r>
            <a:r>
              <a:rPr lang="en-US" altLang="en-US" b="1" smtClean="0">
                <a:solidFill>
                  <a:srgbClr val="CC3300"/>
                </a:solidFill>
              </a:rPr>
              <a:t> Ed</a:t>
            </a:r>
            <a:r>
              <a:rPr lang="en-US" altLang="en-US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 smtClean="0">
                <a:solidFill>
                  <a:srgbClr val="CC3300"/>
                </a:solidFill>
              </a:rPr>
            </a:br>
            <a:r>
              <a:rPr lang="en-US" altLang="en-US" sz="1200" b="1" smtClean="0">
                <a:solidFill>
                  <a:srgbClr val="CC3300"/>
                </a:solidFill>
              </a:rPr>
              <a:t>See </a:t>
            </a:r>
            <a:r>
              <a:rPr lang="en-US" alt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5EF9789E-62AC-49E6-B18F-C5496DB11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391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3CDFF-3FCA-4664-A111-084D5C9F0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95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02919-5113-4FCF-B658-40E943810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143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7729C-5CFE-4D20-8762-1BDB2BCE98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561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AACE7-835B-4EFC-BE1C-B502873AF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57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7669D-805F-472B-8990-CE3965AFB4E6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214235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2F083-2987-4142-89DA-F86FFB776E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491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6F60C-F703-46BB-8D79-21CD86E3D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660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5DDA1-AAF2-433B-A168-1C22C1EE5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6292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3424-474D-4C21-AD67-BF358D526B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6718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3AFBA-60D0-4205-B17F-79C37A819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725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4161A-96B7-4467-A5AF-663AB87FB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0677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85E82-A1B4-47BE-8533-C2BF6226EC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97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FAFDC-2E42-4C8F-A5C4-F28CC4497AA9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2084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90478-FEF6-4919-8C2C-9011CC65799F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525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E9B5D-A16F-4055-A086-F9AC5FDF5520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7687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DFAB7-A253-4CD7-90B8-F82C6054BFDF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3827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B19C7-53FC-4314-B566-EB5E46254143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5028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ADCD3-4EEB-4607-B47B-305C94E68AF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6682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EF13A4E6-DB5C-470C-ADE8-A18F6AA5911A}" type="slidenum">
              <a:rPr lang="en-US" altLang="zh-HK"/>
              <a:pPr/>
              <a:t>‹#›</a:t>
            </a:fld>
            <a:endParaRPr lang="en-US" altLang="zh-HK"/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HK" sz="1000" b="1" smtClean="0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HK" sz="1000" b="1">
                <a:solidFill>
                  <a:schemeClr val="tx2"/>
                </a:solidFill>
              </a:rPr>
              <a:t>1.</a:t>
            </a:r>
            <a:fld id="{2A14CB88-C508-4B79-9191-F422AC5AD01F}" type="slidenum">
              <a:rPr lang="en-US" altLang="zh-HK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HK" sz="1000" b="1">
              <a:solidFill>
                <a:schemeClr val="tx2"/>
              </a:solidFill>
            </a:endParaRPr>
          </a:p>
        </p:txBody>
      </p:sp>
      <p:sp>
        <p:nvSpPr>
          <p:cNvPr id="6123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HK" sz="1000" b="1" smtClean="0">
                <a:solidFill>
                  <a:schemeClr val="tx2"/>
                </a:solidFill>
              </a:rPr>
              <a:t>Database System Concepts - 6</a:t>
            </a:r>
            <a:r>
              <a:rPr lang="en-US" altLang="zh-HK" sz="1000" b="1" baseline="30000" smtClean="0">
                <a:solidFill>
                  <a:schemeClr val="tx2"/>
                </a:solidFill>
              </a:rPr>
              <a:t>th</a:t>
            </a:r>
            <a:r>
              <a:rPr lang="en-US" altLang="zh-HK" sz="1000" b="1" smtClean="0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anose="02020603050405020304" pitchFamily="18" charset="0"/>
              </a:defRPr>
            </a:lvl1pPr>
          </a:lstStyle>
          <a:p>
            <a:fld id="{CD751510-8774-4B21-894C-474F1C298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CC3300"/>
                </a:solidFill>
              </a:rPr>
              <a:t>1.</a:t>
            </a:r>
            <a:fld id="{0B049E31-976A-4C02-B50A-506068FBC1FD}" type="slidenum">
              <a:rPr lang="en-US" altLang="en-US" sz="1000" b="1">
                <a:solidFill>
                  <a:srgbClr val="CC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6123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 smtClean="0">
                <a:solidFill>
                  <a:srgbClr val="CC3300"/>
                </a:solidFill>
              </a:rPr>
              <a:t>th</a:t>
            </a:r>
            <a:r>
              <a:rPr lang="en-US" altLang="en-US" sz="1000" b="1" smtClean="0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61236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IN" altLang="en-US" smtClean="0">
              <a:solidFill>
                <a:srgbClr val="000000"/>
              </a:solidFill>
            </a:endParaRPr>
          </a:p>
        </p:txBody>
      </p:sp>
      <p:pic>
        <p:nvPicPr>
          <p:cNvPr id="2057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anose="02020603050405020304" pitchFamily="18" charset="0"/>
              </a:defRPr>
            </a:lvl1pPr>
          </a:lstStyle>
          <a:p>
            <a:fld id="{F3323AC9-AFA8-4048-8D17-7D2C1ACC37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CC3300"/>
                </a:solidFill>
              </a:rPr>
              <a:t>1.</a:t>
            </a:r>
            <a:fld id="{46C6F5E9-E2FA-4472-8163-7E33307DB0A7}" type="slidenum">
              <a:rPr lang="en-US" altLang="en-US" sz="1000" b="1">
                <a:solidFill>
                  <a:srgbClr val="CC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6123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 smtClean="0">
                <a:solidFill>
                  <a:srgbClr val="CC3300"/>
                </a:solidFill>
              </a:rPr>
              <a:t>th</a:t>
            </a:r>
            <a:r>
              <a:rPr lang="en-US" altLang="en-US" sz="1000" b="1" smtClean="0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61236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IN" altLang="en-US" smtClean="0">
              <a:solidFill>
                <a:srgbClr val="000000"/>
              </a:solidFill>
            </a:endParaRPr>
          </a:p>
        </p:txBody>
      </p:sp>
      <p:pic>
        <p:nvPicPr>
          <p:cNvPr id="3081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13: Query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785783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Equivalence Rules </a:t>
            </a:r>
            <a:r>
              <a:rPr lang="en-US" dirty="0" smtClean="0">
                <a:ea typeface="+mj-ea"/>
              </a:rPr>
              <a:t>(4)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5909" y="1093789"/>
                <a:ext cx="5870892" cy="2887662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altLang="en-US" dirty="0" smtClean="0">
                    <a:ea typeface="ＭＳ Ｐゴシック" panose="020B0600070205080204" pitchFamily="34" charset="-128"/>
                  </a:rPr>
                  <a:t>7.	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The selection operation distributes over the theta join operation under the following two conditions: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(a)  When all the attributes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baseline="-25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involve only the attributes of one of the expressions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) being joined.</a:t>
                </a:r>
                <a:r>
                  <a:rPr lang="en-US" altLang="en-US" sz="2000" dirty="0">
                    <a:ea typeface="ＭＳ Ｐゴシック" panose="020B0600070205080204" pitchFamily="34" charset="-128"/>
                    <a:sym typeface="Greek Symbols" pitchFamily="18" charset="2"/>
                  </a:rPr>
                  <a:t/>
                </a:r>
                <a:br>
                  <a:rPr lang="en-US" altLang="en-US" sz="2000" dirty="0">
                    <a:ea typeface="ＭＳ Ｐゴシック" panose="020B0600070205080204" pitchFamily="34" charset="-128"/>
                    <a:sym typeface="Greek Symbols" pitchFamily="18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HK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zh-HK" altLang="en-US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HK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HK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⋈</m:t>
                          </m:r>
                        </m:e>
                        <m:sub>
                          <m:r>
                            <a:rPr lang="zh-HK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HK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zh-HK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zh-HK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HK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zh-HK" alt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HK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HK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))</m:t>
                          </m:r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⋈</m:t>
                          </m:r>
                        </m:e>
                        <m:sub>
                          <m:r>
                            <a:rPr lang="zh-HK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000" dirty="0" smtClean="0">
                  <a:ea typeface="ＭＳ Ｐゴシック" panose="020B0600070205080204" pitchFamily="34" charset="-128"/>
                  <a:sym typeface="Greek Symbols" pitchFamily="18" charset="2"/>
                </a:endParaRPr>
              </a:p>
              <a:p>
                <a:pPr>
                  <a:buNone/>
                </a:pPr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	(b)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baseline="-25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involves only the attributes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and</a:t>
                </a:r>
                <a:r>
                  <a:rPr lang="en-US" altLang="en-US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baseline="-25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involves  only the attributes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.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HK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lang="zh-HK" alt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))⋈</m:t>
                        </m:r>
                      </m:e>
                      <m: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en-US" sz="2000" dirty="0" smtClean="0">
                  <a:ea typeface="ＭＳ Ｐゴシック" panose="020B0600070205080204" pitchFamily="34" charset="-128"/>
                  <a:sym typeface="Greek Symbols" pitchFamily="18" charset="2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	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5909" y="1093789"/>
                <a:ext cx="5870892" cy="2887662"/>
              </a:xfrm>
              <a:blipFill>
                <a:blip r:embed="rId3"/>
                <a:stretch>
                  <a:fillRect l="-831" t="-844" b="-15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846320"/>
            <a:ext cx="4724400" cy="159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99745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Equivalence Rules </a:t>
            </a:r>
            <a:r>
              <a:rPr lang="en-US" dirty="0" smtClean="0">
                <a:ea typeface="+mj-ea"/>
              </a:rPr>
              <a:t>(5)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569" y="1074420"/>
                <a:ext cx="6671187" cy="4827588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  <a:tabLst>
                    <a:tab pos="3087688" algn="ctr"/>
                  </a:tabLst>
                </a:pPr>
                <a:r>
                  <a:rPr lang="en-US" altLang="zh-HK" dirty="0" smtClean="0">
                    <a:ea typeface="ＭＳ Ｐゴシック" panose="020B0600070205080204" pitchFamily="34" charset="-128"/>
                  </a:rPr>
                  <a:t>8.	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The projection operation distributes over the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theta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join operation as follows:</a:t>
                </a:r>
              </a:p>
              <a:p>
                <a:pPr>
                  <a:buNone/>
                  <a:tabLst>
                    <a:tab pos="3087688" algn="ctr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	(a) If </a:t>
                </a:r>
                <a14:m>
                  <m:oMath xmlns:m="http://schemas.openxmlformats.org/officeDocument/2006/math">
                    <m:r>
                      <a:rPr lang="zh-HK" alt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𝜃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involves only attributes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Greek Symbols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: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))⋈</m:t>
                        </m:r>
                      </m:e>
                      <m: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	</a:t>
                </a:r>
              </a:p>
              <a:p>
                <a:pPr>
                  <a:buNone/>
                  <a:tabLst>
                    <a:tab pos="3087688" algn="ctr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	(b) Consider a join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. </a:t>
                </a:r>
              </a:p>
              <a:p>
                <a:pPr lvl="1">
                  <a:tabLst>
                    <a:tab pos="3087688" algn="ctr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be sets of attributes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, respectively.  </a:t>
                </a:r>
              </a:p>
              <a:p>
                <a:pPr lvl="1">
                  <a:tabLst>
                    <a:tab pos="3087688" algn="ctr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be attributes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that are involved in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join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condition</a:t>
                </a:r>
                <a14:m>
                  <m:oMath xmlns:m="http://schemas.openxmlformats.org/officeDocument/2006/math">
                    <m:r>
                      <a:rPr lang="en-US" altLang="zh-HK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zh-HK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𝜃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,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but are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Greek Symbols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and</a:t>
                </a:r>
              </a:p>
              <a:p>
                <a:pPr lvl="1">
                  <a:tabLst>
                    <a:tab pos="3087688" algn="ctr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be attributes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2000" baseline="-25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that are involved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in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join condition </a:t>
                </a:r>
                <a14:m>
                  <m:oMath xmlns:m="http://schemas.openxmlformats.org/officeDocument/2006/math">
                    <m:r>
                      <a:rPr lang="zh-HK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𝜃</m:t>
                    </m:r>
                  </m:oMath>
                </a14:m>
                <a:r>
                  <a:rPr lang="en-US" altLang="zh-HK" sz="2000" dirty="0">
                    <a:ea typeface="ＭＳ Ｐゴシック" panose="020B0600070205080204" pitchFamily="34" charset="-128"/>
                    <a:sym typeface="Greek Symbols" pitchFamily="18" charset="2"/>
                  </a:rPr>
                  <a:t>, but are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Greek Symbols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𝐿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))⋈</m:t>
                        </m:r>
                      </m:e>
                      <m: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Greek Symbols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Greek Symbols" pitchFamily="18" charset="2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569" y="1074420"/>
                <a:ext cx="6671187" cy="4827588"/>
              </a:xfrm>
              <a:blipFill>
                <a:blip r:embed="rId3"/>
                <a:stretch>
                  <a:fillRect l="-823"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811183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Equivalence Rules </a:t>
            </a:r>
            <a:r>
              <a:rPr lang="en-US" dirty="0" smtClean="0">
                <a:ea typeface="+mj-ea"/>
              </a:rPr>
              <a:t>(6)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24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5445" y="940085"/>
                <a:ext cx="6477590" cy="5307013"/>
              </a:xfrm>
            </p:spPr>
            <p:txBody>
              <a:bodyPr/>
              <a:lstStyle/>
              <a:p>
                <a:pPr marL="457200" indent="-457200">
                  <a:buClrTx/>
                  <a:buFont typeface="+mj-lt"/>
                  <a:buAutoNum type="arabicPeriod" startAt="9"/>
                  <a:tabLst>
                    <a:tab pos="2279650" algn="l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The set operations union and intersection are commutative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Note that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set difference is not commutative.</a:t>
                </a:r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marL="457200" indent="-457200">
                  <a:buClrTx/>
                  <a:buFont typeface="+mj-lt"/>
                  <a:buAutoNum type="arabicPeriod" startAt="9"/>
                  <a:tabLst>
                    <a:tab pos="2279650" algn="l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Set union and intersection are associative</a:t>
                </a:r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altLang="zh-HK" sz="24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)∩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ea typeface="ＭＳ Ｐゴシック" panose="020B0600070205080204" pitchFamily="34" charset="-128"/>
                  <a:sym typeface="Greek Symbols" pitchFamily="18" charset="2"/>
                </a:endParaRPr>
              </a:p>
              <a:p>
                <a:pPr marL="457200" indent="-457200">
                  <a:buClrTx/>
                  <a:buFont typeface="+mj-lt"/>
                  <a:buAutoNum type="arabicPeriod" startAt="9"/>
                  <a:tabLst>
                    <a:tab pos="2279650" algn="l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The selection operation </a:t>
                </a:r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distributes over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</m:oMath>
                </a14:m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HK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–</m:t>
                    </m:r>
                  </m:oMath>
                </a14:m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 </a:t>
                </a:r>
                <a:b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           </a:t>
                </a:r>
                <a:r>
                  <a:rPr lang="en-US" altLang="zh-HK" sz="28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)−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zh-HK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and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similarly for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in place of  </a:t>
                </a:r>
                <a14:m>
                  <m:oMath xmlns:m="http://schemas.openxmlformats.org/officeDocument/2006/math">
                    <m:r>
                      <a:rPr lang="en-US" altLang="zh-HK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–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A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lso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)−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and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similarly for</a:t>
                </a:r>
                <a:r>
                  <a:rPr lang="en-US" altLang="zh-HK" sz="28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in place of  </a:t>
                </a:r>
                <a14:m>
                  <m:oMath xmlns:m="http://schemas.openxmlformats.org/officeDocument/2006/math">
                    <m:r>
                      <a:rPr lang="en-US" altLang="zh-HK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–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but not for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marL="457200" indent="-457200">
                  <a:buClrTx/>
                  <a:buFont typeface="+mj-lt"/>
                  <a:buAutoNum type="arabicPeriod" startAt="9"/>
                  <a:tabLst>
                    <a:tab pos="2279650" algn="l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The projection operation distributes over union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Greek Symbols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624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445" y="940085"/>
                <a:ext cx="6477590" cy="5307013"/>
              </a:xfrm>
              <a:blipFill>
                <a:blip r:embed="rId3"/>
                <a:stretch>
                  <a:fillRect l="-659" t="-459" r="-659" b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228" y="961709"/>
                <a:ext cx="5911532" cy="3234372"/>
              </a:xfrm>
            </p:spPr>
            <p:txBody>
              <a:bodyPr/>
              <a:lstStyle/>
              <a:p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Query:  Find the names of all instructors in the Music department, along with the titles of the courses that they teach</a:t>
                </a:r>
              </a:p>
              <a:p>
                <a:pPr lvl="1"/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name, title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(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= “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Music”</a:t>
                </a:r>
                <a:r>
                  <a:rPr lang="en-US" altLang="zh-HK" sz="2400" baseline="-25000" dirty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(teaches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title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))))</a:t>
                </a:r>
              </a:p>
              <a:p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Transformation using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Rule 7a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name, title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((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= “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Music”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instructor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))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</a:t>
                </a:r>
                <a:b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         (teaches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title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)))</a:t>
                </a:r>
              </a:p>
              <a:p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Performing the selection as early as possible reduces the size of the relation to be joined. </a:t>
                </a:r>
                <a:endParaRPr lang="en-US" altLang="zh-HK" sz="2000" baseline="-25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150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228" y="961709"/>
                <a:ext cx="5911532" cy="3234372"/>
              </a:xfrm>
              <a:blipFill>
                <a:blip r:embed="rId2"/>
                <a:stretch>
                  <a:fillRect l="-722" t="-943" b="-1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HK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Transformation Example: Pushing Selections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4580079"/>
            <a:ext cx="3444241" cy="198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HK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Multiple Transformations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8357" y="1093789"/>
                <a:ext cx="8622195" cy="1974531"/>
              </a:xfrm>
            </p:spPr>
            <p:txBody>
              <a:bodyPr/>
              <a:lstStyle/>
              <a:p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Query: Find the names of all instructors in the Music department who have taught a course in 2009, along with the titles of the courses that they taught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name, title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(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= “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Music”  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year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= 2009</a:t>
                </a:r>
                <a: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	</a:t>
                </a:r>
                <a:b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US" altLang="zh-HK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(teaches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title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))))</a:t>
                </a:r>
                <a:endParaRPr lang="en-US" altLang="zh-HK" dirty="0" smtClean="0">
                  <a:solidFill>
                    <a:srgbClr val="0000FF"/>
                  </a:solidFill>
                  <a:ea typeface="ＭＳ Ｐゴシック" panose="020B0600070205080204" pitchFamily="34" charset="-128"/>
                </a:endParaRPr>
              </a:p>
              <a:p>
                <a:pPr>
                  <a:buFont typeface="Monotype Sorts" pitchFamily="2" charset="2"/>
                  <a:buNone/>
                </a:pP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357" y="1093789"/>
                <a:ext cx="8622195" cy="1974531"/>
              </a:xfrm>
              <a:blipFill>
                <a:blip r:embed="rId2"/>
                <a:stretch>
                  <a:fillRect l="-424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llFigur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9" y="3152016"/>
            <a:ext cx="4959571" cy="324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0" y="3118105"/>
            <a:ext cx="2895600" cy="3316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09397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HK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Multiple Transformations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6757" y="890587"/>
                <a:ext cx="5695563" cy="3417251"/>
              </a:xfrm>
            </p:spPr>
            <p:txBody>
              <a:bodyPr/>
              <a:lstStyle/>
              <a:p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Query: Find the names of all instructors in the Music department who have taught a course in 2009, along with the titles of the courses that they taught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name, title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(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= “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Music”  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year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= 2009</a:t>
                </a:r>
                <a: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	</a:t>
                </a:r>
                <a:b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US" altLang="zh-HK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(teaches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title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))))</a:t>
                </a:r>
                <a:endParaRPr lang="en-US" altLang="zh-HK" dirty="0" smtClean="0">
                  <a:solidFill>
                    <a:srgbClr val="0000FF"/>
                  </a:solidFill>
                  <a:ea typeface="ＭＳ Ｐゴシック" panose="020B0600070205080204" pitchFamily="34" charset="-128"/>
                </a:endParaRPr>
              </a:p>
              <a:p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Transformation using join associatively (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Rule 6a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name, title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(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= “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Music”  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year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= 2009</a:t>
                </a:r>
                <a: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	</a:t>
                </a:r>
                <a:b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teaches)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title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)))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en-US" dirty="0">
                    <a:sym typeface="Greek Symbols" pitchFamily="18" charset="2"/>
                  </a:rPr>
                  <a:t>(Rule 6a) </a:t>
                </a:r>
                <a:r>
                  <a:rPr lang="en-US" altLang="en-US" dirty="0">
                    <a:solidFill>
                      <a:srgbClr val="C00000"/>
                    </a:solidFill>
                    <a:sym typeface="Greek Symbols" pitchFamily="18" charset="2"/>
                  </a:rPr>
                  <a:t>Natural joins </a:t>
                </a:r>
                <a:r>
                  <a:rPr lang="en-US" altLang="en-US" dirty="0">
                    <a:sym typeface="Greek Symbols" pitchFamily="18" charset="2"/>
                  </a:rPr>
                  <a:t>are associative</a:t>
                </a:r>
                <a:r>
                  <a:rPr lang="en-US" altLang="en-US" dirty="0" smtClean="0">
                    <a:sym typeface="Greek Symbols" pitchFamily="18" charset="2"/>
                  </a:rPr>
                  <a:t>:</a:t>
                </a:r>
                <a:br>
                  <a:rPr lang="en-US" altLang="en-US" dirty="0" smtClean="0">
                    <a:sym typeface="Greek Symbols" pitchFamily="18" charset="2"/>
                  </a:rPr>
                </a:br>
                <a:r>
                  <a:rPr lang="en-US" altLang="en-US" dirty="0" smtClean="0">
                    <a:sym typeface="Greek Symbols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zh-HK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zh-HK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endParaRPr lang="en-US" altLang="zh-HK" dirty="0" smtClean="0">
                  <a:solidFill>
                    <a:srgbClr val="0000FF"/>
                  </a:solidFill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>
                  <a:buFont typeface="Monotype Sorts" pitchFamily="2" charset="2"/>
                  <a:buNone/>
                </a:pP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6757" y="890587"/>
                <a:ext cx="5695563" cy="3417251"/>
              </a:xfrm>
              <a:blipFill>
                <a:blip r:embed="rId2"/>
                <a:stretch>
                  <a:fillRect l="-642" t="-713" r="-1390" b="-50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40" y="290195"/>
            <a:ext cx="2895600" cy="33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HK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Multiple Transformations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6627" y="829629"/>
                <a:ext cx="8448923" cy="2970211"/>
              </a:xfrm>
            </p:spPr>
            <p:txBody>
              <a:bodyPr/>
              <a:lstStyle/>
              <a:p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Transformation using join associatively (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Rule 6a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name, title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(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= “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Music”  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year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= 2009</a:t>
                </a:r>
                <a: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	</a:t>
                </a:r>
                <a:b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teaches)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title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)))</a:t>
                </a:r>
                <a:endParaRPr lang="en-US" altLang="zh-HK" dirty="0" smtClean="0">
                  <a:solidFill>
                    <a:srgbClr val="0000FF"/>
                  </a:solidFill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Second form provides an opportunity to apply the “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perform selections early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” rules (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Rule 7a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Rule 7b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), resulting in the subexpression</a:t>
                </a:r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</a:t>
                </a:r>
                <a:b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      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</a:t>
                </a:r>
                <a:r>
                  <a:rPr lang="en-US" altLang="zh-HK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= “</a:t>
                </a:r>
                <a:r>
                  <a:rPr lang="en-US" altLang="zh-HK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Music”</a:t>
                </a:r>
                <a:r>
                  <a:rPr lang="en-US" altLang="zh-HK" sz="20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instructor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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year </a:t>
                </a:r>
                <a:r>
                  <a:rPr lang="en-US" altLang="zh-HK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= 2009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(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teaches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r>
                  <a:rPr lang="en-HK" altLang="zh-HK" sz="16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Rule 7a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r>
                          <a:rPr lang="zh-HK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))⋈</m:t>
                        </m:r>
                      </m:e>
                      <m:sub>
                        <m:r>
                          <a:rPr lang="zh-HK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HK" sz="1600" dirty="0" smtClean="0">
                  <a:solidFill>
                    <a:srgbClr val="0000FF"/>
                  </a:solidFill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r>
                  <a:rPr lang="en-HK" altLang="zh-HK" sz="16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Rule 7b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lang="zh-HK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r>
                          <a:rPr lang="zh-HK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))⋈</m:t>
                        </m:r>
                      </m:e>
                      <m:sub>
                        <m:r>
                          <a:rPr lang="zh-HK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en-US" sz="1600" dirty="0">
                  <a:ea typeface="ＭＳ Ｐゴシック" panose="020B0600070205080204" pitchFamily="34" charset="-128"/>
                  <a:sym typeface="Greek Symbols" pitchFamily="18" charset="2"/>
                </a:endParaRPr>
              </a:p>
              <a:p>
                <a:pPr lvl="1"/>
                <a:endParaRPr lang="en-US" altLang="zh-HK" sz="2000" dirty="0" smtClean="0">
                  <a:solidFill>
                    <a:srgbClr val="0000FF"/>
                  </a:solidFill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>
                  <a:buFont typeface="Monotype Sorts" pitchFamily="2" charset="2"/>
                  <a:buNone/>
                </a:pP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627" y="829629"/>
                <a:ext cx="8448923" cy="2970211"/>
              </a:xfrm>
              <a:blipFill>
                <a:blip r:embed="rId2"/>
                <a:stretch>
                  <a:fillRect l="-433" t="-821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4150837"/>
            <a:ext cx="3084830" cy="2231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6" y="3912554"/>
            <a:ext cx="3179694" cy="270810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 flipH="1">
            <a:off x="723745" y="5653668"/>
            <a:ext cx="43521" cy="356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859466" y="5653667"/>
            <a:ext cx="36241" cy="3568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57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4943" y="159221"/>
            <a:ext cx="5911297" cy="609600"/>
          </a:xfrm>
        </p:spPr>
        <p:txBody>
          <a:bodyPr/>
          <a:lstStyle/>
          <a:p>
            <a:pPr algn="l">
              <a:defRPr/>
            </a:pPr>
            <a:r>
              <a:rPr lang="en-US" sz="2800" dirty="0" smtClean="0">
                <a:ea typeface="+mj-ea"/>
              </a:rPr>
              <a:t>Multiple Transformations (4)</a:t>
            </a:r>
            <a:endParaRPr lang="en-US" sz="2800" dirty="0">
              <a:ea typeface="+mj-ea"/>
            </a:endParaRP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83" y="1642165"/>
            <a:ext cx="7816850" cy="410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3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5952" y="1198733"/>
                <a:ext cx="8004175" cy="490378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Consider: </a:t>
                </a:r>
                <a:r>
                  <a:rPr lang="en-US" altLang="en-US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en-US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en-US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name, title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b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(</a:t>
                </a:r>
                <a:r>
                  <a:rPr lang="en-US" altLang="en-US" sz="2400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en-US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= “Music” 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(instructor) </a:t>
                </a:r>
                <a14:m>
                  <m:oMath xmlns:m="http://schemas.openxmlformats.org/officeDocument/2006/math">
                    <m:r>
                      <a:rPr lang="en-US" altLang="zh-HK" sz="2000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teaches)</a:t>
                </a:r>
                <a:b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en-US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en-US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title</a:t>
                </a:r>
                <a: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When we compute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 smtClean="0">
                    <a:ea typeface="ＭＳ Ｐゴシック" panose="020B0600070205080204" pitchFamily="34" charset="-128"/>
                  </a:rPr>
                  <a:t>	</a:t>
                </a:r>
                <a:r>
                  <a:rPr lang="en-US" altLang="en-US" sz="24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en-US" sz="24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</a:t>
                </a:r>
                <a:r>
                  <a:rPr lang="en-US" altLang="en-US" sz="2400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en-US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= “Music”</a:t>
                </a:r>
                <a:r>
                  <a:rPr lang="en-US" altLang="en-US" sz="24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(instructor) </a:t>
                </a:r>
                <a14:m>
                  <m:oMath xmlns:m="http://schemas.openxmlformats.org/officeDocument/2006/math">
                    <m:r>
                      <a:rPr lang="en-US" altLang="zh-HK" sz="2000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teaches)</a:t>
                </a:r>
                <a:b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en-US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en-US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we obtain a relation whose schema is: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en-US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ID, name, </a:t>
                </a:r>
                <a:r>
                  <a:rPr lang="en-US" altLang="en-US" sz="2000" i="1" dirty="0" err="1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en-US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salary, </a:t>
                </a:r>
                <a:r>
                  <a:rPr lang="en-US" altLang="en-US" sz="2000" i="1" dirty="0" err="1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en-US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</a:t>
                </a:r>
                <a:br>
                  <a:rPr lang="en-US" altLang="en-US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en-US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en-US" sz="2000" i="1" dirty="0" err="1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sec_id</a:t>
                </a:r>
                <a:r>
                  <a:rPr lang="en-US" altLang="en-US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semester, year)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Push projections based on equivalence rules 8a and 8b;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eliminate unneeded attributes from intermediate results 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to get: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     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en-US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name, title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en-US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en-US" sz="2400" b="1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name, </a:t>
                </a:r>
                <a:r>
                  <a:rPr lang="en-US" altLang="en-US" sz="2400" b="1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en-US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b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                         </a:t>
                </a:r>
                <a:r>
                  <a:rPr lang="en-US" altLang="en-US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dept_name</a:t>
                </a:r>
                <a:r>
                  <a:rPr lang="en-US" altLang="en-US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= “</a:t>
                </a:r>
                <a:r>
                  <a:rPr lang="en-US" altLang="en-US" sz="2400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Music” 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(instructor)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teaches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 </a:t>
                </a:r>
                <a: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</a:t>
                </a:r>
                <a:r>
                  <a:rPr lang="en-US" altLang="en-US" sz="2400" i="1" baseline="-25000" dirty="0" err="1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course_id</a:t>
                </a:r>
                <a:r>
                  <a:rPr lang="en-US" altLang="en-US" sz="2400" i="1" baseline="-25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title</a:t>
                </a:r>
                <a: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</a:t>
                </a:r>
                <a:r>
                  <a:rPr lang="en-US" altLang="en-US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course</a:t>
                </a:r>
                <a:r>
                  <a:rPr lang="en-US" altLang="en-US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Performing the projection as early as possible reduces the size of the relation to be joined. 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5952" y="1198733"/>
                <a:ext cx="8004175" cy="4903787"/>
              </a:xfrm>
              <a:blipFill>
                <a:blip r:embed="rId2"/>
                <a:stretch>
                  <a:fillRect l="-533" t="-1244" r="-609" b="-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69" y="363907"/>
            <a:ext cx="80772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Another Transformation Example: </a:t>
            </a:r>
            <a:b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Pushing Projections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91" y="119574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Equivalent Expressions </a:t>
            </a:r>
            <a:r>
              <a:rPr lang="en-US" dirty="0" smtClean="0"/>
              <a:t>Enumeration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8940" y="919069"/>
                <a:ext cx="8002889" cy="5254625"/>
              </a:xfrm>
            </p:spPr>
            <p:txBody>
              <a:bodyPr/>
              <a:lstStyle/>
              <a:p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Query optimizers use equivalence rules to </a:t>
                </a:r>
                <a:r>
                  <a:rPr lang="en-US" altLang="zh-HK" sz="2000" b="1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systematically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generate expressions equivalent to the given expression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The initial set of equivalent expression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𝐸𝑄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only.</a:t>
                </a:r>
              </a:p>
              <a:p>
                <a:r>
                  <a:rPr lang="en-US" altLang="zh-HK" sz="2000" dirty="0">
                    <a:ea typeface="ＭＳ Ｐゴシック" panose="020B0600070205080204" pitchFamily="34" charset="-128"/>
                  </a:rPr>
                  <a:t>Generate all equivalent expressions as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follows.</a:t>
                </a:r>
              </a:p>
              <a:p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𝐸𝑄</m:t>
                    </m:r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={</m:t>
                    </m:r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</m:t>
                    </m:r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}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;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b="1" dirty="0" smtClean="0">
                    <a:ea typeface="ＭＳ Ｐゴシック" panose="020B0600070205080204" pitchFamily="34" charset="-128"/>
                  </a:rPr>
                  <a:t>repeat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   match each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dirty="0" smtClean="0">
                            <a:latin typeface="Cambria Math"/>
                            <a:ea typeface="ＭＳ Ｐゴシック" panose="020B0600070205080204" pitchFamily="34" charset="-128"/>
                          </a:rPr>
                          <m:t>𝐸</m:t>
                        </m:r>
                      </m:e>
                      <m:sub>
                        <m:r>
                          <a:rPr lang="en-US" altLang="zh-HK" sz="2000" b="0" i="1" dirty="0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𝐸𝑄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with each equivalence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dirty="0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𝑅</m:t>
                        </m:r>
                      </m:e>
                      <m:sub>
                        <m:r>
                          <a:rPr lang="en-US" altLang="zh-HK" sz="2000" b="0" i="1" dirty="0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;</a:t>
                </a:r>
                <a:r>
                  <a:rPr lang="en-US" altLang="zh-HK" sz="2000" dirty="0">
                    <a:ea typeface="ＭＳ Ｐゴシック" panose="020B0600070205080204" pitchFamily="34" charset="-128"/>
                  </a:rPr>
                  <a:t/>
                </a:r>
                <a:br>
                  <a:rPr lang="en-US" altLang="zh-HK" sz="2000" dirty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   </a:t>
                </a:r>
                <a:r>
                  <a:rPr lang="en-US" altLang="zh-HK" sz="2000" b="1" dirty="0" smtClean="0">
                    <a:ea typeface="ＭＳ Ｐゴシック" panose="020B0600070205080204" pitchFamily="34" charset="-128"/>
                  </a:rPr>
                  <a:t>if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any subexpression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dirty="0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𝑒</m:t>
                        </m:r>
                      </m:e>
                      <m:sub>
                        <m:r>
                          <a:rPr lang="en-US" altLang="zh-HK" sz="2000" b="0" i="1" dirty="0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𝐸</m:t>
                        </m:r>
                      </m:e>
                      <m:sub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matches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one side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𝑅</m:t>
                        </m:r>
                      </m:e>
                      <m:sub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       create a new expression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</m:t>
                    </m:r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’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which is identical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𝐸</m:t>
                        </m:r>
                      </m:e>
                      <m:sub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       except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𝑒</m:t>
                        </m:r>
                      </m:e>
                      <m:sub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is transformed to match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the other side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𝑅</m:t>
                        </m:r>
                      </m:e>
                      <m:sub>
                        <m:r>
                          <a:rPr lang="en-US" altLang="zh-HK" sz="2000" i="1" dirty="0">
                            <a:latin typeface="Cambria Math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;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       add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</m:t>
                    </m:r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’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𝐸𝑄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HK" sz="2000" i="1" dirty="0">
                        <a:latin typeface="Cambria Math"/>
                        <a:ea typeface="ＭＳ Ｐゴシック" panose="020B0600070205080204" pitchFamily="34" charset="-128"/>
                      </a:rPr>
                      <m:t>𝐸</m:t>
                    </m:r>
                    <m:r>
                      <a:rPr lang="en-US" altLang="zh-HK" sz="2000" i="1" dirty="0">
                        <a:latin typeface="Cambria Math"/>
                        <a:ea typeface="ＭＳ Ｐゴシック" panose="020B0600070205080204" pitchFamily="34" charset="-128"/>
                      </a:rPr>
                      <m:t>’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is not already in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𝐸𝑄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;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b="1" dirty="0" smtClean="0">
                    <a:ea typeface="ＭＳ Ｐゴシック" panose="020B0600070205080204" pitchFamily="34" charset="-128"/>
                  </a:rPr>
                  <a:t>until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no new expression can be added to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ＭＳ Ｐゴシック" panose="020B0600070205080204" pitchFamily="34" charset="-128"/>
                      </a:rPr>
                      <m:t>𝐸𝑄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zh-HK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940" y="919069"/>
                <a:ext cx="8002889" cy="5254625"/>
              </a:xfrm>
              <a:blipFill>
                <a:blip r:embed="rId3"/>
                <a:stretch>
                  <a:fillRect l="-457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Basic Steps in Query Processing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564312" cy="14970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smtClean="0">
                <a:ea typeface="ＭＳ Ｐゴシック" panose="020B0600070205080204" pitchFamily="34" charset="-128"/>
              </a:rPr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ea typeface="ＭＳ Ｐゴシック" panose="020B0600070205080204" pitchFamily="34" charset="-128"/>
              </a:rPr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ea typeface="ＭＳ Ｐゴシック" panose="020B0600070205080204" pitchFamily="34" charset="-128"/>
              </a:rPr>
              <a:t>3.	Evaluation</a:t>
            </a:r>
          </a:p>
        </p:txBody>
      </p:sp>
      <p:pic>
        <p:nvPicPr>
          <p:cNvPr id="1024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230438"/>
            <a:ext cx="7232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5057578" y="1783080"/>
            <a:ext cx="2617076" cy="340868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261938"/>
            <a:ext cx="8721725" cy="398462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Statistical Information for Cost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1120775"/>
                <a:ext cx="7431088" cy="41386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: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number of tuples in a relation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.</a:t>
                </a: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: number of blocks containing tuples of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.</a:t>
                </a: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𝐼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: size of a tuple of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𝑓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: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blocking factor of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— i.e., the number of tuples of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that fit into one block.</a:t>
                </a:r>
              </a:p>
              <a:p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𝑉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: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number of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distinct values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that appear in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for attribute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;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same as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HK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Π</m:t>
                        </m:r>
                      </m:e>
                      <m:sub>
                        <m:r>
                          <a:rPr lang="en-US" altLang="zh-HK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𝐴</m:t>
                        </m:r>
                      </m:sub>
                    </m:sSub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(removing duplicates).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HK" sz="2000" dirty="0">
                    <a:ea typeface="ＭＳ Ｐゴシック" panose="020B0600070205080204" pitchFamily="34" charset="-128"/>
                  </a:rPr>
                  <a:t>: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is estimated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4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4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4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4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4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4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endParaRPr lang="en-US" altLang="zh-HK" sz="24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1120775"/>
                <a:ext cx="7431088" cy="4138613"/>
              </a:xfrm>
              <a:blipFill>
                <a:blip r:embed="rId3"/>
                <a:stretch>
                  <a:fillRect l="-492" t="-736" r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Selection Size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47857" y="841862"/>
                <a:ext cx="6295539" cy="490378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kumimoji="0"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kumimoji="0"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kumimoji="0"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kumimoji="0"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  <m:r>
                      <a:rPr kumimoji="0"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𝑟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: number of records that will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satisfy the selection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Equality condition on a key attribute:</a:t>
                </a:r>
                <a: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b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size estimate =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kumimoji="0"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kumimoji="0"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kumimoji="0"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  <m:r>
                      <a:rPr kumimoji="0"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kumimoji="0"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(case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kumimoji="0"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0"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kumimoji="0"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kumimoji="0"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  <m:r>
                      <a:rPr kumimoji="0"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kumimoji="0"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is symmetric)</a:t>
                </a: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Let c denote  the estimated number of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tuples satisfying the condition. 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min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⁡(</m:t>
                    </m:r>
                    <m:r>
                      <a:rPr lang="en-US" altLang="zh-HK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HK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HK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max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⁡(</m:t>
                    </m:r>
                    <m:r>
                      <a:rPr lang="en-US" altLang="zh-HK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HK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HK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are available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 catalog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𝑐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=0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𝑣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min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⁡(</m:t>
                    </m:r>
                    <m:r>
                      <a:rPr lang="en-US" altLang="zh-HK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r>
                      <a:rPr lang="en-US" altLang="zh-HK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US" altLang="zh-HK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𝑐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=</m:t>
                    </m:r>
                    <m:sSub>
                      <m:sSubPr>
                        <m:ctrlPr>
                          <a:rPr lang="en-US" altLang="zh-HK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HK" sz="20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f>
                      <m:fPr>
                        <m:ctrlP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𝑣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altLang="zh-HK" sz="2000" b="0" i="0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min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⁡(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2000" b="0" i="0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HK" sz="2000" b="0" i="1" dirty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zh-HK" sz="2000" b="0" i="1" dirty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𝐴</m:t>
                                </m:r>
                                <m:r>
                                  <a:rPr lang="en-US" altLang="zh-HK" sz="2000" b="0" i="1" dirty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, </m:t>
                                </m:r>
                                <m:r>
                                  <a:rPr lang="en-US" altLang="zh-HK" sz="2000" b="0" i="1" dirty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HK" sz="2000" b="0" i="0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min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⁡(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 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)</m:t>
                        </m:r>
                      </m:den>
                    </m:f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In absence of statistical information</a:t>
                </a:r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 c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is assumed to be</a:t>
                </a:r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/2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47857" y="841862"/>
                <a:ext cx="6295539" cy="4903787"/>
              </a:xfrm>
              <a:blipFill>
                <a:blip r:embed="rId3"/>
                <a:stretch>
                  <a:fillRect l="-581" b="-1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9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66675"/>
            <a:ext cx="8093075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Size Estimation of Complex Selections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6571" y="1008807"/>
                <a:ext cx="6204857" cy="4673600"/>
              </a:xfrm>
            </p:spPr>
            <p:txBody>
              <a:bodyPr/>
              <a:lstStyle/>
              <a:p>
                <a:pPr>
                  <a:tabLst>
                    <a:tab pos="2338388" algn="l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The </a:t>
                </a:r>
                <a:r>
                  <a:rPr lang="en-US" altLang="zh-HK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selectivity</a:t>
                </a:r>
                <a:r>
                  <a:rPr lang="en-US" altLang="zh-HK" sz="2000" b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of a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TW" altLang="en-HK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is the probability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that a tuple in the relation </a:t>
                </a:r>
                <a:r>
                  <a:rPr lang="en-US" altLang="zh-HK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r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TW" altLang="en-HK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. </a:t>
                </a:r>
              </a:p>
              <a:p>
                <a:pPr lvl="1">
                  <a:tabLst>
                    <a:tab pos="2338388" algn="l"/>
                  </a:tabLst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is the number of satisfying tuples in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𝑟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, </a:t>
                </a:r>
                <a:br>
                  <a:rPr lang="en-US" altLang="zh-HK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the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Greek Symbols" pitchFamily="18" charset="2"/>
                  </a:rPr>
                  <a:t>selectivity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of </a:t>
                </a:r>
                <a:r>
                  <a:rPr lang="en-US" altLang="zh-HK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TW" altLang="en-HK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.</a:t>
                </a:r>
                <a:endParaRPr lang="en-US" altLang="zh-HK" sz="2000" dirty="0" smtClean="0">
                  <a:ea typeface="ＭＳ Ｐゴシック" panose="020B0600070205080204" pitchFamily="34" charset="-128"/>
                  <a:sym typeface="Greek Symbols" pitchFamily="18" charset="2"/>
                </a:endParaRPr>
              </a:p>
              <a:p>
                <a:pPr>
                  <a:tabLst>
                    <a:tab pos="2338388" algn="l"/>
                  </a:tabLst>
                </a:pPr>
                <a:r>
                  <a:rPr lang="en-US" altLang="zh-HK" sz="2000" b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Conjunction: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zh-TW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𝝈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Greek Symbols" pitchFamily="18" charset="2"/>
                              </a:rPr>
                            </m:ctrlPr>
                          </m:sSubPr>
                          <m:e>
                            <m:r>
                              <a:rPr lang="zh-TW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Greek Symbols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Greek Symbols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⋀</m:t>
                        </m:r>
                        <m:sSub>
                          <m:sSubPr>
                            <m:ctrlP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</m:ctrlPr>
                          </m:sSubPr>
                          <m:e>
                            <m:r>
                              <a:rPr lang="zh-TW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⋀…∧</m:t>
                        </m:r>
                        <m:sSub>
                          <m:sSubPr>
                            <m:ctrlP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</m:ctrlPr>
                          </m:sSubPr>
                          <m:e>
                            <m:r>
                              <a:rPr lang="zh-TW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𝒏</m:t>
                            </m:r>
                          </m:sub>
                        </m:sSub>
                      </m:sub>
                    </m:sSub>
                    <m:r>
                      <a:rPr lang="en-US" altLang="zh-TW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(</m:t>
                    </m:r>
                    <m:r>
                      <a:rPr lang="en-US" altLang="zh-TW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𝒓</m:t>
                    </m:r>
                    <m:r>
                      <a:rPr lang="en-US" altLang="zh-TW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)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  </a:t>
                </a:r>
                <a:b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Assuming </a:t>
                </a:r>
                <a:r>
                  <a:rPr lang="en-US" altLang="zh-HK" sz="2000" i="1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independence</a:t>
                </a:r>
                <a: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</a:t>
                </a:r>
                <a:b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estimate of tuples in the result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  <m:r>
                      <a:rPr lang="en-US" altLang="zh-HK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HK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f>
                      <m:fPr>
                        <m:ctrlP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HK" sz="2000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HK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HK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…×</m:t>
                        </m:r>
                        <m:sSub>
                          <m:sSubPr>
                            <m:ctrlP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HK" sz="2000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SupPr>
                          <m:e>
                            <m: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HK" sz="2000" b="0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>
                  <a:tabLst>
                    <a:tab pos="2338388" algn="l"/>
                  </a:tabLst>
                </a:pPr>
                <a:r>
                  <a:rPr lang="en-US" altLang="zh-HK" sz="2000" b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Disjunction: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zh-TW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𝝈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Greek Symbols" pitchFamily="18" charset="2"/>
                              </a:rPr>
                            </m:ctrlPr>
                          </m:sSubPr>
                          <m:e>
                            <m:r>
                              <a:rPr lang="zh-TW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Greek Symbols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Greek Symbols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</m:ctrlPr>
                          </m:sSubPr>
                          <m:e>
                            <m:r>
                              <a:rPr lang="zh-TW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∨…∨</m:t>
                        </m:r>
                        <m:sSub>
                          <m:sSubPr>
                            <m:ctrlP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</m:ctrlPr>
                          </m:sSubPr>
                          <m:e>
                            <m:r>
                              <a:rPr lang="zh-TW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Greek Symbols" pitchFamily="18" charset="2"/>
                              </a:rPr>
                              <m:t>𝒏</m:t>
                            </m:r>
                          </m:sub>
                        </m:sSub>
                      </m:sub>
                    </m:sSub>
                    <m:r>
                      <a:rPr lang="en-US" altLang="zh-TW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(</m:t>
                    </m:r>
                    <m:r>
                      <a:rPr lang="en-US" altLang="zh-TW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𝒓</m:t>
                    </m:r>
                    <m:r>
                      <a:rPr lang="en-US" altLang="zh-TW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)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Estimated number of tuples: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  <m:r>
                      <a:rPr lang="en-US" altLang="zh-HK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HK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d>
                      <m:dPr>
                        <m:ctrlP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zh-HK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1−</m:t>
                        </m:r>
                        <m:d>
                          <m:dPr>
                            <m:ctrlPr>
                              <a:rPr lang="en-US" altLang="zh-HK" sz="2000" i="1" dirty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HK" sz="2000" i="1" dirty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HK" sz="2000" i="1" dirty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HK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HK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000" i="1" dirty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HK" sz="2000" i="1" dirty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HK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×…×</m:t>
                        </m:r>
                        <m:d>
                          <m:dPr>
                            <m:ctrlPr>
                              <a:rPr lang="en-US" altLang="zh-HK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000" i="1" dirty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HK" sz="2000" i="1" dirty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HK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>
                  <a:tabLst>
                    <a:tab pos="2338388" algn="l"/>
                  </a:tabLst>
                </a:pPr>
                <a:r>
                  <a:rPr lang="en-US" altLang="zh-HK" sz="2000" b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Negation: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zh-TW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𝝈</m:t>
                        </m:r>
                      </m:e>
                      <m:sub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reek Symbols" pitchFamily="18" charset="2"/>
                          </a:rPr>
                          <m:t>¬</m:t>
                        </m:r>
                        <m:r>
                          <a:rPr lang="zh-TW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Greek Symbols" pitchFamily="18" charset="2"/>
                          </a:rPr>
                          <m:t>𝜽</m:t>
                        </m:r>
                      </m:sub>
                    </m:sSub>
                    <m:r>
                      <a:rPr lang="en-US" altLang="zh-TW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(</m:t>
                    </m:r>
                    <m:r>
                      <a:rPr lang="en-US" altLang="zh-TW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𝒓</m:t>
                    </m:r>
                    <m:r>
                      <a:rPr lang="en-US" altLang="zh-TW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Greek Symbols" pitchFamily="18" charset="2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 Estimated number of tuples: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𝑟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𝑠𝑖𝑧𝑒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HK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zh-HK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𝑟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HK" sz="2000" i="1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6571" y="1008807"/>
                <a:ext cx="6204857" cy="4673600"/>
              </a:xfrm>
              <a:blipFill>
                <a:blip r:embed="rId3"/>
                <a:stretch>
                  <a:fillRect l="-688" t="-522" b="-6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4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6706731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Estimation of the Size of </a:t>
            </a:r>
            <a:r>
              <a:rPr lang="en-US" dirty="0" smtClean="0">
                <a:ea typeface="+mj-ea"/>
              </a:rPr>
              <a:t>Joins (1)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9828" y="1011436"/>
                <a:ext cx="7175253" cy="5014913"/>
              </a:xfrm>
            </p:spPr>
            <p:txBody>
              <a:bodyPr/>
              <a:lstStyle/>
              <a:p>
                <a:r>
                  <a:rPr lang="en-US" altLang="zh-HK" dirty="0" smtClean="0">
                    <a:ea typeface="ＭＳ Ｐゴシック" panose="020B0600070205080204" pitchFamily="34" charset="-128"/>
                  </a:rPr>
                  <a:t>The Cartesian product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HK" i="1" dirty="0" smtClean="0">
                    <a:solidFill>
                      <a:srgbClr val="0000FF"/>
                    </a:solidFill>
                    <a:latin typeface="+mj-lt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  <m:r>
                      <a:rPr lang="en-US" altLang="zh-HK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HK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tuples; each tuple occupies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𝐼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HK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bytes.</a:t>
                </a:r>
              </a:p>
              <a:p>
                <a:r>
                  <a:rPr lang="en-US" altLang="zh-HK" dirty="0" smtClean="0">
                    <a:ea typeface="ＭＳ Ｐゴシック" panose="020B0600070205080204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= ∅</m:t>
                    </m:r>
                  </m:oMath>
                </a14:m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r>
                      <a:rPr lang="en-US" altLang="zh-HK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is the same as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× 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HK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 </a:t>
                </a:r>
              </a:p>
              <a:p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is a key for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then a tuple of </a:t>
                </a:r>
                <a:r>
                  <a:rPr lang="en-US" altLang="zh-HK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s</a:t>
                </a:r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will join with at most one tuple from </a:t>
                </a:r>
                <a:r>
                  <a:rPr lang="en-US" altLang="zh-HK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</a:t>
                </a:r>
                <a:endParaRPr lang="en-US" altLang="zh-HK" dirty="0" smtClean="0">
                  <a:solidFill>
                    <a:srgbClr val="0000FF"/>
                  </a:solidFill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therefore, the number of tuples in </a:t>
                </a:r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HK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is no greater than the number of tuples in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HK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zh-H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HK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is a foreign key in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referencing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en-US" altLang="zh-HK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</a:t>
                </a:r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then the number of tuples in </a:t>
                </a:r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is exactly the same as the number of tuples in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HK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The case for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zh-H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being a foreign key referencing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zh-HK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is symmetric.</a:t>
                </a:r>
              </a:p>
            </p:txBody>
          </p:sp>
        </mc:Choice>
        <mc:Fallback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9828" y="1011436"/>
                <a:ext cx="7175253" cy="5014913"/>
              </a:xfrm>
              <a:blipFill>
                <a:blip r:embed="rId3"/>
                <a:stretch>
                  <a:fillRect l="-340" t="-729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200025"/>
            <a:ext cx="6822301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Estimation of the Size of Joins </a:t>
            </a:r>
            <a:r>
              <a:rPr lang="en-US" dirty="0" smtClean="0">
                <a:ea typeface="+mj-ea"/>
              </a:rPr>
              <a:t>(2)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2544" y="972490"/>
                <a:ext cx="4821302" cy="4903787"/>
              </a:xfrm>
            </p:spPr>
            <p:txBody>
              <a:bodyPr/>
              <a:lstStyle/>
              <a:p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={</m:t>
                    </m:r>
                    <m:r>
                      <a:rPr lang="en-US" altLang="zh-HK" sz="20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HK" sz="20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is not a key for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If we assume that every tuple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𝑡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 </a:t>
                </a:r>
                <a14:m>
                  <m:oMath xmlns:m="http://schemas.openxmlformats.org/officeDocument/2006/math">
                    <m:r>
                      <a:rPr lang="en-HK" altLang="zh-HK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produces tuples in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the number of tuples in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is estimated to be: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HK" sz="20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H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HK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𝑉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If the reverse is true, the estimate obtained will be: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HK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HK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HK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HK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HK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𝑉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𝑟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The lower of these two estimates is probably the more accurate one.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544" y="972490"/>
                <a:ext cx="4821302" cy="4903787"/>
              </a:xfrm>
              <a:blipFill>
                <a:blip r:embed="rId3"/>
                <a:stretch>
                  <a:fillRect l="-759" t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8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460041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Join Operation:  Running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783890"/>
                <a:ext cx="7931150" cy="55206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None/>
                  <a:tabLst>
                    <a:tab pos="635000" algn="l"/>
                    <a:tab pos="2568575" algn="l"/>
                  </a:tabLst>
                </a:pPr>
                <a:r>
                  <a:rPr lang="en-US" altLang="zh-HK" dirty="0" smtClean="0">
                    <a:ea typeface="ＭＳ Ｐゴシック" panose="020B0600070205080204" pitchFamily="34" charset="-128"/>
                  </a:rPr>
                  <a:t>Consider  </a:t>
                </a:r>
                <a:r>
                  <a:rPr lang="en-US" altLang="zh-HK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student </a:t>
                </a:r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takes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 with the following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catalog information.</a:t>
                </a:r>
              </a:p>
              <a:p>
                <a:pPr>
                  <a:lnSpc>
                    <a:spcPct val="90000"/>
                  </a:lnSpc>
                  <a:tabLst>
                    <a:tab pos="635000" algn="l"/>
                    <a:tab pos="2568575" algn="l"/>
                  </a:tabLst>
                </a:pPr>
                <a:r>
                  <a:rPr lang="en-US" altLang="zh-HK" i="1" dirty="0" err="1" smtClean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zh-HK" sz="2000" i="1" baseline="-25000" dirty="0" err="1" smtClean="0">
                    <a:ea typeface="ＭＳ Ｐゴシック" panose="020B0600070205080204" pitchFamily="34" charset="-128"/>
                  </a:rPr>
                  <a:t>student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 = 5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000.</a:t>
                </a:r>
              </a:p>
              <a:p>
                <a:pPr>
                  <a:lnSpc>
                    <a:spcPct val="90000"/>
                  </a:lnSpc>
                  <a:tabLst>
                    <a:tab pos="635000" algn="l"/>
                    <a:tab pos="2568575" algn="l"/>
                  </a:tabLst>
                </a:pPr>
                <a:r>
                  <a:rPr lang="en-US" altLang="zh-HK" i="1" dirty="0" err="1" smtClean="0">
                    <a:ea typeface="ＭＳ Ｐゴシック" panose="020B0600070205080204" pitchFamily="34" charset="-128"/>
                  </a:rPr>
                  <a:t>f</a:t>
                </a:r>
                <a:r>
                  <a:rPr lang="en-US" altLang="zh-HK" sz="2000" i="1" baseline="-25000" dirty="0" err="1" smtClean="0">
                    <a:ea typeface="ＭＳ Ｐゴシック" panose="020B0600070205080204" pitchFamily="34" charset="-128"/>
                  </a:rPr>
                  <a:t>student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  = 50,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which implies that </a:t>
                </a:r>
                <a:r>
                  <a:rPr lang="en-US" altLang="zh-HK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i="1" dirty="0" err="1" smtClean="0">
                    <a:ea typeface="ＭＳ Ｐゴシック" panose="020B0600070205080204" pitchFamily="34" charset="-128"/>
                  </a:rPr>
                  <a:t>b</a:t>
                </a:r>
                <a:r>
                  <a:rPr lang="en-US" altLang="zh-HK" sz="2000" i="1" baseline="-25000" dirty="0" err="1" smtClean="0">
                    <a:ea typeface="ＭＳ Ｐゴシック" panose="020B0600070205080204" pitchFamily="34" charset="-128"/>
                  </a:rPr>
                  <a:t>student</a:t>
                </a:r>
                <a:r>
                  <a:rPr lang="en-US" altLang="zh-HK" sz="24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= 5000/50 = 100.</a:t>
                </a:r>
              </a:p>
              <a:p>
                <a:pPr>
                  <a:lnSpc>
                    <a:spcPct val="90000"/>
                  </a:lnSpc>
                  <a:tabLst>
                    <a:tab pos="635000" algn="l"/>
                    <a:tab pos="2568575" algn="l"/>
                  </a:tabLst>
                </a:pPr>
                <a:r>
                  <a:rPr lang="en-US" altLang="zh-HK" i="1" dirty="0" err="1" smtClean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zh-HK" sz="2000" i="1" baseline="-25000" dirty="0" err="1" smtClean="0">
                    <a:ea typeface="ＭＳ Ｐゴシック" panose="020B0600070205080204" pitchFamily="34" charset="-128"/>
                  </a:rPr>
                  <a:t>takes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 =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10000.</a:t>
                </a:r>
              </a:p>
              <a:p>
                <a:pPr>
                  <a:lnSpc>
                    <a:spcPct val="90000"/>
                  </a:lnSpc>
                  <a:tabLst>
                    <a:tab pos="635000" algn="l"/>
                    <a:tab pos="2568575" algn="l"/>
                  </a:tabLst>
                </a:pPr>
                <a:r>
                  <a:rPr lang="en-US" altLang="zh-HK" i="1" dirty="0" err="1" smtClean="0">
                    <a:ea typeface="ＭＳ Ｐゴシック" panose="020B0600070205080204" pitchFamily="34" charset="-128"/>
                  </a:rPr>
                  <a:t>f</a:t>
                </a:r>
                <a:r>
                  <a:rPr lang="en-US" altLang="zh-HK" sz="2000" i="1" baseline="-25000" dirty="0" err="1" smtClean="0">
                    <a:ea typeface="ＭＳ Ｐゴシック" panose="020B0600070205080204" pitchFamily="34" charset="-128"/>
                  </a:rPr>
                  <a:t>takes</a:t>
                </a:r>
                <a:r>
                  <a:rPr lang="en-US" altLang="zh-HK" baseline="-25000" dirty="0" smtClean="0">
                    <a:ea typeface="ＭＳ Ｐゴシック" panose="020B0600070205080204" pitchFamily="34" charset="-128"/>
                  </a:rPr>
                  <a:t>  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= 25, which implies that </a:t>
                </a:r>
                <a:r>
                  <a:rPr lang="en-US" altLang="zh-HK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i="1" dirty="0" err="1" smtClean="0">
                    <a:ea typeface="ＭＳ Ｐゴシック" panose="020B0600070205080204" pitchFamily="34" charset="-128"/>
                  </a:rPr>
                  <a:t>b</a:t>
                </a:r>
                <a:r>
                  <a:rPr lang="en-US" altLang="zh-HK" sz="2000" i="1" baseline="-25000" dirty="0" err="1" smtClean="0">
                    <a:ea typeface="ＭＳ Ｐゴシック" panose="020B0600070205080204" pitchFamily="34" charset="-128"/>
                  </a:rPr>
                  <a:t>takes</a:t>
                </a:r>
                <a:r>
                  <a:rPr lang="en-US" altLang="zh-HK" sz="2000" baseline="-250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=</a:t>
                </a:r>
                <a:r>
                  <a:rPr lang="en-US" altLang="zh-HK" sz="24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10000/25 = 400.</a:t>
                </a:r>
              </a:p>
              <a:p>
                <a:pPr>
                  <a:lnSpc>
                    <a:spcPct val="90000"/>
                  </a:lnSpc>
                  <a:tabLst>
                    <a:tab pos="635000" algn="l"/>
                    <a:tab pos="2568575" algn="l"/>
                  </a:tabLst>
                </a:pP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V(ID, takes)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 = 2500, which implies that on average, each student has taken 4 courses.</a:t>
                </a:r>
              </a:p>
              <a:p>
                <a:pPr lvl="1">
                  <a:lnSpc>
                    <a:spcPct val="90000"/>
                  </a:lnSpc>
                  <a:tabLst>
                    <a:tab pos="635000" algn="l"/>
                    <a:tab pos="2568575" algn="l"/>
                  </a:tabLst>
                </a:pPr>
                <a:r>
                  <a:rPr lang="en-US" altLang="zh-HK" dirty="0" smtClean="0">
                    <a:ea typeface="ＭＳ Ｐゴシック" panose="020B0600070205080204" pitchFamily="34" charset="-128"/>
                  </a:rPr>
                  <a:t>Attribute 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ID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 in 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takes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is a foreign key referencing 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student.</a:t>
                </a:r>
              </a:p>
              <a:p>
                <a:pPr lvl="1">
                  <a:lnSpc>
                    <a:spcPct val="90000"/>
                  </a:lnSpc>
                  <a:tabLst>
                    <a:tab pos="635000" algn="l"/>
                    <a:tab pos="2568575" algn="l"/>
                  </a:tabLst>
                </a:pP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V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(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ID, student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)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 =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5000 (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primary key!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)</a:t>
                </a:r>
              </a:p>
              <a:p>
                <a:r>
                  <a:rPr lang="en-US" altLang="zh-HK" dirty="0">
                    <a:ea typeface="ＭＳ Ｐゴシック" panose="020B0600070205080204" pitchFamily="34" charset="-128"/>
                  </a:rPr>
                  <a:t>Compute the size estimates for </a:t>
                </a:r>
                <a:r>
                  <a:rPr lang="en-US" altLang="zh-HK" i="1" dirty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student </a:t>
                </a:r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r>
                  <a:rPr lang="en-US" altLang="zh-HK" dirty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takes </a:t>
                </a:r>
                <a:r>
                  <a:rPr lang="en-US" altLang="zh-HK" dirty="0">
                    <a:ea typeface="ＭＳ Ｐゴシック" panose="020B0600070205080204" pitchFamily="34" charset="-128"/>
                  </a:rPr>
                  <a:t>without using information about foreign keys:</a:t>
                </a:r>
              </a:p>
              <a:p>
                <a:pPr lvl="1"/>
                <a:r>
                  <a:rPr lang="en-US" altLang="zh-HK" i="1" dirty="0">
                    <a:ea typeface="ＭＳ Ｐゴシック" panose="020B0600070205080204" pitchFamily="34" charset="-128"/>
                  </a:rPr>
                  <a:t>V(ID, takes) = </a:t>
                </a:r>
                <a:r>
                  <a:rPr lang="en-US" altLang="zh-HK" dirty="0">
                    <a:ea typeface="ＭＳ Ｐゴシック" panose="020B0600070205080204" pitchFamily="34" charset="-128"/>
                  </a:rPr>
                  <a:t>2500, </a:t>
                </a:r>
                <a:r>
                  <a:rPr lang="en-US" altLang="zh-HK" dirty="0" smtClean="0">
                    <a:ea typeface="ＭＳ Ｐゴシック" panose="020B0600070205080204" pitchFamily="34" charset="-128"/>
                  </a:rPr>
                  <a:t>and </a:t>
                </a: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V(ID</a:t>
                </a:r>
                <a:r>
                  <a:rPr lang="en-US" altLang="zh-HK" i="1" dirty="0">
                    <a:ea typeface="ＭＳ Ｐゴシック" panose="020B0600070205080204" pitchFamily="34" charset="-128"/>
                  </a:rPr>
                  <a:t>, student) </a:t>
                </a:r>
                <a:r>
                  <a:rPr lang="en-US" altLang="zh-HK" dirty="0">
                    <a:ea typeface="ＭＳ Ｐゴシック" panose="020B0600070205080204" pitchFamily="34" charset="-128"/>
                  </a:rPr>
                  <a:t>= 5000</a:t>
                </a:r>
              </a:p>
              <a:p>
                <a:pPr lvl="1"/>
                <a:r>
                  <a:rPr lang="en-US" altLang="zh-HK" dirty="0">
                    <a:ea typeface="ＭＳ Ｐゴシック" panose="020B0600070205080204" pitchFamily="34" charset="-128"/>
                  </a:rPr>
                  <a:t>The two estimates are 5000 * 10000/2500 = 20,000 and 5000 * 10000/5000 = 10000</a:t>
                </a:r>
              </a:p>
              <a:p>
                <a:pPr lvl="1"/>
                <a:r>
                  <a:rPr lang="en-US" altLang="zh-HK" dirty="0">
                    <a:ea typeface="ＭＳ Ｐゴシック" panose="020B0600070205080204" pitchFamily="34" charset="-128"/>
                  </a:rPr>
                  <a:t>We choose the lower estimate, which in this case, is the same as our earlier computation using foreign keys.</a:t>
                </a:r>
              </a:p>
              <a:p>
                <a:pPr>
                  <a:lnSpc>
                    <a:spcPct val="90000"/>
                  </a:lnSpc>
                  <a:tabLst>
                    <a:tab pos="635000" algn="l"/>
                    <a:tab pos="2568575" algn="l"/>
                  </a:tabLst>
                </a:pPr>
                <a:endParaRPr lang="en-US" altLang="zh-HK" dirty="0" smtClean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  <a:buFont typeface="Monotype Sorts" pitchFamily="2" charset="2"/>
                  <a:buNone/>
                  <a:tabLst>
                    <a:tab pos="635000" algn="l"/>
                    <a:tab pos="2568575" algn="l"/>
                  </a:tabLst>
                </a:pPr>
                <a:r>
                  <a:rPr lang="en-US" altLang="zh-HK" i="1" dirty="0" smtClean="0">
                    <a:ea typeface="ＭＳ Ｐゴシック" panose="020B0600070205080204" pitchFamily="34" charset="-128"/>
                  </a:rPr>
                  <a:t>	</a:t>
                </a: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783890"/>
                <a:ext cx="7931150" cy="5520657"/>
              </a:xfrm>
              <a:blipFill>
                <a:blip r:embed="rId3"/>
                <a:stretch>
                  <a:fillRect l="-615" t="-1105" r="-999" b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442879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Choice of Evaluation Plans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873" y="986961"/>
            <a:ext cx="5609064" cy="4870450"/>
          </a:xfrm>
        </p:spPr>
        <p:txBody>
          <a:bodyPr/>
          <a:lstStyle/>
          <a:p>
            <a:r>
              <a:rPr lang="en-US" altLang="zh-HK" sz="2000" dirty="0" smtClean="0">
                <a:ea typeface="ＭＳ Ｐゴシック" panose="020B0600070205080204" pitchFamily="34" charset="-128"/>
              </a:rPr>
              <a:t>Must consider the interaction of evaluation techniques when choosing evaluation plans</a:t>
            </a:r>
          </a:p>
          <a:p>
            <a:pPr lvl="1"/>
            <a:r>
              <a:rPr lang="en-US" altLang="zh-HK" sz="2000" dirty="0" smtClean="0">
                <a:ea typeface="ＭＳ Ｐゴシック" panose="020B0600070205080204" pitchFamily="34" charset="-128"/>
              </a:rPr>
              <a:t>choosing the cheapest algorithm for each operation independently </a:t>
            </a:r>
            <a:r>
              <a:rPr lang="en-US" altLang="zh-HK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may not 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yield best overall algorithm.  E.g.</a:t>
            </a:r>
          </a:p>
          <a:p>
            <a:pPr lvl="2"/>
            <a:r>
              <a:rPr lang="en-US" altLang="zh-HK" sz="2000" dirty="0" smtClean="0">
                <a:ea typeface="ＭＳ Ｐゴシック" panose="020B0600070205080204" pitchFamily="34" charset="-128"/>
              </a:rPr>
              <a:t>merge-join may not be the best in some cases in terms of the cost, but may provide a sorted output which reduces the cost if the next operation needs sorting.</a:t>
            </a:r>
          </a:p>
          <a:p>
            <a:r>
              <a:rPr lang="en-US" altLang="zh-HK" sz="2000" dirty="0" smtClean="0">
                <a:ea typeface="ＭＳ Ｐゴシック" panose="020B0600070205080204" pitchFamily="34" charset="-128"/>
              </a:rPr>
              <a:t>Practical query optimizers incorporate elements of the following two broad approaches: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1.	Search all the plans and choose the best plan in a </a:t>
            </a:r>
            <a:r>
              <a:rPr lang="en-US" altLang="zh-HK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cost-based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fashion.</a:t>
            </a:r>
          </a:p>
          <a:p>
            <a:pPr lvl="1">
              <a:buFont typeface="Monotype Sorts" pitchFamily="2" charset="2"/>
              <a:buNone/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2. Uses </a:t>
            </a:r>
            <a:r>
              <a:rPr lang="en-US" altLang="zh-HK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heuristics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 to choose a plan.</a:t>
            </a:r>
          </a:p>
        </p:txBody>
      </p:sp>
    </p:spTree>
    <p:extLst>
      <p:ext uri="{BB962C8B-B14F-4D97-AF65-F5344CB8AC3E}">
        <p14:creationId xmlns:p14="http://schemas.microsoft.com/office/powerpoint/2010/main" val="12551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242157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Cost-Based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2223" y="937671"/>
                <a:ext cx="7661275" cy="4903787"/>
              </a:xfrm>
            </p:spPr>
            <p:txBody>
              <a:bodyPr/>
              <a:lstStyle/>
              <a:p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Consider finding the best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join-order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 for</a:t>
                </a:r>
                <a:r>
                  <a:rPr lang="en-US" altLang="zh-HK" sz="2000" dirty="0">
                    <a:solidFill>
                      <a:srgbClr val="0000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r>
                      <a:rPr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HK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HK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HK" alt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en-HK" alt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𝑛</m:t>
                                </m:r>
                                <m:r>
                                  <a:rPr lang="en-HK" alt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HK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HK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HK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  <m:r>
                              <a:rPr lang="en-HK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−1</m:t>
                            </m:r>
                          </m:e>
                        </m:d>
                        <m:r>
                          <a:rPr lang="en-HK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 different join orders for above expression.  </a:t>
                </a: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sz="2000" dirty="0">
                    <a:ea typeface="ＭＳ Ｐゴシック" panose="020B0600070205080204" pitchFamily="34" charset="-128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= 3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, there are 12 different join orders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.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=7</m:t>
                    </m:r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, the number is 665,280,</a:t>
                </a:r>
              </a:p>
              <a:p>
                <a:pPr lvl="1"/>
                <a:r>
                  <a:rPr lang="en-US" altLang="en-US" sz="2000" dirty="0">
                    <a:ea typeface="ＭＳ Ｐゴシック" panose="020B0600070205080204" pitchFamily="34" charset="-128"/>
                  </a:rPr>
                  <a:t>W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ith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=10</m:t>
                    </m:r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, the</a:t>
                </a:r>
                <a:r>
                  <a:rPr lang="en-US" altLang="en-US" sz="2000" i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number is greater than 17.6 billion!</a:t>
                </a:r>
              </a:p>
              <a:p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No need to generate all the join orders.  Using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dynamic programming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, the least-cost join order for any subset of 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{</m:t>
                        </m:r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HK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a:rPr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  <m:r>
                      <a:rPr lang="en-HK" altLang="zh-HK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 is computed only once and stored for future use. </a:t>
                </a:r>
              </a:p>
            </p:txBody>
          </p:sp>
        </mc:Choice>
        <mc:Fallback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2223" y="937671"/>
                <a:ext cx="7661275" cy="4903787"/>
              </a:xfrm>
              <a:blipFill>
                <a:blip r:embed="rId3"/>
                <a:stretch>
                  <a:fillRect l="-557" t="-622" b="-8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6" y="2543426"/>
            <a:ext cx="48228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9" y="1093788"/>
            <a:ext cx="7403180" cy="4903787"/>
          </a:xfrm>
        </p:spPr>
        <p:txBody>
          <a:bodyPr/>
          <a:lstStyle/>
          <a:p>
            <a:r>
              <a:rPr lang="en-US" sz="2400" dirty="0" smtClean="0"/>
              <a:t>Dynamic programming finds the optimal solution to a problem by solving its sub-problems followed by combining the optimal solutions of the sub-problems in a </a:t>
            </a:r>
            <a:r>
              <a:rPr lang="en-US" sz="2400" dirty="0" smtClean="0">
                <a:solidFill>
                  <a:srgbClr val="0000FF"/>
                </a:solidFill>
              </a:rPr>
              <a:t>bottom-up manner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principle of optimality</a:t>
            </a:r>
            <a:r>
              <a:rPr lang="en-US" sz="2400" dirty="0" smtClean="0"/>
              <a:t>:  If the optimal solution to a problem contains the optimal solutions to all its sub-problems.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9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 of Optimality</a:t>
            </a:r>
          </a:p>
        </p:txBody>
      </p:sp>
      <p:grpSp>
        <p:nvGrpSpPr>
          <p:cNvPr id="17445" name="Group 37"/>
          <p:cNvGrpSpPr>
            <a:grpSpLocks/>
          </p:cNvGrpSpPr>
          <p:nvPr/>
        </p:nvGrpSpPr>
        <p:grpSpPr bwMode="auto">
          <a:xfrm>
            <a:off x="1256216" y="1261269"/>
            <a:ext cx="6324601" cy="493712"/>
            <a:chOff x="710" y="1081"/>
            <a:chExt cx="3984" cy="311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710" y="1081"/>
              <a:ext cx="7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Query: </a:t>
              </a:r>
            </a:p>
          </p:txBody>
        </p:sp>
        <p:grpSp>
          <p:nvGrpSpPr>
            <p:cNvPr id="17419" name="Group 11"/>
            <p:cNvGrpSpPr>
              <a:grpSpLocks/>
            </p:cNvGrpSpPr>
            <p:nvPr/>
          </p:nvGrpSpPr>
          <p:grpSpPr bwMode="auto">
            <a:xfrm>
              <a:off x="1440" y="1104"/>
              <a:ext cx="3254" cy="288"/>
              <a:chOff x="1152" y="2448"/>
              <a:chExt cx="3254" cy="288"/>
            </a:xfrm>
          </p:grpSpPr>
          <p:sp>
            <p:nvSpPr>
              <p:cNvPr id="17413" name="AutoShape 5"/>
              <p:cNvSpPr>
                <a:spLocks noChangeArrowheads="1"/>
              </p:cNvSpPr>
              <p:nvPr/>
            </p:nvSpPr>
            <p:spPr bwMode="auto">
              <a:xfrm rot="-5400000">
                <a:off x="1608" y="2472"/>
                <a:ext cx="96" cy="240"/>
              </a:xfrm>
              <a:prstGeom prst="flowChartCollat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4" name="AutoShape 6"/>
              <p:cNvSpPr>
                <a:spLocks noChangeArrowheads="1"/>
              </p:cNvSpPr>
              <p:nvPr/>
            </p:nvSpPr>
            <p:spPr bwMode="auto">
              <a:xfrm rot="-5400000">
                <a:off x="2280" y="2472"/>
                <a:ext cx="96" cy="240"/>
              </a:xfrm>
              <a:prstGeom prst="flowChartCollat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6" name="Text Box 8"/>
              <p:cNvSpPr txBox="1">
                <a:spLocks noChangeArrowheads="1"/>
              </p:cNvSpPr>
              <p:nvPr/>
            </p:nvSpPr>
            <p:spPr bwMode="auto">
              <a:xfrm>
                <a:off x="1152" y="2448"/>
                <a:ext cx="32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1" dirty="0" smtClean="0"/>
                  <a:t>R1        </a:t>
                </a:r>
                <a:r>
                  <a:rPr lang="en-US" altLang="en-US" sz="2400" i="1" dirty="0"/>
                  <a:t>R2         R3         R4          R5</a:t>
                </a:r>
              </a:p>
            </p:txBody>
          </p:sp>
          <p:sp>
            <p:nvSpPr>
              <p:cNvPr id="17417" name="AutoShape 9"/>
              <p:cNvSpPr>
                <a:spLocks noChangeArrowheads="1"/>
              </p:cNvSpPr>
              <p:nvPr/>
            </p:nvSpPr>
            <p:spPr bwMode="auto">
              <a:xfrm rot="-5400000">
                <a:off x="3048" y="2472"/>
                <a:ext cx="96" cy="240"/>
              </a:xfrm>
              <a:prstGeom prst="flowChartCollat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8" name="AutoShape 10"/>
              <p:cNvSpPr>
                <a:spLocks noChangeArrowheads="1"/>
              </p:cNvSpPr>
              <p:nvPr/>
            </p:nvSpPr>
            <p:spPr bwMode="auto">
              <a:xfrm rot="-5400000">
                <a:off x="3768" y="2472"/>
                <a:ext cx="96" cy="240"/>
              </a:xfrm>
              <a:prstGeom prst="flowChartCollat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3177091" y="2059781"/>
            <a:ext cx="3851275" cy="2667000"/>
            <a:chOff x="1776" y="1968"/>
            <a:chExt cx="2426" cy="1680"/>
          </a:xfrm>
        </p:grpSpPr>
        <p:sp>
          <p:nvSpPr>
            <p:cNvPr id="17420" name="AutoShape 12"/>
            <p:cNvSpPr>
              <a:spLocks noChangeArrowheads="1"/>
            </p:cNvSpPr>
            <p:nvPr/>
          </p:nvSpPr>
          <p:spPr bwMode="auto">
            <a:xfrm rot="-5400000">
              <a:off x="2280" y="2904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 rot="-5400000">
              <a:off x="3432" y="1896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AutoShape 14"/>
            <p:cNvSpPr>
              <a:spLocks noChangeArrowheads="1"/>
            </p:cNvSpPr>
            <p:nvPr/>
          </p:nvSpPr>
          <p:spPr bwMode="auto">
            <a:xfrm rot="-5400000">
              <a:off x="3048" y="2184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AutoShape 15"/>
            <p:cNvSpPr>
              <a:spLocks noChangeArrowheads="1"/>
            </p:cNvSpPr>
            <p:nvPr/>
          </p:nvSpPr>
          <p:spPr bwMode="auto">
            <a:xfrm rot="-5400000">
              <a:off x="2664" y="2520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 flipH="1">
              <a:off x="2736" y="235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3120" y="20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 flipH="1">
              <a:off x="2352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H="1">
              <a:off x="1968" y="30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2448" y="30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2832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3216" y="23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3600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1776" y="3360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R3</a:t>
              </a:r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2544" y="3360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R2</a:t>
              </a:r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2976" y="2928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R4</a:t>
              </a: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3408" y="2640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R1</a:t>
              </a: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3840" y="2304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R5</a:t>
              </a:r>
            </a:p>
          </p:txBody>
        </p:sp>
      </p:grp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1957891" y="2288381"/>
            <a:ext cx="201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Optimal Plan:</a:t>
            </a: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814891" y="1831181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5251" y="6248400"/>
            <a:ext cx="4990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 the slides used in cps216 @ cs.duke.edu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Introduction (1)</a:t>
            </a:r>
            <a:endParaRPr lang="en-US" dirty="0">
              <a:ea typeface="+mj-ea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6925" y="1017588"/>
            <a:ext cx="7661275" cy="4903787"/>
          </a:xfrm>
        </p:spPr>
        <p:txBody>
          <a:bodyPr/>
          <a:lstStyle/>
          <a:p>
            <a:r>
              <a:rPr lang="en-US" altLang="zh-HK" sz="2000" smtClean="0">
                <a:ea typeface="ＭＳ Ｐゴシック" panose="020B0600070205080204" pitchFamily="34" charset="-128"/>
              </a:rPr>
              <a:t>Alternative ways of evaluating a given query</a:t>
            </a:r>
          </a:p>
          <a:p>
            <a:pPr lvl="1"/>
            <a:r>
              <a:rPr lang="en-US" altLang="zh-HK" sz="2000" smtClean="0">
                <a:ea typeface="ＭＳ Ｐゴシック" panose="020B0600070205080204" pitchFamily="34" charset="-128"/>
              </a:rPr>
              <a:t>Equivalent expressions</a:t>
            </a:r>
          </a:p>
          <a:p>
            <a:pPr lvl="1"/>
            <a:r>
              <a:rPr lang="en-US" altLang="zh-HK" sz="2000" smtClean="0">
                <a:ea typeface="ＭＳ Ｐゴシック" panose="020B0600070205080204" pitchFamily="34" charset="-128"/>
              </a:rPr>
              <a:t>Different algorithms for each operation</a:t>
            </a:r>
          </a:p>
        </p:txBody>
      </p:sp>
      <p:pic>
        <p:nvPicPr>
          <p:cNvPr id="11268" name="Picture 12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538413"/>
            <a:ext cx="73501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 of Optimality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56085" y="1221581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Query: 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414960" y="1258093"/>
            <a:ext cx="5165725" cy="457200"/>
            <a:chOff x="1152" y="2448"/>
            <a:chExt cx="3254" cy="288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 rot="-5400000">
              <a:off x="1608" y="2472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AutoShape 6"/>
            <p:cNvSpPr>
              <a:spLocks noChangeArrowheads="1"/>
            </p:cNvSpPr>
            <p:nvPr/>
          </p:nvSpPr>
          <p:spPr bwMode="auto">
            <a:xfrm rot="-5400000">
              <a:off x="2280" y="2472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1152" y="2448"/>
              <a:ext cx="3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R1        R2         R3         R4          R5</a:t>
              </a:r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 rot="-5400000">
              <a:off x="3048" y="2472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 rot="-5400000">
              <a:off x="3768" y="2472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1" name="AutoShape 11"/>
          <p:cNvSpPr>
            <a:spLocks noChangeArrowheads="1"/>
          </p:cNvSpPr>
          <p:nvPr/>
        </p:nvSpPr>
        <p:spPr bwMode="auto">
          <a:xfrm rot="16200000">
            <a:off x="3977060" y="3505993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 rot="16200000">
            <a:off x="5805860" y="1905793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 rot="16200000">
            <a:off x="5196260" y="2362993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 rot="16200000">
            <a:off x="4586660" y="2896393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4700960" y="262969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5310560" y="217249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4091360" y="316309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>
            <a:off x="3481760" y="377269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4243760" y="377269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853360" y="316309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462960" y="262969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6072560" y="217249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3176960" y="422989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R3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4396160" y="422989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R2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081960" y="354409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R4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767760" y="308689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R1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6453560" y="255349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R5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1957760" y="2248693"/>
            <a:ext cx="201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Optimal Plan: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814760" y="1791493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2643560" y="2096293"/>
            <a:ext cx="2514600" cy="2667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2643560" y="4763293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V="1">
            <a:off x="5234360" y="3010693"/>
            <a:ext cx="1447800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>
            <a:off x="5158160" y="2096293"/>
            <a:ext cx="15240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1652960" y="5296693"/>
            <a:ext cx="545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Optimal plan for joining </a:t>
            </a:r>
            <a:r>
              <a:rPr lang="en-US" altLang="en-US" sz="2400" i="1"/>
              <a:t>R3, R2, R4, R1</a:t>
            </a:r>
            <a:endParaRPr lang="en-US" altLang="en-US" sz="2400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4015160" y="483949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251" y="6248400"/>
            <a:ext cx="4990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 the slides used in cps216 @ cs.duke.edu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 of Optimality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34701" y="1070629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Query: 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393576" y="1107141"/>
            <a:ext cx="5165725" cy="457200"/>
            <a:chOff x="1152" y="2448"/>
            <a:chExt cx="3254" cy="288"/>
          </a:xfrm>
        </p:grpSpPr>
        <p:sp>
          <p:nvSpPr>
            <p:cNvPr id="21509" name="AutoShape 5"/>
            <p:cNvSpPr>
              <a:spLocks noChangeArrowheads="1"/>
            </p:cNvSpPr>
            <p:nvPr/>
          </p:nvSpPr>
          <p:spPr bwMode="auto">
            <a:xfrm rot="-5400000">
              <a:off x="1608" y="2472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 rot="-5400000">
              <a:off x="2280" y="2472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152" y="2448"/>
              <a:ext cx="3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R1        R2         R3         R4          R5</a:t>
              </a:r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 rot="-5400000">
              <a:off x="3048" y="2472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 rot="-5400000">
              <a:off x="3768" y="2472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3155576" y="1869141"/>
            <a:ext cx="3851275" cy="2667000"/>
            <a:chOff x="1776" y="1968"/>
            <a:chExt cx="2426" cy="1680"/>
          </a:xfrm>
        </p:grpSpPr>
        <p:sp>
          <p:nvSpPr>
            <p:cNvPr id="21515" name="AutoShape 11"/>
            <p:cNvSpPr>
              <a:spLocks noChangeArrowheads="1"/>
            </p:cNvSpPr>
            <p:nvPr/>
          </p:nvSpPr>
          <p:spPr bwMode="auto">
            <a:xfrm rot="-5400000">
              <a:off x="2280" y="2904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AutoShape 12"/>
            <p:cNvSpPr>
              <a:spLocks noChangeArrowheads="1"/>
            </p:cNvSpPr>
            <p:nvPr/>
          </p:nvSpPr>
          <p:spPr bwMode="auto">
            <a:xfrm rot="-5400000">
              <a:off x="3432" y="1896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AutoShape 13"/>
            <p:cNvSpPr>
              <a:spLocks noChangeArrowheads="1"/>
            </p:cNvSpPr>
            <p:nvPr/>
          </p:nvSpPr>
          <p:spPr bwMode="auto">
            <a:xfrm rot="-5400000">
              <a:off x="3048" y="2184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AutoShape 14"/>
            <p:cNvSpPr>
              <a:spLocks noChangeArrowheads="1"/>
            </p:cNvSpPr>
            <p:nvPr/>
          </p:nvSpPr>
          <p:spPr bwMode="auto">
            <a:xfrm rot="-5400000">
              <a:off x="2664" y="2520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>
              <a:off x="2736" y="235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3120" y="20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flipH="1">
              <a:off x="2352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H="1">
              <a:off x="1968" y="30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2448" y="30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2832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3216" y="23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3600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1776" y="3360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R3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2544" y="3360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R2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2976" y="2928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R4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3408" y="2640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R1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3840" y="2304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R5</a:t>
              </a:r>
            </a:p>
          </p:txBody>
        </p:sp>
      </p:grp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1936376" y="2097741"/>
            <a:ext cx="201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Optimal Plan: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793376" y="1640541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2622176" y="4612341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 flipV="1">
            <a:off x="2622176" y="2478741"/>
            <a:ext cx="1905000" cy="213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4603376" y="2478741"/>
            <a:ext cx="12954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H="1">
            <a:off x="5212976" y="3545541"/>
            <a:ext cx="6858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1631576" y="5145741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Optimal plan for joining </a:t>
            </a:r>
            <a:r>
              <a:rPr lang="en-US" altLang="en-US" sz="2400" i="1"/>
              <a:t>R3, R2, R4</a:t>
            </a:r>
            <a:endParaRPr lang="en-US" altLang="en-US" sz="2400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3993776" y="4688541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5251" y="6248400"/>
            <a:ext cx="4990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 the slides used in cps216 @ cs.duke.edu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Exploiting Principle of Optimality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299247" y="1231994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Query: 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 rot="16200000">
            <a:off x="3182022" y="1306606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 rot="16200000">
            <a:off x="4248822" y="1306606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458122" y="1268506"/>
            <a:ext cx="511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R1        R2                …                 Rn</a:t>
            </a: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 rot="16200000">
            <a:off x="6611022" y="1306606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1238922" y="1725706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5125122" y="2640106"/>
            <a:ext cx="2225675" cy="1792288"/>
            <a:chOff x="278" y="2016"/>
            <a:chExt cx="1402" cy="1129"/>
          </a:xfrm>
        </p:grpSpPr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 rot="-5400000">
              <a:off x="792" y="2328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AutoShape 15"/>
            <p:cNvSpPr>
              <a:spLocks noChangeArrowheads="1"/>
            </p:cNvSpPr>
            <p:nvPr/>
          </p:nvSpPr>
          <p:spPr bwMode="auto">
            <a:xfrm rot="-5400000">
              <a:off x="1224" y="1944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432" y="24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96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1392" y="211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 flipH="1">
              <a:off x="864" y="211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278" y="285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R3</a:t>
              </a:r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1046" y="285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R1</a:t>
              </a:r>
            </a:p>
          </p:txBody>
        </p:sp>
      </p:grp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7258722" y="3325906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R2</a:t>
            </a:r>
          </a:p>
        </p:txBody>
      </p:sp>
      <p:grpSp>
        <p:nvGrpSpPr>
          <p:cNvPr id="25628" name="Group 28"/>
          <p:cNvGrpSpPr>
            <a:grpSpLocks/>
          </p:cNvGrpSpPr>
          <p:nvPr/>
        </p:nvGrpSpPr>
        <p:grpSpPr bwMode="auto">
          <a:xfrm>
            <a:off x="613447" y="2716306"/>
            <a:ext cx="2225675" cy="1792288"/>
            <a:chOff x="278" y="2016"/>
            <a:chExt cx="1402" cy="1129"/>
          </a:xfrm>
        </p:grpSpPr>
        <p:sp>
          <p:nvSpPr>
            <p:cNvPr id="25629" name="AutoShape 29"/>
            <p:cNvSpPr>
              <a:spLocks noChangeArrowheads="1"/>
            </p:cNvSpPr>
            <p:nvPr/>
          </p:nvSpPr>
          <p:spPr bwMode="auto">
            <a:xfrm rot="-5400000">
              <a:off x="792" y="2328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AutoShape 30"/>
            <p:cNvSpPr>
              <a:spLocks noChangeArrowheads="1"/>
            </p:cNvSpPr>
            <p:nvPr/>
          </p:nvSpPr>
          <p:spPr bwMode="auto">
            <a:xfrm rot="-5400000">
              <a:off x="1224" y="1944"/>
              <a:ext cx="96" cy="24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 flipH="1">
              <a:off x="432" y="24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96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1392" y="211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 flipH="1">
              <a:off x="864" y="211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Text Box 35"/>
            <p:cNvSpPr txBox="1">
              <a:spLocks noChangeArrowheads="1"/>
            </p:cNvSpPr>
            <p:nvPr/>
          </p:nvSpPr>
          <p:spPr bwMode="auto">
            <a:xfrm>
              <a:off x="278" y="285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R2</a:t>
              </a:r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1046" y="285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R3</a:t>
              </a:r>
            </a:p>
          </p:txBody>
        </p:sp>
      </p:grp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2762922" y="3325906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R1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379875" y="4773706"/>
            <a:ext cx="31293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0000FF"/>
                </a:solidFill>
              </a:rPr>
              <a:t>Optimal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for joining </a:t>
            </a:r>
            <a:r>
              <a:rPr lang="en-US" altLang="en-US" sz="2400" i="1" dirty="0"/>
              <a:t>R1, R2, R3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4951875" y="4697506"/>
            <a:ext cx="31293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0000FF"/>
                </a:solidFill>
              </a:rPr>
              <a:t>Sub-Optimal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for joining </a:t>
            </a:r>
            <a:r>
              <a:rPr lang="en-US" altLang="en-US" sz="2400" i="1" dirty="0"/>
              <a:t>R1, R2, R3</a:t>
            </a:r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4363122" y="2106706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5251" y="6248400"/>
            <a:ext cx="4990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 the slides used in cps216 @ cs.duke.edu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Exploiting Principle of Optimality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 rot="-5400000">
            <a:off x="2187575" y="3848100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 rot="-5400000">
            <a:off x="4533900" y="1409700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1616075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454275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140075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2301875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371600" y="468788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R3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590800" y="468788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429000" y="4038600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R2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V="1">
            <a:off x="30480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AutoShape 16"/>
          <p:cNvSpPr>
            <a:spLocks noChangeArrowheads="1"/>
          </p:cNvSpPr>
          <p:nvPr/>
        </p:nvSpPr>
        <p:spPr bwMode="auto">
          <a:xfrm rot="-5400000">
            <a:off x="2873375" y="3238500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8100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AutoShape 18"/>
          <p:cNvSpPr>
            <a:spLocks noChangeArrowheads="1"/>
          </p:cNvSpPr>
          <p:nvPr/>
        </p:nvSpPr>
        <p:spPr bwMode="auto">
          <a:xfrm rot="-5400000">
            <a:off x="3467100" y="2476500"/>
            <a:ext cx="152400" cy="381000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4876800" y="1752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5394325" y="2249488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Ri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327525" y="3163888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Rj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V="1">
            <a:off x="3810000" y="2286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V="1">
            <a:off x="4267200" y="175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5181600" y="2743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4876800" y="3048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4038600" y="2057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5980112" y="3505200"/>
            <a:ext cx="2865438" cy="841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Sub-Optimal</a:t>
            </a:r>
            <a:br>
              <a:rPr lang="en-US" altLang="en-US" sz="2400" dirty="0"/>
            </a:br>
            <a:r>
              <a:rPr lang="en-US" altLang="en-US" sz="2400" dirty="0"/>
              <a:t>for joining R1,…,Rn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534339" y="4494282"/>
            <a:ext cx="4311211" cy="83099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A sub-optimal sub-plan cannot lead to </a:t>
            </a:r>
            <a:r>
              <a:rPr lang="en-US" altLang="en-US" sz="2400" dirty="0" smtClean="0"/>
              <a:t>an optimal </a:t>
            </a:r>
            <a:r>
              <a:rPr lang="en-US" altLang="en-US" sz="2400" dirty="0"/>
              <a:t>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251" y="6248400"/>
            <a:ext cx="4990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 the slides used in cps216 @ cs.duke.edu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1054249" y="2819400"/>
            <a:ext cx="3060551" cy="29251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Dynamic Programming in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0971" y="802237"/>
                <a:ext cx="6934297" cy="5257800"/>
              </a:xfrm>
            </p:spPr>
            <p:txBody>
              <a:bodyPr/>
              <a:lstStyle/>
              <a:p>
                <a:r>
                  <a:rPr lang="en-US" altLang="en-US" dirty="0" smtClean="0">
                    <a:ea typeface="ＭＳ Ｐゴシック" panose="020B0600070205080204" pitchFamily="34" charset="-128"/>
                  </a:rPr>
                  <a:t>To find best join order (join tree) for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relations:</a:t>
                </a:r>
              </a:p>
              <a:p>
                <a:pPr lvl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To find best plan for a set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𝑆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relations, consider all possible plans of the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HK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𝑆</m:t>
                        </m:r>
                      </m:e>
                      <m:sub>
                        <m:r>
                          <a:rPr lang="en-HK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HK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HK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HK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HK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is any non-empty subset of </a:t>
                </a:r>
                <a14:m>
                  <m:oMath xmlns:m="http://schemas.openxmlformats.org/officeDocument/2006/math">
                    <m:r>
                      <a:rPr lang="en-HK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pPr lvl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Recursively compute costs for joining subsets of </a:t>
                </a:r>
                <a14:m>
                  <m:oMath xmlns:m="http://schemas.openxmlformats.org/officeDocument/2006/math">
                    <m:r>
                      <a:rPr lang="en-HK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to find the cost of each plan.  Choose the cheapest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HK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e>
                      <m:sup>
                        <m:r>
                          <a:rPr lang="en-HK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sup>
                    </m:sSup>
                    <m:r>
                      <a:rPr lang="en-HK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−2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alternatives.</a:t>
                </a:r>
              </a:p>
              <a:p>
                <a:pPr lvl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Base case for recursion:  single relation access plan</a:t>
                </a:r>
              </a:p>
              <a:p>
                <a:pPr lvl="2"/>
                <a:r>
                  <a:rPr lang="en-US" altLang="en-US" dirty="0" smtClean="0">
                    <a:ea typeface="ＭＳ Ｐゴシック" panose="020B0600070205080204" pitchFamily="34" charset="-128"/>
                  </a:rPr>
                  <a:t>Apply all selections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HK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e>
                      <m:sub>
                        <m:r>
                          <a:rPr lang="en-HK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baseline="-250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using best choice of indices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HK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e>
                      <m:sub>
                        <m:r>
                          <a:rPr lang="en-HK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When plan for any subset is computed, store it and reuse it when it is required again, instead of </a:t>
                </a:r>
                <a:r>
                  <a:rPr lang="en-US" altLang="en-US" dirty="0" err="1" smtClean="0">
                    <a:ea typeface="ＭＳ Ｐゴシック" panose="020B0600070205080204" pitchFamily="34" charset="-128"/>
                  </a:rPr>
                  <a:t>recomputing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it</a:t>
                </a:r>
              </a:p>
              <a:p>
                <a:pPr lvl="2"/>
                <a:r>
                  <a:rPr lang="en-US" altLang="en-US" dirty="0" smtClean="0">
                    <a:ea typeface="ＭＳ Ｐゴシック" panose="020B0600070205080204" pitchFamily="34" charset="-128"/>
                  </a:rPr>
                  <a:t>Dynamic programming</a:t>
                </a:r>
              </a:p>
              <a:p>
                <a:r>
                  <a:rPr lang="en-US" altLang="en-US" dirty="0" smtClean="0">
                    <a:ea typeface="ＭＳ Ｐゴシック" panose="020B0600070205080204" pitchFamily="34" charset="-128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HK" altLang="zh-HK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r>
                  <a:rPr lang="en-US" altLang="en-US" dirty="0" smtClean="0">
                    <a:ea typeface="ＭＳ Ｐゴシック" panose="020B0600070205080204" pitchFamily="34" charset="-128"/>
                  </a:rPr>
                  <a:t>Suppose we know the best order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(n = 3, 12 join orders). Let it be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  <m:r>
                      <a:rPr lang="en-US" altLang="en-US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123</m:t>
                    </m:r>
                  </m:oMath>
                </a14:m>
                <a:r>
                  <a:rPr lang="en-US" altLang="en-US" i="1" dirty="0" smtClean="0">
                    <a:solidFill>
                      <a:srgbClr val="000000"/>
                    </a:solidFill>
                    <a:ea typeface="ＭＳ Ｐゴシック" panose="020B0600070205080204" pitchFamily="34" charset="-128"/>
                  </a:rPr>
                  <a:t>. We </a:t>
                </a:r>
                <a:r>
                  <a:rPr lang="en-US" altLang="en-US" dirty="0" smtClean="0">
                    <a:solidFill>
                      <a:srgbClr val="000000"/>
                    </a:solidFill>
                    <a:ea typeface="ＭＳ Ｐゴシック" panose="020B0600070205080204" pitchFamily="34" charset="-128"/>
                  </a:rPr>
                  <a:t>further consider</a:t>
                </a:r>
                <a:r>
                  <a:rPr lang="en-US" altLang="en-US" i="1" dirty="0" smtClean="0">
                    <a:solidFill>
                      <a:srgbClr val="000000"/>
                    </a:solidFill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123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  <m:r>
                      <a:rPr lang="en-US" altLang="zh-HK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HK" altLang="zh-HK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HK" altLang="zh-HK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en-US" i="1" dirty="0" smtClean="0">
                    <a:solidFill>
                      <a:srgbClr val="000000"/>
                    </a:solidFill>
                    <a:ea typeface="ＭＳ Ｐゴシック" panose="020B0600070205080204" pitchFamily="34" charset="-128"/>
                  </a:rPr>
                  <a:t>.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Then, it is another n = 3, and there are12 join orders. The cost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12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12=144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. In fact, it can be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12+12=24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choices.</a:t>
                </a:r>
              </a:p>
            </p:txBody>
          </p:sp>
        </mc:Choice>
        <mc:Fallback>
          <p:sp>
            <p:nvSpPr>
              <p:cNvPr id="39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0971" y="802237"/>
                <a:ext cx="6934297" cy="5257800"/>
              </a:xfrm>
              <a:blipFill>
                <a:blip r:embed="rId3"/>
                <a:stretch>
                  <a:fillRect l="-440" t="-696" b="-10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Deep Join Trees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953250" cy="1662112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 </a:t>
            </a:r>
            <a:r>
              <a:rPr lang="en-US" altLang="en-US" b="1" smtClean="0">
                <a:ea typeface="ＭＳ Ｐゴシック" panose="020B0600070205080204" pitchFamily="34" charset="-128"/>
              </a:rPr>
              <a:t>left-deep join trees,</a:t>
            </a:r>
            <a:r>
              <a:rPr lang="en-US" altLang="en-US" smtClean="0">
                <a:ea typeface="ＭＳ Ｐゴシック" panose="020B0600070205080204" pitchFamily="34" charset="-128"/>
              </a:rPr>
              <a:t> the right-hand-side input for each join is a relation, not the result of an intermediate join.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160588"/>
            <a:ext cx="6805613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8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635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Left Deep Tree Join </a:t>
            </a:r>
            <a:r>
              <a:rPr lang="en-US" dirty="0">
                <a:ea typeface="+mj-ea"/>
              </a:rPr>
              <a:t>Order Optimization </a:t>
            </a:r>
            <a:r>
              <a:rPr lang="en-US" dirty="0" smtClean="0">
                <a:ea typeface="+mj-ea"/>
              </a:rPr>
              <a:t>by Dynamic Programming</a:t>
            </a:r>
            <a:endParaRPr lang="en-US" dirty="0">
              <a:ea typeface="+mj-ea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2563"/>
            <a:ext cx="8080375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procedure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findbestplan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if (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bestplan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[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].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cost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 )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/* </a:t>
            </a:r>
            <a:r>
              <a:rPr lang="en-US" altLang="en-US" dirty="0" err="1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bestplan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[S] already computed */</a:t>
            </a:r>
            <a:b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b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return </a:t>
            </a:r>
            <a:r>
              <a:rPr lang="en-US" altLang="en-US" i="1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bestplan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]</a:t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(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contains only 1 relation)</a:t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        set </a:t>
            </a:r>
            <a:r>
              <a:rPr lang="en-US" altLang="en-US" i="1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bestplan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].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en-US" i="1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bestplan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].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cost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based on the best way </a:t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        of accessing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  </a:t>
            </a:r>
            <a:r>
              <a:rPr lang="en-US" altLang="en-US" i="1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/* Using selections on S and indices on S */</a:t>
            </a:r>
          </a:p>
          <a:p>
            <a:pPr>
              <a:buNone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en-US" b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else </a:t>
            </a: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for each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relation r in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b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 let 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1 = S – {r}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/>
            </a:r>
            <a:b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P1 = </a:t>
            </a:r>
            <a:r>
              <a:rPr lang="en-US" altLang="en-US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findbestplan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1)</a:t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P2 = </a:t>
            </a:r>
            <a:r>
              <a:rPr lang="en-US" altLang="en-US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findbestplan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-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1)</a:t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A = best algorithm for joining results of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1 and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cost =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1.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cost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2.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cost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+ cost of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b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cost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&lt; </a:t>
            </a:r>
            <a:r>
              <a:rPr lang="en-US" altLang="en-US" i="1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bestplan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].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cost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		</a:t>
            </a:r>
            <a:r>
              <a:rPr lang="en-US" altLang="en-US" i="1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bestplan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].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cost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= cost</a:t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i="1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bestplan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].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plan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= “execute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1.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; execute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2.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			     join results of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1 and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2 using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b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return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bestplan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545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6026040" cy="609600"/>
          </a:xfrm>
        </p:spPr>
        <p:txBody>
          <a:bodyPr/>
          <a:lstStyle/>
          <a:p>
            <a:r>
              <a:rPr lang="en-US" dirty="0" smtClean="0"/>
              <a:t>An Example (Left Deep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26" y="988999"/>
            <a:ext cx="7172438" cy="4934724"/>
          </a:xfrm>
        </p:spPr>
        <p:txBody>
          <a:bodyPr/>
          <a:lstStyle/>
          <a:p>
            <a:r>
              <a:rPr lang="en-US" sz="2000" dirty="0" smtClean="0"/>
              <a:t>Consider natural join of 4 relations: </a:t>
            </a:r>
          </a:p>
          <a:p>
            <a:pPr lvl="1"/>
            <a:r>
              <a:rPr lang="en-US" sz="2000" dirty="0" smtClean="0"/>
              <a:t>r(A, B), s(B, C), t(C, D), and u(D, A).</a:t>
            </a:r>
          </a:p>
          <a:p>
            <a:r>
              <a:rPr lang="en-US" sz="2000" dirty="0" err="1" smtClean="0"/>
              <a:t>findbestplan</a:t>
            </a:r>
            <a:r>
              <a:rPr lang="en-US" sz="2000" dirty="0" smtClean="0"/>
              <a:t>({r, s, t, u})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</a:t>
            </a:r>
            <a:r>
              <a:rPr lang="en-US" sz="2000" dirty="0" smtClean="0">
                <a:sym typeface="Wingdings" panose="05000000000000000000" pitchFamily="2" charset="2"/>
              </a:rPr>
              <a:t>onsider the best plan among the following 4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join </a:t>
            </a:r>
            <a:r>
              <a:rPr lang="en-US" sz="2000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findbestplan</a:t>
            </a:r>
            <a:r>
              <a:rPr 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({r, s, t})</a:t>
            </a:r>
            <a:r>
              <a:rPr lang="en-US" sz="2000" dirty="0" smtClean="0">
                <a:sym typeface="Wingdings" panose="05000000000000000000" pitchFamily="2" charset="2"/>
              </a:rPr>
              <a:t> and u, 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join </a:t>
            </a:r>
            <a:r>
              <a:rPr lang="en-US" sz="2000" dirty="0" err="1" smtClean="0">
                <a:sym typeface="Wingdings" panose="05000000000000000000" pitchFamily="2" charset="2"/>
              </a:rPr>
              <a:t>findbestplan</a:t>
            </a:r>
            <a:r>
              <a:rPr lang="en-US" sz="2000" dirty="0" smtClean="0">
                <a:sym typeface="Wingdings" panose="05000000000000000000" pitchFamily="2" charset="2"/>
              </a:rPr>
              <a:t>({r, s, u}) and t,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join </a:t>
            </a:r>
            <a:r>
              <a:rPr lang="en-US" sz="2000" dirty="0" err="1" smtClean="0">
                <a:sym typeface="Wingdings" panose="05000000000000000000" pitchFamily="2" charset="2"/>
              </a:rPr>
              <a:t>findbestplan</a:t>
            </a:r>
            <a:r>
              <a:rPr lang="en-US" sz="2000" dirty="0" smtClean="0">
                <a:sym typeface="Wingdings" panose="05000000000000000000" pitchFamily="2" charset="2"/>
              </a:rPr>
              <a:t>({r, t, u}) and s,  and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join </a:t>
            </a:r>
            <a:r>
              <a:rPr lang="en-US" sz="2000" dirty="0" err="1" smtClean="0">
                <a:sym typeface="Wingdings" panose="05000000000000000000" pitchFamily="2" charset="2"/>
              </a:rPr>
              <a:t>findbestplan</a:t>
            </a:r>
            <a:r>
              <a:rPr lang="en-US" sz="2000" dirty="0" smtClean="0">
                <a:sym typeface="Wingdings" panose="05000000000000000000" pitchFamily="2" charset="2"/>
              </a:rPr>
              <a:t>({s, t, u}) and r</a:t>
            </a:r>
          </a:p>
          <a:p>
            <a:r>
              <a:rPr lang="en-US" sz="2000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findbestplan</a:t>
            </a:r>
            <a:r>
              <a:rPr 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({r, s, t})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Consider the best plan among the following 3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join </a:t>
            </a:r>
            <a:r>
              <a:rPr lang="en-US" sz="2000" dirty="0" err="1" smtClean="0">
                <a:sym typeface="Wingdings" panose="05000000000000000000" pitchFamily="2" charset="2"/>
              </a:rPr>
              <a:t>findbestplan</a:t>
            </a:r>
            <a:r>
              <a:rPr lang="en-US" sz="2000" dirty="0">
                <a:sym typeface="Wingdings" panose="05000000000000000000" pitchFamily="2" charset="2"/>
              </a:rPr>
              <a:t>({r, </a:t>
            </a:r>
            <a:r>
              <a:rPr lang="en-US" sz="2000" dirty="0" smtClean="0">
                <a:sym typeface="Wingdings" panose="05000000000000000000" pitchFamily="2" charset="2"/>
              </a:rPr>
              <a:t>s}) </a:t>
            </a:r>
            <a:r>
              <a:rPr lang="en-US" sz="2000" dirty="0">
                <a:sym typeface="Wingdings" panose="05000000000000000000" pitchFamily="2" charset="2"/>
              </a:rPr>
              <a:t>and </a:t>
            </a:r>
            <a:r>
              <a:rPr lang="en-US" sz="2000" dirty="0" smtClean="0">
                <a:sym typeface="Wingdings" panose="05000000000000000000" pitchFamily="2" charset="2"/>
              </a:rPr>
              <a:t>t, 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join </a:t>
            </a:r>
            <a:r>
              <a:rPr lang="en-US" sz="2000" dirty="0" err="1" smtClean="0">
                <a:sym typeface="Wingdings" panose="05000000000000000000" pitchFamily="2" charset="2"/>
              </a:rPr>
              <a:t>findbestplan</a:t>
            </a:r>
            <a:r>
              <a:rPr lang="en-US" sz="2000" dirty="0">
                <a:sym typeface="Wingdings" panose="05000000000000000000" pitchFamily="2" charset="2"/>
              </a:rPr>
              <a:t>({r, </a:t>
            </a:r>
            <a:r>
              <a:rPr lang="en-US" sz="2000" dirty="0" smtClean="0">
                <a:sym typeface="Wingdings" panose="05000000000000000000" pitchFamily="2" charset="2"/>
              </a:rPr>
              <a:t>t}) </a:t>
            </a:r>
            <a:r>
              <a:rPr lang="en-US" sz="2000" dirty="0">
                <a:sym typeface="Wingdings" panose="05000000000000000000" pitchFamily="2" charset="2"/>
              </a:rPr>
              <a:t>and </a:t>
            </a:r>
            <a:r>
              <a:rPr lang="en-US" sz="2000" dirty="0" smtClean="0">
                <a:sym typeface="Wingdings" panose="05000000000000000000" pitchFamily="2" charset="2"/>
              </a:rPr>
              <a:t>s, and</a:t>
            </a: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join </a:t>
            </a:r>
            <a:r>
              <a:rPr lang="en-US" sz="2000" dirty="0" err="1" smtClean="0">
                <a:sym typeface="Wingdings" panose="05000000000000000000" pitchFamily="2" charset="2"/>
              </a:rPr>
              <a:t>findbestplan</a:t>
            </a:r>
            <a:r>
              <a:rPr lang="en-US" sz="2000" dirty="0">
                <a:sym typeface="Wingdings" panose="05000000000000000000" pitchFamily="2" charset="2"/>
              </a:rPr>
              <a:t>({s, </a:t>
            </a:r>
            <a:r>
              <a:rPr lang="en-US" sz="2000" dirty="0" smtClean="0">
                <a:sym typeface="Wingdings" panose="05000000000000000000" pitchFamily="2" charset="2"/>
              </a:rPr>
              <a:t>t}) </a:t>
            </a:r>
            <a:r>
              <a:rPr lang="en-US" sz="2000" dirty="0">
                <a:sym typeface="Wingdings" panose="05000000000000000000" pitchFamily="2" charset="2"/>
              </a:rPr>
              <a:t>and r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1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2283311" y="5785934"/>
            <a:ext cx="5068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{ </a:t>
            </a:r>
            <a:r>
              <a:rPr lang="en-US" altLang="en-US" i="1" dirty="0" smtClean="0"/>
              <a:t>r </a:t>
            </a:r>
            <a:r>
              <a:rPr lang="en-US" altLang="en-US" i="1" dirty="0"/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545108" y="5809130"/>
            <a:ext cx="5405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{ </a:t>
            </a:r>
            <a:r>
              <a:rPr lang="en-US" altLang="en-US" i="1" dirty="0" smtClean="0"/>
              <a:t>s }</a:t>
            </a:r>
            <a:endParaRPr lang="en-US" altLang="en-US" i="1" dirty="0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681884" y="5797632"/>
            <a:ext cx="4956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C00000"/>
                </a:solidFill>
              </a:rPr>
              <a:t>{ </a:t>
            </a:r>
            <a:r>
              <a:rPr lang="en-US" altLang="en-US" i="1" dirty="0" smtClean="0">
                <a:solidFill>
                  <a:srgbClr val="C00000"/>
                </a:solidFill>
              </a:rPr>
              <a:t>t </a:t>
            </a:r>
            <a:r>
              <a:rPr lang="en-US" altLang="en-US" i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884457" y="5807449"/>
            <a:ext cx="5517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{ </a:t>
            </a:r>
            <a:r>
              <a:rPr lang="en-US" altLang="en-US" i="1" dirty="0" smtClean="0"/>
              <a:t>u </a:t>
            </a:r>
            <a:r>
              <a:rPr lang="en-US" altLang="en-US" i="1" dirty="0"/>
              <a:t>}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1256574" y="4700669"/>
            <a:ext cx="7135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 smtClean="0"/>
              <a:t>{ r, s }</a:t>
            </a:r>
            <a:endParaRPr lang="en-US" altLang="en-US" i="1" dirty="0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2472192" y="4725752"/>
            <a:ext cx="7263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C00000"/>
                </a:solidFill>
              </a:rPr>
              <a:t>{ </a:t>
            </a:r>
            <a:r>
              <a:rPr lang="en-US" altLang="en-US" i="1" dirty="0" smtClean="0">
                <a:solidFill>
                  <a:srgbClr val="C00000"/>
                </a:solidFill>
              </a:rPr>
              <a:t>r, t } </a:t>
            </a:r>
            <a:endParaRPr lang="en-US" altLang="en-US" i="1" dirty="0">
              <a:solidFill>
                <a:srgbClr val="C00000"/>
              </a:solidFill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673670" y="4692732"/>
            <a:ext cx="7247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{ </a:t>
            </a:r>
            <a:r>
              <a:rPr lang="en-US" altLang="en-US" i="1" dirty="0" smtClean="0"/>
              <a:t>r, u }</a:t>
            </a:r>
            <a:endParaRPr lang="en-US" altLang="en-US" i="1" dirty="0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034729" y="4728441"/>
            <a:ext cx="771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{ </a:t>
            </a:r>
            <a:r>
              <a:rPr lang="en-US" altLang="en-US" i="1" dirty="0" smtClean="0"/>
              <a:t>s, t } </a:t>
            </a:r>
            <a:endParaRPr lang="en-US" altLang="en-US" i="1" dirty="0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438051" y="4725752"/>
            <a:ext cx="7697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 smtClean="0"/>
              <a:t>{ s, u }</a:t>
            </a:r>
            <a:endParaRPr lang="en-US" altLang="en-US" i="1" dirty="0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7736683" y="4681974"/>
            <a:ext cx="7248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{ </a:t>
            </a:r>
            <a:r>
              <a:rPr lang="en-US" altLang="en-US" i="1" dirty="0" smtClean="0"/>
              <a:t>t, u }</a:t>
            </a:r>
            <a:endParaRPr lang="en-US" altLang="en-US" i="1" dirty="0"/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838770" y="3560490"/>
            <a:ext cx="8866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{ </a:t>
            </a:r>
            <a:r>
              <a:rPr lang="en-US" altLang="en-US" i="1" dirty="0" smtClean="0"/>
              <a:t>r, s, t }</a:t>
            </a:r>
            <a:endParaRPr lang="en-US" altLang="en-US" i="1" dirty="0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640773" y="3541209"/>
            <a:ext cx="9427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{ </a:t>
            </a:r>
            <a:r>
              <a:rPr lang="en-US" altLang="en-US" i="1" dirty="0" smtClean="0"/>
              <a:t>r, s, u }</a:t>
            </a:r>
            <a:endParaRPr lang="en-US" altLang="en-US" i="1" dirty="0"/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5470056" y="3560490"/>
            <a:ext cx="8978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C00000"/>
                </a:solidFill>
              </a:rPr>
              <a:t>{ </a:t>
            </a:r>
            <a:r>
              <a:rPr lang="en-US" altLang="en-US" i="1" dirty="0" smtClean="0">
                <a:solidFill>
                  <a:srgbClr val="C00000"/>
                </a:solidFill>
              </a:rPr>
              <a:t>r, t, u }</a:t>
            </a:r>
            <a:endParaRPr lang="en-US" altLang="en-US" i="1" dirty="0">
              <a:solidFill>
                <a:srgbClr val="C00000"/>
              </a:solidFill>
            </a:endParaRP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7209969" y="3604417"/>
            <a:ext cx="9428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{ </a:t>
            </a:r>
            <a:r>
              <a:rPr lang="en-US" altLang="en-US" i="1" dirty="0" smtClean="0"/>
              <a:t>s, t, u }</a:t>
            </a:r>
            <a:endParaRPr lang="en-US" altLang="en-US" i="1" dirty="0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4400622" y="2443830"/>
            <a:ext cx="11158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C00000"/>
                </a:solidFill>
              </a:rPr>
              <a:t>{ </a:t>
            </a:r>
            <a:r>
              <a:rPr lang="en-US" altLang="en-US" i="1" dirty="0" smtClean="0">
                <a:solidFill>
                  <a:srgbClr val="C00000"/>
                </a:solidFill>
              </a:rPr>
              <a:t>r, s, t, u }</a:t>
            </a:r>
            <a:endParaRPr lang="en-US" altLang="en-US" i="1" dirty="0">
              <a:solidFill>
                <a:srgbClr val="C00000"/>
              </a:solidFill>
            </a:endParaRPr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1521311" y="5052509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1521311" y="5052509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2664311" y="5052509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2740511" y="5052509"/>
            <a:ext cx="2133600" cy="762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H="1">
            <a:off x="2740511" y="5052509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3959711" y="5052509"/>
            <a:ext cx="2133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 flipH="1">
            <a:off x="3807311" y="4976309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 flipH="1">
            <a:off x="5026511" y="4976309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H="1">
            <a:off x="3807311" y="5052509"/>
            <a:ext cx="2895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H="1">
            <a:off x="6169511" y="5052509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6169511" y="5052509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 flipH="1">
            <a:off x="5026511" y="5052509"/>
            <a:ext cx="2971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 flipH="1">
            <a:off x="1521311" y="3909509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>
            <a:off x="2207111" y="3909509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2207111" y="3909509"/>
            <a:ext cx="3200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 flipH="1">
            <a:off x="1521311" y="3909509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4035911" y="390950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4035911" y="3909509"/>
            <a:ext cx="2743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 flipH="1">
            <a:off x="2816711" y="3909509"/>
            <a:ext cx="2971800" cy="838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 flipH="1">
            <a:off x="4035911" y="3909509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5788511" y="3909509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 flipH="1">
            <a:off x="5407511" y="3909509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8" name="Line 52"/>
          <p:cNvSpPr>
            <a:spLocks noChangeShapeType="1"/>
          </p:cNvSpPr>
          <p:nvPr/>
        </p:nvSpPr>
        <p:spPr bwMode="auto">
          <a:xfrm flipH="1">
            <a:off x="6779111" y="3909509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>
            <a:off x="7617311" y="3909509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0" name="Line 54"/>
          <p:cNvSpPr>
            <a:spLocks noChangeShapeType="1"/>
          </p:cNvSpPr>
          <p:nvPr/>
        </p:nvSpPr>
        <p:spPr bwMode="auto">
          <a:xfrm flipH="1">
            <a:off x="2435711" y="2842709"/>
            <a:ext cx="2438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1" name="Line 55"/>
          <p:cNvSpPr>
            <a:spLocks noChangeShapeType="1"/>
          </p:cNvSpPr>
          <p:nvPr/>
        </p:nvSpPr>
        <p:spPr bwMode="auto">
          <a:xfrm flipH="1">
            <a:off x="4188311" y="2842709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2" name="Line 56"/>
          <p:cNvSpPr>
            <a:spLocks noChangeShapeType="1"/>
          </p:cNvSpPr>
          <p:nvPr/>
        </p:nvSpPr>
        <p:spPr bwMode="auto">
          <a:xfrm>
            <a:off x="4874111" y="2842709"/>
            <a:ext cx="99060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>
            <a:off x="4874111" y="2842709"/>
            <a:ext cx="2743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altLang="en-US" kern="0" dirty="0" smtClean="0"/>
              <a:t>Reconsider the Example</a:t>
            </a:r>
            <a:endParaRPr lang="en-US" altLang="en-US" kern="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37847" y="1032024"/>
            <a:ext cx="8023714" cy="16467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 smtClean="0"/>
              <a:t>Consider </a:t>
            </a:r>
            <a:r>
              <a:rPr lang="en-US" sz="2000" kern="0" dirty="0" err="1" smtClean="0"/>
              <a:t>findbestplan</a:t>
            </a:r>
            <a:r>
              <a:rPr lang="en-US" sz="2000" kern="0" dirty="0" smtClean="0"/>
              <a:t>({r, s, t, u}). </a:t>
            </a:r>
          </a:p>
          <a:p>
            <a:r>
              <a:rPr lang="en-US" sz="2000" kern="0" dirty="0" smtClean="0"/>
              <a:t>Here, we show a lattice where a node represents a  set of input relations to </a:t>
            </a:r>
            <a:r>
              <a:rPr lang="en-US" sz="2000" kern="0" dirty="0" err="1" smtClean="0"/>
              <a:t>findbestplan</a:t>
            </a:r>
            <a:r>
              <a:rPr lang="en-US" sz="2000" kern="0" dirty="0" smtClean="0"/>
              <a:t>(), and an edge represents a function call.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86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773806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Heuristic Optimization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56" y="942356"/>
            <a:ext cx="6757058" cy="4403725"/>
          </a:xfrm>
        </p:spPr>
        <p:txBody>
          <a:bodyPr/>
          <a:lstStyle/>
          <a:p>
            <a:r>
              <a:rPr lang="en-US" altLang="zh-HK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Cost-based optimization 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is expensive.</a:t>
            </a:r>
          </a:p>
          <a:p>
            <a:r>
              <a:rPr lang="en-US" altLang="zh-HK" sz="2000" dirty="0" smtClean="0">
                <a:ea typeface="ＭＳ Ｐゴシック" panose="020B0600070205080204" pitchFamily="34" charset="-128"/>
              </a:rPr>
              <a:t>Systems may use </a:t>
            </a:r>
            <a:r>
              <a:rPr lang="en-US" altLang="zh-HK" sz="2000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heuristics</a:t>
            </a:r>
            <a:r>
              <a:rPr lang="en-US" altLang="zh-HK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to reduce the number of choices that must be made in a cost-based fashion.</a:t>
            </a:r>
          </a:p>
          <a:p>
            <a:r>
              <a:rPr lang="en-US" altLang="zh-HK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Heuristic optimization 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transforms the query-tree by using a set of rules that typically (but not in all cases) improve execution performance:</a:t>
            </a:r>
          </a:p>
          <a:p>
            <a:pPr lvl="1"/>
            <a:r>
              <a:rPr lang="en-US" altLang="zh-HK" sz="2000" dirty="0" smtClean="0">
                <a:ea typeface="ＭＳ Ｐゴシック" panose="020B0600070205080204" pitchFamily="34" charset="-128"/>
              </a:rPr>
              <a:t>Perform selection early (reduces the number of tuples)</a:t>
            </a:r>
          </a:p>
          <a:p>
            <a:pPr lvl="1"/>
            <a:r>
              <a:rPr lang="en-US" altLang="zh-HK" sz="2000" dirty="0" smtClean="0">
                <a:ea typeface="ＭＳ Ｐゴシック" panose="020B0600070205080204" pitchFamily="34" charset="-128"/>
              </a:rPr>
              <a:t>Perform projection early (reduces the number of attributes)</a:t>
            </a:r>
          </a:p>
          <a:p>
            <a:pPr lvl="1"/>
            <a:r>
              <a:rPr lang="en-US" altLang="zh-HK" sz="2000" dirty="0" smtClean="0">
                <a:ea typeface="ＭＳ Ｐゴシック" panose="020B0600070205080204" pitchFamily="34" charset="-128"/>
              </a:rPr>
              <a:t>Perform most restrictive selection and join operations (i.e. with smallest result size) before other similar operations.</a:t>
            </a:r>
          </a:p>
          <a:p>
            <a:pPr lvl="1"/>
            <a:r>
              <a:rPr lang="en-US" altLang="zh-HK" sz="2000" dirty="0" smtClean="0">
                <a:ea typeface="ＭＳ Ｐゴシック" panose="020B0600070205080204" pitchFamily="34" charset="-128"/>
              </a:rPr>
              <a:t>Some systems use only heuristics, others combine heuristics with partial cost-based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663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Introduction </a:t>
            </a:r>
            <a:r>
              <a:rPr lang="en-US" dirty="0" smtClean="0">
                <a:ea typeface="+mj-ea"/>
              </a:rPr>
              <a:t>(2)</a:t>
            </a:r>
            <a:endParaRPr lang="en-US" dirty="0">
              <a:ea typeface="+mj-e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7" y="882650"/>
            <a:ext cx="8255000" cy="1096963"/>
          </a:xfrm>
        </p:spPr>
        <p:txBody>
          <a:bodyPr/>
          <a:lstStyle/>
          <a:p>
            <a:r>
              <a:rPr lang="en-US" altLang="zh-HK" sz="2000" dirty="0" smtClean="0">
                <a:ea typeface="ＭＳ Ｐゴシック" panose="020B0600070205080204" pitchFamily="34" charset="-128"/>
              </a:rPr>
              <a:t>An </a:t>
            </a:r>
            <a:r>
              <a:rPr lang="en-US" altLang="zh-HK" sz="2000" b="1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evaluation plan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 defines exactly what algorithm is used for each operation, and how the execution of the operations is coordinated.</a:t>
            </a:r>
          </a:p>
        </p:txBody>
      </p:sp>
      <p:pic>
        <p:nvPicPr>
          <p:cNvPr id="12292" name="Picture 7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979613"/>
            <a:ext cx="610552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550"/>
            <a:ext cx="6321862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Introduction </a:t>
            </a:r>
            <a:r>
              <a:rPr lang="en-US" dirty="0" smtClean="0">
                <a:ea typeface="+mj-ea"/>
              </a:rPr>
              <a:t>(3)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22217"/>
            <a:ext cx="8131175" cy="518953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Cost difference between evaluation plans </a:t>
            </a:r>
            <a:br>
              <a:rPr lang="en-US" altLang="zh-HK" sz="2000" dirty="0" smtClean="0">
                <a:ea typeface="ＭＳ Ｐゴシック" panose="020B0600070205080204" pitchFamily="34" charset="-128"/>
              </a:rPr>
            </a:br>
            <a:r>
              <a:rPr lang="en-US" altLang="zh-HK" sz="2000" dirty="0" smtClean="0">
                <a:ea typeface="ＭＳ Ｐゴシック" panose="020B0600070205080204" pitchFamily="34" charset="-128"/>
              </a:rPr>
              <a:t>for a query can be enormous.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Steps in </a:t>
            </a:r>
            <a:r>
              <a:rPr lang="en-US" altLang="zh-HK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cost-based query optimization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Generate logically equivalent </a:t>
            </a:r>
            <a:br>
              <a:rPr lang="en-US" altLang="zh-HK" sz="2000" dirty="0" smtClean="0">
                <a:ea typeface="ＭＳ Ｐゴシック" panose="020B0600070205080204" pitchFamily="34" charset="-128"/>
              </a:rPr>
            </a:br>
            <a:r>
              <a:rPr lang="en-US" altLang="zh-HK" sz="2000" dirty="0" smtClean="0">
                <a:ea typeface="ＭＳ Ｐゴシック" panose="020B0600070205080204" pitchFamily="34" charset="-128"/>
              </a:rPr>
              <a:t>expressions using </a:t>
            </a:r>
            <a:r>
              <a:rPr lang="en-US" altLang="zh-HK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equivalence rules</a:t>
            </a:r>
            <a:endParaRPr lang="en-US" altLang="zh-HK" sz="2000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Annotate resultant expressions to get </a:t>
            </a:r>
            <a:br>
              <a:rPr lang="en-US" altLang="zh-HK" sz="2000" dirty="0" smtClean="0">
                <a:ea typeface="ＭＳ Ｐゴシック" panose="020B0600070205080204" pitchFamily="34" charset="-128"/>
              </a:rPr>
            </a:br>
            <a:r>
              <a:rPr lang="en-US" altLang="zh-HK" sz="2000" dirty="0" smtClean="0">
                <a:ea typeface="ＭＳ Ｐゴシック" panose="020B0600070205080204" pitchFamily="34" charset="-128"/>
              </a:rPr>
              <a:t>alternative query plans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Choose the cheapest plan based on </a:t>
            </a:r>
            <a:br>
              <a:rPr lang="en-US" altLang="zh-HK" sz="2000" dirty="0" smtClean="0">
                <a:ea typeface="ＭＳ Ｐゴシック" panose="020B0600070205080204" pitchFamily="34" charset="-128"/>
              </a:rPr>
            </a:br>
            <a:r>
              <a:rPr lang="en-US" altLang="zh-HK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estimated cost</a:t>
            </a:r>
            <a:endParaRPr lang="en-US" altLang="zh-HK" sz="2000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marL="381000" indent="-381000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Estimation of plan cost based on: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Statistical information about relations. </a:t>
            </a:r>
          </a:p>
          <a:p>
            <a:pPr marL="1143000" lvl="2" indent="-342900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number of tuples, number of distinct values for an attribute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Statistics estimation for intermediate results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to compute cost of complex expressions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Cost formulae for algorithms, computed using statistics</a:t>
            </a:r>
          </a:p>
        </p:txBody>
      </p:sp>
    </p:spTree>
    <p:extLst>
      <p:ext uri="{BB962C8B-B14F-4D97-AF65-F5344CB8AC3E}">
        <p14:creationId xmlns:p14="http://schemas.microsoft.com/office/powerpoint/2010/main" val="29409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173" y="36195"/>
            <a:ext cx="9121775" cy="6381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Transformation of Relational Expressions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7637" cy="4903787"/>
          </a:xfrm>
        </p:spPr>
        <p:txBody>
          <a:bodyPr/>
          <a:lstStyle/>
          <a:p>
            <a:r>
              <a:rPr lang="en-US" altLang="zh-HK" sz="2000" dirty="0" smtClean="0">
                <a:ea typeface="ＭＳ Ｐゴシック" panose="020B0600070205080204" pitchFamily="34" charset="-128"/>
              </a:rPr>
              <a:t>Two relational algebra expressions are said to be </a:t>
            </a:r>
            <a:r>
              <a:rPr lang="en-US" altLang="zh-HK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equivalent</a:t>
            </a:r>
            <a:r>
              <a:rPr lang="en-US" altLang="zh-HK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if the two expressions generate the same set of tuples on every </a:t>
            </a:r>
            <a:r>
              <a:rPr lang="en-US" altLang="zh-HK" sz="2000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legal</a:t>
            </a:r>
            <a:r>
              <a:rPr lang="en-US" altLang="zh-HK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database instance</a:t>
            </a:r>
          </a:p>
          <a:p>
            <a:r>
              <a:rPr lang="en-US" altLang="zh-HK" sz="2000" dirty="0" smtClean="0">
                <a:ea typeface="ＭＳ Ｐゴシック" panose="020B0600070205080204" pitchFamily="34" charset="-128"/>
              </a:rPr>
              <a:t>An </a:t>
            </a:r>
            <a:r>
              <a:rPr lang="en-US" altLang="zh-HK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equivalence rule</a:t>
            </a:r>
            <a:r>
              <a:rPr lang="en-US" altLang="zh-HK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says that expressions of two forms are equivalent</a:t>
            </a:r>
          </a:p>
          <a:p>
            <a:pPr lvl="1"/>
            <a:r>
              <a:rPr lang="en-US" altLang="zh-HK" sz="2000" dirty="0" smtClean="0">
                <a:ea typeface="ＭＳ Ｐゴシック" panose="020B0600070205080204" pitchFamily="34" charset="-128"/>
              </a:rPr>
              <a:t>Can replace expression of first form by second, or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709583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Equivalence </a:t>
            </a:r>
            <a:r>
              <a:rPr lang="en-US" dirty="0" smtClean="0">
                <a:ea typeface="+mj-ea"/>
              </a:rPr>
              <a:t>Rules (1)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8940" y="803275"/>
                <a:ext cx="6032500" cy="5368925"/>
              </a:xfrm>
            </p:spPr>
            <p:txBody>
              <a:bodyPr/>
              <a:lstStyle/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Conjunctive selection operations can be deconstructed into a sequence of individual selections,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zh-HK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is any selection condition.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zh-HK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zh-HK" alt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𝐸</m:t>
                        </m:r>
                      </m:e>
                    </m:d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zh-HK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zh-HK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sSub>
                      <m:sSub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zh-HK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zh-HK" alt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𝐸</m:t>
                        </m:r>
                      </m:e>
                    </m:d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/>
                </a:r>
                <a:b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</a:b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Selection operations are commutative.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𝐸</m:t>
                        </m:r>
                      </m:e>
                    </m:d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𝐸</m:t>
                        </m:r>
                      </m:e>
                    </m:d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/>
                </a:r>
                <a:b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</a:b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:pPr marL="457200" indent="-457200">
                  <a:buClrTx/>
                  <a:buSzPct val="100000"/>
                  <a:buFont typeface="+mj-lt"/>
                  <a:buAutoNum type="arabicPeriod"/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Only the last in a sequence of projection operations is needed, the others can be omitted.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is a set of attributes to be projected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  <m:r>
                      <a:rPr lang="en-US" altLang="zh-H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H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𝑗</m:t>
                    </m:r>
                    <m:r>
                      <a:rPr lang="en-HK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&lt;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l-GR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HK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HK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HK" sz="2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sz="2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HK" sz="2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HK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HK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HK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Selections can be combined with Cartesian products and theta-joins.</a:t>
                </a:r>
              </a:p>
              <a:p>
                <a:pPr marL="914400" lvl="1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HK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zh-HK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b>
                      <m:sSub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r>
                          <a:rPr lang="zh-HK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marL="914400" lvl="1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zh-HK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marL="800100" lvl="1" indent="-342900">
                  <a:buFont typeface="Monotype Sorts" pitchFamily="2" charset="2"/>
                  <a:buAutoNum type="alphaLcParenR"/>
                </a:pPr>
                <a:endParaRPr lang="en-US" altLang="zh-HK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marL="800100" lvl="1" indent="-342900">
                  <a:buFont typeface="Monotype Sorts" pitchFamily="2" charset="2"/>
                  <a:buAutoNum type="alphaLcParenR"/>
                </a:pPr>
                <a:endParaRPr lang="en-US" altLang="zh-HK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58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940" y="803275"/>
                <a:ext cx="6032500" cy="5368925"/>
              </a:xfrm>
              <a:blipFill>
                <a:blip r:embed="rId3"/>
                <a:stretch>
                  <a:fillRect l="-909" t="-568" b="-6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58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Equivalence Rules </a:t>
            </a:r>
            <a:r>
              <a:rPr lang="en-US" dirty="0" smtClean="0">
                <a:ea typeface="+mj-ea"/>
              </a:rPr>
              <a:t>(2)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4388" y="1093789"/>
                <a:ext cx="7661275" cy="849312"/>
              </a:xfrm>
            </p:spPr>
            <p:txBody>
              <a:bodyPr/>
              <a:lstStyle/>
              <a:p>
                <a:pPr>
                  <a:buNone/>
                  <a:tabLst>
                    <a:tab pos="3376613" algn="ctr"/>
                  </a:tabLst>
                </a:pP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5.	Theta-join operations (and natural joins) are commutative.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endParaRPr lang="en-US" altLang="en-US" sz="2000" baseline="-25000" dirty="0" smtClean="0">
                  <a:ea typeface="ＭＳ Ｐゴシック" panose="020B0600070205080204" pitchFamily="34" charset="-128"/>
                  <a:sym typeface="Greek Symbols" pitchFamily="18" charset="2"/>
                </a:endParaRPr>
              </a:p>
            </p:txBody>
          </p:sp>
        </mc:Choice>
        <mc:Fallback xmlns="">
          <p:sp>
            <p:nvSpPr>
              <p:cNvPr id="3594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388" y="1093789"/>
                <a:ext cx="7661275" cy="849312"/>
              </a:xfrm>
              <a:blipFill>
                <a:blip r:embed="rId3"/>
                <a:stretch>
                  <a:fillRect l="-87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338388"/>
            <a:ext cx="4867275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30225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Equivalence Rules </a:t>
            </a:r>
            <a:r>
              <a:rPr lang="en-US" dirty="0" smtClean="0">
                <a:ea typeface="+mj-ea"/>
              </a:rPr>
              <a:t>(3)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6512" y="894114"/>
                <a:ext cx="6785145" cy="2212975"/>
              </a:xfrm>
            </p:spPr>
            <p:txBody>
              <a:bodyPr/>
              <a:lstStyle/>
              <a:p>
                <a:pPr>
                  <a:buNone/>
                  <a:tabLst>
                    <a:tab pos="3376613" algn="ctr"/>
                  </a:tabLst>
                </a:pPr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6.	(a)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Greek Symbols" pitchFamily="18" charset="2"/>
                  </a:rPr>
                  <a:t>Natural joins 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are associative: 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altLang="zh-HK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⋈</m:t>
                      </m:r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zh-HK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zh-HK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⋈</m:t>
                      </m:r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  <m:r>
                        <a:rPr lang="en-US" altLang="zh-HK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altLang="zh-HK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⋈</m:t>
                      </m:r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zh-HK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⋈</m:t>
                      </m:r>
                      <m:sSub>
                        <m:sSubPr>
                          <m:ctrlP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HK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  <m:r>
                        <a:rPr lang="en-US" altLang="zh-HK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(b)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Theta joins </a:t>
                </a: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are associative in the following manner: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zh-HK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HK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HK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⋈</m:t>
                        </m:r>
                      </m:e>
                      <m:sub>
                        <m:sSub>
                          <m:sSubPr>
                            <m:ctrlPr>
                              <a:rPr lang="en-US" altLang="zh-HK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HK" alt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zh-HK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 </a:t>
                </a:r>
                <a:br>
                  <a:rPr lang="en-US" altLang="en-US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involves attributes from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  <m:sub>
                        <m:r>
                          <a:rPr lang="en-US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i="1" dirty="0" smtClean="0">
                    <a:ea typeface="ＭＳ Ｐゴシック" panose="020B0600070205080204" pitchFamily="34" charset="-128"/>
                    <a:sym typeface="Greek Symbols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594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6512" y="894114"/>
                <a:ext cx="6785145" cy="2212975"/>
              </a:xfrm>
              <a:blipFill>
                <a:blip r:embed="rId3"/>
                <a:stretch>
                  <a:fillRect l="-988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4" y="3151464"/>
            <a:ext cx="4197197" cy="176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52668</TotalTime>
  <Words>1324</Words>
  <Application>Microsoft Office PowerPoint</Application>
  <PresentationFormat>On-screen Show (4:3)</PresentationFormat>
  <Paragraphs>281</Paragraphs>
  <Slides>39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Greek Symbols</vt:lpstr>
      <vt:lpstr>Monotype Sorts</vt:lpstr>
      <vt:lpstr>ＭＳ Ｐゴシック</vt:lpstr>
      <vt:lpstr>Cambria Math</vt:lpstr>
      <vt:lpstr>Helvetica</vt:lpstr>
      <vt:lpstr>Symbol</vt:lpstr>
      <vt:lpstr>Times New Roman</vt:lpstr>
      <vt:lpstr>Webdings</vt:lpstr>
      <vt:lpstr>Wingdings</vt:lpstr>
      <vt:lpstr>2_db-5-grey</vt:lpstr>
      <vt:lpstr>3_db-5-grey</vt:lpstr>
      <vt:lpstr>4_db-5-grey</vt:lpstr>
      <vt:lpstr>Clip</vt:lpstr>
      <vt:lpstr>Chapter 13: Query Optimization</vt:lpstr>
      <vt:lpstr>Basic Steps in Query Processing</vt:lpstr>
      <vt:lpstr>Introduction (1)</vt:lpstr>
      <vt:lpstr>Introduction (2)</vt:lpstr>
      <vt:lpstr>Introduction (3)</vt:lpstr>
      <vt:lpstr>Transformation of Relational Expressions</vt:lpstr>
      <vt:lpstr>Equivalence Rules (1)</vt:lpstr>
      <vt:lpstr>Equivalence Rules (2)</vt:lpstr>
      <vt:lpstr>Equivalence Rules (3)</vt:lpstr>
      <vt:lpstr>Equivalence Rules (4)</vt:lpstr>
      <vt:lpstr>Equivalence Rules (5)</vt:lpstr>
      <vt:lpstr>Equivalence Rules (6)</vt:lpstr>
      <vt:lpstr>Transformation Example: Pushing Selections</vt:lpstr>
      <vt:lpstr>Multiple Transformations (1)</vt:lpstr>
      <vt:lpstr>Multiple Transformations (2)</vt:lpstr>
      <vt:lpstr>Multiple Transformations (3)</vt:lpstr>
      <vt:lpstr>Multiple Transformations (4)</vt:lpstr>
      <vt:lpstr>Another Transformation Example:  Pushing Projections</vt:lpstr>
      <vt:lpstr>Equivalent Expressions Enumeration</vt:lpstr>
      <vt:lpstr>Statistical Information for Cost Estimation</vt:lpstr>
      <vt:lpstr>Selection Size Estimation</vt:lpstr>
      <vt:lpstr>Size Estimation of Complex Selections</vt:lpstr>
      <vt:lpstr>Estimation of the Size of Joins (1)</vt:lpstr>
      <vt:lpstr>Estimation of the Size of Joins (2)</vt:lpstr>
      <vt:lpstr>Join Operation:  Running Example</vt:lpstr>
      <vt:lpstr>Choice of Evaluation Plans</vt:lpstr>
      <vt:lpstr>Cost-Based Optimization</vt:lpstr>
      <vt:lpstr>Dynamic Programming</vt:lpstr>
      <vt:lpstr>Principle of Optimality</vt:lpstr>
      <vt:lpstr>Principle of Optimality</vt:lpstr>
      <vt:lpstr>Principle of Optimality</vt:lpstr>
      <vt:lpstr>Exploiting Principle of Optimality</vt:lpstr>
      <vt:lpstr>Exploiting Principle of Optimality</vt:lpstr>
      <vt:lpstr>Dynamic Programming in Optimization</vt:lpstr>
      <vt:lpstr>Left Deep Join Trees</vt:lpstr>
      <vt:lpstr>Left Deep Tree Join Order Optimization by Dynamic Programming</vt:lpstr>
      <vt:lpstr>An Example (Left Deep Tree)</vt:lpstr>
      <vt:lpstr>PowerPoint Presentation</vt:lpstr>
      <vt:lpstr>Heuristic Optimization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Query Optimization</dc:title>
  <dc:creator>Marilyn Turnamian</dc:creator>
  <cp:lastModifiedBy>Windows User</cp:lastModifiedBy>
  <cp:revision>695</cp:revision>
  <cp:lastPrinted>2001-02-16T16:44:23Z</cp:lastPrinted>
  <dcterms:created xsi:type="dcterms:W3CDTF">2000-02-23T18:58:38Z</dcterms:created>
  <dcterms:modified xsi:type="dcterms:W3CDTF">2022-03-14T03:17:49Z</dcterms:modified>
</cp:coreProperties>
</file>