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  <p:sldMasterId id="2147484205" r:id="rId2"/>
  </p:sldMasterIdLst>
  <p:notesMasterIdLst>
    <p:notesMasterId r:id="rId44"/>
  </p:notesMasterIdLst>
  <p:handoutMasterIdLst>
    <p:handoutMasterId r:id="rId45"/>
  </p:handoutMasterIdLst>
  <p:sldIdLst>
    <p:sldId id="408" r:id="rId3"/>
    <p:sldId id="654" r:id="rId4"/>
    <p:sldId id="655" r:id="rId5"/>
    <p:sldId id="516" r:id="rId6"/>
    <p:sldId id="600" r:id="rId7"/>
    <p:sldId id="601" r:id="rId8"/>
    <p:sldId id="602" r:id="rId9"/>
    <p:sldId id="603" r:id="rId10"/>
    <p:sldId id="526" r:id="rId11"/>
    <p:sldId id="528" r:id="rId12"/>
    <p:sldId id="608" r:id="rId13"/>
    <p:sldId id="532" r:id="rId14"/>
    <p:sldId id="534" r:id="rId15"/>
    <p:sldId id="535" r:id="rId16"/>
    <p:sldId id="536" r:id="rId17"/>
    <p:sldId id="538" r:id="rId18"/>
    <p:sldId id="618" r:id="rId19"/>
    <p:sldId id="544" r:id="rId20"/>
    <p:sldId id="619" r:id="rId21"/>
    <p:sldId id="620" r:id="rId22"/>
    <p:sldId id="622" r:id="rId23"/>
    <p:sldId id="625" r:id="rId24"/>
    <p:sldId id="623" r:id="rId25"/>
    <p:sldId id="624" r:id="rId26"/>
    <p:sldId id="656" r:id="rId27"/>
    <p:sldId id="639" r:id="rId28"/>
    <p:sldId id="640" r:id="rId29"/>
    <p:sldId id="641" r:id="rId30"/>
    <p:sldId id="643" r:id="rId31"/>
    <p:sldId id="645" r:id="rId32"/>
    <p:sldId id="657" r:id="rId33"/>
    <p:sldId id="548" r:id="rId34"/>
    <p:sldId id="549" r:id="rId35"/>
    <p:sldId id="550" r:id="rId36"/>
    <p:sldId id="553" r:id="rId37"/>
    <p:sldId id="560" r:id="rId38"/>
    <p:sldId id="629" r:id="rId39"/>
    <p:sldId id="658" r:id="rId40"/>
    <p:sldId id="630" r:id="rId41"/>
    <p:sldId id="631" r:id="rId42"/>
    <p:sldId id="642" r:id="rId4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125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5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324A7FF-DF8D-4912-A000-B885519924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6DE92E-CD9F-4816-B08E-B508F7AC6D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AAD276-9065-49AF-8AAC-473957A048A7}" type="slidenum">
              <a:rPr lang="en-US" altLang="zh-TW" smtClean="0">
                <a:latin typeface="Times New Roman" panose="02020603050405020304" pitchFamily="18" charset="0"/>
              </a:rPr>
              <a:pPr/>
              <a:t>1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4C1852F-C368-45F7-9C24-7715F9185133}" type="slidenum">
              <a:rPr lang="en-US" altLang="zh-TW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04E9073-5846-4DEB-B105-3F489BF44289}" type="slidenum">
              <a:rPr lang="en-US" altLang="zh-TW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530E0F-9985-47F1-8174-7A1AA5246150}" type="slidenum">
              <a:rPr lang="en-US" altLang="zh-TW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AE56B0-DD2A-4A5D-975A-73712D534168}" type="slidenum">
              <a:rPr lang="en-US" altLang="zh-TW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21591F-B2D6-4E48-B967-04FB3C82C363}" type="slidenum">
              <a:rPr lang="en-US" altLang="zh-TW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BA1CBA-7A5B-4464-B11A-B5F2D5837929}" type="slidenum">
              <a:rPr lang="en-US" altLang="zh-TW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4B23A5-AACE-4C6D-ABF3-260E6D440A44}" type="slidenum">
              <a:rPr lang="en-US" altLang="zh-TW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609BFA-88B5-467A-ABA3-9BFF19EDD188}" type="slidenum">
              <a:rPr lang="en-US" altLang="zh-TW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B444B4C-C957-4BF0-B835-53607CA780DB}" type="slidenum">
              <a:rPr lang="en-US" altLang="zh-TW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FFD848-CB52-4C1F-B28D-8FC1D8C41744}" type="slidenum">
              <a:rPr lang="en-US" altLang="zh-TW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7E02FCC-72B8-4E2B-BFD0-A634B4F516C1}" type="slidenum">
              <a:rPr lang="en-US" altLang="zh-TW" smtClean="0">
                <a:latin typeface="Times New Roman" panose="02020603050405020304" pitchFamily="18" charset="0"/>
              </a:rPr>
              <a:pPr/>
              <a:t>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06BC3E-5DA2-4B98-A815-6F95815C3CA5}" type="slidenum">
              <a:rPr lang="en-US" altLang="zh-TW" sz="1200" smtClean="0"/>
              <a:pPr/>
              <a:t>25</a:t>
            </a:fld>
            <a:endParaRPr lang="en-US" altLang="zh-TW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967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8EA65E-38C4-410B-AEA3-751EE7BF7894}" type="slidenum">
              <a:rPr lang="en-US" altLang="zh-TW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0BA2F30-E2C8-4B2D-8A62-8171B535240D}" type="slidenum">
              <a:rPr lang="en-US" altLang="zh-TW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13F6426-A88E-47CF-B245-77E4217DED20}" type="slidenum">
              <a:rPr lang="en-US" altLang="zh-TW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1529328-909C-4379-91DA-C968E3AE5CDF}" type="slidenum">
              <a:rPr lang="en-US" altLang="zh-TW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3868B5-9308-4B1F-ACDF-EA4A02E74568}" type="slidenum">
              <a:rPr lang="en-US" altLang="zh-TW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7FD2FBE-01E2-42B6-A41E-4A2E2CE60E64}" type="slidenum">
              <a:rPr lang="en-US" altLang="zh-TW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47C47CB-AB75-411D-875E-99D781521AA8}" type="slidenum">
              <a:rPr lang="en-US" altLang="zh-TW" smtClean="0">
                <a:latin typeface="Times New Roman" panose="02020603050405020304" pitchFamily="18" charset="0"/>
              </a:rPr>
              <a:pPr/>
              <a:t>34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76FC09-10D9-4AE7-837F-588AE2F0241C}" type="slidenum">
              <a:rPr lang="en-US" altLang="zh-TW" smtClean="0">
                <a:latin typeface="Times New Roman" panose="02020603050405020304" pitchFamily="18" charset="0"/>
              </a:rPr>
              <a:pPr/>
              <a:t>35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9B23F7-3DBF-4ECD-BA40-A44313BE47FC}" type="slidenum">
              <a:rPr lang="en-US" altLang="zh-TW" smtClean="0">
                <a:latin typeface="Times New Roman" panose="02020603050405020304" pitchFamily="18" charset="0"/>
              </a:rPr>
              <a:pPr/>
              <a:t>36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08212B0-E930-4F36-AC7F-C2A80AE3E32E}" type="slidenum">
              <a:rPr lang="en-US" altLang="zh-TW" smtClean="0">
                <a:latin typeface="Times New Roman" panose="02020603050405020304" pitchFamily="18" charset="0"/>
              </a:rPr>
              <a:pPr/>
              <a:t>5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7259DF-4739-4B3E-8BA8-FAE7A85775BD}" type="slidenum">
              <a:rPr lang="en-US" altLang="zh-TW" sz="1200" smtClean="0"/>
              <a:pPr/>
              <a:t>38</a:t>
            </a:fld>
            <a:endParaRPr lang="en-US" altLang="zh-TW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341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448A6DB-66F3-4651-941E-AD50CC07B596}" type="slidenum">
              <a:rPr lang="en-US" altLang="zh-TW" smtClean="0">
                <a:latin typeface="Times New Roman" panose="02020603050405020304" pitchFamily="18" charset="0"/>
              </a:rPr>
              <a:pPr/>
              <a:t>41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17462D3-46C2-45A8-B05F-B543C8E8DCD6}" type="slidenum">
              <a:rPr lang="en-US" altLang="zh-TW" smtClean="0">
                <a:latin typeface="Times New Roman" panose="02020603050405020304" pitchFamily="18" charset="0"/>
              </a:rPr>
              <a:pPr/>
              <a:t>6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9FE5F2C-FE68-4636-AF47-875AF82ABBB4}" type="slidenum">
              <a:rPr lang="en-US" altLang="zh-TW" smtClean="0">
                <a:latin typeface="Times New Roman" panose="02020603050405020304" pitchFamily="18" charset="0"/>
              </a:rPr>
              <a:pPr/>
              <a:t>7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343728-3FC2-459D-8EF7-DFACDEE9706A}" type="slidenum">
              <a:rPr lang="en-US" altLang="zh-TW" smtClean="0">
                <a:latin typeface="Times New Roman" panose="02020603050405020304" pitchFamily="18" charset="0"/>
              </a:rPr>
              <a:pPr/>
              <a:t>8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27BDAC-7EC9-4C9C-8BE9-B21850A952E0}" type="slidenum">
              <a:rPr lang="en-US" altLang="zh-TW" smtClean="0">
                <a:latin typeface="Times New Roman" panose="02020603050405020304" pitchFamily="18" charset="0"/>
              </a:rPr>
              <a:pPr/>
              <a:t>9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FE1692-FBF3-431E-A413-24D7A7E7995A}" type="slidenum">
              <a:rPr lang="en-US" altLang="zh-TW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93AF71-4640-45DC-8A5A-50622BC8D389}" type="slidenum">
              <a:rPr lang="en-US" altLang="zh-TW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3074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600" b="1" smtClean="0">
                <a:solidFill>
                  <a:srgbClr val="CC3300"/>
                </a:solidFill>
                <a:ea typeface="新細明體" charset="-120"/>
              </a:rPr>
              <a:t>Database System Concepts, 6</a:t>
            </a:r>
            <a:r>
              <a:rPr lang="en-US" altLang="zh-TW" sz="1600" b="1" baseline="30000" smtClean="0">
                <a:solidFill>
                  <a:srgbClr val="CC3300"/>
                </a:solidFill>
                <a:ea typeface="新細明體" charset="-120"/>
              </a:rPr>
              <a:t>th</a:t>
            </a:r>
            <a:r>
              <a:rPr lang="en-US" altLang="zh-TW" sz="1600" b="1" smtClean="0">
                <a:solidFill>
                  <a:srgbClr val="CC3300"/>
                </a:solidFill>
                <a:ea typeface="新細明體" charset="-120"/>
              </a:rPr>
              <a:t> Ed</a:t>
            </a:r>
            <a:r>
              <a:rPr lang="en-US" altLang="zh-TW" sz="1600" smtClean="0">
                <a:solidFill>
                  <a:srgbClr val="CC3300"/>
                </a:solidFill>
                <a:ea typeface="新細明體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  <a:t>©Silberschatz, Korth and Sudarshan</a:t>
            </a:r>
            <a:b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</a:b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  <a:t>See </a:t>
            </a: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  <a:hlinkClick r:id="rId4"/>
              </a:rPr>
              <a:t>www.db-book.com</a:t>
            </a:r>
            <a:r>
              <a:rPr lang="en-US" altLang="zh-TW" sz="1200" b="1" smtClean="0">
                <a:solidFill>
                  <a:srgbClr val="CC3300"/>
                </a:solidFill>
                <a:ea typeface="新細明體" charset="-12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14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800EB-2BE6-4FF3-BDB5-06F99FEE58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5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D80D8-5414-4B13-83CB-DDEA7F588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897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B22FD5D4-5F30-415A-9D69-2523E9D2A7D0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4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panose="020B0600070205080204" pitchFamily="34" charset="-128"/>
                <a:cs typeface="+mn-cs"/>
              </a:rPr>
              <a:t>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6-</a:t>
            </a:r>
            <a:fld id="{D771C658-50B4-4440-9114-F764B39FC6D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53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6-</a:t>
            </a:r>
            <a:fld id="{C4794E24-39B1-4A06-9F92-95A702171956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96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AFB0C535-4FBB-449C-9118-BDFB56F5D882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52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D7F78198-6253-4FCF-8181-7C6B340C134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90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54B2DD70-B987-4949-B294-5F782849949B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6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EA47A3EC-4886-4B35-A2B5-0B3D0A20754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55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63B6BEC3-C812-4C11-B43A-F2575367CB2A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30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46446-2074-4AA1-80F9-77F4BEF37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559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7FC3F1ED-2EBB-4AA0-8AA7-90CBB032977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47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63CF384E-035D-411D-9E48-9DFD66FFC952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PMingLiU" pitchFamily="18" charset="-120"/>
                <a:cs typeface="+mn-cs"/>
              </a:rPr>
              <a:t>Graph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A5F7BDAF-EDFA-4032-ABE2-DF459DBFEBDB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73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9E4B-82E1-4897-B24B-EBCE133A4C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5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F7A9-D277-4C7E-A23F-71897ECFDC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61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6DD3-A4D8-405D-B55B-448A44E84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7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035D4-C82A-4A78-91AB-4F33A9AA5D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94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38C8F-C30A-4BFE-A7A7-39B21374F0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3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3B62-FD74-4DBC-A304-8E918F70AF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33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29BEA-BD46-4ECD-816E-14B992EA5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1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3D8EFE0-7309-4A98-A493-2711BDE20B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chemeClr val="tx2"/>
                </a:solidFill>
                <a:ea typeface="新細明體" charset="-120"/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chemeClr val="tx2"/>
                </a:solidFill>
                <a:ea typeface="新細明體" panose="02020500000000000000" pitchFamily="18" charset="-120"/>
              </a:rPr>
              <a:t>6.</a:t>
            </a:r>
            <a:fld id="{0CAB72C8-E334-4BAC-963A-1CD161A08403}" type="slidenum">
              <a:rPr lang="en-US" altLang="zh-TW" sz="1000" b="1" smtClean="0">
                <a:solidFill>
                  <a:schemeClr val="tx2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 smtClean="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chemeClr val="tx2"/>
                </a:solidFill>
                <a:ea typeface="新細明體" charset="-120"/>
              </a:rPr>
              <a:t>Database System Concepts - 6</a:t>
            </a:r>
            <a:r>
              <a:rPr lang="en-US" altLang="zh-TW" sz="1000" b="1" baseline="30000" smtClean="0">
                <a:solidFill>
                  <a:schemeClr val="tx2"/>
                </a:solidFill>
                <a:ea typeface="新細明體" charset="-120"/>
              </a:rPr>
              <a:t>th</a:t>
            </a:r>
            <a:r>
              <a:rPr lang="en-US" altLang="zh-TW" sz="1000" b="1" smtClean="0">
                <a:solidFill>
                  <a:schemeClr val="tx2"/>
                </a:solidFill>
                <a:ea typeface="新細明體" charset="-120"/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ＭＳ Ｐゴシック" panose="020B0600070205080204" pitchFamily="34" charset="-128"/>
                <a:cs typeface="+mn-cs"/>
              </a:rPr>
              <a:t>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6-</a:t>
            </a:r>
            <a:fld id="{D771C658-50B4-4440-9114-F764B39FC6D7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7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6: Formal Relational Query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411733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Rename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5753" y="930768"/>
                <a:ext cx="5381571" cy="4876800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Allow us to name, and therefore to refer to, the results of relational algebra expressions.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Allow us to refer to a relation by more than one name.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n-US" sz="200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𝜌</m:t>
                        </m:r>
                      </m:e>
                      <m:sub>
                        <m:r>
                          <a:rPr lang="en-HK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𝑋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returns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under the name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𝑋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.</a:t>
                </a:r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If a relational-algebra expression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has arity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, then </a:t>
                </a:r>
              </a:p>
              <a:p>
                <a:pPr>
                  <a:buNone/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sz="32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𝜌</m:t>
                        </m:r>
                      </m:e>
                      <m:sub>
                        <m:r>
                          <a:rPr lang="en-HK" altLang="zh-TW" sz="32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  <m:r>
                          <a:rPr lang="en-HK" altLang="zh-TW" sz="32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US" altLang="zh-TW" sz="3200" i="1" baseline="-25000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HK" altLang="zh-TW" sz="3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US" altLang="zh-TW" sz="3200" i="1" baseline="-25000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HK" altLang="zh-TW" sz="3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…,</m:t>
                        </m:r>
                        <m:r>
                          <a:rPr lang="en-HK" altLang="zh-TW" sz="3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  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HK" altLang="zh-TW" sz="3200" b="0" i="1" baseline="-25000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  <m:r>
                          <a:rPr lang="en-HK" altLang="zh-TW" sz="32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sub>
                    </m:sSub>
                    <m:r>
                      <a:rPr lang="en-HK" altLang="zh-TW" sz="32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32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  <m:r>
                      <a:rPr lang="en-HK" altLang="zh-TW" sz="32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3200" dirty="0" smtClean="0">
                    <a:ea typeface="新細明體" panose="02020500000000000000" pitchFamily="18" charset="-120"/>
                  </a:rPr>
                  <a:t>  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                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returns the result of expression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under the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relation name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𝑋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with the attributes renamed to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HK" altLang="zh-TW" sz="2000" b="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.</a:t>
                </a:r>
              </a:p>
              <a:p>
                <a:endParaRPr lang="en-US" altLang="zh-TW" sz="2000" dirty="0" smtClean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5753" y="930768"/>
                <a:ext cx="5381571" cy="4876800"/>
              </a:xfrm>
              <a:blipFill>
                <a:blip r:embed="rId3"/>
                <a:stretch>
                  <a:fillRect l="-793" t="-625" r="-1359" b="-6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Example Query</a:t>
            </a:r>
            <a:endParaRPr lang="en-IN" altLang="zh-TW" dirty="0" smtClean="0"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30" y="860710"/>
                <a:ext cx="8618012" cy="3067360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Find the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largest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salary in the university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Step 1: find instructor salaries that are less than some other instructor salary (i.e. not maximum</a:t>
                </a:r>
              </a:p>
              <a:p>
                <a:pPr lvl="2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using a copy of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under a new name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d</a:t>
                </a:r>
              </a:p>
              <a:p>
                <a:pPr lvl="2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</a:rPr>
                  <a:t>instructor.salary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instructor.salary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&lt; 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d.salary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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(instructor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)))  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Step 2: Find the largest salary</a:t>
                </a:r>
              </a:p>
              <a:p>
                <a:pPr lvl="2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</a:rPr>
                  <a:t>salary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(instructor) –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</a:rPr>
                  <a:t>instructor.salary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instructor.salary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&lt; 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d.salary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</a:t>
                </a:r>
                <a:b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                                                                          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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(instructor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))) </a:t>
                </a:r>
                <a:endParaRPr lang="en-IN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30" y="860710"/>
                <a:ext cx="8618012" cy="3067360"/>
              </a:xfrm>
              <a:blipFill>
                <a:blip r:embed="rId2"/>
                <a:stretch>
                  <a:fillRect l="-424" t="-795" b="-3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65373"/>
              </p:ext>
            </p:extLst>
          </p:nvPr>
        </p:nvGraphicFramePr>
        <p:xfrm>
          <a:off x="253624" y="3928070"/>
          <a:ext cx="2845814" cy="102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91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51063"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SEEM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185527"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XYZ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SEEM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3625" y="3589516"/>
            <a:ext cx="102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i="1" dirty="0">
                <a:solidFill>
                  <a:srgbClr val="0000FF"/>
                </a:solidFill>
                <a:ea typeface="新細明體" panose="02020500000000000000" pitchFamily="18" charset="-120"/>
              </a:rPr>
              <a:t>instructor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00787"/>
              </p:ext>
            </p:extLst>
          </p:nvPr>
        </p:nvGraphicFramePr>
        <p:xfrm>
          <a:off x="2298699" y="4955038"/>
          <a:ext cx="6546851" cy="163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43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272618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4207302861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3554432288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3518427367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1546912350"/>
                    </a:ext>
                  </a:extLst>
                </a:gridCol>
              </a:tblGrid>
              <a:tr h="351063"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I.ID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I.name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I.dept_name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I.salary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smtClean="0">
                          <a:solidFill>
                            <a:schemeClr val="tx1"/>
                          </a:solidFill>
                        </a:rPr>
                        <a:t>d.name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d.salary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b="1" dirty="0" err="1" smtClean="0">
                          <a:solidFill>
                            <a:schemeClr val="tx1"/>
                          </a:solidFill>
                        </a:rPr>
                        <a:t>d.salary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  <a:tr h="203235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8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ABC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100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4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7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XYZ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SEEM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400" dirty="0" smtClean="0"/>
                        <a:t>120</a:t>
                      </a:r>
                      <a:endParaRPr lang="en-US" sz="14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849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Queries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327" y="916017"/>
            <a:ext cx="6109942" cy="6985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Find the names of all instructors in the Physics department, along with the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of all courses they have taught.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8" name="Text Box 5"/>
              <p:cNvSpPr txBox="1">
                <a:spLocks noChangeArrowheads="1"/>
              </p:cNvSpPr>
              <p:nvPr/>
            </p:nvSpPr>
            <p:spPr bwMode="auto">
              <a:xfrm>
                <a:off x="180456" y="1912967"/>
                <a:ext cx="6094220" cy="150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93750" indent="-3365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lvl="1">
                  <a:lnSpc>
                    <a:spcPct val="120000"/>
                  </a:lnSpc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pitchFamily="2" charset="2"/>
                  <a:buChar char="l"/>
                </a:pPr>
                <a:r>
                  <a:rPr kumimoji="1" lang="en-US" altLang="zh-TW" sz="2000" dirty="0">
                    <a:ea typeface="新細明體" panose="02020500000000000000" pitchFamily="18" charset="-120"/>
                  </a:rPr>
                  <a:t>Query 1</a:t>
                </a:r>
                <a:br>
                  <a:rPr kumimoji="1" lang="en-US" altLang="zh-TW" sz="2000" dirty="0">
                    <a:ea typeface="新細明體" panose="02020500000000000000" pitchFamily="18" charset="-120"/>
                  </a:rPr>
                </a:br>
                <a:r>
                  <a:rPr kumimoji="1" lang="en-US" altLang="zh-TW" sz="2000" dirty="0">
                    <a:ea typeface="新細明體" panose="02020500000000000000" pitchFamily="18" charset="-120"/>
                  </a:rPr>
                  <a:t> 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kumimoji="1" lang="en-US" altLang="zh-TW" sz="2000" i="1" baseline="-25000" dirty="0" err="1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instructor.ID,course_id</a:t>
                </a:r>
                <a:r>
                  <a:rPr kumimoji="1" lang="en-US" altLang="zh-TW" sz="2000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(</a:t>
                </a:r>
                <a:r>
                  <a:rPr kumimoji="1" lang="en-US" altLang="zh-TW" sz="2000" i="1" baseline="-25000" dirty="0" err="1">
                    <a:ea typeface="新細明體" panose="02020500000000000000" pitchFamily="18" charset="-120"/>
                    <a:sym typeface="Symbol" panose="05050102010706020507" pitchFamily="18" charset="2"/>
                  </a:rPr>
                  <a:t>dept_name</a:t>
                </a:r>
                <a:r>
                  <a:rPr kumimoji="1" lang="en-US" altLang="zh-TW" sz="2000" i="1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=“</a:t>
                </a:r>
                <a:r>
                  <a:rPr kumimoji="1" lang="en-US" altLang="zh-TW" sz="2000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Physics”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b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</a:t>
                </a:r>
                <a:r>
                  <a:rPr kumimoji="1"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instructor.ID=teaches.ID</a:t>
                </a:r>
                <a:r>
                  <a:rPr kumimoji="1"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kumimoji="1"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teaches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)))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686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56" y="1912967"/>
                <a:ext cx="6094220" cy="1508105"/>
              </a:xfrm>
              <a:prstGeom prst="rect">
                <a:avLst/>
              </a:prstGeom>
              <a:blipFill>
                <a:blip r:embed="rId3"/>
                <a:stretch>
                  <a:fillRect t="-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69" name="Text Box 6"/>
              <p:cNvSpPr txBox="1">
                <a:spLocks noChangeArrowheads="1"/>
              </p:cNvSpPr>
              <p:nvPr/>
            </p:nvSpPr>
            <p:spPr bwMode="auto">
              <a:xfrm>
                <a:off x="259327" y="3219456"/>
                <a:ext cx="5726686" cy="1508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93750" indent="-3365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lvl="1">
                  <a:lnSpc>
                    <a:spcPct val="120000"/>
                  </a:lnSpc>
                  <a:spcBef>
                    <a:spcPct val="35000"/>
                  </a:spcBef>
                  <a:buClr>
                    <a:schemeClr val="hlink"/>
                  </a:buClr>
                  <a:buSzPct val="80000"/>
                  <a:buFont typeface="Monotype Sorts" pitchFamily="2" charset="2"/>
                  <a:buChar char="l"/>
                </a:pPr>
                <a:r>
                  <a:rPr kumimoji="1" lang="en-US" altLang="zh-TW" sz="2000" dirty="0">
                    <a:ea typeface="新細明體" panose="02020500000000000000" pitchFamily="18" charset="-120"/>
                  </a:rPr>
                  <a:t>Query 2</a:t>
                </a:r>
                <a:br>
                  <a:rPr kumimoji="1" lang="en-US" altLang="zh-TW" sz="2000" dirty="0">
                    <a:ea typeface="新細明體" panose="02020500000000000000" pitchFamily="18" charset="-120"/>
                  </a:rPr>
                </a:br>
                <a:r>
                  <a:rPr kumimoji="1" lang="en-US" altLang="zh-TW" sz="2000" dirty="0">
                    <a:ea typeface="新細明體" panose="02020500000000000000" pitchFamily="18" charset="-120"/>
                  </a:rPr>
                  <a:t> 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kumimoji="1" lang="en-US" altLang="zh-TW" sz="2000" i="1" baseline="-25000" dirty="0" err="1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instructor.ID,course_id</a:t>
                </a:r>
                <a:r>
                  <a:rPr kumimoji="1" lang="en-US" altLang="zh-TW" sz="2000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(</a:t>
                </a:r>
                <a:r>
                  <a:rPr kumimoji="1" lang="en-US" altLang="zh-TW" sz="2000" i="1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instructor.ID=teaches.ID</a:t>
                </a:r>
                <a:r>
                  <a:rPr kumimoji="1" lang="en-US" altLang="zh-TW" sz="2000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b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</a:t>
                </a:r>
                <a:r>
                  <a:rPr kumimoji="1"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kumimoji="1" lang="en-US" altLang="zh-TW" sz="2000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dept_name</a:t>
                </a:r>
                <a:r>
                  <a:rPr kumimoji="1" lang="en-US" altLang="zh-TW" sz="2000" i="1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=“</a:t>
                </a:r>
                <a:r>
                  <a:rPr kumimoji="1" lang="en-US" altLang="zh-TW" sz="2000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Physics”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kumimoji="1"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instructor)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kumimoji="1"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teaches</a:t>
                </a:r>
                <a:r>
                  <a:rPr kumimoji="1"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686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327" y="3219456"/>
                <a:ext cx="5726686" cy="1508105"/>
              </a:xfrm>
              <a:prstGeom prst="rect">
                <a:avLst/>
              </a:prstGeom>
              <a:blipFill>
                <a:blip r:embed="rId4"/>
                <a:stretch>
                  <a:fillRect r="-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870" name="Picture 4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65675" y="5221288"/>
            <a:ext cx="389096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503238" y="49228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4722813" y="48768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36873" name="Picture 8" descr="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58800" y="5221288"/>
            <a:ext cx="38830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6315622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6775" y="878217"/>
                <a:ext cx="6327501" cy="487680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A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basic relational algebra expression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is one of the following: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A relation in the database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A constant relation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A general relational algebra expression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is constructed out of smaller subexpressions.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be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relational algebra expressions; the following are all relational-algebra expressions: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HK" altLang="zh-TW" i="1" dirty="0" smtClean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HK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 smtClean="0">
                  <a:ea typeface="新細明體" panose="02020500000000000000" pitchFamily="18" charset="-12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 smtClean="0">
                  <a:ea typeface="新細明體" panose="02020500000000000000" pitchFamily="18" charset="-12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HK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a predicate on attributes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Π</m:t>
                        </m:r>
                      </m:e>
                      <m:sub>
                        <m:r>
                          <a:rPr lang="en-HK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𝑆</m:t>
                        </m:r>
                      </m:sub>
                    </m:sSub>
                    <m:r>
                      <a:rPr lang="en-HK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HK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a set of attributes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000" i="1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𝜌</m:t>
                        </m:r>
                      </m:e>
                      <m:sub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𝑋</m:t>
                        </m:r>
                      </m:sub>
                    </m:sSub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HK" altLang="zh-TW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the new name for the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  <m:sub>
                        <m:r>
                          <a:rPr lang="en-HK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i="1" baseline="-25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6775" y="878217"/>
                <a:ext cx="6327501" cy="4876800"/>
              </a:xfrm>
              <a:blipFill>
                <a:blip r:embed="rId3"/>
                <a:stretch>
                  <a:fillRect l="-385" t="-500" b="-1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Additional Operations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We define additional operations that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do not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add power to the 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Set intersection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Natural join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Assignment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Outer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Set-Intersection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4305300" cy="4876800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Defined as: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∩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HK" altLang="zh-TW" sz="20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Assume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have the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same arity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attributes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are compatible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– (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– 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solidFill>
                    <a:srgbClr val="C00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4305300" cy="4876800"/>
              </a:xfrm>
              <a:blipFill>
                <a:blip r:embed="rId3"/>
                <a:stretch>
                  <a:fillRect l="-992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13731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1"/>
              <p:cNvSpPr>
                <a:spLocks noChangeArrowheads="1"/>
              </p:cNvSpPr>
              <p:nvPr/>
            </p:nvSpPr>
            <p:spPr bwMode="auto">
              <a:xfrm>
                <a:off x="5873750" y="4367213"/>
                <a:ext cx="73468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𝑟</m:t>
                      </m:r>
                      <m:r>
                        <a:rPr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kumimoji="0" lang="en-US" altLang="zh-TW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𝑠</m:t>
                      </m:r>
                    </m:oMath>
                  </m:oMathPara>
                </a14:m>
                <a:endParaRPr kumimoji="0" lang="en-US" altLang="zh-TW" i="1" dirty="0">
                  <a:solidFill>
                    <a:schemeClr val="tx1"/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301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50" y="4367213"/>
                <a:ext cx="734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Natural-Join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91507" y="1154956"/>
                <a:ext cx="8047037" cy="5207000"/>
              </a:xfrm>
            </p:spPr>
            <p:txBody>
              <a:bodyPr/>
              <a:lstStyle/>
              <a:p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Notation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endParaRPr lang="en-US" altLang="zh-TW" sz="2000" i="1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be relations on schemas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respectively. 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Then,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⋈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is a relation on schema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∪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𝑆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obtained as follows: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Consider each pair of tuples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.  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have the same value on each of the attributes in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∩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, add a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to the result,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has the same value as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has the same value as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Example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:</a:t>
                </a:r>
              </a:p>
              <a:p>
                <a:pPr lvl="1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𝐷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𝑆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𝐷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Result schema is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𝐷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is defined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𝐶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sSub>
                      <m:sSubPr>
                        <m:ctrlP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HK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𝜎</m:t>
                        </m:r>
                      </m:e>
                      <m:sub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∧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.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×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))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506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1507" y="1154956"/>
                <a:ext cx="8047037" cy="5207000"/>
              </a:xfrm>
              <a:blipFill>
                <a:blip r:embed="rId3"/>
                <a:stretch>
                  <a:fillRect l="-455" t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Natural Join and Theta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6168" y="1020215"/>
                <a:ext cx="8178800" cy="4903787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Find the names of all instructors in the Comp. Sci. department together with the course titles of all the courses that the instructors teach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</a:rPr>
                  <a:t>name, title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000" i="1" baseline="-25000" dirty="0" err="1" smtClean="0">
                    <a:ea typeface="新細明體" panose="02020500000000000000" pitchFamily="18" charset="-120"/>
                  </a:rPr>
                  <a:t>dept_name</a:t>
                </a:r>
                <a:r>
                  <a:rPr lang="en-US" altLang="zh-TW" sz="2000" baseline="-25000" dirty="0" smtClean="0">
                    <a:ea typeface="新細明體" panose="02020500000000000000" pitchFamily="18" charset="-120"/>
                  </a:rPr>
                  <a:t>=“Comp. Sci.”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instructor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teaches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course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))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Natural join is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associative</a:t>
                </a:r>
              </a:p>
              <a:p>
                <a:pPr lvl="1"/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teaches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)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course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is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equivalent to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instructor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(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teaches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course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Natural join is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commutative</a:t>
                </a:r>
              </a:p>
              <a:p>
                <a:pPr lvl="1"/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instruct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teaches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is equivalent  to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teaches </a:t>
                </a:r>
                <a14:m>
                  <m:oMath xmlns:m="http://schemas.openxmlformats.org/officeDocument/2006/math">
                    <m:r>
                      <a:rPr lang="en-HK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instructor</a:t>
                </a:r>
                <a:endParaRPr lang="en-US" altLang="zh-TW" sz="2000" i="1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The </a:t>
                </a:r>
                <a:r>
                  <a:rPr lang="en-US" altLang="zh-TW" sz="2000" b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theta join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TW" alt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is defined by combing a selection and a Cartesian product into a single operation as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TW" altLang="en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HK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HK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TW" altLang="en-H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>
                  <a:solidFill>
                    <a:srgbClr val="C00000"/>
                  </a:solidFill>
                  <a:ea typeface="新細明體" panose="02020500000000000000" pitchFamily="18" charset="-120"/>
                  <a:sym typeface="dbsym" pitchFamily="34" charset="2"/>
                </a:endParaRPr>
              </a:p>
            </p:txBody>
          </p:sp>
        </mc:Choice>
        <mc:Fallback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168" y="1020215"/>
                <a:ext cx="8178800" cy="4903787"/>
              </a:xfrm>
              <a:blipFill>
                <a:blip r:embed="rId2"/>
                <a:stretch>
                  <a:fillRect l="-447" t="-497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Assignment Operation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014413"/>
            <a:ext cx="7708900" cy="516255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The assignment operation (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) provides a </a:t>
            </a:r>
            <a:r>
              <a:rPr lang="en-US" altLang="zh-TW" sz="2000" u="sng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convenient way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to express complex queries. </a:t>
            </a:r>
          </a:p>
          <a:p>
            <a:pPr marL="628650" lvl="1"/>
            <a:r>
              <a:rPr lang="en-HK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evaluation of an assignment does not result in any relation. Rather, the result of the expression to the right of 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HK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is assigned to the relation variable on the left of 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</a:t>
            </a:r>
            <a:r>
              <a:rPr lang="en-HK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endParaRPr lang="en-US" altLang="zh-TW" sz="20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628650" lvl="1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Write query as a sequential program consisting of</a:t>
            </a:r>
          </a:p>
          <a:p>
            <a:pPr lvl="2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Outer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966108" cy="5160962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An extension of the join operation that avoids loss of information.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Computes the join and then adds tuples form one relation that does not match tuples in the other relation to the result of the join. 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Uses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null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values:</a:t>
            </a:r>
          </a:p>
          <a:p>
            <a:pPr lvl="1"/>
            <a:r>
              <a:rPr lang="en-US" altLang="zh-TW" sz="2000" i="1" dirty="0" smtClean="0">
                <a:ea typeface="新細明體" panose="02020500000000000000" pitchFamily="18" charset="-120"/>
              </a:rPr>
              <a:t>null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signifies that the value is unknown or does not exist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Sets</a:t>
            </a:r>
            <a:endParaRPr lang="en-US" altLang="en-US" sz="4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76287" y="1066800"/>
                <a:ext cx="8110538" cy="26462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en-US" sz="2400" dirty="0" smtClean="0"/>
                  <a:t>-- a </a:t>
                </a:r>
                <a:r>
                  <a:rPr lang="en-US" alt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400" dirty="0" smtClean="0"/>
                  <a:t> contains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.</a:t>
                </a:r>
                <a:endParaRPr lang="en-US" altLang="en-US" sz="2400" dirty="0"/>
              </a:p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--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is an element of set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400" dirty="0" smtClean="0">
                    <a:sym typeface="Symbol" panose="05050102010706020507" pitchFamily="18" charset="2"/>
                  </a:rPr>
                  <a:t>.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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--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altLang="en-US" sz="2400" dirty="0">
                    <a:sym typeface="Symbol" panose="05050102010706020507" pitchFamily="18" charset="2"/>
                  </a:rPr>
                  <a:t> is </a:t>
                </a:r>
                <a:r>
                  <a:rPr lang="en-US" altLang="en-US" sz="2400" dirty="0" smtClean="0">
                    <a:sym typeface="Symbol" panose="05050102010706020507" pitchFamily="18" charset="2"/>
                  </a:rPr>
                  <a:t>not an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element of set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| 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)}</m:t>
                    </m:r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Symbol" panose="05050102010706020507" pitchFamily="18" charset="2"/>
                  </a:rPr>
                  <a:t> is the set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4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cs typeface="Arial" panose="020B0604020202020204" pitchFamily="34" charset="0"/>
                    <a:sym typeface="Symbol" panose="05050102010706020507" pitchFamily="18" charset="2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Symbol" panose="05050102010706020507" pitchFamily="18" charset="2"/>
                  </a:rPr>
                  <a:t> such that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the predicate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panose="020B0604020202020204" pitchFamily="34" charset="0"/>
                    <a:sym typeface="Symbol" panose="05050102010706020507" pitchFamily="18" charset="2"/>
                  </a:rPr>
                  <a:t> is </a:t>
                </a:r>
                <a:r>
                  <a:rPr lang="en-US" altLang="en-US" sz="2400" dirty="0" smtClean="0">
                    <a:cs typeface="Arial" panose="020B0604020202020204" pitchFamily="34" charset="0"/>
                    <a:sym typeface="Symbol" panose="05050102010706020507" pitchFamily="18" charset="2"/>
                  </a:rPr>
                  <a:t>true.</a:t>
                </a:r>
              </a:p>
              <a:p>
                <a:endParaRPr lang="en-US" altLang="en-US" dirty="0" smtClean="0"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6287" y="1066800"/>
                <a:ext cx="8110538" cy="2646218"/>
              </a:xfrm>
              <a:blipFill>
                <a:blip r:embed="rId2"/>
                <a:stretch>
                  <a:fillRect l="-676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8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Outer Join –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85850"/>
            <a:ext cx="6861175" cy="487363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Relation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</a:t>
            </a:r>
            <a:endParaRPr lang="en-US" altLang="zh-TW" sz="2000" smtClean="0">
              <a:ea typeface="新細明體" panose="02020500000000000000" pitchFamily="18" charset="-12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456238" y="1116013"/>
            <a:ext cx="2832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Relation </a:t>
            </a:r>
            <a:r>
              <a:rPr lang="en-US" altLang="zh-TW" sz="2000" i="1">
                <a:ea typeface="新細明體" panose="02020500000000000000" pitchFamily="18" charset="-120"/>
              </a:rPr>
              <a:t>teaches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5568950" y="1631950"/>
            <a:ext cx="3276600" cy="1219200"/>
            <a:chOff x="1536" y="2576"/>
            <a:chExt cx="2064" cy="768"/>
          </a:xfrm>
        </p:grpSpPr>
        <p:sp>
          <p:nvSpPr>
            <p:cNvPr id="52260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61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course_id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62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76766</a:t>
              </a:r>
            </a:p>
          </p:txBody>
        </p:sp>
        <p:sp>
          <p:nvSpPr>
            <p:cNvPr id="52263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BIO-101</a:t>
              </a:r>
            </a:p>
          </p:txBody>
        </p:sp>
      </p:grpSp>
      <p:grpSp>
        <p:nvGrpSpPr>
          <p:cNvPr id="52230" name="Group 10"/>
          <p:cNvGrpSpPr>
            <a:grpSpLocks/>
          </p:cNvGrpSpPr>
          <p:nvPr/>
        </p:nvGrpSpPr>
        <p:grpSpPr bwMode="auto">
          <a:xfrm>
            <a:off x="268288" y="1641475"/>
            <a:ext cx="4843462" cy="1223963"/>
            <a:chOff x="1288" y="1229"/>
            <a:chExt cx="2704" cy="771"/>
          </a:xfrm>
        </p:grpSpPr>
        <p:sp>
          <p:nvSpPr>
            <p:cNvPr id="52254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Comp. Sci.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Finance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Music</a:t>
              </a:r>
            </a:p>
          </p:txBody>
        </p:sp>
        <p:sp>
          <p:nvSpPr>
            <p:cNvPr id="52255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56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dept_name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57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15151</a:t>
              </a:r>
            </a:p>
          </p:txBody>
        </p:sp>
        <p:sp>
          <p:nvSpPr>
            <p:cNvPr id="52258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2259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Mozart</a:t>
              </a:r>
            </a:p>
          </p:txBody>
        </p:sp>
      </p:grpSp>
      <p:sp>
        <p:nvSpPr>
          <p:cNvPr id="52231" name="Rectangle 24"/>
          <p:cNvSpPr>
            <a:spLocks noChangeArrowheads="1"/>
          </p:cNvSpPr>
          <p:nvPr/>
        </p:nvSpPr>
        <p:spPr bwMode="auto">
          <a:xfrm>
            <a:off x="1335088" y="4697413"/>
            <a:ext cx="6078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Left Outer Join</a:t>
            </a:r>
            <a:r>
              <a:rPr lang="en-US" altLang="zh-TW" dirty="0">
                <a:ea typeface="新細明體" panose="02020500000000000000" pitchFamily="18" charset="-120"/>
              </a:rPr>
              <a:t>: i</a:t>
            </a:r>
            <a:r>
              <a:rPr lang="en-US" altLang="zh-TW" i="1" dirty="0">
                <a:ea typeface="新細明體" panose="02020500000000000000" pitchFamily="18" charset="-120"/>
              </a:rPr>
              <a:t>nstructor </a:t>
            </a:r>
            <a:r>
              <a:rPr lang="en-US" altLang="zh-TW" i="1" dirty="0" smtClean="0">
                <a:ea typeface="新細明體" panose="02020500000000000000" pitchFamily="18" charset="-120"/>
              </a:rPr>
              <a:t>         </a:t>
            </a:r>
            <a:r>
              <a:rPr lang="en-US" altLang="zh-TW" i="1" dirty="0">
                <a:ea typeface="新細明體" panose="02020500000000000000" pitchFamily="18" charset="-120"/>
              </a:rPr>
              <a:t>teaches</a:t>
            </a:r>
            <a:endParaRPr lang="en-US" altLang="zh-TW" b="1" dirty="0">
              <a:ea typeface="新細明體" panose="02020500000000000000" pitchFamily="18" charset="-120"/>
            </a:endParaRPr>
          </a:p>
        </p:txBody>
      </p:sp>
      <p:grpSp>
        <p:nvGrpSpPr>
          <p:cNvPr id="52232" name="Group 25"/>
          <p:cNvGrpSpPr>
            <a:grpSpLocks/>
          </p:cNvGrpSpPr>
          <p:nvPr/>
        </p:nvGrpSpPr>
        <p:grpSpPr bwMode="auto">
          <a:xfrm>
            <a:off x="4327525" y="4783138"/>
            <a:ext cx="414338" cy="209550"/>
            <a:chOff x="1225" y="2417"/>
            <a:chExt cx="261" cy="132"/>
          </a:xfrm>
        </p:grpSpPr>
        <p:sp>
          <p:nvSpPr>
            <p:cNvPr id="52251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252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3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>
                <a:off x="1296988" y="3111500"/>
                <a:ext cx="6991350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altLang="zh-TW" kern="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Join</a:t>
                </a:r>
                <a:r>
                  <a:rPr lang="en-US" altLang="zh-TW" kern="0" dirty="0" smtClean="0">
                    <a:ea typeface="新細明體" panose="02020500000000000000" pitchFamily="18" charset="-120"/>
                  </a:rPr>
                  <a:t>: </a:t>
                </a:r>
                <a:r>
                  <a:rPr lang="en-US" altLang="zh-TW" i="1" kern="0" dirty="0" smtClean="0">
                    <a:ea typeface="新細明體" panose="02020500000000000000" pitchFamily="18" charset="-120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HK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i="1" kern="0" dirty="0" smtClean="0">
                    <a:ea typeface="新細明體" panose="02020500000000000000" pitchFamily="18" charset="-120"/>
                  </a:rPr>
                  <a:t> teaches</a:t>
                </a:r>
              </a:p>
            </p:txBody>
          </p:sp>
        </mc:Choice>
        <mc:Fallback xmlns="">
          <p:sp>
            <p:nvSpPr>
              <p:cNvPr id="2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6988" y="3111500"/>
                <a:ext cx="6991350" cy="376238"/>
              </a:xfrm>
              <a:prstGeom prst="rect">
                <a:avLst/>
              </a:prstGeom>
              <a:blipFill>
                <a:blip r:embed="rId3"/>
                <a:stretch>
                  <a:fillRect l="-436" t="-14516" b="-161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35" name="Rectangle 6"/>
          <p:cNvSpPr>
            <a:spLocks noChangeArrowheads="1"/>
          </p:cNvSpPr>
          <p:nvPr/>
        </p:nvSpPr>
        <p:spPr bwMode="auto">
          <a:xfrm>
            <a:off x="1824038" y="3503613"/>
            <a:ext cx="1204912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36" name="Rectangle 7"/>
          <p:cNvSpPr>
            <a:spLocks noChangeArrowheads="1"/>
          </p:cNvSpPr>
          <p:nvPr/>
        </p:nvSpPr>
        <p:spPr bwMode="auto">
          <a:xfrm>
            <a:off x="4643438" y="3503613"/>
            <a:ext cx="13255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37" name="Rectangle 8"/>
          <p:cNvSpPr>
            <a:spLocks noChangeArrowheads="1"/>
          </p:cNvSpPr>
          <p:nvPr/>
        </p:nvSpPr>
        <p:spPr bwMode="auto">
          <a:xfrm>
            <a:off x="1824038" y="3884613"/>
            <a:ext cx="1233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</p:txBody>
      </p:sp>
      <p:sp>
        <p:nvSpPr>
          <p:cNvPr id="52238" name="Rectangle 9"/>
          <p:cNvSpPr>
            <a:spLocks noChangeArrowheads="1"/>
          </p:cNvSpPr>
          <p:nvPr/>
        </p:nvSpPr>
        <p:spPr bwMode="auto">
          <a:xfrm>
            <a:off x="4643438" y="3884613"/>
            <a:ext cx="135731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</p:txBody>
      </p:sp>
      <p:sp>
        <p:nvSpPr>
          <p:cNvPr id="52239" name="Rectangle 10"/>
          <p:cNvSpPr>
            <a:spLocks noChangeArrowheads="1"/>
          </p:cNvSpPr>
          <p:nvPr/>
        </p:nvSpPr>
        <p:spPr bwMode="auto">
          <a:xfrm>
            <a:off x="5937250" y="3503613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0" name="Rectangle 11"/>
          <p:cNvSpPr>
            <a:spLocks noChangeArrowheads="1"/>
          </p:cNvSpPr>
          <p:nvPr/>
        </p:nvSpPr>
        <p:spPr bwMode="auto">
          <a:xfrm>
            <a:off x="5951538" y="3884613"/>
            <a:ext cx="14620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</p:txBody>
      </p:sp>
      <p:sp>
        <p:nvSpPr>
          <p:cNvPr id="52241" name="Rectangle 12"/>
          <p:cNvSpPr>
            <a:spLocks noChangeArrowheads="1"/>
          </p:cNvSpPr>
          <p:nvPr/>
        </p:nvSpPr>
        <p:spPr bwMode="auto">
          <a:xfrm>
            <a:off x="3043238" y="3503613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2" name="Rectangle 13"/>
          <p:cNvSpPr>
            <a:spLocks noChangeArrowheads="1"/>
          </p:cNvSpPr>
          <p:nvPr/>
        </p:nvSpPr>
        <p:spPr bwMode="auto">
          <a:xfrm>
            <a:off x="3043238" y="3884613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</p:txBody>
      </p:sp>
      <p:sp>
        <p:nvSpPr>
          <p:cNvPr id="52243" name="Rectangle 29"/>
          <p:cNvSpPr>
            <a:spLocks noChangeArrowheads="1"/>
          </p:cNvSpPr>
          <p:nvPr/>
        </p:nvSpPr>
        <p:spPr bwMode="auto">
          <a:xfrm>
            <a:off x="1824038" y="5191125"/>
            <a:ext cx="1204912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4" name="Rectangle 30"/>
          <p:cNvSpPr>
            <a:spLocks noChangeArrowheads="1"/>
          </p:cNvSpPr>
          <p:nvPr/>
        </p:nvSpPr>
        <p:spPr bwMode="auto">
          <a:xfrm>
            <a:off x="4643438" y="5191125"/>
            <a:ext cx="13255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5" name="Rectangle 31"/>
          <p:cNvSpPr>
            <a:spLocks noChangeArrowheads="1"/>
          </p:cNvSpPr>
          <p:nvPr/>
        </p:nvSpPr>
        <p:spPr bwMode="auto">
          <a:xfrm>
            <a:off x="1824038" y="5572125"/>
            <a:ext cx="1233487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15151</a:t>
            </a:r>
          </a:p>
        </p:txBody>
      </p:sp>
      <p:sp>
        <p:nvSpPr>
          <p:cNvPr id="52246" name="Rectangle 32"/>
          <p:cNvSpPr>
            <a:spLocks noChangeArrowheads="1"/>
          </p:cNvSpPr>
          <p:nvPr/>
        </p:nvSpPr>
        <p:spPr bwMode="auto">
          <a:xfrm>
            <a:off x="4643438" y="5572125"/>
            <a:ext cx="1357312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Music</a:t>
            </a:r>
          </a:p>
        </p:txBody>
      </p:sp>
      <p:sp>
        <p:nvSpPr>
          <p:cNvPr id="52247" name="Rectangle 33"/>
          <p:cNvSpPr>
            <a:spLocks noChangeArrowheads="1"/>
          </p:cNvSpPr>
          <p:nvPr/>
        </p:nvSpPr>
        <p:spPr bwMode="auto">
          <a:xfrm>
            <a:off x="5937250" y="5191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48" name="Rectangle 34"/>
          <p:cNvSpPr>
            <a:spLocks noChangeArrowheads="1"/>
          </p:cNvSpPr>
          <p:nvPr/>
        </p:nvSpPr>
        <p:spPr bwMode="auto">
          <a:xfrm>
            <a:off x="6000750" y="5572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null</a:t>
            </a:r>
          </a:p>
        </p:txBody>
      </p:sp>
      <p:sp>
        <p:nvSpPr>
          <p:cNvPr id="52249" name="Rectangle 35"/>
          <p:cNvSpPr>
            <a:spLocks noChangeArrowheads="1"/>
          </p:cNvSpPr>
          <p:nvPr/>
        </p:nvSpPr>
        <p:spPr bwMode="auto">
          <a:xfrm>
            <a:off x="3043238" y="5191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2250" name="Rectangle 36"/>
          <p:cNvSpPr>
            <a:spLocks noChangeArrowheads="1"/>
          </p:cNvSpPr>
          <p:nvPr/>
        </p:nvSpPr>
        <p:spPr bwMode="auto">
          <a:xfrm>
            <a:off x="3043238" y="5557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Mozart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Outer Join – Example</a:t>
            </a:r>
          </a:p>
        </p:txBody>
      </p:sp>
      <p:sp>
        <p:nvSpPr>
          <p:cNvPr id="54275" name="Rectangle 22"/>
          <p:cNvSpPr>
            <a:spLocks noChangeArrowheads="1"/>
          </p:cNvSpPr>
          <p:nvPr/>
        </p:nvSpPr>
        <p:spPr bwMode="auto">
          <a:xfrm>
            <a:off x="1554163" y="4467225"/>
            <a:ext cx="520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Full Outer Join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 i="1">
                <a:ea typeface="新細明體" panose="02020500000000000000" pitchFamily="18" charset="-120"/>
              </a:rPr>
              <a:t>instructor         teaches</a:t>
            </a:r>
          </a:p>
        </p:txBody>
      </p:sp>
      <p:grpSp>
        <p:nvGrpSpPr>
          <p:cNvPr id="54276" name="Group 23"/>
          <p:cNvGrpSpPr>
            <a:grpSpLocks/>
          </p:cNvGrpSpPr>
          <p:nvPr/>
        </p:nvGrpSpPr>
        <p:grpSpPr bwMode="auto">
          <a:xfrm>
            <a:off x="4476750" y="4608513"/>
            <a:ext cx="387350" cy="152400"/>
            <a:chOff x="1141" y="2444"/>
            <a:chExt cx="244" cy="96"/>
          </a:xfrm>
        </p:grpSpPr>
        <p:sp>
          <p:nvSpPr>
            <p:cNvPr id="54312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313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4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5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6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77" name="Rectangle 30"/>
          <p:cNvSpPr>
            <a:spLocks noChangeArrowheads="1"/>
          </p:cNvSpPr>
          <p:nvPr/>
        </p:nvSpPr>
        <p:spPr bwMode="auto">
          <a:xfrm>
            <a:off x="1554163" y="2720975"/>
            <a:ext cx="536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Right Outer Join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i="1" dirty="0">
                <a:ea typeface="新細明體" panose="02020500000000000000" pitchFamily="18" charset="-120"/>
              </a:rPr>
              <a:t>instructor        teaches</a:t>
            </a:r>
          </a:p>
        </p:txBody>
      </p:sp>
      <p:grpSp>
        <p:nvGrpSpPr>
          <p:cNvPr id="54278" name="Group 31"/>
          <p:cNvGrpSpPr>
            <a:grpSpLocks/>
          </p:cNvGrpSpPr>
          <p:nvPr/>
        </p:nvGrpSpPr>
        <p:grpSpPr bwMode="auto">
          <a:xfrm>
            <a:off x="4710113" y="2825750"/>
            <a:ext cx="269875" cy="157163"/>
            <a:chOff x="1050" y="991"/>
            <a:chExt cx="167" cy="99"/>
          </a:xfrm>
        </p:grpSpPr>
        <p:sp>
          <p:nvSpPr>
            <p:cNvPr id="54309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4310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1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79" name="Rectangle 39"/>
          <p:cNvSpPr>
            <a:spLocks noChangeArrowheads="1"/>
          </p:cNvSpPr>
          <p:nvPr/>
        </p:nvSpPr>
        <p:spPr bwMode="auto">
          <a:xfrm>
            <a:off x="1947863" y="3132138"/>
            <a:ext cx="1217612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0" name="Rectangle 40"/>
          <p:cNvSpPr>
            <a:spLocks noChangeArrowheads="1"/>
          </p:cNvSpPr>
          <p:nvPr/>
        </p:nvSpPr>
        <p:spPr bwMode="auto">
          <a:xfrm>
            <a:off x="4765675" y="3132138"/>
            <a:ext cx="13525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1" name="Rectangle 41"/>
          <p:cNvSpPr>
            <a:spLocks noChangeArrowheads="1"/>
          </p:cNvSpPr>
          <p:nvPr/>
        </p:nvSpPr>
        <p:spPr bwMode="auto">
          <a:xfrm>
            <a:off x="1947863" y="3502025"/>
            <a:ext cx="1246187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76766</a:t>
            </a:r>
          </a:p>
        </p:txBody>
      </p:sp>
      <p:sp>
        <p:nvSpPr>
          <p:cNvPr id="54282" name="Rectangle 42"/>
          <p:cNvSpPr>
            <a:spLocks noChangeArrowheads="1"/>
          </p:cNvSpPr>
          <p:nvPr/>
        </p:nvSpPr>
        <p:spPr bwMode="auto">
          <a:xfrm>
            <a:off x="4765675" y="3500438"/>
            <a:ext cx="1371600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54283" name="Rectangle 43"/>
          <p:cNvSpPr>
            <a:spLocks noChangeArrowheads="1"/>
          </p:cNvSpPr>
          <p:nvPr/>
        </p:nvSpPr>
        <p:spPr bwMode="auto">
          <a:xfrm>
            <a:off x="6099175" y="3132138"/>
            <a:ext cx="1438275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4" name="Rectangle 44"/>
          <p:cNvSpPr>
            <a:spLocks noChangeArrowheads="1"/>
          </p:cNvSpPr>
          <p:nvPr/>
        </p:nvSpPr>
        <p:spPr bwMode="auto">
          <a:xfrm>
            <a:off x="6122988" y="3500438"/>
            <a:ext cx="1427162" cy="862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</a:t>
            </a:r>
            <a:r>
              <a:rPr kumimoji="0" lang="en-US" altLang="zh-TW">
                <a:ea typeface="新細明體" panose="02020500000000000000" pitchFamily="18" charset="-120"/>
              </a:rPr>
              <a:t>BIO-101</a:t>
            </a:r>
            <a:endParaRPr kumimoji="0" lang="en-US" altLang="zh-TW" i="1">
              <a:ea typeface="新細明體" panose="02020500000000000000" pitchFamily="18" charset="-120"/>
            </a:endParaRPr>
          </a:p>
        </p:txBody>
      </p:sp>
      <p:sp>
        <p:nvSpPr>
          <p:cNvPr id="54285" name="Rectangle 45"/>
          <p:cNvSpPr>
            <a:spLocks noChangeArrowheads="1"/>
          </p:cNvSpPr>
          <p:nvPr/>
        </p:nvSpPr>
        <p:spPr bwMode="auto">
          <a:xfrm>
            <a:off x="3162300" y="3132138"/>
            <a:ext cx="16176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6" name="Rectangle 46"/>
          <p:cNvSpPr>
            <a:spLocks noChangeArrowheads="1"/>
          </p:cNvSpPr>
          <p:nvPr/>
        </p:nvSpPr>
        <p:spPr bwMode="auto">
          <a:xfrm>
            <a:off x="3162300" y="3498850"/>
            <a:ext cx="1617663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54287" name="Rectangle 47"/>
          <p:cNvSpPr>
            <a:spLocks noChangeArrowheads="1"/>
          </p:cNvSpPr>
          <p:nvPr/>
        </p:nvSpPr>
        <p:spPr bwMode="auto">
          <a:xfrm>
            <a:off x="1963738" y="4937125"/>
            <a:ext cx="1204912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8" name="Rectangle 48"/>
          <p:cNvSpPr>
            <a:spLocks noChangeArrowheads="1"/>
          </p:cNvSpPr>
          <p:nvPr/>
        </p:nvSpPr>
        <p:spPr bwMode="auto">
          <a:xfrm>
            <a:off x="4783138" y="4937125"/>
            <a:ext cx="13382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89" name="Rectangle 49"/>
          <p:cNvSpPr>
            <a:spLocks noChangeArrowheads="1"/>
          </p:cNvSpPr>
          <p:nvPr/>
        </p:nvSpPr>
        <p:spPr bwMode="auto">
          <a:xfrm>
            <a:off x="1963738" y="5307013"/>
            <a:ext cx="1233487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76766</a:t>
            </a:r>
          </a:p>
        </p:txBody>
      </p:sp>
      <p:sp>
        <p:nvSpPr>
          <p:cNvPr id="54290" name="Rectangle 50"/>
          <p:cNvSpPr>
            <a:spLocks noChangeArrowheads="1"/>
          </p:cNvSpPr>
          <p:nvPr/>
        </p:nvSpPr>
        <p:spPr bwMode="auto">
          <a:xfrm>
            <a:off x="4783138" y="5305425"/>
            <a:ext cx="1357312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Music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54291" name="Rectangle 51"/>
          <p:cNvSpPr>
            <a:spLocks noChangeArrowheads="1"/>
          </p:cNvSpPr>
          <p:nvPr/>
        </p:nvSpPr>
        <p:spPr bwMode="auto">
          <a:xfrm>
            <a:off x="6116638" y="4937125"/>
            <a:ext cx="1423987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92" name="Rectangle 52"/>
          <p:cNvSpPr>
            <a:spLocks noChangeArrowheads="1"/>
          </p:cNvSpPr>
          <p:nvPr/>
        </p:nvSpPr>
        <p:spPr bwMode="auto">
          <a:xfrm>
            <a:off x="6140450" y="53054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</a:t>
            </a:r>
            <a:r>
              <a:rPr kumimoji="0" lang="en-US" altLang="zh-TW" i="1">
                <a:ea typeface="新細明體" panose="02020500000000000000" pitchFamily="18" charset="-120"/>
              </a:rPr>
              <a:t>null</a:t>
            </a:r>
            <a:endParaRPr kumimoji="0" lang="en-US" altLang="zh-TW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</a:t>
            </a:r>
            <a:r>
              <a:rPr kumimoji="0" lang="en-US" altLang="zh-TW">
                <a:ea typeface="新細明體" panose="02020500000000000000" pitchFamily="18" charset="-120"/>
              </a:rPr>
              <a:t>BIO-101</a:t>
            </a:r>
            <a:endParaRPr kumimoji="0" lang="en-US" altLang="zh-TW" i="1">
              <a:ea typeface="新細明體" panose="02020500000000000000" pitchFamily="18" charset="-120"/>
            </a:endParaRPr>
          </a:p>
        </p:txBody>
      </p:sp>
      <p:sp>
        <p:nvSpPr>
          <p:cNvPr id="54293" name="Rectangle 53"/>
          <p:cNvSpPr>
            <a:spLocks noChangeArrowheads="1"/>
          </p:cNvSpPr>
          <p:nvPr/>
        </p:nvSpPr>
        <p:spPr bwMode="auto">
          <a:xfrm>
            <a:off x="3182938" y="4937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4294" name="Rectangle 54"/>
          <p:cNvSpPr>
            <a:spLocks noChangeArrowheads="1"/>
          </p:cNvSpPr>
          <p:nvPr/>
        </p:nvSpPr>
        <p:spPr bwMode="auto">
          <a:xfrm>
            <a:off x="3182938" y="53038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14313" y="949325"/>
            <a:ext cx="686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TW" sz="2000" kern="0" dirty="0" smtClean="0">
                <a:ea typeface="新細明體" panose="02020500000000000000" pitchFamily="18" charset="-120"/>
              </a:rPr>
              <a:t>Relation </a:t>
            </a:r>
            <a:r>
              <a:rPr lang="en-US" altLang="zh-TW" sz="2000" i="1" kern="0" dirty="0" smtClean="0">
                <a:ea typeface="新細明體" panose="02020500000000000000" pitchFamily="18" charset="-120"/>
              </a:rPr>
              <a:t>instructor</a:t>
            </a:r>
            <a:endParaRPr lang="en-US" altLang="zh-TW" sz="2000" kern="0" dirty="0" smtClean="0">
              <a:ea typeface="新細明體" panose="02020500000000000000" pitchFamily="18" charset="-120"/>
            </a:endParaRPr>
          </a:p>
        </p:txBody>
      </p:sp>
      <p:sp>
        <p:nvSpPr>
          <p:cNvPr id="54296" name="Rectangle 4"/>
          <p:cNvSpPr>
            <a:spLocks noChangeArrowheads="1"/>
          </p:cNvSpPr>
          <p:nvPr/>
        </p:nvSpPr>
        <p:spPr bwMode="auto">
          <a:xfrm>
            <a:off x="5456238" y="979488"/>
            <a:ext cx="28321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Relation </a:t>
            </a:r>
            <a:r>
              <a:rPr lang="en-US" altLang="zh-TW" sz="2000" i="1">
                <a:ea typeface="新細明體" panose="02020500000000000000" pitchFamily="18" charset="-120"/>
              </a:rPr>
              <a:t>teaches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grpSp>
        <p:nvGrpSpPr>
          <p:cNvPr id="54297" name="Group 5"/>
          <p:cNvGrpSpPr>
            <a:grpSpLocks/>
          </p:cNvGrpSpPr>
          <p:nvPr/>
        </p:nvGrpSpPr>
        <p:grpSpPr bwMode="auto">
          <a:xfrm>
            <a:off x="5637213" y="1335088"/>
            <a:ext cx="3276600" cy="1219200"/>
            <a:chOff x="1536" y="2576"/>
            <a:chExt cx="2064" cy="768"/>
          </a:xfrm>
        </p:grpSpPr>
        <p:sp>
          <p:nvSpPr>
            <p:cNvPr id="54305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6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course_id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7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76766</a:t>
              </a:r>
            </a:p>
          </p:txBody>
        </p:sp>
        <p:sp>
          <p:nvSpPr>
            <p:cNvPr id="54308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BIO-101</a:t>
              </a:r>
            </a:p>
          </p:txBody>
        </p:sp>
      </p:grpSp>
      <p:grpSp>
        <p:nvGrpSpPr>
          <p:cNvPr id="54298" name="Group 10"/>
          <p:cNvGrpSpPr>
            <a:grpSpLocks/>
          </p:cNvGrpSpPr>
          <p:nvPr/>
        </p:nvGrpSpPr>
        <p:grpSpPr bwMode="auto">
          <a:xfrm>
            <a:off x="338138" y="1344613"/>
            <a:ext cx="4843462" cy="1223962"/>
            <a:chOff x="1288" y="1229"/>
            <a:chExt cx="2704" cy="771"/>
          </a:xfrm>
        </p:grpSpPr>
        <p:sp>
          <p:nvSpPr>
            <p:cNvPr id="54299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Comp. Sci.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Finance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Music</a:t>
              </a:r>
            </a:p>
          </p:txBody>
        </p:sp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1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dept_name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2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15151</a:t>
              </a:r>
            </a:p>
          </p:txBody>
        </p:sp>
        <p:sp>
          <p:nvSpPr>
            <p:cNvPr id="54303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4304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Mozart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32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920" y="930807"/>
                <a:ext cx="7661275" cy="1311816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Outer join can be expressed using basic operations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e.g. r       s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can be written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as</a:t>
                </a:r>
              </a:p>
              <a:p>
                <a:pPr lvl="1">
                  <a:buNone/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(r </a:t>
                </a:r>
                <a14:m>
                  <m:oMath xmlns:m="http://schemas.openxmlformats.org/officeDocument/2006/math">
                    <m:r>
                      <a:rPr lang="en-HK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s)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((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∏</m:t>
                    </m:r>
                  </m:oMath>
                </a14:m>
                <a:r>
                  <a:rPr lang="en-US" altLang="zh-TW" sz="2000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 </a:t>
                </a:r>
                <a14:m>
                  <m:oMath xmlns:m="http://schemas.openxmlformats.org/officeDocument/2006/math">
                    <m:r>
                      <a:rPr lang="en-HK" altLang="zh-TW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s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))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{(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null, …, null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)})</a:t>
                </a:r>
              </a:p>
            </p:txBody>
          </p:sp>
        </mc:Choice>
        <mc:Fallback xmlns="">
          <p:sp>
            <p:nvSpPr>
              <p:cNvPr id="563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920" y="930807"/>
                <a:ext cx="7661275" cy="1311816"/>
              </a:xfrm>
              <a:blipFill>
                <a:blip r:embed="rId2"/>
                <a:stretch>
                  <a:fillRect l="-557" t="-2326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006402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Outer Join using Joins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757467" y="1464689"/>
            <a:ext cx="307975" cy="193675"/>
            <a:chOff x="1225" y="2417"/>
            <a:chExt cx="261" cy="132"/>
          </a:xfrm>
        </p:grpSpPr>
        <p:sp>
          <p:nvSpPr>
            <p:cNvPr id="56354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55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56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20262" y="2250560"/>
                <a:ext cx="2519596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  <a:defRPr/>
                </a:pPr>
                <a:r>
                  <a:rPr lang="en-US" altLang="zh-TW" sz="2000" i="1" kern="0" dirty="0" smtClean="0">
                    <a:ea typeface="新細明體" panose="02020500000000000000" pitchFamily="18" charset="-120"/>
                  </a:rPr>
                  <a:t>instructor (as </a:t>
                </a:r>
                <a14:m>
                  <m:oMath xmlns:m="http://schemas.openxmlformats.org/officeDocument/2006/math">
                    <m:r>
                      <a:rPr lang="en-US" altLang="zh-TW" sz="20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0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  <m:r>
                      <a:rPr lang="en-US" altLang="zh-TW" sz="20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i="1" kern="0" dirty="0" smtClean="0">
                    <a:ea typeface="新細明體" panose="02020500000000000000" pitchFamily="18" charset="-120"/>
                  </a:rPr>
                  <a:t>)</a:t>
                </a:r>
                <a:endParaRPr lang="en-US" altLang="zh-TW" sz="2000" kern="0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62" y="2250560"/>
                <a:ext cx="2519596" cy="487363"/>
              </a:xfrm>
              <a:prstGeom prst="rect">
                <a:avLst/>
              </a:prstGeom>
              <a:blipFill>
                <a:blip r:embed="rId3"/>
                <a:stretch>
                  <a:fillRect l="-2421" t="-5000" b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28" name="Rectangle 4"/>
              <p:cNvSpPr>
                <a:spLocks noChangeArrowheads="1"/>
              </p:cNvSpPr>
              <p:nvPr/>
            </p:nvSpPr>
            <p:spPr bwMode="auto">
              <a:xfrm>
                <a:off x="5275262" y="2246009"/>
                <a:ext cx="2275608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buFont typeface="Monotype Sorts" pitchFamily="2" charset="2"/>
                  <a:buNone/>
                </a:pP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teaches (as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𝑆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)</a:t>
                </a:r>
                <a:endParaRPr lang="en-US" altLang="zh-TW" sz="2000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632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262" y="2246009"/>
                <a:ext cx="2275608" cy="350838"/>
              </a:xfrm>
              <a:prstGeom prst="rect">
                <a:avLst/>
              </a:prstGeom>
              <a:blipFill>
                <a:blip r:embed="rId4"/>
                <a:stretch>
                  <a:fillRect l="-2674" t="-6897" b="-448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329" name="Group 5"/>
          <p:cNvGrpSpPr>
            <a:grpSpLocks/>
          </p:cNvGrpSpPr>
          <p:nvPr/>
        </p:nvGrpSpPr>
        <p:grpSpPr bwMode="auto">
          <a:xfrm>
            <a:off x="5380037" y="2611134"/>
            <a:ext cx="3276600" cy="1219200"/>
            <a:chOff x="1536" y="2576"/>
            <a:chExt cx="2064" cy="768"/>
          </a:xfrm>
        </p:grpSpPr>
        <p:sp>
          <p:nvSpPr>
            <p:cNvPr id="56350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51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course_id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52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76766</a:t>
              </a:r>
            </a:p>
          </p:txBody>
        </p:sp>
        <p:sp>
          <p:nvSpPr>
            <p:cNvPr id="56353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BIO-101</a:t>
              </a:r>
            </a:p>
          </p:txBody>
        </p:sp>
      </p:grp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292133" y="2626798"/>
            <a:ext cx="4843463" cy="1223963"/>
            <a:chOff x="1288" y="1229"/>
            <a:chExt cx="2704" cy="771"/>
          </a:xfrm>
        </p:grpSpPr>
        <p:sp>
          <p:nvSpPr>
            <p:cNvPr id="56344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dirty="0">
                  <a:ea typeface="新細明體" panose="02020500000000000000" pitchFamily="18" charset="-120"/>
                </a:rPr>
                <a:t>Comp. Sci.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dirty="0">
                  <a:ea typeface="新細明體" panose="02020500000000000000" pitchFamily="18" charset="-120"/>
                </a:rPr>
                <a:t>Finance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dirty="0">
                  <a:ea typeface="新細明體" panose="02020500000000000000" pitchFamily="18" charset="-120"/>
                </a:rPr>
                <a:t>Music</a:t>
              </a:r>
            </a:p>
          </p:txBody>
        </p:sp>
        <p:sp>
          <p:nvSpPr>
            <p:cNvPr id="56345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ID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46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dept_name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47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15151</a:t>
              </a:r>
            </a:p>
          </p:txBody>
        </p:sp>
        <p:sp>
          <p:nvSpPr>
            <p:cNvPr id="56348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i="1">
                  <a:ea typeface="新細明體" panose="02020500000000000000" pitchFamily="18" charset="-120"/>
                </a:rPr>
                <a:t>name</a:t>
              </a:r>
              <a:endParaRPr kumimoji="0"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6349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>
                  <a:ea typeface="新細明體" panose="02020500000000000000" pitchFamily="18" charset="-120"/>
                </a:rPr>
                <a:t>Mozart</a:t>
              </a:r>
            </a:p>
          </p:txBody>
        </p:sp>
      </p:grpSp>
      <p:sp>
        <p:nvSpPr>
          <p:cNvPr id="56331" name="Rectangle 24"/>
          <p:cNvSpPr>
            <a:spLocks noChangeArrowheads="1"/>
          </p:cNvSpPr>
          <p:nvPr/>
        </p:nvSpPr>
        <p:spPr bwMode="auto">
          <a:xfrm>
            <a:off x="625098" y="5874141"/>
            <a:ext cx="2630864" cy="7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Left Outer Join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instructor          </a:t>
            </a:r>
            <a:r>
              <a:rPr lang="en-US" altLang="zh-TW" i="1" dirty="0">
                <a:ea typeface="新細明體" panose="02020500000000000000" pitchFamily="18" charset="-120"/>
              </a:rPr>
              <a:t>teaches</a:t>
            </a:r>
            <a:endParaRPr lang="en-US" altLang="zh-TW" b="1" dirty="0">
              <a:ea typeface="新細明體" panose="02020500000000000000" pitchFamily="18" charset="-120"/>
            </a:endParaRPr>
          </a:p>
        </p:txBody>
      </p:sp>
      <p:grpSp>
        <p:nvGrpSpPr>
          <p:cNvPr id="56332" name="Group 25"/>
          <p:cNvGrpSpPr>
            <a:grpSpLocks/>
          </p:cNvGrpSpPr>
          <p:nvPr/>
        </p:nvGrpSpPr>
        <p:grpSpPr bwMode="auto">
          <a:xfrm>
            <a:off x="1771136" y="6311770"/>
            <a:ext cx="414338" cy="209550"/>
            <a:chOff x="1225" y="2417"/>
            <a:chExt cx="261" cy="132"/>
          </a:xfrm>
        </p:grpSpPr>
        <p:sp>
          <p:nvSpPr>
            <p:cNvPr id="56341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6342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3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33" name="Rectangle 29"/>
          <p:cNvSpPr>
            <a:spLocks noChangeArrowheads="1"/>
          </p:cNvSpPr>
          <p:nvPr/>
        </p:nvSpPr>
        <p:spPr bwMode="auto">
          <a:xfrm>
            <a:off x="3255962" y="5368058"/>
            <a:ext cx="1204913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6334" name="Rectangle 30"/>
          <p:cNvSpPr>
            <a:spLocks noChangeArrowheads="1"/>
          </p:cNvSpPr>
          <p:nvPr/>
        </p:nvSpPr>
        <p:spPr bwMode="auto">
          <a:xfrm>
            <a:off x="6075362" y="5368058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 dirty="0" err="1">
                <a:ea typeface="新細明體" panose="02020500000000000000" pitchFamily="18" charset="-120"/>
              </a:rPr>
              <a:t>dept_name</a:t>
            </a:r>
            <a:endParaRPr kumimoji="0"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6335" name="Rectangle 31"/>
          <p:cNvSpPr>
            <a:spLocks noChangeArrowheads="1"/>
          </p:cNvSpPr>
          <p:nvPr/>
        </p:nvSpPr>
        <p:spPr bwMode="auto">
          <a:xfrm>
            <a:off x="3255962" y="5749058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15151</a:t>
            </a:r>
          </a:p>
        </p:txBody>
      </p:sp>
      <p:sp>
        <p:nvSpPr>
          <p:cNvPr id="56336" name="Rectangle 32"/>
          <p:cNvSpPr>
            <a:spLocks noChangeArrowheads="1"/>
          </p:cNvSpPr>
          <p:nvPr/>
        </p:nvSpPr>
        <p:spPr bwMode="auto">
          <a:xfrm>
            <a:off x="6075362" y="5749058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Music</a:t>
            </a:r>
          </a:p>
        </p:txBody>
      </p:sp>
      <p:sp>
        <p:nvSpPr>
          <p:cNvPr id="56337" name="Rectangle 33"/>
          <p:cNvSpPr>
            <a:spLocks noChangeArrowheads="1"/>
          </p:cNvSpPr>
          <p:nvPr/>
        </p:nvSpPr>
        <p:spPr bwMode="auto">
          <a:xfrm>
            <a:off x="7369175" y="5368058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6338" name="Rectangle 34"/>
          <p:cNvSpPr>
            <a:spLocks noChangeArrowheads="1"/>
          </p:cNvSpPr>
          <p:nvPr/>
        </p:nvSpPr>
        <p:spPr bwMode="auto">
          <a:xfrm>
            <a:off x="7432675" y="5749058"/>
            <a:ext cx="1412875" cy="849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  null</a:t>
            </a:r>
          </a:p>
        </p:txBody>
      </p:sp>
      <p:sp>
        <p:nvSpPr>
          <p:cNvPr id="56339" name="Rectangle 35"/>
          <p:cNvSpPr>
            <a:spLocks noChangeArrowheads="1"/>
          </p:cNvSpPr>
          <p:nvPr/>
        </p:nvSpPr>
        <p:spPr bwMode="auto">
          <a:xfrm>
            <a:off x="4475162" y="5368058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56340" name="Rectangle 36"/>
          <p:cNvSpPr>
            <a:spLocks noChangeArrowheads="1"/>
          </p:cNvSpPr>
          <p:nvPr/>
        </p:nvSpPr>
        <p:spPr bwMode="auto">
          <a:xfrm>
            <a:off x="4475162" y="5734770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Mozart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97865" y="4298876"/>
            <a:ext cx="1204912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017265" y="4298876"/>
            <a:ext cx="132556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dept_name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97865" y="4679876"/>
            <a:ext cx="1233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12121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017265" y="4679876"/>
            <a:ext cx="135731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Comp. Sci.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Finance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311077" y="4298876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course_id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325365" y="4679876"/>
            <a:ext cx="14620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  FIN-201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1417065" y="4298876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i="1">
                <a:ea typeface="新細明體" panose="02020500000000000000" pitchFamily="18" charset="-120"/>
              </a:rPr>
              <a:t>name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417065" y="4679876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>
                <a:ea typeface="新細明體" panose="02020500000000000000" pitchFamily="18" charset="-120"/>
              </a:rPr>
              <a:t>Wu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6419" y="3939185"/>
                <a:ext cx="2811988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altLang="zh-TW" kern="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Join</a:t>
                </a:r>
                <a:r>
                  <a:rPr lang="en-US" altLang="zh-TW" kern="0" dirty="0">
                    <a:ea typeface="新細明體" panose="02020500000000000000" pitchFamily="18" charset="-120"/>
                  </a:rPr>
                  <a:t>: </a:t>
                </a:r>
                <a:r>
                  <a:rPr lang="en-US" altLang="zh-TW" i="1" kern="0" dirty="0">
                    <a:ea typeface="新細明體" panose="02020500000000000000" pitchFamily="18" charset="-120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HK" altLang="zh-TW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TW" i="1" kern="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i="1" kern="0" dirty="0">
                    <a:ea typeface="新細明體" panose="02020500000000000000" pitchFamily="18" charset="-120"/>
                  </a:rPr>
                  <a:t>teaches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9" y="3939185"/>
                <a:ext cx="2811988" cy="341632"/>
              </a:xfrm>
              <a:prstGeom prst="rect">
                <a:avLst/>
              </a:prstGeom>
              <a:blipFill>
                <a:blip r:embed="rId5"/>
                <a:stretch>
                  <a:fillRect l="-1952" t="-16071" r="-130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 bwMode="auto">
          <a:xfrm>
            <a:off x="4572000" y="1648093"/>
            <a:ext cx="1878185" cy="63995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0769" y="690181"/>
            <a:ext cx="237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A single tuple </a:t>
            </a:r>
            <a:r>
              <a:rPr lang="en-HK" dirty="0" smtClean="0">
                <a:solidFill>
                  <a:srgbClr val="C00000"/>
                </a:solidFill>
              </a:rPr>
              <a:t>constant relation</a:t>
            </a:r>
            <a:r>
              <a:rPr lang="en-HK" dirty="0" smtClean="0"/>
              <a:t> for the attributes that only appear in S.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 bwMode="auto">
          <a:xfrm>
            <a:off x="6472255" y="462265"/>
            <a:ext cx="2484488" cy="160543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7" name="Straight Arrow Connector 16"/>
          <p:cNvCxnSpPr>
            <a:stCxn id="49" idx="3"/>
            <a:endCxn id="3" idx="6"/>
          </p:cNvCxnSpPr>
          <p:nvPr/>
        </p:nvCxnSpPr>
        <p:spPr bwMode="auto">
          <a:xfrm flipH="1">
            <a:off x="6450185" y="1832589"/>
            <a:ext cx="385915" cy="1354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Null Values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77888"/>
            <a:ext cx="7577138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It is possible for tuples to have a null value, denoted by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null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null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result of any arithmetic expression involving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null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null.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Null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9150" y="1104900"/>
                <a:ext cx="7791450" cy="4930775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Comparisons with null values return the special truth value: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</a:p>
              <a:p>
                <a:pPr lvl="1"/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If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false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was used instead of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, then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(A &lt; 5)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              would not be equivalent to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5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Three-valued logic using the truth value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: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OR: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or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true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         =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true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, 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or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false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        =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or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= unknown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AND: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 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true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 and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        = unknown,   </a:t>
                </a:r>
                <a:br>
                  <a:rPr lang="en-US" altLang="zh-TW" sz="2000" i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         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false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 and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       = false,</a:t>
                </a:r>
                <a:br>
                  <a:rPr lang="en-US" altLang="zh-TW" sz="2000" i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         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and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= unknown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NOT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: 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not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unknown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= unknown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Result of select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predicate is treated as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false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if it evaluates to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unknown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9150" y="1104900"/>
                <a:ext cx="7791450" cy="4930775"/>
              </a:xfrm>
              <a:blipFill>
                <a:blip r:embed="rId3"/>
                <a:stretch>
                  <a:fillRect l="-469" t="-494" b="-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172140" cy="609600"/>
          </a:xfrm>
        </p:spPr>
        <p:txBody>
          <a:bodyPr/>
          <a:lstStyle/>
          <a:p>
            <a:pPr>
              <a:defRPr/>
            </a:pPr>
            <a:r>
              <a:rPr lang="en-HK" altLang="zh-TW" dirty="0" smtClean="0">
                <a:ea typeface="新細明體" charset="-120"/>
              </a:rPr>
              <a:t>Reconsider the SQL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113" y="1100138"/>
            <a:ext cx="5460003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Find all students who have taken all courses offered in the Biology department.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31114" y="1957388"/>
            <a:ext cx="615156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select distinct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>
                <a:ea typeface="新細明體" panose="02020500000000000000" pitchFamily="18" charset="-120"/>
              </a:rPr>
              <a:t>student </a:t>
            </a:r>
            <a:r>
              <a:rPr lang="en-US" altLang="zh-TW" sz="2000" b="1" dirty="0">
                <a:ea typeface="新細明體" panose="02020500000000000000" pitchFamily="18" charset="-120"/>
              </a:rPr>
              <a:t>as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where </a:t>
            </a:r>
            <a:r>
              <a:rPr lang="en-US" altLang="zh-TW" sz="2000" b="1" dirty="0">
                <a:solidFill>
                  <a:srgbClr val="0000FF"/>
                </a:solidFill>
                <a:ea typeface="新細明體" panose="02020500000000000000" pitchFamily="18" charset="-120"/>
              </a:rPr>
              <a:t>not exists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 (</a:t>
            </a:r>
            <a:r>
              <a:rPr lang="en-US" altLang="zh-TW" sz="2000" b="1" dirty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course_id</a:t>
            </a:r>
            <a:endParaRPr lang="en-US" altLang="zh-TW" sz="20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                                 from </a:t>
            </a:r>
            <a:r>
              <a:rPr lang="en-US" altLang="zh-TW" sz="2000" i="1" dirty="0">
                <a:ea typeface="新細明體" panose="02020500000000000000" pitchFamily="18" charset="-120"/>
              </a:rPr>
              <a:t>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                                 where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= ’Biology’)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                               </a:t>
            </a:r>
            <a:r>
              <a:rPr lang="en-US" altLang="zh-TW" sz="2000" b="1" dirty="0">
                <a:solidFill>
                  <a:srgbClr val="0000FF"/>
                </a:solidFill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                                 (</a:t>
            </a:r>
            <a:r>
              <a:rPr lang="en-US" altLang="zh-TW" sz="2000" b="1" dirty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000" dirty="0" err="1">
                <a:ea typeface="新細明體" panose="02020500000000000000" pitchFamily="18" charset="-120"/>
              </a:rPr>
              <a:t>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course_id</a:t>
            </a:r>
            <a:endParaRPr lang="en-US" altLang="zh-TW" sz="2000" i="1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                                   from </a:t>
            </a:r>
            <a:r>
              <a:rPr lang="en-US" altLang="zh-TW" sz="2000" i="1" dirty="0">
                <a:ea typeface="新細明體" panose="02020500000000000000" pitchFamily="18" charset="-120"/>
              </a:rPr>
              <a:t>takes </a:t>
            </a:r>
            <a:r>
              <a:rPr lang="en-US" altLang="zh-TW" sz="2000" b="1" dirty="0">
                <a:ea typeface="新細明體" panose="02020500000000000000" pitchFamily="18" charset="-120"/>
              </a:rPr>
              <a:t>as </a:t>
            </a:r>
            <a:r>
              <a:rPr lang="en-US" altLang="zh-TW" sz="2000" i="1" dirty="0">
                <a:ea typeface="新細明體" panose="02020500000000000000" pitchFamily="18" charset="-12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                                   where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ea typeface="新細明體" panose="02020500000000000000" pitchFamily="18" charset="-120"/>
              </a:rPr>
              <a:t>ID </a:t>
            </a:r>
            <a:r>
              <a:rPr lang="en-US" altLang="zh-TW" sz="2000" dirty="0">
                <a:ea typeface="新細明體" panose="02020500000000000000" pitchFamily="18" charset="-120"/>
              </a:rPr>
              <a:t>= </a:t>
            </a:r>
            <a:r>
              <a:rPr lang="en-US" altLang="zh-TW" sz="2000" i="1" dirty="0"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r>
              <a:rPr lang="en-US" altLang="zh-TW" sz="2000" i="1" dirty="0">
                <a:ea typeface="新細明體" panose="02020500000000000000" pitchFamily="18" charset="-120"/>
              </a:rPr>
              <a:t>ID</a:t>
            </a:r>
            <a:r>
              <a:rPr lang="en-US" altLang="zh-TW" sz="2000" dirty="0">
                <a:ea typeface="新細明體" panose="02020500000000000000" pitchFamily="18" charset="-120"/>
              </a:rPr>
              <a:t>));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29" name="Text Box 5"/>
              <p:cNvSpPr txBox="1">
                <a:spLocks noChangeArrowheads="1"/>
              </p:cNvSpPr>
              <p:nvPr/>
            </p:nvSpPr>
            <p:spPr bwMode="auto">
              <a:xfrm>
                <a:off x="231113" y="5146200"/>
                <a:ext cx="4518308" cy="1123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   Note that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𝑋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–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𝑌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=Ø   ⇔  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endParaRPr lang="en-US" altLang="zh-TW" sz="2000" i="1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Note: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Cannot write this query using</a:t>
                </a:r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=</a:t>
                </a:r>
                <a:r>
                  <a:rPr lang="en-US" altLang="zh-TW" sz="2000" b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all</a:t>
                </a:r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and its variants</a:t>
                </a:r>
                <a:endParaRPr kumimoji="0" lang="en-US" altLang="zh-TW" sz="2000" dirty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1034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113" y="5146200"/>
                <a:ext cx="4518308" cy="1123384"/>
              </a:xfrm>
              <a:prstGeom prst="rect">
                <a:avLst/>
              </a:prstGeom>
              <a:blipFill>
                <a:blip r:embed="rId3"/>
                <a:stretch>
                  <a:fillRect l="-1484" t="-2174" b="-9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2523462" y="2614612"/>
            <a:ext cx="3577087" cy="957263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103431" name="Rectangle 6"/>
          <p:cNvSpPr>
            <a:spLocks noChangeArrowheads="1"/>
          </p:cNvSpPr>
          <p:nvPr/>
        </p:nvSpPr>
        <p:spPr bwMode="auto">
          <a:xfrm>
            <a:off x="2523462" y="3857388"/>
            <a:ext cx="3577087" cy="955675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89775" y="1057275"/>
          <a:ext cx="1282700" cy="110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36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792664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446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</a:tbl>
          </a:graphicData>
        </a:graphic>
      </p:graphicFrame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994525" y="682625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HK" altLang="en-US" sz="2000"/>
              <a:t>student</a:t>
            </a:r>
            <a:endParaRPr lang="en-US" altLang="en-US" sz="20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43625" y="4900613"/>
          <a:ext cx="2819400" cy="147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33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524667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6074"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115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115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Biology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115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Biology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42180298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92963" y="2652713"/>
          <a:ext cx="1798637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85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300252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50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8091488" y="452278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HK" altLang="en-US" sz="2000"/>
              <a:t>course</a:t>
            </a:r>
            <a:endParaRPr lang="en-US" altLang="en-US" sz="2000"/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7115175" y="2286000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HK" altLang="en-US" sz="2000"/>
              <a:t>takes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003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312697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Division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109663"/>
                <a:ext cx="7858125" cy="5199062"/>
              </a:xfrm>
            </p:spPr>
            <p:txBody>
              <a:bodyPr/>
              <a:lstStyle/>
              <a:p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Given relations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 </a:t>
                </a:r>
                <a:b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 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is the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largest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relation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such that </a:t>
                </a:r>
                <a:b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× 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⊆ </m:t>
                    </m:r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altLang="zh-TW" dirty="0" smtClean="0">
                  <a:solidFill>
                    <a:srgbClr val="0000FF"/>
                  </a:solidFill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E.g. let  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ID, </a:t>
                </a:r>
                <a:r>
                  <a:rPr lang="en-US" altLang="zh-TW" i="1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course_id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 = </a:t>
                </a:r>
                <a:r>
                  <a:rPr lang="en-US" altLang="zh-TW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ID, </a:t>
                </a:r>
                <a:r>
                  <a:rPr lang="en-US" altLang="zh-TW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course_id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takes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 and</a:t>
                </a:r>
                <a:b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       s(</a:t>
                </a:r>
                <a:r>
                  <a:rPr lang="en-US" altLang="zh-TW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course_id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 = </a:t>
                </a:r>
                <a:r>
                  <a:rPr lang="en-US" altLang="zh-TW" i="1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course_id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400" baseline="-25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dept_name</a:t>
                </a:r>
                <a:r>
                  <a:rPr lang="en-US" altLang="zh-TW" sz="2400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=“Biology”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course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  <a:b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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gives us students who have taken </a:t>
                </a:r>
                <a:r>
                  <a:rPr lang="en-US" altLang="zh-TW" b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all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courses in the Biology department</a:t>
                </a:r>
              </a:p>
              <a:p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Can write 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 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as </a:t>
                </a:r>
              </a:p>
              <a:p>
                <a:pPr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			</a:t>
                </a:r>
                <a:r>
                  <a:rPr lang="en-US" altLang="zh-TW" i="1" dirty="0" smtClean="0">
                    <a:ea typeface="新細明體" panose="02020500000000000000" pitchFamily="18" charset="-120"/>
                  </a:rPr>
                  <a:t>temp1</a:t>
                </a:r>
                <a:r>
                  <a:rPr lang="en-US" altLang="zh-TW" baseline="30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 </a:t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>		</a:t>
                </a:r>
                <a:r>
                  <a:rPr lang="en-US" altLang="zh-TW" i="1" dirty="0" smtClean="0">
                    <a:ea typeface="新細明體" panose="02020500000000000000" pitchFamily="18" charset="-120"/>
                  </a:rPr>
                  <a:t>temp2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((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x 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 – </a:t>
                </a:r>
                <a:r>
                  <a:rPr lang="en-US" altLang="zh-TW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R-S,S</a:t>
                </a:r>
                <a:r>
                  <a:rPr lang="en-US" altLang="zh-TW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  <a:b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		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result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= 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–</a:t>
                </a:r>
                <a:r>
                  <a:rPr lang="en-US" altLang="zh-TW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temp2</a:t>
                </a:r>
                <a:endParaRPr lang="en-US" altLang="zh-TW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 marL="628650" lvl="1">
                  <a:lnSpc>
                    <a:spcPct val="130000"/>
                  </a:lnSpc>
                </a:pP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The result to the right of  is assigned to the relation variable on the left of .</a:t>
                </a:r>
              </a:p>
              <a:p>
                <a:pPr marL="628650" lvl="1">
                  <a:lnSpc>
                    <a:spcPct val="130000"/>
                  </a:lnSpc>
                </a:pP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May use variable in subsequent expressions.</a:t>
                </a:r>
              </a:p>
            </p:txBody>
          </p:sp>
        </mc:Choice>
        <mc:Fallback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109663"/>
                <a:ext cx="7858125" cy="5199062"/>
              </a:xfrm>
              <a:blipFill>
                <a:blip r:embed="rId3"/>
                <a:stretch>
                  <a:fillRect l="-388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405063" y="3657600"/>
            <a:ext cx="4627562" cy="1208088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542202" y="565608"/>
            <a:ext cx="650450" cy="544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92652" y="565608"/>
            <a:ext cx="395925" cy="544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41064" y="565608"/>
            <a:ext cx="395925" cy="544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10233" y="1477471"/>
            <a:ext cx="650450" cy="544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9059" y="237609"/>
                <a:ext cx="70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59" y="237609"/>
                <a:ext cx="70942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92542" y="1135244"/>
                <a:ext cx="109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42" y="1135244"/>
                <a:ext cx="109440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05813" y="196276"/>
                <a:ext cx="679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HK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813" y="196276"/>
                <a:ext cx="67961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09625" y="931863"/>
                <a:ext cx="7680326" cy="4876800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Six basic operators</a:t>
                </a:r>
              </a:p>
              <a:p>
                <a:pPr lvl="1"/>
                <a:r>
                  <a:rPr lang="en-US" altLang="zh-TW" sz="2000" dirty="0">
                    <a:ea typeface="新細明體" panose="02020500000000000000" pitchFamily="18" charset="-120"/>
                  </a:rPr>
                  <a:t>select: </a:t>
                </a:r>
                <a14:m>
                  <m:oMath xmlns:m="http://schemas.openxmlformats.org/officeDocument/2006/math">
                    <m:r>
                      <a:rPr kumimoji="0" lang="zh-TW" altLang="en-US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𝜎</m:t>
                    </m:r>
                  </m:oMath>
                </a14:m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>
                    <a:ea typeface="新細明體" panose="02020500000000000000" pitchFamily="18" charset="-120"/>
                  </a:rPr>
                  <a:t>project: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</m:oMath>
                </a14:m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>
                    <a:ea typeface="新細明體" panose="02020500000000000000" pitchFamily="18" charset="-120"/>
                  </a:rPr>
                  <a:t>union: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>
                    <a:ea typeface="新細明體" panose="02020500000000000000" pitchFamily="18" charset="-120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–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</a:p>
              <a:p>
                <a:pPr lvl="1"/>
                <a:r>
                  <a:rPr lang="en-US" altLang="zh-TW" sz="2000" dirty="0">
                    <a:ea typeface="新細明體" panose="02020500000000000000" pitchFamily="18" charset="-120"/>
                  </a:rPr>
                  <a:t>Cartesian product: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>
                    <a:ea typeface="新細明體" panose="02020500000000000000" pitchFamily="18" charset="-120"/>
                  </a:rPr>
                  <a:t>rename: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𝜌</m:t>
                    </m:r>
                  </m:oMath>
                </a14:m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Note:  We have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000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R-S,S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)). </a:t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Here, “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” is for schema not for data.  Suppose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a relation schema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=(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a relation schema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=(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. Then </a:t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–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=(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 –(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)=(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𝐷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9625" y="931863"/>
                <a:ext cx="7680326" cy="4876800"/>
              </a:xfrm>
              <a:blipFill>
                <a:blip r:embed="rId3"/>
                <a:stretch>
                  <a:fillRect l="-556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6213" y="1309688"/>
          <a:ext cx="1963737" cy="1981200"/>
        </p:xfrm>
        <a:graphic>
          <a:graphicData uri="http://schemas.openxmlformats.org/drawingml/2006/table">
            <a:tbl>
              <a:tblPr/>
              <a:tblGrid>
                <a:gridCol w="51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A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5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9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z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2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g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y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3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 8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Division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109663"/>
                <a:ext cx="7858125" cy="3316287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Why do we need to do </a:t>
                </a:r>
                <a:r>
                  <a:rPr lang="en-US" altLang="zh-TW" sz="2000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R-S,S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)?</a:t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		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temp1</a:t>
                </a:r>
                <a:r>
                  <a:rPr lang="en-US" altLang="zh-TW" sz="2000" baseline="30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		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temp2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 – </a:t>
                </a:r>
                <a:r>
                  <a:rPr lang="en-US" altLang="zh-TW" sz="2000" i="1" baseline="-25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R-S,S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		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result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=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–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temp2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endParaRPr lang="en-US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This is for the following reasons.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The relation schema for  “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temp1”  is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The relation schema for “(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)” is 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R-S,S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 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In order to do “-” (Set difference), all the attributes must match.</a:t>
                </a:r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109663"/>
                <a:ext cx="7858125" cy="3316287"/>
              </a:xfrm>
              <a:blipFill>
                <a:blip r:embed="rId3"/>
                <a:stretch>
                  <a:fillRect l="-543" t="-919" b="-20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2655651" y="1693863"/>
            <a:ext cx="4552545" cy="1049337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Assignment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109663"/>
                <a:ext cx="7708900" cy="4681537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The assignment operation (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) provides a convenient way to express complex queries. 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And this is different from “rename”.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Reconsider: It allows something to appear in multiple places.</a:t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400" dirty="0" smtClean="0">
                    <a:ea typeface="新細明體" panose="02020500000000000000" pitchFamily="18" charset="-120"/>
                  </a:rPr>
                  <a:t>		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temp1</a:t>
                </a:r>
                <a:r>
                  <a:rPr lang="en-US" altLang="zh-TW" sz="2000" baseline="30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		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temp2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((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 – </a:t>
                </a:r>
                <a:r>
                  <a:rPr lang="en-US" altLang="zh-TW" sz="20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R-S,S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		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result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=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–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temp2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endParaRPr lang="en-US" altLang="zh-TW" sz="24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endParaRPr lang="en-US" altLang="zh-TW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109663"/>
                <a:ext cx="7708900" cy="4681537"/>
              </a:xfrm>
              <a:blipFill>
                <a:blip r:embed="rId3"/>
                <a:stretch>
                  <a:fillRect l="-554"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580128" y="2905497"/>
            <a:ext cx="5114452" cy="1150937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5BD5D-26A0-42A8-A41B-8A13E1740F2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Relations between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57300"/>
                <a:ext cx="7892143" cy="5029200"/>
              </a:xfrm>
            </p:spPr>
            <p:txBody>
              <a:bodyPr/>
              <a:lstStyle/>
              <a:p>
                <a:r>
                  <a:rPr lang="en-US" alt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be </a:t>
                </a:r>
                <a:r>
                  <a:rPr lang="en-US" altLang="en-US" sz="2400" dirty="0"/>
                  <a:t>sets. </a:t>
                </a:r>
                <a:endParaRPr lang="en-US" alt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</a:t>
                </a:r>
                <a:r>
                  <a:rPr lang="en-US" altLang="en-US" dirty="0" smtClean="0"/>
                  <a:t>a </a:t>
                </a:r>
                <a:r>
                  <a:rPr lang="en-US" altLang="en-US" dirty="0"/>
                  <a:t>subset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i="0" dirty="0" smtClean="0">
                    <a:solidFill>
                      <a:schemeClr val="accent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 if and only if very </a:t>
                </a:r>
                <a:r>
                  <a:rPr lang="en-US" altLang="en-US" dirty="0">
                    <a:sym typeface="Symbol" panose="05050102010706020507" pitchFamily="18" charset="2"/>
                  </a:rPr>
                  <a:t>element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is also an element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:r>
                  <a:rPr lang="en-US" altLang="en-US" dirty="0" smtClean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𝐴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is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not a </a:t>
                </a:r>
                <a:r>
                  <a:rPr lang="en-US" altLang="en-US" dirty="0">
                    <a:sym typeface="Symbol" panose="05050102010706020507" pitchFamily="18" charset="2"/>
                  </a:rPr>
                  <a:t>subset of </a:t>
                </a:r>
                <a:r>
                  <a:rPr lang="en-US" altLang="en-US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𝐵</a:t>
                </a:r>
                <a:r>
                  <a:rPr lang="en-US" altLang="en-US" dirty="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 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en-US" dirty="0">
                    <a:sym typeface="Symbol" panose="05050102010706020507" pitchFamily="18" charset="2"/>
                  </a:rPr>
                  <a:t>if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some element of </a:t>
                </a:r>
                <a:r>
                  <a:rPr lang="en-US" altLang="en-US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𝐴</a:t>
                </a:r>
                <a:r>
                  <a:rPr lang="en-US" altLang="en-US" dirty="0">
                    <a:sym typeface="Symbol" panose="05050102010706020507" pitchFamily="18" charset="2"/>
                  </a:rPr>
                  <a:t> is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not </a:t>
                </a:r>
                <a:r>
                  <a:rPr lang="en-US" altLang="en-US" dirty="0">
                    <a:sym typeface="Symbol" panose="05050102010706020507" pitchFamily="18" charset="2"/>
                  </a:rPr>
                  <a:t>an element of </a:t>
                </a:r>
                <a:r>
                  <a:rPr lang="en-US" altLang="en-US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𝐵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/>
                  <a:t> is equal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 smtClean="0"/>
                  <a:t>.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, if and only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</a:t>
                </a:r>
                <a:endParaRPr lang="en-US" altLang="en-US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57300"/>
                <a:ext cx="7892143" cy="5029200"/>
              </a:xfrm>
              <a:blipFill>
                <a:blip r:embed="rId2"/>
                <a:stretch>
                  <a:fillRect l="-696" t="-970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a typeface="新細明體" charset="-120"/>
              </a:rPr>
              <a:t>Consider an Example (1)</a:t>
            </a:r>
            <a:endParaRPr lang="zh-HK" altLang="en-US" dirty="0" smtClean="0"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1038" y="1074738"/>
                <a:ext cx="7805737" cy="1211262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新細明體" panose="02020500000000000000" pitchFamily="18" charset="-120"/>
                  </a:rPr>
                  <a:t>Consider a relation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 on schema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=(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𝐼𝐷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𝐶𝐼𝐷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, and a relation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 on schema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𝑆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=(</m:t>
                    </m:r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𝐶𝐼𝐷</m:t>
                    </m:r>
                    <m:r>
                      <a:rPr lang="en-US" altLang="zh-HK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𝐼𝐷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 is for student ids,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𝐶𝐼𝐷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 is for course ids, and relation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HK" sz="2000" dirty="0" smtClean="0">
                    <a:ea typeface="新細明體" panose="02020500000000000000" pitchFamily="18" charset="-120"/>
                  </a:rPr>
                  <a:t> keeps all the courses offered by Biology. </a:t>
                </a:r>
              </a:p>
              <a:p>
                <a:r>
                  <a:rPr lang="en-US" altLang="zh-HK" sz="2000" dirty="0" smtClean="0">
                    <a:ea typeface="新細明體" panose="02020500000000000000" pitchFamily="18" charset="-120"/>
                  </a:rPr>
                  <a:t>Find all students who take all Biology courses.</a:t>
                </a:r>
                <a:endParaRPr lang="zh-HK" altLang="en-US" sz="2000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96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074738"/>
                <a:ext cx="7805737" cy="1211262"/>
              </a:xfrm>
              <a:blipFill>
                <a:blip r:embed="rId2"/>
                <a:stretch>
                  <a:fillRect l="-547" t="-2010" b="-5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50286"/>
              </p:ext>
            </p:extLst>
          </p:nvPr>
        </p:nvGraphicFramePr>
        <p:xfrm>
          <a:off x="1067578" y="3124775"/>
          <a:ext cx="1208087" cy="2378076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R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P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2220"/>
              </p:ext>
            </p:extLst>
          </p:nvPr>
        </p:nvGraphicFramePr>
        <p:xfrm>
          <a:off x="2637615" y="3172400"/>
          <a:ext cx="647700" cy="118903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69" name="TextBox 3"/>
          <p:cNvSpPr txBox="1">
            <a:spLocks noChangeArrowheads="1"/>
          </p:cNvSpPr>
          <p:nvPr/>
        </p:nvSpPr>
        <p:spPr bwMode="auto">
          <a:xfrm>
            <a:off x="1100915" y="2758062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r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0" name="TextBox 10"/>
          <p:cNvSpPr txBox="1">
            <a:spLocks noChangeArrowheads="1"/>
          </p:cNvSpPr>
          <p:nvPr/>
        </p:nvSpPr>
        <p:spPr bwMode="auto">
          <a:xfrm>
            <a:off x="2663015" y="2796162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dirty="0">
                <a:ea typeface="新細明體" panose="02020500000000000000" pitchFamily="18" charset="-120"/>
              </a:rPr>
              <a:t>s</a:t>
            </a:r>
            <a:endParaRPr kumimoji="0" lang="zh-HK" altLang="en-US" dirty="0">
              <a:ea typeface="新細明體" panose="02020500000000000000" pitchFamily="18" charset="-120"/>
            </a:endParaRPr>
          </a:p>
        </p:txBody>
      </p:sp>
      <p:sp>
        <p:nvSpPr>
          <p:cNvPr id="69671" name="Rectangle 3"/>
          <p:cNvSpPr>
            <a:spLocks noChangeArrowheads="1"/>
          </p:cNvSpPr>
          <p:nvPr/>
        </p:nvSpPr>
        <p:spPr bwMode="auto">
          <a:xfrm>
            <a:off x="3588528" y="2986662"/>
            <a:ext cx="4757805" cy="1118411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72" name="Rectangle 4"/>
              <p:cNvSpPr>
                <a:spLocks noChangeArrowheads="1"/>
              </p:cNvSpPr>
              <p:nvPr/>
            </p:nvSpPr>
            <p:spPr bwMode="auto">
              <a:xfrm>
                <a:off x="3704415" y="2986662"/>
                <a:ext cx="5562600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i="1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temp1</a:t>
                </a:r>
                <a:r>
                  <a:rPr lang="en-US" altLang="zh-TW" sz="2000" baseline="30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temp2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((</a:t>
                </a:r>
                <a:r>
                  <a:rPr lang="en-US" altLang="zh-TW" sz="2000" i="1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 – </a:t>
                </a:r>
                <a:r>
                  <a:rPr lang="en-US" altLang="zh-TW" sz="2000" i="1" baseline="-25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R-S,S 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  <a:b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result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= </a:t>
                </a:r>
                <a:r>
                  <a:rPr lang="en-US" altLang="zh-TW" sz="2000" i="1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–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temp2</a:t>
                </a:r>
                <a:r>
                  <a:rPr lang="en-US" altLang="zh-TW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endParaRPr kumimoji="0" lang="zh-HK" altLang="en-US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967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415" y="2986662"/>
                <a:ext cx="5562600" cy="1292662"/>
              </a:xfrm>
              <a:prstGeom prst="rect">
                <a:avLst/>
              </a:prstGeom>
              <a:blipFill>
                <a:blip r:embed="rId3"/>
                <a:stretch>
                  <a:fillRect l="-1206" t="-2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a typeface="新細明體" charset="-120"/>
              </a:rPr>
              <a:t>Consider an Example (2)</a:t>
            </a:r>
            <a:endParaRPr lang="zh-HK" altLang="en-US" dirty="0" smtClean="0">
              <a:ea typeface="新細明體" charset="-12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79528"/>
              </p:ext>
            </p:extLst>
          </p:nvPr>
        </p:nvGraphicFramePr>
        <p:xfrm>
          <a:off x="479606" y="1093788"/>
          <a:ext cx="1208087" cy="2378076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R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J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S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P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379"/>
              </p:ext>
            </p:extLst>
          </p:nvPr>
        </p:nvGraphicFramePr>
        <p:xfrm>
          <a:off x="2049643" y="1141413"/>
          <a:ext cx="647700" cy="118903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CID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新細明體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69" name="TextBox 3"/>
          <p:cNvSpPr txBox="1">
            <a:spLocks noChangeArrowheads="1"/>
          </p:cNvSpPr>
          <p:nvPr/>
        </p:nvSpPr>
        <p:spPr bwMode="auto">
          <a:xfrm>
            <a:off x="512943" y="727075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r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0" name="TextBox 10"/>
          <p:cNvSpPr txBox="1">
            <a:spLocks noChangeArrowheads="1"/>
          </p:cNvSpPr>
          <p:nvPr/>
        </p:nvSpPr>
        <p:spPr bwMode="auto">
          <a:xfrm>
            <a:off x="2075043" y="7651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>
                <a:ea typeface="新細明體" panose="02020500000000000000" pitchFamily="18" charset="-120"/>
              </a:rPr>
              <a:t>s</a:t>
            </a:r>
            <a:endParaRPr kumimoji="0" lang="zh-HK" altLang="en-US">
              <a:ea typeface="新細明體" panose="02020500000000000000" pitchFamily="18" charset="-120"/>
            </a:endParaRPr>
          </a:p>
        </p:txBody>
      </p:sp>
      <p:sp>
        <p:nvSpPr>
          <p:cNvPr id="69671" name="Rectangle 3"/>
          <p:cNvSpPr>
            <a:spLocks noChangeArrowheads="1"/>
          </p:cNvSpPr>
          <p:nvPr/>
        </p:nvSpPr>
        <p:spPr bwMode="auto">
          <a:xfrm>
            <a:off x="3000556" y="955675"/>
            <a:ext cx="4859393" cy="1096861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72" name="Rectangle 4"/>
              <p:cNvSpPr>
                <a:spLocks noChangeArrowheads="1"/>
              </p:cNvSpPr>
              <p:nvPr/>
            </p:nvSpPr>
            <p:spPr bwMode="auto">
              <a:xfrm>
                <a:off x="3116443" y="955675"/>
                <a:ext cx="5562600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i="1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temp1</a:t>
                </a:r>
                <a:r>
                  <a:rPr lang="en-US" altLang="zh-TW" sz="2000" baseline="30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temp2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 </a:t>
                </a:r>
                <a:r>
                  <a:rPr lang="en-US" altLang="zh-TW" sz="2000" i="1" baseline="-25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((</a:t>
                </a:r>
                <a:r>
                  <a:rPr lang="en-US" altLang="zh-TW" sz="2000" i="1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s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 – </a:t>
                </a:r>
                <a:r>
                  <a:rPr lang="en-US" altLang="zh-TW" sz="2000" i="1" baseline="-25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R-S,S 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  <a:b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result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= </a:t>
                </a:r>
                <a:r>
                  <a:rPr lang="en-US" altLang="zh-TW" sz="2000" i="1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temp1</a:t>
                </a:r>
                <a:r>
                  <a:rPr lang="en-US" altLang="zh-TW" sz="2000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–</a:t>
                </a:r>
                <a:r>
                  <a:rPr lang="en-US" altLang="zh-TW" sz="2000" i="1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temp2</a:t>
                </a:r>
                <a:r>
                  <a:rPr lang="en-US" altLang="zh-TW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dirty="0">
                    <a:solidFill>
                      <a:srgbClr val="0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endParaRPr kumimoji="0" lang="zh-HK" altLang="en-US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967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443" y="955675"/>
                <a:ext cx="5562600" cy="1292662"/>
              </a:xfrm>
              <a:prstGeom prst="rect">
                <a:avLst/>
              </a:prstGeom>
              <a:blipFill>
                <a:blip r:embed="rId2"/>
                <a:stretch>
                  <a:fillRect l="-1095" t="-2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Extended Relational-Algebra-Operations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Generalized Projection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Aggregate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Generalized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848600" cy="5511800"/>
              </a:xfrm>
            </p:spPr>
            <p:txBody>
              <a:bodyPr/>
              <a:lstStyle/>
              <a:p>
                <a:pPr>
                  <a:tabLst>
                    <a:tab pos="3195638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Extends the projection operation by allowing arithmetic functions to be used in the projection list.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HK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sSub>
                          <m:sSubPr>
                            <m:ctrlP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b>
                        </m:sSub>
                        <m:r>
                          <a:rPr lang="en-HK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</m:t>
                        </m:r>
                        <m:sSub>
                          <m:sSubPr>
                            <m:ctrlP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HK" altLang="zh-TW" sz="28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HK" altLang="zh-TW" sz="2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2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  <m:r>
                      <a:rPr lang="en-HK" altLang="zh-TW" sz="2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	</a:t>
                </a:r>
              </a:p>
              <a:p>
                <a:pPr>
                  <a:tabLst>
                    <a:tab pos="3195638" algn="ctr"/>
                  </a:tabLst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is any relational-algebra expression</a:t>
                </a:r>
              </a:p>
              <a:p>
                <a:pPr>
                  <a:lnSpc>
                    <a:spcPct val="120000"/>
                  </a:lnSpc>
                  <a:tabLst>
                    <a:tab pos="3195638" algn="ctr"/>
                  </a:tabLst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𝐹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𝐹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𝐹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</m:oMath>
                </a14:m>
                <a:r>
                  <a:rPr lang="en-US" altLang="zh-TW" sz="2000" i="1" baseline="-25000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are arithmetic expressions involving constants and attributes in the schema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.</a:t>
                </a:r>
              </a:p>
              <a:p>
                <a:pPr>
                  <a:tabLst>
                    <a:tab pos="3195638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Given relation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instructor(ID, name, </a:t>
                </a:r>
                <a:r>
                  <a:rPr lang="en-US" altLang="zh-TW" sz="2000" i="1" dirty="0" err="1" smtClean="0">
                    <a:ea typeface="新細明體" panose="02020500000000000000" pitchFamily="18" charset="-120"/>
                  </a:rPr>
                  <a:t>dept_name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salary) where salary is annual salary, get the same information but with monthly salary </a:t>
                </a:r>
              </a:p>
              <a:p>
                <a:pPr>
                  <a:buFont typeface="Monotype Sorts" pitchFamily="2" charset="2"/>
                  <a:buNone/>
                  <a:tabLst>
                    <a:tab pos="3195638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𝐼𝐷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  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𝑛𝑎𝑚𝑒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  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𝑑𝑒𝑝𝑡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_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𝑛𝑎𝑚𝑒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𝑠𝑎𝑙𝑎𝑟𝑦</m:t>
                        </m:r>
                        <m:r>
                          <a:rPr lang="en-HK" altLang="zh-TW" sz="28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/12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𝑖𝑛𝑠𝑡𝑟𝑢𝑐𝑡𝑜𝑟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800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848600" cy="5511800"/>
              </a:xfrm>
              <a:blipFill>
                <a:blip r:embed="rId3"/>
                <a:stretch>
                  <a:fillRect l="-544" t="-553" r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Functions and Operations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848600" cy="5227637"/>
              </a:xfrm>
            </p:spPr>
            <p:txBody>
              <a:bodyPr/>
              <a:lstStyle/>
              <a:p>
                <a:pPr>
                  <a:tabLst>
                    <a:tab pos="2119313" algn="l"/>
                    <a:tab pos="2689225" algn="ctr"/>
                  </a:tabLst>
                </a:pP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</a:rPr>
                  <a:t>Aggregation function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takes a collection of values and returns a single value as a result.</a:t>
                </a:r>
              </a:p>
              <a:p>
                <a:pPr>
                  <a:buFont typeface="Monotype Sorts" pitchFamily="2" charset="2"/>
                  <a:buNone/>
                  <a:tabLst>
                    <a:tab pos="2119313" algn="l"/>
                    <a:tab pos="2689225" algn="ctr"/>
                  </a:tabLst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		</a:t>
                </a:r>
                <a:r>
                  <a:rPr lang="en-US" altLang="zh-TW" b="1" dirty="0" err="1" smtClean="0">
                    <a:ea typeface="新細明體" panose="02020500000000000000" pitchFamily="18" charset="-120"/>
                  </a:rPr>
                  <a:t>avg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:  average value</a:t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>	</a:t>
                </a:r>
                <a:r>
                  <a:rPr lang="en-US" altLang="zh-TW" b="1" dirty="0" smtClean="0">
                    <a:ea typeface="新細明體" panose="02020500000000000000" pitchFamily="18" charset="-120"/>
                  </a:rPr>
                  <a:t>min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:  minimum value</a:t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>	</a:t>
                </a:r>
                <a:r>
                  <a:rPr lang="en-US" altLang="zh-TW" b="1" dirty="0" smtClean="0">
                    <a:ea typeface="新細明體" panose="02020500000000000000" pitchFamily="18" charset="-120"/>
                  </a:rPr>
                  <a:t>max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:  maximum value</a:t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>	</a:t>
                </a:r>
                <a:r>
                  <a:rPr lang="en-US" altLang="zh-TW" b="1" dirty="0" smtClean="0">
                    <a:ea typeface="新細明體" panose="02020500000000000000" pitchFamily="18" charset="-120"/>
                  </a:rPr>
                  <a:t>sum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:  sum of values</a:t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>	</a:t>
                </a:r>
                <a:r>
                  <a:rPr lang="en-US" altLang="zh-TW" b="1" dirty="0" smtClean="0">
                    <a:ea typeface="新細明體" panose="02020500000000000000" pitchFamily="18" charset="-120"/>
                  </a:rPr>
                  <a:t>count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:  number of values</a:t>
                </a:r>
              </a:p>
              <a:p>
                <a:pPr>
                  <a:tabLst>
                    <a:tab pos="2119313" algn="l"/>
                    <a:tab pos="2689225" algn="ctr"/>
                  </a:tabLst>
                </a:pP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</a:rPr>
                  <a:t>Aggregate operation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in relational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/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dirty="0" smtClean="0">
                    <a:ea typeface="新細明體" panose="02020500000000000000" pitchFamily="18" charset="-120"/>
                  </a:rPr>
                </a:br>
                <a:r>
                  <a:rPr lang="en-US" altLang="zh-TW" dirty="0" smtClean="0">
                    <a:ea typeface="新細明體" panose="02020500000000000000" pitchFamily="18" charset="-12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</a:rPr>
                  <a:t> is any relational-algebra expression</a:t>
                </a:r>
              </a:p>
              <a:p>
                <a:pPr lvl="1">
                  <a:tabLst>
                    <a:tab pos="2119313" algn="l"/>
                    <a:tab pos="2689225" algn="ctr"/>
                  </a:tabLst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…,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</m:t>
                    </m:r>
                    <m:r>
                      <a:rPr lang="en-US" altLang="zh-TW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</a:rPr>
                  <a:t>is a list of attributes on which to group (</a:t>
                </a:r>
                <a:r>
                  <a:rPr lang="en-US" altLang="zh-TW" u="sng" dirty="0" smtClean="0">
                    <a:ea typeface="新細明體" panose="02020500000000000000" pitchFamily="18" charset="-120"/>
                  </a:rPr>
                  <a:t>can be empty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)</a:t>
                </a:r>
              </a:p>
              <a:p>
                <a:pPr lvl="1">
                  <a:tabLst>
                    <a:tab pos="2119313" algn="l"/>
                    <a:tab pos="2689225" algn="ctr"/>
                  </a:tabLst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𝐹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</m:oMath>
                </a14:m>
                <a:r>
                  <a:rPr lang="en-US" altLang="zh-TW" i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is an aggregate function</a:t>
                </a:r>
                <a:endParaRPr lang="en-US" altLang="zh-TW" i="1" dirty="0" smtClean="0">
                  <a:ea typeface="新細明體" panose="02020500000000000000" pitchFamily="18" charset="-120"/>
                </a:endParaRPr>
              </a:p>
              <a:p>
                <a:pPr lvl="1">
                  <a:tabLst>
                    <a:tab pos="2119313" algn="l"/>
                    <a:tab pos="2689225" algn="ctr"/>
                  </a:tabLst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</m:oMath>
                </a14:m>
                <a:r>
                  <a:rPr lang="en-US" altLang="zh-TW" i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is an attribute name</a:t>
                </a:r>
              </a:p>
              <a:p>
                <a:pPr>
                  <a:tabLst>
                    <a:tab pos="2119313" algn="l"/>
                    <a:tab pos="2689225" algn="ctr"/>
                  </a:tabLst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Note: </a:t>
                </a:r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Some books/articles use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</m:t>
                    </m:r>
                  </m:oMath>
                </a14:m>
                <a:r>
                  <a:rPr lang="en-US" altLang="zh-TW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instead of      ((Calligraphic G) used in this textbook)</a:t>
                </a:r>
              </a:p>
            </p:txBody>
          </p:sp>
        </mc:Choice>
        <mc:Fallback xmlns="">
          <p:sp>
            <p:nvSpPr>
              <p:cNvPr id="747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848600" cy="5227637"/>
              </a:xfrm>
              <a:blipFill>
                <a:blip r:embed="rId3"/>
                <a:stretch>
                  <a:fillRect l="-544" t="-583" r="-544" b="-5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758" name="Picture 7" descr="Ca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39910" y="5699929"/>
            <a:ext cx="323782" cy="50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Aggregate Functions and </a:t>
            </a:r>
            <a:r>
              <a:rPr lang="en-US" altLang="zh-TW" dirty="0" smtClean="0">
                <a:ea typeface="新細明體" charset="-120"/>
              </a:rPr>
              <a:t>Operations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848600" cy="1912937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Result of aggregation does not have a name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Can use rename operation to give it a name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For convenience, we permit renaming as part of aggregate operation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/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𝑑𝑒𝑝𝑡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_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𝑛𝑎𝑚𝑒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𝑣𝑔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𝑠𝑎𝑙𝑎𝑟𝑦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𝑎𝑠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𝑎𝑣𝑔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_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𝑠𝑎𝑙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𝑖𝑛𝑠𝑡𝑟𝑢𝑐𝑡𝑜𝑟</m:t>
                          </m:r>
                        </m:e>
                      </m:d>
                    </m:oMath>
                  </m:oMathPara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:endParaRPr lang="en-US" altLang="zh-TW" sz="2400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6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848600" cy="1912937"/>
              </a:xfrm>
              <a:blipFill>
                <a:blip r:embed="rId4"/>
                <a:stretch>
                  <a:fillRect l="-544" t="-1592" b="-19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Modification of the Database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The content of the database may be modified using the following operations: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Deletion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Insertion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Updating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All these operations can be expressed using the assignment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Multiset 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88" y="869950"/>
                <a:ext cx="8602662" cy="4903787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Relational algebra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removes all duplicates</a:t>
                </a:r>
              </a:p>
              <a:p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Multiset relational algebra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retains duplicates, to match SQL semantics. (SQL duplicate retention was initially for efficiency, but is now a feature.)</a:t>
                </a:r>
              </a:p>
              <a:p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Multiset relational algebra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are defined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given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multiset relations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:</a:t>
                </a:r>
                <a:endParaRPr lang="en-US" altLang="zh-TW" sz="2000" dirty="0" smtClean="0">
                  <a:solidFill>
                    <a:srgbClr val="C00000"/>
                  </a:solidFill>
                  <a:ea typeface="新細明體" panose="02020500000000000000" pitchFamily="18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𝝈</m:t>
                    </m:r>
                    <m:r>
                      <a:rPr lang="zh-TW" altLang="en-US" sz="2000" b="1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𝜽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𝒓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b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: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If there are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𝑐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copies of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satisfies </a:t>
                </a:r>
                <a:r>
                  <a:rPr lang="en-US" altLang="zh-TW" sz="2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selections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𝜎</m:t>
                        </m:r>
                      </m:e>
                      <m:sub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then there are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baseline="-25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copies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𝝈</m:t>
                    </m:r>
                    <m:r>
                      <a:rPr lang="zh-TW" altLang="en-US" sz="2000" b="1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𝜽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𝒓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𝜃</m:t>
                    </m:r>
                  </m:oMath>
                </a14:m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represents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conditions.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𝚷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𝒓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TW" sz="2000" b="1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b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: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For each copy of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there is a copy of tuple</a:t>
                </a:r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denotes the </a:t>
                </a:r>
                <a:r>
                  <a:rPr lang="en-US" altLang="zh-TW" sz="2000" dirty="0">
                    <a:solidFill>
                      <a:srgbClr val="C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projection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of the single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𝒓</m:t>
                        </m:r>
                      </m:e>
                      <m:sub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b>
                      <m:sSub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</m:e>
                      <m:sub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000" b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: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copies of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copies of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,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TW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copies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of the tuple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in </a:t>
                </a:r>
                <a:r>
                  <a:rPr lang="en-US" altLang="zh-TW" sz="2000" dirty="0">
                    <a:solidFill>
                      <a:srgbClr val="C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Cartesian product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TW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.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Other operators can be similarly defined </a:t>
                </a:r>
              </a:p>
              <a:p>
                <a:pPr lvl="2"/>
                <a:r>
                  <a:rPr lang="en-US" altLang="zh-TW" sz="2000" dirty="0" smtClean="0">
                    <a:ea typeface="新細明體" panose="02020500000000000000" pitchFamily="18" charset="-120"/>
                  </a:rPr>
                  <a:t>E.g. union: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𝑚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copies,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intersection: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min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⁡(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𝑚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copies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difference: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min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⁡(0,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𝑚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–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copies</a:t>
                </a:r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88" y="869950"/>
                <a:ext cx="8602662" cy="4903787"/>
              </a:xfrm>
              <a:blipFill>
                <a:blip r:embed="rId2"/>
                <a:stretch>
                  <a:fillRect l="-496" t="-622" r="-354" b="-18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Multiset: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098550"/>
                <a:ext cx="7683500" cy="4549775"/>
              </a:xfrm>
            </p:spPr>
            <p:txBody>
              <a:bodyPr/>
              <a:lstStyle/>
              <a:p>
                <a:pPr>
                  <a:tabLst>
                    <a:tab pos="1436688" algn="l"/>
                    <a:tab pos="2176463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Example: Suppose multiset relations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𝐶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are as follows:</a:t>
                </a:r>
              </a:p>
              <a:p>
                <a:pPr lvl="1">
                  <a:tabLst>
                    <a:tab pos="1436688" algn="l"/>
                    <a:tab pos="2176463" algn="l"/>
                  </a:tabLst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={(1,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 (2,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,     </a:t>
                </a:r>
              </a:p>
              <a:p>
                <a:pPr lvl="1">
                  <a:tabLst>
                    <a:tab pos="1436688" algn="l"/>
                    <a:tab pos="2176463" algn="l"/>
                  </a:tabLst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={(2), (3), (3)}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>
                  <a:tabLst>
                    <a:tab pos="1436688" algn="l"/>
                    <a:tab pos="2176463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 = {(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.</a:t>
                </a:r>
              </a:p>
              <a:p>
                <a:pPr>
                  <a:tabLst>
                    <a:tab pos="1436688" algn="l"/>
                    <a:tab pos="217646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,2),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,2),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,3),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,3),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,3),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,3)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}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098550"/>
                <a:ext cx="7683500" cy="4549775"/>
              </a:xfrm>
              <a:blipFill>
                <a:blip r:embed="rId3"/>
                <a:stretch>
                  <a:fillRect l="-476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2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SQL and 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4388" y="989013"/>
                <a:ext cx="7661275" cy="4903787"/>
              </a:xfrm>
            </p:spPr>
            <p:txBody>
              <a:bodyPr/>
              <a:lstStyle/>
              <a:p>
                <a:r>
                  <a:rPr lang="en-US" altLang="en-US" sz="2000" b="1" dirty="0" smtClean="0"/>
                  <a:t>select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000" i="1" dirty="0"/>
                  <a:t/>
                </a:r>
                <a:br>
                  <a:rPr lang="en-US" altLang="en-US" sz="2000" i="1" dirty="0"/>
                </a:br>
                <a:r>
                  <a:rPr lang="en-US" alt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dirty="0"/>
                  <a:t/>
                </a:r>
                <a:br>
                  <a:rPr lang="en-US" altLang="en-US" sz="2000" dirty="0"/>
                </a:br>
                <a:r>
                  <a:rPr lang="en-US" altLang="en-US" sz="20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US" sz="2000" i="1" dirty="0"/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is equivalent to the following expression in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multiset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relational algebra</a:t>
                </a:r>
              </a:p>
              <a:p>
                <a:pPr>
                  <a:buNone/>
                  <a:tabLst>
                    <a:tab pos="1436688" algn="l"/>
                    <a:tab pos="2176463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/>
              </a:p>
              <a:p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select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sum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)</a:t>
                </a:r>
                <a:br>
                  <a:rPr lang="en-US" altLang="zh-TW" sz="2000" i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from 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i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𝑃</m:t>
                    </m:r>
                  </m:oMath>
                </a14:m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b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group by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is equivalent to the following expression in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multiset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relational algebra</a:t>
                </a:r>
                <a:endParaRPr lang="en-US" altLang="zh-TW" sz="2000" dirty="0" smtClean="0">
                  <a:latin typeface="Algerian" panose="04020705040A02060702" pitchFamily="82" charset="0"/>
                  <a:ea typeface="新細明體" panose="02020500000000000000" pitchFamily="18" charset="-12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n-US" altLang="zh-TW" sz="2400" baseline="-25000" dirty="0" smtClean="0">
                    <a:ea typeface="新細明體" panose="02020500000000000000" pitchFamily="18" charset="-12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en-US" sz="2400" i="1" baseline="-250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sz="2400" dirty="0" smtClean="0">
                  <a:ea typeface="新細明體" panose="02020500000000000000" pitchFamily="18" charset="-120"/>
                </a:endParaRPr>
              </a:p>
              <a:p>
                <a:endParaRPr lang="en-US" altLang="zh-TW" b="1" dirty="0" smtClean="0">
                  <a:ea typeface="新細明體" panose="02020500000000000000" pitchFamily="18" charset="-120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TW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388" y="989013"/>
                <a:ext cx="7661275" cy="4903787"/>
              </a:xfrm>
              <a:blipFill>
                <a:blip r:embed="rId2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936511"/>
                <a:ext cx="8004175" cy="4876800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Six 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basic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operators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select: </a:t>
                </a:r>
                <a14:m>
                  <m:oMath xmlns:m="http://schemas.openxmlformats.org/officeDocument/2006/math">
                    <m:r>
                      <a:rPr kumimoji="0" lang="zh-TW" altLang="en-US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𝜎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project: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Π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union: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–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Cartesian product: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rename: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𝜌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The operators take one or two relations as inputs and produce a new relation as a result.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We first discuss relational algebra based on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sets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(or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single-set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), and then we discuss how to extend it to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multisets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936511"/>
                <a:ext cx="8004175" cy="4876800"/>
              </a:xfrm>
              <a:blipFill>
                <a:blip r:embed="rId3"/>
                <a:stretch>
                  <a:fillRect l="-457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SQL and 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7" y="1103314"/>
                <a:ext cx="8378168" cy="3649662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More generally, the non-aggregated attributes in the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select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clause may be a subset of the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group by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attributes, in which case the equivalence is as follows: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b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b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select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sum</a:t>
                </a:r>
                <a:r>
                  <a:rPr lang="en-US" altLang="zh-TW" sz="2000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)</a:t>
                </a:r>
                <a:br>
                  <a:rPr lang="en-US" altLang="zh-TW" sz="2000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from 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i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𝑃</m:t>
                    </m:r>
                  </m:oMath>
                </a14:m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b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group by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2000" i="1" dirty="0" smtClean="0">
                  <a:solidFill>
                    <a:srgbClr val="C00000"/>
                  </a:solidFill>
                  <a:ea typeface="新細明體" panose="02020500000000000000" pitchFamily="18" charset="-120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 is equivalent to the following expression in multiset relational algebra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𝑠𝑢𝑚𝐴</m:t>
                                      </m:r>
                                      <m:r>
                                        <a:rPr lang="en-US" alt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3 </m:t>
                                      </m:r>
                                    </m:sub>
                                  </m:sSub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𝑠𝑢𝑚𝐴</m:t>
                              </m:r>
                              <m:r>
                                <a:rPr lang="en-US" alt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endParaRPr lang="en-US" altLang="zh-TW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29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7" y="1103314"/>
                <a:ext cx="8378168" cy="3649662"/>
              </a:xfrm>
              <a:blipFill>
                <a:blip r:embed="rId2"/>
                <a:stretch>
                  <a:fillRect l="-436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SQL </a:t>
            </a:r>
            <a:r>
              <a:rPr lang="en-US" altLang="zh-TW" dirty="0" err="1" smtClean="0">
                <a:ea typeface="新細明體" charset="-120"/>
              </a:rPr>
              <a:t>vs</a:t>
            </a:r>
            <a:r>
              <a:rPr lang="en-US" altLang="zh-TW" dirty="0" smtClean="0">
                <a:ea typeface="新細明體" charset="-120"/>
              </a:rPr>
              <a:t> Relational Algebra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109663"/>
            <a:ext cx="8183563" cy="4681537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SQL is a query language for users to access databases. 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Relational algebra is used by the system to process queries.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SQL is built on top of relational algebra with some additional facilities to manipulate data. 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For example, displaying data in order.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An SQL query is translated into a relational algebra expression to be processed.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 practice, an end-user does not need to write relational algebra. But the idea of algebra can help an end-user to write a good query.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4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Select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81014" y="942975"/>
                <a:ext cx="5433404" cy="413702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𝜎</m:t>
                        </m:r>
                      </m:e>
                      <m:sub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𝑃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14:m>
                  <m:oMath xmlns:m="http://schemas.openxmlformats.org/officeDocument/2006/math">
                    <m:r>
                      <a:rPr lang="en-HK" altLang="zh-TW" sz="20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called the 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selection predicate</a:t>
                </a:r>
                <a:endParaRPr lang="en-US" altLang="zh-TW" sz="2000" b="1" i="1" dirty="0" smtClean="0">
                  <a:solidFill>
                    <a:schemeClr val="tx2"/>
                  </a:solidFill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Defined as: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𝜎</m:t>
                        </m:r>
                      </m:e>
                      <m:sub>
                        <m:r>
                          <a:rPr lang="en-HK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HK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HK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e>
                    </m:d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</m:e>
                    </m:d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𝑃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where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𝑃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a formula in propositional calculus consisting of 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terms</a:t>
                </a:r>
                <a:r>
                  <a:rPr lang="en-US" altLang="zh-TW" sz="2000" dirty="0" smtClean="0">
                    <a:solidFill>
                      <a:schemeClr val="tx2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connected by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b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and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b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or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</a:t>
                </a:r>
                <a:r>
                  <a:rPr lang="en-US" altLang="zh-TW" sz="2000" b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not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).</a:t>
                </a: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Each 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term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of:  </a:t>
                </a:r>
              </a:p>
              <a:p>
                <a:pPr lvl="2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&lt;attribute&gt;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op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&lt;attribute&gt;</a:t>
                </a:r>
              </a:p>
              <a:p>
                <a:pPr lvl="2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&lt;attribute&gt;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op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&lt;constant&gt;</a:t>
                </a:r>
              </a:p>
              <a:p>
                <a:pPr marL="457200" lvl="1" indent="0">
                  <a:lnSpc>
                    <a:spcPct val="90000"/>
                  </a:lnSpc>
                  <a:buNone/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where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op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=,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 &gt;,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 &lt;,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Example of selection: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𝑑𝑒𝑝𝑡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_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𝑛𝑎𝑚𝑒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="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𝑃h𝑦𝑖𝑐𝑠</m:t>
                        </m:r>
                        <m:r>
                          <a:rPr lang="en-HK" altLang="zh-TW" sz="20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sym typeface="Symbol" panose="05050102010706020507" pitchFamily="18" charset="2"/>
                          </a:rPr>
                          <m:t>"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𝑖𝑛𝑠𝑡𝑟𝑢𝑐𝑡𝑜𝑟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1014" y="942975"/>
                <a:ext cx="5433404" cy="4137025"/>
              </a:xfrm>
              <a:blipFill>
                <a:blip r:embed="rId3"/>
                <a:stretch>
                  <a:fillRect l="-786" t="-147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6" name="Picture 37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987814" y="1020796"/>
            <a:ext cx="277018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Project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0413" y="1068388"/>
                <a:ext cx="5253037" cy="521568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tabLst>
                    <a:tab pos="32575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US" altLang="zh-TW" sz="2000" i="1" baseline="-25000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US" altLang="zh-TW" sz="2000" i="1" baseline="-25000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 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  <m:r>
                          <a:rPr lang="en-US" altLang="zh-TW" sz="2000" i="1" baseline="-25000" dirty="0" err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,…, 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r>
                      <a:rPr lang="en-US" altLang="zh-TW" sz="2000" i="1" baseline="-25000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are attribute names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is a relation name.</a:t>
                </a:r>
              </a:p>
              <a:p>
                <a:pPr>
                  <a:tabLst>
                    <a:tab pos="32575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The result is defined as the relation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columns obtained by erasing the columns that are not listed.</a:t>
                </a:r>
              </a:p>
              <a:p>
                <a:pPr>
                  <a:tabLst>
                    <a:tab pos="3257550" algn="ctr"/>
                  </a:tabLst>
                </a:pP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Duplicate rows removed from result, since relations are sets.</a:t>
                </a:r>
              </a:p>
              <a:p>
                <a:pPr>
                  <a:tabLst>
                    <a:tab pos="32575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Example: To ignore the </a:t>
                </a:r>
                <a:r>
                  <a:rPr lang="en-US" altLang="zh-TW" sz="2000" i="1" dirty="0" err="1" smtClean="0">
                    <a:ea typeface="新細明體" panose="02020500000000000000" pitchFamily="18" charset="-120"/>
                  </a:rPr>
                  <a:t>dept_name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attribute of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instructor. </a:t>
                </a:r>
                <a:br>
                  <a:rPr lang="en-US" altLang="zh-TW" sz="2000" i="1" dirty="0" smtClean="0">
                    <a:ea typeface="新細明體" panose="02020500000000000000" pitchFamily="18" charset="-120"/>
                  </a:rPr>
                </a:b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HK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𝐼𝐷</m:t>
                        </m:r>
                        <m:r>
                          <a:rPr lang="en-HK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HK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𝑛𝑎𝑚𝑒</m:t>
                        </m:r>
                        <m:r>
                          <a:rPr lang="en-HK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HK" altLang="zh-TW" sz="20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𝑠𝑎𝑙𝑎𝑟𝑦</m:t>
                        </m:r>
                      </m:sub>
                    </m:sSub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HK" altLang="zh-TW" sz="20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𝑖𝑛𝑠𝑡𝑟𝑢𝑐𝑡𝑜𝑟</m:t>
                    </m:r>
                    <m:r>
                      <a:rPr lang="en-HK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400" dirty="0" smtClean="0">
                    <a:ea typeface="新細明體" panose="02020500000000000000" pitchFamily="18" charset="-120"/>
                  </a:rPr>
                </a:br>
                <a:endParaRPr lang="en-US" altLang="zh-TW" sz="2400" dirty="0" smtClean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0413" y="1068388"/>
                <a:ext cx="5253037" cy="5215680"/>
              </a:xfrm>
              <a:blipFill>
                <a:blip r:embed="rId3"/>
                <a:stretch>
                  <a:fillRect l="-813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5" name="Picture 37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6013450" y="1068388"/>
            <a:ext cx="277018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Union Operation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441" y="927084"/>
                <a:ext cx="6683876" cy="4876800"/>
              </a:xfrm>
            </p:spPr>
            <p:txBody>
              <a:bodyPr/>
              <a:lstStyle/>
              <a:p>
                <a:pPr>
                  <a:tabLst>
                    <a:tab pos="29654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Notation: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∪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endParaRPr lang="en-US" altLang="zh-TW" sz="2000" i="1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tabLst>
                    <a:tab pos="29654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Defined as: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∪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|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tabLst>
                    <a:tab pos="29654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∪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to be valid</a:t>
                </a:r>
              </a:p>
              <a:p>
                <a:pPr lvl="1">
                  <a:tabLst>
                    <a:tab pos="2965450" algn="ctr"/>
                  </a:tabLst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must have the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same 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arity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(same number of attributes)</a:t>
                </a:r>
              </a:p>
              <a:p>
                <a:pPr lvl="1">
                  <a:tabLst>
                    <a:tab pos="29654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The attribute domains must be 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compatible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(example: There is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attribute in both r and s.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defined as integer (e.g. 123), and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attribute is defined as string (</a:t>
                </a:r>
                <a:r>
                  <a:rPr lang="en-US" altLang="zh-TW" sz="2000" dirty="0" err="1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e.g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, “123”). They are not compatible.)</a:t>
                </a:r>
              </a:p>
              <a:p>
                <a:pPr>
                  <a:tabLst>
                    <a:tab pos="296545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Example: to find all courses taught in the Fall 2009 semester,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or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in the Spring 2010 semester,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or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in both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   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400" i="1" baseline="-25000" dirty="0" err="1" smtClean="0">
                    <a:ea typeface="新細明體" panose="02020500000000000000" pitchFamily="18" charset="-120"/>
                  </a:rPr>
                  <a:t>course_id</a:t>
                </a:r>
                <a:r>
                  <a:rPr lang="en-US" altLang="zh-TW" sz="2400" dirty="0" smtClean="0">
                    <a:ea typeface="新細明體" panose="02020500000000000000" pitchFamily="18" charset="-120"/>
                  </a:rPr>
                  <a:t> 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semester=“Fall”  </a:t>
                </a:r>
                <a:r>
                  <a:rPr lang="el-GR" altLang="zh-TW" sz="2400" i="1" baseline="-25000" dirty="0" smtClean="0">
                    <a:sym typeface="Symbol" panose="05050102010706020507" pitchFamily="18" charset="2"/>
                  </a:rPr>
                  <a:t>Λ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year=2009 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section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</a:t>
                </a:r>
                <a:b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</a:t>
                </a:r>
                <a:r>
                  <a:rPr lang="en-US" altLang="zh-TW" sz="2400" i="1" baseline="-25000" dirty="0" err="1" smtClean="0">
                    <a:ea typeface="新細明體" panose="02020500000000000000" pitchFamily="18" charset="-120"/>
                  </a:rPr>
                  <a:t>course_id</a:t>
                </a:r>
                <a:r>
                  <a:rPr lang="en-US" altLang="zh-TW" sz="2400" dirty="0" smtClean="0">
                    <a:ea typeface="新細明體" panose="02020500000000000000" pitchFamily="18" charset="-120"/>
                  </a:rPr>
                  <a:t> 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semester=“Spring”  </a:t>
                </a:r>
                <a:r>
                  <a:rPr lang="el-GR" altLang="zh-TW" sz="2400" i="1" baseline="-25000" dirty="0" smtClean="0">
                    <a:sym typeface="Symbol" panose="05050102010706020507" pitchFamily="18" charset="2"/>
                  </a:rPr>
                  <a:t>Λ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year=2010 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section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  <a:p>
                <a:pPr>
                  <a:lnSpc>
                    <a:spcPct val="140000"/>
                  </a:lnSpc>
                  <a:tabLst>
                    <a:tab pos="2965450" algn="ctr"/>
                  </a:tabLst>
                </a:pPr>
                <a:endParaRPr lang="en-US" altLang="zh-TW" dirty="0" smtClean="0">
                  <a:ea typeface="新細明體" panose="02020500000000000000" pitchFamily="18" charset="-120"/>
                </a:endParaRPr>
              </a:p>
              <a:p>
                <a:pPr>
                  <a:lnSpc>
                    <a:spcPct val="140000"/>
                  </a:lnSpc>
                  <a:buFont typeface="Monotype Sorts" pitchFamily="2" charset="2"/>
                  <a:buNone/>
                  <a:tabLst>
                    <a:tab pos="2965450" algn="ctr"/>
                  </a:tabLst>
                </a:pPr>
                <a:endParaRPr lang="en-US" altLang="zh-TW" i="1" dirty="0" smtClean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441" y="927084"/>
                <a:ext cx="6683876" cy="4876800"/>
              </a:xfrm>
              <a:blipFill>
                <a:blip r:embed="rId3"/>
                <a:stretch>
                  <a:fillRect l="-639" t="-500" b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Set Difference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539037" cy="4916487"/>
              </a:xfrm>
            </p:spPr>
            <p:txBody>
              <a:bodyPr/>
              <a:lstStyle/>
              <a:p>
                <a:pPr>
                  <a:spcBef>
                    <a:spcPct val="60000"/>
                  </a:spcBef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Notation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–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endParaRPr lang="en-US" altLang="zh-TW" sz="2000" i="1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Defined as: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–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|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TW" sz="2000" i="1" dirty="0" smtClean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Set differences must be taken between 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ea typeface="新細明體" panose="02020500000000000000" pitchFamily="18" charset="-120"/>
                  </a:rPr>
                  <a:t>compatible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relations.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</a:rPr>
                  <a:t> must have the </a:t>
                </a:r>
                <a:r>
                  <a:rPr lang="en-US" altLang="zh-TW" sz="2000" dirty="0" smtClean="0">
                    <a:solidFill>
                      <a:schemeClr val="tx2"/>
                    </a:solidFill>
                    <a:ea typeface="新細明體" panose="02020500000000000000" pitchFamily="18" charset="-120"/>
                  </a:rPr>
                  <a:t>same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 arity</a:t>
                </a:r>
              </a:p>
              <a:p>
                <a:pPr lvl="1"/>
                <a:r>
                  <a:rPr lang="en-US" altLang="zh-TW" sz="2000" dirty="0" smtClean="0">
                    <a:ea typeface="新細明體" panose="02020500000000000000" pitchFamily="18" charset="-120"/>
                  </a:rPr>
                  <a:t>attribute domains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must be compatible</a:t>
                </a:r>
              </a:p>
              <a:p>
                <a:r>
                  <a:rPr lang="en-US" altLang="zh-TW" sz="2000" dirty="0" smtClean="0">
                    <a:ea typeface="新細明體" panose="02020500000000000000" pitchFamily="18" charset="-120"/>
                  </a:rPr>
                  <a:t>Example: to find all courses taught in the Fall 2009 semester,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but not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in the Spring 2010 semester.</a:t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400" dirty="0" smtClean="0">
                    <a:ea typeface="新細明體" panose="02020500000000000000" pitchFamily="18" charset="-120"/>
                  </a:rPr>
                  <a:t>   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</a:t>
                </a:r>
                <a:r>
                  <a:rPr lang="en-US" altLang="zh-TW" sz="2400" i="1" baseline="-25000" dirty="0" err="1" smtClean="0">
                    <a:ea typeface="新細明體" panose="02020500000000000000" pitchFamily="18" charset="-120"/>
                  </a:rPr>
                  <a:t>course_id</a:t>
                </a:r>
                <a:r>
                  <a:rPr lang="en-US" altLang="zh-TW" sz="2400" dirty="0" smtClean="0">
                    <a:ea typeface="新細明體" panose="02020500000000000000" pitchFamily="18" charset="-120"/>
                  </a:rPr>
                  <a:t> 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semester=“Fall”  </a:t>
                </a:r>
                <a:r>
                  <a:rPr lang="el-GR" altLang="zh-TW" sz="2400" i="1" baseline="-25000" dirty="0" smtClean="0">
                    <a:sym typeface="Symbol" panose="05050102010706020507" pitchFamily="18" charset="2"/>
                  </a:rPr>
                  <a:t>Λ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year=2009 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section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  −  </a:t>
                </a:r>
                <a:b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  </a:t>
                </a:r>
                <a:r>
                  <a:rPr lang="en-US" altLang="zh-TW" sz="2400" i="1" baseline="-25000" dirty="0" err="1" smtClean="0">
                    <a:ea typeface="新細明體" panose="02020500000000000000" pitchFamily="18" charset="-120"/>
                  </a:rPr>
                  <a:t>course_id</a:t>
                </a:r>
                <a:r>
                  <a:rPr lang="en-US" altLang="zh-TW" sz="2400" dirty="0" smtClean="0">
                    <a:ea typeface="新細明體" panose="02020500000000000000" pitchFamily="18" charset="-120"/>
                  </a:rPr>
                  <a:t> 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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semester=“Spring”  </a:t>
                </a:r>
                <a:r>
                  <a:rPr lang="el-GR" altLang="zh-TW" sz="2400" i="1" baseline="-25000" dirty="0" smtClean="0">
                    <a:sym typeface="Symbol" panose="05050102010706020507" pitchFamily="18" charset="2"/>
                  </a:rPr>
                  <a:t>Λ</a:t>
                </a:r>
                <a:r>
                  <a:rPr lang="en-US" altLang="zh-TW" sz="2400" i="1" baseline="-25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year=2010 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24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section</a:t>
                </a:r>
                <a:r>
                  <a:rPr lang="en-US" altLang="zh-TW" sz="24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  <a:p>
                <a:endParaRPr lang="en-US" altLang="zh-TW" sz="16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TW" sz="16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TW" sz="16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endParaRPr lang="en-US" altLang="zh-TW" sz="16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539037" cy="4916487"/>
              </a:xfrm>
              <a:blipFill>
                <a:blip r:embed="rId3"/>
                <a:stretch>
                  <a:fillRect l="-566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Cartesian-Product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95313" y="1077913"/>
                <a:ext cx="7947025" cy="4876800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Notation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</a:endParaRPr>
              </a:p>
              <a:p>
                <a:pPr>
                  <a:tabLst>
                    <a:tab pos="314960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Defined as: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×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𝑝𝑞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|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TW" sz="2000" dirty="0" smtClean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>
                  <a:tabLst>
                    <a:tab pos="3149600" algn="ctr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Assume that attributes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 are disjoint. (That is,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=∅</m:t>
                    </m:r>
                  </m:oMath>
                </a14:m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).</a:t>
                </a:r>
              </a:p>
              <a:p>
                <a:pPr marL="342900" lvl="1" indent="-342900"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tabLst>
                    <a:tab pos="3149600" algn="ctr"/>
                  </a:tabLst>
                </a:pP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𝑤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𝑊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implies that a relation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𝑤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following the schema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𝑊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.</a:t>
                </a:r>
                <a:endParaRPr lang="en-US" altLang="zh-TW" sz="2000" dirty="0" smtClean="0">
                  <a:solidFill>
                    <a:srgbClr val="0000FF"/>
                  </a:solidFill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  <a:p>
                <a:pPr marL="342900" lvl="1" indent="-342900"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tabLst>
                    <a:tab pos="3149600" algn="ctr"/>
                  </a:tabLst>
                </a:pP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If attributes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𝑅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are not disjoint, then </a:t>
                </a:r>
                <a:r>
                  <a:rPr lang="en-US" altLang="zh-TW" sz="2000" i="1" u="sng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renaming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must be used. Since it happens, </a:t>
                </a:r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we devise a naming schema to distinguish between the attribute names if they are the same in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 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𝐵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(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,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𝐶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, by attaching the relation name,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𝑟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.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𝑠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.</m:t>
                    </m:r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 (known as </a:t>
                </a:r>
                <a:r>
                  <a:rPr lang="en-HK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dot-notation</a:t>
                </a:r>
                <a:r>
                  <a:rPr lang="en-HK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  <a:sym typeface="Symbol" panose="05050102010706020507" pitchFamily="18" charset="2"/>
                  </a:rPr>
                  <a:t>).</a:t>
                </a:r>
                <a:endParaRPr lang="en-US" altLang="zh-TW" sz="2000" dirty="0" smtClean="0">
                  <a:solidFill>
                    <a:srgbClr val="0000FF"/>
                  </a:solidFill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5313" y="1077913"/>
                <a:ext cx="7947025" cy="4876800"/>
              </a:xfrm>
              <a:blipFill>
                <a:blip r:embed="rId3"/>
                <a:stretch>
                  <a:fillRect l="-537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20620</TotalTime>
  <Words>2311</Words>
  <Application>Microsoft Office PowerPoint</Application>
  <PresentationFormat>On-screen Show (4:3)</PresentationFormat>
  <Paragraphs>591</Paragraphs>
  <Slides>41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dbsym</vt:lpstr>
      <vt:lpstr>Monotype Sorts</vt:lpstr>
      <vt:lpstr>ＭＳ Ｐゴシック</vt:lpstr>
      <vt:lpstr>PMingLiU</vt:lpstr>
      <vt:lpstr>PMingLiU</vt:lpstr>
      <vt:lpstr>Algerian</vt:lpstr>
      <vt:lpstr>Arial</vt:lpstr>
      <vt:lpstr>Calibri</vt:lpstr>
      <vt:lpstr>Cambria Math</vt:lpstr>
      <vt:lpstr>Comic Sans MS</vt:lpstr>
      <vt:lpstr>Helvetica</vt:lpstr>
      <vt:lpstr>Symbol</vt:lpstr>
      <vt:lpstr>Times New Roman</vt:lpstr>
      <vt:lpstr>Webdings</vt:lpstr>
      <vt:lpstr>Wingdings</vt:lpstr>
      <vt:lpstr>2_db-5-grey</vt:lpstr>
      <vt:lpstr>Default Design</vt:lpstr>
      <vt:lpstr>Clip</vt:lpstr>
      <vt:lpstr>Chapter 6: Formal Relational Query Languages </vt:lpstr>
      <vt:lpstr>Sets</vt:lpstr>
      <vt:lpstr>Relations between sets</vt:lpstr>
      <vt:lpstr>Relational Algebra</vt:lpstr>
      <vt:lpstr>Select Operation</vt:lpstr>
      <vt:lpstr>Project Operation</vt:lpstr>
      <vt:lpstr>Union Operation</vt:lpstr>
      <vt:lpstr>Set Difference Operation</vt:lpstr>
      <vt:lpstr>Cartesian-Product Operation</vt:lpstr>
      <vt:lpstr>Rename Operation</vt:lpstr>
      <vt:lpstr>Example Query</vt:lpstr>
      <vt:lpstr>Example Queries</vt:lpstr>
      <vt:lpstr>Formal Definition</vt:lpstr>
      <vt:lpstr>Additional Operations</vt:lpstr>
      <vt:lpstr>Set-Intersection Operation</vt:lpstr>
      <vt:lpstr>Natural-Join Operation</vt:lpstr>
      <vt:lpstr>Natural Join and Theta Join</vt:lpstr>
      <vt:lpstr>Assignment Operation</vt:lpstr>
      <vt:lpstr>Outer Join</vt:lpstr>
      <vt:lpstr>Outer Join – Example</vt:lpstr>
      <vt:lpstr>Outer Join – Example</vt:lpstr>
      <vt:lpstr>Outer Join using Joins</vt:lpstr>
      <vt:lpstr>Null Values</vt:lpstr>
      <vt:lpstr>Null Values</vt:lpstr>
      <vt:lpstr>Reconsider the SQL</vt:lpstr>
      <vt:lpstr>Division Operator</vt:lpstr>
      <vt:lpstr>Relational Algebra</vt:lpstr>
      <vt:lpstr>Division Operator</vt:lpstr>
      <vt:lpstr>Assignment Operation</vt:lpstr>
      <vt:lpstr>Consider an Example (1)</vt:lpstr>
      <vt:lpstr>Consider an Example (2)</vt:lpstr>
      <vt:lpstr>Extended Relational-Algebra-Operations</vt:lpstr>
      <vt:lpstr>Generalized Projection</vt:lpstr>
      <vt:lpstr>Aggregate Functions and Operations (1)</vt:lpstr>
      <vt:lpstr>Aggregate Functions and Operations (2)</vt:lpstr>
      <vt:lpstr>Modification of the Database</vt:lpstr>
      <vt:lpstr>Multiset Relational Algebra</vt:lpstr>
      <vt:lpstr>Multiset: An Example</vt:lpstr>
      <vt:lpstr>SQL and Relational Algebra</vt:lpstr>
      <vt:lpstr>SQL and Relational Algebra</vt:lpstr>
      <vt:lpstr>SQL vs Relational Algebra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Windows User</cp:lastModifiedBy>
  <cp:revision>486</cp:revision>
  <cp:lastPrinted>1999-06-28T19:27:31Z</cp:lastPrinted>
  <dcterms:created xsi:type="dcterms:W3CDTF">1999-12-16T14:50:30Z</dcterms:created>
  <dcterms:modified xsi:type="dcterms:W3CDTF">2022-02-09T02:06:09Z</dcterms:modified>
</cp:coreProperties>
</file>