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72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4" r:id="rId18"/>
    <p:sldId id="30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2765" autoAdjust="0"/>
  </p:normalViewPr>
  <p:slideViewPr>
    <p:cSldViewPr snapToGrid="0">
      <p:cViewPr varScale="1">
        <p:scale>
          <a:sx n="49" d="100"/>
          <a:sy n="49" d="100"/>
        </p:scale>
        <p:origin x="111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23917-DD19-4AD1-87D4-53536E74B0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DB005-79C7-416B-8558-4DA163B120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6D36611-4327-4065-A915-00D3A262B54F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A2FDA8B-453F-46D0-A80A-28D08BD81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AD6E35-5AEC-4B01-B641-E3F45490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28AC-331D-4D61-B293-CCADA6023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FF3A-6440-4AA9-A4D9-13CF43E9A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FC6C23C-C018-45F8-AB9E-D92BA557CC4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9A9EBC4-D93A-4F13-B63C-940913EDE6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E6499E6F-1FD0-4D96-AF58-E3518A0CF1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8124F61-4A19-4D82-A464-9EACD8497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FE3DFE9-1881-4F4F-BEBA-FF7FB73424B3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AB46422E-5E5F-4AFE-8331-3AA705AFF5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800D422C-C016-4325-96D3-CEEB494B85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BAD53ADF-E9C7-4DDF-B1F5-F01AFBA5D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C919EBE-674A-4C97-9AD0-D3FA44C3C025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F40391E4-594B-4948-9462-0387CD9B5B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A5906895-3DED-487F-8A6A-8FB9E04F06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4613A835-D5AC-4517-803A-6DA5784AB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1A639CC-3BE4-4D86-9B9A-1C4B9E0AB603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2EDB84DC-BEAC-4EE4-BB0E-61DBE3EF94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76C93AF2-DAC4-400F-95D7-CC891B7940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1675F499-BE81-48D6-BFD0-28B53E923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91D7708-85CB-4A3B-BE24-6D31960D6CBE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14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CAFB5A72-8A31-46A2-B240-F608EA1176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A4E1FA9E-BF1D-4802-A509-AE18BCE4A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34125D-1BEE-4A2D-8A2C-29E58A6E6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BB2B8FF-A817-4767-BA60-244E0CD67F63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CCDDEAFD-2D03-4D8E-BCB0-3AA459E747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A8998382-0041-460B-9A69-B47CEB0378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05AAFB4E-A6FD-4CC9-AE1A-C320998BA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BA4BFEC-E1C5-4944-9F19-5D240F37800A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93D402F8-E0A2-441F-859B-AB6E393F5E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8B0CF911-6FAD-402D-A397-1565994157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C2BBC32-70EE-4CE8-90B3-21B1C2093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0AAC671-4AD1-4653-8E0E-5FEAE1BE8F05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40CCE85D-C1F8-4335-B3B1-987C45CCE5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508B86AB-D8B5-4AEF-9368-049BAEEB43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265BC244-DDD8-44A5-BAF3-44833F4A8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481DEDD-1D06-4B94-9E79-ECAFB2B4DE8C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3707C738-F53C-4085-AE2F-687BCEDF68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F90046C6-6813-4079-8B32-C257A05240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5D851821-EF5B-485E-81C1-7E13276E1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7D3BB9B-9A8A-4691-9E8D-D563A6BE6784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20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AC774BEE-84C7-4049-9839-4F56CE619D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64417CD4-F88C-4C49-B36E-5EE6DDBBC4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3D477AAA-91FF-462E-8D42-6AD40A0BB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2F6B7DE-1B42-46D2-9779-119F04D94593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FE14F5FE-ECC0-40C4-BED1-6FCF42210C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10A1A17C-FC13-4652-9C22-677DAA4480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E6FCAC19-E354-4C40-8087-BCC28E54A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9D0E567-210C-496A-89D6-D5A4D2561A05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A9408D90-A28D-4526-8EC0-FD0971240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2CEE28B-2C0C-4E33-BC11-41D9ACBF5F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D63C1BC-E8FC-470B-9D78-8EC1C0AC8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17CBEEE-DBBE-455A-89A4-2AA9AB79C3C6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183F3923-569B-4267-9A83-474E38533D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326F1AA3-FB78-4FA5-AE88-3BA518B48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D865698B-4D6E-45C2-AAD4-B7A99BF4F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09A500F-5AA5-4F30-BDE0-BC57518FBAA2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6BD470E9-D2AD-4F81-90C6-192D03585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DEF2CEC-7689-4FF8-B180-5AE355E9CB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B092ACDD-F4CF-4A2E-9875-63FB3AB55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E437D90-42EF-4BB7-BE5D-E94974659915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9D0C7687-99F5-4C44-BEEF-68AE655B23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E1485EC1-AA8B-479F-8DC6-A958F851E3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9F35DDA6-73DE-4845-979A-858C16AB3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026822F-A6DC-4137-A876-4BE3F893CCED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9FF2EED6-492F-4E1F-B5D4-0E9AE92EC2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780B1861-6D72-4A0B-8EE0-367DD8B72D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D18F0D65-8C5A-4096-BD55-C263F5ABE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5A09B9D-6222-4CD0-A890-020AC4091321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7BADC6BD-7296-422C-B173-0347613A00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D3739138-F463-4CA5-8828-4308218FEB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9DE53EE0-A13E-4224-B2D6-A31D2606D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FCC6B1B-840F-4423-8E67-57D4D7358DC9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30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6FFB9135-9350-4C4D-A5E7-9DA3F9C108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DD94177F-A3C5-4630-B372-6C3CB9CE50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CBBACE72-95BD-41A0-AA7A-1B1ED1B89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EE853AD-F415-421A-A0D9-11B153B00BA3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31AB4D71-DF66-4A0C-BB91-CC707E66B9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4288F6A9-2DDC-4710-9EDD-833CE63E1F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BDBC54EF-0873-412F-B909-9B4CCFA43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80BBDF7-C458-47A6-913E-07140CED6D51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A57DC138-B58A-45A1-8BCA-00BD0A0BA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49BF10FD-4990-4349-B806-0DB19C24BA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6462434D-54D5-4CE1-8294-4A388356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6ED9E1E-6824-4210-81CE-05203DB1D10C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B7973E32-C675-47E5-B03B-1229824B67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E7616206-284C-459B-9D47-CE7C07F5F2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0FC205F4-B9D4-48A7-A056-AEEAD2726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959E5C5-1498-489B-BD4B-8F816EE61360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34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0473ACDE-242A-4360-98DD-8595252096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A2D09FBB-59F9-43FA-AD94-F1B25C8D35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BE4DC19-FF4C-45E3-A64C-67EB585B5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7B69031-A51D-48E2-83AB-2C5D108287E7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1A8DD588-3D26-40BF-BE73-474D536AEB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879D3C8-64E9-4350-88A1-4C471980C2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Can you guess what type of data you might know can be dirty in context of university?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E5FF96C-91D2-4DD1-949A-6D1D62138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7A1A019-8001-47F6-8441-AA88C79EA059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D9761C5A-B8E7-4863-AF4C-874D7A9258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02A82D17-D4B8-419F-9C35-538BA73E6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C5714C32-D228-4257-9F28-9797388BD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9C9DC83-D281-4C40-9943-C36FE1C04C01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069D2495-9A7E-4C8C-9BA1-B3BF36E1C4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AB02F353-9711-434D-8473-E69B9EF8FE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FC28D5C2-8BF9-4CA3-833B-8110A772A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33FA98A-61EC-4619-A6F3-1925E7B7D14F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9C855E53-0073-4C33-9203-39B3A78D1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AE338381-428C-4A45-B28E-43A8AE0298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9751945E-AE79-47F9-A820-CAFB62B8B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21719B4-F56F-451D-989B-43C8997ACC68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3BE61911-D737-4923-A2F5-B3C9AC1664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6891A84F-D59B-42ED-81B4-AA895FCDA3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A0273A47-EA6E-47EB-B604-4BAC09F9A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254E97F-936B-429E-8235-181C1FC38E09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0ABDA26-6A9B-4014-A51B-1590E70436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A9DB7267-8139-4156-9F08-143C6025C1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EBD292A-CBAF-46F9-9B10-4F1DC9863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4A9398C-379A-446D-93F7-0B6DA490FE24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0551FCB8-7E5F-4258-9298-E592929124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47D4747-F31C-45A1-86FE-F3FBC17C1B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E3C90F8-FA74-4C7C-ABE3-1FAC94475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0AE58FD-243B-447E-95BA-3BC1F55B7FE2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179FD308-0073-4F1F-AD58-7C986BF17B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6359C2F7-7388-4C80-92F1-B363CCB06F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IS facilitates data management support to end user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Application integration to provide information needs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D65E89EC-A76A-4B49-902A-F5BECC04E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FD2043A-8608-4A7F-AC94-3B2F073816F9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1E41AB1B-8084-48A9-9359-8364E58BC7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1F0B9822-DB71-4408-A44A-CC0C20CB9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6F94035A-E4D8-4917-A9F5-AE9930EFB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E418BEB-EEF2-4E0B-969F-863C4B434989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08A3B52-8704-4B28-8CB7-07FD29D0FA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870C97EC-F4AB-429A-A204-793F9E54D7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8DCE6D56-0582-460F-8F29-06B41DF7E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8956601-D13B-4666-AA09-33E85F2836BD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10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F7EB43B-3BA1-4E15-91E0-EB6FEC177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432D9700-A149-409A-A34A-88B77161AD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FD149466-1E75-4EA7-AE04-9D1D0E9A8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8106858-B77E-4C3F-B0E5-1B75CB180AF9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26E035BB-4936-4D7B-A515-E7182CE61F9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E8B181-720F-4032-9DFC-63D72BDF2F6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A2F221D4-DA0B-4AB9-BF07-D3CC27E4A9A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BB4753B-58BE-4434-AFE8-75F6AFE9015C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28FA934-5AEB-416E-9474-AB3D50B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FD454D5D-B1BC-4FB2-AF51-303DDCA40FEE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B959E8-9D0E-4C0E-B5F1-2E34859D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8D311A9-0323-4024-A5C6-3487E171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AFB-B355-4853-BC4D-A6788E1FF3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791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E672AE7A-1F74-4C33-9FEE-3737651383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90E900-70EC-4CFF-AE7A-44888039E17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70BE09-65FA-45DF-B33C-4C7B87BFC034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BCA609-2F28-414D-A197-D269F056484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608DA6-4D42-4333-8F19-4EB59C014CCC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FF99943-FC19-4132-AF01-BAC11A18AE8F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9A9B34-2944-45F2-B558-F1E866E81052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1CD00CF-A758-4B14-A37D-9C8A4573D9AB}"/>
                </a:ext>
              </a:extLst>
            </p:cNvPr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942F161-9A66-450A-97A5-982ECE3B0A07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6 h 2856"/>
                <a:gd name="T4" fmla="*/ 2147483646 w 7104"/>
                <a:gd name="T5" fmla="*/ 2147483646 h 2856"/>
                <a:gd name="T6" fmla="*/ 2147483646 w 7104"/>
                <a:gd name="T7" fmla="*/ 2147483646 h 2856"/>
                <a:gd name="T8" fmla="*/ 2147483646 w 7104"/>
                <a:gd name="T9" fmla="*/ 2147483646 h 2856"/>
                <a:gd name="T10" fmla="*/ 2147483646 w 7104"/>
                <a:gd name="T11" fmla="*/ 2147483646 h 2856"/>
                <a:gd name="T12" fmla="*/ 2147483646 w 7104"/>
                <a:gd name="T13" fmla="*/ 2147483646 h 2856"/>
                <a:gd name="T14" fmla="*/ 2147483646 w 7104"/>
                <a:gd name="T15" fmla="*/ 2147483646 h 2856"/>
                <a:gd name="T16" fmla="*/ 2147483646 w 7104"/>
                <a:gd name="T17" fmla="*/ 2147483646 h 2856"/>
                <a:gd name="T18" fmla="*/ 2147483646 w 7104"/>
                <a:gd name="T19" fmla="*/ 2147483646 h 2856"/>
                <a:gd name="T20" fmla="*/ 2147483646 w 7104"/>
                <a:gd name="T21" fmla="*/ 2147483646 h 2856"/>
                <a:gd name="T22" fmla="*/ 2147483646 w 7104"/>
                <a:gd name="T23" fmla="*/ 2147483646 h 2856"/>
                <a:gd name="T24" fmla="*/ 2147483646 w 7104"/>
                <a:gd name="T25" fmla="*/ 2147483646 h 2856"/>
                <a:gd name="T26" fmla="*/ 2147483646 w 7104"/>
                <a:gd name="T27" fmla="*/ 2147483646 h 2856"/>
                <a:gd name="T28" fmla="*/ 2147483646 w 7104"/>
                <a:gd name="T29" fmla="*/ 2147483646 h 2856"/>
                <a:gd name="T30" fmla="*/ 2147483646 w 7104"/>
                <a:gd name="T31" fmla="*/ 2147483646 h 2856"/>
                <a:gd name="T32" fmla="*/ 2147483646 w 7104"/>
                <a:gd name="T33" fmla="*/ 2147483646 h 2856"/>
                <a:gd name="T34" fmla="*/ 2147483646 w 7104"/>
                <a:gd name="T35" fmla="*/ 2147483646 h 2856"/>
                <a:gd name="T36" fmla="*/ 2147483646 w 7104"/>
                <a:gd name="T37" fmla="*/ 2147483646 h 2856"/>
                <a:gd name="T38" fmla="*/ 2147483646 w 7104"/>
                <a:gd name="T39" fmla="*/ 2147483646 h 2856"/>
                <a:gd name="T40" fmla="*/ 2147483646 w 7104"/>
                <a:gd name="T41" fmla="*/ 2147483646 h 2856"/>
                <a:gd name="T42" fmla="*/ 2147483646 w 7104"/>
                <a:gd name="T43" fmla="*/ 2147483646 h 2856"/>
                <a:gd name="T44" fmla="*/ 2147483646 w 7104"/>
                <a:gd name="T45" fmla="*/ 2147483646 h 2856"/>
                <a:gd name="T46" fmla="*/ 2147483646 w 7104"/>
                <a:gd name="T47" fmla="*/ 2147483646 h 2856"/>
                <a:gd name="T48" fmla="*/ 2147483646 w 7104"/>
                <a:gd name="T49" fmla="*/ 2147483646 h 2856"/>
                <a:gd name="T50" fmla="*/ 2147483646 w 7104"/>
                <a:gd name="T51" fmla="*/ 2147483646 h 2856"/>
                <a:gd name="T52" fmla="*/ 2147483646 w 7104"/>
                <a:gd name="T53" fmla="*/ 2147483646 h 2856"/>
                <a:gd name="T54" fmla="*/ 2147483646 w 7104"/>
                <a:gd name="T55" fmla="*/ 2147483646 h 2856"/>
                <a:gd name="T56" fmla="*/ 2147483646 w 7104"/>
                <a:gd name="T57" fmla="*/ 2147483646 h 2856"/>
                <a:gd name="T58" fmla="*/ 2147483646 w 7104"/>
                <a:gd name="T59" fmla="*/ 2147483646 h 2856"/>
                <a:gd name="T60" fmla="*/ 2147483646 w 7104"/>
                <a:gd name="T61" fmla="*/ 2147483646 h 2856"/>
                <a:gd name="T62" fmla="*/ 2147483646 w 7104"/>
                <a:gd name="T63" fmla="*/ 2147483646 h 2856"/>
                <a:gd name="T64" fmla="*/ 2147483646 w 7104"/>
                <a:gd name="T65" fmla="*/ 2147483646 h 2856"/>
                <a:gd name="T66" fmla="*/ 2147483646 w 7104"/>
                <a:gd name="T67" fmla="*/ 2147483646 h 2856"/>
                <a:gd name="T68" fmla="*/ 2147483646 w 7104"/>
                <a:gd name="T69" fmla="*/ 2147483646 h 2856"/>
                <a:gd name="T70" fmla="*/ 2147483646 w 7104"/>
                <a:gd name="T71" fmla="*/ 2147483646 h 2856"/>
                <a:gd name="T72" fmla="*/ 2147483646 w 7104"/>
                <a:gd name="T73" fmla="*/ 2147483646 h 2856"/>
                <a:gd name="T74" fmla="*/ 2147483646 w 7104"/>
                <a:gd name="T75" fmla="*/ 2147483646 h 2856"/>
                <a:gd name="T76" fmla="*/ 2147483646 w 7104"/>
                <a:gd name="T77" fmla="*/ 2147483646 h 2856"/>
                <a:gd name="T78" fmla="*/ 2147483646 w 7104"/>
                <a:gd name="T79" fmla="*/ 2147483646 h 2856"/>
                <a:gd name="T80" fmla="*/ 2147483646 w 7104"/>
                <a:gd name="T81" fmla="*/ 2147483646 h 2856"/>
                <a:gd name="T82" fmla="*/ 2147483646 w 7104"/>
                <a:gd name="T83" fmla="*/ 2147483646 h 2856"/>
                <a:gd name="T84" fmla="*/ 2147483646 w 7104"/>
                <a:gd name="T85" fmla="*/ 2147483646 h 2856"/>
                <a:gd name="T86" fmla="*/ 2147483646 w 7104"/>
                <a:gd name="T87" fmla="*/ 2147483646 h 2856"/>
                <a:gd name="T88" fmla="*/ 2147483646 w 7104"/>
                <a:gd name="T89" fmla="*/ 2147483646 h 2856"/>
                <a:gd name="T90" fmla="*/ 2147483646 w 7104"/>
                <a:gd name="T91" fmla="*/ 2147483646 h 2856"/>
                <a:gd name="T92" fmla="*/ 2147483646 w 7104"/>
                <a:gd name="T93" fmla="*/ 2147483646 h 2856"/>
                <a:gd name="T94" fmla="*/ 2147483646 w 7104"/>
                <a:gd name="T95" fmla="*/ 2147483646 h 2856"/>
                <a:gd name="T96" fmla="*/ 2147483646 w 7104"/>
                <a:gd name="T97" fmla="*/ 2147483646 h 2856"/>
                <a:gd name="T98" fmla="*/ 0 w 7104"/>
                <a:gd name="T99" fmla="*/ 0 h 2856"/>
                <a:gd name="T100" fmla="*/ 0 w 7104"/>
                <a:gd name="T101" fmla="*/ 0 h 28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71FE46C-76DC-4324-8653-06C9B4B5ECE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0595C-3909-4C78-9358-E97B52D1F18C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7D84522-12FA-4D20-9F24-F04B5F79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80A02-F654-41E5-BEF7-2D3625DEFDF9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E314E95B-77E2-41CF-8CED-7BB45A26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4D185D27-76D3-40AA-B488-47CC69FC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0BD2B-A2F8-471E-8A3F-A9D0D369838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25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0E2D5138-D4AE-45EE-8A90-555CA93336F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DCB41B-D201-4FF5-ADBD-C767AAEAA9C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D7F356-F65D-4255-A77F-FC0BED167E77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B4C286-F8D4-4B72-AE19-2E3A85255815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0E8650-6E1F-4196-B41D-1E5CB942B378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25FB81-8433-4D8D-9CD1-1324D27B30D5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44EFBC-93C4-4A83-807B-54936EDADD01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7FC91B6-792C-40E8-A928-CFDCF94B1724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C8AAD69-CC4E-4596-B731-F019DA347BDC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2147483646 h 7946"/>
                <a:gd name="T4" fmla="*/ 2147483646 w 10000"/>
                <a:gd name="T5" fmla="*/ 2147483646 h 7946"/>
                <a:gd name="T6" fmla="*/ 2147483646 w 10000"/>
                <a:gd name="T7" fmla="*/ 2147483646 h 7946"/>
                <a:gd name="T8" fmla="*/ 2147483646 w 10000"/>
                <a:gd name="T9" fmla="*/ 2147483646 h 7946"/>
                <a:gd name="T10" fmla="*/ 2147483646 w 10000"/>
                <a:gd name="T11" fmla="*/ 2147483646 h 7946"/>
                <a:gd name="T12" fmla="*/ 2147483646 w 10000"/>
                <a:gd name="T13" fmla="*/ 2147483646 h 7946"/>
                <a:gd name="T14" fmla="*/ 2147483646 w 10000"/>
                <a:gd name="T15" fmla="*/ 2147483646 h 7946"/>
                <a:gd name="T16" fmla="*/ 2147483646 w 10000"/>
                <a:gd name="T17" fmla="*/ 2147483646 h 7946"/>
                <a:gd name="T18" fmla="*/ 2147483646 w 10000"/>
                <a:gd name="T19" fmla="*/ 2147483646 h 7946"/>
                <a:gd name="T20" fmla="*/ 2147483646 w 10000"/>
                <a:gd name="T21" fmla="*/ 2147483646 h 7946"/>
                <a:gd name="T22" fmla="*/ 2147483646 w 10000"/>
                <a:gd name="T23" fmla="*/ 2147483646 h 7946"/>
                <a:gd name="T24" fmla="*/ 2147483646 w 10000"/>
                <a:gd name="T25" fmla="*/ 2147483646 h 7946"/>
                <a:gd name="T26" fmla="*/ 2147483646 w 10000"/>
                <a:gd name="T27" fmla="*/ 2147483646 h 7946"/>
                <a:gd name="T28" fmla="*/ 2147483646 w 10000"/>
                <a:gd name="T29" fmla="*/ 2147483646 h 7946"/>
                <a:gd name="T30" fmla="*/ 2147483646 w 10000"/>
                <a:gd name="T31" fmla="*/ 2147483646 h 7946"/>
                <a:gd name="T32" fmla="*/ 2147483646 w 10000"/>
                <a:gd name="T33" fmla="*/ 2147483646 h 7946"/>
                <a:gd name="T34" fmla="*/ 2147483646 w 10000"/>
                <a:gd name="T35" fmla="*/ 2147483646 h 7946"/>
                <a:gd name="T36" fmla="*/ 2147483646 w 10000"/>
                <a:gd name="T37" fmla="*/ 2147483646 h 7946"/>
                <a:gd name="T38" fmla="*/ 2147483646 w 10000"/>
                <a:gd name="T39" fmla="*/ 2147483646 h 7946"/>
                <a:gd name="T40" fmla="*/ 2147483646 w 10000"/>
                <a:gd name="T41" fmla="*/ 2147483646 h 7946"/>
                <a:gd name="T42" fmla="*/ 2147483646 w 10000"/>
                <a:gd name="T43" fmla="*/ 2147483646 h 7946"/>
                <a:gd name="T44" fmla="*/ 2147483646 w 10000"/>
                <a:gd name="T45" fmla="*/ 2147483646 h 7946"/>
                <a:gd name="T46" fmla="*/ 2147483646 w 10000"/>
                <a:gd name="T47" fmla="*/ 2147483646 h 7946"/>
                <a:gd name="T48" fmla="*/ 2147483646 w 10000"/>
                <a:gd name="T49" fmla="*/ 2147483646 h 7946"/>
                <a:gd name="T50" fmla="*/ 2147483646 w 10000"/>
                <a:gd name="T51" fmla="*/ 2147483646 h 7946"/>
                <a:gd name="T52" fmla="*/ 2147483646 w 10000"/>
                <a:gd name="T53" fmla="*/ 2147483646 h 7946"/>
                <a:gd name="T54" fmla="*/ 2147483646 w 10000"/>
                <a:gd name="T55" fmla="*/ 2147483646 h 7946"/>
                <a:gd name="T56" fmla="*/ 2147483646 w 10000"/>
                <a:gd name="T57" fmla="*/ 2147483646 h 7946"/>
                <a:gd name="T58" fmla="*/ 2147483646 w 10000"/>
                <a:gd name="T59" fmla="*/ 2147483646 h 7946"/>
                <a:gd name="T60" fmla="*/ 2147483646 w 10000"/>
                <a:gd name="T61" fmla="*/ 2147483646 h 7946"/>
                <a:gd name="T62" fmla="*/ 2147483646 w 10000"/>
                <a:gd name="T63" fmla="*/ 2147483646 h 7946"/>
                <a:gd name="T64" fmla="*/ 2147483646 w 10000"/>
                <a:gd name="T65" fmla="*/ 2147483646 h 7946"/>
                <a:gd name="T66" fmla="*/ 2147483646 w 10000"/>
                <a:gd name="T67" fmla="*/ 2147483646 h 7946"/>
                <a:gd name="T68" fmla="*/ 2147483646 w 10000"/>
                <a:gd name="T69" fmla="*/ 2147483646 h 7946"/>
                <a:gd name="T70" fmla="*/ 2147483646 w 10000"/>
                <a:gd name="T71" fmla="*/ 2147483646 h 7946"/>
                <a:gd name="T72" fmla="*/ 2147483646 w 10000"/>
                <a:gd name="T73" fmla="*/ 2147483646 h 7946"/>
                <a:gd name="T74" fmla="*/ 2147483646 w 10000"/>
                <a:gd name="T75" fmla="*/ 2147483646 h 7946"/>
                <a:gd name="T76" fmla="*/ 2147483646 w 10000"/>
                <a:gd name="T77" fmla="*/ 2147483646 h 7946"/>
                <a:gd name="T78" fmla="*/ 2147483646 w 10000"/>
                <a:gd name="T79" fmla="*/ 2147483646 h 7946"/>
                <a:gd name="T80" fmla="*/ 2147483646 w 10000"/>
                <a:gd name="T81" fmla="*/ 2147483646 h 7946"/>
                <a:gd name="T82" fmla="*/ 2147483646 w 10000"/>
                <a:gd name="T83" fmla="*/ 2147483646 h 7946"/>
                <a:gd name="T84" fmla="*/ 2147483646 w 10000"/>
                <a:gd name="T85" fmla="*/ 2147483646 h 7946"/>
                <a:gd name="T86" fmla="*/ 2147483646 w 10000"/>
                <a:gd name="T87" fmla="*/ 2147483646 h 7946"/>
                <a:gd name="T88" fmla="*/ 2147483646 w 10000"/>
                <a:gd name="T89" fmla="*/ 2147483646 h 7946"/>
                <a:gd name="T90" fmla="*/ 2147483646 w 10000"/>
                <a:gd name="T91" fmla="*/ 2147483646 h 7946"/>
                <a:gd name="T92" fmla="*/ 2147483646 w 10000"/>
                <a:gd name="T93" fmla="*/ 2147483646 h 7946"/>
                <a:gd name="T94" fmla="*/ 2147483646 w 10000"/>
                <a:gd name="T95" fmla="*/ 2147483646 h 7946"/>
                <a:gd name="T96" fmla="*/ 2147483646 w 10000"/>
                <a:gd name="T97" fmla="*/ 2147483646 h 7946"/>
                <a:gd name="T98" fmla="*/ 0 w 10000"/>
                <a:gd name="T99" fmla="*/ 0 h 7946"/>
                <a:gd name="T100" fmla="*/ 0 w 10000"/>
                <a:gd name="T101" fmla="*/ 0 h 79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D91EEA2-3648-475C-B0C1-750D7F4E8B8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B09A2-0EEC-4AF9-801B-250E89DDC74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E180BC9-369A-44B6-ACB5-7C7D2789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6A31B-7742-46E2-8F53-FB312D396D89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D8D1042-3594-4DFB-AE2F-1A4F0D68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84C49EB-C8E9-4605-A0CD-7E6056D9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70E3F-52F4-4EDB-8106-2DAFA3663EA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1164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27CC01FC-1EB1-4B30-B6F0-FED69D4766A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91C29E-287E-456F-AF4A-EC3A8F2AE2C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D4AAC8-03CB-4582-A381-0851D29F72AA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84AE3-5265-4DFF-9914-396C0851F9CA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1E054C-0845-443E-8BE0-7A3B654CFC6D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3B94AD-1E62-41EE-A065-8D2AD5FA172E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20181E-985B-4D96-A134-A436D6810FDF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48365A2-728E-4ACD-BB4D-489FC24BADEF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E0C60B3-7AC0-481D-B693-FBFC503A0D69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147483646 h 8000"/>
                <a:gd name="T8" fmla="*/ 2147483646 w 10000"/>
                <a:gd name="T9" fmla="*/ 2147483646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2147483646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2F434F-2597-4C90-921A-1F3CA2B3BF0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7" name="TextBox 31">
            <a:extLst>
              <a:ext uri="{FF2B5EF4-FFF2-40B4-BE49-F238E27FC236}">
                <a16:creationId xmlns:a16="http://schemas.microsoft.com/office/drawing/2014/main" id="{EAF10151-1693-4AD7-8209-5F3F49EB2C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81063" y="608013"/>
            <a:ext cx="801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C2D549C4-6284-4AA2-8AA6-F906DABB1F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8C88D-311A-4C5F-86AF-0495D53DDE41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476CA91B-D429-4566-BEB0-F307F94981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1EF4A-905C-4ECB-863E-9C19819505E3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86B593E-0591-4A7D-BA76-B633917313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ECEC432-2EB9-4032-89FD-7F2A3BB4F3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6A45B7D-2794-4830-8147-9A27BE671C6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048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E07D58B7-C262-4693-B2BB-CF3FE69B3DC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B32D29-82B7-4AF7-A059-E7F5239B4C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206714-6992-4F8D-908D-2D7D3B749897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6BC275-CBD3-40F8-BF72-2C85332B46D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760545-12FF-46F8-A10A-68D2E14A2EA9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CDEB5D-A2AF-4C6E-9502-D8878CB102C4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F0161-4BB2-4609-BEC9-1448D561492C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6955344-3CEE-4E46-A05A-2871B9D147DE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5792EB0-98C7-40C7-84DA-5DCE81BDD8B4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147483646 h 8000"/>
                <a:gd name="T8" fmla="*/ 2147483646 w 10000"/>
                <a:gd name="T9" fmla="*/ 2147483646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2147483646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EB1BE6-2C8A-4185-AECF-8FBDA5092CF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19C74-C5AD-48FB-87DD-5571DF11637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A90C373-714B-47D2-86DE-B24DC8C9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45F54-E933-45C6-BF34-C70F8CAC5A37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0314A6F-8F3A-4A00-92DF-E302D9F5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22C30C-3EC1-4BB8-88E3-33DECC4C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A3AD6-F3CD-4070-8064-2B13AA2C2BF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0350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7FF362-5CC6-4679-9FE2-A941D7B70852}"/>
              </a:ext>
            </a:extLst>
          </p:cNvPr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374F2-AFB3-48AE-9C2E-4AA129EFB428}"/>
              </a:ext>
            </a:extLst>
          </p:cNvPr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5BDBCE7F-E436-4CCA-B144-AA559BD404F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8422-43A9-4F32-9B0E-A3AE46324385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AC8CB74-4957-4061-AEEA-63BE6147351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E5FD1A45-4BC7-4D6F-8B52-91CA2E6663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51DE795-E96F-4750-AE8D-9D9CEC2E3A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803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EE1ADA-60B6-4AE5-95F6-B90593159667}"/>
              </a:ext>
            </a:extLst>
          </p:cNvPr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4C9AC-75B9-4B35-8D48-B63D585D2F14}"/>
              </a:ext>
            </a:extLst>
          </p:cNvPr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61351C83-B529-4249-A3EB-810724F6C14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265F0-B187-4CAF-8D3F-8C2D9CBB4DB0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0C996A26-4041-4B49-97ED-A6345718B05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51189F44-5DCB-479D-839C-81AEDBCED9A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192F4371-30F5-45A4-A14F-87454020177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5617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DB4C-0223-4A61-BAAC-CF8C7283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8802A-6DC9-47E4-8587-5C9FE97A0093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47F5-7162-4556-8A7A-17799661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60CF-BAEA-4F58-99AE-E48D2F69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5BA7C-A2E0-4882-8367-00E2644FAB3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60049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D83919D7-D428-48C9-AB98-6331D49FF0C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B9D4AF-ADC1-499C-A4E2-4322EA8293C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A845E-7BE6-4163-92C4-0ABAB054766F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B22A38-08E3-4DDF-9124-A7EA472EFA4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B3CA2D-A753-41D4-AB9A-41746C9F7BCE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7099E2-D9C0-46F9-A531-57C779C57FA4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1A3223-5179-461D-96F9-0D5C91CE745A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748879-0AD7-4488-9BCE-D969E4E52FA5}"/>
                </a:ext>
              </a:extLst>
            </p:cNvPr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5EB6C0A-1180-4AA5-9E54-0234F997E873}"/>
                </a:ext>
              </a:extLst>
            </p:cNvPr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56CD390-0298-41EC-9BCF-D67D9BC535D3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147483646 h 8000"/>
                <a:gd name="T8" fmla="*/ 2147483646 w 10000"/>
                <a:gd name="T9" fmla="*/ 2147483646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2147483646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AA44E81-4524-4B39-916C-2FD2AD8ECE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7B22D-1078-424E-8A72-0B5C587EBD62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F2E6F71-2AB0-48CD-AC5F-B00208E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99F41-F7BF-4061-B98B-74E7A65068E4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B36B38-FD83-4853-AC71-FAFB01AA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1A8BA00-45E2-4909-8B8B-C309593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3A048-2C39-4E7C-97F4-A973A1C6110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1770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1B2B-C0D8-48D5-9AF2-CAB90B9BC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24600"/>
            <a:ext cx="90424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Systems: Design, Implementation, &amp; Management, 7</a:t>
            </a:r>
            <a:r>
              <a:rPr lang="en-US" altLang="en-US" baseline="30000"/>
              <a:t>th</a:t>
            </a:r>
            <a:r>
              <a:rPr lang="en-US" altLang="en-US"/>
              <a:t> Edition, Rob &amp; Coronel</a:t>
            </a:r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4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9F4A-30AE-4D7E-951F-9B75BA3D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62BEB-766F-489D-BD44-60179CB7C6F0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E44E-9446-4138-B6CB-5F2360D6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7089-62C9-4B80-8757-8B54389D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B70F4-5A0B-47A9-A776-40499A1D707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008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29D3FEA5-6AEF-4796-AA8A-A05BC0094F4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EA18FC-5746-46A4-8E50-76E289DF9B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1F430C-E7CD-46FE-9F8F-0AFD410DC680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30C0F2-F5D5-4005-BDDC-0E644A80436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50E734-00D1-4E1D-98A4-AC0D5164004C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DC6A92-ED30-4727-8FD7-9A3818FCF0A8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546B2-B84D-4637-A5BA-5EA52C0E2F3A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22C6CB-3A2B-4FDF-AD95-B30654DC1155}"/>
                </a:ext>
              </a:extLst>
            </p:cNvPr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DFDAA41-EE8C-4E15-9B5E-7B7B2107DA85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147483646 h 8000"/>
                <a:gd name="T8" fmla="*/ 2147483646 w 10000"/>
                <a:gd name="T9" fmla="*/ 2147483646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2147483646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7E16E8F-0210-4957-B6A3-A26DAE0CF4D7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A506201-5C07-4193-930E-8A66EAF4312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0E85B7C-9F61-486C-86FC-EC431CDC28D5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485A42CB-053F-46F4-AD2E-134942E3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BAB79-B666-4711-BEFF-39CBA4B534FB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7E5879-C4CC-45B3-969C-26CC4951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D8A1E57-3D9A-43C1-AE60-78AB397D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EDB5A-C48A-4552-AA7B-0C9DE14E392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803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DB2C46-DFAA-46BE-9927-94BED19F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46731-E83F-43EB-81AB-A1E23826FF7A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B87881-306D-4529-9438-1FFAB40E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05A6F1-DB02-472F-9723-8D5838E9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83C1F-F7D5-4390-8E7C-0C77272876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530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91E4CD-E2D7-46ED-8213-A0C61E92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31AF4-A769-4F6C-AD38-46238C2A0E8B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5F1CBF-C610-44FD-B75D-B7CFC35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6D2CC2-2E6E-4FB4-B556-EEF97837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E8021-AD88-48DB-BB8E-1EF83D28819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5306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F5BC09A-29E7-46DE-ABC9-E41415D1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D30DA-914B-4502-B749-2D4D1A457066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084E354-9086-4807-9020-92C8BA38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14B37B-E8B2-432A-93E6-1FDBD7FE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E16F7-2679-4420-8D24-D9A0124AE3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79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79A44-FFEE-4CE0-8567-8A8636F8A5EC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A044BCCA-A079-409C-A6C8-44E96945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5EBF0-ACD3-4188-A636-EE158399534E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48BE152-3BA1-4140-9811-0CFC0B6A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49A436-3E10-48D2-8307-B2BF8CB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BC31B-75E3-46B2-A2F9-9F29807601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665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81700EDE-E0BA-43B2-9CD4-A9180D0847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2858A2-3415-4623-811F-B5EA2E55D1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F4C027-E7B4-4EA4-85F2-C5A18F7252BF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BC39C3-0B16-4BCB-9826-3AEAE839B94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FB1F9F-CB4B-4BAD-A748-96B6C857C62E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5A2EB3-D1C5-4131-9C06-BAB0C40DB0C7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2D5635-2628-46EE-B91F-B8215F649FAD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9F3A9-C68A-4130-910A-8E03E714B3C1}"/>
                </a:ext>
              </a:extLst>
            </p:cNvPr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724F8D5-740E-4478-861C-5CF062A900DB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C47FD59-9FF8-4E38-BB2B-664D9DF7006B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147483646 h 8000"/>
                <a:gd name="T8" fmla="*/ 2147483646 w 10000"/>
                <a:gd name="T9" fmla="*/ 2147483646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2147483646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4C21C2B-2D68-475E-92ED-177253C902D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53B81A2-8076-43A1-866D-0E3946857DA4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A99CFCE9-3B84-431E-8CB7-4D96CAF1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09602-EDF6-4096-A4B8-987E9221B22A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5705A294-BA12-4FDD-A403-02D9032D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F05B1ECC-1DBE-4CAE-A450-38BFA03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3FFE3-F029-48E0-90BC-763C665117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87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AE3FB8E5-8F06-4BC8-8351-F6BACB9E59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C088A7-9FBE-4AC6-A7E5-51CD5938895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F0E5CD-D038-4DE9-89CD-F94DE44C361B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2745F8-8DC7-4190-9F19-A4B63DAE1D3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A177A7-CFE7-4896-AA45-7451625B9F04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EAA014-F166-4E2C-BA59-80625747F38E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C5AD88-A6F3-49CA-9029-9602C70997DA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1197B-692F-4543-861D-A137084FCB5E}"/>
                </a:ext>
              </a:extLst>
            </p:cNvPr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26DCD15-4F85-4385-87B0-5F5ACEB6BFD6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230C74-3178-462A-915C-A7613241F96A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147483646 h 8000"/>
                <a:gd name="T8" fmla="*/ 2147483646 w 10000"/>
                <a:gd name="T9" fmla="*/ 2147483646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2147483646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A7F984-AB8E-41FF-904D-6676E43167E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3B4C0-91E0-4202-B5C8-74F07C732A0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4C1543D-6043-4671-AAE6-6BB4632E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02D81-2202-42C0-9FAC-DC3379864F2D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941E4827-A830-4EA6-8F8A-AC06DFA3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0290B6CB-88EB-4040-818B-546E32FC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A10E6-FD40-4CB2-9D8B-C6E9B208D60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78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7BBF0C2B-345D-42AC-AAD4-9E9D7DA5A31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62678F-FE3B-441F-8C4D-5FEF7A3231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0185A7-D79B-4C3B-9A68-4BCF861C94B4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9E463E-56C0-474A-A02F-10F447777FE6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09D3541-1373-4EEE-80BF-948E627F6C2E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9161F5-0A14-48B0-B21E-050708BB7328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0BFCDF-B20B-43A1-A437-5EEB0896F752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27B404C5-A47B-4772-966B-E57623B7781D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52" name="Freeform 5">
              <a:extLst>
                <a:ext uri="{FF2B5EF4-FFF2-40B4-BE49-F238E27FC236}">
                  <a16:creationId xmlns:a16="http://schemas.microsoft.com/office/drawing/2014/main" id="{864506E9-A89A-46A3-8DCA-F88E3FF0004B}"/>
                </a:ext>
              </a:extLst>
            </p:cNvPr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6 h 2856"/>
                <a:gd name="T4" fmla="*/ 2147483646 w 7104"/>
                <a:gd name="T5" fmla="*/ 2147483646 h 2856"/>
                <a:gd name="T6" fmla="*/ 2147483646 w 7104"/>
                <a:gd name="T7" fmla="*/ 2147483646 h 2856"/>
                <a:gd name="T8" fmla="*/ 2147483646 w 7104"/>
                <a:gd name="T9" fmla="*/ 2147483646 h 2856"/>
                <a:gd name="T10" fmla="*/ 2147483646 w 7104"/>
                <a:gd name="T11" fmla="*/ 2147483646 h 2856"/>
                <a:gd name="T12" fmla="*/ 2147483646 w 7104"/>
                <a:gd name="T13" fmla="*/ 2147483646 h 2856"/>
                <a:gd name="T14" fmla="*/ 2147483646 w 7104"/>
                <a:gd name="T15" fmla="*/ 2147483646 h 2856"/>
                <a:gd name="T16" fmla="*/ 2147483646 w 7104"/>
                <a:gd name="T17" fmla="*/ 2147483646 h 2856"/>
                <a:gd name="T18" fmla="*/ 2147483646 w 7104"/>
                <a:gd name="T19" fmla="*/ 2147483646 h 2856"/>
                <a:gd name="T20" fmla="*/ 2147483646 w 7104"/>
                <a:gd name="T21" fmla="*/ 2147483646 h 2856"/>
                <a:gd name="T22" fmla="*/ 2147483646 w 7104"/>
                <a:gd name="T23" fmla="*/ 2147483646 h 2856"/>
                <a:gd name="T24" fmla="*/ 2147483646 w 7104"/>
                <a:gd name="T25" fmla="*/ 2147483646 h 2856"/>
                <a:gd name="T26" fmla="*/ 2147483646 w 7104"/>
                <a:gd name="T27" fmla="*/ 2147483646 h 2856"/>
                <a:gd name="T28" fmla="*/ 2147483646 w 7104"/>
                <a:gd name="T29" fmla="*/ 2147483646 h 2856"/>
                <a:gd name="T30" fmla="*/ 2147483646 w 7104"/>
                <a:gd name="T31" fmla="*/ 2147483646 h 2856"/>
                <a:gd name="T32" fmla="*/ 2147483646 w 7104"/>
                <a:gd name="T33" fmla="*/ 2147483646 h 2856"/>
                <a:gd name="T34" fmla="*/ 2147483646 w 7104"/>
                <a:gd name="T35" fmla="*/ 2147483646 h 2856"/>
                <a:gd name="T36" fmla="*/ 2147483646 w 7104"/>
                <a:gd name="T37" fmla="*/ 2147483646 h 2856"/>
                <a:gd name="T38" fmla="*/ 2147483646 w 7104"/>
                <a:gd name="T39" fmla="*/ 2147483646 h 2856"/>
                <a:gd name="T40" fmla="*/ 2147483646 w 7104"/>
                <a:gd name="T41" fmla="*/ 2147483646 h 2856"/>
                <a:gd name="T42" fmla="*/ 2147483646 w 7104"/>
                <a:gd name="T43" fmla="*/ 2147483646 h 2856"/>
                <a:gd name="T44" fmla="*/ 2147483646 w 7104"/>
                <a:gd name="T45" fmla="*/ 2147483646 h 2856"/>
                <a:gd name="T46" fmla="*/ 2147483646 w 7104"/>
                <a:gd name="T47" fmla="*/ 2147483646 h 2856"/>
                <a:gd name="T48" fmla="*/ 2147483646 w 7104"/>
                <a:gd name="T49" fmla="*/ 2147483646 h 2856"/>
                <a:gd name="T50" fmla="*/ 2147483646 w 7104"/>
                <a:gd name="T51" fmla="*/ 2147483646 h 2856"/>
                <a:gd name="T52" fmla="*/ 2147483646 w 7104"/>
                <a:gd name="T53" fmla="*/ 2147483646 h 2856"/>
                <a:gd name="T54" fmla="*/ 2147483646 w 7104"/>
                <a:gd name="T55" fmla="*/ 2147483646 h 2856"/>
                <a:gd name="T56" fmla="*/ 2147483646 w 7104"/>
                <a:gd name="T57" fmla="*/ 2147483646 h 2856"/>
                <a:gd name="T58" fmla="*/ 2147483646 w 7104"/>
                <a:gd name="T59" fmla="*/ 2147483646 h 2856"/>
                <a:gd name="T60" fmla="*/ 2147483646 w 7104"/>
                <a:gd name="T61" fmla="*/ 2147483646 h 2856"/>
                <a:gd name="T62" fmla="*/ 2147483646 w 7104"/>
                <a:gd name="T63" fmla="*/ 2147483646 h 2856"/>
                <a:gd name="T64" fmla="*/ 2147483646 w 7104"/>
                <a:gd name="T65" fmla="*/ 2147483646 h 2856"/>
                <a:gd name="T66" fmla="*/ 2147483646 w 7104"/>
                <a:gd name="T67" fmla="*/ 2147483646 h 2856"/>
                <a:gd name="T68" fmla="*/ 2147483646 w 7104"/>
                <a:gd name="T69" fmla="*/ 2147483646 h 2856"/>
                <a:gd name="T70" fmla="*/ 2147483646 w 7104"/>
                <a:gd name="T71" fmla="*/ 2147483646 h 2856"/>
                <a:gd name="T72" fmla="*/ 2147483646 w 7104"/>
                <a:gd name="T73" fmla="*/ 2147483646 h 2856"/>
                <a:gd name="T74" fmla="*/ 2147483646 w 7104"/>
                <a:gd name="T75" fmla="*/ 2147483646 h 2856"/>
                <a:gd name="T76" fmla="*/ 2147483646 w 7104"/>
                <a:gd name="T77" fmla="*/ 2147483646 h 2856"/>
                <a:gd name="T78" fmla="*/ 2147483646 w 7104"/>
                <a:gd name="T79" fmla="*/ 2147483646 h 2856"/>
                <a:gd name="T80" fmla="*/ 2147483646 w 7104"/>
                <a:gd name="T81" fmla="*/ 2147483646 h 2856"/>
                <a:gd name="T82" fmla="*/ 2147483646 w 7104"/>
                <a:gd name="T83" fmla="*/ 2147483646 h 2856"/>
                <a:gd name="T84" fmla="*/ 2147483646 w 7104"/>
                <a:gd name="T85" fmla="*/ 2147483646 h 2856"/>
                <a:gd name="T86" fmla="*/ 2147483646 w 7104"/>
                <a:gd name="T87" fmla="*/ 2147483646 h 2856"/>
                <a:gd name="T88" fmla="*/ 2147483646 w 7104"/>
                <a:gd name="T89" fmla="*/ 2147483646 h 2856"/>
                <a:gd name="T90" fmla="*/ 2147483646 w 7104"/>
                <a:gd name="T91" fmla="*/ 2147483646 h 2856"/>
                <a:gd name="T92" fmla="*/ 2147483646 w 7104"/>
                <a:gd name="T93" fmla="*/ 2147483646 h 2856"/>
                <a:gd name="T94" fmla="*/ 2147483646 w 7104"/>
                <a:gd name="T95" fmla="*/ 2147483646 h 2856"/>
                <a:gd name="T96" fmla="*/ 2147483646 w 7104"/>
                <a:gd name="T97" fmla="*/ 2147483646 h 2856"/>
                <a:gd name="T98" fmla="*/ 0 w 7104"/>
                <a:gd name="T99" fmla="*/ 0 h 2856"/>
                <a:gd name="T100" fmla="*/ 0 w 7104"/>
                <a:gd name="T101" fmla="*/ 0 h 28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96881BBC-0222-4B88-9766-CB5E9F100B2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E81063B2-9EDD-4DE4-A58F-C4CC814562B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D1E9569-9BA8-4ABE-8267-8F92D496DC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5FEB-18D1-4B3D-9488-8CD92CF9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265EA1DF-CECD-4A4B-B22E-729DC03153AE}" type="datetimeFigureOut">
              <a:rPr lang="en-AU"/>
              <a:pPr>
                <a:defRPr/>
              </a:pPr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7241-9790-43BF-B390-CB532E60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ADA8C-B982-4881-923E-212F990F2EED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437F-282E-4F28-B925-A13646B1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fld id="{205437BC-9BEF-4DF1-B8CE-A64EC0BCFD7F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1" r:id="rId2"/>
    <p:sldLayoutId id="2147483826" r:id="rId3"/>
    <p:sldLayoutId id="2147483822" r:id="rId4"/>
    <p:sldLayoutId id="2147483823" r:id="rId5"/>
    <p:sldLayoutId id="2147483824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49458CC-1F30-4305-BF52-9D4340634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700" y="2100263"/>
            <a:ext cx="8824913" cy="2676525"/>
          </a:xfrm>
        </p:spPr>
        <p:txBody>
          <a:bodyPr/>
          <a:lstStyle/>
          <a:p>
            <a:pPr eaLnBrk="1" hangingPunct="1"/>
            <a:r>
              <a:rPr lang="en-AU" altLang="en-US"/>
              <a:t>Database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4EA9-9799-45A7-A9E1-EF54E224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AU" dirty="0"/>
              <a:t>KIT712 Database Management Technology</a:t>
            </a:r>
          </a:p>
        </p:txBody>
      </p:sp>
      <p:sp>
        <p:nvSpPr>
          <p:cNvPr id="17412" name="TextBox 1">
            <a:extLst>
              <a:ext uri="{FF2B5EF4-FFF2-40B4-BE49-F238E27FC236}">
                <a16:creationId xmlns:a16="http://schemas.microsoft.com/office/drawing/2014/main" id="{B9503895-6886-4BD4-8924-9821ADBDD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6503988"/>
            <a:ext cx="5013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100">
                <a:solidFill>
                  <a:schemeClr val="tx1"/>
                </a:solidFill>
              </a:rPr>
              <a:t>Slides are adapted from Database Systems by Coronel, Morris and Rob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>
            <a:extLst>
              <a:ext uri="{FF2B5EF4-FFF2-40B4-BE49-F238E27FC236}">
                <a16:creationId xmlns:a16="http://schemas.microsoft.com/office/drawing/2014/main" id="{0603AFBA-7512-4BB7-9167-7B5497A5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385E56D6-ACCD-4EE0-9C9A-8C7DE52B693D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id="{6D761BD6-79A3-4F93-A185-75D803AB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0"/>
            <a:ext cx="71628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EF6FFA47-BB94-4A1D-A017-60B21C80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DBA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Managerial Role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E70A3B76-F887-4F84-9A3E-2AC9F85D8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525" y="2603500"/>
            <a:ext cx="10704513" cy="3787775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DBA responsible for: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Coordinating, monitoring, allocating resources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Resources include people and data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Defining goals and formulating strategic plans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Interacts with end user by providing data and information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Enforces policies, standards, procedures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3CAEB294-F75D-4E61-8948-E7444E0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1311140-C2B4-44DD-8ED5-19127BF556C6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FBD64FA-724D-4F9A-A1BF-7E98AE3A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DBA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Managerial Role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D847E3A-CFE5-4919-8F29-0D45C179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38" y="2603500"/>
            <a:ext cx="10401300" cy="3787775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Manages security, privacy, integrity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Ensures data can be fully recovered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In large organizations, database security officer (DSO) responsible for disaster management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Ensures data is distributed appropriately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Makes it easy for authorized end users to access the database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91D222E2-35DF-4849-A619-2675F748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318D82B-97D3-4E75-84A4-4E61DE130C8F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0E92C4A-B72A-4440-9FE4-18A54780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DBA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Technical Role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3EA907B-D94B-4DD2-A7C1-B705073D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9531350" cy="34163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Evaluates, selects, and installs DBMS and related utilities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Designs and implements databases and applications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Tests and evaluates databases and applications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53C87801-DA81-4F73-B94C-1759B34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706574EB-C1C2-4980-9643-CB829F6AA1A7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C2F2275-E3BF-4F9E-B0A8-70098FEA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DBA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Technical Role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CF16D41-977E-4120-8F54-D5FA6933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Operates DBMS, utilities, and applications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Trains and supports users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Maintains DBMS, utilities, and applications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305EC2EA-44DB-42B8-B0A1-51992FF0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6816FB1-6F86-4C59-A364-963C0876DA7D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8A7E7BFF-61EC-478D-997A-A0551A2034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Database Systems: Design, Implementation, &amp; Management, 7</a:t>
            </a:r>
            <a:r>
              <a:rPr lang="en-US" altLang="en-US" baseline="30000">
                <a:solidFill>
                  <a:schemeClr val="accent1"/>
                </a:solidFill>
              </a:rPr>
              <a:t>th</a:t>
            </a:r>
            <a:r>
              <a:rPr lang="en-US" altLang="en-US">
                <a:solidFill>
                  <a:schemeClr val="accent1"/>
                </a:solidFill>
              </a:rPr>
              <a:t> Edition, Rob &amp; Coronel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FA1D8C6-D71C-4B95-8FF0-D8AE3CFC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DBA’s Managerial Role</a:t>
            </a:r>
          </a:p>
        </p:txBody>
      </p:sp>
      <p:pic>
        <p:nvPicPr>
          <p:cNvPr id="51204" name="Picture 3" descr="Tbl15-03">
            <a:extLst>
              <a:ext uri="{FF2B5EF4-FFF2-40B4-BE49-F238E27FC236}">
                <a16:creationId xmlns:a16="http://schemas.microsoft.com/office/drawing/2014/main" id="{BEECBB03-BD9C-42D4-8A6C-934C82C93A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021013"/>
            <a:ext cx="9767888" cy="22447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FB2F1D1-0FC9-461F-BD5B-C81243FA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DBA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Role in the Cloud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AC0683E2-A076-45C2-A7FD-517D69B3B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Cloud services provide: 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DBMS installation and updates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Server/network management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Backup and recovery operations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DBA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 managerial role is largely unchanged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Technical role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Evaluation of services to use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E25F4FC6-C226-44D6-8549-0FAE20D4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1D29D84-82FC-472F-82B8-284340F328CA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54CC62C-BEFA-445E-8334-BEDD590C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B79E90D-8251-4B36-9947-290A7DF2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9359900" cy="3608388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Securing data entails securing overall information system architecture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Confidentiality: data protected against unauthorized access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Integrity: keep data consistent and free of errors or anomalies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Availability: accessibility of data by authorized users for authorized purposes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4">
            <a:extLst>
              <a:ext uri="{FF2B5EF4-FFF2-40B4-BE49-F238E27FC236}">
                <a16:creationId xmlns:a16="http://schemas.microsoft.com/office/drawing/2014/main" id="{57650044-3F3F-425B-8B4F-5D0249CD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1B1634BE-E136-44FF-A2EF-51D18B81D098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DE8123B-2E4A-4F38-AD8B-6B53614F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Database Security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F955FB8-EB13-429F-925D-980F158C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570163"/>
            <a:ext cx="9471025" cy="3821112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Refers to the use of DBMS features and other measures to comply with security requirements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DBA secures DBMS from installation through operation and maintenance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Authorization management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User access management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DBMS access control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DBMS usage monitoring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6E4CED59-18C1-465D-8F2E-2B5FC24A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3256C59-E176-490B-8365-AEF2B5E1C978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B667BD7-3DAF-4F25-9F1B-2F51FB1E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 Policies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BEE9973-8AB3-474B-BAB5-22287E72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08250"/>
            <a:ext cx="9707562" cy="349885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Database security officer secures the system and the data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Works with the database administrator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Security policy: collection of standards, policies, procedures to guarantee security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Ensures auditing and compliance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Security audit process identifies security vulnerabilities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Identifies measures to protect the system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3FB66F26-5516-439C-9DF8-574AFFCB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E414662-1B5D-4C2F-8719-7A2E8A4D0969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FAC5040-D1E6-4E29-BD88-77CB789E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as a Corporate Asset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6C8BDFC-2E36-49B7-B063-4F0EF793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Data: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Valuable asset that requires careful management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Valuable resource that translates into information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Accurate, timely information triggers actions that enhance company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s position and generate wealth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A1FC2B4C-6412-4E0B-B96F-D020545D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1EFE696C-4768-46D9-B690-CCBADE33C565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E363819-5B16-4332-BDBD-0553979D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 Vulnerabilities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3CD8532-1D5B-434D-BF56-B967770D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9942513" cy="3787775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Security vulnerability: weakness in a system component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Could allow unauthorized access or cause service disruptions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Security threat: imminent security violation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Could occur at any time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Security breach yields a database whose integrity is either: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Preserved	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Corrupted</a:t>
            </a:r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A3C7DA90-113F-4FD7-B266-30727674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31A9DF3-CC5F-4300-B886-A8151CCF9F84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>
            <a:extLst>
              <a:ext uri="{FF2B5EF4-FFF2-40B4-BE49-F238E27FC236}">
                <a16:creationId xmlns:a16="http://schemas.microsoft.com/office/drawing/2014/main" id="{6E115926-D008-41FC-8E6D-A843E84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0653713" y="6391275"/>
            <a:ext cx="9906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Source: Database Systems, 10th Edition</a:t>
            </a:r>
          </a:p>
        </p:txBody>
      </p:sp>
      <p:sp>
        <p:nvSpPr>
          <p:cNvPr id="62467" name="Slide Number Placeholder 2">
            <a:extLst>
              <a:ext uri="{FF2B5EF4-FFF2-40B4-BE49-F238E27FC236}">
                <a16:creationId xmlns:a16="http://schemas.microsoft.com/office/drawing/2014/main" id="{FC16C19D-74D0-4126-A3C2-ADA926B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AE05C8A0-89BD-4167-AAB8-649944E2BFCD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5F6F9E1A-5BF3-4BEF-8CEB-42A38E90D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642938"/>
            <a:ext cx="65341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1">
            <a:extLst>
              <a:ext uri="{FF2B5EF4-FFF2-40B4-BE49-F238E27FC236}">
                <a16:creationId xmlns:a16="http://schemas.microsoft.com/office/drawing/2014/main" id="{7A23CAB0-C6EF-4891-A821-52C736F6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0653713" y="6391275"/>
            <a:ext cx="9906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ea typeface="ＭＳ Ｐゴシック" panose="020B0600070205080204" pitchFamily="34" charset="-128"/>
              </a:rPr>
              <a:t>Source: Database Systems, 10th Edition</a:t>
            </a:r>
          </a:p>
        </p:txBody>
      </p:sp>
      <p:sp>
        <p:nvSpPr>
          <p:cNvPr id="64515" name="Slide Number Placeholder 2">
            <a:extLst>
              <a:ext uri="{FF2B5EF4-FFF2-40B4-BE49-F238E27FC236}">
                <a16:creationId xmlns:a16="http://schemas.microsoft.com/office/drawing/2014/main" id="{34C24F8A-54DD-43BF-96CE-CDEC3558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F51BB5E-4366-43C0-A77F-44138D845544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9E733424-C417-4C98-BF79-43CDEBCD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1685925"/>
            <a:ext cx="64674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2AF0CFB-F531-4DED-8516-E58EFBD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Database Administration Tools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B7BB30C5-F27C-455E-8463-D709A882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Data dictionary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CASE tools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6CC51952-5C25-4EC4-9B9B-6AA4A16F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D36A55E9-5990-4838-BB04-38B12A192D2E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33087761-5552-4013-98A8-119396D0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917113" y="6261100"/>
            <a:ext cx="2043112" cy="471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Database Systems: Design, Implementation, &amp; Management, 7</a:t>
            </a:r>
            <a:r>
              <a:rPr lang="en-US" altLang="en-US" baseline="30000">
                <a:solidFill>
                  <a:schemeClr val="accent1"/>
                </a:solidFill>
              </a:rPr>
              <a:t>th</a:t>
            </a:r>
            <a:r>
              <a:rPr lang="en-US" altLang="en-US">
                <a:solidFill>
                  <a:schemeClr val="accent1"/>
                </a:solidFill>
              </a:rPr>
              <a:t> Edition, Rob &amp; Coronel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D1DDEA2-2B96-494B-8CBF-511BF25E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Data Dictionary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7B6448E-1D4C-40D8-896D-AAB523D2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800"/>
              <a:t>Two main types of data dictionaries:</a:t>
            </a:r>
          </a:p>
          <a:p>
            <a:pPr lvl="1" eaLnBrk="1" hangingPunct="1"/>
            <a:r>
              <a:rPr lang="en-US" altLang="en-US" sz="2400"/>
              <a:t>Integrated</a:t>
            </a:r>
          </a:p>
          <a:p>
            <a:pPr lvl="1" eaLnBrk="1" hangingPunct="1"/>
            <a:r>
              <a:rPr lang="en-US" altLang="en-US" sz="2400"/>
              <a:t>Standalone</a:t>
            </a:r>
          </a:p>
          <a:p>
            <a:pPr eaLnBrk="1" hangingPunct="1"/>
            <a:r>
              <a:rPr lang="en-US" altLang="en-US" sz="2800"/>
              <a:t>Main function-Store description of all objects that interact with database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1AFF1099-36B9-4676-B9C3-83728F0D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0653713" y="6391275"/>
            <a:ext cx="9906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Database Systems: Design, Implementation, &amp; Management, 7</a:t>
            </a:r>
            <a:r>
              <a:rPr lang="en-US" altLang="en-US" baseline="30000">
                <a:solidFill>
                  <a:schemeClr val="accent1"/>
                </a:solidFill>
              </a:rPr>
              <a:t>th</a:t>
            </a:r>
            <a:r>
              <a:rPr lang="en-US" altLang="en-US">
                <a:solidFill>
                  <a:schemeClr val="accent1"/>
                </a:solidFill>
              </a:rPr>
              <a:t> Edition, Rob &amp; Coronel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8738E12-D5CC-4D06-B8D2-22F32D8E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Data Dictionary (continued)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80CD0E9-DD0F-4C5C-A326-AC83C81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800"/>
              <a:t>Possible to manage use and allocation of all organization’s information.</a:t>
            </a:r>
          </a:p>
          <a:p>
            <a:pPr eaLnBrk="1" hangingPunct="1"/>
            <a:r>
              <a:rPr lang="en-US" altLang="en-US" sz="2800"/>
              <a:t>Metadata stored in data dictionary are often basis for monitoring database use and assignment of access rights to database users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81DC785-D161-478C-86D3-92377EA7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CASE Tools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2E0C6C75-560F-427D-87B7-39C50C20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9937750" cy="34163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Computer-aided systems engineering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Automated framework for SDLC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Structured methodologies and powerful graphical interfaces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Front-end CASE tools provide support for planning, analysis, and design phases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Back-end CASE tools provide support for coding and implementation phases</a:t>
            </a:r>
          </a:p>
        </p:txBody>
      </p:sp>
      <p:sp>
        <p:nvSpPr>
          <p:cNvPr id="70660" name="Slide Number Placeholder 4">
            <a:extLst>
              <a:ext uri="{FF2B5EF4-FFF2-40B4-BE49-F238E27FC236}">
                <a16:creationId xmlns:a16="http://schemas.microsoft.com/office/drawing/2014/main" id="{E7D214C0-CBAF-442B-B4FA-9F99EF4A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96EDC90-AFBC-4D4D-ACA4-38691CD062E5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7769F48-2725-4D8A-8585-92B0770B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CASE Tools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61D34ACD-02A9-4E68-82A5-A2D1DB12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Typical CASE tool has five components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Graphics for diagrams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Screen painters and report generators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Integrated repository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Analysis segment 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Program documentation generator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EBA06840-C552-4183-83E0-98731824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EF22397-9D4D-440E-900C-92E8661FCD3A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A8BC3569-5B78-49A6-BA5B-E1057CAAF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Database Systems: Design, Implementation, &amp; Management, 7</a:t>
            </a:r>
            <a:r>
              <a:rPr lang="en-US" altLang="en-US" baseline="30000">
                <a:solidFill>
                  <a:schemeClr val="accent1"/>
                </a:solidFill>
              </a:rPr>
              <a:t>th</a:t>
            </a:r>
            <a:r>
              <a:rPr lang="en-US" altLang="en-US">
                <a:solidFill>
                  <a:schemeClr val="accent1"/>
                </a:solidFill>
              </a:rPr>
              <a:t> Edition, Rob &amp; Coronel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D278D96-91B7-4246-9AA3-3C22CAF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Tools</a:t>
            </a:r>
          </a:p>
        </p:txBody>
      </p:sp>
      <p:pic>
        <p:nvPicPr>
          <p:cNvPr id="74756" name="Picture 3" descr="Tbl15-04">
            <a:extLst>
              <a:ext uri="{FF2B5EF4-FFF2-40B4-BE49-F238E27FC236}">
                <a16:creationId xmlns:a16="http://schemas.microsoft.com/office/drawing/2014/main" id="{74CBE239-728B-4B3A-AA86-674D27DE463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1638" y="2609850"/>
            <a:ext cx="7769225" cy="25876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B2264C5-7239-45DB-9D73-3DD1B936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Default Login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9E5B3242-5BF3-4394-BE42-E5D66F27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Must connect to the database to perform administrative tasks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Username with administrative privileges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Oracle automatically creates SYSTEM and SYS user IDs with administrative privileges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Define preferred credentials by clicking on Preferences link, then Preferred Credentials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Username and passwords are database-specific</a:t>
            </a: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EB46AEF0-08F3-4738-9D13-DA6CC7CF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1677C35-EF99-4ACF-88DD-FE9D178BBC2B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>
            <a:extLst>
              <a:ext uri="{FF2B5EF4-FFF2-40B4-BE49-F238E27FC236}">
                <a16:creationId xmlns:a16="http://schemas.microsoft.com/office/drawing/2014/main" id="{E94253B6-C2C0-4507-BAF6-633D5A0B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93E77372-DB50-4969-9A6F-13C534C685CE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D75037A3-8EE8-4E8B-BD2C-C3464BBE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85800"/>
            <a:ext cx="8661400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426152E-BB29-40AE-B4D6-029ACB7B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Ensuring that the RDBMS Starts Automatically</a:t>
            </a:r>
          </a:p>
        </p:txBody>
      </p:sp>
      <p:sp>
        <p:nvSpPr>
          <p:cNvPr id="77827" name="Rectangle 5">
            <a:extLst>
              <a:ext uri="{FF2B5EF4-FFF2-40B4-BE49-F238E27FC236}">
                <a16:creationId xmlns:a16="http://schemas.microsoft.com/office/drawing/2014/main" id="{BA5F90C3-CA57-44F4-9D86-F7933D3F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DBA ensures database access is automatically started when computer turned on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A service is a Windows system name for a special program that runs automatically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Part of the operating system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Database instance: separate location in memory reserved to run the database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May have several databases running in memory at the same time</a:t>
            </a:r>
          </a:p>
        </p:txBody>
      </p:sp>
      <p:sp>
        <p:nvSpPr>
          <p:cNvPr id="77828" name="Slide Number Placeholder 4">
            <a:extLst>
              <a:ext uri="{FF2B5EF4-FFF2-40B4-BE49-F238E27FC236}">
                <a16:creationId xmlns:a16="http://schemas.microsoft.com/office/drawing/2014/main" id="{5D667772-E262-4713-989E-5A16F10F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45892345-E763-42BD-B6F9-93E0390C31CF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DDA121E-8797-4191-BF87-D2AAF718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Creating Tablespaces and Datafiles</a:t>
            </a:r>
          </a:p>
        </p:txBody>
      </p:sp>
      <p:sp>
        <p:nvSpPr>
          <p:cNvPr id="79875" name="Rectangle 5">
            <a:extLst>
              <a:ext uri="{FF2B5EF4-FFF2-40B4-BE49-F238E27FC236}">
                <a16:creationId xmlns:a16="http://schemas.microsoft.com/office/drawing/2014/main" id="{8860EEC7-31B8-42FE-8BA8-E5B688F5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Database composed of one or more tablespaces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Tablespace is a logical storage space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Physically stored in one or more datafiles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Datafile physically stores the database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data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Each datafile can reside in a different directory on the hard disk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Database has 1:M relationship with tablespaces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Tablespace has 1:M relationship with datafiles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318E6623-5157-42A4-98AD-D1D37EC5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621B542-0643-4D56-81D7-0ABC29ED4112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7F98A6F-2434-4B14-8645-A17C2387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Managing the Database Objects: Tables, Views, Triggers, and Procedures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F3DDD5F8-2749-42B4-89DB-2D0067D5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535238"/>
            <a:ext cx="10279062" cy="46482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Database object: any object created by end users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Schema: logical section of the database that belongs to a given user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Schema identified by a username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Within the schema, users create their own tables and other objects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Normally, users are authorized to access only the objects that belong to their own schemas</a:t>
            </a:r>
          </a:p>
        </p:txBody>
      </p:sp>
      <p:sp>
        <p:nvSpPr>
          <p:cNvPr id="81924" name="Slide Number Placeholder 4">
            <a:extLst>
              <a:ext uri="{FF2B5EF4-FFF2-40B4-BE49-F238E27FC236}">
                <a16:creationId xmlns:a16="http://schemas.microsoft.com/office/drawing/2014/main" id="{4EAB141F-036D-4412-8C5A-5E87D6D2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7926C02C-A8F8-4D60-84DE-803A1420E266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B0E8E9E-ED89-46E0-A836-6776144E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Managing Users and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Establishing Security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399EE665-E3CC-44A7-9F40-2E995DD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User: uniquely identifiable object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Allows a given person to log on to the database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Role: a named collection of database access privileges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Authorizes a user to connect to the database and use system resources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Profile: named collection of settings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Controls how much of a resource a given user can use</a:t>
            </a:r>
          </a:p>
        </p:txBody>
      </p:sp>
      <p:sp>
        <p:nvSpPr>
          <p:cNvPr id="83972" name="Slide Number Placeholder 4">
            <a:extLst>
              <a:ext uri="{FF2B5EF4-FFF2-40B4-BE49-F238E27FC236}">
                <a16:creationId xmlns:a16="http://schemas.microsoft.com/office/drawing/2014/main" id="{4B1E81D6-0457-4EB2-9D2F-5AD5C88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62C5586-233B-40EC-9B57-7336C946CAA2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04E9762-A214-481B-BE19-0CA4149F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Customizing the Database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Initialisation Parameters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11FE73B1-ADF6-4AF9-8348-4FA83677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Fine-tuning requires modification of database configuration parameters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Some are changed in real time using SQL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Some affect database instance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Others affect entire RDBMS and all instances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Initialization parameters reserve resources used by the database at run time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After modifying parameters, may need to restart the database</a:t>
            </a:r>
          </a:p>
        </p:txBody>
      </p:sp>
      <p:sp>
        <p:nvSpPr>
          <p:cNvPr id="86020" name="Slide Number Placeholder 4">
            <a:extLst>
              <a:ext uri="{FF2B5EF4-FFF2-40B4-BE49-F238E27FC236}">
                <a16:creationId xmlns:a16="http://schemas.microsoft.com/office/drawing/2014/main" id="{6090FB1B-B7C2-454D-8357-D5BE87B1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16FAFBF-E4D1-4D17-8E4F-720790A17A70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A1AB888-2A7D-4DA0-A7DC-C323F6CA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2773448-84AD-408A-B9D5-C7A7AB58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management is a critical activity for any organization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Data should be treated as a corporate asset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DBMS is the most commonly used electronic tool for corporate data management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DBMS has impact on organization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managerial, technological, and cultural framework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administration function evolved from centralized electronic data processing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4">
            <a:extLst>
              <a:ext uri="{FF2B5EF4-FFF2-40B4-BE49-F238E27FC236}">
                <a16:creationId xmlns:a16="http://schemas.microsoft.com/office/drawing/2014/main" id="{57B88CF2-15B4-4FBE-AC52-359FE4B3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53A416E-6F90-469A-85A9-812944188ED1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79C303C-5C38-439F-A252-EF285E5D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2E09C3A-32E4-4F2C-86BF-7580CCDA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Database administrator (DBA) is responsible for managing corporate database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Broader data management activity is handled by data administrator (DA)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DA is more managerially oriented than more technically oriented DBA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DA function is DBMS-independent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DBA function is more DBMS-dependent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When there is no DA, DBA executes all DA functions</a:t>
            </a:r>
          </a:p>
        </p:txBody>
      </p:sp>
      <p:sp>
        <p:nvSpPr>
          <p:cNvPr id="90116" name="Slide Number Placeholder 4">
            <a:extLst>
              <a:ext uri="{FF2B5EF4-FFF2-40B4-BE49-F238E27FC236}">
                <a16:creationId xmlns:a16="http://schemas.microsoft.com/office/drawing/2014/main" id="{D497D34D-1889-4CAA-9DEB-C897A76A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7970C79F-CCDD-418F-BA26-36134EBAE483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8874142-C7F8-48E9-9DF5-A601F19F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F380389-5E0F-4B9D-BE25-530E0451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Managerial services of DBA function: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Supporting end-user community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Defining and enforcing policies, procedures, and standards for database function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Ensuring data security, privacy, and integrity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Providing data backup and recovery services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Monitoring distribution and use of data in database</a:t>
            </a:r>
          </a:p>
        </p:txBody>
      </p:sp>
      <p:sp>
        <p:nvSpPr>
          <p:cNvPr id="92164" name="Slide Number Placeholder 4">
            <a:extLst>
              <a:ext uri="{FF2B5EF4-FFF2-40B4-BE49-F238E27FC236}">
                <a16:creationId xmlns:a16="http://schemas.microsoft.com/office/drawing/2014/main" id="{0E3035D4-C01D-4542-8A26-2DBA490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DED294F-B709-4635-90D8-B12D798D0466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BB21ABD-054D-4A88-9E86-C2DAA9C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B63F082-FB29-4AC3-A51F-27066D6A8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Technical role of DBA: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Evaluating, selecting, and installing DBMS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Designing and implementing databases and applications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Testing and evaluating databases and applications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Operating DBMS, utilities, and applications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Training and supporting users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Maintaining DBMS, utilities, and applications</a:t>
            </a:r>
          </a:p>
        </p:txBody>
      </p:sp>
      <p:sp>
        <p:nvSpPr>
          <p:cNvPr id="94212" name="Slide Number Placeholder 4">
            <a:extLst>
              <a:ext uri="{FF2B5EF4-FFF2-40B4-BE49-F238E27FC236}">
                <a16:creationId xmlns:a16="http://schemas.microsoft.com/office/drawing/2014/main" id="{065B03BA-6614-4859-BE74-B12AD08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1050F678-482A-4629-937D-FA55FCBF5C1E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D75E50F-7221-471F-9023-86AA009C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46BDF54-8C53-4845-BBC0-BB36A910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Security: ensures confidentiality, integrity, availability of information system and data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 policy: collection of standards, policies, and practices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Security vulnerability: weakness in system component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Information engineering guides development of data administration strategy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CASE tools and data dictionaries translate strategic plans to operational plans</a:t>
            </a:r>
          </a:p>
        </p:txBody>
      </p:sp>
      <p:sp>
        <p:nvSpPr>
          <p:cNvPr id="96260" name="Slide Number Placeholder 4">
            <a:extLst>
              <a:ext uri="{FF2B5EF4-FFF2-40B4-BE49-F238E27FC236}">
                <a16:creationId xmlns:a16="http://schemas.microsoft.com/office/drawing/2014/main" id="{8246A9FF-03D9-456A-9125-7934B2D8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A7184720-1C8F-4199-B44D-310A7ED99E12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0D8921F-1A4E-4197-8996-1AFCBAB7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as a Corporate Asset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6EF7DC7-7A2E-4966-A261-B1050E5A6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2603500"/>
            <a:ext cx="10999788" cy="3787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Dirty data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Data that suffer from inaccuracies and inconsistencies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Threat to organizations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Causes?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Lack of enforcement of integrity constraints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Data entry errors and typographical errors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Data quality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Comprehensive approach to ensuring the accuracy, validity, and timeliness of the data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F7F816E1-3154-4C26-88D4-518C33ED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41681762-28AA-4958-80DD-DFB38325E5B6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9E6C3BC-1BF7-441B-8FC2-22226F6E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Need for and Role of Databases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in an Organization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4204F1F-F47E-4832-A73E-B7C85EF4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2493963"/>
            <a:ext cx="10402888" cy="41656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Database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predominant role is to support managerial decision making at all levels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DBMS facilitates: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Interpretation and presentation of data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Distribution of data and information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Preservation and monitoring of data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Control over data duplication and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09490D9-8868-43D5-B22D-A8E8DCB7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Introduction of a Database: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Special Considerations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17813CB-5CD1-443B-89C1-BBD178CB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10321925" cy="3675063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Introduction of a DBMS is likely to have a profound impact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Might be positive or negative, depending on how it is administered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Three aspects to DBMS introduction: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Technological : DBMS software and hardware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Managerial: Administrative functions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Cultural: Corporate resistance to change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One role of DBA department is to educate end users about system uses and benefits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A880F569-FAC9-4160-8136-677FE423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4D622D8-803B-44D5-B458-E2C914F6A891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562261B-1603-496F-9B66-A926A156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Evolution of the Database Administration Function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857036C-F3AC-4C9A-B16E-2E52E6E6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9839325" cy="34163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 administration has its roots in the old, decentralized world of the file system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Advent of DBMS produced new level of data management sophistication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Data Processing (DP) department evolved into information systems (IS) department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Data management became increasingly complex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Development of database administrator (DBA) function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2486EAE9-57AC-49F3-B14B-6176C54F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B37C4210-72A6-4820-8290-280A402FE65A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6CDF7BB-03BF-4C09-8D41-A3CDEF5A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Database Environment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</a:t>
            </a:r>
            <a:br>
              <a:rPr lang="en-US" altLang="ja-JP">
                <a:ea typeface="ＭＳ Ｐゴシック" panose="020B0600070205080204" pitchFamily="34" charset="-128"/>
              </a:rPr>
            </a:br>
            <a:r>
              <a:rPr lang="en-US" altLang="ja-JP">
                <a:ea typeface="ＭＳ Ｐゴシック" panose="020B0600070205080204" pitchFamily="34" charset="-128"/>
              </a:rPr>
              <a:t>Human Component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713F16F-C208-4F13-9EC2-4229AA5B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525" y="2603500"/>
            <a:ext cx="10152063" cy="3954463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Even most carefully crafted database system cannot operate without human component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Effective data administration requires both technical and managerial skills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DA must set data administration goals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DBA is focal point for data/user interaction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Need for diverse mix of skills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FD12E566-8C34-4631-915D-819869F5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60388" y="6391275"/>
            <a:ext cx="3860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A7E5AD3D-2B82-48C1-AFAB-8D7283292562}" type="slidenum"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0A26D07B-6C83-4439-9F4A-86B88CA22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Database Systems: Design, Implementation, &amp; Management, 7</a:t>
            </a:r>
            <a:r>
              <a:rPr lang="en-US" altLang="en-US" baseline="30000">
                <a:solidFill>
                  <a:schemeClr val="accent1"/>
                </a:solidFill>
              </a:rPr>
              <a:t>th</a:t>
            </a:r>
            <a:r>
              <a:rPr lang="en-US" altLang="en-US">
                <a:solidFill>
                  <a:schemeClr val="accent1"/>
                </a:solidFill>
              </a:rPr>
              <a:t> Edition, Rob &amp; Coronel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7B88097-94B2-4915-88CF-5721CF6E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Database Environment’s </a:t>
            </a:r>
            <a:br>
              <a:rPr lang="en-US" altLang="en-US"/>
            </a:br>
            <a:r>
              <a:rPr lang="en-US" altLang="en-US"/>
              <a:t>Human Component (continued)</a:t>
            </a:r>
          </a:p>
        </p:txBody>
      </p:sp>
      <p:pic>
        <p:nvPicPr>
          <p:cNvPr id="39940" name="Picture 3" descr="Tbl15-01">
            <a:extLst>
              <a:ext uri="{FF2B5EF4-FFF2-40B4-BE49-F238E27FC236}">
                <a16:creationId xmlns:a16="http://schemas.microsoft.com/office/drawing/2014/main" id="{C87AE969-2D6D-4872-9DD8-4987CDA088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00" y="2727325"/>
            <a:ext cx="10229850" cy="31369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983</TotalTime>
  <Words>1628</Words>
  <Application>Microsoft Office PowerPoint</Application>
  <PresentationFormat>Widescreen</PresentationFormat>
  <Paragraphs>276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Wingdings 3</vt:lpstr>
      <vt:lpstr>Ion Boardroom</vt:lpstr>
      <vt:lpstr>Database Administration</vt:lpstr>
      <vt:lpstr>Data as a Corporate Asset </vt:lpstr>
      <vt:lpstr>PowerPoint Presentation</vt:lpstr>
      <vt:lpstr>Data as a Corporate Asset (cont’d.)</vt:lpstr>
      <vt:lpstr>The Need for and Role of Databases in an Organization</vt:lpstr>
      <vt:lpstr>Introduction of a Database:  Special Considerations</vt:lpstr>
      <vt:lpstr>The Evolution of the Database Administration Function</vt:lpstr>
      <vt:lpstr>The Database Environment’s  Human Component</vt:lpstr>
      <vt:lpstr>The Database Environment’s  Human Component (continued)</vt:lpstr>
      <vt:lpstr>PowerPoint Presentation</vt:lpstr>
      <vt:lpstr>The DBA’s Managerial Role</vt:lpstr>
      <vt:lpstr>The DBA’s Managerial Role (cont’d.)</vt:lpstr>
      <vt:lpstr>The DBA’s Technical Role</vt:lpstr>
      <vt:lpstr>The DBA’s Technical Role (cont’d.)</vt:lpstr>
      <vt:lpstr>The DBA’s Managerial Role</vt:lpstr>
      <vt:lpstr>The DBA’s Role in the Cloud</vt:lpstr>
      <vt:lpstr>Security</vt:lpstr>
      <vt:lpstr>Database Security</vt:lpstr>
      <vt:lpstr>Security Policies</vt:lpstr>
      <vt:lpstr>Security Vulnerabilities</vt:lpstr>
      <vt:lpstr>PowerPoint Presentation</vt:lpstr>
      <vt:lpstr>PowerPoint Presentation</vt:lpstr>
      <vt:lpstr>Database Administration Tools</vt:lpstr>
      <vt:lpstr>The Data Dictionary</vt:lpstr>
      <vt:lpstr>The Data Dictionary (continued)</vt:lpstr>
      <vt:lpstr>CASE Tools</vt:lpstr>
      <vt:lpstr>CASE Tools (cont’d.)</vt:lpstr>
      <vt:lpstr>CASE Tools</vt:lpstr>
      <vt:lpstr>The Default Login</vt:lpstr>
      <vt:lpstr>Ensuring that the RDBMS Starts Automatically</vt:lpstr>
      <vt:lpstr>Creating Tablespaces and Datafiles</vt:lpstr>
      <vt:lpstr>Managing the Database Objects: Tables, Views, Triggers, and Procedures</vt:lpstr>
      <vt:lpstr>Managing Users and  Establishing Security</vt:lpstr>
      <vt:lpstr>Customizing the Database  Initialisation Parameters</vt:lpstr>
      <vt:lpstr>Summary</vt:lpstr>
      <vt:lpstr>Summary (cont’d.) </vt:lpstr>
      <vt:lpstr>Summary (cont’d.) </vt:lpstr>
      <vt:lpstr>Summary (cont’d.) </vt:lpstr>
      <vt:lpstr>Summary (cont’d.)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Administration</dc:title>
  <dc:creator>Garg,Saurabh</dc:creator>
  <cp:lastModifiedBy>Saurabh Garg</cp:lastModifiedBy>
  <cp:revision>25</cp:revision>
  <dcterms:created xsi:type="dcterms:W3CDTF">2014-09-16T10:04:29Z</dcterms:created>
  <dcterms:modified xsi:type="dcterms:W3CDTF">2020-09-21T22:37:30Z</dcterms:modified>
</cp:coreProperties>
</file>