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87" r:id="rId3"/>
    <p:sldId id="324" r:id="rId4"/>
    <p:sldId id="257" r:id="rId5"/>
    <p:sldId id="325" r:id="rId6"/>
    <p:sldId id="411" r:id="rId7"/>
    <p:sldId id="321" r:id="rId8"/>
    <p:sldId id="322" r:id="rId9"/>
    <p:sldId id="412" r:id="rId10"/>
    <p:sldId id="413" r:id="rId11"/>
    <p:sldId id="323" r:id="rId12"/>
    <p:sldId id="426" r:id="rId13"/>
    <p:sldId id="427" r:id="rId14"/>
    <p:sldId id="428" r:id="rId15"/>
    <p:sldId id="423" r:id="rId16"/>
    <p:sldId id="279" r:id="rId17"/>
    <p:sldId id="429" r:id="rId18"/>
    <p:sldId id="430" r:id="rId19"/>
    <p:sldId id="425" r:id="rId20"/>
    <p:sldId id="311" r:id="rId21"/>
  </p:sldIdLst>
  <p:sldSz cx="12192000" cy="6858000"/>
  <p:notesSz cx="6858000" cy="1476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76210" autoAdjust="0"/>
  </p:normalViewPr>
  <p:slideViewPr>
    <p:cSldViewPr snapToGrid="0">
      <p:cViewPr varScale="1">
        <p:scale>
          <a:sx n="48" d="100"/>
          <a:sy n="48" d="100"/>
        </p:scale>
        <p:origin x="100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333F2-57E1-4F7B-B4FB-FA40D39D349C}" type="datetimeFigureOut">
              <a:rPr lang="en-AU" smtClean="0"/>
              <a:t>12/10/2021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272A7-DC1D-4D02-BA77-A4D5520BB452}" type="slidenum">
              <a:rPr lang="en-AU" smtClean="0"/>
              <a:t>‹#›</a:t>
            </a:fld>
            <a:endParaRPr lang="en-AU"/>
          </a:p>
        </p:txBody>
      </p:sp>
    </p:spTree>
    <p:extLst>
      <p:ext uri="{BB962C8B-B14F-4D97-AF65-F5344CB8AC3E}">
        <p14:creationId xmlns:p14="http://schemas.microsoft.com/office/powerpoint/2010/main" val="312965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88272A7-DC1D-4D02-BA77-A4D5520BB452}" type="slidenum">
              <a:rPr lang="en-AU" smtClean="0"/>
              <a:t>1</a:t>
            </a:fld>
            <a:endParaRPr lang="en-AU"/>
          </a:p>
        </p:txBody>
      </p:sp>
    </p:spTree>
    <p:extLst>
      <p:ext uri="{BB962C8B-B14F-4D97-AF65-F5344CB8AC3E}">
        <p14:creationId xmlns:p14="http://schemas.microsoft.com/office/powerpoint/2010/main" val="8987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Questions about different ILOs will be asked from different lectures. For example, most ILO4 question will be asked from lecture 5 and lecture 12</a:t>
            </a:r>
          </a:p>
          <a:p>
            <a:endParaRPr lang="en-AU" dirty="0"/>
          </a:p>
        </p:txBody>
      </p:sp>
      <p:sp>
        <p:nvSpPr>
          <p:cNvPr id="4" name="Slide Number Placeholder 3"/>
          <p:cNvSpPr>
            <a:spLocks noGrp="1"/>
          </p:cNvSpPr>
          <p:nvPr>
            <p:ph type="sldNum" sz="quarter" idx="5"/>
          </p:nvPr>
        </p:nvSpPr>
        <p:spPr/>
        <p:txBody>
          <a:bodyPr/>
          <a:lstStyle/>
          <a:p>
            <a:fld id="{A88272A7-DC1D-4D02-BA77-A4D5520BB452}" type="slidenum">
              <a:rPr lang="en-AU" smtClean="0"/>
              <a:t>3</a:t>
            </a:fld>
            <a:endParaRPr lang="en-AU"/>
          </a:p>
        </p:txBody>
      </p:sp>
    </p:spTree>
    <p:extLst>
      <p:ext uri="{BB962C8B-B14F-4D97-AF65-F5344CB8AC3E}">
        <p14:creationId xmlns:p14="http://schemas.microsoft.com/office/powerpoint/2010/main" val="1183452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utas.edu.au/exams/exam-and-results-forms" TargetMode="External"/><Relationship Id="rId2" Type="http://schemas.openxmlformats.org/officeDocument/2006/relationships/hyperlink" Target="https://www.utas.edu.au/exams/examina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aching-learning.utas.edu.au/home" TargetMode="External"/><Relationship Id="rId2" Type="http://schemas.openxmlformats.org/officeDocument/2006/relationships/hyperlink" Target="https://universitytasmania.sharepoint.com/sites/student-operations/SitePages/Examinations-And-Results.aspx" TargetMode="External"/><Relationship Id="rId1" Type="http://schemas.openxmlformats.org/officeDocument/2006/relationships/slideLayout" Target="../slideLayouts/slideLayout2.xml"/><Relationship Id="rId4" Type="http://schemas.openxmlformats.org/officeDocument/2006/relationships/hyperlink" Target="https://www.utas.edu.au/exams/examina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tas.edu.au/students/learning/academic-integrity" TargetMode="External"/><Relationship Id="rId2" Type="http://schemas.openxmlformats.org/officeDocument/2006/relationships/hyperlink" Target="https://www.utas.edu.au/university-council/university-governance/o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Exams.office@utas.edu.a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KIT712: Data Management Technology</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424966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16C8-ACF6-224F-B80B-513D87C0D2C5}"/>
              </a:ext>
            </a:extLst>
          </p:cNvPr>
          <p:cNvSpPr>
            <a:spLocks noGrp="1"/>
          </p:cNvSpPr>
          <p:nvPr>
            <p:ph type="title"/>
          </p:nvPr>
        </p:nvSpPr>
        <p:spPr/>
        <p:txBody>
          <a:bodyPr/>
          <a:lstStyle/>
          <a:p>
            <a:r>
              <a:rPr lang="en-US" dirty="0"/>
              <a:t>System Failure</a:t>
            </a:r>
          </a:p>
        </p:txBody>
      </p:sp>
      <p:sp>
        <p:nvSpPr>
          <p:cNvPr id="3" name="Content Placeholder 2">
            <a:extLst>
              <a:ext uri="{FF2B5EF4-FFF2-40B4-BE49-F238E27FC236}">
                <a16:creationId xmlns:a16="http://schemas.microsoft.com/office/drawing/2014/main" id="{DDA6CF19-AF0B-8D43-A7B0-E7D095D23CB2}"/>
              </a:ext>
            </a:extLst>
          </p:cNvPr>
          <p:cNvSpPr>
            <a:spLocks noGrp="1"/>
          </p:cNvSpPr>
          <p:nvPr>
            <p:ph idx="1"/>
          </p:nvPr>
        </p:nvSpPr>
        <p:spPr>
          <a:xfrm>
            <a:off x="626234" y="2259497"/>
            <a:ext cx="9571314" cy="4598503"/>
          </a:xfrm>
        </p:spPr>
        <p:txBody>
          <a:bodyPr>
            <a:normAutofit/>
          </a:bodyPr>
          <a:lstStyle/>
          <a:p>
            <a:r>
              <a:rPr lang="en-US" dirty="0" err="1"/>
              <a:t>MyLO</a:t>
            </a:r>
            <a:r>
              <a:rPr lang="en-US" dirty="0"/>
              <a:t> fails, UTAS network goes down</a:t>
            </a:r>
          </a:p>
          <a:p>
            <a:pPr lvl="1"/>
            <a:r>
              <a:rPr lang="en-US" dirty="0"/>
              <a:t>This almost never happens if there is a problem it is most likely at your end</a:t>
            </a:r>
          </a:p>
          <a:p>
            <a:pPr lvl="1"/>
            <a:r>
              <a:rPr lang="en-US" dirty="0"/>
              <a:t>The unit coordinator will be monitoring the exam online and will know as soon as you do</a:t>
            </a:r>
          </a:p>
          <a:p>
            <a:pPr lvl="2"/>
            <a:r>
              <a:rPr lang="en-US" dirty="0"/>
              <a:t>Watch for an email from your unit coordinator as soon as systems are back up</a:t>
            </a:r>
          </a:p>
          <a:p>
            <a:pPr lvl="3"/>
            <a:r>
              <a:rPr lang="en-US" dirty="0"/>
              <a:t>If UTAS is down, your unit coordinator can not email you</a:t>
            </a:r>
          </a:p>
          <a:p>
            <a:pPr lvl="2"/>
            <a:r>
              <a:rPr lang="en-US" dirty="0"/>
              <a:t>Alternative arrangements will be made asap</a:t>
            </a:r>
          </a:p>
          <a:p>
            <a:r>
              <a:rPr lang="en-US" dirty="0"/>
              <a:t>Power failure at home</a:t>
            </a:r>
          </a:p>
          <a:p>
            <a:pPr lvl="1"/>
            <a:r>
              <a:rPr lang="en-US" dirty="0"/>
              <a:t>Make sure your battery for your computer is fully charged before the exam</a:t>
            </a:r>
          </a:p>
          <a:p>
            <a:pPr lvl="1"/>
            <a:r>
              <a:rPr lang="en-US" dirty="0"/>
              <a:t>Use your phone to email the unit coordinator if your computer dies</a:t>
            </a:r>
          </a:p>
          <a:p>
            <a:pPr lvl="2"/>
            <a:r>
              <a:rPr lang="en-US" dirty="0"/>
              <a:t>See previous slide</a:t>
            </a:r>
          </a:p>
          <a:p>
            <a:pPr lvl="1"/>
            <a:r>
              <a:rPr lang="en-US" dirty="0"/>
              <a:t>Unfortunately the most likely outcome is a </a:t>
            </a:r>
            <a:r>
              <a:rPr lang="en-US" dirty="0">
                <a:solidFill>
                  <a:srgbClr val="FF0000"/>
                </a:solidFill>
              </a:rPr>
              <a:t>FAIL</a:t>
            </a:r>
            <a:r>
              <a:rPr lang="en-US" dirty="0"/>
              <a:t> grade for the exam</a:t>
            </a:r>
          </a:p>
          <a:p>
            <a:pPr lvl="2"/>
            <a:r>
              <a:rPr lang="en-US" dirty="0"/>
              <a:t>Do not let it happen! Be prepared!</a:t>
            </a:r>
          </a:p>
          <a:p>
            <a:pPr lvl="2"/>
            <a:endParaRPr lang="en-US" dirty="0"/>
          </a:p>
        </p:txBody>
      </p:sp>
    </p:spTree>
    <p:extLst>
      <p:ext uri="{BB962C8B-B14F-4D97-AF65-F5344CB8AC3E}">
        <p14:creationId xmlns:p14="http://schemas.microsoft.com/office/powerpoint/2010/main" val="359783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am sick</a:t>
            </a:r>
          </a:p>
        </p:txBody>
      </p:sp>
      <p:sp>
        <p:nvSpPr>
          <p:cNvPr id="3" name="Content Placeholder 2"/>
          <p:cNvSpPr>
            <a:spLocks noGrp="1"/>
          </p:cNvSpPr>
          <p:nvPr>
            <p:ph idx="1"/>
          </p:nvPr>
        </p:nvSpPr>
        <p:spPr>
          <a:xfrm>
            <a:off x="931034" y="2462849"/>
            <a:ext cx="9404723" cy="4395151"/>
          </a:xfrm>
        </p:spPr>
        <p:txBody>
          <a:bodyPr>
            <a:normAutofit/>
          </a:bodyPr>
          <a:lstStyle/>
          <a:p>
            <a:r>
              <a:rPr lang="en-US" dirty="0"/>
              <a:t>You do need to be sick, really sick</a:t>
            </a:r>
          </a:p>
          <a:p>
            <a:r>
              <a:rPr lang="en-US" dirty="0"/>
              <a:t>You must get a medical certificate THAT day</a:t>
            </a:r>
          </a:p>
          <a:p>
            <a:r>
              <a:rPr lang="en-US" dirty="0"/>
              <a:t>You will need to let student administration know </a:t>
            </a:r>
            <a:r>
              <a:rPr lang="en-US" dirty="0" err="1"/>
              <a:t>asap</a:t>
            </a:r>
            <a:endParaRPr lang="en-US" dirty="0"/>
          </a:p>
          <a:p>
            <a:pPr lvl="1"/>
            <a:r>
              <a:rPr lang="en-US" dirty="0" err="1"/>
              <a:t>Exams.office@utas.edu.au</a:t>
            </a:r>
            <a:endParaRPr lang="en-US" dirty="0"/>
          </a:p>
          <a:p>
            <a:r>
              <a:rPr lang="en-US" dirty="0"/>
              <a:t>You need to apply for a deferred ordinary exam</a:t>
            </a:r>
          </a:p>
          <a:p>
            <a:pPr lvl="1"/>
            <a:r>
              <a:rPr lang="en-US" dirty="0"/>
              <a:t>Do not assume you will get one, that</a:t>
            </a:r>
            <a:r>
              <a:rPr lang="fr-FR" dirty="0"/>
              <a:t>’</a:t>
            </a:r>
            <a:r>
              <a:rPr lang="en-US" dirty="0"/>
              <a:t>s why you need to be really sick</a:t>
            </a:r>
          </a:p>
          <a:p>
            <a:pPr lvl="1"/>
            <a:r>
              <a:rPr lang="en-US" dirty="0"/>
              <a:t>You can NOT get a supplementary exam for a deferred ordinary</a:t>
            </a:r>
          </a:p>
          <a:p>
            <a:r>
              <a:rPr lang="en-US" dirty="0">
                <a:solidFill>
                  <a:srgbClr val="FF0000"/>
                </a:solidFill>
                <a:highlight>
                  <a:srgbClr val="FFFF00"/>
                </a:highlight>
              </a:rPr>
              <a:t>WARNING: do not start the exam and then stop and say you are sick – you will FAIL, you must keep going once you start – once you see the paper you must finish</a:t>
            </a:r>
            <a:r>
              <a:rPr lang="en-US" dirty="0">
                <a:solidFill>
                  <a:srgbClr val="FF0000"/>
                </a:solidFill>
              </a:rPr>
              <a:t>!</a:t>
            </a:r>
          </a:p>
        </p:txBody>
      </p:sp>
    </p:spTree>
    <p:extLst>
      <p:ext uri="{BB962C8B-B14F-4D97-AF65-F5344CB8AC3E}">
        <p14:creationId xmlns:p14="http://schemas.microsoft.com/office/powerpoint/2010/main" val="194904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EC17-AA1C-DB4C-A6A5-F63CAABF2F21}"/>
              </a:ext>
            </a:extLst>
          </p:cNvPr>
          <p:cNvSpPr>
            <a:spLocks noGrp="1"/>
          </p:cNvSpPr>
          <p:nvPr>
            <p:ph type="title"/>
          </p:nvPr>
        </p:nvSpPr>
        <p:spPr/>
        <p:txBody>
          <a:bodyPr/>
          <a:lstStyle/>
          <a:p>
            <a:r>
              <a:rPr lang="en-US" dirty="0"/>
              <a:t>Official Forms</a:t>
            </a:r>
          </a:p>
        </p:txBody>
      </p:sp>
      <p:sp>
        <p:nvSpPr>
          <p:cNvPr id="3" name="Content Placeholder 2">
            <a:extLst>
              <a:ext uri="{FF2B5EF4-FFF2-40B4-BE49-F238E27FC236}">
                <a16:creationId xmlns:a16="http://schemas.microsoft.com/office/drawing/2014/main" id="{6BBA3D1C-BF49-2A49-8F62-6573C96D50B8}"/>
              </a:ext>
            </a:extLst>
          </p:cNvPr>
          <p:cNvSpPr>
            <a:spLocks noGrp="1"/>
          </p:cNvSpPr>
          <p:nvPr>
            <p:ph idx="1"/>
          </p:nvPr>
        </p:nvSpPr>
        <p:spPr/>
        <p:txBody>
          <a:bodyPr/>
          <a:lstStyle/>
          <a:p>
            <a:pPr lvl="0"/>
            <a:r>
              <a:rPr lang="en-AU" b="1" dirty="0"/>
              <a:t>Deferred Ordinary Examinations</a:t>
            </a:r>
            <a:endParaRPr lang="en-AU" dirty="0"/>
          </a:p>
          <a:p>
            <a:pPr lvl="1"/>
            <a:r>
              <a:rPr lang="en-AU" dirty="0"/>
              <a:t>You may request a ‘Deferred Ordinary’ examination if you are prevented from sitting the ordinary (i.e. the exam in the main exam period) examination by circumstances out of your control. Further details and how to apply are available at </a:t>
            </a:r>
            <a:r>
              <a:rPr lang="en-AU" u="sng" dirty="0">
                <a:hlinkClick r:id="rId2"/>
              </a:rPr>
              <a:t>https://www.utas.edu.au/exams/examinations</a:t>
            </a:r>
            <a:endParaRPr lang="en-AU" dirty="0"/>
          </a:p>
          <a:p>
            <a:pPr lvl="0"/>
            <a:r>
              <a:rPr lang="en-AU" b="1" dirty="0"/>
              <a:t>Requests for Special Consideration</a:t>
            </a:r>
            <a:endParaRPr lang="en-AU" dirty="0"/>
          </a:p>
          <a:p>
            <a:pPr lvl="1"/>
            <a:r>
              <a:rPr lang="en-AU" dirty="0"/>
              <a:t>Request for Special Consideration, where something has happened during an examination that affects your performance) are processed by the discipline or academic unit; forms are downloaded at </a:t>
            </a:r>
            <a:r>
              <a:rPr lang="en-AU" u="sng" dirty="0">
                <a:hlinkClick r:id="rId3"/>
              </a:rPr>
              <a:t>https://www.utas.edu.au/exams/exam-and-results-forms</a:t>
            </a:r>
            <a:endParaRPr lang="en-AU" dirty="0"/>
          </a:p>
          <a:p>
            <a:endParaRPr lang="en-US" dirty="0"/>
          </a:p>
        </p:txBody>
      </p:sp>
    </p:spTree>
    <p:extLst>
      <p:ext uri="{BB962C8B-B14F-4D97-AF65-F5344CB8AC3E}">
        <p14:creationId xmlns:p14="http://schemas.microsoft.com/office/powerpoint/2010/main" val="337826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failed</a:t>
            </a:r>
          </a:p>
        </p:txBody>
      </p:sp>
      <p:sp>
        <p:nvSpPr>
          <p:cNvPr id="3" name="Content Placeholder 2"/>
          <p:cNvSpPr>
            <a:spLocks noGrp="1"/>
          </p:cNvSpPr>
          <p:nvPr>
            <p:ph idx="1"/>
          </p:nvPr>
        </p:nvSpPr>
        <p:spPr>
          <a:xfrm>
            <a:off x="798512" y="2410727"/>
            <a:ext cx="10276992" cy="4195481"/>
          </a:xfrm>
        </p:spPr>
        <p:txBody>
          <a:bodyPr>
            <a:normAutofit/>
          </a:bodyPr>
          <a:lstStyle/>
          <a:p>
            <a:r>
              <a:rPr lang="en-US" dirty="0"/>
              <a:t>The world has NOT ended here.. So do not panic</a:t>
            </a:r>
          </a:p>
          <a:p>
            <a:r>
              <a:rPr lang="en-US" dirty="0"/>
              <a:t>I got an NN grade</a:t>
            </a:r>
          </a:p>
          <a:p>
            <a:pPr lvl="1"/>
            <a:r>
              <a:rPr lang="en-US" dirty="0"/>
              <a:t>This means you must repeat the unit next time it is offered (if it is a core unit to graduate)</a:t>
            </a:r>
          </a:p>
          <a:p>
            <a:r>
              <a:rPr lang="en-US" dirty="0"/>
              <a:t>I got an NS grade</a:t>
            </a:r>
          </a:p>
          <a:p>
            <a:pPr lvl="1"/>
            <a:r>
              <a:rPr lang="en-US" dirty="0"/>
              <a:t>This is a fail with a supplementary exam </a:t>
            </a:r>
          </a:p>
          <a:p>
            <a:pPr lvl="2"/>
            <a:r>
              <a:rPr lang="en-US" dirty="0"/>
              <a:t>The best you can then get is a PASS</a:t>
            </a:r>
          </a:p>
          <a:p>
            <a:pPr lvl="1"/>
            <a:r>
              <a:rPr lang="en-US" dirty="0"/>
              <a:t>FACULTY decides who gets a supplementary exam not the lecturer</a:t>
            </a:r>
          </a:p>
          <a:p>
            <a:pPr lvl="1"/>
            <a:r>
              <a:rPr lang="en-US" dirty="0"/>
              <a:t>If you fail more than 2 units you will not get supplementary exam</a:t>
            </a:r>
          </a:p>
          <a:p>
            <a:r>
              <a:rPr lang="en-US" dirty="0"/>
              <a:t>Supplementary exams timetable should be available on UTAS website</a:t>
            </a:r>
          </a:p>
          <a:p>
            <a:pPr lvl="1"/>
            <a:r>
              <a:rPr lang="en-US" dirty="0"/>
              <a:t>Make sure you are available, you can not defer a supplementary exam</a:t>
            </a:r>
          </a:p>
          <a:p>
            <a:pPr lvl="1"/>
            <a:endParaRPr lang="en-US" dirty="0"/>
          </a:p>
        </p:txBody>
      </p:sp>
    </p:spTree>
    <p:extLst>
      <p:ext uri="{BB962C8B-B14F-4D97-AF65-F5344CB8AC3E}">
        <p14:creationId xmlns:p14="http://schemas.microsoft.com/office/powerpoint/2010/main" val="291902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am not happy with final grade</a:t>
            </a:r>
          </a:p>
        </p:txBody>
      </p:sp>
      <p:sp>
        <p:nvSpPr>
          <p:cNvPr id="3" name="Content Placeholder 2"/>
          <p:cNvSpPr>
            <a:spLocks noGrp="1"/>
          </p:cNvSpPr>
          <p:nvPr>
            <p:ph idx="1"/>
          </p:nvPr>
        </p:nvSpPr>
        <p:spPr>
          <a:xfrm>
            <a:off x="652739" y="2150166"/>
            <a:ext cx="9998697" cy="4707834"/>
          </a:xfrm>
        </p:spPr>
        <p:txBody>
          <a:bodyPr>
            <a:normAutofit fontScale="92500" lnSpcReduction="20000"/>
          </a:bodyPr>
          <a:lstStyle/>
          <a:p>
            <a:r>
              <a:rPr lang="en-US" dirty="0"/>
              <a:t>I was expecting a HD and got a pass</a:t>
            </a:r>
          </a:p>
          <a:p>
            <a:pPr lvl="1"/>
            <a:r>
              <a:rPr lang="en-US" dirty="0"/>
              <a:t>Remember in some units the exam is worth 50% of final grade</a:t>
            </a:r>
          </a:p>
          <a:p>
            <a:pPr lvl="1"/>
            <a:r>
              <a:rPr lang="en-US" dirty="0"/>
              <a:t>Many students get a HD internally, but stuff up the exam which results in a lower grade</a:t>
            </a:r>
          </a:p>
          <a:p>
            <a:pPr lvl="1"/>
            <a:endParaRPr lang="en-US" dirty="0"/>
          </a:p>
          <a:p>
            <a:r>
              <a:rPr lang="en-US" dirty="0"/>
              <a:t>I failed but was expecting to pass</a:t>
            </a:r>
          </a:p>
          <a:p>
            <a:pPr lvl="1"/>
            <a:r>
              <a:rPr lang="en-US" dirty="0"/>
              <a:t>Same as above, it is very likely you stuffed up the exam</a:t>
            </a:r>
          </a:p>
          <a:p>
            <a:pPr lvl="1"/>
            <a:endParaRPr lang="en-US" dirty="0"/>
          </a:p>
          <a:p>
            <a:r>
              <a:rPr lang="en-US" dirty="0"/>
              <a:t>It is important that you check all your in-semester marks on </a:t>
            </a:r>
            <a:r>
              <a:rPr lang="en-US" dirty="0" err="1"/>
              <a:t>MyLO</a:t>
            </a:r>
            <a:r>
              <a:rPr lang="en-US" dirty="0"/>
              <a:t> before results are released</a:t>
            </a:r>
          </a:p>
          <a:p>
            <a:pPr lvl="1"/>
            <a:r>
              <a:rPr lang="en-US" dirty="0"/>
              <a:t>So check all your marks before your exam (if available)</a:t>
            </a:r>
          </a:p>
          <a:p>
            <a:pPr lvl="1"/>
            <a:endParaRPr lang="en-US" dirty="0"/>
          </a:p>
          <a:p>
            <a:r>
              <a:rPr lang="en-US" dirty="0"/>
              <a:t>You can ask for a review of assessment</a:t>
            </a:r>
          </a:p>
          <a:p>
            <a:pPr lvl="1"/>
            <a:r>
              <a:rPr lang="en-US" dirty="0"/>
              <a:t>You must apply within ten days of the results being released – form is on UTAS website</a:t>
            </a:r>
          </a:p>
          <a:p>
            <a:pPr lvl="1"/>
            <a:r>
              <a:rPr lang="en-US" dirty="0"/>
              <a:t>Talk to the lecturer first, most reviews are a waste of time and MONEY</a:t>
            </a:r>
          </a:p>
          <a:p>
            <a:pPr lvl="2"/>
            <a:r>
              <a:rPr lang="en-US" dirty="0"/>
              <a:t>You MUST make an appointment</a:t>
            </a:r>
          </a:p>
        </p:txBody>
      </p:sp>
    </p:spTree>
    <p:extLst>
      <p:ext uri="{BB962C8B-B14F-4D97-AF65-F5344CB8AC3E}">
        <p14:creationId xmlns:p14="http://schemas.microsoft.com/office/powerpoint/2010/main" val="348076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AB9-B608-B549-A893-FBB9C3BB930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A30BAA4-CC55-7A4F-A87A-637A8A4DE9F4}"/>
              </a:ext>
            </a:extLst>
          </p:cNvPr>
          <p:cNvSpPr>
            <a:spLocks noGrp="1"/>
          </p:cNvSpPr>
          <p:nvPr>
            <p:ph idx="1"/>
          </p:nvPr>
        </p:nvSpPr>
        <p:spPr/>
        <p:txBody>
          <a:bodyPr/>
          <a:lstStyle/>
          <a:p>
            <a:r>
              <a:rPr lang="en-AU" dirty="0"/>
              <a:t>Please note that there are some online resources available:</a:t>
            </a:r>
          </a:p>
          <a:p>
            <a:pPr lvl="1"/>
            <a:r>
              <a:rPr lang="en-AU" u="sng" dirty="0">
                <a:hlinkClick r:id="rId2" tooltip="https://universitytasmania.sharepoint.com/sites/student-operations/SitePages/Examinations-And-Results.aspx"/>
              </a:rPr>
              <a:t>https://universitytasmania.sharepoint.com/sites/student-operations/SitePages/Examinations-And-Results.aspx</a:t>
            </a:r>
            <a:r>
              <a:rPr lang="en-AU" dirty="0"/>
              <a:t>​</a:t>
            </a:r>
          </a:p>
          <a:p>
            <a:pPr lvl="1" fontAlgn="base"/>
            <a:r>
              <a:rPr lang="en-AU" dirty="0"/>
              <a:t> ​</a:t>
            </a:r>
            <a:r>
              <a:rPr lang="en-AU" u="sng" dirty="0">
                <a:hlinkClick r:id="rId3" tooltip="https://www.teaching-learning.utas.edu.au/home"/>
              </a:rPr>
              <a:t>https://www.teaching-learning.utas.edu.au/home</a:t>
            </a:r>
            <a:r>
              <a:rPr lang="en-AU" dirty="0"/>
              <a:t> </a:t>
            </a:r>
          </a:p>
          <a:p>
            <a:pPr lvl="1" fontAlgn="base"/>
            <a:r>
              <a:rPr lang="en-AU" dirty="0"/>
              <a:t> </a:t>
            </a:r>
            <a:r>
              <a:rPr lang="en-AU" u="sng" dirty="0">
                <a:hlinkClick r:id="rId4" tooltip="https://www.utas.edu.au/exams/examinations"/>
              </a:rPr>
              <a:t>https://www.utas.edu.au/exams/examinations</a:t>
            </a:r>
            <a:endParaRPr lang="en-AU" dirty="0"/>
          </a:p>
          <a:p>
            <a:pPr marL="0" indent="0">
              <a:buNone/>
            </a:pPr>
            <a:endParaRPr lang="en-AU" dirty="0"/>
          </a:p>
          <a:p>
            <a:endParaRPr lang="en-US" dirty="0"/>
          </a:p>
        </p:txBody>
      </p:sp>
    </p:spTree>
    <p:extLst>
      <p:ext uri="{BB962C8B-B14F-4D97-AF65-F5344CB8AC3E}">
        <p14:creationId xmlns:p14="http://schemas.microsoft.com/office/powerpoint/2010/main" val="149339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KIT712 Exam</a:t>
            </a:r>
          </a:p>
        </p:txBody>
      </p:sp>
      <p:sp>
        <p:nvSpPr>
          <p:cNvPr id="3" name="Content Placeholder 2"/>
          <p:cNvSpPr>
            <a:spLocks noGrp="1"/>
          </p:cNvSpPr>
          <p:nvPr>
            <p:ph idx="1"/>
          </p:nvPr>
        </p:nvSpPr>
        <p:spPr>
          <a:xfrm>
            <a:off x="1103312" y="2052918"/>
            <a:ext cx="9988758" cy="4195481"/>
          </a:xfrm>
        </p:spPr>
        <p:txBody>
          <a:bodyPr>
            <a:normAutofit/>
          </a:bodyPr>
          <a:lstStyle/>
          <a:p>
            <a:r>
              <a:rPr lang="en-US" dirty="0"/>
              <a:t>Individual</a:t>
            </a:r>
          </a:p>
          <a:p>
            <a:r>
              <a:rPr lang="en-US" dirty="0"/>
              <a:t>Worth 40% of final grade</a:t>
            </a:r>
          </a:p>
          <a:p>
            <a:r>
              <a:rPr lang="en-US" dirty="0"/>
              <a:t>To pass must get </a:t>
            </a:r>
            <a:r>
              <a:rPr lang="en-US" dirty="0" err="1"/>
              <a:t>atleast</a:t>
            </a:r>
            <a:r>
              <a:rPr lang="en-US" dirty="0"/>
              <a:t> 45% in the exam.</a:t>
            </a:r>
          </a:p>
          <a:p>
            <a:r>
              <a:rPr lang="en-US" dirty="0" err="1"/>
              <a:t>Mylo</a:t>
            </a:r>
            <a:r>
              <a:rPr lang="en-US" dirty="0"/>
              <a:t> Quiz based (partial submission on </a:t>
            </a:r>
            <a:r>
              <a:rPr lang="en-US" dirty="0" err="1"/>
              <a:t>Mylo</a:t>
            </a:r>
            <a:r>
              <a:rPr lang="en-US" dirty="0"/>
              <a:t> assignment folder)</a:t>
            </a:r>
          </a:p>
          <a:p>
            <a:r>
              <a:rPr lang="en-US" dirty="0"/>
              <a:t>You must</a:t>
            </a:r>
            <a:r>
              <a:rPr lang="en-US" dirty="0">
                <a:highlight>
                  <a:srgbClr val="FFFF00"/>
                </a:highlight>
              </a:rPr>
              <a:t> </a:t>
            </a:r>
            <a:r>
              <a:rPr lang="en-US" dirty="0">
                <a:solidFill>
                  <a:srgbClr val="FF0000"/>
                </a:solidFill>
                <a:highlight>
                  <a:srgbClr val="FFFF00"/>
                </a:highlight>
              </a:rPr>
              <a:t>NOT</a:t>
            </a:r>
            <a:r>
              <a:rPr lang="en-US" dirty="0">
                <a:highlight>
                  <a:srgbClr val="FFFF00"/>
                </a:highlight>
              </a:rPr>
              <a:t> </a:t>
            </a:r>
            <a:r>
              <a:rPr lang="en-US" dirty="0"/>
              <a:t>communicate with your fellow students during the exam</a:t>
            </a:r>
          </a:p>
          <a:p>
            <a:pPr lvl="1"/>
            <a:r>
              <a:rPr lang="en-US" dirty="0"/>
              <a:t>This is an INDIVIDUAL assessment</a:t>
            </a:r>
          </a:p>
          <a:p>
            <a:pPr lvl="1"/>
            <a:r>
              <a:rPr lang="en-US" dirty="0"/>
              <a:t>Cheating during the exam could result in a FAIL</a:t>
            </a:r>
          </a:p>
          <a:p>
            <a:pPr lvl="2"/>
            <a:r>
              <a:rPr lang="en-US" dirty="0"/>
              <a:t>It is very very easy for us to know when you have cheated</a:t>
            </a:r>
          </a:p>
          <a:p>
            <a:pPr lvl="1"/>
            <a:r>
              <a:rPr lang="en-US" dirty="0"/>
              <a:t>Do not discuss the exam at all during the exam</a:t>
            </a:r>
          </a:p>
          <a:p>
            <a:pPr lvl="1"/>
            <a:r>
              <a:rPr lang="en-US" dirty="0"/>
              <a:t>If a friend asks you what their answer is do NOT tell them, do NOT share it with them</a:t>
            </a:r>
          </a:p>
          <a:p>
            <a:pPr lvl="2"/>
            <a:r>
              <a:rPr lang="en-US" dirty="0"/>
              <a:t>We can easily tell when something is cut n paste into a document or </a:t>
            </a:r>
            <a:r>
              <a:rPr lang="en-US" dirty="0" err="1"/>
              <a:t>MyLO</a:t>
            </a:r>
            <a:endParaRPr lang="en-US" dirty="0"/>
          </a:p>
          <a:p>
            <a:pPr marL="1371600" lvl="3" indent="0">
              <a:buNone/>
            </a:pPr>
            <a:endParaRPr lang="en-US" dirty="0"/>
          </a:p>
          <a:p>
            <a:endParaRPr lang="en-US" dirty="0"/>
          </a:p>
          <a:p>
            <a:endParaRPr lang="en-US" dirty="0"/>
          </a:p>
        </p:txBody>
      </p:sp>
    </p:spTree>
    <p:extLst>
      <p:ext uri="{BB962C8B-B14F-4D97-AF65-F5344CB8AC3E}">
        <p14:creationId xmlns:p14="http://schemas.microsoft.com/office/powerpoint/2010/main" val="19631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8A60-D5CD-4CBA-9F37-D738AD24FC08}"/>
              </a:ext>
            </a:extLst>
          </p:cNvPr>
          <p:cNvSpPr>
            <a:spLocks noGrp="1"/>
          </p:cNvSpPr>
          <p:nvPr>
            <p:ph type="title"/>
          </p:nvPr>
        </p:nvSpPr>
        <p:spPr/>
        <p:txBody>
          <a:bodyPr/>
          <a:lstStyle/>
          <a:p>
            <a:r>
              <a:rPr lang="en-AU" dirty="0"/>
              <a:t>KIT712 Exam</a:t>
            </a:r>
          </a:p>
        </p:txBody>
      </p:sp>
      <p:sp>
        <p:nvSpPr>
          <p:cNvPr id="3" name="Content Placeholder 2">
            <a:extLst>
              <a:ext uri="{FF2B5EF4-FFF2-40B4-BE49-F238E27FC236}">
                <a16:creationId xmlns:a16="http://schemas.microsoft.com/office/drawing/2014/main" id="{BA5C32D0-C5EE-4750-B371-1839858D0357}"/>
              </a:ext>
            </a:extLst>
          </p:cNvPr>
          <p:cNvSpPr>
            <a:spLocks noGrp="1"/>
          </p:cNvSpPr>
          <p:nvPr>
            <p:ph idx="1"/>
          </p:nvPr>
        </p:nvSpPr>
        <p:spPr>
          <a:xfrm>
            <a:off x="891277" y="2232993"/>
            <a:ext cx="10008636" cy="4797286"/>
          </a:xfrm>
        </p:spPr>
        <p:txBody>
          <a:bodyPr>
            <a:normAutofit/>
          </a:bodyPr>
          <a:lstStyle/>
          <a:p>
            <a:r>
              <a:rPr lang="en-US" dirty="0"/>
              <a:t>You can have access to whatever teaching material given to you</a:t>
            </a:r>
          </a:p>
          <a:p>
            <a:pPr lvl="1"/>
            <a:r>
              <a:rPr lang="en-US" dirty="0"/>
              <a:t>However, I would say do not rely too much as most exam is based on understanding</a:t>
            </a:r>
          </a:p>
          <a:p>
            <a:pPr lvl="1"/>
            <a:r>
              <a:rPr lang="en-US" dirty="0"/>
              <a:t>You need to study and prepare for the exam</a:t>
            </a:r>
          </a:p>
          <a:p>
            <a:pPr lvl="2"/>
            <a:r>
              <a:rPr lang="en-US" dirty="0"/>
              <a:t>There is NOT time for you to read resources during the exam</a:t>
            </a:r>
          </a:p>
          <a:p>
            <a:pPr lvl="2"/>
            <a:r>
              <a:rPr lang="en-US" dirty="0"/>
              <a:t>There is NOT time for you to look up the answer to every question during the exam</a:t>
            </a:r>
          </a:p>
          <a:p>
            <a:pPr lvl="3"/>
            <a:r>
              <a:rPr lang="en-US" dirty="0"/>
              <a:t>You are expected to KNOW the answer and the time is set accordingly</a:t>
            </a:r>
          </a:p>
          <a:p>
            <a:pPr lvl="1"/>
            <a:r>
              <a:rPr lang="en-US" dirty="0"/>
              <a:t>In all honesty, the exam is written in such a way that most online resources will be useless</a:t>
            </a:r>
          </a:p>
          <a:p>
            <a:pPr lvl="2"/>
            <a:r>
              <a:rPr lang="en-US" dirty="0"/>
              <a:t>You are being asked to APPLY your knowledge</a:t>
            </a:r>
          </a:p>
          <a:p>
            <a:r>
              <a:rPr lang="en-US" dirty="0"/>
              <a:t>Do not cut n paste or copy answers off the internet</a:t>
            </a:r>
          </a:p>
          <a:p>
            <a:pPr lvl="1"/>
            <a:r>
              <a:rPr lang="en-US" dirty="0"/>
              <a:t>Your answers must be IN YOUR OWN WORDS – or you get ZERO</a:t>
            </a:r>
          </a:p>
          <a:p>
            <a:pPr lvl="1"/>
            <a:r>
              <a:rPr lang="en-US" dirty="0"/>
              <a:t>It is easy for us to know when something is copied</a:t>
            </a:r>
          </a:p>
          <a:p>
            <a:endParaRPr lang="en-AU" dirty="0"/>
          </a:p>
        </p:txBody>
      </p:sp>
    </p:spTree>
    <p:extLst>
      <p:ext uri="{BB962C8B-B14F-4D97-AF65-F5344CB8AC3E}">
        <p14:creationId xmlns:p14="http://schemas.microsoft.com/office/powerpoint/2010/main" val="62329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E67-346C-4A5C-9F95-1E58B2E3B670}"/>
              </a:ext>
            </a:extLst>
          </p:cNvPr>
          <p:cNvSpPr>
            <a:spLocks noGrp="1"/>
          </p:cNvSpPr>
          <p:nvPr>
            <p:ph type="title"/>
          </p:nvPr>
        </p:nvSpPr>
        <p:spPr/>
        <p:txBody>
          <a:bodyPr/>
          <a:lstStyle/>
          <a:p>
            <a:r>
              <a:rPr lang="en-AU" dirty="0"/>
              <a:t>Exam Format</a:t>
            </a:r>
          </a:p>
        </p:txBody>
      </p:sp>
      <p:sp>
        <p:nvSpPr>
          <p:cNvPr id="3" name="Content Placeholder 2">
            <a:extLst>
              <a:ext uri="{FF2B5EF4-FFF2-40B4-BE49-F238E27FC236}">
                <a16:creationId xmlns:a16="http://schemas.microsoft.com/office/drawing/2014/main" id="{A2B386A4-C6A5-472F-9C31-14D594752FB3}"/>
              </a:ext>
            </a:extLst>
          </p:cNvPr>
          <p:cNvSpPr>
            <a:spLocks noGrp="1"/>
          </p:cNvSpPr>
          <p:nvPr>
            <p:ph idx="1"/>
          </p:nvPr>
        </p:nvSpPr>
        <p:spPr/>
        <p:txBody>
          <a:bodyPr>
            <a:normAutofit fontScale="85000" lnSpcReduction="20000"/>
          </a:bodyPr>
          <a:lstStyle/>
          <a:p>
            <a:r>
              <a:rPr lang="en-AU" dirty="0"/>
              <a:t>Total marks is 120</a:t>
            </a:r>
          </a:p>
          <a:p>
            <a:r>
              <a:rPr lang="en-AU" dirty="0"/>
              <a:t>There are about 4 sections</a:t>
            </a:r>
          </a:p>
          <a:p>
            <a:r>
              <a:rPr lang="en-AU" dirty="0"/>
              <a:t>Section A- True False [Total 5 Questions: about 5 Marks]</a:t>
            </a:r>
          </a:p>
          <a:p>
            <a:r>
              <a:rPr lang="en-AU" dirty="0"/>
              <a:t>Section B- Multiple Choice Questions[each question 2.5 Marks, about 4 Questions]</a:t>
            </a:r>
          </a:p>
          <a:p>
            <a:r>
              <a:rPr lang="en-AU" dirty="0"/>
              <a:t>Section C [about 4 Questions each 10 marks]</a:t>
            </a:r>
          </a:p>
          <a:p>
            <a:pPr lvl="1"/>
            <a:r>
              <a:rPr lang="en-AU" dirty="0"/>
              <a:t>Short answer or less time consuming in terms of difficulty</a:t>
            </a:r>
          </a:p>
          <a:p>
            <a:r>
              <a:rPr lang="en-AU" dirty="0"/>
              <a:t>Section D[3 Questions]. Topics it may relate to</a:t>
            </a:r>
          </a:p>
          <a:p>
            <a:pPr lvl="1"/>
            <a:r>
              <a:rPr lang="en-AU" dirty="0"/>
              <a:t>PLSQL Or SQL Questions</a:t>
            </a:r>
          </a:p>
          <a:p>
            <a:pPr lvl="1"/>
            <a:r>
              <a:rPr lang="en-AU" dirty="0"/>
              <a:t>Database Design </a:t>
            </a:r>
          </a:p>
          <a:p>
            <a:pPr lvl="2"/>
            <a:r>
              <a:rPr lang="en-AU" dirty="0"/>
              <a:t>Uploaded on </a:t>
            </a:r>
            <a:r>
              <a:rPr lang="en-AU" dirty="0" err="1"/>
              <a:t>Mylo</a:t>
            </a:r>
            <a:r>
              <a:rPr lang="en-AU" dirty="0"/>
              <a:t> assignment folder for exam within 10mins of exam to get marks</a:t>
            </a:r>
          </a:p>
          <a:p>
            <a:pPr lvl="1"/>
            <a:r>
              <a:rPr lang="en-AU" dirty="0"/>
              <a:t>Relational Model and Implementation</a:t>
            </a:r>
          </a:p>
        </p:txBody>
      </p:sp>
    </p:spTree>
    <p:extLst>
      <p:ext uri="{BB962C8B-B14F-4D97-AF65-F5344CB8AC3E}">
        <p14:creationId xmlns:p14="http://schemas.microsoft.com/office/powerpoint/2010/main" val="42626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EF6EA-5668-8645-B31B-A6808D0172FC}"/>
              </a:ext>
            </a:extLst>
          </p:cNvPr>
          <p:cNvSpPr>
            <a:spLocks noGrp="1"/>
          </p:cNvSpPr>
          <p:nvPr>
            <p:ph type="title"/>
          </p:nvPr>
        </p:nvSpPr>
        <p:spPr/>
        <p:txBody>
          <a:bodyPr/>
          <a:lstStyle/>
          <a:p>
            <a:r>
              <a:rPr lang="en-US" dirty="0"/>
              <a:t>Academic Integrity</a:t>
            </a:r>
          </a:p>
        </p:txBody>
      </p:sp>
      <p:sp>
        <p:nvSpPr>
          <p:cNvPr id="5" name="Content Placeholder 4">
            <a:extLst>
              <a:ext uri="{FF2B5EF4-FFF2-40B4-BE49-F238E27FC236}">
                <a16:creationId xmlns:a16="http://schemas.microsoft.com/office/drawing/2014/main" id="{7C332AA4-1D8B-C04C-92C6-58377F61B084}"/>
              </a:ext>
            </a:extLst>
          </p:cNvPr>
          <p:cNvSpPr>
            <a:spLocks noGrp="1"/>
          </p:cNvSpPr>
          <p:nvPr>
            <p:ph idx="1"/>
          </p:nvPr>
        </p:nvSpPr>
        <p:spPr>
          <a:xfrm>
            <a:off x="690368" y="2219740"/>
            <a:ext cx="9690584" cy="4638260"/>
          </a:xfrm>
        </p:spPr>
        <p:txBody>
          <a:bodyPr>
            <a:normAutofit lnSpcReduction="10000"/>
          </a:bodyPr>
          <a:lstStyle/>
          <a:p>
            <a:r>
              <a:rPr lang="en-AU" dirty="0"/>
              <a:t>The University community is committed to upholding the Statement on Academic Integrity. </a:t>
            </a:r>
          </a:p>
          <a:p>
            <a:pPr lvl="1"/>
            <a:r>
              <a:rPr lang="en-AU" dirty="0"/>
              <a:t>A breach of academic integrity is defined as being when a student: </a:t>
            </a:r>
          </a:p>
          <a:p>
            <a:pPr lvl="1"/>
            <a:r>
              <a:rPr lang="en-US" dirty="0"/>
              <a:t>fails to meet the expectations of academic integrity; or</a:t>
            </a:r>
            <a:endParaRPr lang="en-AU" dirty="0"/>
          </a:p>
          <a:p>
            <a:pPr lvl="1"/>
            <a:r>
              <a:rPr lang="en-US" dirty="0"/>
              <a:t>seeks to gain, for themselves or for any other person, any academic advantage or advancement to which they or that other person is not entitled; or</a:t>
            </a:r>
            <a:endParaRPr lang="en-AU" dirty="0"/>
          </a:p>
          <a:p>
            <a:pPr lvl="1"/>
            <a:r>
              <a:rPr lang="en-US" dirty="0"/>
              <a:t>improperly disadvantages any other member of the University community.</a:t>
            </a:r>
            <a:endParaRPr lang="en-AU" dirty="0"/>
          </a:p>
          <a:p>
            <a:r>
              <a:rPr lang="en-AU" dirty="0"/>
              <a:t>Breaches of academic integrity such as plagiarism, contract cheating, collusion and so on are counter to the fundamental values of the University and can result in a range of penalties. These penalties are outlined in </a:t>
            </a:r>
            <a:r>
              <a:rPr lang="en-AU" u="sng" dirty="0">
                <a:hlinkClick r:id="rId2"/>
              </a:rPr>
              <a:t>Ordinance 9: Student Academic Integrity</a:t>
            </a:r>
            <a:r>
              <a:rPr lang="en-AU" dirty="0"/>
              <a:t>. </a:t>
            </a:r>
          </a:p>
          <a:p>
            <a:r>
              <a:rPr lang="en-AU" dirty="0"/>
              <a:t>More information is available from </a:t>
            </a:r>
            <a:r>
              <a:rPr lang="en-AU" u="sng" dirty="0">
                <a:hlinkClick r:id="rId3"/>
              </a:rPr>
              <a:t>the Academic Integrity for Students webpage</a:t>
            </a:r>
            <a:r>
              <a:rPr lang="en-AU" dirty="0"/>
              <a:t>. </a:t>
            </a:r>
          </a:p>
          <a:p>
            <a:r>
              <a:rPr lang="en-AU" dirty="0">
                <a:solidFill>
                  <a:srgbClr val="FF0000"/>
                </a:solidFill>
                <a:highlight>
                  <a:srgbClr val="FFFF00"/>
                </a:highlight>
              </a:rPr>
              <a:t>The University and any persons authorised by the University may submit your assessable works to a text matching service, to obtain a report on possible instances of plagiarism or contract cheating.</a:t>
            </a:r>
          </a:p>
          <a:p>
            <a:endParaRPr lang="en-AU" dirty="0"/>
          </a:p>
          <a:p>
            <a:endParaRPr lang="en-US" dirty="0"/>
          </a:p>
        </p:txBody>
      </p:sp>
    </p:spTree>
    <p:extLst>
      <p:ext uri="{BB962C8B-B14F-4D97-AF65-F5344CB8AC3E}">
        <p14:creationId xmlns:p14="http://schemas.microsoft.com/office/powerpoint/2010/main" val="390565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Today’s Lecture</a:t>
            </a:r>
          </a:p>
        </p:txBody>
      </p:sp>
      <p:sp>
        <p:nvSpPr>
          <p:cNvPr id="3" name="Content Placeholder 2"/>
          <p:cNvSpPr>
            <a:spLocks noGrp="1"/>
          </p:cNvSpPr>
          <p:nvPr>
            <p:ph idx="1"/>
          </p:nvPr>
        </p:nvSpPr>
        <p:spPr/>
        <p:txBody>
          <a:bodyPr/>
          <a:lstStyle/>
          <a:p>
            <a:r>
              <a:rPr lang="en-AU" sz="3600" b="1" dirty="0"/>
              <a:t>Summary of topics covered</a:t>
            </a:r>
          </a:p>
          <a:p>
            <a:r>
              <a:rPr lang="en-AU" sz="3600" b="1" dirty="0"/>
              <a:t>Exam</a:t>
            </a:r>
          </a:p>
          <a:p>
            <a:pPr marL="0" indent="0">
              <a:buNone/>
            </a:pPr>
            <a:endParaRPr lang="en-AU" dirty="0"/>
          </a:p>
        </p:txBody>
      </p:sp>
    </p:spTree>
    <p:extLst>
      <p:ext uri="{BB962C8B-B14F-4D97-AF65-F5344CB8AC3E}">
        <p14:creationId xmlns:p14="http://schemas.microsoft.com/office/powerpoint/2010/main" val="24137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Tips for Exam</a:t>
            </a:r>
          </a:p>
        </p:txBody>
      </p:sp>
      <p:sp>
        <p:nvSpPr>
          <p:cNvPr id="3" name="Content Placeholder 2"/>
          <p:cNvSpPr>
            <a:spLocks noGrp="1"/>
          </p:cNvSpPr>
          <p:nvPr>
            <p:ph idx="1"/>
          </p:nvPr>
        </p:nvSpPr>
        <p:spPr>
          <a:xfrm>
            <a:off x="682388" y="2603499"/>
            <a:ext cx="10072048" cy="3715413"/>
          </a:xfrm>
        </p:spPr>
        <p:txBody>
          <a:bodyPr>
            <a:normAutofit fontScale="92500" lnSpcReduction="10000"/>
          </a:bodyPr>
          <a:lstStyle/>
          <a:p>
            <a:r>
              <a:rPr lang="en-AU" sz="2800" dirty="0"/>
              <a:t>Study Slides very carefully</a:t>
            </a:r>
          </a:p>
          <a:p>
            <a:r>
              <a:rPr lang="en-AU" sz="2800" dirty="0"/>
              <a:t>Do your tutorials yourself at least once</a:t>
            </a:r>
          </a:p>
          <a:p>
            <a:r>
              <a:rPr lang="en-AU" sz="2800" dirty="0"/>
              <a:t>Have a look at previous question paper</a:t>
            </a:r>
          </a:p>
          <a:p>
            <a:r>
              <a:rPr lang="en-AU" sz="2800" dirty="0"/>
              <a:t>Start Early….And seek help for it is too late.</a:t>
            </a:r>
          </a:p>
          <a:p>
            <a:r>
              <a:rPr lang="en-AU" sz="2800" dirty="0"/>
              <a:t>During exam read questions carefully. Ask if you are in doubt.</a:t>
            </a:r>
          </a:p>
          <a:p>
            <a:r>
              <a:rPr lang="en-AU" sz="2800" dirty="0"/>
              <a:t>At least write whatever answer you know, partial marks are given if answer is relevant.</a:t>
            </a:r>
          </a:p>
        </p:txBody>
      </p:sp>
    </p:spTree>
    <p:extLst>
      <p:ext uri="{BB962C8B-B14F-4D97-AF65-F5344CB8AC3E}">
        <p14:creationId xmlns:p14="http://schemas.microsoft.com/office/powerpoint/2010/main" val="405326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BA40-4FCF-4052-B09B-2B7DD40EA5FF}"/>
              </a:ext>
            </a:extLst>
          </p:cNvPr>
          <p:cNvSpPr>
            <a:spLocks noGrp="1"/>
          </p:cNvSpPr>
          <p:nvPr>
            <p:ph type="title"/>
          </p:nvPr>
        </p:nvSpPr>
        <p:spPr/>
        <p:txBody>
          <a:bodyPr/>
          <a:lstStyle/>
          <a:p>
            <a:r>
              <a:rPr lang="en-AU" dirty="0"/>
              <a:t>ILO based lecture division</a:t>
            </a:r>
          </a:p>
        </p:txBody>
      </p:sp>
      <p:sp>
        <p:nvSpPr>
          <p:cNvPr id="3" name="Content Placeholder 2">
            <a:extLst>
              <a:ext uri="{FF2B5EF4-FFF2-40B4-BE49-F238E27FC236}">
                <a16:creationId xmlns:a16="http://schemas.microsoft.com/office/drawing/2014/main" id="{E69A41B8-B1C2-46B6-A735-CA322B593A72}"/>
              </a:ext>
            </a:extLst>
          </p:cNvPr>
          <p:cNvSpPr>
            <a:spLocks noGrp="1"/>
          </p:cNvSpPr>
          <p:nvPr>
            <p:ph idx="1"/>
          </p:nvPr>
        </p:nvSpPr>
        <p:spPr>
          <a:xfrm>
            <a:off x="291548" y="2603500"/>
            <a:ext cx="5183615" cy="5506830"/>
          </a:xfrm>
        </p:spPr>
        <p:txBody>
          <a:bodyPr>
            <a:normAutofit/>
          </a:bodyPr>
          <a:lstStyle/>
          <a:p>
            <a:r>
              <a:rPr lang="en-AU" dirty="0"/>
              <a:t>Lecture: Introduction to Database: ILO1, ILO2, ILO4</a:t>
            </a:r>
          </a:p>
          <a:p>
            <a:r>
              <a:rPr lang="en-AU" dirty="0"/>
              <a:t>Lecture: Relational/Data Model: ILO1, ILO2,IL04</a:t>
            </a:r>
          </a:p>
          <a:p>
            <a:r>
              <a:rPr lang="en-AU" dirty="0"/>
              <a:t>Lecture : SQL INTRO: ILO2, ILO3</a:t>
            </a:r>
          </a:p>
          <a:p>
            <a:r>
              <a:rPr lang="en-AU" dirty="0"/>
              <a:t>Lecture : DATABASE SECURITY: ILO 4</a:t>
            </a:r>
          </a:p>
          <a:p>
            <a:r>
              <a:rPr lang="en-AU" dirty="0"/>
              <a:t>Lectures : SQL TUNING : ILO3</a:t>
            </a:r>
          </a:p>
        </p:txBody>
      </p:sp>
      <p:sp>
        <p:nvSpPr>
          <p:cNvPr id="4" name="Rectangle 3">
            <a:extLst>
              <a:ext uri="{FF2B5EF4-FFF2-40B4-BE49-F238E27FC236}">
                <a16:creationId xmlns:a16="http://schemas.microsoft.com/office/drawing/2014/main" id="{E66CCB3A-B3AC-47A0-8937-55280AE608AB}"/>
              </a:ext>
            </a:extLst>
          </p:cNvPr>
          <p:cNvSpPr/>
          <p:nvPr/>
        </p:nvSpPr>
        <p:spPr>
          <a:xfrm>
            <a:off x="6096000" y="2633939"/>
            <a:ext cx="5406886" cy="1179810"/>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Lectures: PLSQL:  ILO2</a:t>
            </a:r>
          </a:p>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Lectures: Database Administration: ILO2</a:t>
            </a:r>
          </a:p>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Lecture: Modern Databases ILO4</a:t>
            </a:r>
          </a:p>
        </p:txBody>
      </p:sp>
    </p:spTree>
    <p:extLst>
      <p:ext uri="{BB962C8B-B14F-4D97-AF65-F5344CB8AC3E}">
        <p14:creationId xmlns:p14="http://schemas.microsoft.com/office/powerpoint/2010/main" val="227882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Topics we learnt</a:t>
            </a:r>
          </a:p>
        </p:txBody>
      </p:sp>
      <p:sp>
        <p:nvSpPr>
          <p:cNvPr id="3" name="Content Placeholder 2"/>
          <p:cNvSpPr>
            <a:spLocks noGrp="1"/>
          </p:cNvSpPr>
          <p:nvPr>
            <p:ph idx="1"/>
          </p:nvPr>
        </p:nvSpPr>
        <p:spPr>
          <a:xfrm>
            <a:off x="753036" y="2420471"/>
            <a:ext cx="10370372" cy="4120177"/>
          </a:xfrm>
        </p:spPr>
        <p:txBody>
          <a:bodyPr>
            <a:normAutofit lnSpcReduction="10000"/>
          </a:bodyPr>
          <a:lstStyle/>
          <a:p>
            <a:r>
              <a:rPr lang="en-AU" dirty="0"/>
              <a:t>Relational Database Creation</a:t>
            </a:r>
          </a:p>
          <a:p>
            <a:pPr lvl="1"/>
            <a:r>
              <a:rPr lang="en-AU" dirty="0"/>
              <a:t>Business Rules</a:t>
            </a:r>
          </a:p>
          <a:p>
            <a:pPr lvl="1"/>
            <a:r>
              <a:rPr lang="en-AU" dirty="0"/>
              <a:t>Data Modelling: ER Model, Relational Model</a:t>
            </a:r>
          </a:p>
          <a:p>
            <a:pPr lvl="1"/>
            <a:r>
              <a:rPr lang="en-AU" dirty="0"/>
              <a:t>Oracle </a:t>
            </a:r>
          </a:p>
          <a:p>
            <a:r>
              <a:rPr lang="en-AU" dirty="0"/>
              <a:t>Query Database</a:t>
            </a:r>
          </a:p>
          <a:p>
            <a:pPr lvl="1"/>
            <a:r>
              <a:rPr lang="en-AU" dirty="0"/>
              <a:t>Relational Algebra and SQL</a:t>
            </a:r>
          </a:p>
          <a:p>
            <a:r>
              <a:rPr lang="en-AU" dirty="0"/>
              <a:t>Advanced Queries using PL/SQL</a:t>
            </a:r>
          </a:p>
          <a:p>
            <a:pPr lvl="1"/>
            <a:r>
              <a:rPr lang="en-AU" dirty="0"/>
              <a:t>PLSQL FUNCTION, PROCEDURE,,TRIGGERS</a:t>
            </a:r>
          </a:p>
          <a:p>
            <a:r>
              <a:rPr lang="en-AU" dirty="0"/>
              <a:t>SQL Query Tuning/Optimization</a:t>
            </a:r>
          </a:p>
          <a:p>
            <a:r>
              <a:rPr lang="en-AU" dirty="0"/>
              <a:t>Database Administration: Functions/Duties, Architecture, User Management</a:t>
            </a:r>
          </a:p>
          <a:p>
            <a:r>
              <a:rPr lang="en-AU" dirty="0"/>
              <a:t>Introduction to Modern Databases</a:t>
            </a:r>
          </a:p>
        </p:txBody>
      </p:sp>
    </p:spTree>
    <p:extLst>
      <p:ext uri="{BB962C8B-B14F-4D97-AF65-F5344CB8AC3E}">
        <p14:creationId xmlns:p14="http://schemas.microsoft.com/office/powerpoint/2010/main" val="425408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8C38-33E4-4BF9-BFA9-3DC725E9BB88}"/>
              </a:ext>
            </a:extLst>
          </p:cNvPr>
          <p:cNvSpPr>
            <a:spLocks noGrp="1"/>
          </p:cNvSpPr>
          <p:nvPr>
            <p:ph type="ctrTitle"/>
          </p:nvPr>
        </p:nvSpPr>
        <p:spPr/>
        <p:txBody>
          <a:bodyPr/>
          <a:lstStyle/>
          <a:p>
            <a:r>
              <a:rPr lang="en-AU" dirty="0"/>
              <a:t>KIT712 Exam</a:t>
            </a:r>
          </a:p>
        </p:txBody>
      </p:sp>
      <p:sp>
        <p:nvSpPr>
          <p:cNvPr id="3" name="Subtitle 2">
            <a:extLst>
              <a:ext uri="{FF2B5EF4-FFF2-40B4-BE49-F238E27FC236}">
                <a16:creationId xmlns:a16="http://schemas.microsoft.com/office/drawing/2014/main" id="{E384D6A8-FF2A-4F66-B7E0-C8611D8E0CD9}"/>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0904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910AD-52F1-1E46-A990-86AB8CB5F7C4}"/>
              </a:ext>
            </a:extLst>
          </p:cNvPr>
          <p:cNvSpPr>
            <a:spLocks noGrp="1"/>
          </p:cNvSpPr>
          <p:nvPr>
            <p:ph type="title"/>
          </p:nvPr>
        </p:nvSpPr>
        <p:spPr/>
        <p:txBody>
          <a:bodyPr/>
          <a:lstStyle/>
          <a:p>
            <a:r>
              <a:rPr lang="en-US" dirty="0"/>
              <a:t>KIT712 Exams</a:t>
            </a:r>
          </a:p>
        </p:txBody>
      </p:sp>
      <p:sp>
        <p:nvSpPr>
          <p:cNvPr id="5" name="Content Placeholder 4">
            <a:extLst>
              <a:ext uri="{FF2B5EF4-FFF2-40B4-BE49-F238E27FC236}">
                <a16:creationId xmlns:a16="http://schemas.microsoft.com/office/drawing/2014/main" id="{C8AC4DAE-C91F-034A-9036-70101F914FF1}"/>
              </a:ext>
            </a:extLst>
          </p:cNvPr>
          <p:cNvSpPr>
            <a:spLocks noGrp="1"/>
          </p:cNvSpPr>
          <p:nvPr>
            <p:ph idx="1"/>
          </p:nvPr>
        </p:nvSpPr>
        <p:spPr/>
        <p:txBody>
          <a:bodyPr>
            <a:normAutofit/>
          </a:bodyPr>
          <a:lstStyle/>
          <a:p>
            <a:r>
              <a:rPr lang="en-US" dirty="0"/>
              <a:t>Exam will be online-</a:t>
            </a:r>
            <a:r>
              <a:rPr lang="en-US" dirty="0" err="1"/>
              <a:t>mylo</a:t>
            </a:r>
            <a:r>
              <a:rPr lang="en-US" dirty="0"/>
              <a:t> </a:t>
            </a:r>
            <a:r>
              <a:rPr lang="en-US"/>
              <a:t>based quiz</a:t>
            </a:r>
          </a:p>
          <a:p>
            <a:r>
              <a:rPr lang="en-US" dirty="0"/>
              <a:t>This will mean you do your exam at home</a:t>
            </a:r>
          </a:p>
          <a:p>
            <a:pPr lvl="1"/>
            <a:r>
              <a:rPr lang="en-US" dirty="0"/>
              <a:t>No matter where home is (so long as you have internet)</a:t>
            </a:r>
          </a:p>
          <a:p>
            <a:r>
              <a:rPr lang="en-US" dirty="0"/>
              <a:t>All exams will be available at a specific time</a:t>
            </a:r>
          </a:p>
          <a:p>
            <a:pPr lvl="1"/>
            <a:r>
              <a:rPr lang="en-US" dirty="0"/>
              <a:t>You will be responsible for starting your exam on time</a:t>
            </a:r>
          </a:p>
          <a:p>
            <a:pPr lvl="1"/>
            <a:r>
              <a:rPr lang="en-US" dirty="0"/>
              <a:t>You will be responsible for submitting your answers on time</a:t>
            </a:r>
          </a:p>
          <a:p>
            <a:pPr lvl="1"/>
            <a:r>
              <a:rPr lang="en-US" dirty="0"/>
              <a:t>Make sure you are in a quiet space where you will not be interrupted</a:t>
            </a:r>
          </a:p>
          <a:p>
            <a:pPr lvl="1"/>
            <a:r>
              <a:rPr lang="en-US" dirty="0"/>
              <a:t>Make sure you have a reliable internet connection and a computer that will not die on the day</a:t>
            </a:r>
          </a:p>
        </p:txBody>
      </p:sp>
    </p:spTree>
    <p:extLst>
      <p:ext uri="{BB962C8B-B14F-4D97-AF65-F5344CB8AC3E}">
        <p14:creationId xmlns:p14="http://schemas.microsoft.com/office/powerpoint/2010/main" val="209179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KIT712 exams</a:t>
            </a:r>
          </a:p>
        </p:txBody>
      </p:sp>
      <p:sp>
        <p:nvSpPr>
          <p:cNvPr id="3" name="Content Placeholder 2"/>
          <p:cNvSpPr>
            <a:spLocks noGrp="1"/>
          </p:cNvSpPr>
          <p:nvPr>
            <p:ph idx="1"/>
          </p:nvPr>
        </p:nvSpPr>
        <p:spPr/>
        <p:txBody>
          <a:bodyPr>
            <a:normAutofit/>
          </a:bodyPr>
          <a:lstStyle/>
          <a:p>
            <a:r>
              <a:rPr lang="en-US" dirty="0"/>
              <a:t>Plan to set up 15 minutes early</a:t>
            </a:r>
          </a:p>
          <a:p>
            <a:pPr lvl="1"/>
            <a:r>
              <a:rPr lang="en-US" dirty="0"/>
              <a:t>Don’t leave starting your computer to the last minute</a:t>
            </a:r>
          </a:p>
          <a:p>
            <a:pPr lvl="1"/>
            <a:r>
              <a:rPr lang="en-US" dirty="0"/>
              <a:t>Get your self comfortable, with drinks and snacks</a:t>
            </a:r>
          </a:p>
          <a:p>
            <a:pPr lvl="1"/>
            <a:r>
              <a:rPr lang="en-US" dirty="0"/>
              <a:t>Open any resources you think you need BEFORE the exam</a:t>
            </a:r>
          </a:p>
          <a:p>
            <a:pPr lvl="2"/>
            <a:r>
              <a:rPr lang="en-US" dirty="0"/>
              <a:t>You don’t want to waste time searching during the exam</a:t>
            </a:r>
          </a:p>
          <a:p>
            <a:pPr lvl="1"/>
            <a:r>
              <a:rPr lang="en-US" dirty="0"/>
              <a:t>Most exams will NOT appear early – you need to wait for the designated starting time</a:t>
            </a:r>
          </a:p>
        </p:txBody>
      </p:sp>
    </p:spTree>
    <p:extLst>
      <p:ext uri="{BB962C8B-B14F-4D97-AF65-F5344CB8AC3E}">
        <p14:creationId xmlns:p14="http://schemas.microsoft.com/office/powerpoint/2010/main" val="19672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missed my exam</a:t>
            </a:r>
          </a:p>
        </p:txBody>
      </p:sp>
      <p:sp>
        <p:nvSpPr>
          <p:cNvPr id="3" name="Content Placeholder 2"/>
          <p:cNvSpPr>
            <a:spLocks noGrp="1"/>
          </p:cNvSpPr>
          <p:nvPr>
            <p:ph idx="1"/>
          </p:nvPr>
        </p:nvSpPr>
        <p:spPr/>
        <p:txBody>
          <a:bodyPr>
            <a:normAutofit fontScale="92500" lnSpcReduction="20000"/>
          </a:bodyPr>
          <a:lstStyle/>
          <a:p>
            <a:r>
              <a:rPr lang="en-US" dirty="0"/>
              <a:t>Disaster, serious disaster, do not let this happen</a:t>
            </a:r>
          </a:p>
          <a:p>
            <a:pPr lvl="1"/>
            <a:r>
              <a:rPr lang="en-US" dirty="0"/>
              <a:t>Check your exam timetable</a:t>
            </a:r>
          </a:p>
          <a:p>
            <a:pPr lvl="1"/>
            <a:r>
              <a:rPr lang="en-US" dirty="0"/>
              <a:t>Tell everyone when your exam is and ask them to remind you</a:t>
            </a:r>
          </a:p>
          <a:p>
            <a:endParaRPr lang="en-US" dirty="0"/>
          </a:p>
          <a:p>
            <a:r>
              <a:rPr lang="en-US" dirty="0"/>
              <a:t>Email the unit coordinator asap</a:t>
            </a:r>
          </a:p>
          <a:p>
            <a:endParaRPr lang="en-US" dirty="0"/>
          </a:p>
          <a:p>
            <a:r>
              <a:rPr lang="en-US" dirty="0"/>
              <a:t>Email the </a:t>
            </a:r>
            <a:r>
              <a:rPr lang="en-US" dirty="0">
                <a:hlinkClick r:id="rId2"/>
              </a:rPr>
              <a:t>Exams.office@utas.edu.au</a:t>
            </a:r>
            <a:endParaRPr lang="en-US" dirty="0"/>
          </a:p>
          <a:p>
            <a:endParaRPr lang="en-US" dirty="0"/>
          </a:p>
          <a:p>
            <a:r>
              <a:rPr lang="en-US" dirty="0"/>
              <a:t>Unfortunately the most likely outcome is a </a:t>
            </a:r>
            <a:r>
              <a:rPr lang="en-US" dirty="0">
                <a:solidFill>
                  <a:srgbClr val="FF0000"/>
                </a:solidFill>
              </a:rPr>
              <a:t>FAIL</a:t>
            </a:r>
            <a:r>
              <a:rPr lang="en-US" dirty="0"/>
              <a:t> grade for the exam</a:t>
            </a:r>
          </a:p>
          <a:p>
            <a:pPr lvl="1"/>
            <a:r>
              <a:rPr lang="en-US" dirty="0"/>
              <a:t>Do not let it happen!</a:t>
            </a:r>
          </a:p>
          <a:p>
            <a:endParaRPr lang="en-US" dirty="0"/>
          </a:p>
        </p:txBody>
      </p:sp>
    </p:spTree>
    <p:extLst>
      <p:ext uri="{BB962C8B-B14F-4D97-AF65-F5344CB8AC3E}">
        <p14:creationId xmlns:p14="http://schemas.microsoft.com/office/powerpoint/2010/main" val="77384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29AB-4B94-5940-9A06-D139C88F77CA}"/>
              </a:ext>
            </a:extLst>
          </p:cNvPr>
          <p:cNvSpPr>
            <a:spLocks noGrp="1"/>
          </p:cNvSpPr>
          <p:nvPr>
            <p:ph type="title"/>
          </p:nvPr>
        </p:nvSpPr>
        <p:spPr/>
        <p:txBody>
          <a:bodyPr/>
          <a:lstStyle/>
          <a:p>
            <a:r>
              <a:rPr lang="en-US" dirty="0"/>
              <a:t>Computer/Internet Issues</a:t>
            </a:r>
          </a:p>
        </p:txBody>
      </p:sp>
      <p:sp>
        <p:nvSpPr>
          <p:cNvPr id="3" name="Content Placeholder 2">
            <a:extLst>
              <a:ext uri="{FF2B5EF4-FFF2-40B4-BE49-F238E27FC236}">
                <a16:creationId xmlns:a16="http://schemas.microsoft.com/office/drawing/2014/main" id="{119F25E8-E59B-0D4C-96BC-2F5C1CCD805A}"/>
              </a:ext>
            </a:extLst>
          </p:cNvPr>
          <p:cNvSpPr>
            <a:spLocks noGrp="1"/>
          </p:cNvSpPr>
          <p:nvPr>
            <p:ph idx="1"/>
          </p:nvPr>
        </p:nvSpPr>
        <p:spPr/>
        <p:txBody>
          <a:bodyPr>
            <a:normAutofit/>
          </a:bodyPr>
          <a:lstStyle/>
          <a:p>
            <a:r>
              <a:rPr lang="en-US" dirty="0"/>
              <a:t>Disaster, serious disaster, do not let this happen</a:t>
            </a:r>
          </a:p>
          <a:p>
            <a:r>
              <a:rPr lang="en-US" dirty="0"/>
              <a:t>Get to a reliable computer or internet connection at least 15 minutes before the exam</a:t>
            </a:r>
          </a:p>
          <a:p>
            <a:r>
              <a:rPr lang="en-US" dirty="0"/>
              <a:t>Use your phone to send email to your unit coordinator immediately</a:t>
            </a:r>
          </a:p>
          <a:p>
            <a:r>
              <a:rPr lang="en-US" dirty="0"/>
              <a:t>Unfortunately the most likely outcome is a </a:t>
            </a:r>
            <a:r>
              <a:rPr lang="en-US" dirty="0">
                <a:solidFill>
                  <a:srgbClr val="FF0000"/>
                </a:solidFill>
              </a:rPr>
              <a:t>FAIL</a:t>
            </a:r>
            <a:r>
              <a:rPr lang="en-US" dirty="0"/>
              <a:t> grade for the exam</a:t>
            </a:r>
          </a:p>
          <a:p>
            <a:pPr lvl="1"/>
            <a:r>
              <a:rPr lang="en-US" dirty="0"/>
              <a:t>Do not let it happen!</a:t>
            </a:r>
          </a:p>
        </p:txBody>
      </p:sp>
    </p:spTree>
    <p:extLst>
      <p:ext uri="{BB962C8B-B14F-4D97-AF65-F5344CB8AC3E}">
        <p14:creationId xmlns:p14="http://schemas.microsoft.com/office/powerpoint/2010/main" val="1120645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6864</TotalTime>
  <Words>1676</Words>
  <Application>Microsoft Office PowerPoint</Application>
  <PresentationFormat>Widescreen</PresentationFormat>
  <Paragraphs>173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KIT712: Data Management Technology</vt:lpstr>
      <vt:lpstr>Today’s Lecture</vt:lpstr>
      <vt:lpstr>ILO based lecture division</vt:lpstr>
      <vt:lpstr>Topics we learnt</vt:lpstr>
      <vt:lpstr>KIT712 Exam</vt:lpstr>
      <vt:lpstr>KIT712 Exams</vt:lpstr>
      <vt:lpstr>KIT712 exams</vt:lpstr>
      <vt:lpstr>I missed my exam</vt:lpstr>
      <vt:lpstr>Computer/Internet Issues</vt:lpstr>
      <vt:lpstr>System Failure</vt:lpstr>
      <vt:lpstr>I am sick</vt:lpstr>
      <vt:lpstr>Official Forms</vt:lpstr>
      <vt:lpstr>I failed</vt:lpstr>
      <vt:lpstr>I am not happy with final grade</vt:lpstr>
      <vt:lpstr>Resources</vt:lpstr>
      <vt:lpstr>KIT712 Exam</vt:lpstr>
      <vt:lpstr>KIT712 Exam</vt:lpstr>
      <vt:lpstr>Exam Format</vt:lpstr>
      <vt:lpstr>Academic Integrity</vt:lpstr>
      <vt:lpstr>Tips for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KIT712: Data Management Technology</dc:title>
  <dc:creator>Garg,Saurabh</dc:creator>
  <cp:lastModifiedBy>Saurabh Garg</cp:lastModifiedBy>
  <cp:revision>75</cp:revision>
  <dcterms:created xsi:type="dcterms:W3CDTF">2014-10-13T02:42:36Z</dcterms:created>
  <dcterms:modified xsi:type="dcterms:W3CDTF">2021-10-11T21:55:19Z</dcterms:modified>
</cp:coreProperties>
</file>