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3"/>
  </p:sldMasterIdLst>
  <p:notesMasterIdLst>
    <p:notesMasterId r:id="rId46"/>
  </p:notesMasterIdLst>
  <p:sldIdLst>
    <p:sldId id="304" r:id="rId4"/>
    <p:sldId id="323" r:id="rId5"/>
    <p:sldId id="324" r:id="rId6"/>
    <p:sldId id="325" r:id="rId7"/>
    <p:sldId id="326" r:id="rId8"/>
    <p:sldId id="327" r:id="rId9"/>
    <p:sldId id="305" r:id="rId10"/>
    <p:sldId id="306" r:id="rId11"/>
    <p:sldId id="307" r:id="rId12"/>
    <p:sldId id="310" r:id="rId13"/>
    <p:sldId id="311" r:id="rId14"/>
    <p:sldId id="312" r:id="rId15"/>
    <p:sldId id="320" r:id="rId16"/>
    <p:sldId id="313" r:id="rId17"/>
    <p:sldId id="316" r:id="rId18"/>
    <p:sldId id="317" r:id="rId19"/>
    <p:sldId id="321" r:id="rId20"/>
    <p:sldId id="322" r:id="rId21"/>
    <p:sldId id="25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6" r:id="rId30"/>
    <p:sldId id="277" r:id="rId31"/>
    <p:sldId id="278" r:id="rId32"/>
    <p:sldId id="279" r:id="rId33"/>
    <p:sldId id="280" r:id="rId34"/>
    <p:sldId id="295" r:id="rId35"/>
    <p:sldId id="296" r:id="rId36"/>
    <p:sldId id="297" r:id="rId37"/>
    <p:sldId id="298" r:id="rId38"/>
    <p:sldId id="299" r:id="rId39"/>
    <p:sldId id="284" r:id="rId40"/>
    <p:sldId id="285" r:id="rId41"/>
    <p:sldId id="303" r:id="rId42"/>
    <p:sldId id="257" r:id="rId43"/>
    <p:sldId id="258" r:id="rId44"/>
    <p:sldId id="302" r:id="rId45"/>
  </p:sldIdLst>
  <p:sldSz cx="12192000" cy="6858000"/>
  <p:notesSz cx="6858000" cy="9144000"/>
  <p:custDataLst>
    <p:tags r:id="rId4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43" autoAdjust="0"/>
  </p:normalViewPr>
  <p:slideViewPr>
    <p:cSldViewPr>
      <p:cViewPr varScale="1">
        <p:scale>
          <a:sx n="51" d="100"/>
          <a:sy n="51" d="100"/>
        </p:scale>
        <p:origin x="116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148349-EE03-41EC-9CD1-3F212DE677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62558-6376-4314-923E-A837CA20C62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AE737B94-17CE-4336-959F-07CD25E4BA45}" type="datetimeFigureOut">
              <a:rPr lang="en-US"/>
              <a:pPr>
                <a:defRPr/>
              </a:pPr>
              <a:t>8/2/2021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3E2C6A-C6BE-4C5D-AB33-2AD4ECCBA4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7D48EE-84EB-4F73-B0EB-1368AC5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B7B2-292B-4984-BC11-5643DF76A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88892-9232-4CC9-9355-417333BE6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0FB3B5F-99F5-4698-8003-6F3CFE3C0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D21877F-B248-4BBB-8C92-F3D943100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7E72C5D-0C72-4D85-BFEC-0BCC3D672AA7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4BB9AC1-FFB1-4703-A12A-4CE898418A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9A17761-CC0C-41E7-8408-06D7117C0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50551C4-B6F8-4109-A43A-656D32FD7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3FB1336-B62A-4568-95A9-334BEA897987}" type="slidenum">
              <a:rPr lang="en-US" altLang="en-US" smtClean="0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3A1E918-F6ED-40D8-AAF5-9BD296415E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CF3492F-01E5-45F2-BE70-A8A8B063B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3706C15-28D9-49A0-80C7-0D876DBBA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61EA37B-EC47-46A6-BA02-73AD1A677DB0}" type="slidenum">
              <a:rPr lang="en-US" altLang="en-US" smtClean="0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B329057-A65D-480A-8A45-C465212D13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448B8B8-63B3-4E25-88B1-C7F458CE1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D66C8D7-1D81-4256-931F-9CE3BC6D38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5BAAC6E-6C58-476D-B604-255E156E84A3}" type="slidenum">
              <a:rPr lang="en-US" altLang="en-US" smtClean="0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0D4589D-7130-4BAB-822A-9B19DAF689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27BBE0D-D817-4341-91C5-732ED934F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FC5D20A-EEA0-4790-AD48-35F38453C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566FBAD-A5B5-4DCB-B092-64E965DC25D2}" type="slidenum">
              <a:rPr lang="en-US" altLang="en-US" smtClean="0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A4E1BA2-B379-4C57-B15F-5DDD1A1C01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A7C9B20-8443-4205-A9AD-269BE2173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24D8A99-AB9B-4B18-B47D-22EDF537D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A065299-EDC6-4BE1-8E36-0969A27C9AB9}" type="slidenum">
              <a:rPr lang="en-US" altLang="en-US" smtClean="0">
                <a:latin typeface="Arial" panose="020B0604020202020204" pitchFamily="34" charset="0"/>
              </a:rPr>
              <a:pPr/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17D2F81-C5F1-44FD-A87B-3FCCAC38AB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F57CD61-59A4-40F6-A863-5DCDC3414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1C0285C-496E-4DE8-BB9A-EF171F5ADD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A3306FE-578B-4B86-935C-9F83FD441DE2}" type="slidenum">
              <a:rPr lang="en-US" altLang="en-US" smtClean="0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0E9D3E0-B2D5-49FF-8C03-EA3F489BA1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9F694E0-4937-4CA4-9895-8A2D09ECA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B34FEF43-A664-49F5-8111-CDA6A906AD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7ED7DED-96C3-4FDF-9D15-09B408496617}" type="slidenum">
              <a:rPr lang="en-US" altLang="en-US" smtClean="0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7B035B2-8782-4C62-8EAF-9A173D7D13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D2AB88D-CBE5-4C3E-8CC0-9C4545FC8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2D91C97-459F-4701-84FC-0CEFB82FE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1DBEEF2-122C-410C-94DB-E37F0F78B387}" type="slidenum">
              <a:rPr lang="en-US" altLang="en-US" smtClean="0">
                <a:latin typeface="Arial" panose="020B0604020202020204" pitchFamily="34" charset="0"/>
              </a:rPr>
              <a:pPr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DDD57C1-D2C1-4381-BE0E-B4BC459769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AC066F2-7573-4F35-983D-4CE5EBC43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1A05F25-F3AD-48CE-B067-0CA650C4A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A902AC4-2409-4DC1-99A7-DEF9D9F364FA}" type="slidenum">
              <a:rPr lang="en-US" altLang="en-US" smtClean="0">
                <a:latin typeface="Arial" panose="020B0604020202020204" pitchFamily="34" charset="0"/>
              </a:rPr>
              <a:pPr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44C0C189-6F82-422E-80C4-0463E6B905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A448E66-0C35-4C27-AAA4-A184DDF9C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Principle of Least Privilege likely violated as web server user needs privileges to do all operators permitted on users, including deleting them.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54D0EF5-37FF-417B-88EF-55B5C114BA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F0E0577-C834-49DE-9D3A-97B17BBF5101}" type="slidenum">
              <a:rPr lang="en-US" altLang="en-US" smtClean="0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C84FA3A-91B3-4F2F-B94D-1F1F598E4D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7F97386-5EF8-48FD-86D5-919C3FCAA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4EEFC27-BA38-420B-B2EB-68377C4D7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D097340-625A-4D6C-835F-18A658581ECE}" type="slidenum">
              <a:rPr lang="en-US" altLang="en-US" smtClean="0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5CF8F0E-45D7-4361-BCC9-58897FC9AC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A7EB045-A951-46EB-9723-48E769FDC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BBBAF14-112F-4B5E-B52B-483282760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7FCCC6B-ED0D-41DF-B860-A9AB457FCDDD}" type="slidenum">
              <a:rPr lang="en-US" altLang="en-US" smtClean="0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3E225D0-4B6C-486B-B37A-01142DBB05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63D7153-9E5A-4DFA-BCA8-DC9D25BEE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351359F-69FE-471F-8D1E-1E05110A3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1A25E15-4F63-4E80-A9E6-12309720F593}" type="slidenum">
              <a:rPr lang="en-US" altLang="en-US" smtClean="0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6208E19-2346-446C-A239-420E805DD1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7B6A5D0-645E-4C3A-887C-10201191C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FC4F152-996C-42DA-B022-1FAB6BE29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4E29EE1-756C-4889-95FD-A605EF83D113}" type="slidenum">
              <a:rPr lang="en-US" altLang="en-US" smtClean="0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E8C7813-07FD-4179-8766-DBB03A64C3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76A5C97-EF84-441F-BC1A-3D0523AFE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CBB4013-AB69-4200-A75F-D421A1EDD6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619BD3C-3E19-45CE-B29E-1F034E69DD71}" type="slidenum">
              <a:rPr lang="en-US" altLang="en-US" smtClean="0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9A3FA7F-2FCA-4BEA-8BAE-86A7D83038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347FF58-17BF-4973-8920-DEBC0C6C8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5090F39-EC1F-4300-A9AC-95136A0602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174B29C-18C5-4DB8-A0AD-5D6CA2EFD15C}" type="slidenum">
              <a:rPr lang="en-US" altLang="en-US" smtClean="0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4A23B25-7EA4-4DFB-84FF-4C90F68DB8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EBE10381-ED61-48D8-B3C0-90FA16159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04260ED3-04C4-4114-93A9-B177700BC6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FBC04CC-A2FE-4C49-AED3-2B33673C0AA1}" type="slidenum">
              <a:rPr lang="en-US" altLang="en-US" smtClean="0">
                <a:latin typeface="Arial" panose="020B0604020202020204" pitchFamily="34" charset="0"/>
              </a:rPr>
              <a:pPr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E7E63D2-2464-43EB-B48C-D540756C69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D7DF5004-C1C3-4F99-94A8-4C0FC0A48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A43F8F6-5639-48CE-AD42-9EC23A790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BF91C4E-A0FD-4AC3-BA25-23C8BAE82FBC}" type="slidenum">
              <a:rPr lang="en-US" altLang="en-US" smtClean="0">
                <a:latin typeface="Arial" panose="020B0604020202020204" pitchFamily="34" charset="0"/>
              </a:rPr>
              <a:pPr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1D81861-CA61-44FE-B14E-3FCCB43129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CC418BA-F3D6-44E8-A153-4B92B3083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">
            <a:extLst>
              <a:ext uri="{FF2B5EF4-FFF2-40B4-BE49-F238E27FC236}">
                <a16:creationId xmlns:a16="http://schemas.microsoft.com/office/drawing/2014/main" id="{851BC389-4899-4753-9EEB-8990BDCA12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latin typeface="Arial" panose="020B0604020202020204" pitchFamily="34" charset="0"/>
              </a:rPr>
              <a:t>Oracle Database 11</a:t>
            </a:r>
            <a:r>
              <a:rPr lang="en-US" altLang="en-US" b="1" i="1">
                <a:latin typeface="Arial" panose="020B0604020202020204" pitchFamily="34" charset="0"/>
              </a:rPr>
              <a:t>g</a:t>
            </a:r>
            <a:r>
              <a:rPr lang="en-US" altLang="en-US" b="1">
                <a:latin typeface="Arial" panose="020B0604020202020204" pitchFamily="34" charset="0"/>
              </a:rPr>
              <a:t>: Advanced PL/SQL   12 - </a:t>
            </a:r>
            <a:fld id="{CDB1A0FA-83D2-4B06-9E95-117D0E83994E}" type="slidenum">
              <a:rPr lang="en-US" altLang="en-US" b="1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D6E021A-59B1-45EE-A683-DEB56202FA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2273BA7-092F-4D7C-B412-BD08AA4D5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panose="020B0604020202020204" pitchFamily="34" charset="0"/>
              </a:rPr>
              <a:t>Avoidance Strategies Against SQL Injection</a:t>
            </a:r>
          </a:p>
          <a:p>
            <a:pPr lvl="1" eaLnBrk="1" hangingPunct="1">
              <a:defRPr/>
            </a:pPr>
            <a:r>
              <a:rPr lang="en-US" altLang="en-US" dirty="0"/>
              <a:t>You can use several avoidance strategies to safeguard against, or mitigate the impact of, SQL injection attacks. Listed in the slide are high-level descriptions of each of the strategies that are examined in more detail on subsequent pages.</a:t>
            </a:r>
          </a:p>
          <a:p>
            <a:pPr lvl="1" eaLnBrk="1" hangingPunct="1">
              <a:defRPr/>
            </a:pPr>
            <a:r>
              <a:rPr lang="en-US" altLang="en-US" dirty="0"/>
              <a:t>The available and best method(s) for eliminating SQL injection vulnerability may depend on the vulnerability itself. Not all methods are available for addressing every vulnerability. </a:t>
            </a:r>
          </a:p>
          <a:p>
            <a:pPr lvl="1" eaLnBrk="1" hangingPunct="1">
              <a:defRPr/>
            </a:pPr>
            <a:r>
              <a:rPr lang="en-US" altLang="en-US" b="1" dirty="0"/>
              <a:t>Methods</a:t>
            </a:r>
          </a:p>
          <a:p>
            <a:pPr lvl="2" eaLnBrk="1" hangingPunct="1">
              <a:defRPr/>
            </a:pPr>
            <a:r>
              <a:rPr lang="en-US" altLang="en-US" dirty="0"/>
              <a:t>Use static SQL:</a:t>
            </a:r>
          </a:p>
          <a:p>
            <a:pPr lvl="3" eaLnBrk="1" hangingPunct="1">
              <a:defRPr/>
            </a:pPr>
            <a:r>
              <a:rPr lang="en-US" altLang="en-US" dirty="0"/>
              <a:t>If all Oracle identifiers (for example, column, table, view, trigger, program unit, or schema names) are known at code compilation time</a:t>
            </a:r>
          </a:p>
          <a:p>
            <a:pPr lvl="2" eaLnBrk="1" hangingPunct="1">
              <a:buFont typeface="Times New Roman" panose="02020603050405020304" pitchFamily="18" charset="0"/>
              <a:buNone/>
              <a:defRPr/>
            </a:pPr>
            <a:r>
              <a:rPr lang="en-US" altLang="en-US" b="1" dirty="0"/>
              <a:t>	Note:</a:t>
            </a:r>
            <a:r>
              <a:rPr lang="en-US" altLang="en-US" dirty="0"/>
              <a:t> Static SQL automatically binds arguments. Data definition language (DDL) statements cannot be executed with static SQL. </a:t>
            </a:r>
          </a:p>
          <a:p>
            <a:pPr lvl="2" eaLnBrk="1" hangingPunct="1">
              <a:defRPr/>
            </a:pPr>
            <a:r>
              <a:rPr lang="en-US" altLang="en-US" dirty="0"/>
              <a:t>Use dynamic SQL with bind arguments: </a:t>
            </a:r>
          </a:p>
          <a:p>
            <a:pPr lvl="3" eaLnBrk="1" hangingPunct="1">
              <a:defRPr/>
            </a:pPr>
            <a:r>
              <a:rPr lang="en-US" altLang="en-US" dirty="0"/>
              <a:t>If any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 values, </a:t>
            </a:r>
            <a:r>
              <a:rPr lang="en-US" altLang="en-US" dirty="0">
                <a:latin typeface="Courier New" panose="02070309020205020404" pitchFamily="49" charset="0"/>
              </a:rPr>
              <a:t>VALUES</a:t>
            </a:r>
            <a:r>
              <a:rPr lang="en-US" altLang="en-US" dirty="0"/>
              <a:t> clause values, or </a:t>
            </a:r>
            <a:r>
              <a:rPr lang="en-US" altLang="en-US" dirty="0">
                <a:latin typeface="Courier New" panose="02070309020205020404" pitchFamily="49" charset="0"/>
              </a:rPr>
              <a:t>SET</a:t>
            </a:r>
            <a:r>
              <a:rPr lang="en-US" altLang="en-US" dirty="0"/>
              <a:t> clause values are unknown, and any Oracle identifiers are unknown at code compilation time</a:t>
            </a:r>
          </a:p>
          <a:p>
            <a:pPr lvl="2" eaLnBrk="1" hangingPunct="1">
              <a:buFont typeface="Times New Roman" panose="02020603050405020304" pitchFamily="18" charset="0"/>
              <a:buNone/>
              <a:defRPr/>
            </a:pPr>
            <a:r>
              <a:rPr lang="en-US" altLang="en-US" b="1" dirty="0"/>
              <a:t>	Note:</a:t>
            </a:r>
            <a:r>
              <a:rPr lang="en-US" altLang="en-US" dirty="0"/>
              <a:t> Use bind arguments for the values (the literals). Use string concatenation for the validated and sanitized Oracle identifiers.</a:t>
            </a:r>
          </a:p>
          <a:p>
            <a:pPr lvl="2" eaLnBrk="1" hangingPunct="1">
              <a:defRPr/>
            </a:pPr>
            <a:r>
              <a:rPr lang="en-US" altLang="en-US" dirty="0"/>
              <a:t>Validate and sanitize input:</a:t>
            </a:r>
          </a:p>
          <a:p>
            <a:pPr lvl="3" eaLnBrk="1" hangingPunct="1">
              <a:defRPr/>
            </a:pPr>
            <a:r>
              <a:rPr lang="en-US" altLang="en-US" dirty="0"/>
              <a:t>If concatenating any strings and if bind arguments require additional filtering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3AEA977-59E8-4C45-BD10-EEFC83AFA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4B8A7CF-877A-449B-9CF1-02E6CCF9B8FC}" type="slidenum">
              <a:rPr lang="en-US" altLang="en-US" smtClean="0">
                <a:latin typeface="Arial" panose="020B0604020202020204" pitchFamily="34" charset="0"/>
              </a:rPr>
              <a:pPr/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3EDCDA6-3FE3-4896-AC4D-EE484F9540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1E94FDE-BBE1-4670-BFE8-888F0ECB1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98F9974-97B0-41B2-9664-208AC1F40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5B78C45-3061-46A2-8F41-C6D68E4D3F1F}" type="slidenum">
              <a:rPr lang="en-US" altLang="en-US" smtClean="0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F268161-496D-46FB-AE1C-521FC9595A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F1013CC-A13C-4C8F-92B9-7CC48C493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7CF247F-6C75-4F5C-BCE6-57EE1423C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56DE980-201A-4734-918F-D613E6338BEA}" type="slidenum">
              <a:rPr lang="en-US" altLang="en-US" smtClean="0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209738F-B1E6-48FE-8821-B0B15A2312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1353A69-637B-4024-9FBE-A703A8BF8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0B92B1B-787E-4FFD-BB67-F416F8BEE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B52FAE3-14C4-4F02-9E66-FE539E1437A1}" type="slidenum">
              <a:rPr lang="en-US" altLang="en-US" smtClean="0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F53320F-31AF-4733-8EBF-684C6D5A17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149826F-6A7D-487B-8554-636E1D887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A798E29-A387-49A8-8DEC-08F1EE75A2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D7C8E36-3476-45A3-A336-28C5F820C1F4}" type="slidenum">
              <a:rPr lang="en-US" altLang="en-US" smtClean="0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0B9BF91-6FE6-470E-838D-3720EBF9AF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CA8E84A-5AC4-4B84-A582-46BDB988C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75128FD-C671-448D-B15B-4FE5404B0D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0217200-4DD5-45BD-A30B-7ED218F8DF1E}" type="slidenum">
              <a:rPr lang="en-US" altLang="en-US" smtClean="0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B4534AA-E641-4086-A3EF-CC9BC861BD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6DC6BB8-6CFD-4F92-8A90-910261454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8B15657-018C-40D6-BD07-10A7BD25FA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D015886-9AEA-49AE-B15B-9542A020F592}" type="slidenum">
              <a:rPr lang="en-US" altLang="en-US" smtClean="0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3A81532C-CE04-47A2-BCEF-C6E9EA8495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1027">
            <a:extLst>
              <a:ext uri="{FF2B5EF4-FFF2-40B4-BE49-F238E27FC236}">
                <a16:creationId xmlns:a16="http://schemas.microsoft.com/office/drawing/2014/main" id="{2D397F99-87ED-467B-A896-830369FFB95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1813"/>
            <a:ext cx="5027613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3255325-C6B8-457B-8633-02E664EB4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EF1323D-8CEC-4312-8493-E1DF60EF81B9}" type="slidenum">
              <a:rPr lang="en-US" altLang="en-US" smtClean="0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0B8C967-1C6C-4278-91EE-AC12B1ED6E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10D3093-437B-4AB7-A553-8A5E8B8D0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39C54-09D8-4ECD-B3DA-77C8188153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15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C9CE5-BA12-4841-A0EB-C58F60AC37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58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5F284-31B9-4159-AA70-FAD6A914BB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272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6C1A0-1980-444F-A6AF-BD3469B6997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6279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A3C424-A957-494C-9EA1-38469694EC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794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24A91-81E3-4AE0-B95F-8072E8818D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04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5BA08-B5BC-4BFE-95E4-4406539AFD9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022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7DCE5-2E69-4ED3-9AC1-87F4D25200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03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F6939-F891-4686-A250-DCD48E9053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38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C424-A957-494C-9EA1-38469694EC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966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10390717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57C94-EC48-4ADC-A28B-8E0242B3EB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69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6C67C-8313-4C49-8D2B-589F3AFC95F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49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6BAF2-2292-4588-B41F-71376F2A081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70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0B8CF-1836-497F-BF7A-65E2B767A86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71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CD636C-B680-41FA-A280-A6D141180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23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A24F7-0F8E-4ADB-9087-05A41308FD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83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DB1C1-9E9F-4055-8FFE-565ABFCF70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89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9D988-E9B5-47F2-830C-C2E0B5D834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5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1D2-9864-49F0-88FE-ADC2661630D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57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fld id="{B5A3C424-A957-494C-9EA1-38469694EC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97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  <p:sldLayoutId id="2147484093" r:id="rId16"/>
    <p:sldLayoutId id="2147484094" r:id="rId17"/>
    <p:sldLayoutId id="2147484095" r:id="rId18"/>
    <p:sldLayoutId id="2147484096" r:id="rId19"/>
    <p:sldLayoutId id="2147484097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15.wmf"/><Relationship Id="rId4" Type="http://schemas.openxmlformats.org/officeDocument/2006/relationships/tags" Target="../tags/tag11.xml"/><Relationship Id="rId9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wasp.org/index.php/Testing_for_SQL_Injection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://xkcd.com/327/" TargetMode="External"/><Relationship Id="rId12" Type="http://schemas.openxmlformats.org/officeDocument/2006/relationships/hyperlink" Target="https://bsn.breach.com/downloads/whid/The%20Web%20Hacking%20Incidents%20Database%20Annual%20Report%202007.pdf" TargetMode="Externa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hyperlink" Target="http://www.unixwiz.net/techtips/sql-injection.html" TargetMode="External"/><Relationship Id="rId11" Type="http://schemas.openxmlformats.org/officeDocument/2006/relationships/hyperlink" Target="http://sqlinjection.com/assets/documents/Blind_SQLInjection.pdf" TargetMode="External"/><Relationship Id="rId5" Type="http://schemas.openxmlformats.org/officeDocument/2006/relationships/hyperlink" Target="http://www.nextgenss.com/papers/advanced_sql_injection.pdf" TargetMode="External"/><Relationship Id="rId10" Type="http://schemas.openxmlformats.org/officeDocument/2006/relationships/hyperlink" Target="http://www.securiteam.com/securityreviews/5DP0N1P76E.html" TargetMode="External"/><Relationship Id="rId4" Type="http://schemas.openxmlformats.org/officeDocument/2006/relationships/notesSlide" Target="../notesSlides/notesSlide28.xml"/><Relationship Id="rId9" Type="http://schemas.openxmlformats.org/officeDocument/2006/relationships/hyperlink" Target="http://www.semspot.com/2007/12/19/sql-injection-used-to-hack-real-estate-websites-extreme-blackha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1B77ECF-7F10-4CA5-9A79-5E8EAF5A0D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Database Security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AE0F345-30DC-49E2-A15A-72CF82FAF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AU" dirty="0"/>
              <a:t>KIT712 Lecture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B992D54-C8E8-44DF-B899-7EB5DE081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Levels of Data Security</a:t>
            </a:r>
          </a:p>
        </p:txBody>
      </p:sp>
      <p:sp>
        <p:nvSpPr>
          <p:cNvPr id="307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DFC36E-17AF-42C1-A20E-3BFA353A4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Human level: Corrupt/careless User</a:t>
            </a:r>
          </a:p>
          <a:p>
            <a:pPr eaLnBrk="1" hangingPunct="1"/>
            <a:r>
              <a:rPr lang="en-US" altLang="en-US" sz="2400"/>
              <a:t>Network/User Interface</a:t>
            </a:r>
          </a:p>
          <a:p>
            <a:pPr eaLnBrk="1" hangingPunct="1"/>
            <a:r>
              <a:rPr lang="en-US" altLang="en-US" sz="2400"/>
              <a:t>Database application program</a:t>
            </a:r>
          </a:p>
          <a:p>
            <a:pPr eaLnBrk="1" hangingPunct="1"/>
            <a:r>
              <a:rPr lang="en-US" altLang="en-US" sz="2400"/>
              <a:t>Database system</a:t>
            </a:r>
          </a:p>
          <a:p>
            <a:pPr eaLnBrk="1" hangingPunct="1"/>
            <a:r>
              <a:rPr lang="en-US" altLang="en-US" sz="2400"/>
              <a:t>Operating System</a:t>
            </a:r>
          </a:p>
          <a:p>
            <a:pPr eaLnBrk="1" hangingPunct="1"/>
            <a:r>
              <a:rPr lang="en-US" altLang="en-US" sz="2400"/>
              <a:t>Physical level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EFDC063-81EE-41B6-AD61-A32EE58AE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Physical/OS Security</a:t>
            </a:r>
          </a:p>
        </p:txBody>
      </p:sp>
      <p:sp>
        <p:nvSpPr>
          <p:cNvPr id="2150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73632D3-1C78-476F-9DBE-E850C271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10668000" cy="46339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Physical level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Traditional lock-and-key security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Protection from floods, fire, etc. 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WTC (9/11), fires in IITM, WWW conf website, etc.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Protection from administrator error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delete critical files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Remote backup for disaster recovery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 archival backup (e.g. DVDs/tapes)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Operating system level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Protection from virus/worm attacks critical</a:t>
            </a:r>
          </a:p>
        </p:txBody>
      </p:sp>
      <p:sp>
        <p:nvSpPr>
          <p:cNvPr id="32772" name="Footer Placeholder 4">
            <a:extLst>
              <a:ext uri="{FF2B5EF4-FFF2-40B4-BE49-F238E27FC236}">
                <a16:creationId xmlns:a16="http://schemas.microsoft.com/office/drawing/2014/main" id="{42E0C82D-B0D6-4244-988E-7082E1F8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246688" y="6492875"/>
            <a:ext cx="54213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Adapted from Database and Application Security slides by S Sudarsan</a:t>
            </a:r>
          </a:p>
        </p:txBody>
      </p:sp>
      <p:pic>
        <p:nvPicPr>
          <p:cNvPr id="32773" name="Picture 4" descr="Dell3000">
            <a:extLst>
              <a:ext uri="{FF2B5EF4-FFF2-40B4-BE49-F238E27FC236}">
                <a16:creationId xmlns:a16="http://schemas.microsoft.com/office/drawing/2014/main" id="{4079F258-2B34-43CF-8FAE-92CE7B64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839" y="815073"/>
            <a:ext cx="23939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9E5FC1F-4FE2-405F-ACFB-DFB8C7800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Encryption</a:t>
            </a:r>
          </a:p>
        </p:txBody>
      </p:sp>
      <p:sp>
        <p:nvSpPr>
          <p:cNvPr id="1515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93A92E-5AA8-4A0F-9420-B79C7A18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52088" cy="48021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What if a laptop/disk/USB key with critical data is lost?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Partial solution: encrypt the database at storage level, transparent to application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Whole database/file/relation</a:t>
            </a:r>
          </a:p>
          <a:p>
            <a:pPr lvl="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 of encryption: page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encryption 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issue: key management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user provides decryption key (password) when database is started up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Supported by many database systems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 practice now to encrypt credit card information, and other sensitive information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20" name="Footer Placeholder 4">
            <a:extLst>
              <a:ext uri="{FF2B5EF4-FFF2-40B4-BE49-F238E27FC236}">
                <a16:creationId xmlns:a16="http://schemas.microsoft.com/office/drawing/2014/main" id="{6EB04205-B7BA-40C8-BD33-9C032B37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246688" y="6492875"/>
            <a:ext cx="54213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Adapted from Database and Application Security slides by S Sudarsan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>
            <a:extLst>
              <a:ext uri="{FF2B5EF4-FFF2-40B4-BE49-F238E27FC236}">
                <a16:creationId xmlns:a16="http://schemas.microsoft.com/office/drawing/2014/main" id="{72EC4270-7696-4693-B752-EE678F976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Security Threats</a:t>
            </a:r>
          </a:p>
        </p:txBody>
      </p:sp>
      <p:sp>
        <p:nvSpPr>
          <p:cNvPr id="36867" name="Rectangle 1751">
            <a:extLst>
              <a:ext uri="{FF2B5EF4-FFF2-40B4-BE49-F238E27FC236}">
                <a16:creationId xmlns:a16="http://schemas.microsoft.com/office/drawing/2014/main" id="{898A8657-FD56-42B0-BC3B-DB5D16772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2232025"/>
            <a:ext cx="39687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Arial" panose="020B0604020202020204" pitchFamily="34" charset="0"/>
              </a:rPr>
              <a:t>2. Data Modification or Replay</a:t>
            </a:r>
          </a:p>
        </p:txBody>
      </p:sp>
      <p:sp>
        <p:nvSpPr>
          <p:cNvPr id="36868" name="Rectangle 1752">
            <a:extLst>
              <a:ext uri="{FF2B5EF4-FFF2-40B4-BE49-F238E27FC236}">
                <a16:creationId xmlns:a16="http://schemas.microsoft.com/office/drawing/2014/main" id="{EA66BF3F-05A8-4CA1-9EE2-3E1B75E17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775" y="3717925"/>
            <a:ext cx="1379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1137">
            <a:extLst>
              <a:ext uri="{FF2B5EF4-FFF2-40B4-BE49-F238E27FC236}">
                <a16:creationId xmlns:a16="http://schemas.microsoft.com/office/drawing/2014/main" id="{9DC68DE0-D7EF-448A-853C-A2C4CA264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4641850"/>
            <a:ext cx="24463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Arial" panose="020B0604020202020204" pitchFamily="34" charset="0"/>
              </a:rPr>
              <a:t>3. Data Disruption</a:t>
            </a:r>
          </a:p>
        </p:txBody>
      </p:sp>
      <p:sp>
        <p:nvSpPr>
          <p:cNvPr id="36870" name="Rectangle 1138">
            <a:extLst>
              <a:ext uri="{FF2B5EF4-FFF2-40B4-BE49-F238E27FC236}">
                <a16:creationId xmlns:a16="http://schemas.microsoft.com/office/drawing/2014/main" id="{B2628BD4-FBE6-477B-8E31-BA2AC1D6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5849938"/>
            <a:ext cx="20558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accent1"/>
                </a:solidFill>
                <a:latin typeface="Arial" panose="020B0604020202020204" pitchFamily="34" charset="0"/>
              </a:rPr>
              <a:t>Packet stolen</a:t>
            </a:r>
            <a:br>
              <a:rPr lang="en-US" altLang="en-US" sz="160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 altLang="en-US" sz="1600">
                <a:solidFill>
                  <a:schemeClr val="accent1"/>
                </a:solidFill>
                <a:latin typeface="Arial" panose="020B0604020202020204" pitchFamily="34" charset="0"/>
              </a:rPr>
              <a:t>Order never arrives</a:t>
            </a:r>
          </a:p>
        </p:txBody>
      </p:sp>
      <p:sp>
        <p:nvSpPr>
          <p:cNvPr id="36871" name="Rectangle 1139">
            <a:extLst>
              <a:ext uri="{FF2B5EF4-FFF2-40B4-BE49-F238E27FC236}">
                <a16:creationId xmlns:a16="http://schemas.microsoft.com/office/drawing/2014/main" id="{1B6314E2-BE48-4162-B485-3069C26C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2088" y="3603625"/>
            <a:ext cx="18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72" name="Rectangle 1140">
            <a:extLst>
              <a:ext uri="{FF2B5EF4-FFF2-40B4-BE49-F238E27FC236}">
                <a16:creationId xmlns:a16="http://schemas.microsoft.com/office/drawing/2014/main" id="{44BD5C10-AF9D-4773-98DF-4D164DE4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0688" y="3603625"/>
            <a:ext cx="18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Rectangle 1141">
            <a:extLst>
              <a:ext uri="{FF2B5EF4-FFF2-40B4-BE49-F238E27FC236}">
                <a16:creationId xmlns:a16="http://schemas.microsoft.com/office/drawing/2014/main" id="{E6636CF1-5460-49CA-9558-B0FFEACB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525" y="3536950"/>
            <a:ext cx="1111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accent1"/>
                </a:solidFill>
                <a:latin typeface="Arial" panose="020B0604020202020204" pitchFamily="34" charset="0"/>
              </a:rPr>
              <a:t>$500.00</a:t>
            </a:r>
          </a:p>
        </p:txBody>
      </p:sp>
      <p:pic>
        <p:nvPicPr>
          <p:cNvPr id="36874" name="Picture 1150" descr="collab006">
            <a:extLst>
              <a:ext uri="{FF2B5EF4-FFF2-40B4-BE49-F238E27FC236}">
                <a16:creationId xmlns:a16="http://schemas.microsoft.com/office/drawing/2014/main" id="{6DE98BD2-548E-41C2-B87C-AF403F9AC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63" y="3913188"/>
            <a:ext cx="928687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AutoShape 1154">
            <a:extLst>
              <a:ext uri="{FF2B5EF4-FFF2-40B4-BE49-F238E27FC236}">
                <a16:creationId xmlns:a16="http://schemas.microsoft.com/office/drawing/2014/main" id="{867EE6AD-4551-4D36-B808-7B20E8A01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3055938"/>
            <a:ext cx="725488" cy="3810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6876" name="Picture 1155" descr="collab007">
            <a:extLst>
              <a:ext uri="{FF2B5EF4-FFF2-40B4-BE49-F238E27FC236}">
                <a16:creationId xmlns:a16="http://schemas.microsoft.com/office/drawing/2014/main" id="{83AB72E5-29E9-4724-8422-7F1C8382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863" y="2860675"/>
            <a:ext cx="83661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7" name="Picture 1156" descr="compu015">
            <a:extLst>
              <a:ext uri="{FF2B5EF4-FFF2-40B4-BE49-F238E27FC236}">
                <a16:creationId xmlns:a16="http://schemas.microsoft.com/office/drawing/2014/main" id="{028B309F-5922-4614-9866-171CA042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2879725"/>
            <a:ext cx="482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8" name="Line 1157">
            <a:extLst>
              <a:ext uri="{FF2B5EF4-FFF2-40B4-BE49-F238E27FC236}">
                <a16:creationId xmlns:a16="http://schemas.microsoft.com/office/drawing/2014/main" id="{2B00D429-B178-4289-A3A5-DD543B2864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64525" y="3230563"/>
            <a:ext cx="469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AU"/>
          </a:p>
        </p:txBody>
      </p:sp>
      <p:sp>
        <p:nvSpPr>
          <p:cNvPr id="36879" name="Line 1158">
            <a:extLst>
              <a:ext uri="{FF2B5EF4-FFF2-40B4-BE49-F238E27FC236}">
                <a16:creationId xmlns:a16="http://schemas.microsoft.com/office/drawing/2014/main" id="{86F8EA32-724E-4536-9578-9B8CAA2F9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4050" y="3248025"/>
            <a:ext cx="0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AU"/>
          </a:p>
        </p:txBody>
      </p:sp>
      <p:sp>
        <p:nvSpPr>
          <p:cNvPr id="36880" name="Rectangle 1029">
            <a:extLst>
              <a:ext uri="{FF2B5EF4-FFF2-40B4-BE49-F238E27FC236}">
                <a16:creationId xmlns:a16="http://schemas.microsoft.com/office/drawing/2014/main" id="{82BF1BE0-BC24-4F90-88BD-DE7F680D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813" y="1958975"/>
            <a:ext cx="193357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  <a:latin typeface="Arial" panose="020B0604020202020204" pitchFamily="34" charset="0"/>
              </a:rPr>
              <a:t>1. Data Theft</a:t>
            </a:r>
          </a:p>
        </p:txBody>
      </p:sp>
      <p:sp>
        <p:nvSpPr>
          <p:cNvPr id="36881" name="AutoShape 1343">
            <a:extLst>
              <a:ext uri="{FF2B5EF4-FFF2-40B4-BE49-F238E27FC236}">
                <a16:creationId xmlns:a16="http://schemas.microsoft.com/office/drawing/2014/main" id="{C720B620-9FA3-4C79-8199-34E67CA1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3062288"/>
            <a:ext cx="725487" cy="3810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82" name="Rectangle 1344">
            <a:extLst>
              <a:ext uri="{FF2B5EF4-FFF2-40B4-BE49-F238E27FC236}">
                <a16:creationId xmlns:a16="http://schemas.microsoft.com/office/drawing/2014/main" id="{5082504A-4C18-4211-B6A3-B0CB8630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3652838"/>
            <a:ext cx="1955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accent1"/>
                </a:solidFill>
                <a:latin typeface="Arial" panose="020B0604020202020204" pitchFamily="34" charset="0"/>
              </a:rPr>
              <a:t>My competitor sees my bids in a sealed auction.</a:t>
            </a:r>
          </a:p>
        </p:txBody>
      </p:sp>
      <p:pic>
        <p:nvPicPr>
          <p:cNvPr id="36883" name="Picture 1142" descr="collab007">
            <a:extLst>
              <a:ext uri="{FF2B5EF4-FFF2-40B4-BE49-F238E27FC236}">
                <a16:creationId xmlns:a16="http://schemas.microsoft.com/office/drawing/2014/main" id="{B61F883B-0122-402B-913F-1B7A95E9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867025"/>
            <a:ext cx="83661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1144" descr="compu015">
            <a:extLst>
              <a:ext uri="{FF2B5EF4-FFF2-40B4-BE49-F238E27FC236}">
                <a16:creationId xmlns:a16="http://schemas.microsoft.com/office/drawing/2014/main" id="{FD014702-287A-40D6-9B50-0082BC4C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2886075"/>
            <a:ext cx="482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5" name="Line 1147">
            <a:extLst>
              <a:ext uri="{FF2B5EF4-FFF2-40B4-BE49-F238E27FC236}">
                <a16:creationId xmlns:a16="http://schemas.microsoft.com/office/drawing/2014/main" id="{DCED0229-80BA-4A13-892C-7F418D63B9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8525" y="3236913"/>
            <a:ext cx="1333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AU"/>
          </a:p>
        </p:txBody>
      </p:sp>
      <p:sp>
        <p:nvSpPr>
          <p:cNvPr id="36886" name="Line 1148">
            <a:extLst>
              <a:ext uri="{FF2B5EF4-FFF2-40B4-BE49-F238E27FC236}">
                <a16:creationId xmlns:a16="http://schemas.microsoft.com/office/drawing/2014/main" id="{E11DC50E-14AF-43B0-B66C-9038C1672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3254375"/>
            <a:ext cx="0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AU"/>
          </a:p>
        </p:txBody>
      </p:sp>
      <p:pic>
        <p:nvPicPr>
          <p:cNvPr id="36887" name="Picture 1159" descr="collab006">
            <a:extLst>
              <a:ext uri="{FF2B5EF4-FFF2-40B4-BE49-F238E27FC236}">
                <a16:creationId xmlns:a16="http://schemas.microsoft.com/office/drawing/2014/main" id="{DC4A3033-AFF3-46B4-B129-3B05448E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3922713"/>
            <a:ext cx="928687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8" name="Line 1161">
            <a:extLst>
              <a:ext uri="{FF2B5EF4-FFF2-40B4-BE49-F238E27FC236}">
                <a16:creationId xmlns:a16="http://schemas.microsoft.com/office/drawing/2014/main" id="{DDB77CF7-6139-4394-B6DD-1937AF8253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3788" y="3230563"/>
            <a:ext cx="47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AU"/>
          </a:p>
        </p:txBody>
      </p:sp>
      <p:sp>
        <p:nvSpPr>
          <p:cNvPr id="36889" name="Line 1162">
            <a:extLst>
              <a:ext uri="{FF2B5EF4-FFF2-40B4-BE49-F238E27FC236}">
                <a16:creationId xmlns:a16="http://schemas.microsoft.com/office/drawing/2014/main" id="{1F3487F9-5D86-419D-A592-1824B83B3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9400" y="3248025"/>
            <a:ext cx="0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AU"/>
          </a:p>
        </p:txBody>
      </p:sp>
      <p:sp>
        <p:nvSpPr>
          <p:cNvPr id="36890" name="Rectangle 1163">
            <a:extLst>
              <a:ext uri="{FF2B5EF4-FFF2-40B4-BE49-F238E27FC236}">
                <a16:creationId xmlns:a16="http://schemas.microsoft.com/office/drawing/2014/main" id="{0F56E8FA-7E49-42D8-9BBC-2CFD175E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538538"/>
            <a:ext cx="1111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accent1"/>
                </a:solidFill>
                <a:latin typeface="Arial" panose="020B0604020202020204" pitchFamily="34" charset="0"/>
              </a:rPr>
              <a:t>$50,000</a:t>
            </a:r>
          </a:p>
        </p:txBody>
      </p:sp>
      <p:sp>
        <p:nvSpPr>
          <p:cNvPr id="36891" name="Rectangle 1164">
            <a:extLst>
              <a:ext uri="{FF2B5EF4-FFF2-40B4-BE49-F238E27FC236}">
                <a16:creationId xmlns:a16="http://schemas.microsoft.com/office/drawing/2014/main" id="{714EF273-8D45-410A-94A6-B30BA378A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6010275"/>
            <a:ext cx="1379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92" name="Rectangle 1165">
            <a:extLst>
              <a:ext uri="{FF2B5EF4-FFF2-40B4-BE49-F238E27FC236}">
                <a16:creationId xmlns:a16="http://schemas.microsoft.com/office/drawing/2014/main" id="{9CFD2CAB-5308-4065-8510-FCA1B77D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38" y="5895975"/>
            <a:ext cx="18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93" name="Rectangle 1166">
            <a:extLst>
              <a:ext uri="{FF2B5EF4-FFF2-40B4-BE49-F238E27FC236}">
                <a16:creationId xmlns:a16="http://schemas.microsoft.com/office/drawing/2014/main" id="{5BA2CA76-7566-4924-B72A-E707EE44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8" y="5895975"/>
            <a:ext cx="18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6894" name="Picture 1168" descr="collab006">
            <a:extLst>
              <a:ext uri="{FF2B5EF4-FFF2-40B4-BE49-F238E27FC236}">
                <a16:creationId xmlns:a16="http://schemas.microsoft.com/office/drawing/2014/main" id="{8AF171E0-CE07-4BAE-83C5-4D60D484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3" y="6089650"/>
            <a:ext cx="928687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5" name="AutoShape 1169">
            <a:extLst>
              <a:ext uri="{FF2B5EF4-FFF2-40B4-BE49-F238E27FC236}">
                <a16:creationId xmlns:a16="http://schemas.microsoft.com/office/drawing/2014/main" id="{B752E599-0A8E-483A-BEF8-66DD09396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5348288"/>
            <a:ext cx="725488" cy="381000"/>
          </a:xfrm>
          <a:prstGeom prst="star16">
            <a:avLst>
              <a:gd name="adj" fmla="val 37500"/>
            </a:avLst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6896" name="Picture 1170" descr="collab007">
            <a:extLst>
              <a:ext uri="{FF2B5EF4-FFF2-40B4-BE49-F238E27FC236}">
                <a16:creationId xmlns:a16="http://schemas.microsoft.com/office/drawing/2014/main" id="{F6653FE2-9DAA-46D5-97A7-F1C445CF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5153025"/>
            <a:ext cx="83661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97" name="Picture 1171" descr="compu015">
            <a:extLst>
              <a:ext uri="{FF2B5EF4-FFF2-40B4-BE49-F238E27FC236}">
                <a16:creationId xmlns:a16="http://schemas.microsoft.com/office/drawing/2014/main" id="{789EAD4A-72E3-4579-946E-705A788FA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5172075"/>
            <a:ext cx="482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8" name="Line 1177">
            <a:extLst>
              <a:ext uri="{FF2B5EF4-FFF2-40B4-BE49-F238E27FC236}">
                <a16:creationId xmlns:a16="http://schemas.microsoft.com/office/drawing/2014/main" id="{EABFBCDF-05D8-494C-89E7-28351B1CB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3138" y="5519738"/>
            <a:ext cx="666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AU"/>
          </a:p>
        </p:txBody>
      </p:sp>
      <p:sp>
        <p:nvSpPr>
          <p:cNvPr id="36899" name="Line 1178">
            <a:extLst>
              <a:ext uri="{FF2B5EF4-FFF2-40B4-BE49-F238E27FC236}">
                <a16:creationId xmlns:a16="http://schemas.microsoft.com/office/drawing/2014/main" id="{6C0224D1-4C51-47D9-BA5B-841F70625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5537200"/>
            <a:ext cx="0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AU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B9A18D7-9796-4A56-9C5D-94047258C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level Security</a:t>
            </a:r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2808315-7FAF-4650-9893-2D2B4BF96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153400" cy="5257800"/>
          </a:xfrm>
        </p:spPr>
        <p:txBody>
          <a:bodyPr/>
          <a:lstStyle/>
          <a:p>
            <a:pPr eaLnBrk="1" hangingPunct="1"/>
            <a:r>
              <a:rPr lang="en-US" altLang="en-US" dirty="0"/>
              <a:t>Network level:  must use encryption to prevent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Eavesdropping: </a:t>
            </a:r>
            <a:r>
              <a:rPr lang="en-US" altLang="en-US" dirty="0"/>
              <a:t>unauthorized reading of messages</a:t>
            </a: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Masquerading:</a:t>
            </a:r>
            <a:r>
              <a:rPr lang="en-US" altLang="en-US" dirty="0"/>
              <a:t> </a:t>
            </a:r>
          </a:p>
          <a:p>
            <a:pPr lvl="2" eaLnBrk="1" hangingPunct="1"/>
            <a:r>
              <a:rPr lang="en-US" altLang="en-US" dirty="0"/>
              <a:t>pretending to be an authorized </a:t>
            </a:r>
            <a:br>
              <a:rPr lang="en-US" altLang="en-US" dirty="0"/>
            </a:br>
            <a:r>
              <a:rPr lang="en-US" altLang="en-US" dirty="0"/>
              <a:t>user or legitimate site, or</a:t>
            </a:r>
          </a:p>
          <a:p>
            <a:pPr lvl="2" eaLnBrk="1" hangingPunct="1"/>
            <a:r>
              <a:rPr lang="en-US" altLang="en-US" dirty="0"/>
              <a:t>sending messages supposedly </a:t>
            </a:r>
            <a:br>
              <a:rPr lang="en-US" altLang="en-US" dirty="0"/>
            </a:br>
            <a:r>
              <a:rPr lang="en-US" altLang="en-US" dirty="0"/>
              <a:t>from authorized users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8916" name="Footer Placeholder 4">
            <a:extLst>
              <a:ext uri="{FF2B5EF4-FFF2-40B4-BE49-F238E27FC236}">
                <a16:creationId xmlns:a16="http://schemas.microsoft.com/office/drawing/2014/main" id="{C82535BA-A2EE-4807-8C2D-51854C10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246688" y="6492875"/>
            <a:ext cx="54213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Adapted from Database and Application Security slides by S Sudarsan</a:t>
            </a:r>
          </a:p>
        </p:txBody>
      </p:sp>
      <p:pic>
        <p:nvPicPr>
          <p:cNvPr id="38917" name="Picture 4" descr="network">
            <a:extLst>
              <a:ext uri="{FF2B5EF4-FFF2-40B4-BE49-F238E27FC236}">
                <a16:creationId xmlns:a16="http://schemas.microsoft.com/office/drawing/2014/main" id="{C7CB85A8-E4C7-4B0F-9782-E8722141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3708422"/>
            <a:ext cx="257175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F521116B-1CE2-452B-A360-EF10E1E3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2763"/>
            <a:ext cx="9577387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Security at the Database/Application Program</a:t>
            </a:r>
          </a:p>
        </p:txBody>
      </p:sp>
      <p:sp>
        <p:nvSpPr>
          <p:cNvPr id="409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22D6CE9-B257-4E2F-99FC-61F3BB6BAC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6388" y="1905000"/>
            <a:ext cx="5943600" cy="426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Authentication and authorization mechanisms to allow specific users access only to required data</a:t>
            </a: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Authentication</a:t>
            </a:r>
            <a:r>
              <a:rPr lang="en-US" altLang="en-US" sz="2800" dirty="0"/>
              <a:t>:  who are you? Prove it!</a:t>
            </a:r>
          </a:p>
          <a:p>
            <a:pPr eaLnBrk="1" hangingPunct="1"/>
            <a:r>
              <a:rPr lang="en-US" altLang="en-US" sz="2800" dirty="0">
                <a:solidFill>
                  <a:schemeClr val="tx2"/>
                </a:solidFill>
              </a:rPr>
              <a:t>Authorization</a:t>
            </a:r>
            <a:r>
              <a:rPr lang="en-US" altLang="en-US" sz="2800" dirty="0"/>
              <a:t>:   what you are allowed to do</a:t>
            </a:r>
          </a:p>
        </p:txBody>
      </p:sp>
      <p:sp>
        <p:nvSpPr>
          <p:cNvPr id="40964" name="Rectangle 9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BE1BA14-C3DA-439C-9555-21505A1BEA84}"/>
              </a:ext>
            </a:extLst>
          </p:cNvPr>
          <p:cNvSpPr>
            <a:spLocks noGrp="1" noChangeArrowheads="1" noTextEdit="1"/>
          </p:cNvSpPr>
          <p:nvPr>
            <p:ph type="clipArt" sz="half" idx="2"/>
          </p:nvPr>
        </p:nvSpPr>
        <p:spPr>
          <a:xfrm>
            <a:off x="6249988" y="1524000"/>
            <a:ext cx="3884612" cy="4648200"/>
          </a:xfrm>
        </p:spPr>
      </p:sp>
      <p:sp>
        <p:nvSpPr>
          <p:cNvPr id="40965" name="Footer Placeholder 4">
            <a:extLst>
              <a:ext uri="{FF2B5EF4-FFF2-40B4-BE49-F238E27FC236}">
                <a16:creationId xmlns:a16="http://schemas.microsoft.com/office/drawing/2014/main" id="{A1E34ED0-EBF0-44DC-BDC2-B8AD89B29F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6770688" y="6492875"/>
            <a:ext cx="54213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Adapted from Database and Application Security slides by S Sudarsan</a:t>
            </a:r>
          </a:p>
        </p:txBody>
      </p:sp>
      <p:sp>
        <p:nvSpPr>
          <p:cNvPr id="40966" name="Slide Number Placeholder 6">
            <a:extLst>
              <a:ext uri="{FF2B5EF4-FFF2-40B4-BE49-F238E27FC236}">
                <a16:creationId xmlns:a16="http://schemas.microsoft.com/office/drawing/2014/main" id="{97CBBCA1-3B61-4CEA-B86F-DD70AB35A4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652000" y="6248400"/>
            <a:ext cx="2540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592136-7E7C-4B7C-B46B-B1F223BB7055}" type="slidenum">
              <a:rPr lang="en-US" altLang="en-US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0967" name="Picture 8" descr="security2">
            <a:extLst>
              <a:ext uri="{FF2B5EF4-FFF2-40B4-BE49-F238E27FC236}">
                <a16:creationId xmlns:a16="http://schemas.microsoft.com/office/drawing/2014/main" id="{84752F00-B72D-426A-B67F-20A0370EE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1625600"/>
            <a:ext cx="38227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A0C4CA4-94F7-4064-B2C6-E6028F02B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Database vs. Application</a:t>
            </a:r>
          </a:p>
        </p:txBody>
      </p:sp>
      <p:sp>
        <p:nvSpPr>
          <p:cNvPr id="430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D30FB5F-2A38-4477-B6EA-0266014B8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Application authenticates/authorizes users</a:t>
            </a:r>
          </a:p>
          <a:p>
            <a:pPr eaLnBrk="1" hangingPunct="1"/>
            <a:r>
              <a:rPr lang="en-US" altLang="en-US" sz="2400"/>
              <a:t>Application itself authenticates itself to database</a:t>
            </a:r>
          </a:p>
          <a:p>
            <a:pPr lvl="1" eaLnBrk="1" hangingPunct="1"/>
            <a:r>
              <a:rPr lang="en-US" altLang="en-US" sz="2000"/>
              <a:t>Database password</a:t>
            </a:r>
          </a:p>
        </p:txBody>
      </p:sp>
      <p:sp>
        <p:nvSpPr>
          <p:cNvPr id="43012" name="Footer Placeholder 4">
            <a:extLst>
              <a:ext uri="{FF2B5EF4-FFF2-40B4-BE49-F238E27FC236}">
                <a16:creationId xmlns:a16="http://schemas.microsoft.com/office/drawing/2014/main" id="{00B175C7-A18E-4544-ADC2-3C6E7B18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246688" y="6492875"/>
            <a:ext cx="54213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Adapted from Database and Application Security slides by S Sudarsan</a:t>
            </a:r>
          </a:p>
        </p:txBody>
      </p:sp>
      <p:sp>
        <p:nvSpPr>
          <p:cNvPr id="43013" name="Oval 4">
            <a:extLst>
              <a:ext uri="{FF2B5EF4-FFF2-40B4-BE49-F238E27FC236}">
                <a16:creationId xmlns:a16="http://schemas.microsoft.com/office/drawing/2014/main" id="{0A4BBFCA-AE70-4CEA-A1EA-B2C5A4A76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800600"/>
            <a:ext cx="1371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Oval 5">
            <a:extLst>
              <a:ext uri="{FF2B5EF4-FFF2-40B4-BE49-F238E27FC236}">
                <a16:creationId xmlns:a16="http://schemas.microsoft.com/office/drawing/2014/main" id="{FCEE33FD-779E-4D39-A1E4-409BAB3B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715000"/>
            <a:ext cx="1371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5" name="Line 6">
            <a:extLst>
              <a:ext uri="{FF2B5EF4-FFF2-40B4-BE49-F238E27FC236}">
                <a16:creationId xmlns:a16="http://schemas.microsoft.com/office/drawing/2014/main" id="{9E58DF62-0AEC-446E-B256-07F24294C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02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43016" name="Line 7">
            <a:extLst>
              <a:ext uri="{FF2B5EF4-FFF2-40B4-BE49-F238E27FC236}">
                <a16:creationId xmlns:a16="http://schemas.microsoft.com/office/drawing/2014/main" id="{7788AE18-1776-4D5D-8D3E-B312E6DAC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02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43017" name="Text Box 8">
            <a:extLst>
              <a:ext uri="{FF2B5EF4-FFF2-40B4-BE49-F238E27FC236}">
                <a16:creationId xmlns:a16="http://schemas.microsoft.com/office/drawing/2014/main" id="{599DD58D-85B4-47D5-BC80-CF75966A6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1816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Database</a:t>
            </a:r>
          </a:p>
        </p:txBody>
      </p:sp>
      <p:sp>
        <p:nvSpPr>
          <p:cNvPr id="43018" name="Rectangle 9">
            <a:extLst>
              <a:ext uri="{FF2B5EF4-FFF2-40B4-BE49-F238E27FC236}">
                <a16:creationId xmlns:a16="http://schemas.microsoft.com/office/drawing/2014/main" id="{C2440258-1EE7-455B-AE45-E21C20D6A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029200"/>
            <a:ext cx="152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Application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Program</a:t>
            </a:r>
          </a:p>
        </p:txBody>
      </p:sp>
      <p:pic>
        <p:nvPicPr>
          <p:cNvPr id="43019" name="Picture 11" descr="bd06790_">
            <a:extLst>
              <a:ext uri="{FF2B5EF4-FFF2-40B4-BE49-F238E27FC236}">
                <a16:creationId xmlns:a16="http://schemas.microsoft.com/office/drawing/2014/main" id="{7F1A88DF-6FB5-49DF-AA69-17033345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24400"/>
            <a:ext cx="181292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Line 12">
            <a:extLst>
              <a:ext uri="{FF2B5EF4-FFF2-40B4-BE49-F238E27FC236}">
                <a16:creationId xmlns:a16="http://schemas.microsoft.com/office/drawing/2014/main" id="{E772825D-4398-4183-8037-945E75C42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43021" name="Line 13">
            <a:extLst>
              <a:ext uri="{FF2B5EF4-FFF2-40B4-BE49-F238E27FC236}">
                <a16:creationId xmlns:a16="http://schemas.microsoft.com/office/drawing/2014/main" id="{AB25C238-1DB5-41D6-A485-C9C808245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486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A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7584EC4-9775-4A7A-B354-557D447E0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 Security</a:t>
            </a:r>
          </a:p>
        </p:txBody>
      </p:sp>
      <p:sp>
        <p:nvSpPr>
          <p:cNvPr id="450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CCDA77E-CEB3-4D5A-8803-50BB82FF2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690688"/>
            <a:ext cx="10515600" cy="4329112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Applications are often the biggest source of insecurity</a:t>
            </a:r>
          </a:p>
          <a:p>
            <a:pPr lvl="1" eaLnBrk="1" hangingPunct="1"/>
            <a:r>
              <a:rPr lang="en-US" altLang="en-US" sz="2800" dirty="0"/>
              <a:t>Poor coding of application may allow unauthorized access</a:t>
            </a:r>
          </a:p>
          <a:p>
            <a:pPr lvl="1" eaLnBrk="1" hangingPunct="1"/>
            <a:r>
              <a:rPr lang="en-US" altLang="en-US" sz="2800" dirty="0"/>
              <a:t>Application code may be very big, easy to make mistakes and leave security holes</a:t>
            </a:r>
          </a:p>
          <a:p>
            <a:pPr lvl="1" eaLnBrk="1" hangingPunct="1"/>
            <a:r>
              <a:rPr lang="en-US" altLang="en-US" sz="2800" dirty="0"/>
              <a:t>Very large surface area</a:t>
            </a:r>
          </a:p>
          <a:p>
            <a:pPr lvl="2" eaLnBrk="1" hangingPunct="1"/>
            <a:r>
              <a:rPr lang="en-US" altLang="en-US" sz="2400" dirty="0"/>
              <a:t>Used in fewer places</a:t>
            </a:r>
          </a:p>
          <a:p>
            <a:pPr lvl="3" eaLnBrk="1" hangingPunct="1"/>
            <a:r>
              <a:rPr lang="en-US" altLang="en-US" sz="2000" dirty="0"/>
              <a:t>Some security by obfuscation</a:t>
            </a:r>
          </a:p>
          <a:p>
            <a:pPr lvl="3" eaLnBrk="1" hangingPunct="1"/>
            <a:r>
              <a:rPr lang="en-US" altLang="en-US" sz="2000" dirty="0"/>
              <a:t>Lots of holes due to poor/hasty programming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291E690-5E57-4970-95A7-FB0FF50F4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5700" y="973138"/>
            <a:ext cx="9664700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OWASP Top Ten Web Security Vulnerabilities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C661F1AD-9B5D-45E4-ADF2-C118A8426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150" y="2327275"/>
            <a:ext cx="10591800" cy="4495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/>
              <a:t>Open Web Application Security Threat (OWASP)’ Top Ten </a:t>
            </a:r>
          </a:p>
          <a:p>
            <a:pPr eaLnBrk="1" hangingPunct="1"/>
            <a:r>
              <a:rPr lang="en-US" altLang="en-US" b="1" dirty="0">
                <a:solidFill>
                  <a:srgbClr val="FFFF00"/>
                </a:solidFill>
              </a:rPr>
              <a:t>SQL Injection</a:t>
            </a:r>
            <a:r>
              <a:rPr lang="en-US" altLang="en-US" sz="1700" dirty="0">
                <a:solidFill>
                  <a:srgbClr val="FF0000"/>
                </a:solidFill>
              </a:rPr>
              <a:t>	</a:t>
            </a:r>
          </a:p>
          <a:p>
            <a:pPr eaLnBrk="1" fontAlgn="ctr" hangingPunct="1"/>
            <a:r>
              <a:rPr lang="en-US" altLang="en-US" dirty="0"/>
              <a:t>Broken Authentication and Session Management</a:t>
            </a:r>
          </a:p>
          <a:p>
            <a:pPr eaLnBrk="1" hangingPunct="1"/>
            <a:r>
              <a:rPr lang="en-US" altLang="en-US" dirty="0"/>
              <a:t>Cross Site Scripting (XSS)</a:t>
            </a:r>
          </a:p>
          <a:p>
            <a:pPr eaLnBrk="1" hangingPunct="1"/>
            <a:r>
              <a:rPr lang="en-US" altLang="en-US" dirty="0"/>
              <a:t>Insecure Direct Object References</a:t>
            </a:r>
          </a:p>
          <a:p>
            <a:pPr eaLnBrk="1" hangingPunct="1"/>
            <a:r>
              <a:rPr lang="en-US" altLang="en-US" dirty="0"/>
              <a:t>Security Misconfiguration</a:t>
            </a:r>
          </a:p>
          <a:p>
            <a:pPr eaLnBrk="1" hangingPunct="1"/>
            <a:r>
              <a:rPr lang="en-US" altLang="en-US" dirty="0"/>
              <a:t>Sensitive Data Exposure</a:t>
            </a:r>
          </a:p>
          <a:p>
            <a:pPr eaLnBrk="1" hangingPunct="1"/>
            <a:r>
              <a:rPr lang="en-GB" altLang="en-US" dirty="0"/>
              <a:t>Missing Function Level Access Control</a:t>
            </a:r>
            <a:endParaRPr lang="en-US" altLang="en-US" dirty="0"/>
          </a:p>
          <a:p>
            <a:pPr eaLnBrk="1" hangingPunct="1"/>
            <a:r>
              <a:rPr lang="en-US" altLang="en-US" dirty="0"/>
              <a:t>Cross-Site Request Forgery (CSRF)</a:t>
            </a:r>
          </a:p>
          <a:p>
            <a:pPr eaLnBrk="1" hangingPunct="1"/>
            <a:r>
              <a:rPr lang="en-US" altLang="en-US" dirty="0"/>
              <a:t>Using Known Vulnerable Components (NEW)</a:t>
            </a:r>
          </a:p>
          <a:p>
            <a:pPr eaLnBrk="1" hangingPunct="1"/>
            <a:r>
              <a:rPr lang="en-US" altLang="en-US" dirty="0"/>
              <a:t>Unvalidated Redirects and Forwards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EFFA488-8CE5-42B1-85AF-C7FF4034A277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676400" y="2743200"/>
            <a:ext cx="7620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KIT712: SQL Injection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BE4FC80-4BF5-44C2-8BE8-80255A5BA35D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/>
              <a:t>Slides adapted from Li Yang, UTC,CSE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5FFA967-E60F-4551-B41A-F2E5F4117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Assignment 1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7BF81E4-C1B3-480C-BBD3-BAFDCC1E4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5700" y="1690688"/>
            <a:ext cx="9969500" cy="4329112"/>
          </a:xfrm>
        </p:spPr>
        <p:txBody>
          <a:bodyPr>
            <a:normAutofit lnSpcReduction="10000"/>
          </a:bodyPr>
          <a:lstStyle/>
          <a:p>
            <a:r>
              <a:rPr lang="en-AU" altLang="en-US" dirty="0"/>
              <a:t>Deadline next week </a:t>
            </a:r>
          </a:p>
          <a:p>
            <a:r>
              <a:rPr lang="en-AU" altLang="en-US" dirty="0"/>
              <a:t>You need to use business rules published on </a:t>
            </a:r>
            <a:r>
              <a:rPr lang="en-AU" altLang="en-US" dirty="0" err="1"/>
              <a:t>Mylo</a:t>
            </a:r>
            <a:r>
              <a:rPr lang="en-AU" altLang="en-US" dirty="0"/>
              <a:t>.</a:t>
            </a:r>
          </a:p>
          <a:p>
            <a:r>
              <a:rPr lang="en-AU" altLang="en-US" dirty="0"/>
              <a:t>ER diagram should follow the conventions taught in your tutorial and handout</a:t>
            </a:r>
          </a:p>
          <a:p>
            <a:pPr lvl="1"/>
            <a:r>
              <a:rPr lang="en-AU" altLang="en-US" dirty="0"/>
              <a:t>Better to draw by hand or using simple tools such as </a:t>
            </a:r>
            <a:r>
              <a:rPr lang="en-AU" altLang="en-US" dirty="0" err="1"/>
              <a:t>powerpoint</a:t>
            </a:r>
            <a:r>
              <a:rPr lang="en-AU" altLang="en-US" dirty="0"/>
              <a:t> as most software will not have appropriate functionality.</a:t>
            </a:r>
          </a:p>
          <a:p>
            <a:r>
              <a:rPr lang="en-AU" altLang="en-US" dirty="0"/>
              <a:t>For relational model, make sure you have converted all entities and relationships including many-to-many, one-to-many, one-to-one.</a:t>
            </a:r>
          </a:p>
          <a:p>
            <a:r>
              <a:rPr lang="en-AU" altLang="en-US" dirty="0"/>
              <a:t>Please do not email me your ER diagram. Ask questions during consultation, tutorial, or lectures.</a:t>
            </a:r>
          </a:p>
          <a:p>
            <a:endParaRPr lang="en-AU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7AF6642-0A29-49A1-9E35-33785E929E3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72FED0D-3775-451F-8C3D-CF66BD184B00}"/>
              </a:ext>
            </a:extLst>
          </p:cNvPr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1120000" y="1825625"/>
            <a:ext cx="5025216" cy="4351338"/>
          </a:xfrm>
        </p:spPr>
        <p:txBody>
          <a:bodyPr>
            <a:normAutofit/>
          </a:bodyPr>
          <a:lstStyle/>
          <a:p>
            <a:pPr marL="685800" indent="-6858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What are injection attacks?</a:t>
            </a:r>
          </a:p>
          <a:p>
            <a:pPr marL="685800" indent="-6858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How SQL Injection Works</a:t>
            </a:r>
          </a:p>
          <a:p>
            <a:pPr marL="685800" indent="-6858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Exploiting SQL Injection Bugs</a:t>
            </a:r>
          </a:p>
          <a:p>
            <a:pPr marL="685800" indent="-6858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Mitigating SQL Injection</a:t>
            </a:r>
          </a:p>
          <a:p>
            <a:pPr marL="685800" indent="-685800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/>
              <a:t>Other Injection Attacks</a:t>
            </a:r>
          </a:p>
        </p:txBody>
      </p:sp>
      <p:sp>
        <p:nvSpPr>
          <p:cNvPr id="49157" name="Content Placeholder 3">
            <a:extLst>
              <a:ext uri="{FF2B5EF4-FFF2-40B4-BE49-F238E27FC236}">
                <a16:creationId xmlns:a16="http://schemas.microsoft.com/office/drawing/2014/main" id="{E8359E97-A7EF-4D8B-973D-F3923C3F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AAD069D-F3A1-4D39-97AE-F38F5CA6A22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Injection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FD17174-50B9-4F1D-929F-29A4DC8454A8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690688"/>
            <a:ext cx="10591800" cy="5167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Injection attacks trick an application into including unintended commands in the data send to an interpreter.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Interpreters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Interpret strings as commands.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Ex: SQL, shell (cmd.exe, bash), LDAP, XPath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Key Idea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Input data from the application is executed as code by the interpreter.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C3D6E45-C0D9-4841-A56F-52C42575569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81443" y="459980"/>
            <a:ext cx="10390717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SQL Injection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1DB45DB-B4BC-4F1D-AF69-9C93763548E2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581443" y="1779176"/>
            <a:ext cx="4506913" cy="5019675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App sends form to user.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Attacker submits form with SQL exploit data.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Application builds string with exploit data.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Application sends SQL query to DB.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DB executes query, including exploit, sends data back to application.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dirty="0"/>
              <a:t>Application returns data to user.</a:t>
            </a:r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9CDE15E8-CA17-4ECB-824A-62EC9BC6ABEA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913438" y="3810000"/>
            <a:ext cx="1905000" cy="2774950"/>
            <a:chOff x="2765" y="2295"/>
            <a:chExt cx="1200" cy="1987"/>
          </a:xfrm>
        </p:grpSpPr>
        <p:sp>
          <p:nvSpPr>
            <p:cNvPr id="53269" name="Firewall">
              <a:extLst>
                <a:ext uri="{FF2B5EF4-FFF2-40B4-BE49-F238E27FC236}">
                  <a16:creationId xmlns:a16="http://schemas.microsoft.com/office/drawing/2014/main" id="{810F2C11-F440-4CEE-99F2-8E6CDF1F8E8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65" y="2295"/>
              <a:ext cx="1200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756 w 21600"/>
                <a:gd name="T25" fmla="*/ 22444 h 21600"/>
                <a:gd name="T26" fmla="*/ 21078 w 21600"/>
                <a:gd name="T27" fmla="*/ 32288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540" y="4628"/>
                  </a:moveTo>
                  <a:lnTo>
                    <a:pt x="0" y="462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4628"/>
                  </a:lnTo>
                  <a:lnTo>
                    <a:pt x="21060" y="4628"/>
                  </a:lnTo>
                  <a:lnTo>
                    <a:pt x="21060" y="21600"/>
                  </a:lnTo>
                  <a:lnTo>
                    <a:pt x="540" y="21600"/>
                  </a:lnTo>
                  <a:lnTo>
                    <a:pt x="540" y="4628"/>
                  </a:lnTo>
                  <a:close/>
                </a:path>
                <a:path w="21600" h="21600" extrusionOk="0">
                  <a:moveTo>
                    <a:pt x="540" y="4628"/>
                  </a:moveTo>
                  <a:lnTo>
                    <a:pt x="540" y="6171"/>
                  </a:lnTo>
                  <a:lnTo>
                    <a:pt x="2700" y="6171"/>
                  </a:lnTo>
                  <a:lnTo>
                    <a:pt x="2700" y="4628"/>
                  </a:lnTo>
                  <a:lnTo>
                    <a:pt x="540" y="4628"/>
                  </a:lnTo>
                  <a:close/>
                </a:path>
                <a:path w="21600" h="21600" extrusionOk="0">
                  <a:moveTo>
                    <a:pt x="2700" y="4628"/>
                  </a:moveTo>
                  <a:lnTo>
                    <a:pt x="2700" y="6171"/>
                  </a:lnTo>
                  <a:lnTo>
                    <a:pt x="4860" y="6171"/>
                  </a:lnTo>
                  <a:lnTo>
                    <a:pt x="4860" y="4628"/>
                  </a:lnTo>
                  <a:lnTo>
                    <a:pt x="2700" y="4628"/>
                  </a:lnTo>
                  <a:close/>
                </a:path>
                <a:path w="21600" h="21600" extrusionOk="0">
                  <a:moveTo>
                    <a:pt x="4860" y="4628"/>
                  </a:moveTo>
                  <a:lnTo>
                    <a:pt x="4860" y="6171"/>
                  </a:lnTo>
                  <a:lnTo>
                    <a:pt x="7020" y="6171"/>
                  </a:lnTo>
                  <a:lnTo>
                    <a:pt x="7020" y="4628"/>
                  </a:lnTo>
                  <a:lnTo>
                    <a:pt x="4860" y="4628"/>
                  </a:lnTo>
                  <a:close/>
                </a:path>
                <a:path w="21600" h="21600" extrusionOk="0">
                  <a:moveTo>
                    <a:pt x="7020" y="4628"/>
                  </a:moveTo>
                  <a:lnTo>
                    <a:pt x="7020" y="6171"/>
                  </a:lnTo>
                  <a:lnTo>
                    <a:pt x="9180" y="6171"/>
                  </a:lnTo>
                  <a:lnTo>
                    <a:pt x="9180" y="4628"/>
                  </a:lnTo>
                  <a:lnTo>
                    <a:pt x="7020" y="4628"/>
                  </a:lnTo>
                  <a:close/>
                </a:path>
                <a:path w="21600" h="21600" extrusionOk="0">
                  <a:moveTo>
                    <a:pt x="9180" y="4628"/>
                  </a:moveTo>
                  <a:lnTo>
                    <a:pt x="9180" y="6171"/>
                  </a:lnTo>
                  <a:lnTo>
                    <a:pt x="11340" y="6171"/>
                  </a:lnTo>
                  <a:lnTo>
                    <a:pt x="11340" y="4628"/>
                  </a:lnTo>
                  <a:lnTo>
                    <a:pt x="9180" y="4628"/>
                  </a:lnTo>
                  <a:close/>
                </a:path>
                <a:path w="21600" h="21600" extrusionOk="0">
                  <a:moveTo>
                    <a:pt x="11340" y="4628"/>
                  </a:moveTo>
                  <a:lnTo>
                    <a:pt x="11340" y="6171"/>
                  </a:lnTo>
                  <a:lnTo>
                    <a:pt x="13500" y="6171"/>
                  </a:lnTo>
                  <a:lnTo>
                    <a:pt x="13500" y="4628"/>
                  </a:lnTo>
                  <a:lnTo>
                    <a:pt x="11340" y="4628"/>
                  </a:lnTo>
                  <a:close/>
                </a:path>
                <a:path w="21600" h="21600" extrusionOk="0">
                  <a:moveTo>
                    <a:pt x="13500" y="4628"/>
                  </a:moveTo>
                  <a:lnTo>
                    <a:pt x="13500" y="6171"/>
                  </a:lnTo>
                  <a:lnTo>
                    <a:pt x="15660" y="6171"/>
                  </a:lnTo>
                  <a:lnTo>
                    <a:pt x="15660" y="4628"/>
                  </a:lnTo>
                  <a:lnTo>
                    <a:pt x="13500" y="4628"/>
                  </a:lnTo>
                  <a:close/>
                </a:path>
                <a:path w="21600" h="21600" extrusionOk="0">
                  <a:moveTo>
                    <a:pt x="15660" y="4628"/>
                  </a:moveTo>
                  <a:lnTo>
                    <a:pt x="15660" y="6171"/>
                  </a:lnTo>
                  <a:lnTo>
                    <a:pt x="17820" y="6171"/>
                  </a:lnTo>
                  <a:lnTo>
                    <a:pt x="17820" y="4628"/>
                  </a:lnTo>
                  <a:lnTo>
                    <a:pt x="15660" y="4628"/>
                  </a:lnTo>
                  <a:close/>
                </a:path>
                <a:path w="21600" h="21600" extrusionOk="0">
                  <a:moveTo>
                    <a:pt x="17820" y="4628"/>
                  </a:moveTo>
                  <a:lnTo>
                    <a:pt x="17820" y="6171"/>
                  </a:lnTo>
                  <a:lnTo>
                    <a:pt x="19980" y="6171"/>
                  </a:lnTo>
                  <a:lnTo>
                    <a:pt x="19980" y="4628"/>
                  </a:lnTo>
                  <a:lnTo>
                    <a:pt x="17820" y="4628"/>
                  </a:lnTo>
                  <a:close/>
                </a:path>
                <a:path w="21600" h="21600" extrusionOk="0">
                  <a:moveTo>
                    <a:pt x="1620" y="6171"/>
                  </a:moveTo>
                  <a:lnTo>
                    <a:pt x="1620" y="7714"/>
                  </a:lnTo>
                  <a:lnTo>
                    <a:pt x="3779" y="7714"/>
                  </a:lnTo>
                  <a:lnTo>
                    <a:pt x="3779" y="6171"/>
                  </a:lnTo>
                  <a:lnTo>
                    <a:pt x="1620" y="6171"/>
                  </a:lnTo>
                  <a:close/>
                </a:path>
                <a:path w="21600" h="21600" extrusionOk="0">
                  <a:moveTo>
                    <a:pt x="3779" y="6171"/>
                  </a:moveTo>
                  <a:lnTo>
                    <a:pt x="3779" y="7714"/>
                  </a:lnTo>
                  <a:lnTo>
                    <a:pt x="5940" y="7714"/>
                  </a:lnTo>
                  <a:lnTo>
                    <a:pt x="5940" y="6171"/>
                  </a:lnTo>
                  <a:lnTo>
                    <a:pt x="3779" y="6171"/>
                  </a:lnTo>
                  <a:close/>
                </a:path>
                <a:path w="21600" h="21600" extrusionOk="0">
                  <a:moveTo>
                    <a:pt x="5940" y="6171"/>
                  </a:moveTo>
                  <a:lnTo>
                    <a:pt x="5940" y="7714"/>
                  </a:lnTo>
                  <a:lnTo>
                    <a:pt x="8100" y="7714"/>
                  </a:lnTo>
                  <a:lnTo>
                    <a:pt x="8100" y="6171"/>
                  </a:lnTo>
                  <a:lnTo>
                    <a:pt x="5940" y="6171"/>
                  </a:lnTo>
                  <a:close/>
                </a:path>
                <a:path w="21600" h="21600" extrusionOk="0">
                  <a:moveTo>
                    <a:pt x="8100" y="6171"/>
                  </a:moveTo>
                  <a:lnTo>
                    <a:pt x="8100" y="7714"/>
                  </a:lnTo>
                  <a:lnTo>
                    <a:pt x="10260" y="7714"/>
                  </a:lnTo>
                  <a:lnTo>
                    <a:pt x="10260" y="6171"/>
                  </a:lnTo>
                  <a:lnTo>
                    <a:pt x="8100" y="6171"/>
                  </a:lnTo>
                  <a:close/>
                </a:path>
                <a:path w="21600" h="21600" extrusionOk="0">
                  <a:moveTo>
                    <a:pt x="10260" y="6171"/>
                  </a:moveTo>
                  <a:lnTo>
                    <a:pt x="10260" y="7714"/>
                  </a:lnTo>
                  <a:lnTo>
                    <a:pt x="12419" y="7714"/>
                  </a:lnTo>
                  <a:lnTo>
                    <a:pt x="12419" y="6171"/>
                  </a:lnTo>
                  <a:lnTo>
                    <a:pt x="10260" y="6171"/>
                  </a:lnTo>
                  <a:close/>
                </a:path>
                <a:path w="21600" h="21600" extrusionOk="0">
                  <a:moveTo>
                    <a:pt x="12419" y="6171"/>
                  </a:moveTo>
                  <a:lnTo>
                    <a:pt x="12419" y="7714"/>
                  </a:lnTo>
                  <a:lnTo>
                    <a:pt x="14580" y="7714"/>
                  </a:lnTo>
                  <a:lnTo>
                    <a:pt x="14580" y="6171"/>
                  </a:lnTo>
                  <a:lnTo>
                    <a:pt x="12419" y="6171"/>
                  </a:lnTo>
                  <a:close/>
                </a:path>
                <a:path w="21600" h="21600" extrusionOk="0">
                  <a:moveTo>
                    <a:pt x="14580" y="6171"/>
                  </a:moveTo>
                  <a:lnTo>
                    <a:pt x="14580" y="7714"/>
                  </a:lnTo>
                  <a:lnTo>
                    <a:pt x="16740" y="7714"/>
                  </a:lnTo>
                  <a:lnTo>
                    <a:pt x="16740" y="6171"/>
                  </a:lnTo>
                  <a:lnTo>
                    <a:pt x="14580" y="6171"/>
                  </a:lnTo>
                  <a:close/>
                </a:path>
                <a:path w="21600" h="21600" extrusionOk="0">
                  <a:moveTo>
                    <a:pt x="16740" y="6171"/>
                  </a:moveTo>
                  <a:lnTo>
                    <a:pt x="16740" y="7714"/>
                  </a:lnTo>
                  <a:lnTo>
                    <a:pt x="18900" y="7714"/>
                  </a:lnTo>
                  <a:lnTo>
                    <a:pt x="18900" y="6171"/>
                  </a:lnTo>
                  <a:lnTo>
                    <a:pt x="16740" y="6171"/>
                  </a:lnTo>
                  <a:close/>
                </a:path>
                <a:path w="21600" h="21600" extrusionOk="0">
                  <a:moveTo>
                    <a:pt x="18900" y="6171"/>
                  </a:moveTo>
                  <a:lnTo>
                    <a:pt x="18900" y="7714"/>
                  </a:lnTo>
                  <a:lnTo>
                    <a:pt x="21060" y="7714"/>
                  </a:lnTo>
                  <a:lnTo>
                    <a:pt x="21060" y="6171"/>
                  </a:lnTo>
                  <a:lnTo>
                    <a:pt x="18900" y="6171"/>
                  </a:lnTo>
                  <a:close/>
                </a:path>
                <a:path w="21600" h="21600" extrusionOk="0">
                  <a:moveTo>
                    <a:pt x="540" y="7714"/>
                  </a:moveTo>
                  <a:lnTo>
                    <a:pt x="540" y="9257"/>
                  </a:lnTo>
                  <a:lnTo>
                    <a:pt x="2700" y="9257"/>
                  </a:lnTo>
                  <a:lnTo>
                    <a:pt x="2700" y="7714"/>
                  </a:lnTo>
                  <a:lnTo>
                    <a:pt x="540" y="7714"/>
                  </a:lnTo>
                  <a:close/>
                </a:path>
                <a:path w="21600" h="21600" extrusionOk="0">
                  <a:moveTo>
                    <a:pt x="2700" y="7714"/>
                  </a:moveTo>
                  <a:lnTo>
                    <a:pt x="2700" y="9257"/>
                  </a:lnTo>
                  <a:lnTo>
                    <a:pt x="4860" y="9257"/>
                  </a:lnTo>
                  <a:lnTo>
                    <a:pt x="4860" y="7714"/>
                  </a:lnTo>
                  <a:lnTo>
                    <a:pt x="2700" y="7714"/>
                  </a:lnTo>
                  <a:close/>
                </a:path>
                <a:path w="21600" h="21600" extrusionOk="0">
                  <a:moveTo>
                    <a:pt x="4860" y="7714"/>
                  </a:moveTo>
                  <a:lnTo>
                    <a:pt x="4860" y="9257"/>
                  </a:lnTo>
                  <a:lnTo>
                    <a:pt x="7020" y="9257"/>
                  </a:lnTo>
                  <a:lnTo>
                    <a:pt x="7020" y="7714"/>
                  </a:lnTo>
                  <a:lnTo>
                    <a:pt x="4860" y="7714"/>
                  </a:lnTo>
                  <a:close/>
                </a:path>
                <a:path w="21600" h="21600" extrusionOk="0">
                  <a:moveTo>
                    <a:pt x="7020" y="7714"/>
                  </a:moveTo>
                  <a:lnTo>
                    <a:pt x="7020" y="9257"/>
                  </a:lnTo>
                  <a:lnTo>
                    <a:pt x="9180" y="9257"/>
                  </a:lnTo>
                  <a:lnTo>
                    <a:pt x="9180" y="7714"/>
                  </a:lnTo>
                  <a:lnTo>
                    <a:pt x="7020" y="7714"/>
                  </a:lnTo>
                  <a:close/>
                </a:path>
                <a:path w="21600" h="21600" extrusionOk="0">
                  <a:moveTo>
                    <a:pt x="9180" y="7714"/>
                  </a:moveTo>
                  <a:lnTo>
                    <a:pt x="9180" y="9257"/>
                  </a:lnTo>
                  <a:lnTo>
                    <a:pt x="11340" y="9257"/>
                  </a:lnTo>
                  <a:lnTo>
                    <a:pt x="11340" y="7714"/>
                  </a:lnTo>
                  <a:lnTo>
                    <a:pt x="9180" y="7714"/>
                  </a:lnTo>
                  <a:close/>
                </a:path>
                <a:path w="21600" h="21600" extrusionOk="0">
                  <a:moveTo>
                    <a:pt x="11340" y="7714"/>
                  </a:moveTo>
                  <a:lnTo>
                    <a:pt x="11340" y="9257"/>
                  </a:lnTo>
                  <a:lnTo>
                    <a:pt x="13500" y="9257"/>
                  </a:lnTo>
                  <a:lnTo>
                    <a:pt x="13500" y="7714"/>
                  </a:lnTo>
                  <a:lnTo>
                    <a:pt x="11340" y="7714"/>
                  </a:lnTo>
                  <a:close/>
                </a:path>
                <a:path w="21600" h="21600" extrusionOk="0">
                  <a:moveTo>
                    <a:pt x="13500" y="7714"/>
                  </a:moveTo>
                  <a:lnTo>
                    <a:pt x="13500" y="9257"/>
                  </a:lnTo>
                  <a:lnTo>
                    <a:pt x="15660" y="9257"/>
                  </a:lnTo>
                  <a:lnTo>
                    <a:pt x="15660" y="7714"/>
                  </a:lnTo>
                  <a:lnTo>
                    <a:pt x="13500" y="7714"/>
                  </a:lnTo>
                  <a:close/>
                </a:path>
                <a:path w="21600" h="21600" extrusionOk="0">
                  <a:moveTo>
                    <a:pt x="15660" y="7714"/>
                  </a:moveTo>
                  <a:lnTo>
                    <a:pt x="15660" y="9257"/>
                  </a:lnTo>
                  <a:lnTo>
                    <a:pt x="17820" y="9257"/>
                  </a:lnTo>
                  <a:lnTo>
                    <a:pt x="17820" y="7714"/>
                  </a:lnTo>
                  <a:lnTo>
                    <a:pt x="15660" y="7714"/>
                  </a:lnTo>
                  <a:close/>
                </a:path>
                <a:path w="21600" h="21600" extrusionOk="0">
                  <a:moveTo>
                    <a:pt x="17820" y="7714"/>
                  </a:moveTo>
                  <a:lnTo>
                    <a:pt x="17820" y="9257"/>
                  </a:lnTo>
                  <a:lnTo>
                    <a:pt x="19980" y="9257"/>
                  </a:lnTo>
                  <a:lnTo>
                    <a:pt x="19980" y="7714"/>
                  </a:lnTo>
                  <a:lnTo>
                    <a:pt x="17820" y="7714"/>
                  </a:lnTo>
                  <a:close/>
                </a:path>
                <a:path w="21600" h="21600" extrusionOk="0">
                  <a:moveTo>
                    <a:pt x="1620" y="9257"/>
                  </a:moveTo>
                  <a:lnTo>
                    <a:pt x="1620" y="10800"/>
                  </a:lnTo>
                  <a:lnTo>
                    <a:pt x="3779" y="10800"/>
                  </a:lnTo>
                  <a:lnTo>
                    <a:pt x="3779" y="9257"/>
                  </a:lnTo>
                  <a:lnTo>
                    <a:pt x="1620" y="9257"/>
                  </a:lnTo>
                  <a:close/>
                </a:path>
                <a:path w="21600" h="21600" extrusionOk="0">
                  <a:moveTo>
                    <a:pt x="3779" y="9257"/>
                  </a:moveTo>
                  <a:lnTo>
                    <a:pt x="3779" y="10800"/>
                  </a:lnTo>
                  <a:lnTo>
                    <a:pt x="5940" y="10800"/>
                  </a:lnTo>
                  <a:lnTo>
                    <a:pt x="5940" y="9257"/>
                  </a:lnTo>
                  <a:lnTo>
                    <a:pt x="3779" y="9257"/>
                  </a:lnTo>
                  <a:close/>
                </a:path>
                <a:path w="21600" h="21600" extrusionOk="0">
                  <a:moveTo>
                    <a:pt x="5940" y="9257"/>
                  </a:moveTo>
                  <a:lnTo>
                    <a:pt x="5940" y="10800"/>
                  </a:lnTo>
                  <a:lnTo>
                    <a:pt x="8100" y="10800"/>
                  </a:lnTo>
                  <a:lnTo>
                    <a:pt x="8100" y="9257"/>
                  </a:lnTo>
                  <a:lnTo>
                    <a:pt x="5940" y="9257"/>
                  </a:lnTo>
                  <a:close/>
                </a:path>
                <a:path w="21600" h="21600" extrusionOk="0">
                  <a:moveTo>
                    <a:pt x="8100" y="9257"/>
                  </a:moveTo>
                  <a:lnTo>
                    <a:pt x="8100" y="10800"/>
                  </a:lnTo>
                  <a:lnTo>
                    <a:pt x="10260" y="10800"/>
                  </a:lnTo>
                  <a:lnTo>
                    <a:pt x="10260" y="9257"/>
                  </a:lnTo>
                  <a:lnTo>
                    <a:pt x="8100" y="9257"/>
                  </a:lnTo>
                  <a:close/>
                </a:path>
                <a:path w="21600" h="21600" extrusionOk="0">
                  <a:moveTo>
                    <a:pt x="10260" y="9257"/>
                  </a:moveTo>
                  <a:lnTo>
                    <a:pt x="10260" y="10800"/>
                  </a:lnTo>
                  <a:lnTo>
                    <a:pt x="12419" y="10800"/>
                  </a:lnTo>
                  <a:lnTo>
                    <a:pt x="12419" y="9257"/>
                  </a:lnTo>
                  <a:lnTo>
                    <a:pt x="10260" y="9257"/>
                  </a:lnTo>
                  <a:close/>
                </a:path>
                <a:path w="21600" h="21600" extrusionOk="0">
                  <a:moveTo>
                    <a:pt x="12419" y="9257"/>
                  </a:moveTo>
                  <a:lnTo>
                    <a:pt x="12419" y="10800"/>
                  </a:lnTo>
                  <a:lnTo>
                    <a:pt x="14580" y="10800"/>
                  </a:lnTo>
                  <a:lnTo>
                    <a:pt x="14580" y="9257"/>
                  </a:lnTo>
                  <a:lnTo>
                    <a:pt x="12419" y="9257"/>
                  </a:lnTo>
                  <a:close/>
                </a:path>
                <a:path w="21600" h="21600" extrusionOk="0">
                  <a:moveTo>
                    <a:pt x="14580" y="9257"/>
                  </a:moveTo>
                  <a:lnTo>
                    <a:pt x="14580" y="10800"/>
                  </a:lnTo>
                  <a:lnTo>
                    <a:pt x="16740" y="10800"/>
                  </a:lnTo>
                  <a:lnTo>
                    <a:pt x="16740" y="9257"/>
                  </a:lnTo>
                  <a:lnTo>
                    <a:pt x="14580" y="9257"/>
                  </a:lnTo>
                  <a:close/>
                </a:path>
                <a:path w="21600" h="21600" extrusionOk="0">
                  <a:moveTo>
                    <a:pt x="16740" y="9257"/>
                  </a:moveTo>
                  <a:lnTo>
                    <a:pt x="16740" y="10800"/>
                  </a:lnTo>
                  <a:lnTo>
                    <a:pt x="18900" y="10800"/>
                  </a:lnTo>
                  <a:lnTo>
                    <a:pt x="18900" y="9257"/>
                  </a:lnTo>
                  <a:lnTo>
                    <a:pt x="16740" y="9257"/>
                  </a:lnTo>
                  <a:close/>
                </a:path>
                <a:path w="21600" h="21600" extrusionOk="0">
                  <a:moveTo>
                    <a:pt x="18900" y="9257"/>
                  </a:moveTo>
                  <a:lnTo>
                    <a:pt x="18900" y="10800"/>
                  </a:lnTo>
                  <a:lnTo>
                    <a:pt x="21060" y="10800"/>
                  </a:lnTo>
                  <a:lnTo>
                    <a:pt x="21060" y="9257"/>
                  </a:lnTo>
                  <a:lnTo>
                    <a:pt x="18900" y="9257"/>
                  </a:lnTo>
                  <a:close/>
                </a:path>
                <a:path w="21600" h="21600" extrusionOk="0">
                  <a:moveTo>
                    <a:pt x="540" y="10800"/>
                  </a:moveTo>
                  <a:lnTo>
                    <a:pt x="540" y="12342"/>
                  </a:lnTo>
                  <a:lnTo>
                    <a:pt x="2700" y="12342"/>
                  </a:lnTo>
                  <a:lnTo>
                    <a:pt x="2700" y="10800"/>
                  </a:lnTo>
                  <a:lnTo>
                    <a:pt x="540" y="10800"/>
                  </a:lnTo>
                  <a:close/>
                </a:path>
                <a:path w="21600" h="21600" extrusionOk="0">
                  <a:moveTo>
                    <a:pt x="2700" y="10800"/>
                  </a:moveTo>
                  <a:lnTo>
                    <a:pt x="2700" y="12342"/>
                  </a:lnTo>
                  <a:lnTo>
                    <a:pt x="4860" y="12342"/>
                  </a:lnTo>
                  <a:lnTo>
                    <a:pt x="4860" y="10800"/>
                  </a:lnTo>
                  <a:lnTo>
                    <a:pt x="2700" y="10800"/>
                  </a:lnTo>
                  <a:close/>
                </a:path>
                <a:path w="21600" h="21600" extrusionOk="0">
                  <a:moveTo>
                    <a:pt x="4860" y="10800"/>
                  </a:moveTo>
                  <a:lnTo>
                    <a:pt x="4860" y="12342"/>
                  </a:lnTo>
                  <a:lnTo>
                    <a:pt x="7020" y="12342"/>
                  </a:lnTo>
                  <a:lnTo>
                    <a:pt x="7020" y="10800"/>
                  </a:lnTo>
                  <a:lnTo>
                    <a:pt x="4860" y="10800"/>
                  </a:lnTo>
                  <a:close/>
                </a:path>
                <a:path w="21600" h="21600" extrusionOk="0">
                  <a:moveTo>
                    <a:pt x="7020" y="10800"/>
                  </a:moveTo>
                  <a:lnTo>
                    <a:pt x="7020" y="12342"/>
                  </a:lnTo>
                  <a:lnTo>
                    <a:pt x="9180" y="12342"/>
                  </a:lnTo>
                  <a:lnTo>
                    <a:pt x="9180" y="10800"/>
                  </a:lnTo>
                  <a:lnTo>
                    <a:pt x="7020" y="10800"/>
                  </a:lnTo>
                  <a:close/>
                </a:path>
                <a:path w="21600" h="21600" extrusionOk="0">
                  <a:moveTo>
                    <a:pt x="9180" y="10800"/>
                  </a:moveTo>
                  <a:lnTo>
                    <a:pt x="9180" y="12342"/>
                  </a:lnTo>
                  <a:lnTo>
                    <a:pt x="11340" y="12342"/>
                  </a:lnTo>
                  <a:lnTo>
                    <a:pt x="11340" y="10800"/>
                  </a:lnTo>
                  <a:lnTo>
                    <a:pt x="9180" y="10800"/>
                  </a:lnTo>
                  <a:close/>
                </a:path>
                <a:path w="21600" h="21600" extrusionOk="0">
                  <a:moveTo>
                    <a:pt x="11340" y="10800"/>
                  </a:moveTo>
                  <a:lnTo>
                    <a:pt x="11340" y="12342"/>
                  </a:lnTo>
                  <a:lnTo>
                    <a:pt x="13500" y="12342"/>
                  </a:lnTo>
                  <a:lnTo>
                    <a:pt x="13500" y="10800"/>
                  </a:lnTo>
                  <a:lnTo>
                    <a:pt x="11340" y="10800"/>
                  </a:lnTo>
                  <a:close/>
                </a:path>
                <a:path w="21600" h="21600" extrusionOk="0">
                  <a:moveTo>
                    <a:pt x="13500" y="10800"/>
                  </a:moveTo>
                  <a:lnTo>
                    <a:pt x="13500" y="12342"/>
                  </a:lnTo>
                  <a:lnTo>
                    <a:pt x="15660" y="12342"/>
                  </a:lnTo>
                  <a:lnTo>
                    <a:pt x="15660" y="10800"/>
                  </a:lnTo>
                  <a:lnTo>
                    <a:pt x="13500" y="10800"/>
                  </a:lnTo>
                  <a:close/>
                </a:path>
                <a:path w="21600" h="21600" extrusionOk="0">
                  <a:moveTo>
                    <a:pt x="15660" y="10800"/>
                  </a:moveTo>
                  <a:lnTo>
                    <a:pt x="15660" y="12342"/>
                  </a:lnTo>
                  <a:lnTo>
                    <a:pt x="17820" y="12342"/>
                  </a:lnTo>
                  <a:lnTo>
                    <a:pt x="17820" y="10800"/>
                  </a:lnTo>
                  <a:lnTo>
                    <a:pt x="15660" y="10800"/>
                  </a:lnTo>
                  <a:close/>
                </a:path>
                <a:path w="21600" h="21600" extrusionOk="0">
                  <a:moveTo>
                    <a:pt x="17820" y="10800"/>
                  </a:moveTo>
                  <a:lnTo>
                    <a:pt x="17820" y="12342"/>
                  </a:lnTo>
                  <a:lnTo>
                    <a:pt x="19980" y="12342"/>
                  </a:lnTo>
                  <a:lnTo>
                    <a:pt x="19980" y="10800"/>
                  </a:lnTo>
                  <a:lnTo>
                    <a:pt x="17820" y="10800"/>
                  </a:lnTo>
                  <a:close/>
                </a:path>
                <a:path w="21600" h="21600" extrusionOk="0">
                  <a:moveTo>
                    <a:pt x="1620" y="12342"/>
                  </a:moveTo>
                  <a:lnTo>
                    <a:pt x="1620" y="13885"/>
                  </a:lnTo>
                  <a:lnTo>
                    <a:pt x="3779" y="13885"/>
                  </a:lnTo>
                  <a:lnTo>
                    <a:pt x="3779" y="12342"/>
                  </a:lnTo>
                  <a:lnTo>
                    <a:pt x="1620" y="12342"/>
                  </a:lnTo>
                  <a:close/>
                </a:path>
                <a:path w="21600" h="21600" extrusionOk="0">
                  <a:moveTo>
                    <a:pt x="3779" y="12342"/>
                  </a:moveTo>
                  <a:lnTo>
                    <a:pt x="3779" y="13885"/>
                  </a:lnTo>
                  <a:lnTo>
                    <a:pt x="5940" y="13885"/>
                  </a:lnTo>
                  <a:lnTo>
                    <a:pt x="5940" y="12342"/>
                  </a:lnTo>
                  <a:lnTo>
                    <a:pt x="3779" y="12342"/>
                  </a:lnTo>
                  <a:close/>
                </a:path>
                <a:path w="21600" h="21600" extrusionOk="0">
                  <a:moveTo>
                    <a:pt x="5940" y="12342"/>
                  </a:moveTo>
                  <a:lnTo>
                    <a:pt x="5940" y="13885"/>
                  </a:lnTo>
                  <a:lnTo>
                    <a:pt x="8100" y="13885"/>
                  </a:lnTo>
                  <a:lnTo>
                    <a:pt x="8100" y="12342"/>
                  </a:lnTo>
                  <a:lnTo>
                    <a:pt x="5940" y="12342"/>
                  </a:lnTo>
                  <a:close/>
                </a:path>
                <a:path w="21600" h="21600" extrusionOk="0">
                  <a:moveTo>
                    <a:pt x="8100" y="12342"/>
                  </a:moveTo>
                  <a:lnTo>
                    <a:pt x="8100" y="13885"/>
                  </a:lnTo>
                  <a:lnTo>
                    <a:pt x="10260" y="13885"/>
                  </a:lnTo>
                  <a:lnTo>
                    <a:pt x="10260" y="12342"/>
                  </a:lnTo>
                  <a:lnTo>
                    <a:pt x="8100" y="12342"/>
                  </a:lnTo>
                  <a:close/>
                </a:path>
                <a:path w="21600" h="21600" extrusionOk="0">
                  <a:moveTo>
                    <a:pt x="10260" y="12342"/>
                  </a:moveTo>
                  <a:lnTo>
                    <a:pt x="10260" y="13885"/>
                  </a:lnTo>
                  <a:lnTo>
                    <a:pt x="12419" y="13885"/>
                  </a:lnTo>
                  <a:lnTo>
                    <a:pt x="12419" y="12342"/>
                  </a:lnTo>
                  <a:lnTo>
                    <a:pt x="10260" y="12342"/>
                  </a:lnTo>
                  <a:close/>
                </a:path>
                <a:path w="21600" h="21600" extrusionOk="0">
                  <a:moveTo>
                    <a:pt x="12419" y="12342"/>
                  </a:moveTo>
                  <a:lnTo>
                    <a:pt x="12419" y="13885"/>
                  </a:lnTo>
                  <a:lnTo>
                    <a:pt x="14580" y="13885"/>
                  </a:lnTo>
                  <a:lnTo>
                    <a:pt x="14580" y="12342"/>
                  </a:lnTo>
                  <a:lnTo>
                    <a:pt x="12419" y="12342"/>
                  </a:lnTo>
                  <a:close/>
                </a:path>
                <a:path w="21600" h="21600" extrusionOk="0">
                  <a:moveTo>
                    <a:pt x="14580" y="12342"/>
                  </a:moveTo>
                  <a:lnTo>
                    <a:pt x="14580" y="13885"/>
                  </a:lnTo>
                  <a:lnTo>
                    <a:pt x="16740" y="13885"/>
                  </a:lnTo>
                  <a:lnTo>
                    <a:pt x="16740" y="12342"/>
                  </a:lnTo>
                  <a:lnTo>
                    <a:pt x="14580" y="12342"/>
                  </a:lnTo>
                  <a:close/>
                </a:path>
                <a:path w="21600" h="21600" extrusionOk="0">
                  <a:moveTo>
                    <a:pt x="16740" y="12342"/>
                  </a:moveTo>
                  <a:lnTo>
                    <a:pt x="16740" y="13885"/>
                  </a:lnTo>
                  <a:lnTo>
                    <a:pt x="18900" y="13885"/>
                  </a:lnTo>
                  <a:lnTo>
                    <a:pt x="18900" y="12342"/>
                  </a:lnTo>
                  <a:lnTo>
                    <a:pt x="16740" y="12342"/>
                  </a:lnTo>
                  <a:close/>
                </a:path>
                <a:path w="21600" h="21600" extrusionOk="0">
                  <a:moveTo>
                    <a:pt x="18900" y="12342"/>
                  </a:moveTo>
                  <a:lnTo>
                    <a:pt x="18900" y="13885"/>
                  </a:lnTo>
                  <a:lnTo>
                    <a:pt x="21060" y="13885"/>
                  </a:lnTo>
                  <a:lnTo>
                    <a:pt x="21060" y="12342"/>
                  </a:lnTo>
                  <a:lnTo>
                    <a:pt x="18900" y="12342"/>
                  </a:lnTo>
                  <a:close/>
                </a:path>
                <a:path w="21600" h="21600" extrusionOk="0">
                  <a:moveTo>
                    <a:pt x="540" y="13885"/>
                  </a:moveTo>
                  <a:lnTo>
                    <a:pt x="540" y="15428"/>
                  </a:lnTo>
                  <a:lnTo>
                    <a:pt x="2700" y="15428"/>
                  </a:lnTo>
                  <a:lnTo>
                    <a:pt x="2700" y="13885"/>
                  </a:lnTo>
                  <a:lnTo>
                    <a:pt x="540" y="13885"/>
                  </a:lnTo>
                  <a:close/>
                </a:path>
                <a:path w="21600" h="21600" extrusionOk="0">
                  <a:moveTo>
                    <a:pt x="2700" y="13885"/>
                  </a:moveTo>
                  <a:lnTo>
                    <a:pt x="2700" y="15428"/>
                  </a:lnTo>
                  <a:lnTo>
                    <a:pt x="4860" y="15428"/>
                  </a:lnTo>
                  <a:lnTo>
                    <a:pt x="4860" y="13885"/>
                  </a:lnTo>
                  <a:lnTo>
                    <a:pt x="2700" y="13885"/>
                  </a:lnTo>
                  <a:close/>
                </a:path>
                <a:path w="21600" h="21600" extrusionOk="0">
                  <a:moveTo>
                    <a:pt x="4860" y="13885"/>
                  </a:moveTo>
                  <a:lnTo>
                    <a:pt x="4860" y="15428"/>
                  </a:lnTo>
                  <a:lnTo>
                    <a:pt x="7020" y="15428"/>
                  </a:lnTo>
                  <a:lnTo>
                    <a:pt x="7020" y="13885"/>
                  </a:lnTo>
                  <a:lnTo>
                    <a:pt x="4860" y="13885"/>
                  </a:lnTo>
                  <a:close/>
                </a:path>
                <a:path w="21600" h="21600" extrusionOk="0">
                  <a:moveTo>
                    <a:pt x="7020" y="13885"/>
                  </a:moveTo>
                  <a:lnTo>
                    <a:pt x="7020" y="15428"/>
                  </a:lnTo>
                  <a:lnTo>
                    <a:pt x="9180" y="15428"/>
                  </a:lnTo>
                  <a:lnTo>
                    <a:pt x="9180" y="13885"/>
                  </a:lnTo>
                  <a:lnTo>
                    <a:pt x="7020" y="13885"/>
                  </a:lnTo>
                  <a:close/>
                </a:path>
                <a:path w="21600" h="21600" extrusionOk="0">
                  <a:moveTo>
                    <a:pt x="9180" y="13885"/>
                  </a:moveTo>
                  <a:lnTo>
                    <a:pt x="9180" y="15428"/>
                  </a:lnTo>
                  <a:lnTo>
                    <a:pt x="11340" y="15428"/>
                  </a:lnTo>
                  <a:lnTo>
                    <a:pt x="11340" y="13885"/>
                  </a:lnTo>
                  <a:lnTo>
                    <a:pt x="9180" y="13885"/>
                  </a:lnTo>
                  <a:close/>
                </a:path>
                <a:path w="21600" h="21600" extrusionOk="0">
                  <a:moveTo>
                    <a:pt x="11340" y="13885"/>
                  </a:moveTo>
                  <a:lnTo>
                    <a:pt x="11340" y="15428"/>
                  </a:lnTo>
                  <a:lnTo>
                    <a:pt x="13500" y="15428"/>
                  </a:lnTo>
                  <a:lnTo>
                    <a:pt x="13500" y="13885"/>
                  </a:lnTo>
                  <a:lnTo>
                    <a:pt x="11340" y="13885"/>
                  </a:lnTo>
                  <a:close/>
                </a:path>
                <a:path w="21600" h="21600" extrusionOk="0">
                  <a:moveTo>
                    <a:pt x="13500" y="13885"/>
                  </a:moveTo>
                  <a:lnTo>
                    <a:pt x="13500" y="15428"/>
                  </a:lnTo>
                  <a:lnTo>
                    <a:pt x="15660" y="15428"/>
                  </a:lnTo>
                  <a:lnTo>
                    <a:pt x="15660" y="13885"/>
                  </a:lnTo>
                  <a:lnTo>
                    <a:pt x="13500" y="13885"/>
                  </a:lnTo>
                  <a:close/>
                </a:path>
                <a:path w="21600" h="21600" extrusionOk="0">
                  <a:moveTo>
                    <a:pt x="15660" y="13885"/>
                  </a:moveTo>
                  <a:lnTo>
                    <a:pt x="15660" y="15428"/>
                  </a:lnTo>
                  <a:lnTo>
                    <a:pt x="17820" y="15428"/>
                  </a:lnTo>
                  <a:lnTo>
                    <a:pt x="17820" y="13885"/>
                  </a:lnTo>
                  <a:lnTo>
                    <a:pt x="15660" y="13885"/>
                  </a:lnTo>
                  <a:close/>
                </a:path>
                <a:path w="21600" h="21600" extrusionOk="0">
                  <a:moveTo>
                    <a:pt x="17820" y="13885"/>
                  </a:moveTo>
                  <a:lnTo>
                    <a:pt x="17820" y="15428"/>
                  </a:lnTo>
                  <a:lnTo>
                    <a:pt x="19980" y="15428"/>
                  </a:lnTo>
                  <a:lnTo>
                    <a:pt x="19980" y="13885"/>
                  </a:lnTo>
                  <a:lnTo>
                    <a:pt x="17820" y="13885"/>
                  </a:lnTo>
                  <a:close/>
                </a:path>
                <a:path w="21600" h="21600" extrusionOk="0">
                  <a:moveTo>
                    <a:pt x="1620" y="15428"/>
                  </a:moveTo>
                  <a:lnTo>
                    <a:pt x="1620" y="16971"/>
                  </a:lnTo>
                  <a:lnTo>
                    <a:pt x="3779" y="16971"/>
                  </a:lnTo>
                  <a:lnTo>
                    <a:pt x="3779" y="15428"/>
                  </a:lnTo>
                  <a:lnTo>
                    <a:pt x="1620" y="15428"/>
                  </a:lnTo>
                  <a:close/>
                </a:path>
                <a:path w="21600" h="21600" extrusionOk="0">
                  <a:moveTo>
                    <a:pt x="3779" y="15428"/>
                  </a:moveTo>
                  <a:lnTo>
                    <a:pt x="3779" y="16971"/>
                  </a:lnTo>
                  <a:lnTo>
                    <a:pt x="5940" y="16971"/>
                  </a:lnTo>
                  <a:lnTo>
                    <a:pt x="5940" y="15428"/>
                  </a:lnTo>
                  <a:lnTo>
                    <a:pt x="3779" y="15428"/>
                  </a:lnTo>
                  <a:close/>
                </a:path>
                <a:path w="21600" h="21600" extrusionOk="0">
                  <a:moveTo>
                    <a:pt x="5940" y="15428"/>
                  </a:moveTo>
                  <a:lnTo>
                    <a:pt x="5940" y="16971"/>
                  </a:lnTo>
                  <a:lnTo>
                    <a:pt x="8100" y="16971"/>
                  </a:lnTo>
                  <a:lnTo>
                    <a:pt x="8100" y="15428"/>
                  </a:lnTo>
                  <a:lnTo>
                    <a:pt x="5940" y="15428"/>
                  </a:lnTo>
                  <a:close/>
                </a:path>
                <a:path w="21600" h="21600" extrusionOk="0">
                  <a:moveTo>
                    <a:pt x="8100" y="15428"/>
                  </a:moveTo>
                  <a:lnTo>
                    <a:pt x="8100" y="16971"/>
                  </a:lnTo>
                  <a:lnTo>
                    <a:pt x="10260" y="16971"/>
                  </a:lnTo>
                  <a:lnTo>
                    <a:pt x="10260" y="15428"/>
                  </a:lnTo>
                  <a:lnTo>
                    <a:pt x="8100" y="15428"/>
                  </a:lnTo>
                  <a:close/>
                </a:path>
                <a:path w="21600" h="21600" extrusionOk="0">
                  <a:moveTo>
                    <a:pt x="10260" y="15428"/>
                  </a:moveTo>
                  <a:lnTo>
                    <a:pt x="10260" y="16971"/>
                  </a:lnTo>
                  <a:lnTo>
                    <a:pt x="12419" y="16971"/>
                  </a:lnTo>
                  <a:lnTo>
                    <a:pt x="12419" y="15428"/>
                  </a:lnTo>
                  <a:lnTo>
                    <a:pt x="10260" y="15428"/>
                  </a:lnTo>
                  <a:close/>
                </a:path>
                <a:path w="21600" h="21600" extrusionOk="0">
                  <a:moveTo>
                    <a:pt x="12419" y="15428"/>
                  </a:moveTo>
                  <a:lnTo>
                    <a:pt x="12419" y="16971"/>
                  </a:lnTo>
                  <a:lnTo>
                    <a:pt x="14580" y="16971"/>
                  </a:lnTo>
                  <a:lnTo>
                    <a:pt x="14580" y="15428"/>
                  </a:lnTo>
                  <a:lnTo>
                    <a:pt x="12419" y="15428"/>
                  </a:lnTo>
                  <a:close/>
                </a:path>
                <a:path w="21600" h="21600" extrusionOk="0">
                  <a:moveTo>
                    <a:pt x="14580" y="15428"/>
                  </a:moveTo>
                  <a:lnTo>
                    <a:pt x="14580" y="16971"/>
                  </a:lnTo>
                  <a:lnTo>
                    <a:pt x="16740" y="16971"/>
                  </a:lnTo>
                  <a:lnTo>
                    <a:pt x="16740" y="15428"/>
                  </a:lnTo>
                  <a:lnTo>
                    <a:pt x="14580" y="15428"/>
                  </a:lnTo>
                  <a:close/>
                </a:path>
                <a:path w="21600" h="21600" extrusionOk="0">
                  <a:moveTo>
                    <a:pt x="16740" y="15428"/>
                  </a:moveTo>
                  <a:lnTo>
                    <a:pt x="16740" y="16971"/>
                  </a:lnTo>
                  <a:lnTo>
                    <a:pt x="18900" y="16971"/>
                  </a:lnTo>
                  <a:lnTo>
                    <a:pt x="18900" y="15428"/>
                  </a:lnTo>
                  <a:lnTo>
                    <a:pt x="16740" y="15428"/>
                  </a:lnTo>
                  <a:close/>
                </a:path>
                <a:path w="21600" h="21600" extrusionOk="0">
                  <a:moveTo>
                    <a:pt x="18900" y="15428"/>
                  </a:moveTo>
                  <a:lnTo>
                    <a:pt x="18900" y="16971"/>
                  </a:lnTo>
                  <a:lnTo>
                    <a:pt x="21060" y="16971"/>
                  </a:lnTo>
                  <a:lnTo>
                    <a:pt x="21060" y="15428"/>
                  </a:lnTo>
                  <a:lnTo>
                    <a:pt x="18900" y="15428"/>
                  </a:lnTo>
                  <a:close/>
                </a:path>
                <a:path w="21600" h="21600" extrusionOk="0">
                  <a:moveTo>
                    <a:pt x="540" y="16971"/>
                  </a:moveTo>
                  <a:lnTo>
                    <a:pt x="540" y="18514"/>
                  </a:lnTo>
                  <a:lnTo>
                    <a:pt x="2700" y="18514"/>
                  </a:lnTo>
                  <a:lnTo>
                    <a:pt x="2700" y="16971"/>
                  </a:lnTo>
                  <a:lnTo>
                    <a:pt x="540" y="16971"/>
                  </a:lnTo>
                  <a:close/>
                </a:path>
                <a:path w="21600" h="21600" extrusionOk="0">
                  <a:moveTo>
                    <a:pt x="2700" y="16971"/>
                  </a:moveTo>
                  <a:lnTo>
                    <a:pt x="2700" y="18514"/>
                  </a:lnTo>
                  <a:lnTo>
                    <a:pt x="4860" y="18514"/>
                  </a:lnTo>
                  <a:lnTo>
                    <a:pt x="4860" y="16971"/>
                  </a:lnTo>
                  <a:lnTo>
                    <a:pt x="2700" y="16971"/>
                  </a:lnTo>
                  <a:close/>
                </a:path>
                <a:path w="21600" h="21600" extrusionOk="0">
                  <a:moveTo>
                    <a:pt x="4860" y="16971"/>
                  </a:moveTo>
                  <a:lnTo>
                    <a:pt x="4860" y="18514"/>
                  </a:lnTo>
                  <a:lnTo>
                    <a:pt x="7020" y="18514"/>
                  </a:lnTo>
                  <a:lnTo>
                    <a:pt x="7020" y="16971"/>
                  </a:lnTo>
                  <a:lnTo>
                    <a:pt x="4860" y="16971"/>
                  </a:lnTo>
                  <a:close/>
                </a:path>
                <a:path w="21600" h="21600" extrusionOk="0">
                  <a:moveTo>
                    <a:pt x="7020" y="16971"/>
                  </a:moveTo>
                  <a:lnTo>
                    <a:pt x="7020" y="18514"/>
                  </a:lnTo>
                  <a:lnTo>
                    <a:pt x="9180" y="18514"/>
                  </a:lnTo>
                  <a:lnTo>
                    <a:pt x="9180" y="16971"/>
                  </a:lnTo>
                  <a:lnTo>
                    <a:pt x="7020" y="16971"/>
                  </a:lnTo>
                  <a:close/>
                </a:path>
                <a:path w="21600" h="21600" extrusionOk="0">
                  <a:moveTo>
                    <a:pt x="9180" y="16971"/>
                  </a:moveTo>
                  <a:lnTo>
                    <a:pt x="9180" y="18514"/>
                  </a:lnTo>
                  <a:lnTo>
                    <a:pt x="11340" y="18514"/>
                  </a:lnTo>
                  <a:lnTo>
                    <a:pt x="11340" y="16971"/>
                  </a:lnTo>
                  <a:lnTo>
                    <a:pt x="9180" y="16971"/>
                  </a:lnTo>
                  <a:close/>
                </a:path>
                <a:path w="21600" h="21600" extrusionOk="0">
                  <a:moveTo>
                    <a:pt x="11340" y="16971"/>
                  </a:moveTo>
                  <a:lnTo>
                    <a:pt x="11340" y="18514"/>
                  </a:lnTo>
                  <a:lnTo>
                    <a:pt x="13500" y="18514"/>
                  </a:lnTo>
                  <a:lnTo>
                    <a:pt x="13500" y="16971"/>
                  </a:lnTo>
                  <a:lnTo>
                    <a:pt x="11340" y="16971"/>
                  </a:lnTo>
                  <a:close/>
                </a:path>
                <a:path w="21600" h="21600" extrusionOk="0">
                  <a:moveTo>
                    <a:pt x="13500" y="16971"/>
                  </a:moveTo>
                  <a:lnTo>
                    <a:pt x="13500" y="18514"/>
                  </a:lnTo>
                  <a:lnTo>
                    <a:pt x="15660" y="18514"/>
                  </a:lnTo>
                  <a:lnTo>
                    <a:pt x="15660" y="16971"/>
                  </a:lnTo>
                  <a:lnTo>
                    <a:pt x="13500" y="16971"/>
                  </a:lnTo>
                  <a:close/>
                </a:path>
                <a:path w="21600" h="21600" extrusionOk="0">
                  <a:moveTo>
                    <a:pt x="15660" y="16971"/>
                  </a:moveTo>
                  <a:lnTo>
                    <a:pt x="15660" y="18514"/>
                  </a:lnTo>
                  <a:lnTo>
                    <a:pt x="17820" y="18514"/>
                  </a:lnTo>
                  <a:lnTo>
                    <a:pt x="17820" y="16971"/>
                  </a:lnTo>
                  <a:lnTo>
                    <a:pt x="15660" y="16971"/>
                  </a:lnTo>
                  <a:close/>
                </a:path>
                <a:path w="21600" h="21600" extrusionOk="0">
                  <a:moveTo>
                    <a:pt x="17820" y="16971"/>
                  </a:moveTo>
                  <a:lnTo>
                    <a:pt x="17820" y="18514"/>
                  </a:lnTo>
                  <a:lnTo>
                    <a:pt x="19980" y="18514"/>
                  </a:lnTo>
                  <a:lnTo>
                    <a:pt x="19980" y="16971"/>
                  </a:lnTo>
                  <a:lnTo>
                    <a:pt x="17820" y="16971"/>
                  </a:lnTo>
                  <a:close/>
                </a:path>
                <a:path w="21600" h="21600" extrusionOk="0">
                  <a:moveTo>
                    <a:pt x="1620" y="18514"/>
                  </a:moveTo>
                  <a:lnTo>
                    <a:pt x="1620" y="20057"/>
                  </a:lnTo>
                  <a:lnTo>
                    <a:pt x="3779" y="20057"/>
                  </a:lnTo>
                  <a:lnTo>
                    <a:pt x="3779" y="18514"/>
                  </a:lnTo>
                  <a:lnTo>
                    <a:pt x="1620" y="18514"/>
                  </a:lnTo>
                  <a:close/>
                </a:path>
                <a:path w="21600" h="21600" extrusionOk="0">
                  <a:moveTo>
                    <a:pt x="3779" y="18514"/>
                  </a:moveTo>
                  <a:lnTo>
                    <a:pt x="3779" y="20057"/>
                  </a:lnTo>
                  <a:lnTo>
                    <a:pt x="5940" y="20057"/>
                  </a:lnTo>
                  <a:lnTo>
                    <a:pt x="5940" y="18514"/>
                  </a:lnTo>
                  <a:lnTo>
                    <a:pt x="3779" y="18514"/>
                  </a:lnTo>
                  <a:close/>
                </a:path>
                <a:path w="21600" h="21600" extrusionOk="0">
                  <a:moveTo>
                    <a:pt x="5940" y="18514"/>
                  </a:moveTo>
                  <a:lnTo>
                    <a:pt x="5940" y="20057"/>
                  </a:lnTo>
                  <a:lnTo>
                    <a:pt x="8100" y="20057"/>
                  </a:lnTo>
                  <a:lnTo>
                    <a:pt x="8100" y="18514"/>
                  </a:lnTo>
                  <a:lnTo>
                    <a:pt x="5940" y="18514"/>
                  </a:lnTo>
                  <a:close/>
                </a:path>
                <a:path w="21600" h="21600" extrusionOk="0">
                  <a:moveTo>
                    <a:pt x="8100" y="18514"/>
                  </a:moveTo>
                  <a:lnTo>
                    <a:pt x="8100" y="20057"/>
                  </a:lnTo>
                  <a:lnTo>
                    <a:pt x="10260" y="20057"/>
                  </a:lnTo>
                  <a:lnTo>
                    <a:pt x="10260" y="18514"/>
                  </a:lnTo>
                  <a:lnTo>
                    <a:pt x="8100" y="18514"/>
                  </a:lnTo>
                  <a:close/>
                </a:path>
                <a:path w="21600" h="21600" extrusionOk="0">
                  <a:moveTo>
                    <a:pt x="10260" y="18514"/>
                  </a:moveTo>
                  <a:lnTo>
                    <a:pt x="10260" y="20057"/>
                  </a:lnTo>
                  <a:lnTo>
                    <a:pt x="12419" y="20057"/>
                  </a:lnTo>
                  <a:lnTo>
                    <a:pt x="12419" y="18514"/>
                  </a:lnTo>
                  <a:lnTo>
                    <a:pt x="10260" y="18514"/>
                  </a:lnTo>
                  <a:close/>
                </a:path>
                <a:path w="21600" h="21600" extrusionOk="0">
                  <a:moveTo>
                    <a:pt x="12419" y="18514"/>
                  </a:moveTo>
                  <a:lnTo>
                    <a:pt x="12419" y="20057"/>
                  </a:lnTo>
                  <a:lnTo>
                    <a:pt x="14580" y="20057"/>
                  </a:lnTo>
                  <a:lnTo>
                    <a:pt x="14580" y="18514"/>
                  </a:lnTo>
                  <a:lnTo>
                    <a:pt x="12419" y="18514"/>
                  </a:lnTo>
                  <a:close/>
                </a:path>
                <a:path w="21600" h="21600" extrusionOk="0">
                  <a:moveTo>
                    <a:pt x="14580" y="18514"/>
                  </a:moveTo>
                  <a:lnTo>
                    <a:pt x="14580" y="20057"/>
                  </a:lnTo>
                  <a:lnTo>
                    <a:pt x="16740" y="20057"/>
                  </a:lnTo>
                  <a:lnTo>
                    <a:pt x="16740" y="18514"/>
                  </a:lnTo>
                  <a:lnTo>
                    <a:pt x="14580" y="18514"/>
                  </a:lnTo>
                  <a:close/>
                </a:path>
                <a:path w="21600" h="21600" extrusionOk="0">
                  <a:moveTo>
                    <a:pt x="16740" y="18514"/>
                  </a:moveTo>
                  <a:lnTo>
                    <a:pt x="16740" y="20057"/>
                  </a:lnTo>
                  <a:lnTo>
                    <a:pt x="18900" y="20057"/>
                  </a:lnTo>
                  <a:lnTo>
                    <a:pt x="18900" y="18514"/>
                  </a:lnTo>
                  <a:lnTo>
                    <a:pt x="16740" y="18514"/>
                  </a:lnTo>
                  <a:close/>
                </a:path>
                <a:path w="21600" h="21600" extrusionOk="0">
                  <a:moveTo>
                    <a:pt x="18900" y="18514"/>
                  </a:moveTo>
                  <a:lnTo>
                    <a:pt x="18900" y="20057"/>
                  </a:lnTo>
                  <a:lnTo>
                    <a:pt x="21060" y="20057"/>
                  </a:lnTo>
                  <a:lnTo>
                    <a:pt x="21060" y="18514"/>
                  </a:lnTo>
                  <a:lnTo>
                    <a:pt x="18900" y="18514"/>
                  </a:lnTo>
                  <a:close/>
                </a:path>
                <a:path w="21600" h="21600" extrusionOk="0">
                  <a:moveTo>
                    <a:pt x="540" y="20057"/>
                  </a:moveTo>
                  <a:lnTo>
                    <a:pt x="540" y="21600"/>
                  </a:lnTo>
                  <a:lnTo>
                    <a:pt x="2700" y="21600"/>
                  </a:lnTo>
                  <a:lnTo>
                    <a:pt x="2700" y="20057"/>
                  </a:lnTo>
                  <a:lnTo>
                    <a:pt x="540" y="20057"/>
                  </a:lnTo>
                  <a:close/>
                </a:path>
                <a:path w="21600" h="21600" extrusionOk="0">
                  <a:moveTo>
                    <a:pt x="2700" y="20057"/>
                  </a:moveTo>
                  <a:lnTo>
                    <a:pt x="2700" y="21600"/>
                  </a:lnTo>
                  <a:lnTo>
                    <a:pt x="4860" y="21600"/>
                  </a:lnTo>
                  <a:lnTo>
                    <a:pt x="4860" y="20057"/>
                  </a:lnTo>
                  <a:lnTo>
                    <a:pt x="2700" y="20057"/>
                  </a:lnTo>
                  <a:close/>
                </a:path>
                <a:path w="21600" h="21600" extrusionOk="0">
                  <a:moveTo>
                    <a:pt x="4860" y="20057"/>
                  </a:moveTo>
                  <a:lnTo>
                    <a:pt x="4860" y="21600"/>
                  </a:lnTo>
                  <a:lnTo>
                    <a:pt x="7020" y="21600"/>
                  </a:lnTo>
                  <a:lnTo>
                    <a:pt x="7020" y="20057"/>
                  </a:lnTo>
                  <a:lnTo>
                    <a:pt x="4860" y="20057"/>
                  </a:lnTo>
                  <a:close/>
                </a:path>
                <a:path w="21600" h="21600" extrusionOk="0">
                  <a:moveTo>
                    <a:pt x="7020" y="20057"/>
                  </a:moveTo>
                  <a:lnTo>
                    <a:pt x="7020" y="21600"/>
                  </a:lnTo>
                  <a:lnTo>
                    <a:pt x="9180" y="21600"/>
                  </a:lnTo>
                  <a:lnTo>
                    <a:pt x="9180" y="20057"/>
                  </a:lnTo>
                  <a:lnTo>
                    <a:pt x="7020" y="20057"/>
                  </a:lnTo>
                  <a:close/>
                </a:path>
                <a:path w="21600" h="21600" extrusionOk="0">
                  <a:moveTo>
                    <a:pt x="9180" y="20057"/>
                  </a:moveTo>
                  <a:lnTo>
                    <a:pt x="9180" y="21600"/>
                  </a:lnTo>
                  <a:lnTo>
                    <a:pt x="11340" y="21600"/>
                  </a:lnTo>
                  <a:lnTo>
                    <a:pt x="11340" y="20057"/>
                  </a:lnTo>
                  <a:lnTo>
                    <a:pt x="9180" y="20057"/>
                  </a:lnTo>
                  <a:close/>
                </a:path>
                <a:path w="21600" h="21600" extrusionOk="0">
                  <a:moveTo>
                    <a:pt x="11340" y="20057"/>
                  </a:moveTo>
                  <a:lnTo>
                    <a:pt x="11340" y="21600"/>
                  </a:lnTo>
                  <a:lnTo>
                    <a:pt x="13500" y="21600"/>
                  </a:lnTo>
                  <a:lnTo>
                    <a:pt x="13500" y="20057"/>
                  </a:lnTo>
                  <a:lnTo>
                    <a:pt x="11340" y="20057"/>
                  </a:lnTo>
                  <a:close/>
                </a:path>
                <a:path w="21600" h="21600" extrusionOk="0">
                  <a:moveTo>
                    <a:pt x="13500" y="20057"/>
                  </a:moveTo>
                  <a:lnTo>
                    <a:pt x="13500" y="21600"/>
                  </a:lnTo>
                  <a:lnTo>
                    <a:pt x="15660" y="21600"/>
                  </a:lnTo>
                  <a:lnTo>
                    <a:pt x="15660" y="20057"/>
                  </a:lnTo>
                  <a:lnTo>
                    <a:pt x="13500" y="20057"/>
                  </a:lnTo>
                  <a:close/>
                </a:path>
                <a:path w="21600" h="21600" extrusionOk="0">
                  <a:moveTo>
                    <a:pt x="15660" y="20057"/>
                  </a:moveTo>
                  <a:lnTo>
                    <a:pt x="15660" y="21600"/>
                  </a:lnTo>
                  <a:lnTo>
                    <a:pt x="17820" y="21600"/>
                  </a:lnTo>
                  <a:lnTo>
                    <a:pt x="17820" y="20057"/>
                  </a:lnTo>
                  <a:lnTo>
                    <a:pt x="15660" y="20057"/>
                  </a:lnTo>
                  <a:close/>
                </a:path>
                <a:path w="21600" h="21600" extrusionOk="0">
                  <a:moveTo>
                    <a:pt x="17820" y="20057"/>
                  </a:moveTo>
                  <a:lnTo>
                    <a:pt x="17820" y="21600"/>
                  </a:lnTo>
                  <a:lnTo>
                    <a:pt x="19980" y="21600"/>
                  </a:lnTo>
                  <a:lnTo>
                    <a:pt x="19980" y="20057"/>
                  </a:lnTo>
                  <a:lnTo>
                    <a:pt x="17820" y="20057"/>
                  </a:lnTo>
                  <a:close/>
                </a:path>
                <a:path w="21600" h="21600" extrusionOk="0">
                  <a:moveTo>
                    <a:pt x="19980" y="4628"/>
                  </a:moveTo>
                  <a:lnTo>
                    <a:pt x="21060" y="4628"/>
                  </a:lnTo>
                  <a:lnTo>
                    <a:pt x="21060" y="6171"/>
                  </a:lnTo>
                  <a:lnTo>
                    <a:pt x="19980" y="6171"/>
                  </a:lnTo>
                  <a:lnTo>
                    <a:pt x="19980" y="4628"/>
                  </a:ln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53270" name="Text Box 6">
              <a:extLst>
                <a:ext uri="{FF2B5EF4-FFF2-40B4-BE49-F238E27FC236}">
                  <a16:creationId xmlns:a16="http://schemas.microsoft.com/office/drawing/2014/main" id="{8C9BAA8A-8EB2-4CB0-91D5-95F77415D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4018"/>
              <a:ext cx="881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Web Server</a:t>
              </a:r>
            </a:p>
          </p:txBody>
        </p:sp>
      </p:grpSp>
      <p:sp>
        <p:nvSpPr>
          <p:cNvPr id="53253" name="Text Box 7">
            <a:extLst>
              <a:ext uri="{FF2B5EF4-FFF2-40B4-BE49-F238E27FC236}">
                <a16:creationId xmlns:a16="http://schemas.microsoft.com/office/drawing/2014/main" id="{FB07760E-2D81-4B08-8DCC-E09EC7A9771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80063" y="2133600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Attacker</a:t>
            </a:r>
          </a:p>
        </p:txBody>
      </p:sp>
      <p:grpSp>
        <p:nvGrpSpPr>
          <p:cNvPr id="53254" name="Group 8">
            <a:extLst>
              <a:ext uri="{FF2B5EF4-FFF2-40B4-BE49-F238E27FC236}">
                <a16:creationId xmlns:a16="http://schemas.microsoft.com/office/drawing/2014/main" id="{EAD64616-B4A5-496A-B62C-C759D6D453D5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351463" y="2514600"/>
            <a:ext cx="3930650" cy="4468813"/>
            <a:chOff x="2863" y="851"/>
            <a:chExt cx="2465" cy="2954"/>
          </a:xfrm>
        </p:grpSpPr>
        <p:sp>
          <p:nvSpPr>
            <p:cNvPr id="53256" name="Text Box 9">
              <a:extLst>
                <a:ext uri="{FF2B5EF4-FFF2-40B4-BE49-F238E27FC236}">
                  <a16:creationId xmlns:a16="http://schemas.microsoft.com/office/drawing/2014/main" id="{455963C8-11C8-4E9E-96C4-9BB7A0A7F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" y="3561"/>
              <a:ext cx="78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DB Server</a:t>
              </a:r>
            </a:p>
          </p:txBody>
        </p:sp>
        <p:pic>
          <p:nvPicPr>
            <p:cNvPr id="53257" name="Picture 10" descr="MCj04042610000[1]">
              <a:extLst>
                <a:ext uri="{FF2B5EF4-FFF2-40B4-BE49-F238E27FC236}">
                  <a16:creationId xmlns:a16="http://schemas.microsoft.com/office/drawing/2014/main" id="{2FABAD39-7094-4895-B405-8E8E509D8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3" y="888"/>
              <a:ext cx="916" cy="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8" name="Picture 11" descr="MCj04041590000[1]">
              <a:extLst>
                <a:ext uri="{FF2B5EF4-FFF2-40B4-BE49-F238E27FC236}">
                  <a16:creationId xmlns:a16="http://schemas.microsoft.com/office/drawing/2014/main" id="{3A7C1126-2827-4A0B-BFA4-D3E226AD66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2764"/>
              <a:ext cx="820" cy="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9" name="Picture 12" descr="MCj04041590000[1]">
              <a:extLst>
                <a:ext uri="{FF2B5EF4-FFF2-40B4-BE49-F238E27FC236}">
                  <a16:creationId xmlns:a16="http://schemas.microsoft.com/office/drawing/2014/main" id="{D82D7F14-A809-47EB-9D25-DEB26B6D7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" y="2753"/>
              <a:ext cx="820" cy="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60" name="Text Box 13">
              <a:extLst>
                <a:ext uri="{FF2B5EF4-FFF2-40B4-BE49-F238E27FC236}">
                  <a16:creationId xmlns:a16="http://schemas.microsoft.com/office/drawing/2014/main" id="{EF4E127A-8961-4260-9DD1-3F54AB21E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192"/>
              <a:ext cx="61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Firewall</a:t>
              </a:r>
            </a:p>
          </p:txBody>
        </p:sp>
        <p:sp>
          <p:nvSpPr>
            <p:cNvPr id="53261" name="Line 14">
              <a:extLst>
                <a:ext uri="{FF2B5EF4-FFF2-40B4-BE49-F238E27FC236}">
                  <a16:creationId xmlns:a16="http://schemas.microsoft.com/office/drawing/2014/main" id="{6F56BE31-F5A3-43DE-BBB8-1C4AF0C52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811"/>
              <a:ext cx="7" cy="10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53262" name="Line 15">
              <a:extLst>
                <a:ext uri="{FF2B5EF4-FFF2-40B4-BE49-F238E27FC236}">
                  <a16:creationId xmlns:a16="http://schemas.microsoft.com/office/drawing/2014/main" id="{AEB3556C-D464-4015-B034-F86F4E222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8" y="3222"/>
              <a:ext cx="6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53263" name="Rectangle 16">
              <a:extLst>
                <a:ext uri="{FF2B5EF4-FFF2-40B4-BE49-F238E27FC236}">
                  <a16:creationId xmlns:a16="http://schemas.microsoft.com/office/drawing/2014/main" id="{A294EB5C-8ABD-475C-BA63-EBBD97507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851"/>
              <a:ext cx="1392" cy="100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4" name="Rectangle 17">
              <a:extLst>
                <a:ext uri="{FF2B5EF4-FFF2-40B4-BE49-F238E27FC236}">
                  <a16:creationId xmlns:a16="http://schemas.microsoft.com/office/drawing/2014/main" id="{3A7B70A0-190F-4064-BFF1-D710C85D4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43"/>
              <a:ext cx="720" cy="19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5" name="Text Box 18">
              <a:extLst>
                <a:ext uri="{FF2B5EF4-FFF2-40B4-BE49-F238E27FC236}">
                  <a16:creationId xmlns:a16="http://schemas.microsoft.com/office/drawing/2014/main" id="{A781C6F4-30BE-4DA7-B24A-06F3CB28D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1043"/>
              <a:ext cx="42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User</a:t>
              </a:r>
            </a:p>
          </p:txBody>
        </p:sp>
        <p:sp>
          <p:nvSpPr>
            <p:cNvPr id="53266" name="Rectangle 19">
              <a:extLst>
                <a:ext uri="{FF2B5EF4-FFF2-40B4-BE49-F238E27FC236}">
                  <a16:creationId xmlns:a16="http://schemas.microsoft.com/office/drawing/2014/main" id="{A205D039-7603-4300-8747-D9659F13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379"/>
              <a:ext cx="720" cy="19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3267" name="Text Box 20">
              <a:extLst>
                <a:ext uri="{FF2B5EF4-FFF2-40B4-BE49-F238E27FC236}">
                  <a16:creationId xmlns:a16="http://schemas.microsoft.com/office/drawing/2014/main" id="{1D290D3B-5900-4250-ABB0-F23EF2C13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3" y="1379"/>
              <a:ext cx="43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Pass</a:t>
              </a:r>
            </a:p>
          </p:txBody>
        </p:sp>
        <p:sp>
          <p:nvSpPr>
            <p:cNvPr id="53268" name="Rectangle 21">
              <a:extLst>
                <a:ext uri="{FF2B5EF4-FFF2-40B4-BE49-F238E27FC236}">
                  <a16:creationId xmlns:a16="http://schemas.microsoft.com/office/drawing/2014/main" id="{347AEEC7-2844-418A-B741-CA9098F4E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354"/>
              <a:ext cx="69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‘ or 1=1--</a:t>
              </a:r>
            </a:p>
          </p:txBody>
        </p:sp>
      </p:grpSp>
      <p:sp>
        <p:nvSpPr>
          <p:cNvPr id="53255" name="Rectangle 23">
            <a:extLst>
              <a:ext uri="{FF2B5EF4-FFF2-40B4-BE49-F238E27FC236}">
                <a16:creationId xmlns:a16="http://schemas.microsoft.com/office/drawing/2014/main" id="{9E952ECC-9EC5-497C-A846-C98E81E96A8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180263" y="2362200"/>
            <a:ext cx="8651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Form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47FB918-6E54-415C-9773-44F293B33A6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Injection in PHP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A6BEC53-BE0B-45BE-B99E-F9D456CAF78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2462213"/>
            <a:ext cx="10515600" cy="439578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$link = </a:t>
            </a:r>
            <a:r>
              <a:rPr lang="en-US" altLang="en-US" dirty="0" err="1">
                <a:solidFill>
                  <a:srgbClr val="0070C0"/>
                </a:solidFill>
              </a:rPr>
              <a:t>mysql_connect</a:t>
            </a:r>
            <a:r>
              <a:rPr lang="en-US" altLang="en-US" dirty="0"/>
              <a:t>($DB_HOST, $DB_USERNAME, $DB_PASSWORD) or die ("Couldn't connect: " . </a:t>
            </a:r>
            <a:r>
              <a:rPr lang="en-US" altLang="en-US" dirty="0" err="1"/>
              <a:t>mysql_error</a:t>
            </a:r>
            <a:r>
              <a:rPr lang="en-US" altLang="en-US" dirty="0"/>
              <a:t>());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rgbClr val="0070C0"/>
                </a:solidFill>
              </a:rPr>
              <a:t>mysql_select_db</a:t>
            </a:r>
            <a:r>
              <a:rPr lang="en-US" altLang="en-US" dirty="0"/>
              <a:t>($DB_DATABASE);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$query = "select count(*) from users where username = '$username' and password = '$password‘ 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$result = </a:t>
            </a:r>
            <a:r>
              <a:rPr lang="en-US" altLang="en-US" dirty="0" err="1">
                <a:solidFill>
                  <a:srgbClr val="0070C0"/>
                </a:solidFill>
              </a:rPr>
              <a:t>mysql_query</a:t>
            </a:r>
            <a:r>
              <a:rPr lang="en-US" altLang="en-US" dirty="0"/>
              <a:t>($query);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0DB688B4-C609-49C8-A300-5BD4082DC5C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48800" y="3962400"/>
            <a:ext cx="1309688" cy="284163"/>
          </a:xfrm>
          <a:prstGeom prst="rect">
            <a:avLst/>
          </a:prstGeom>
          <a:solidFill>
            <a:srgbClr val="FFFF0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191CC4A2-48AE-455A-AC2D-9729922B92C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V="1">
            <a:off x="3886200" y="4355306"/>
            <a:ext cx="1295400" cy="304800"/>
          </a:xfrm>
          <a:prstGeom prst="rect">
            <a:avLst/>
          </a:prstGeom>
          <a:solidFill>
            <a:srgbClr val="FFFF0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8C33C6D-411B-4493-9ED7-D4F1896DD52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Injection Attack #1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682158B-2A66-4CCF-9E42-DD4A070AA5C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905000"/>
            <a:ext cx="10896600" cy="5173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Unauthorized Access Attempt: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password =</a:t>
            </a:r>
            <a:r>
              <a:rPr lang="en-US" altLang="en-US" sz="2800" b="1" dirty="0"/>
              <a:t> ’ or 1=1 --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SQL statement becomes: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b="1" dirty="0"/>
              <a:t>select count(*) from </a:t>
            </a:r>
            <a:r>
              <a:rPr lang="en-US" altLang="en-US" sz="2800" i="1" dirty="0"/>
              <a:t>users </a:t>
            </a:r>
            <a:r>
              <a:rPr lang="en-US" altLang="en-US" sz="2800" b="1" dirty="0"/>
              <a:t>where </a:t>
            </a:r>
            <a:r>
              <a:rPr lang="en-US" altLang="en-US" sz="2800" i="1" dirty="0"/>
              <a:t>username = ‘user’ </a:t>
            </a:r>
            <a:r>
              <a:rPr lang="en-US" altLang="en-US" sz="2800" b="1" dirty="0"/>
              <a:t>and</a:t>
            </a:r>
            <a:r>
              <a:rPr lang="en-US" altLang="en-US" sz="2800" i="1" dirty="0"/>
              <a:t> password = ‘’ </a:t>
            </a:r>
            <a:r>
              <a:rPr lang="en-US" altLang="en-US" sz="2800" b="1" dirty="0"/>
              <a:t>or 1=1 --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Checks if password is empty OR 1=1, which is always true, permitting access.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17EDE4F-C1D7-4AD3-8504-65154214E4F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2800" y="2438400"/>
            <a:ext cx="1701800" cy="381000"/>
          </a:xfrm>
          <a:prstGeom prst="rect">
            <a:avLst/>
          </a:prstGeom>
          <a:solidFill>
            <a:srgbClr val="FFFF0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72D82B9-309B-4560-84D7-90077C1F89C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3886200"/>
            <a:ext cx="1701800" cy="381000"/>
          </a:xfrm>
          <a:prstGeom prst="rect">
            <a:avLst/>
          </a:prstGeom>
          <a:solidFill>
            <a:srgbClr val="FFFF0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42D4248-8E30-4835-B1B6-200DB9359FC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Injection Attack #2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BA543F4-3454-44D5-85C3-FA8792851F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5800" y="2286000"/>
            <a:ext cx="10896600" cy="4375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Database Modification Attack: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password = </a:t>
            </a:r>
            <a:r>
              <a:rPr lang="en-US" altLang="en-US" sz="2400" b="1"/>
              <a:t> </a:t>
            </a:r>
            <a:r>
              <a:rPr lang="en-US" altLang="en-US" sz="2400"/>
              <a:t>foo’; </a:t>
            </a:r>
            <a:r>
              <a:rPr lang="en-US" altLang="en-US" sz="2400" b="1"/>
              <a:t>delete from table</a:t>
            </a:r>
            <a:r>
              <a:rPr lang="en-US" altLang="en-US" sz="2400"/>
              <a:t> </a:t>
            </a:r>
            <a:r>
              <a:rPr lang="en-US" altLang="en-US" sz="2400" i="1"/>
              <a:t>users</a:t>
            </a:r>
            <a:r>
              <a:rPr lang="en-US" altLang="en-US" sz="240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where</a:t>
            </a:r>
            <a:r>
              <a:rPr lang="en-US" altLang="en-US" sz="2400"/>
              <a:t> </a:t>
            </a:r>
            <a:r>
              <a:rPr lang="en-US" altLang="en-US" sz="2400" i="1"/>
              <a:t>username</a:t>
            </a:r>
            <a:r>
              <a:rPr lang="en-US" altLang="en-US" sz="2400"/>
              <a:t> </a:t>
            </a:r>
            <a:r>
              <a:rPr lang="en-US" altLang="en-US" sz="2400" b="1"/>
              <a:t>like</a:t>
            </a:r>
            <a:r>
              <a:rPr lang="en-US" altLang="en-US" sz="2400"/>
              <a:t> ‘%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DB executes </a:t>
            </a:r>
            <a:r>
              <a:rPr lang="en-US" altLang="en-US" sz="2000" b="1" i="1"/>
              <a:t>two</a:t>
            </a:r>
            <a:r>
              <a:rPr lang="en-US" altLang="en-US" sz="2000"/>
              <a:t> SQL statements: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select count(*) from </a:t>
            </a:r>
            <a:r>
              <a:rPr lang="en-US" altLang="en-US" sz="2400" i="1"/>
              <a:t>users </a:t>
            </a:r>
            <a:r>
              <a:rPr lang="en-US" altLang="en-US" sz="2400" b="1"/>
              <a:t>where </a:t>
            </a:r>
            <a:r>
              <a:rPr lang="en-US" altLang="en-US" sz="2400" i="1"/>
              <a:t>username = ‘user’ </a:t>
            </a:r>
            <a:r>
              <a:rPr lang="en-US" altLang="en-US" sz="2400" b="1"/>
              <a:t>and</a:t>
            </a:r>
            <a:r>
              <a:rPr lang="en-US" altLang="en-US" sz="2400" i="1"/>
              <a:t> password = ‘foo’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/>
              <a:t>delete from table</a:t>
            </a:r>
            <a:r>
              <a:rPr lang="en-US" altLang="en-US" sz="2400"/>
              <a:t> </a:t>
            </a:r>
            <a:r>
              <a:rPr lang="en-US" altLang="en-US" sz="2400" i="1"/>
              <a:t>users</a:t>
            </a:r>
            <a:r>
              <a:rPr lang="en-US" altLang="en-US" sz="2400"/>
              <a:t> </a:t>
            </a:r>
            <a:r>
              <a:rPr lang="en-US" altLang="en-US" sz="2400" b="1"/>
              <a:t>where</a:t>
            </a:r>
            <a:r>
              <a:rPr lang="en-US" altLang="en-US" sz="2400"/>
              <a:t> </a:t>
            </a:r>
            <a:r>
              <a:rPr lang="en-US" altLang="en-US" sz="2400" i="1"/>
              <a:t>username</a:t>
            </a:r>
            <a:r>
              <a:rPr lang="en-US" altLang="en-US" sz="2400"/>
              <a:t> </a:t>
            </a:r>
            <a:r>
              <a:rPr lang="en-US" altLang="en-US" sz="2400" b="1"/>
              <a:t>like</a:t>
            </a:r>
            <a:r>
              <a:rPr lang="en-US" altLang="en-US" sz="2400"/>
              <a:t> ‘%’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0BCBD8F-8587-4CCF-A5B5-C4645E1C75D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Exploits of a Mom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49A0A156-FC8C-4A41-9899-21EB24E13FE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2270125"/>
            <a:ext cx="79438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685CD34-CC63-478F-BC9E-506BA580B9A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Injecting into SELECT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BC4C31E-5679-49D0-9C3E-23ABF96411A2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55700" y="1905000"/>
            <a:ext cx="9753600" cy="5140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Most common SQL entry point.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i="1" dirty="0">
                <a:latin typeface="Courier New" panose="02070309020205020404" pitchFamily="49" charset="0"/>
              </a:rPr>
              <a:t>columns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FROM </a:t>
            </a:r>
            <a:r>
              <a:rPr lang="en-US" altLang="en-US" sz="2000" i="1" dirty="0">
                <a:latin typeface="Courier New" panose="02070309020205020404" pitchFamily="49" charset="0"/>
              </a:rPr>
              <a:t>table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WHERE </a:t>
            </a: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ORDER BY </a:t>
            </a: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i="1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Places where user input is inserted: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WHERE</a:t>
            </a:r>
            <a:r>
              <a:rPr lang="en-US" altLang="en-US" sz="2000" dirty="0"/>
              <a:t> expression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ORDER BY</a:t>
            </a:r>
            <a:r>
              <a:rPr lang="en-US" altLang="en-US" sz="2000" dirty="0"/>
              <a:t> expression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Table or column names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D0C9FB7-CC97-4063-9B32-84B5027FCBB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Injecting into INSERT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8670C99-F674-4A66-ADE4-9079948D2B1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905000"/>
            <a:ext cx="10350500" cy="4343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 new data row in a table.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INSERT INTO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table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col1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col2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, ...)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	VALUES (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val1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val2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, ...)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values must match # columns.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Types of values must match column types.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Technique: add values until no error.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foo’)--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foo’, 1)--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foo’, 1, 1)--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B7F6952-C0BB-4419-A4C6-0D9E73E2CC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Injecting into UPDATE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E1643DA-FD8C-4B64-9ADA-9291199F199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690688"/>
            <a:ext cx="9601200" cy="4786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Modifies one or more rows of data.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UPDATE </a:t>
            </a:r>
            <a:r>
              <a:rPr lang="en-US" altLang="en-US" i="1" dirty="0">
                <a:latin typeface="Courier New" panose="02070309020205020404" pitchFamily="49" charset="0"/>
              </a:rPr>
              <a:t>table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SET </a:t>
            </a:r>
            <a:r>
              <a:rPr lang="en-US" altLang="en-US" i="1" dirty="0">
                <a:latin typeface="Courier New" panose="02070309020205020404" pitchFamily="49" charset="0"/>
              </a:rPr>
              <a:t>col1=val1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i="1" dirty="0">
                <a:latin typeface="Courier New" panose="02070309020205020404" pitchFamily="49" charset="0"/>
              </a:rPr>
              <a:t>col2=val2</a:t>
            </a:r>
            <a:r>
              <a:rPr lang="en-US" altLang="en-US" dirty="0">
                <a:latin typeface="Courier New" panose="02070309020205020404" pitchFamily="49" charset="0"/>
              </a:rPr>
              <a:t>, 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WHERE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Places where input is inserted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SET</a:t>
            </a:r>
            <a:r>
              <a:rPr lang="en-US" altLang="en-US" dirty="0"/>
              <a:t> clause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Be careful with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’ OR 1=1</a:t>
            </a:r>
            <a:r>
              <a:rPr lang="en-US" altLang="en-US" dirty="0"/>
              <a:t> will change </a:t>
            </a:r>
            <a:r>
              <a:rPr lang="en-US" altLang="en-US" b="1" dirty="0"/>
              <a:t>all</a:t>
            </a:r>
            <a:r>
              <a:rPr lang="en-US" altLang="en-US" dirty="0"/>
              <a:t> rows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9B9A6F0-FF64-426F-929C-7B036CDCE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Test Next Week (15 %)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BA59232-53ED-49BF-BDF0-C9C133E67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11201400" cy="4191000"/>
          </a:xfrm>
        </p:spPr>
        <p:txBody>
          <a:bodyPr>
            <a:normAutofit/>
          </a:bodyPr>
          <a:lstStyle/>
          <a:p>
            <a:r>
              <a:rPr lang="en-AU" altLang="en-US" dirty="0"/>
              <a:t>Test your database design and basic </a:t>
            </a:r>
            <a:r>
              <a:rPr lang="en-AU" altLang="en-US" dirty="0" err="1"/>
              <a:t>sql</a:t>
            </a:r>
            <a:r>
              <a:rPr lang="en-AU" altLang="en-US" dirty="0"/>
              <a:t> understanding</a:t>
            </a:r>
          </a:p>
          <a:p>
            <a:r>
              <a:rPr lang="en-AU" altLang="en-US" dirty="0"/>
              <a:t>Questions asked from </a:t>
            </a:r>
          </a:p>
          <a:p>
            <a:pPr lvl="1"/>
            <a:r>
              <a:rPr lang="en-AU" altLang="en-US" dirty="0"/>
              <a:t>All topics covered in lectures till Week 4</a:t>
            </a:r>
          </a:p>
          <a:p>
            <a:pPr lvl="1"/>
            <a:r>
              <a:rPr lang="en-AU" altLang="en-US" dirty="0"/>
              <a:t>All topics covered in tutorial till week 4 except subqueries and multiple table queries</a:t>
            </a:r>
          </a:p>
          <a:p>
            <a:pPr lvl="1"/>
            <a:r>
              <a:rPr lang="en-AU" altLang="en-US" dirty="0"/>
              <a:t>Specifically questions will be asked on following topics</a:t>
            </a:r>
          </a:p>
          <a:p>
            <a:pPr lvl="2"/>
            <a:r>
              <a:rPr lang="en-AU" altLang="en-US" dirty="0"/>
              <a:t>Data Modelling</a:t>
            </a:r>
          </a:p>
          <a:p>
            <a:pPr lvl="2"/>
            <a:r>
              <a:rPr lang="en-AU" altLang="en-US" dirty="0"/>
              <a:t>Creation of Conceptual model using ER diagram</a:t>
            </a:r>
          </a:p>
          <a:p>
            <a:pPr lvl="2"/>
            <a:r>
              <a:rPr lang="en-AU" altLang="en-US" dirty="0"/>
              <a:t>Conversion of ER diagram to Relational Model</a:t>
            </a:r>
          </a:p>
          <a:p>
            <a:pPr lvl="2"/>
            <a:r>
              <a:rPr lang="en-AU" altLang="en-US" dirty="0"/>
              <a:t>Database implementation including constraints</a:t>
            </a:r>
          </a:p>
          <a:p>
            <a:pPr lvl="2"/>
            <a:r>
              <a:rPr lang="en-AU" altLang="en-US" dirty="0"/>
              <a:t>Insert Table  and SQL queries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CD3248A-EE23-415F-9E8C-3DAB41FFCAE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UNION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1A45940-3674-429C-8070-5310B675787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01666" y="1723047"/>
            <a:ext cx="10264775" cy="4530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Combines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SELECT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" panose="02020603050405020304" pitchFamily="18" charset="0"/>
              </a:rPr>
              <a:t>s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into one result.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cols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FROM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table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WHERE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expr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UNION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cols2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FROM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table2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WHERE </a:t>
            </a:r>
            <a:r>
              <a:rPr lang="en-US" alt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expr2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attacker to read any table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foo’ UNION SELECT number FROM cc--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must have same number and type of cols.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Attacker needs to know name of other table.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returns results with column names of 1</a:t>
            </a:r>
            <a:r>
              <a:rPr lang="en-US" altLang="en-US" sz="22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query.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E1920F6-A078-4A88-9C8E-47BD49F6242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UNION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5D21CB8-1F6A-4750-B6B9-873FA9A337B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1690688"/>
            <a:ext cx="8229600" cy="453072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#columns with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NULL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‘ UNION SELECT NULL--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‘ UNION SELECT NULL, NULL--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‘ UNION SELECT NULL, NULL, NULL--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#columns with </a:t>
            </a: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ORDER BY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‘ ORDER BY 1--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‘ ORDER BY 2--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‘ ORDER BY 3--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a string column to extract data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‘ UNION SELECT ‘a’, NULL, NULL—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‘ UNION SELECT NULL, ‘a’, NULL--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‘ UNION SELECT NULL, NULL, ‘a’--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B25CDAE-33FB-46EC-9A13-55AB9B40512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Examples (1)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FAE2A0A-4AF9-4EB3-821B-B1BD6646FA7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76300" y="1828800"/>
            <a:ext cx="10439400" cy="3949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Application authentication bypass using SQL injection.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Suppose a web form takes </a:t>
            </a:r>
            <a:r>
              <a:rPr lang="en-US" altLang="en-US" sz="2800" dirty="0" err="1">
                <a:solidFill>
                  <a:schemeClr val="accent2"/>
                </a:solidFill>
              </a:rPr>
              <a:t>userID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chemeClr val="accent2"/>
                </a:solidFill>
              </a:rPr>
              <a:t>password</a:t>
            </a:r>
            <a:r>
              <a:rPr lang="en-US" altLang="en-US" sz="2800" dirty="0"/>
              <a:t> as input.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 application receives a user ID and a password and authenticate the user by checking the existence of the user in the </a:t>
            </a:r>
            <a:r>
              <a:rPr lang="en-US" altLang="en-US" sz="2800" dirty="0">
                <a:solidFill>
                  <a:schemeClr val="accent2"/>
                </a:solidFill>
              </a:rPr>
              <a:t>USER table</a:t>
            </a:r>
            <a:r>
              <a:rPr lang="en-US" altLang="en-US" sz="2800" dirty="0"/>
              <a:t> and matching the data in the </a:t>
            </a:r>
            <a:r>
              <a:rPr lang="en-US" altLang="en-US" sz="2800" dirty="0">
                <a:solidFill>
                  <a:schemeClr val="accent2"/>
                </a:solidFill>
              </a:rPr>
              <a:t>PWD column</a:t>
            </a:r>
            <a:r>
              <a:rPr lang="en-US" altLang="en-US" sz="2800" dirty="0"/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Assume that the application is not validating what the user types into these two fields and the SQL statement is created by string concatenation.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95910BD-A666-42A5-BEBD-A546C2DDC24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Example (2)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3B3237E-B278-4C3E-BA4E-0CB2A2E02AE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90600" y="2057400"/>
            <a:ext cx="10972800" cy="4025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code could be an example of such bad practice: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 err="1">
                <a:solidFill>
                  <a:schemeClr val="accent2"/>
                </a:solidFill>
              </a:rPr>
              <a:t>sqlString</a:t>
            </a:r>
            <a:r>
              <a:rPr lang="en-US" altLang="en-US" sz="2400" dirty="0">
                <a:solidFill>
                  <a:schemeClr val="accent2"/>
                </a:solidFill>
              </a:rPr>
              <a:t> = “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USERID from USER where USERID = `</a:t>
            </a:r>
            <a:r>
              <a:rPr lang="en-US" altLang="en-US" sz="2400" dirty="0">
                <a:solidFill>
                  <a:schemeClr val="accent2"/>
                </a:solidFill>
              </a:rPr>
              <a:t>” &amp;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userId</a:t>
            </a:r>
            <a:r>
              <a:rPr lang="en-US" altLang="en-US" sz="2400" dirty="0">
                <a:solidFill>
                  <a:schemeClr val="accent2"/>
                </a:solidFill>
              </a:rPr>
              <a:t> &amp; “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 and PWD = `</a:t>
            </a:r>
            <a:r>
              <a:rPr lang="en-US" altLang="en-US" sz="2400" dirty="0">
                <a:solidFill>
                  <a:schemeClr val="accent2"/>
                </a:solidFill>
              </a:rPr>
              <a:t>”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pwd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</a:t>
            </a:r>
            <a:r>
              <a:rPr lang="en-US" altLang="en-US" sz="2400" dirty="0">
                <a:solidFill>
                  <a:schemeClr val="accent2"/>
                </a:solidFill>
              </a:rPr>
              <a:t> “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</a:t>
            </a:r>
            <a:r>
              <a:rPr lang="en-US" altLang="en-US" sz="2400" dirty="0">
                <a:solidFill>
                  <a:schemeClr val="accent2"/>
                </a:solidFill>
              </a:rPr>
              <a:t>”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>
                <a:solidFill>
                  <a:schemeClr val="accent2"/>
                </a:solidFill>
              </a:rPr>
              <a:t>result = </a:t>
            </a:r>
            <a:r>
              <a:rPr lang="en-US" altLang="en-US" sz="2400" dirty="0" err="1">
                <a:solidFill>
                  <a:schemeClr val="accent2"/>
                </a:solidFill>
              </a:rPr>
              <a:t>GetQueryResult</a:t>
            </a:r>
            <a:r>
              <a:rPr lang="en-US" altLang="en-US" sz="2400" dirty="0">
                <a:solidFill>
                  <a:schemeClr val="accent2"/>
                </a:solidFill>
              </a:rPr>
              <a:t>(</a:t>
            </a:r>
            <a:r>
              <a:rPr lang="en-US" altLang="en-US" sz="2400" dirty="0" err="1">
                <a:solidFill>
                  <a:schemeClr val="accent2"/>
                </a:solidFill>
              </a:rPr>
              <a:t>sqlString</a:t>
            </a:r>
            <a:r>
              <a:rPr lang="en-US" altLang="en-US" sz="2400" dirty="0">
                <a:solidFill>
                  <a:schemeClr val="accent2"/>
                </a:solidFill>
              </a:rPr>
              <a:t>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>
                <a:solidFill>
                  <a:schemeClr val="accent2"/>
                </a:solidFill>
              </a:rPr>
              <a:t>If(result = “”) then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>
                <a:solidFill>
                  <a:schemeClr val="accent2"/>
                </a:solidFill>
              </a:rPr>
              <a:t>	</a:t>
            </a:r>
            <a:r>
              <a:rPr lang="en-US" altLang="en-US" sz="2400" dirty="0" err="1">
                <a:solidFill>
                  <a:schemeClr val="accent2"/>
                </a:solidFill>
              </a:rPr>
              <a:t>userHasBeenAuthenticated</a:t>
            </a:r>
            <a:r>
              <a:rPr lang="en-US" altLang="en-US" sz="2400" dirty="0">
                <a:solidFill>
                  <a:schemeClr val="accent2"/>
                </a:solidFill>
              </a:rPr>
              <a:t> = False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>
                <a:solidFill>
                  <a:schemeClr val="accent2"/>
                </a:solidFill>
              </a:rPr>
              <a:t>Else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>
                <a:solidFill>
                  <a:schemeClr val="accent2"/>
                </a:solidFill>
              </a:rPr>
              <a:t>	 </a:t>
            </a:r>
            <a:r>
              <a:rPr lang="en-US" altLang="en-US" sz="2400" dirty="0" err="1">
                <a:solidFill>
                  <a:schemeClr val="accent2"/>
                </a:solidFill>
              </a:rPr>
              <a:t>userHasBeenAuthenticated</a:t>
            </a:r>
            <a:r>
              <a:rPr lang="en-US" altLang="en-US" sz="2400" dirty="0">
                <a:solidFill>
                  <a:schemeClr val="accent2"/>
                </a:solidFill>
              </a:rPr>
              <a:t> = True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400" dirty="0">
                <a:solidFill>
                  <a:schemeClr val="accent2"/>
                </a:solidFill>
              </a:rPr>
              <a:t>End If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CD4CF02-FFFF-4C8B-A921-C9A6C75A08E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609600"/>
            <a:ext cx="8229600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More Example (3)</a:t>
            </a:r>
            <a:endParaRPr lang="en-US" altLang="en-US" sz="6600" dirty="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B003306-7330-40A6-9394-B813CF5F9FD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600200"/>
            <a:ext cx="10134600" cy="4983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User ID: </a:t>
            </a:r>
            <a:r>
              <a:rPr lang="en-US" altLang="en-US" sz="2800" dirty="0">
                <a:solidFill>
                  <a:srgbClr val="FFFF00"/>
                </a:solidFill>
              </a:rPr>
              <a:t>` OR ``=`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Password: </a:t>
            </a:r>
            <a:r>
              <a:rPr lang="en-US" altLang="en-US" sz="2800" dirty="0">
                <a:solidFill>
                  <a:srgbClr val="FFFF00"/>
                </a:solidFill>
              </a:rPr>
              <a:t>`OR ``=`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 this case the </a:t>
            </a:r>
            <a:r>
              <a:rPr lang="en-US" altLang="en-US" sz="2800" dirty="0" err="1"/>
              <a:t>sqlString</a:t>
            </a:r>
            <a:r>
              <a:rPr lang="en-US" altLang="en-US" sz="2800" dirty="0"/>
              <a:t> used to create the result set would be as follows: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select  USERID from USER where USERID = </a:t>
            </a:r>
            <a:r>
              <a:rPr lang="en-US" altLang="en-US" dirty="0">
                <a:solidFill>
                  <a:srgbClr val="FFFF00"/>
                </a:solidFill>
              </a:rPr>
              <a:t>`</a:t>
            </a:r>
            <a:r>
              <a:rPr lang="en-US" altLang="en-US" u="sng" dirty="0">
                <a:solidFill>
                  <a:srgbClr val="FFFF00"/>
                </a:solidFill>
              </a:rPr>
              <a:t>`OR``=`</a:t>
            </a:r>
            <a:r>
              <a:rPr lang="en-US" altLang="en-US" dirty="0">
                <a:solidFill>
                  <a:srgbClr val="FFFF00"/>
                </a:solidFill>
              </a:rPr>
              <a:t>`</a:t>
            </a:r>
            <a:r>
              <a:rPr lang="en-US" altLang="en-US" dirty="0">
                <a:solidFill>
                  <a:schemeClr val="accent2"/>
                </a:solidFill>
              </a:rPr>
              <a:t>and PWD = `</a:t>
            </a:r>
            <a:r>
              <a:rPr lang="en-US" altLang="en-US" u="sng" dirty="0">
                <a:solidFill>
                  <a:srgbClr val="FFFF00"/>
                </a:solidFill>
              </a:rPr>
              <a:t>` OR``=`</a:t>
            </a:r>
            <a:r>
              <a:rPr lang="en-US" altLang="en-US" dirty="0">
                <a:solidFill>
                  <a:srgbClr val="FFFF00"/>
                </a:solidFill>
              </a:rPr>
              <a:t>`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select  USERID from USER where USERID = ``OR</a:t>
            </a:r>
            <a:r>
              <a:rPr lang="en-US" altLang="en-US" dirty="0">
                <a:solidFill>
                  <a:srgbClr val="FFFF00"/>
                </a:solidFill>
              </a:rPr>
              <a:t>``=``</a:t>
            </a:r>
            <a:r>
              <a:rPr lang="en-US" altLang="en-US" dirty="0">
                <a:solidFill>
                  <a:schemeClr val="accent2"/>
                </a:solidFill>
              </a:rPr>
              <a:t>and PWD = `` OR</a:t>
            </a:r>
            <a:r>
              <a:rPr lang="en-US" altLang="en-US" dirty="0">
                <a:solidFill>
                  <a:srgbClr val="FFFF00"/>
                </a:solidFill>
              </a:rPr>
              <a:t>``=``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Which would certainly set the </a:t>
            </a:r>
            <a:r>
              <a:rPr lang="en-US" altLang="en-US" sz="2800" dirty="0" err="1"/>
              <a:t>userHasBenAuthenticated</a:t>
            </a:r>
            <a:r>
              <a:rPr lang="en-US" altLang="en-US" sz="2800" dirty="0"/>
              <a:t> variable to </a:t>
            </a:r>
            <a:r>
              <a:rPr lang="en-US" altLang="en-US" sz="2800" dirty="0">
                <a:solidFill>
                  <a:srgbClr val="FFFF00"/>
                </a:solidFill>
              </a:rPr>
              <a:t>true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5631D69-FA91-4F19-9793-42387A9AA6F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Example (4)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86764CD-FB50-4DB8-B273-7FB68371EE2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User ID: </a:t>
            </a:r>
            <a:r>
              <a:rPr lang="en-US" altLang="en-US" sz="2400" dirty="0">
                <a:solidFill>
                  <a:srgbClr val="FFFF00"/>
                </a:solidFill>
              </a:rPr>
              <a:t>`  OR  ``=``  --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Password: </a:t>
            </a:r>
            <a:r>
              <a:rPr lang="en-US" altLang="en-US" sz="2400" dirty="0" err="1">
                <a:solidFill>
                  <a:srgbClr val="FFFF00"/>
                </a:solidFill>
              </a:rPr>
              <a:t>abc</a:t>
            </a:r>
            <a:endParaRPr lang="en-US" altLang="en-US" sz="2400" dirty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Because anything after the -- will be ignore, the injection will work even without any specific injection into the password predicate.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900E57F-996A-4712-B279-429F350BEC0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Example (5)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F05E59E-AEFE-4FEC-A172-03F627D557D2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User ID:  </a:t>
            </a:r>
            <a:r>
              <a:rPr lang="en-US" altLang="en-US" dirty="0">
                <a:solidFill>
                  <a:srgbClr val="FFFF00"/>
                </a:solidFill>
              </a:rPr>
              <a:t>` ; DROP TABLE USER ; --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Password: </a:t>
            </a:r>
            <a:r>
              <a:rPr lang="en-US" altLang="en-US" dirty="0">
                <a:solidFill>
                  <a:srgbClr val="FFFF00"/>
                </a:solidFill>
              </a:rPr>
              <a:t>`OR ``=`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select USERID from USER where USERID = </a:t>
            </a:r>
            <a:r>
              <a:rPr lang="en-US" altLang="en-US" sz="2400" dirty="0">
                <a:solidFill>
                  <a:srgbClr val="FFFF00"/>
                </a:solidFill>
              </a:rPr>
              <a:t>`` ; DROP TABLE USER ; -- ` and PWD = `</a:t>
            </a:r>
            <a:r>
              <a:rPr lang="en-US" altLang="en-US" sz="2400" dirty="0"/>
              <a:t>`OR ``=`</a:t>
            </a:r>
            <a:r>
              <a:rPr lang="en-US" altLang="en-US" sz="2400" dirty="0">
                <a:solidFill>
                  <a:srgbClr val="FF0000"/>
                </a:solidFill>
              </a:rPr>
              <a:t>`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I will not try to get any information, I just wan to bring the application down.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F11EB3F0-7E2F-4F1B-8D16-2D89C692F87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Impact of SQL Injection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6A6C834-90FC-4344-A9EC-BCD2C7873932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286000"/>
            <a:ext cx="5791200" cy="5008563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/>
              <a:t>Leakage of sensitive information.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/>
              <a:t>Reputation decline.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/>
              <a:t>Modification of sensitive information.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/>
              <a:t>Loss of control of db server.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/>
              <a:t>Data loss.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800"/>
              <a:t>Denial of service.</a:t>
            </a:r>
          </a:p>
        </p:txBody>
      </p:sp>
      <p:pic>
        <p:nvPicPr>
          <p:cNvPr id="78852" name="Picture 4">
            <a:extLst>
              <a:ext uri="{FF2B5EF4-FFF2-40B4-BE49-F238E27FC236}">
                <a16:creationId xmlns:a16="http://schemas.microsoft.com/office/drawing/2014/main" id="{7DF1E125-4DBB-418D-883F-30B63A0ADBC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3884613"/>
            <a:ext cx="4011613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2F33BBA-5480-4E55-BAEC-1D0BA704363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Cause: String Building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040B681-AF89-4573-9A91-8C1329997678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2438400"/>
            <a:ext cx="10439400" cy="4267200"/>
          </a:xfrm>
        </p:spPr>
        <p:txBody>
          <a:bodyPr/>
          <a:lstStyle/>
          <a:p>
            <a:pPr eaLnBrk="1" hangingPunct="1">
              <a:lnSpc>
                <a:spcPct val="6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/>
              <a:t>Building a SQL command string with user input in any language is dangerous.</a:t>
            </a:r>
          </a:p>
          <a:p>
            <a:pPr eaLnBrk="1" hangingPunct="1">
              <a:lnSpc>
                <a:spcPct val="65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en-US" sz="2000"/>
              <a:t>Variable interpolation.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en-US" sz="2000"/>
              <a:t>String concatenation with variables.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en-US" sz="2000"/>
              <a:t>String format functions like sprintf().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en-US" sz="2000"/>
              <a:t>String templating with variable replacement.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831BF0F-16DF-463B-A13B-BE43CAE4B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Avoidance Strategies Against SQL Injection</a:t>
            </a:r>
          </a:p>
        </p:txBody>
      </p:sp>
      <p:graphicFrame>
        <p:nvGraphicFramePr>
          <p:cNvPr id="10263" name="Group 23">
            <a:extLst>
              <a:ext uri="{FF2B5EF4-FFF2-40B4-BE49-F238E27FC236}">
                <a16:creationId xmlns:a16="http://schemas.microsoft.com/office/drawing/2014/main" id="{45FE14FA-81FD-4510-9E50-9082E1783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72829"/>
              </p:ext>
            </p:extLst>
          </p:nvPr>
        </p:nvGraphicFramePr>
        <p:xfrm>
          <a:off x="1905000" y="2057400"/>
          <a:ext cx="8007350" cy="4651376"/>
        </p:xfrm>
        <a:graphic>
          <a:graphicData uri="http://schemas.openxmlformats.org/drawingml/2006/table">
            <a:tbl>
              <a:tblPr/>
              <a:tblGrid>
                <a:gridCol w="196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2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Strategy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2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Reduce the attack surface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Ensure that all excess database privileges are revoked and that only those routines that are intended for end-user access are exposed. Though this does not entirely eliminate SQL injection vulnerabilities, it does mitigate the impact of the attacks.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2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Avoid dynamic SQL with concatenated input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Dynamic SQL built with concatenated input values presents the easiest entry point for SQL injections. Avoid constructing dynamic SQL this way.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2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Use bind arguments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Parameterize queries using bind arguments. Not only do bind arguments eliminate the possibility of SQL injections, they also enhance performance.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368"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Filter and sanitize input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Oracle-supplied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DBMS_ASSERT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package contains a number of functions that can be used to sanitize user input and to guard against SQL injection in applications that use dynamic SQL built with concatenated input values.</a:t>
                      </a:r>
                    </a:p>
                    <a:p>
                      <a:pPr marL="0" marR="0" lvl="0" indent="0" algn="l" defTabSz="228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If your filtering requirements cannot be satisfied by the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DBMS_ASSERT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package, create your own filter.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A0036B3-F034-4BD5-A503-09F71F97B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Test Next Week (15 %) contd…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2AADFB3-8305-429E-9685-4309E6F5A9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8824913" cy="4254500"/>
          </a:xfrm>
        </p:spPr>
        <p:txBody>
          <a:bodyPr>
            <a:normAutofit fontScale="92500" lnSpcReduction="10000"/>
          </a:bodyPr>
          <a:lstStyle/>
          <a:p>
            <a:r>
              <a:rPr lang="en-AU" altLang="en-US" dirty="0"/>
              <a:t>Question types (Most are Applied questions)</a:t>
            </a:r>
          </a:p>
          <a:p>
            <a:pPr lvl="1"/>
            <a:r>
              <a:rPr lang="en-AU" altLang="en-US" dirty="0"/>
              <a:t>True False</a:t>
            </a:r>
          </a:p>
          <a:p>
            <a:pPr lvl="1"/>
            <a:r>
              <a:rPr lang="en-AU" altLang="en-US" dirty="0"/>
              <a:t>Multiple choice</a:t>
            </a:r>
          </a:p>
          <a:p>
            <a:pPr lvl="1"/>
            <a:r>
              <a:rPr lang="en-AU" altLang="en-US" dirty="0"/>
              <a:t>Multi Select</a:t>
            </a:r>
          </a:p>
          <a:p>
            <a:pPr lvl="1"/>
            <a:r>
              <a:rPr lang="en-AU" altLang="en-US" dirty="0"/>
              <a:t>Practical questions on different topics such as creation of table, </a:t>
            </a:r>
            <a:r>
              <a:rPr lang="en-AU" altLang="en-US" dirty="0" err="1"/>
              <a:t>sql</a:t>
            </a:r>
            <a:r>
              <a:rPr lang="en-AU" altLang="en-US" dirty="0"/>
              <a:t> queries, data insertion  </a:t>
            </a:r>
          </a:p>
          <a:p>
            <a:pPr lvl="1"/>
            <a:r>
              <a:rPr lang="en-AU" altLang="en-US" dirty="0"/>
              <a:t>Difficulty level  will vary from tutorial questions to slightly more difficult level.</a:t>
            </a:r>
          </a:p>
          <a:p>
            <a:r>
              <a:rPr lang="en-AU" altLang="en-US" dirty="0"/>
              <a:t>How to Prepare</a:t>
            </a:r>
          </a:p>
          <a:p>
            <a:pPr lvl="1"/>
            <a:r>
              <a:rPr lang="en-AU" altLang="en-US" dirty="0"/>
              <a:t>Do you tutorial sheets and Read associated documentation carefully</a:t>
            </a:r>
          </a:p>
          <a:p>
            <a:pPr lvl="1"/>
            <a:r>
              <a:rPr lang="en-AU" altLang="en-US" dirty="0"/>
              <a:t>Practice questions on SQL (create table, alter, insert, select statements) given  in any database books</a:t>
            </a:r>
          </a:p>
          <a:p>
            <a:endParaRPr lang="en-AU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9E60A32-9A3C-4805-AA00-1FABD85327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SQL injection Conclusion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D0F5317-C952-4981-8C52-E172FA6DCEA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55700" y="1690688"/>
            <a:ext cx="9893300" cy="43291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injection is  technique for exploiting applications that use relational databases as their back end.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compose SQL statements and send to database.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injection use the fact that many of these applications concatenate the </a:t>
            </a:r>
            <a:r>
              <a:rPr lang="en-US" altLang="en-US" sz="2800" dirty="0">
                <a:solidFill>
                  <a:schemeClr val="accent2"/>
                </a:solidFill>
              </a:rPr>
              <a:t>fixed part of SQL statement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</a:t>
            </a:r>
            <a:r>
              <a:rPr lang="en-US" altLang="en-US" sz="2800" dirty="0">
                <a:solidFill>
                  <a:schemeClr val="accent2"/>
                </a:solidFill>
              </a:rPr>
              <a:t>user-supplied data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forms WHERE predicates or additional sub-queries.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B925D5C-D89D-4869-917F-A7E17B8594E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injection Conclusion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D1E119C-42FB-454F-9D81-657E4DC9668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The technique is based on </a:t>
            </a:r>
            <a:r>
              <a:rPr lang="en-US" altLang="en-US" u="sng" dirty="0"/>
              <a:t>malformed</a:t>
            </a:r>
            <a:r>
              <a:rPr lang="en-US" altLang="en-US" dirty="0"/>
              <a:t> user-supplied data </a:t>
            </a:r>
          </a:p>
          <a:p>
            <a:r>
              <a:rPr lang="en-US" altLang="en-US" dirty="0"/>
              <a:t>Transform </a:t>
            </a:r>
            <a:r>
              <a:rPr lang="en-US" altLang="en-US" dirty="0">
                <a:solidFill>
                  <a:schemeClr val="tx1"/>
                </a:solidFill>
              </a:rPr>
              <a:t>the innocent SQL calls to a malicious call </a:t>
            </a:r>
          </a:p>
          <a:p>
            <a:r>
              <a:rPr lang="en-US" altLang="en-US" dirty="0"/>
              <a:t>Cause unauthorized access, deletion of data, or theft of information</a:t>
            </a:r>
          </a:p>
          <a:p>
            <a:r>
              <a:rPr lang="en-US" altLang="en-US" dirty="0"/>
              <a:t>All databases can be a target of SQL injection and all are vulnerable to this technique. </a:t>
            </a:r>
          </a:p>
          <a:p>
            <a:r>
              <a:rPr lang="en-US" altLang="en-US" dirty="0"/>
              <a:t>The vulnerability is in the application layer outside of the database, and the moment that the application has a connection into the database.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1DD5BDE2-9C97-4478-895C-630B89B04CF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0" y="990600"/>
            <a:ext cx="5246688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/>
              <a:t>References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D723583-4B54-4EC6-8B3C-61C638F2408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1000" y="2362200"/>
            <a:ext cx="10972800" cy="4343400"/>
          </a:xfrm>
        </p:spPr>
        <p:txBody>
          <a:bodyPr rtlCol="0">
            <a:normAutofit/>
          </a:bodyPr>
          <a:lstStyle/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Andres Andreu, </a:t>
            </a:r>
            <a:r>
              <a:rPr lang="en-US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Pen Testing for Web Applications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Wrox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2006.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tx1"/>
              </a:buClr>
              <a:buFontTx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Anley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“Advanced SQL Injection In SQL Server Applications,”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http://www.nextgenss.com/papers/advanced_sql_injection.pdf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2002.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Stephen J.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Friedl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“SQL Injection Attacks by Example,”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http://www.unixwiz.net/techtips/sql-injection.html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2005.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Ferruh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Mavituna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SQL Injection Cheat Sheet, http://ferruh.mavituna.com/sql-injection-cheatsheet-oku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J.D. Meier, et. al., </a:t>
            </a:r>
            <a:r>
              <a:rPr lang="en-US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Improving Web Application Security: Threats and Countermeasures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Microsoft, http://msdn2.microsoft.com/en-us/library/aa302418.aspx, 2006.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Randall Munroe, XKCD,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http://xkcd.com/327/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OWASP, OWASP Testing Guide v2,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http://www.owasp.org/index.php/Testing_for_SQL_Injection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2007.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Joel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Scambray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Mike Shema, and Caleb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Sima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Hacking Exposed: Web Applications, 2nd edition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Addison-Wesley, 2006.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SEMS, “SQL Injection used to hack Real Estate Web Sites,”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http://www.semspot.com/2007/12/19/sql-injection-used-to-hack-real-estate-websites-extreme-blackhat/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2007.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Shiflett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Essential PHP Security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O’Reilly, 2005.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SK, “SQL Injection Walkthrough,”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10"/>
              </a:rPr>
              <a:t>http://www.securiteam.com/securityreviews/5DP0N1P76E.html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2002.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 Labs, “Blind SQL Injection,”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/>
              </a:rPr>
              <a:t>http://sqlinjection.com/assets/documents/Blind_SQLInjection.pdf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2007.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Dafydd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Stuttard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Marcus Pinto, </a:t>
            </a:r>
            <a:r>
              <a:rPr lang="en-US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 Hacker’s Handbook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Wiley, 2007.</a:t>
            </a:r>
          </a:p>
          <a:p>
            <a:pPr marL="685800" indent="-685800" eaLnBrk="1" fontAlgn="auto" hangingPunct="1">
              <a:lnSpc>
                <a:spcPct val="70000"/>
              </a:lnSpc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WASC, “Web Application Incidents Annual Report 2007,”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/>
              </a:rPr>
              <a:t>https://bsn.breach.com/downloads/whid/The%20Web%20Hacking%20Incidents%20Database%20Annual%20Report%202007.pdf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2008.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CB3ABD8-F74E-4D71-B49D-B8114E547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Test Next Week (15 %) contd…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D4986A4C-7938-4B68-92CB-620CC3CC1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90688"/>
            <a:ext cx="11277600" cy="4710112"/>
          </a:xfrm>
        </p:spPr>
        <p:txBody>
          <a:bodyPr/>
          <a:lstStyle/>
          <a:p>
            <a:r>
              <a:rPr lang="en-AU" altLang="en-US" dirty="0"/>
              <a:t>How it is conducted</a:t>
            </a:r>
          </a:p>
          <a:p>
            <a:pPr lvl="1"/>
            <a:r>
              <a:rPr lang="en-AU" altLang="en-US" dirty="0"/>
              <a:t>Open book </a:t>
            </a:r>
          </a:p>
          <a:p>
            <a:pPr lvl="1"/>
            <a:r>
              <a:rPr lang="en-AU" altLang="en-US" dirty="0"/>
              <a:t>Using </a:t>
            </a:r>
            <a:r>
              <a:rPr lang="en-AU" altLang="en-US" dirty="0" err="1"/>
              <a:t>Mylo</a:t>
            </a:r>
            <a:r>
              <a:rPr lang="en-AU" altLang="en-US" dirty="0"/>
              <a:t> Quizzes</a:t>
            </a:r>
          </a:p>
          <a:p>
            <a:pPr lvl="1"/>
            <a:r>
              <a:rPr lang="en-AU" altLang="en-US" dirty="0"/>
              <a:t>Start at fix time and ends at the fix time</a:t>
            </a:r>
          </a:p>
          <a:p>
            <a:pPr lvl="2"/>
            <a:r>
              <a:rPr lang="en-AU" altLang="en-US" dirty="0"/>
              <a:t>DO NOT BE LATE</a:t>
            </a:r>
          </a:p>
          <a:p>
            <a:pPr lvl="1"/>
            <a:r>
              <a:rPr lang="en-AU" altLang="en-US" dirty="0"/>
              <a:t>It is individual test, so do not try to copy from others</a:t>
            </a:r>
          </a:p>
          <a:p>
            <a:pPr lvl="2"/>
            <a:r>
              <a:rPr lang="en-AU" altLang="en-US" dirty="0"/>
              <a:t>Penalty can be fail in the whole unit</a:t>
            </a:r>
          </a:p>
          <a:p>
            <a:pPr lvl="1"/>
            <a:r>
              <a:rPr lang="en-AU" altLang="en-US" dirty="0"/>
              <a:t>Make sure you have stable internet and quite environment.</a:t>
            </a:r>
          </a:p>
          <a:p>
            <a:pPr lvl="2"/>
            <a:r>
              <a:rPr lang="en-AU" altLang="en-US" dirty="0"/>
              <a:t>If you miss it, you may not get another chance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72C0F2-8B9D-408C-A04E-2B123D609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Database Security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55C7D0-D860-489F-8DD1-01DA3C0C4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36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0877548B-6A19-42E8-A926-5F918EDF4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Security</a:t>
            </a:r>
          </a:p>
        </p:txBody>
      </p:sp>
      <p:sp>
        <p:nvSpPr>
          <p:cNvPr id="245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59AA06D-578E-4AC6-8B6D-B1CD43486F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Database Security </a:t>
            </a:r>
            <a:r>
              <a:rPr lang="en-US" altLang="en-US" dirty="0"/>
              <a:t>- protection from malicious attempts to steal (view) or modify data.</a:t>
            </a:r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118C05F7-5A14-4DFA-ADD3-AE4879C4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246688" y="6492875"/>
            <a:ext cx="54213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Adapted from Database and Application Security slides by S Sudarsan</a:t>
            </a:r>
          </a:p>
        </p:txBody>
      </p:sp>
      <p:pic>
        <p:nvPicPr>
          <p:cNvPr id="24581" name="Picture 6" descr="thief">
            <a:extLst>
              <a:ext uri="{FF2B5EF4-FFF2-40B4-BE49-F238E27FC236}">
                <a16:creationId xmlns:a16="http://schemas.microsoft.com/office/drawing/2014/main" id="{8F473760-7A2C-42D4-851E-4491E256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10000"/>
            <a:ext cx="2251075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7" descr="MCj03359430000[1]">
            <a:extLst>
              <a:ext uri="{FF2B5EF4-FFF2-40B4-BE49-F238E27FC236}">
                <a16:creationId xmlns:a16="http://schemas.microsoft.com/office/drawing/2014/main" id="{575EFA66-4237-40EF-A687-5FB6D2F9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0"/>
            <a:ext cx="154305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8" descr="MCBD19755_0000[1]">
            <a:extLst>
              <a:ext uri="{FF2B5EF4-FFF2-40B4-BE49-F238E27FC236}">
                <a16:creationId xmlns:a16="http://schemas.microsoft.com/office/drawing/2014/main" id="{DEAF55DF-7533-437E-9B59-3861225A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198278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345886D-6688-4BB7-8B4C-947294008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Importance of Data</a:t>
            </a:r>
          </a:p>
        </p:txBody>
      </p:sp>
      <p:sp>
        <p:nvSpPr>
          <p:cNvPr id="1474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B01A172-BA5D-4A35-B2D4-5B3E53DC1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10820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Bank/</a:t>
            </a:r>
            <a:r>
              <a:rPr lang="en-US" altLang="en-US" sz="3200" dirty="0" err="1"/>
              <a:t>Demat</a:t>
            </a:r>
            <a:r>
              <a:rPr lang="en-US" altLang="en-US" sz="3200" dirty="0"/>
              <a:t> accounts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Credit card, Salary, Income tax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University admissions, marks/grades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Land records, licenses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FFFF00"/>
                </a:solidFill>
              </a:rPr>
              <a:t>Data = crown jewels </a:t>
            </a:r>
            <a:r>
              <a:rPr lang="en-US" altLang="en-US" sz="3200" dirty="0"/>
              <a:t>for organizations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F192CCF9-5BF9-41A6-9E7C-5212EFBC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246688" y="6492875"/>
            <a:ext cx="54213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Adapted from Database and Application Security slides by S Sudarsan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AC8A6F0-EB80-4F07-AFEB-B86A3A12A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Identity Theft</a:t>
            </a:r>
          </a:p>
        </p:txBody>
      </p:sp>
      <p:sp>
        <p:nvSpPr>
          <p:cNvPr id="1495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F684C56-242B-403D-A8EC-71045CAC3F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2395538"/>
            <a:ext cx="10753725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Pretend to be someone else and get credit cards/loans in their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Identification based on “private” information that is not hard to obtain online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More lucrative than blue-collar crime,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 harder to catch criminals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Hurts victims even more than regular theft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Onus goes on innocent people to prove they didn’t get loans or make credit card payment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Credit history gets spoilt, making it harder to get future loans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And you may have been robbed without ever knowing about it.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E01805F7-1103-4A19-B268-FD3BF5CA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246688" y="6492875"/>
            <a:ext cx="54213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Adapted from Database and Application Security slides by S Sudarsan</a:t>
            </a:r>
          </a:p>
        </p:txBody>
      </p:sp>
      <p:pic>
        <p:nvPicPr>
          <p:cNvPr id="28677" name="Picture 4" descr="MCPE03479_0000[1]">
            <a:extLst>
              <a:ext uri="{FF2B5EF4-FFF2-40B4-BE49-F238E27FC236}">
                <a16:creationId xmlns:a16="http://schemas.microsoft.com/office/drawing/2014/main" id="{60D0D5E3-34BA-45CA-817B-ED77BB11A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050" y="2346325"/>
            <a:ext cx="1185863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 descr="MCj00825670000[1]">
            <a:extLst>
              <a:ext uri="{FF2B5EF4-FFF2-40B4-BE49-F238E27FC236}">
                <a16:creationId xmlns:a16="http://schemas.microsoft.com/office/drawing/2014/main" id="{7D434886-56C3-4FFC-B788-76DB22337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50" y="862013"/>
            <a:ext cx="179546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KI712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712" id="{B5AB0FBF-BE4D-43F0-ADB4-4D18043238BD}" vid="{AF340D0A-813D-4C60-948C-CFABC940A6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8082DC9A55D64ABDEA4A8DA8E6A429" ma:contentTypeVersion="10" ma:contentTypeDescription="Create a new document." ma:contentTypeScope="" ma:versionID="b56040df4a748bb45f75b2d567936d0c">
  <xsd:schema xmlns:xsd="http://www.w3.org/2001/XMLSchema" xmlns:xs="http://www.w3.org/2001/XMLSchema" xmlns:p="http://schemas.microsoft.com/office/2006/metadata/properties" xmlns:ns3="efded653-c04c-4571-8f33-256f53484159" xmlns:ns4="3ac3d1ed-336e-4276-973a-2bb5d8322ced" targetNamespace="http://schemas.microsoft.com/office/2006/metadata/properties" ma:root="true" ma:fieldsID="0d2d9ba4112ac531051bdd24c71f16e2" ns3:_="" ns4:_="">
    <xsd:import namespace="efded653-c04c-4571-8f33-256f53484159"/>
    <xsd:import namespace="3ac3d1ed-336e-4276-973a-2bb5d8322c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ed653-c04c-4571-8f33-256f534841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3d1ed-336e-4276-973a-2bb5d8322c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8ECE0C-D123-4486-90E7-D14BA16DDA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EE5954-AAE6-4059-B726-A38C44ECE3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ded653-c04c-4571-8f33-256f53484159"/>
    <ds:schemaRef ds:uri="3ac3d1ed-336e-4276-973a-2bb5d8322c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KI712</Template>
  <TotalTime>1351</TotalTime>
  <Words>2901</Words>
  <Application>Microsoft Office PowerPoint</Application>
  <PresentationFormat>Widescreen</PresentationFormat>
  <Paragraphs>371</Paragraphs>
  <Slides>42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Century Gothic</vt:lpstr>
      <vt:lpstr>Arial</vt:lpstr>
      <vt:lpstr>Wingdings 3</vt:lpstr>
      <vt:lpstr>Calibri</vt:lpstr>
      <vt:lpstr>Wingdings</vt:lpstr>
      <vt:lpstr>Courier New</vt:lpstr>
      <vt:lpstr>Times</vt:lpstr>
      <vt:lpstr>Times New Roman</vt:lpstr>
      <vt:lpstr>KI712</vt:lpstr>
      <vt:lpstr>Database Security</vt:lpstr>
      <vt:lpstr>Assignment 1</vt:lpstr>
      <vt:lpstr>Test Next Week (15 %)</vt:lpstr>
      <vt:lpstr>Test Next Week (15 %) contd…</vt:lpstr>
      <vt:lpstr>Test Next Week (15 %) contd…</vt:lpstr>
      <vt:lpstr>Database Security</vt:lpstr>
      <vt:lpstr>Database Security</vt:lpstr>
      <vt:lpstr>Importance of Data</vt:lpstr>
      <vt:lpstr>Identity Theft</vt:lpstr>
      <vt:lpstr>Levels of Data Security</vt:lpstr>
      <vt:lpstr>Physical/OS Security</vt:lpstr>
      <vt:lpstr>Database Encryption</vt:lpstr>
      <vt:lpstr>Network Security Threats</vt:lpstr>
      <vt:lpstr>Network level Security</vt:lpstr>
      <vt:lpstr>Security at the Database/Application Program</vt:lpstr>
      <vt:lpstr>Database vs. Application</vt:lpstr>
      <vt:lpstr>Application Security</vt:lpstr>
      <vt:lpstr>OWASP Top Ten Web Security Vulnerabilities</vt:lpstr>
      <vt:lpstr>KIT712: SQL Injection</vt:lpstr>
      <vt:lpstr>Topics</vt:lpstr>
      <vt:lpstr>Injection</vt:lpstr>
      <vt:lpstr>SQL Injection</vt:lpstr>
      <vt:lpstr>SQL Injection in PHP</vt:lpstr>
      <vt:lpstr>SQL Injection Attack #1</vt:lpstr>
      <vt:lpstr>SQL Injection Attack #2</vt:lpstr>
      <vt:lpstr>Exploits of a Mom</vt:lpstr>
      <vt:lpstr>Injecting into SELECT</vt:lpstr>
      <vt:lpstr>Injecting into INSERT</vt:lpstr>
      <vt:lpstr>Injecting into UPDATE</vt:lpstr>
      <vt:lpstr>UNION</vt:lpstr>
      <vt:lpstr>UNION</vt:lpstr>
      <vt:lpstr>More Examples (1)</vt:lpstr>
      <vt:lpstr>More Example (2)</vt:lpstr>
      <vt:lpstr>More Example (3)</vt:lpstr>
      <vt:lpstr>More Example (4)</vt:lpstr>
      <vt:lpstr>More Example (5)</vt:lpstr>
      <vt:lpstr>Impact of SQL Injection</vt:lpstr>
      <vt:lpstr>The Cause: String Building</vt:lpstr>
      <vt:lpstr>Avoidance Strategies Against SQL Injection</vt:lpstr>
      <vt:lpstr>SQL injection Conclusion</vt:lpstr>
      <vt:lpstr>SQL injection Conclusion</vt:lpstr>
      <vt:lpstr>References</vt:lpstr>
    </vt:vector>
  </TitlesOfParts>
  <Company>ut chattanooga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</dc:title>
  <dc:creator>Faculty</dc:creator>
  <cp:lastModifiedBy>Saurabh Garg</cp:lastModifiedBy>
  <cp:revision>121</cp:revision>
  <dcterms:created xsi:type="dcterms:W3CDTF">2008-02-27T20:24:08Z</dcterms:created>
  <dcterms:modified xsi:type="dcterms:W3CDTF">2021-08-02T05:55:31Z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0x010100098082DC9A55D64ABDEA4A8DA8E6A429</vt:lpwstr>
  </property>
</Properties>
</file>