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 ContentType="application/vnd.ms-exce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4"/>
  </p:sldMasterIdLst>
  <p:notesMasterIdLst>
    <p:notesMasterId r:id="rId110"/>
  </p:notesMasterIdLst>
  <p:sldIdLst>
    <p:sldId id="256" r:id="rId5"/>
    <p:sldId id="349" r:id="rId6"/>
    <p:sldId id="259" r:id="rId7"/>
    <p:sldId id="260" r:id="rId8"/>
    <p:sldId id="261" r:id="rId9"/>
    <p:sldId id="359" r:id="rId10"/>
    <p:sldId id="360" r:id="rId11"/>
    <p:sldId id="361" r:id="rId12"/>
    <p:sldId id="420" r:id="rId13"/>
    <p:sldId id="263" r:id="rId14"/>
    <p:sldId id="264" r:id="rId15"/>
    <p:sldId id="341" r:id="rId16"/>
    <p:sldId id="338" r:id="rId17"/>
    <p:sldId id="350" r:id="rId18"/>
    <p:sldId id="265" r:id="rId19"/>
    <p:sldId id="342" r:id="rId20"/>
    <p:sldId id="266" r:id="rId21"/>
    <p:sldId id="268" r:id="rId22"/>
    <p:sldId id="267" r:id="rId23"/>
    <p:sldId id="269" r:id="rId24"/>
    <p:sldId id="270" r:id="rId25"/>
    <p:sldId id="271" r:id="rId26"/>
    <p:sldId id="272" r:id="rId27"/>
    <p:sldId id="273" r:id="rId28"/>
    <p:sldId id="278" r:id="rId29"/>
    <p:sldId id="279" r:id="rId30"/>
    <p:sldId id="281" r:id="rId31"/>
    <p:sldId id="416" r:id="rId32"/>
    <p:sldId id="340" r:id="rId33"/>
    <p:sldId id="363" r:id="rId34"/>
    <p:sldId id="280" r:id="rId35"/>
    <p:sldId id="316" r:id="rId36"/>
    <p:sldId id="317" r:id="rId37"/>
    <p:sldId id="351" r:id="rId38"/>
    <p:sldId id="319" r:id="rId39"/>
    <p:sldId id="318" r:id="rId40"/>
    <p:sldId id="433" r:id="rId41"/>
    <p:sldId id="320" r:id="rId42"/>
    <p:sldId id="434" r:id="rId43"/>
    <p:sldId id="435" r:id="rId44"/>
    <p:sldId id="421" r:id="rId45"/>
    <p:sldId id="311" r:id="rId46"/>
    <p:sldId id="422" r:id="rId47"/>
    <p:sldId id="423" r:id="rId48"/>
    <p:sldId id="424" r:id="rId49"/>
    <p:sldId id="315" r:id="rId50"/>
    <p:sldId id="425" r:id="rId51"/>
    <p:sldId id="436" r:id="rId52"/>
    <p:sldId id="426" r:id="rId53"/>
    <p:sldId id="427" r:id="rId54"/>
    <p:sldId id="428" r:id="rId55"/>
    <p:sldId id="429" r:id="rId56"/>
    <p:sldId id="430" r:id="rId57"/>
    <p:sldId id="431" r:id="rId58"/>
    <p:sldId id="438" r:id="rId59"/>
    <p:sldId id="437" r:id="rId60"/>
    <p:sldId id="432" r:id="rId61"/>
    <p:sldId id="418" r:id="rId62"/>
    <p:sldId id="321" r:id="rId63"/>
    <p:sldId id="322" r:id="rId64"/>
    <p:sldId id="323" r:id="rId65"/>
    <p:sldId id="324" r:id="rId66"/>
    <p:sldId id="326" r:id="rId67"/>
    <p:sldId id="439" r:id="rId68"/>
    <p:sldId id="354" r:id="rId69"/>
    <p:sldId id="353" r:id="rId70"/>
    <p:sldId id="355" r:id="rId71"/>
    <p:sldId id="356" r:id="rId72"/>
    <p:sldId id="357" r:id="rId73"/>
    <p:sldId id="283" r:id="rId74"/>
    <p:sldId id="312" r:id="rId75"/>
    <p:sldId id="313" r:id="rId76"/>
    <p:sldId id="410" r:id="rId77"/>
    <p:sldId id="314" r:id="rId78"/>
    <p:sldId id="411" r:id="rId79"/>
    <p:sldId id="412" r:id="rId80"/>
    <p:sldId id="348" r:id="rId81"/>
    <p:sldId id="385" r:id="rId82"/>
    <p:sldId id="386" r:id="rId83"/>
    <p:sldId id="387" r:id="rId84"/>
    <p:sldId id="388" r:id="rId85"/>
    <p:sldId id="389" r:id="rId86"/>
    <p:sldId id="390" r:id="rId87"/>
    <p:sldId id="391" r:id="rId88"/>
    <p:sldId id="392" r:id="rId89"/>
    <p:sldId id="393" r:id="rId90"/>
    <p:sldId id="394" r:id="rId91"/>
    <p:sldId id="395" r:id="rId92"/>
    <p:sldId id="396" r:id="rId93"/>
    <p:sldId id="397" r:id="rId94"/>
    <p:sldId id="398" r:id="rId95"/>
    <p:sldId id="399" r:id="rId96"/>
    <p:sldId id="400" r:id="rId97"/>
    <p:sldId id="401" r:id="rId98"/>
    <p:sldId id="402" r:id="rId99"/>
    <p:sldId id="403" r:id="rId100"/>
    <p:sldId id="404" r:id="rId101"/>
    <p:sldId id="405" r:id="rId102"/>
    <p:sldId id="406" r:id="rId103"/>
    <p:sldId id="407" r:id="rId104"/>
    <p:sldId id="408" r:id="rId105"/>
    <p:sldId id="409" r:id="rId106"/>
    <p:sldId id="413" r:id="rId107"/>
    <p:sldId id="415" r:id="rId108"/>
    <p:sldId id="417" r:id="rId10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1DCEB-54C0-4C1E-A312-7C9B7A65AD13}" v="159" dt="2021-07-12T01:57:51.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79174" autoAdjust="0"/>
  </p:normalViewPr>
  <p:slideViewPr>
    <p:cSldViewPr snapToGrid="0">
      <p:cViewPr varScale="1">
        <p:scale>
          <a:sx n="50" d="100"/>
          <a:sy n="50" d="100"/>
        </p:scale>
        <p:origin x="1012"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notesMaster" Target="notesMasters/notesMaster1.xml"/><Relationship Id="rId115"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36.svg"/><Relationship Id="rId4" Type="http://schemas.openxmlformats.org/officeDocument/2006/relationships/image" Target="../media/image32.svg"/><Relationship Id="rId9" Type="http://schemas.openxmlformats.org/officeDocument/2006/relationships/image" Target="../media/image3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36.svg"/><Relationship Id="rId4" Type="http://schemas.openxmlformats.org/officeDocument/2006/relationships/image" Target="../media/image32.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40CF66-F2D6-496C-954D-61DAC1E70442}"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8B0675F3-FD9A-4FB7-A4CE-DFFEBAC18F7D}">
      <dgm:prSet/>
      <dgm:spPr/>
      <dgm:t>
        <a:bodyPr/>
        <a:lstStyle/>
        <a:p>
          <a:r>
            <a:rPr lang="en-AU"/>
            <a:t>LO1. Evaluate, critically analyse alternative techniques and data models for designing databases;</a:t>
          </a:r>
          <a:endParaRPr lang="en-US"/>
        </a:p>
      </dgm:t>
    </dgm:pt>
    <dgm:pt modelId="{791E823E-5C40-44A9-AFAF-CBD68E9C6634}" type="parTrans" cxnId="{F2A176F4-9570-452E-B6DD-9FC240016BE5}">
      <dgm:prSet/>
      <dgm:spPr/>
      <dgm:t>
        <a:bodyPr/>
        <a:lstStyle/>
        <a:p>
          <a:endParaRPr lang="en-US"/>
        </a:p>
      </dgm:t>
    </dgm:pt>
    <dgm:pt modelId="{69470A45-F5F0-4040-A786-089ECDB892B7}" type="sibTrans" cxnId="{F2A176F4-9570-452E-B6DD-9FC240016BE5}">
      <dgm:prSet/>
      <dgm:spPr/>
      <dgm:t>
        <a:bodyPr/>
        <a:lstStyle/>
        <a:p>
          <a:endParaRPr lang="en-US"/>
        </a:p>
      </dgm:t>
    </dgm:pt>
    <dgm:pt modelId="{1F9C90D4-A95C-4D26-A475-B6A81DC1D169}">
      <dgm:prSet/>
      <dgm:spPr/>
      <dgm:t>
        <a:bodyPr/>
        <a:lstStyle/>
        <a:p>
          <a:r>
            <a:rPr lang="en-AU"/>
            <a:t>LO2. Adapt and apply techniques and processes for designing, implementing and administering an enterprise level relational database;</a:t>
          </a:r>
          <a:endParaRPr lang="en-US"/>
        </a:p>
      </dgm:t>
    </dgm:pt>
    <dgm:pt modelId="{6271F7FD-4DC9-4FC2-9203-468106F01EDE}" type="parTrans" cxnId="{22E9A041-8BD9-4DF0-9445-B50780A01E96}">
      <dgm:prSet/>
      <dgm:spPr/>
      <dgm:t>
        <a:bodyPr/>
        <a:lstStyle/>
        <a:p>
          <a:endParaRPr lang="en-US"/>
        </a:p>
      </dgm:t>
    </dgm:pt>
    <dgm:pt modelId="{358E8C7A-E927-4DFD-B06A-0FE65BC54F9C}" type="sibTrans" cxnId="{22E9A041-8BD9-4DF0-9445-B50780A01E96}">
      <dgm:prSet/>
      <dgm:spPr/>
      <dgm:t>
        <a:bodyPr/>
        <a:lstStyle/>
        <a:p>
          <a:endParaRPr lang="en-US"/>
        </a:p>
      </dgm:t>
    </dgm:pt>
    <dgm:pt modelId="{544861E2-0943-467D-A28E-C63C91C25FDF}">
      <dgm:prSet/>
      <dgm:spPr/>
      <dgm:t>
        <a:bodyPr/>
        <a:lstStyle/>
        <a:p>
          <a:r>
            <a:rPr lang="en-AU"/>
            <a:t>LO3. Design sophisticated SQL queries to efficiently retrieve information from relational databases;</a:t>
          </a:r>
          <a:endParaRPr lang="en-US"/>
        </a:p>
      </dgm:t>
    </dgm:pt>
    <dgm:pt modelId="{2834C94E-0092-48A4-9FFF-94432B53E0EE}" type="parTrans" cxnId="{1B03891D-B7D7-42A7-B35A-E54970E8D081}">
      <dgm:prSet/>
      <dgm:spPr/>
      <dgm:t>
        <a:bodyPr/>
        <a:lstStyle/>
        <a:p>
          <a:endParaRPr lang="en-US"/>
        </a:p>
      </dgm:t>
    </dgm:pt>
    <dgm:pt modelId="{7F45879E-3EF2-4A37-AF19-B7421FD8588D}" type="sibTrans" cxnId="{1B03891D-B7D7-42A7-B35A-E54970E8D081}">
      <dgm:prSet/>
      <dgm:spPr/>
      <dgm:t>
        <a:bodyPr/>
        <a:lstStyle/>
        <a:p>
          <a:endParaRPr lang="en-US"/>
        </a:p>
      </dgm:t>
    </dgm:pt>
    <dgm:pt modelId="{623224F1-5591-4831-92B4-B8DEE36A9710}">
      <dgm:prSet/>
      <dgm:spPr/>
      <dgm:t>
        <a:bodyPr/>
        <a:lstStyle/>
        <a:p>
          <a:r>
            <a:rPr lang="en-AU"/>
            <a:t>LO4. Understand and appreciate data storage and retrieval issues with current trends and advances in database technologies.</a:t>
          </a:r>
          <a:endParaRPr lang="en-US"/>
        </a:p>
      </dgm:t>
    </dgm:pt>
    <dgm:pt modelId="{9668334B-4674-4DEB-ACEA-A2B0D8400669}" type="parTrans" cxnId="{9D15B910-02B0-4CA0-A442-9CB8D6F23736}">
      <dgm:prSet/>
      <dgm:spPr/>
      <dgm:t>
        <a:bodyPr/>
        <a:lstStyle/>
        <a:p>
          <a:endParaRPr lang="en-US"/>
        </a:p>
      </dgm:t>
    </dgm:pt>
    <dgm:pt modelId="{83BAD480-8B24-41B3-BD7A-AAF51D97B387}" type="sibTrans" cxnId="{9D15B910-02B0-4CA0-A442-9CB8D6F23736}">
      <dgm:prSet/>
      <dgm:spPr/>
      <dgm:t>
        <a:bodyPr/>
        <a:lstStyle/>
        <a:p>
          <a:endParaRPr lang="en-US"/>
        </a:p>
      </dgm:t>
    </dgm:pt>
    <dgm:pt modelId="{BD9AD478-38D1-4609-B5DC-2BCCDE3F4E71}" type="pres">
      <dgm:prSet presAssocID="{4740CF66-F2D6-496C-954D-61DAC1E70442}" presName="vert0" presStyleCnt="0">
        <dgm:presLayoutVars>
          <dgm:dir/>
          <dgm:animOne val="branch"/>
          <dgm:animLvl val="lvl"/>
        </dgm:presLayoutVars>
      </dgm:prSet>
      <dgm:spPr/>
    </dgm:pt>
    <dgm:pt modelId="{C6CA6101-566A-4AF3-BD72-40271312BFC9}" type="pres">
      <dgm:prSet presAssocID="{8B0675F3-FD9A-4FB7-A4CE-DFFEBAC18F7D}" presName="thickLine" presStyleLbl="alignNode1" presStyleIdx="0" presStyleCnt="4"/>
      <dgm:spPr/>
    </dgm:pt>
    <dgm:pt modelId="{5DD2498E-6027-48BE-B814-0E45469096BD}" type="pres">
      <dgm:prSet presAssocID="{8B0675F3-FD9A-4FB7-A4CE-DFFEBAC18F7D}" presName="horz1" presStyleCnt="0"/>
      <dgm:spPr/>
    </dgm:pt>
    <dgm:pt modelId="{A2A36CBD-45CF-4AAC-91AB-F4C101F700B3}" type="pres">
      <dgm:prSet presAssocID="{8B0675F3-FD9A-4FB7-A4CE-DFFEBAC18F7D}" presName="tx1" presStyleLbl="revTx" presStyleIdx="0" presStyleCnt="4"/>
      <dgm:spPr/>
    </dgm:pt>
    <dgm:pt modelId="{82284623-50F5-4AF7-A747-122D9A1017E5}" type="pres">
      <dgm:prSet presAssocID="{8B0675F3-FD9A-4FB7-A4CE-DFFEBAC18F7D}" presName="vert1" presStyleCnt="0"/>
      <dgm:spPr/>
    </dgm:pt>
    <dgm:pt modelId="{EE114FF5-64CC-45FB-B920-8DB310F12679}" type="pres">
      <dgm:prSet presAssocID="{1F9C90D4-A95C-4D26-A475-B6A81DC1D169}" presName="thickLine" presStyleLbl="alignNode1" presStyleIdx="1" presStyleCnt="4"/>
      <dgm:spPr/>
    </dgm:pt>
    <dgm:pt modelId="{4CD0AF0F-C43C-4221-97DE-795E65EB50FF}" type="pres">
      <dgm:prSet presAssocID="{1F9C90D4-A95C-4D26-A475-B6A81DC1D169}" presName="horz1" presStyleCnt="0"/>
      <dgm:spPr/>
    </dgm:pt>
    <dgm:pt modelId="{2EB90379-2B59-492B-86EA-A3E1344F08E6}" type="pres">
      <dgm:prSet presAssocID="{1F9C90D4-A95C-4D26-A475-B6A81DC1D169}" presName="tx1" presStyleLbl="revTx" presStyleIdx="1" presStyleCnt="4"/>
      <dgm:spPr/>
    </dgm:pt>
    <dgm:pt modelId="{14EA1578-2EF6-4F50-B773-E27EEB7784F7}" type="pres">
      <dgm:prSet presAssocID="{1F9C90D4-A95C-4D26-A475-B6A81DC1D169}" presName="vert1" presStyleCnt="0"/>
      <dgm:spPr/>
    </dgm:pt>
    <dgm:pt modelId="{640C14DA-8298-4421-B07D-4490E042D90F}" type="pres">
      <dgm:prSet presAssocID="{544861E2-0943-467D-A28E-C63C91C25FDF}" presName="thickLine" presStyleLbl="alignNode1" presStyleIdx="2" presStyleCnt="4"/>
      <dgm:spPr/>
    </dgm:pt>
    <dgm:pt modelId="{DA6A0D91-F2AC-44EA-A2DB-3838BD3ACA47}" type="pres">
      <dgm:prSet presAssocID="{544861E2-0943-467D-A28E-C63C91C25FDF}" presName="horz1" presStyleCnt="0"/>
      <dgm:spPr/>
    </dgm:pt>
    <dgm:pt modelId="{06CEA3D5-AC7A-452D-B153-C9421C10D65B}" type="pres">
      <dgm:prSet presAssocID="{544861E2-0943-467D-A28E-C63C91C25FDF}" presName="tx1" presStyleLbl="revTx" presStyleIdx="2" presStyleCnt="4"/>
      <dgm:spPr/>
    </dgm:pt>
    <dgm:pt modelId="{3234CF56-B552-444F-916B-C01046DC27C7}" type="pres">
      <dgm:prSet presAssocID="{544861E2-0943-467D-A28E-C63C91C25FDF}" presName="vert1" presStyleCnt="0"/>
      <dgm:spPr/>
    </dgm:pt>
    <dgm:pt modelId="{3AE3DC0A-228E-4E0B-AB4A-266959933B36}" type="pres">
      <dgm:prSet presAssocID="{623224F1-5591-4831-92B4-B8DEE36A9710}" presName="thickLine" presStyleLbl="alignNode1" presStyleIdx="3" presStyleCnt="4"/>
      <dgm:spPr/>
    </dgm:pt>
    <dgm:pt modelId="{21A8F2D8-6E7A-48B4-AFA3-E99102AFBDF2}" type="pres">
      <dgm:prSet presAssocID="{623224F1-5591-4831-92B4-B8DEE36A9710}" presName="horz1" presStyleCnt="0"/>
      <dgm:spPr/>
    </dgm:pt>
    <dgm:pt modelId="{C76FF885-87E7-4F79-96FE-2B69D387C3A1}" type="pres">
      <dgm:prSet presAssocID="{623224F1-5591-4831-92B4-B8DEE36A9710}" presName="tx1" presStyleLbl="revTx" presStyleIdx="3" presStyleCnt="4"/>
      <dgm:spPr/>
    </dgm:pt>
    <dgm:pt modelId="{3768BD51-D85A-42B1-964E-6A5CCFE7B434}" type="pres">
      <dgm:prSet presAssocID="{623224F1-5591-4831-92B4-B8DEE36A9710}" presName="vert1" presStyleCnt="0"/>
      <dgm:spPr/>
    </dgm:pt>
  </dgm:ptLst>
  <dgm:cxnLst>
    <dgm:cxn modelId="{CFC45C08-0DA8-4809-8902-321CF8424243}" type="presOf" srcId="{623224F1-5591-4831-92B4-B8DEE36A9710}" destId="{C76FF885-87E7-4F79-96FE-2B69D387C3A1}" srcOrd="0" destOrd="0" presId="urn:microsoft.com/office/officeart/2008/layout/LinedList"/>
    <dgm:cxn modelId="{9D15B910-02B0-4CA0-A442-9CB8D6F23736}" srcId="{4740CF66-F2D6-496C-954D-61DAC1E70442}" destId="{623224F1-5591-4831-92B4-B8DEE36A9710}" srcOrd="3" destOrd="0" parTransId="{9668334B-4674-4DEB-ACEA-A2B0D8400669}" sibTransId="{83BAD480-8B24-41B3-BD7A-AAF51D97B387}"/>
    <dgm:cxn modelId="{E2754D19-52A1-493F-A390-1F9D80FF5786}" type="presOf" srcId="{4740CF66-F2D6-496C-954D-61DAC1E70442}" destId="{BD9AD478-38D1-4609-B5DC-2BCCDE3F4E71}" srcOrd="0" destOrd="0" presId="urn:microsoft.com/office/officeart/2008/layout/LinedList"/>
    <dgm:cxn modelId="{1B03891D-B7D7-42A7-B35A-E54970E8D081}" srcId="{4740CF66-F2D6-496C-954D-61DAC1E70442}" destId="{544861E2-0943-467D-A28E-C63C91C25FDF}" srcOrd="2" destOrd="0" parTransId="{2834C94E-0092-48A4-9FFF-94432B53E0EE}" sibTransId="{7F45879E-3EF2-4A37-AF19-B7421FD8588D}"/>
    <dgm:cxn modelId="{3ECFE321-4B47-4AB3-9F49-F0F495CC23F5}" type="presOf" srcId="{544861E2-0943-467D-A28E-C63C91C25FDF}" destId="{06CEA3D5-AC7A-452D-B153-C9421C10D65B}" srcOrd="0" destOrd="0" presId="urn:microsoft.com/office/officeart/2008/layout/LinedList"/>
    <dgm:cxn modelId="{25C14B23-83F7-4D27-9890-4624444A4F7C}" type="presOf" srcId="{1F9C90D4-A95C-4D26-A475-B6A81DC1D169}" destId="{2EB90379-2B59-492B-86EA-A3E1344F08E6}" srcOrd="0" destOrd="0" presId="urn:microsoft.com/office/officeart/2008/layout/LinedList"/>
    <dgm:cxn modelId="{5E07475F-2507-4F47-875A-B08D21D72B3A}" type="presOf" srcId="{8B0675F3-FD9A-4FB7-A4CE-DFFEBAC18F7D}" destId="{A2A36CBD-45CF-4AAC-91AB-F4C101F700B3}" srcOrd="0" destOrd="0" presId="urn:microsoft.com/office/officeart/2008/layout/LinedList"/>
    <dgm:cxn modelId="{22E9A041-8BD9-4DF0-9445-B50780A01E96}" srcId="{4740CF66-F2D6-496C-954D-61DAC1E70442}" destId="{1F9C90D4-A95C-4D26-A475-B6A81DC1D169}" srcOrd="1" destOrd="0" parTransId="{6271F7FD-4DC9-4FC2-9203-468106F01EDE}" sibTransId="{358E8C7A-E927-4DFD-B06A-0FE65BC54F9C}"/>
    <dgm:cxn modelId="{F2A176F4-9570-452E-B6DD-9FC240016BE5}" srcId="{4740CF66-F2D6-496C-954D-61DAC1E70442}" destId="{8B0675F3-FD9A-4FB7-A4CE-DFFEBAC18F7D}" srcOrd="0" destOrd="0" parTransId="{791E823E-5C40-44A9-AFAF-CBD68E9C6634}" sibTransId="{69470A45-F5F0-4040-A786-089ECDB892B7}"/>
    <dgm:cxn modelId="{079BBB4C-665E-43D6-920B-0D7CB8092306}" type="presParOf" srcId="{BD9AD478-38D1-4609-B5DC-2BCCDE3F4E71}" destId="{C6CA6101-566A-4AF3-BD72-40271312BFC9}" srcOrd="0" destOrd="0" presId="urn:microsoft.com/office/officeart/2008/layout/LinedList"/>
    <dgm:cxn modelId="{2164CD1D-6BD9-4343-96EB-5DE1F3EA1C8C}" type="presParOf" srcId="{BD9AD478-38D1-4609-B5DC-2BCCDE3F4E71}" destId="{5DD2498E-6027-48BE-B814-0E45469096BD}" srcOrd="1" destOrd="0" presId="urn:microsoft.com/office/officeart/2008/layout/LinedList"/>
    <dgm:cxn modelId="{281C1657-ECC3-4668-AA88-8FA0053C853A}" type="presParOf" srcId="{5DD2498E-6027-48BE-B814-0E45469096BD}" destId="{A2A36CBD-45CF-4AAC-91AB-F4C101F700B3}" srcOrd="0" destOrd="0" presId="urn:microsoft.com/office/officeart/2008/layout/LinedList"/>
    <dgm:cxn modelId="{7DC0D5B2-7769-4F48-BF34-029A28F0FF12}" type="presParOf" srcId="{5DD2498E-6027-48BE-B814-0E45469096BD}" destId="{82284623-50F5-4AF7-A747-122D9A1017E5}" srcOrd="1" destOrd="0" presId="urn:microsoft.com/office/officeart/2008/layout/LinedList"/>
    <dgm:cxn modelId="{2DFA7D0B-2EB2-4626-AB62-354FD8B876DD}" type="presParOf" srcId="{BD9AD478-38D1-4609-B5DC-2BCCDE3F4E71}" destId="{EE114FF5-64CC-45FB-B920-8DB310F12679}" srcOrd="2" destOrd="0" presId="urn:microsoft.com/office/officeart/2008/layout/LinedList"/>
    <dgm:cxn modelId="{85052D27-A674-493B-9D70-CBDB6179BF82}" type="presParOf" srcId="{BD9AD478-38D1-4609-B5DC-2BCCDE3F4E71}" destId="{4CD0AF0F-C43C-4221-97DE-795E65EB50FF}" srcOrd="3" destOrd="0" presId="urn:microsoft.com/office/officeart/2008/layout/LinedList"/>
    <dgm:cxn modelId="{549AB3E7-32C8-48C4-A114-5D827E7AE3A1}" type="presParOf" srcId="{4CD0AF0F-C43C-4221-97DE-795E65EB50FF}" destId="{2EB90379-2B59-492B-86EA-A3E1344F08E6}" srcOrd="0" destOrd="0" presId="urn:microsoft.com/office/officeart/2008/layout/LinedList"/>
    <dgm:cxn modelId="{AF8B8A06-AF1A-418B-968F-E7C09CE3BD78}" type="presParOf" srcId="{4CD0AF0F-C43C-4221-97DE-795E65EB50FF}" destId="{14EA1578-2EF6-4F50-B773-E27EEB7784F7}" srcOrd="1" destOrd="0" presId="urn:microsoft.com/office/officeart/2008/layout/LinedList"/>
    <dgm:cxn modelId="{9C421491-6B55-4506-92C4-B05E1AC203B9}" type="presParOf" srcId="{BD9AD478-38D1-4609-B5DC-2BCCDE3F4E71}" destId="{640C14DA-8298-4421-B07D-4490E042D90F}" srcOrd="4" destOrd="0" presId="urn:microsoft.com/office/officeart/2008/layout/LinedList"/>
    <dgm:cxn modelId="{C774BBF7-79BC-4658-A81D-BEEA11F1B3FD}" type="presParOf" srcId="{BD9AD478-38D1-4609-B5DC-2BCCDE3F4E71}" destId="{DA6A0D91-F2AC-44EA-A2DB-3838BD3ACA47}" srcOrd="5" destOrd="0" presId="urn:microsoft.com/office/officeart/2008/layout/LinedList"/>
    <dgm:cxn modelId="{23321E0E-605C-4571-843E-0753A1EBC9B0}" type="presParOf" srcId="{DA6A0D91-F2AC-44EA-A2DB-3838BD3ACA47}" destId="{06CEA3D5-AC7A-452D-B153-C9421C10D65B}" srcOrd="0" destOrd="0" presId="urn:microsoft.com/office/officeart/2008/layout/LinedList"/>
    <dgm:cxn modelId="{44A6B657-EECC-4230-AFAF-1288997099CA}" type="presParOf" srcId="{DA6A0D91-F2AC-44EA-A2DB-3838BD3ACA47}" destId="{3234CF56-B552-444F-916B-C01046DC27C7}" srcOrd="1" destOrd="0" presId="urn:microsoft.com/office/officeart/2008/layout/LinedList"/>
    <dgm:cxn modelId="{E2CA9D70-4EB9-4FC1-A2A8-ADB62B9F7ECF}" type="presParOf" srcId="{BD9AD478-38D1-4609-B5DC-2BCCDE3F4E71}" destId="{3AE3DC0A-228E-4E0B-AB4A-266959933B36}" srcOrd="6" destOrd="0" presId="urn:microsoft.com/office/officeart/2008/layout/LinedList"/>
    <dgm:cxn modelId="{A5291525-205C-48B9-AF85-F287B57A805E}" type="presParOf" srcId="{BD9AD478-38D1-4609-B5DC-2BCCDE3F4E71}" destId="{21A8F2D8-6E7A-48B4-AFA3-E99102AFBDF2}" srcOrd="7" destOrd="0" presId="urn:microsoft.com/office/officeart/2008/layout/LinedList"/>
    <dgm:cxn modelId="{21B979D4-6D8D-4ED6-8451-39B6A291CE45}" type="presParOf" srcId="{21A8F2D8-6E7A-48B4-AFA3-E99102AFBDF2}" destId="{C76FF885-87E7-4F79-96FE-2B69D387C3A1}" srcOrd="0" destOrd="0" presId="urn:microsoft.com/office/officeart/2008/layout/LinedList"/>
    <dgm:cxn modelId="{4E863D5E-CA10-435D-86B7-A7B0052F01B1}" type="presParOf" srcId="{21A8F2D8-6E7A-48B4-AFA3-E99102AFBDF2}" destId="{3768BD51-D85A-42B1-964E-6A5CCFE7B43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56AB99-EDA7-4B60-979C-A6E2EBEA5BC3}"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1F8062C5-E6D9-42F4-8307-A6B34C45BAD1}">
      <dgm:prSet/>
      <dgm:spPr/>
      <dgm:t>
        <a:bodyPr/>
        <a:lstStyle/>
        <a:p>
          <a:r>
            <a:rPr lang="en-AU"/>
            <a:t>Introduction to Systems and Databases;</a:t>
          </a:r>
          <a:endParaRPr lang="en-US"/>
        </a:p>
      </dgm:t>
    </dgm:pt>
    <dgm:pt modelId="{9FBE5EED-CA13-4EA7-B207-F29494074021}" type="parTrans" cxnId="{68AE7C80-12D1-4A08-9CC7-63C8CEDB0E59}">
      <dgm:prSet/>
      <dgm:spPr/>
      <dgm:t>
        <a:bodyPr/>
        <a:lstStyle/>
        <a:p>
          <a:endParaRPr lang="en-US"/>
        </a:p>
      </dgm:t>
    </dgm:pt>
    <dgm:pt modelId="{2911AA06-280E-4C4A-A353-9E22E5D1E982}" type="sibTrans" cxnId="{68AE7C80-12D1-4A08-9CC7-63C8CEDB0E59}">
      <dgm:prSet/>
      <dgm:spPr/>
      <dgm:t>
        <a:bodyPr/>
        <a:lstStyle/>
        <a:p>
          <a:endParaRPr lang="en-US"/>
        </a:p>
      </dgm:t>
    </dgm:pt>
    <dgm:pt modelId="{2779F505-A89D-44F0-B899-30DF6B70352A}">
      <dgm:prSet/>
      <dgm:spPr/>
      <dgm:t>
        <a:bodyPr/>
        <a:lstStyle/>
        <a:p>
          <a:r>
            <a:rPr lang="en-AU"/>
            <a:t>Entity Relationship Model review and extension;</a:t>
          </a:r>
          <a:endParaRPr lang="en-US"/>
        </a:p>
      </dgm:t>
    </dgm:pt>
    <dgm:pt modelId="{DFBD83F4-D5B4-45B0-82A2-C99106A92AB4}" type="parTrans" cxnId="{45CC7728-9940-4837-9F06-1F3A3ACDFEDB}">
      <dgm:prSet/>
      <dgm:spPr/>
      <dgm:t>
        <a:bodyPr/>
        <a:lstStyle/>
        <a:p>
          <a:endParaRPr lang="en-US"/>
        </a:p>
      </dgm:t>
    </dgm:pt>
    <dgm:pt modelId="{F5A81FCD-91E2-45B8-A530-6F6A1E8447B5}" type="sibTrans" cxnId="{45CC7728-9940-4837-9F06-1F3A3ACDFEDB}">
      <dgm:prSet/>
      <dgm:spPr/>
      <dgm:t>
        <a:bodyPr/>
        <a:lstStyle/>
        <a:p>
          <a:endParaRPr lang="en-US"/>
        </a:p>
      </dgm:t>
    </dgm:pt>
    <dgm:pt modelId="{AB6BD313-D399-4746-BF66-6A73B3CDA002}">
      <dgm:prSet/>
      <dgm:spPr/>
      <dgm:t>
        <a:bodyPr/>
        <a:lstStyle/>
        <a:p>
          <a:r>
            <a:rPr lang="en-AU"/>
            <a:t>Conceptual, logical, physical Modelling;</a:t>
          </a:r>
          <a:endParaRPr lang="en-US"/>
        </a:p>
      </dgm:t>
    </dgm:pt>
    <dgm:pt modelId="{359F2C4B-7CA6-4368-8C26-42A15FC68055}" type="parTrans" cxnId="{519FBBB7-258C-400D-A4F9-5555039A289D}">
      <dgm:prSet/>
      <dgm:spPr/>
      <dgm:t>
        <a:bodyPr/>
        <a:lstStyle/>
        <a:p>
          <a:endParaRPr lang="en-US"/>
        </a:p>
      </dgm:t>
    </dgm:pt>
    <dgm:pt modelId="{39E67BB5-09E0-48AC-B7EF-D1E4167D9D1E}" type="sibTrans" cxnId="{519FBBB7-258C-400D-A4F9-5555039A289D}">
      <dgm:prSet/>
      <dgm:spPr/>
      <dgm:t>
        <a:bodyPr/>
        <a:lstStyle/>
        <a:p>
          <a:endParaRPr lang="en-US"/>
        </a:p>
      </dgm:t>
    </dgm:pt>
    <dgm:pt modelId="{BD6FED63-A2F5-4C10-BA47-C05C1A8B3E9E}">
      <dgm:prSet/>
      <dgm:spPr/>
      <dgm:t>
        <a:bodyPr/>
        <a:lstStyle/>
        <a:p>
          <a:r>
            <a:rPr lang="en-AU"/>
            <a:t>SQL Review and advanced SQL;</a:t>
          </a:r>
          <a:endParaRPr lang="en-US"/>
        </a:p>
      </dgm:t>
    </dgm:pt>
    <dgm:pt modelId="{D6113F6E-B428-4DB9-BAAC-A559C8CEF06E}" type="parTrans" cxnId="{3CBB96B9-12C9-408C-B7DF-7976B2EADCD3}">
      <dgm:prSet/>
      <dgm:spPr/>
      <dgm:t>
        <a:bodyPr/>
        <a:lstStyle/>
        <a:p>
          <a:endParaRPr lang="en-US"/>
        </a:p>
      </dgm:t>
    </dgm:pt>
    <dgm:pt modelId="{D8B9E266-3A02-44AF-9BF7-30DD3C0E4B23}" type="sibTrans" cxnId="{3CBB96B9-12C9-408C-B7DF-7976B2EADCD3}">
      <dgm:prSet/>
      <dgm:spPr/>
      <dgm:t>
        <a:bodyPr/>
        <a:lstStyle/>
        <a:p>
          <a:endParaRPr lang="en-US"/>
        </a:p>
      </dgm:t>
    </dgm:pt>
    <dgm:pt modelId="{390454CB-767A-43F6-965A-14B695F04202}">
      <dgm:prSet/>
      <dgm:spPr/>
      <dgm:t>
        <a:bodyPr/>
        <a:lstStyle/>
        <a:p>
          <a:r>
            <a:rPr lang="en-AU"/>
            <a:t>SQL Query Optimisation;</a:t>
          </a:r>
          <a:endParaRPr lang="en-US"/>
        </a:p>
      </dgm:t>
    </dgm:pt>
    <dgm:pt modelId="{BCB1F032-4EE2-4A1F-9A0A-BBD80D518D68}" type="parTrans" cxnId="{4E43FD7C-26CD-48F6-94C8-DF3A2A615730}">
      <dgm:prSet/>
      <dgm:spPr/>
      <dgm:t>
        <a:bodyPr/>
        <a:lstStyle/>
        <a:p>
          <a:endParaRPr lang="en-US"/>
        </a:p>
      </dgm:t>
    </dgm:pt>
    <dgm:pt modelId="{D06EC9AE-6889-4E19-BDE5-C3F8FBB91C0F}" type="sibTrans" cxnId="{4E43FD7C-26CD-48F6-94C8-DF3A2A615730}">
      <dgm:prSet/>
      <dgm:spPr/>
      <dgm:t>
        <a:bodyPr/>
        <a:lstStyle/>
        <a:p>
          <a:endParaRPr lang="en-US"/>
        </a:p>
      </dgm:t>
    </dgm:pt>
    <dgm:pt modelId="{98E7757B-0FAB-4632-9FBA-588E1D2BD121}">
      <dgm:prSet/>
      <dgm:spPr/>
      <dgm:t>
        <a:bodyPr/>
        <a:lstStyle/>
        <a:p>
          <a:r>
            <a:rPr lang="en-AU"/>
            <a:t>Triggers, Procedures and Functions;</a:t>
          </a:r>
          <a:endParaRPr lang="en-US"/>
        </a:p>
      </dgm:t>
    </dgm:pt>
    <dgm:pt modelId="{E79FDB4A-3720-43DD-BCA3-A36996569E41}" type="parTrans" cxnId="{62CED4A6-C1B5-4A93-9EED-FD7F89EC196D}">
      <dgm:prSet/>
      <dgm:spPr/>
      <dgm:t>
        <a:bodyPr/>
        <a:lstStyle/>
        <a:p>
          <a:endParaRPr lang="en-US"/>
        </a:p>
      </dgm:t>
    </dgm:pt>
    <dgm:pt modelId="{9615C627-FF09-47B6-8085-AE01AFB25097}" type="sibTrans" cxnId="{62CED4A6-C1B5-4A93-9EED-FD7F89EC196D}">
      <dgm:prSet/>
      <dgm:spPr/>
      <dgm:t>
        <a:bodyPr/>
        <a:lstStyle/>
        <a:p>
          <a:endParaRPr lang="en-US"/>
        </a:p>
      </dgm:t>
    </dgm:pt>
    <dgm:pt modelId="{4BFCEFBF-29A5-475D-BD17-4A5DC3434262}">
      <dgm:prSet/>
      <dgm:spPr/>
      <dgm:t>
        <a:bodyPr/>
        <a:lstStyle/>
        <a:p>
          <a:r>
            <a:rPr lang="en-AU"/>
            <a:t>Database Administration.</a:t>
          </a:r>
          <a:endParaRPr lang="en-US"/>
        </a:p>
      </dgm:t>
    </dgm:pt>
    <dgm:pt modelId="{9DC3C64E-12F9-4E81-B85A-DA17C810F2FF}" type="parTrans" cxnId="{1464996A-6A70-443E-A61A-335ACCCD7FC6}">
      <dgm:prSet/>
      <dgm:spPr/>
      <dgm:t>
        <a:bodyPr/>
        <a:lstStyle/>
        <a:p>
          <a:endParaRPr lang="en-US"/>
        </a:p>
      </dgm:t>
    </dgm:pt>
    <dgm:pt modelId="{D8C70BA3-D61A-42DD-803C-97079EE81FA2}" type="sibTrans" cxnId="{1464996A-6A70-443E-A61A-335ACCCD7FC6}">
      <dgm:prSet/>
      <dgm:spPr/>
      <dgm:t>
        <a:bodyPr/>
        <a:lstStyle/>
        <a:p>
          <a:endParaRPr lang="en-US"/>
        </a:p>
      </dgm:t>
    </dgm:pt>
    <dgm:pt modelId="{60A45268-F183-422D-BCF9-FDD2A69F731F}">
      <dgm:prSet/>
      <dgm:spPr/>
      <dgm:t>
        <a:bodyPr/>
        <a:lstStyle/>
        <a:p>
          <a:r>
            <a:rPr lang="en-AU"/>
            <a:t>Overview of NoSql Databases.</a:t>
          </a:r>
          <a:endParaRPr lang="en-US"/>
        </a:p>
      </dgm:t>
    </dgm:pt>
    <dgm:pt modelId="{1DBEFC7F-1F8E-4AF9-8307-0A1AF1E726AE}" type="parTrans" cxnId="{31948796-5300-4F57-8B0E-5FD29314CA0E}">
      <dgm:prSet/>
      <dgm:spPr/>
      <dgm:t>
        <a:bodyPr/>
        <a:lstStyle/>
        <a:p>
          <a:endParaRPr lang="en-US"/>
        </a:p>
      </dgm:t>
    </dgm:pt>
    <dgm:pt modelId="{D99316C5-2E24-43A1-B52C-8CB71AE536A8}" type="sibTrans" cxnId="{31948796-5300-4F57-8B0E-5FD29314CA0E}">
      <dgm:prSet/>
      <dgm:spPr/>
      <dgm:t>
        <a:bodyPr/>
        <a:lstStyle/>
        <a:p>
          <a:endParaRPr lang="en-US"/>
        </a:p>
      </dgm:t>
    </dgm:pt>
    <dgm:pt modelId="{5312D47B-395C-49A9-A945-98DBA5C24133}" type="pres">
      <dgm:prSet presAssocID="{5D56AB99-EDA7-4B60-979C-A6E2EBEA5BC3}" presName="vert0" presStyleCnt="0">
        <dgm:presLayoutVars>
          <dgm:dir/>
          <dgm:animOne val="branch"/>
          <dgm:animLvl val="lvl"/>
        </dgm:presLayoutVars>
      </dgm:prSet>
      <dgm:spPr/>
    </dgm:pt>
    <dgm:pt modelId="{443BBA67-5E09-4D89-BA63-35A149E47E0E}" type="pres">
      <dgm:prSet presAssocID="{1F8062C5-E6D9-42F4-8307-A6B34C45BAD1}" presName="thickLine" presStyleLbl="alignNode1" presStyleIdx="0" presStyleCnt="8"/>
      <dgm:spPr/>
    </dgm:pt>
    <dgm:pt modelId="{1E024304-5018-4910-9178-073FF64A9E0C}" type="pres">
      <dgm:prSet presAssocID="{1F8062C5-E6D9-42F4-8307-A6B34C45BAD1}" presName="horz1" presStyleCnt="0"/>
      <dgm:spPr/>
    </dgm:pt>
    <dgm:pt modelId="{6ECDAD97-5977-44D1-AA9A-9A08909066EB}" type="pres">
      <dgm:prSet presAssocID="{1F8062C5-E6D9-42F4-8307-A6B34C45BAD1}" presName="tx1" presStyleLbl="revTx" presStyleIdx="0" presStyleCnt="8"/>
      <dgm:spPr/>
    </dgm:pt>
    <dgm:pt modelId="{62AD7117-2462-49C9-99D6-B09E9001A804}" type="pres">
      <dgm:prSet presAssocID="{1F8062C5-E6D9-42F4-8307-A6B34C45BAD1}" presName="vert1" presStyleCnt="0"/>
      <dgm:spPr/>
    </dgm:pt>
    <dgm:pt modelId="{4BDF5534-B64A-4579-A1E6-21DE7A64266B}" type="pres">
      <dgm:prSet presAssocID="{2779F505-A89D-44F0-B899-30DF6B70352A}" presName="thickLine" presStyleLbl="alignNode1" presStyleIdx="1" presStyleCnt="8"/>
      <dgm:spPr/>
    </dgm:pt>
    <dgm:pt modelId="{421EB9B1-B401-43CF-B7F3-EA4699F10C93}" type="pres">
      <dgm:prSet presAssocID="{2779F505-A89D-44F0-B899-30DF6B70352A}" presName="horz1" presStyleCnt="0"/>
      <dgm:spPr/>
    </dgm:pt>
    <dgm:pt modelId="{9C928CE7-314D-4628-B002-E115C8F8C6A1}" type="pres">
      <dgm:prSet presAssocID="{2779F505-A89D-44F0-B899-30DF6B70352A}" presName="tx1" presStyleLbl="revTx" presStyleIdx="1" presStyleCnt="8"/>
      <dgm:spPr/>
    </dgm:pt>
    <dgm:pt modelId="{A6702182-A30B-4632-9371-C6516FE48A34}" type="pres">
      <dgm:prSet presAssocID="{2779F505-A89D-44F0-B899-30DF6B70352A}" presName="vert1" presStyleCnt="0"/>
      <dgm:spPr/>
    </dgm:pt>
    <dgm:pt modelId="{E20EBE8B-23CF-4CF3-8CCF-855DEF5CF893}" type="pres">
      <dgm:prSet presAssocID="{AB6BD313-D399-4746-BF66-6A73B3CDA002}" presName="thickLine" presStyleLbl="alignNode1" presStyleIdx="2" presStyleCnt="8"/>
      <dgm:spPr/>
    </dgm:pt>
    <dgm:pt modelId="{589776CE-3014-464F-9B14-0D53EF84A183}" type="pres">
      <dgm:prSet presAssocID="{AB6BD313-D399-4746-BF66-6A73B3CDA002}" presName="horz1" presStyleCnt="0"/>
      <dgm:spPr/>
    </dgm:pt>
    <dgm:pt modelId="{7FDB08AD-2CF0-4112-BD0E-B81009B89627}" type="pres">
      <dgm:prSet presAssocID="{AB6BD313-D399-4746-BF66-6A73B3CDA002}" presName="tx1" presStyleLbl="revTx" presStyleIdx="2" presStyleCnt="8"/>
      <dgm:spPr/>
    </dgm:pt>
    <dgm:pt modelId="{63DA318D-0C19-4C89-9B69-3A72F397AF00}" type="pres">
      <dgm:prSet presAssocID="{AB6BD313-D399-4746-BF66-6A73B3CDA002}" presName="vert1" presStyleCnt="0"/>
      <dgm:spPr/>
    </dgm:pt>
    <dgm:pt modelId="{883FE1CA-0770-4DBF-9E5F-A4C8936CDD82}" type="pres">
      <dgm:prSet presAssocID="{BD6FED63-A2F5-4C10-BA47-C05C1A8B3E9E}" presName="thickLine" presStyleLbl="alignNode1" presStyleIdx="3" presStyleCnt="8"/>
      <dgm:spPr/>
    </dgm:pt>
    <dgm:pt modelId="{63D150B2-699D-4DBF-9F61-A6D811481AF5}" type="pres">
      <dgm:prSet presAssocID="{BD6FED63-A2F5-4C10-BA47-C05C1A8B3E9E}" presName="horz1" presStyleCnt="0"/>
      <dgm:spPr/>
    </dgm:pt>
    <dgm:pt modelId="{AC24D698-ABD5-4E02-B627-D5960837CED4}" type="pres">
      <dgm:prSet presAssocID="{BD6FED63-A2F5-4C10-BA47-C05C1A8B3E9E}" presName="tx1" presStyleLbl="revTx" presStyleIdx="3" presStyleCnt="8"/>
      <dgm:spPr/>
    </dgm:pt>
    <dgm:pt modelId="{0820A4EA-D1F2-4796-9DE6-503F204A9AC7}" type="pres">
      <dgm:prSet presAssocID="{BD6FED63-A2F5-4C10-BA47-C05C1A8B3E9E}" presName="vert1" presStyleCnt="0"/>
      <dgm:spPr/>
    </dgm:pt>
    <dgm:pt modelId="{6732DF6D-E32A-47CE-8FB8-8F86FC8E7F2A}" type="pres">
      <dgm:prSet presAssocID="{390454CB-767A-43F6-965A-14B695F04202}" presName="thickLine" presStyleLbl="alignNode1" presStyleIdx="4" presStyleCnt="8"/>
      <dgm:spPr/>
    </dgm:pt>
    <dgm:pt modelId="{21191E85-5656-4C25-8EB6-E971DDA6D9ED}" type="pres">
      <dgm:prSet presAssocID="{390454CB-767A-43F6-965A-14B695F04202}" presName="horz1" presStyleCnt="0"/>
      <dgm:spPr/>
    </dgm:pt>
    <dgm:pt modelId="{E3448371-125D-4F47-B01A-C810BB893801}" type="pres">
      <dgm:prSet presAssocID="{390454CB-767A-43F6-965A-14B695F04202}" presName="tx1" presStyleLbl="revTx" presStyleIdx="4" presStyleCnt="8"/>
      <dgm:spPr/>
    </dgm:pt>
    <dgm:pt modelId="{4D1E583B-AB7D-45A7-AA3A-06CCF84BD3A2}" type="pres">
      <dgm:prSet presAssocID="{390454CB-767A-43F6-965A-14B695F04202}" presName="vert1" presStyleCnt="0"/>
      <dgm:spPr/>
    </dgm:pt>
    <dgm:pt modelId="{580B3C21-44DD-4B23-B722-3F02F46E7BC4}" type="pres">
      <dgm:prSet presAssocID="{98E7757B-0FAB-4632-9FBA-588E1D2BD121}" presName="thickLine" presStyleLbl="alignNode1" presStyleIdx="5" presStyleCnt="8"/>
      <dgm:spPr/>
    </dgm:pt>
    <dgm:pt modelId="{B06F690C-431A-4C5A-975E-16FFAF5DD0D0}" type="pres">
      <dgm:prSet presAssocID="{98E7757B-0FAB-4632-9FBA-588E1D2BD121}" presName="horz1" presStyleCnt="0"/>
      <dgm:spPr/>
    </dgm:pt>
    <dgm:pt modelId="{FB0B434A-F26B-4E3F-AEE2-C91DE0E9666E}" type="pres">
      <dgm:prSet presAssocID="{98E7757B-0FAB-4632-9FBA-588E1D2BD121}" presName="tx1" presStyleLbl="revTx" presStyleIdx="5" presStyleCnt="8"/>
      <dgm:spPr/>
    </dgm:pt>
    <dgm:pt modelId="{B258E36A-CC03-47FB-B44C-261117B7EBE1}" type="pres">
      <dgm:prSet presAssocID="{98E7757B-0FAB-4632-9FBA-588E1D2BD121}" presName="vert1" presStyleCnt="0"/>
      <dgm:spPr/>
    </dgm:pt>
    <dgm:pt modelId="{11561D2D-452A-4F22-B3B2-AA40301BFC8D}" type="pres">
      <dgm:prSet presAssocID="{4BFCEFBF-29A5-475D-BD17-4A5DC3434262}" presName="thickLine" presStyleLbl="alignNode1" presStyleIdx="6" presStyleCnt="8"/>
      <dgm:spPr/>
    </dgm:pt>
    <dgm:pt modelId="{43D4053D-54D3-44CB-87A1-21F12186F401}" type="pres">
      <dgm:prSet presAssocID="{4BFCEFBF-29A5-475D-BD17-4A5DC3434262}" presName="horz1" presStyleCnt="0"/>
      <dgm:spPr/>
    </dgm:pt>
    <dgm:pt modelId="{38E38F37-A63E-4942-BB6D-8660A474C0DC}" type="pres">
      <dgm:prSet presAssocID="{4BFCEFBF-29A5-475D-BD17-4A5DC3434262}" presName="tx1" presStyleLbl="revTx" presStyleIdx="6" presStyleCnt="8"/>
      <dgm:spPr/>
    </dgm:pt>
    <dgm:pt modelId="{2F2FDEAD-31B5-4D51-876F-A50824506C84}" type="pres">
      <dgm:prSet presAssocID="{4BFCEFBF-29A5-475D-BD17-4A5DC3434262}" presName="vert1" presStyleCnt="0"/>
      <dgm:spPr/>
    </dgm:pt>
    <dgm:pt modelId="{E078B752-F3B6-4A63-9CBE-4CEA6AB6376E}" type="pres">
      <dgm:prSet presAssocID="{60A45268-F183-422D-BCF9-FDD2A69F731F}" presName="thickLine" presStyleLbl="alignNode1" presStyleIdx="7" presStyleCnt="8"/>
      <dgm:spPr/>
    </dgm:pt>
    <dgm:pt modelId="{1ACAAC47-B8A1-4C7E-BDF5-B617143E1F81}" type="pres">
      <dgm:prSet presAssocID="{60A45268-F183-422D-BCF9-FDD2A69F731F}" presName="horz1" presStyleCnt="0"/>
      <dgm:spPr/>
    </dgm:pt>
    <dgm:pt modelId="{DF836960-DE65-43F6-B979-E7FD7C0DFBD3}" type="pres">
      <dgm:prSet presAssocID="{60A45268-F183-422D-BCF9-FDD2A69F731F}" presName="tx1" presStyleLbl="revTx" presStyleIdx="7" presStyleCnt="8"/>
      <dgm:spPr/>
    </dgm:pt>
    <dgm:pt modelId="{A73C5265-4119-4330-B097-F5A75BEB741E}" type="pres">
      <dgm:prSet presAssocID="{60A45268-F183-422D-BCF9-FDD2A69F731F}" presName="vert1" presStyleCnt="0"/>
      <dgm:spPr/>
    </dgm:pt>
  </dgm:ptLst>
  <dgm:cxnLst>
    <dgm:cxn modelId="{DC062F24-03F5-425E-B7B2-5EBBC9127E7A}" type="presOf" srcId="{98E7757B-0FAB-4632-9FBA-588E1D2BD121}" destId="{FB0B434A-F26B-4E3F-AEE2-C91DE0E9666E}" srcOrd="0" destOrd="0" presId="urn:microsoft.com/office/officeart/2008/layout/LinedList"/>
    <dgm:cxn modelId="{45CC7728-9940-4837-9F06-1F3A3ACDFEDB}" srcId="{5D56AB99-EDA7-4B60-979C-A6E2EBEA5BC3}" destId="{2779F505-A89D-44F0-B899-30DF6B70352A}" srcOrd="1" destOrd="0" parTransId="{DFBD83F4-D5B4-45B0-82A2-C99106A92AB4}" sibTransId="{F5A81FCD-91E2-45B8-A530-6F6A1E8447B5}"/>
    <dgm:cxn modelId="{1464996A-6A70-443E-A61A-335ACCCD7FC6}" srcId="{5D56AB99-EDA7-4B60-979C-A6E2EBEA5BC3}" destId="{4BFCEFBF-29A5-475D-BD17-4A5DC3434262}" srcOrd="6" destOrd="0" parTransId="{9DC3C64E-12F9-4E81-B85A-DA17C810F2FF}" sibTransId="{D8C70BA3-D61A-42DD-803C-97079EE81FA2}"/>
    <dgm:cxn modelId="{9F815874-5FA3-4DFE-A5E6-710B0937D498}" type="presOf" srcId="{390454CB-767A-43F6-965A-14B695F04202}" destId="{E3448371-125D-4F47-B01A-C810BB893801}" srcOrd="0" destOrd="0" presId="urn:microsoft.com/office/officeart/2008/layout/LinedList"/>
    <dgm:cxn modelId="{4E43FD7C-26CD-48F6-94C8-DF3A2A615730}" srcId="{5D56AB99-EDA7-4B60-979C-A6E2EBEA5BC3}" destId="{390454CB-767A-43F6-965A-14B695F04202}" srcOrd="4" destOrd="0" parTransId="{BCB1F032-4EE2-4A1F-9A0A-BBD80D518D68}" sibTransId="{D06EC9AE-6889-4E19-BDE5-C3F8FBB91C0F}"/>
    <dgm:cxn modelId="{68AE7C80-12D1-4A08-9CC7-63C8CEDB0E59}" srcId="{5D56AB99-EDA7-4B60-979C-A6E2EBEA5BC3}" destId="{1F8062C5-E6D9-42F4-8307-A6B34C45BAD1}" srcOrd="0" destOrd="0" parTransId="{9FBE5EED-CA13-4EA7-B207-F29494074021}" sibTransId="{2911AA06-280E-4C4A-A353-9E22E5D1E982}"/>
    <dgm:cxn modelId="{3967C693-3C9A-443A-A181-5B81A2649EA7}" type="presOf" srcId="{BD6FED63-A2F5-4C10-BA47-C05C1A8B3E9E}" destId="{AC24D698-ABD5-4E02-B627-D5960837CED4}" srcOrd="0" destOrd="0" presId="urn:microsoft.com/office/officeart/2008/layout/LinedList"/>
    <dgm:cxn modelId="{31948796-5300-4F57-8B0E-5FD29314CA0E}" srcId="{5D56AB99-EDA7-4B60-979C-A6E2EBEA5BC3}" destId="{60A45268-F183-422D-BCF9-FDD2A69F731F}" srcOrd="7" destOrd="0" parTransId="{1DBEFC7F-1F8E-4AF9-8307-0A1AF1E726AE}" sibTransId="{D99316C5-2E24-43A1-B52C-8CB71AE536A8}"/>
    <dgm:cxn modelId="{62CED4A6-C1B5-4A93-9EED-FD7F89EC196D}" srcId="{5D56AB99-EDA7-4B60-979C-A6E2EBEA5BC3}" destId="{98E7757B-0FAB-4632-9FBA-588E1D2BD121}" srcOrd="5" destOrd="0" parTransId="{E79FDB4A-3720-43DD-BCA3-A36996569E41}" sibTransId="{9615C627-FF09-47B6-8085-AE01AFB25097}"/>
    <dgm:cxn modelId="{519FBBB7-258C-400D-A4F9-5555039A289D}" srcId="{5D56AB99-EDA7-4B60-979C-A6E2EBEA5BC3}" destId="{AB6BD313-D399-4746-BF66-6A73B3CDA002}" srcOrd="2" destOrd="0" parTransId="{359F2C4B-7CA6-4368-8C26-42A15FC68055}" sibTransId="{39E67BB5-09E0-48AC-B7EF-D1E4167D9D1E}"/>
    <dgm:cxn modelId="{3CBB96B9-12C9-408C-B7DF-7976B2EADCD3}" srcId="{5D56AB99-EDA7-4B60-979C-A6E2EBEA5BC3}" destId="{BD6FED63-A2F5-4C10-BA47-C05C1A8B3E9E}" srcOrd="3" destOrd="0" parTransId="{D6113F6E-B428-4DB9-BAAC-A559C8CEF06E}" sibTransId="{D8B9E266-3A02-44AF-9BF7-30DD3C0E4B23}"/>
    <dgm:cxn modelId="{DBA237BA-9E6B-420E-AB27-D52FB35C96AB}" type="presOf" srcId="{1F8062C5-E6D9-42F4-8307-A6B34C45BAD1}" destId="{6ECDAD97-5977-44D1-AA9A-9A08909066EB}" srcOrd="0" destOrd="0" presId="urn:microsoft.com/office/officeart/2008/layout/LinedList"/>
    <dgm:cxn modelId="{0C3D49C5-5F30-4281-A247-81C43BA5791E}" type="presOf" srcId="{4BFCEFBF-29A5-475D-BD17-4A5DC3434262}" destId="{38E38F37-A63E-4942-BB6D-8660A474C0DC}" srcOrd="0" destOrd="0" presId="urn:microsoft.com/office/officeart/2008/layout/LinedList"/>
    <dgm:cxn modelId="{ED1967C8-B82C-4F73-BCE9-4F0C390FC345}" type="presOf" srcId="{5D56AB99-EDA7-4B60-979C-A6E2EBEA5BC3}" destId="{5312D47B-395C-49A9-A945-98DBA5C24133}" srcOrd="0" destOrd="0" presId="urn:microsoft.com/office/officeart/2008/layout/LinedList"/>
    <dgm:cxn modelId="{5C4515DA-0B79-4E6B-9569-BCE58BE266E2}" type="presOf" srcId="{2779F505-A89D-44F0-B899-30DF6B70352A}" destId="{9C928CE7-314D-4628-B002-E115C8F8C6A1}" srcOrd="0" destOrd="0" presId="urn:microsoft.com/office/officeart/2008/layout/LinedList"/>
    <dgm:cxn modelId="{255C56DD-D72D-4926-84B2-686D5EEC4B83}" type="presOf" srcId="{AB6BD313-D399-4746-BF66-6A73B3CDA002}" destId="{7FDB08AD-2CF0-4112-BD0E-B81009B89627}" srcOrd="0" destOrd="0" presId="urn:microsoft.com/office/officeart/2008/layout/LinedList"/>
    <dgm:cxn modelId="{044DC7FD-8C86-4EA6-9801-3D214BCBB419}" type="presOf" srcId="{60A45268-F183-422D-BCF9-FDD2A69F731F}" destId="{DF836960-DE65-43F6-B979-E7FD7C0DFBD3}" srcOrd="0" destOrd="0" presId="urn:microsoft.com/office/officeart/2008/layout/LinedList"/>
    <dgm:cxn modelId="{9596257F-B8CA-443B-9293-5ACBED9F911A}" type="presParOf" srcId="{5312D47B-395C-49A9-A945-98DBA5C24133}" destId="{443BBA67-5E09-4D89-BA63-35A149E47E0E}" srcOrd="0" destOrd="0" presId="urn:microsoft.com/office/officeart/2008/layout/LinedList"/>
    <dgm:cxn modelId="{323E12F6-2953-4D7F-A18C-284A82FFB3FD}" type="presParOf" srcId="{5312D47B-395C-49A9-A945-98DBA5C24133}" destId="{1E024304-5018-4910-9178-073FF64A9E0C}" srcOrd="1" destOrd="0" presId="urn:microsoft.com/office/officeart/2008/layout/LinedList"/>
    <dgm:cxn modelId="{3CBA4513-6657-48A8-9396-4D1FEA4D691B}" type="presParOf" srcId="{1E024304-5018-4910-9178-073FF64A9E0C}" destId="{6ECDAD97-5977-44D1-AA9A-9A08909066EB}" srcOrd="0" destOrd="0" presId="urn:microsoft.com/office/officeart/2008/layout/LinedList"/>
    <dgm:cxn modelId="{7248E0FF-BDDE-4164-9E76-29C90F26FDAE}" type="presParOf" srcId="{1E024304-5018-4910-9178-073FF64A9E0C}" destId="{62AD7117-2462-49C9-99D6-B09E9001A804}" srcOrd="1" destOrd="0" presId="urn:microsoft.com/office/officeart/2008/layout/LinedList"/>
    <dgm:cxn modelId="{8E1EA22A-A996-4C14-B36C-53242F8C66CC}" type="presParOf" srcId="{5312D47B-395C-49A9-A945-98DBA5C24133}" destId="{4BDF5534-B64A-4579-A1E6-21DE7A64266B}" srcOrd="2" destOrd="0" presId="urn:microsoft.com/office/officeart/2008/layout/LinedList"/>
    <dgm:cxn modelId="{D8F16A2A-B631-401E-8594-CCF4402AA4AF}" type="presParOf" srcId="{5312D47B-395C-49A9-A945-98DBA5C24133}" destId="{421EB9B1-B401-43CF-B7F3-EA4699F10C93}" srcOrd="3" destOrd="0" presId="urn:microsoft.com/office/officeart/2008/layout/LinedList"/>
    <dgm:cxn modelId="{C8721D64-A94C-4C20-BDB1-473C7D44CFB8}" type="presParOf" srcId="{421EB9B1-B401-43CF-B7F3-EA4699F10C93}" destId="{9C928CE7-314D-4628-B002-E115C8F8C6A1}" srcOrd="0" destOrd="0" presId="urn:microsoft.com/office/officeart/2008/layout/LinedList"/>
    <dgm:cxn modelId="{D9033303-5CDA-4461-BB95-3C90DEF84457}" type="presParOf" srcId="{421EB9B1-B401-43CF-B7F3-EA4699F10C93}" destId="{A6702182-A30B-4632-9371-C6516FE48A34}" srcOrd="1" destOrd="0" presId="urn:microsoft.com/office/officeart/2008/layout/LinedList"/>
    <dgm:cxn modelId="{A5902F3E-7530-4A68-8A48-943188BA461D}" type="presParOf" srcId="{5312D47B-395C-49A9-A945-98DBA5C24133}" destId="{E20EBE8B-23CF-4CF3-8CCF-855DEF5CF893}" srcOrd="4" destOrd="0" presId="urn:microsoft.com/office/officeart/2008/layout/LinedList"/>
    <dgm:cxn modelId="{951C9740-B4AE-4360-ADB2-B04157F01081}" type="presParOf" srcId="{5312D47B-395C-49A9-A945-98DBA5C24133}" destId="{589776CE-3014-464F-9B14-0D53EF84A183}" srcOrd="5" destOrd="0" presId="urn:microsoft.com/office/officeart/2008/layout/LinedList"/>
    <dgm:cxn modelId="{27795CE6-8793-45BF-9FD3-0F798988E87D}" type="presParOf" srcId="{589776CE-3014-464F-9B14-0D53EF84A183}" destId="{7FDB08AD-2CF0-4112-BD0E-B81009B89627}" srcOrd="0" destOrd="0" presId="urn:microsoft.com/office/officeart/2008/layout/LinedList"/>
    <dgm:cxn modelId="{D327E504-073C-42AF-88D8-472AB7D836CE}" type="presParOf" srcId="{589776CE-3014-464F-9B14-0D53EF84A183}" destId="{63DA318D-0C19-4C89-9B69-3A72F397AF00}" srcOrd="1" destOrd="0" presId="urn:microsoft.com/office/officeart/2008/layout/LinedList"/>
    <dgm:cxn modelId="{CD9DD436-511A-4FE5-BF92-8E675F9EF783}" type="presParOf" srcId="{5312D47B-395C-49A9-A945-98DBA5C24133}" destId="{883FE1CA-0770-4DBF-9E5F-A4C8936CDD82}" srcOrd="6" destOrd="0" presId="urn:microsoft.com/office/officeart/2008/layout/LinedList"/>
    <dgm:cxn modelId="{199086AE-55B3-452B-9ACE-39350E822877}" type="presParOf" srcId="{5312D47B-395C-49A9-A945-98DBA5C24133}" destId="{63D150B2-699D-4DBF-9F61-A6D811481AF5}" srcOrd="7" destOrd="0" presId="urn:microsoft.com/office/officeart/2008/layout/LinedList"/>
    <dgm:cxn modelId="{AF1448BB-5F43-4CF8-817F-628A6E88D59B}" type="presParOf" srcId="{63D150B2-699D-4DBF-9F61-A6D811481AF5}" destId="{AC24D698-ABD5-4E02-B627-D5960837CED4}" srcOrd="0" destOrd="0" presId="urn:microsoft.com/office/officeart/2008/layout/LinedList"/>
    <dgm:cxn modelId="{66C410DA-338D-425B-A61C-339A7373136B}" type="presParOf" srcId="{63D150B2-699D-4DBF-9F61-A6D811481AF5}" destId="{0820A4EA-D1F2-4796-9DE6-503F204A9AC7}" srcOrd="1" destOrd="0" presId="urn:microsoft.com/office/officeart/2008/layout/LinedList"/>
    <dgm:cxn modelId="{7E63A1EF-4FC5-4109-AF7C-C5C3610CB256}" type="presParOf" srcId="{5312D47B-395C-49A9-A945-98DBA5C24133}" destId="{6732DF6D-E32A-47CE-8FB8-8F86FC8E7F2A}" srcOrd="8" destOrd="0" presId="urn:microsoft.com/office/officeart/2008/layout/LinedList"/>
    <dgm:cxn modelId="{DA00E083-DE91-4DFD-B971-092AAC27B581}" type="presParOf" srcId="{5312D47B-395C-49A9-A945-98DBA5C24133}" destId="{21191E85-5656-4C25-8EB6-E971DDA6D9ED}" srcOrd="9" destOrd="0" presId="urn:microsoft.com/office/officeart/2008/layout/LinedList"/>
    <dgm:cxn modelId="{E7617267-2918-486E-827D-3D6C30AD4E16}" type="presParOf" srcId="{21191E85-5656-4C25-8EB6-E971DDA6D9ED}" destId="{E3448371-125D-4F47-B01A-C810BB893801}" srcOrd="0" destOrd="0" presId="urn:microsoft.com/office/officeart/2008/layout/LinedList"/>
    <dgm:cxn modelId="{CBAEB4DF-BFA2-415B-A3BD-A90D38342E85}" type="presParOf" srcId="{21191E85-5656-4C25-8EB6-E971DDA6D9ED}" destId="{4D1E583B-AB7D-45A7-AA3A-06CCF84BD3A2}" srcOrd="1" destOrd="0" presId="urn:microsoft.com/office/officeart/2008/layout/LinedList"/>
    <dgm:cxn modelId="{4551E366-9E42-4964-BF51-A04950F6949C}" type="presParOf" srcId="{5312D47B-395C-49A9-A945-98DBA5C24133}" destId="{580B3C21-44DD-4B23-B722-3F02F46E7BC4}" srcOrd="10" destOrd="0" presId="urn:microsoft.com/office/officeart/2008/layout/LinedList"/>
    <dgm:cxn modelId="{B80630E0-6BB5-4C60-BA8F-E24A06AEA294}" type="presParOf" srcId="{5312D47B-395C-49A9-A945-98DBA5C24133}" destId="{B06F690C-431A-4C5A-975E-16FFAF5DD0D0}" srcOrd="11" destOrd="0" presId="urn:microsoft.com/office/officeart/2008/layout/LinedList"/>
    <dgm:cxn modelId="{F866E18A-4850-41E7-A45C-730D25AFC907}" type="presParOf" srcId="{B06F690C-431A-4C5A-975E-16FFAF5DD0D0}" destId="{FB0B434A-F26B-4E3F-AEE2-C91DE0E9666E}" srcOrd="0" destOrd="0" presId="urn:microsoft.com/office/officeart/2008/layout/LinedList"/>
    <dgm:cxn modelId="{3CA9A204-27E1-4594-B983-0D2E7F16C797}" type="presParOf" srcId="{B06F690C-431A-4C5A-975E-16FFAF5DD0D0}" destId="{B258E36A-CC03-47FB-B44C-261117B7EBE1}" srcOrd="1" destOrd="0" presId="urn:microsoft.com/office/officeart/2008/layout/LinedList"/>
    <dgm:cxn modelId="{2DC40F36-09AE-47DE-9A2A-35B78D96C509}" type="presParOf" srcId="{5312D47B-395C-49A9-A945-98DBA5C24133}" destId="{11561D2D-452A-4F22-B3B2-AA40301BFC8D}" srcOrd="12" destOrd="0" presId="urn:microsoft.com/office/officeart/2008/layout/LinedList"/>
    <dgm:cxn modelId="{7076717F-CBEC-4D11-8D6B-5E54A8B4AC30}" type="presParOf" srcId="{5312D47B-395C-49A9-A945-98DBA5C24133}" destId="{43D4053D-54D3-44CB-87A1-21F12186F401}" srcOrd="13" destOrd="0" presId="urn:microsoft.com/office/officeart/2008/layout/LinedList"/>
    <dgm:cxn modelId="{D0A0FC13-A310-48BD-85C0-95EC00A7DBAA}" type="presParOf" srcId="{43D4053D-54D3-44CB-87A1-21F12186F401}" destId="{38E38F37-A63E-4942-BB6D-8660A474C0DC}" srcOrd="0" destOrd="0" presId="urn:microsoft.com/office/officeart/2008/layout/LinedList"/>
    <dgm:cxn modelId="{D1D87ADE-FB84-40C7-B10B-E0045A6CE46A}" type="presParOf" srcId="{43D4053D-54D3-44CB-87A1-21F12186F401}" destId="{2F2FDEAD-31B5-4D51-876F-A50824506C84}" srcOrd="1" destOrd="0" presId="urn:microsoft.com/office/officeart/2008/layout/LinedList"/>
    <dgm:cxn modelId="{1013DA1D-6B5E-444C-8DEB-F16F4CB15684}" type="presParOf" srcId="{5312D47B-395C-49A9-A945-98DBA5C24133}" destId="{E078B752-F3B6-4A63-9CBE-4CEA6AB6376E}" srcOrd="14" destOrd="0" presId="urn:microsoft.com/office/officeart/2008/layout/LinedList"/>
    <dgm:cxn modelId="{ECA1D53B-D80D-4BDA-A825-8380E89A2EEF}" type="presParOf" srcId="{5312D47B-395C-49A9-A945-98DBA5C24133}" destId="{1ACAAC47-B8A1-4C7E-BDF5-B617143E1F81}" srcOrd="15" destOrd="0" presId="urn:microsoft.com/office/officeart/2008/layout/LinedList"/>
    <dgm:cxn modelId="{ED7A4D85-E315-4AE5-B191-2A4CD1056137}" type="presParOf" srcId="{1ACAAC47-B8A1-4C7E-BDF5-B617143E1F81}" destId="{DF836960-DE65-43F6-B979-E7FD7C0DFBD3}" srcOrd="0" destOrd="0" presId="urn:microsoft.com/office/officeart/2008/layout/LinedList"/>
    <dgm:cxn modelId="{D4FAB249-1C80-4402-B7CE-CFAF2F8214C6}" type="presParOf" srcId="{1ACAAC47-B8A1-4C7E-BDF5-B617143E1F81}" destId="{A73C5265-4119-4330-B097-F5A75BEB741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45AFFD-23F9-403D-A2B9-85F0743D8FC9}" type="doc">
      <dgm:prSet loTypeId="urn:microsoft.com/office/officeart/2016/7/layout/BasicLinearProcessNumbered" loCatId="process" qsTypeId="urn:microsoft.com/office/officeart/2005/8/quickstyle/simple5" qsCatId="simple" csTypeId="urn:microsoft.com/office/officeart/2005/8/colors/colorful2" csCatId="colorful"/>
      <dgm:spPr/>
      <dgm:t>
        <a:bodyPr/>
        <a:lstStyle/>
        <a:p>
          <a:endParaRPr lang="en-US"/>
        </a:p>
      </dgm:t>
    </dgm:pt>
    <dgm:pt modelId="{CDACE42B-98D1-480A-A12A-F04A0C7B9D44}">
      <dgm:prSet/>
      <dgm:spPr/>
      <dgm:t>
        <a:bodyPr/>
        <a:lstStyle/>
        <a:p>
          <a:r>
            <a:rPr lang="en-US"/>
            <a:t>Try tutorial problems and study lecture slides before coming to tutorials</a:t>
          </a:r>
        </a:p>
      </dgm:t>
    </dgm:pt>
    <dgm:pt modelId="{4BABABFA-BC5C-4F61-9055-76020C5F5E70}" type="parTrans" cxnId="{C287F3D2-4E65-4B3E-8183-227F5A381750}">
      <dgm:prSet/>
      <dgm:spPr/>
      <dgm:t>
        <a:bodyPr/>
        <a:lstStyle/>
        <a:p>
          <a:endParaRPr lang="en-US"/>
        </a:p>
      </dgm:t>
    </dgm:pt>
    <dgm:pt modelId="{8210D5F7-D3F8-495E-BA91-A7A4361CE7B7}" type="sibTrans" cxnId="{C287F3D2-4E65-4B3E-8183-227F5A381750}">
      <dgm:prSet phldrT="1" phldr="0"/>
      <dgm:spPr/>
      <dgm:t>
        <a:bodyPr/>
        <a:lstStyle/>
        <a:p>
          <a:r>
            <a:rPr lang="en-US"/>
            <a:t>1</a:t>
          </a:r>
        </a:p>
      </dgm:t>
    </dgm:pt>
    <dgm:pt modelId="{C96F0F31-B4B7-436A-A61B-9EAB51AAE7C3}">
      <dgm:prSet/>
      <dgm:spPr/>
      <dgm:t>
        <a:bodyPr/>
        <a:lstStyle/>
        <a:p>
          <a:r>
            <a:rPr lang="en-US"/>
            <a:t>Follow up after </a:t>
          </a:r>
          <a:br>
            <a:rPr lang="en-US"/>
          </a:br>
          <a:r>
            <a:rPr lang="en-US"/>
            <a:t>(complete activities if necessary)</a:t>
          </a:r>
        </a:p>
      </dgm:t>
    </dgm:pt>
    <dgm:pt modelId="{4A0CFD48-36A5-4047-AEAD-A89348391CC3}" type="parTrans" cxnId="{4D1B6ECC-54DA-4F47-9A2B-6E950806540A}">
      <dgm:prSet/>
      <dgm:spPr/>
      <dgm:t>
        <a:bodyPr/>
        <a:lstStyle/>
        <a:p>
          <a:endParaRPr lang="en-US"/>
        </a:p>
      </dgm:t>
    </dgm:pt>
    <dgm:pt modelId="{7692DADF-3059-4047-A734-60C72CABFBC8}" type="sibTrans" cxnId="{4D1B6ECC-54DA-4F47-9A2B-6E950806540A}">
      <dgm:prSet phldrT="2" phldr="0"/>
      <dgm:spPr/>
      <dgm:t>
        <a:bodyPr/>
        <a:lstStyle/>
        <a:p>
          <a:r>
            <a:rPr lang="en-US"/>
            <a:t>2</a:t>
          </a:r>
        </a:p>
      </dgm:t>
    </dgm:pt>
    <dgm:pt modelId="{2D727AC7-A896-46BD-9AD6-7B18FB9ED21B}">
      <dgm:prSet/>
      <dgm:spPr/>
      <dgm:t>
        <a:bodyPr/>
        <a:lstStyle/>
        <a:p>
          <a:r>
            <a:rPr lang="en-US"/>
            <a:t>Seek Help Sooner!!</a:t>
          </a:r>
        </a:p>
      </dgm:t>
    </dgm:pt>
    <dgm:pt modelId="{AAB92269-4DCF-4E5E-B532-87E8A8154765}" type="parTrans" cxnId="{619D33CA-5B1E-40E7-9571-8F65135CB7C0}">
      <dgm:prSet/>
      <dgm:spPr/>
      <dgm:t>
        <a:bodyPr/>
        <a:lstStyle/>
        <a:p>
          <a:endParaRPr lang="en-US"/>
        </a:p>
      </dgm:t>
    </dgm:pt>
    <dgm:pt modelId="{86951A53-26BD-4256-A86A-7331A614E89A}" type="sibTrans" cxnId="{619D33CA-5B1E-40E7-9571-8F65135CB7C0}">
      <dgm:prSet phldrT="3" phldr="0"/>
      <dgm:spPr/>
      <dgm:t>
        <a:bodyPr/>
        <a:lstStyle/>
        <a:p>
          <a:r>
            <a:rPr lang="en-US"/>
            <a:t>3</a:t>
          </a:r>
        </a:p>
      </dgm:t>
    </dgm:pt>
    <dgm:pt modelId="{42351715-B38C-48D7-8465-6C49F00DEA5C}" type="pres">
      <dgm:prSet presAssocID="{4B45AFFD-23F9-403D-A2B9-85F0743D8FC9}" presName="Name0" presStyleCnt="0">
        <dgm:presLayoutVars>
          <dgm:animLvl val="lvl"/>
          <dgm:resizeHandles val="exact"/>
        </dgm:presLayoutVars>
      </dgm:prSet>
      <dgm:spPr/>
    </dgm:pt>
    <dgm:pt modelId="{93FA1F2C-9F77-4F47-9736-9C0B18FED524}" type="pres">
      <dgm:prSet presAssocID="{CDACE42B-98D1-480A-A12A-F04A0C7B9D44}" presName="compositeNode" presStyleCnt="0">
        <dgm:presLayoutVars>
          <dgm:bulletEnabled val="1"/>
        </dgm:presLayoutVars>
      </dgm:prSet>
      <dgm:spPr/>
    </dgm:pt>
    <dgm:pt modelId="{E18D9690-1B98-4F82-A3F0-FD39315F3C2F}" type="pres">
      <dgm:prSet presAssocID="{CDACE42B-98D1-480A-A12A-F04A0C7B9D44}" presName="bgRect" presStyleLbl="bgAccFollowNode1" presStyleIdx="0" presStyleCnt="3"/>
      <dgm:spPr/>
    </dgm:pt>
    <dgm:pt modelId="{91E7299A-18FE-4A07-8C32-334A84430614}" type="pres">
      <dgm:prSet presAssocID="{8210D5F7-D3F8-495E-BA91-A7A4361CE7B7}" presName="sibTransNodeCircle" presStyleLbl="alignNode1" presStyleIdx="0" presStyleCnt="6">
        <dgm:presLayoutVars>
          <dgm:chMax val="0"/>
          <dgm:bulletEnabled/>
        </dgm:presLayoutVars>
      </dgm:prSet>
      <dgm:spPr/>
    </dgm:pt>
    <dgm:pt modelId="{1D48E56A-4D42-4917-BD1B-092B945D99F3}" type="pres">
      <dgm:prSet presAssocID="{CDACE42B-98D1-480A-A12A-F04A0C7B9D44}" presName="bottomLine" presStyleLbl="alignNode1" presStyleIdx="1" presStyleCnt="6">
        <dgm:presLayoutVars/>
      </dgm:prSet>
      <dgm:spPr/>
    </dgm:pt>
    <dgm:pt modelId="{DA19AD7A-2536-447B-B0CB-065539B0A98F}" type="pres">
      <dgm:prSet presAssocID="{CDACE42B-98D1-480A-A12A-F04A0C7B9D44}" presName="nodeText" presStyleLbl="bgAccFollowNode1" presStyleIdx="0" presStyleCnt="3">
        <dgm:presLayoutVars>
          <dgm:bulletEnabled val="1"/>
        </dgm:presLayoutVars>
      </dgm:prSet>
      <dgm:spPr/>
    </dgm:pt>
    <dgm:pt modelId="{0B2EE4A9-1C19-4F98-B034-2F7724FD31A9}" type="pres">
      <dgm:prSet presAssocID="{8210D5F7-D3F8-495E-BA91-A7A4361CE7B7}" presName="sibTrans" presStyleCnt="0"/>
      <dgm:spPr/>
    </dgm:pt>
    <dgm:pt modelId="{1114D858-256F-488D-8B8C-69DF0E8D7150}" type="pres">
      <dgm:prSet presAssocID="{C96F0F31-B4B7-436A-A61B-9EAB51AAE7C3}" presName="compositeNode" presStyleCnt="0">
        <dgm:presLayoutVars>
          <dgm:bulletEnabled val="1"/>
        </dgm:presLayoutVars>
      </dgm:prSet>
      <dgm:spPr/>
    </dgm:pt>
    <dgm:pt modelId="{633A683E-DB4F-494B-A260-ED15CDEBA993}" type="pres">
      <dgm:prSet presAssocID="{C96F0F31-B4B7-436A-A61B-9EAB51AAE7C3}" presName="bgRect" presStyleLbl="bgAccFollowNode1" presStyleIdx="1" presStyleCnt="3"/>
      <dgm:spPr/>
    </dgm:pt>
    <dgm:pt modelId="{EFB97AF4-1B13-4961-B2D7-D7E5DB6D53BF}" type="pres">
      <dgm:prSet presAssocID="{7692DADF-3059-4047-A734-60C72CABFBC8}" presName="sibTransNodeCircle" presStyleLbl="alignNode1" presStyleIdx="2" presStyleCnt="6">
        <dgm:presLayoutVars>
          <dgm:chMax val="0"/>
          <dgm:bulletEnabled/>
        </dgm:presLayoutVars>
      </dgm:prSet>
      <dgm:spPr/>
    </dgm:pt>
    <dgm:pt modelId="{AF29513B-75C3-4DD5-B81E-B1D5ADA6170C}" type="pres">
      <dgm:prSet presAssocID="{C96F0F31-B4B7-436A-A61B-9EAB51AAE7C3}" presName="bottomLine" presStyleLbl="alignNode1" presStyleIdx="3" presStyleCnt="6">
        <dgm:presLayoutVars/>
      </dgm:prSet>
      <dgm:spPr/>
    </dgm:pt>
    <dgm:pt modelId="{FF86947A-7539-4540-89B1-D7C3D561FE59}" type="pres">
      <dgm:prSet presAssocID="{C96F0F31-B4B7-436A-A61B-9EAB51AAE7C3}" presName="nodeText" presStyleLbl="bgAccFollowNode1" presStyleIdx="1" presStyleCnt="3">
        <dgm:presLayoutVars>
          <dgm:bulletEnabled val="1"/>
        </dgm:presLayoutVars>
      </dgm:prSet>
      <dgm:spPr/>
    </dgm:pt>
    <dgm:pt modelId="{5B2F0F44-F527-4341-B0E7-4554A0259DE7}" type="pres">
      <dgm:prSet presAssocID="{7692DADF-3059-4047-A734-60C72CABFBC8}" presName="sibTrans" presStyleCnt="0"/>
      <dgm:spPr/>
    </dgm:pt>
    <dgm:pt modelId="{84AC6ED1-0DA8-4ED4-8FAD-DE6648E93722}" type="pres">
      <dgm:prSet presAssocID="{2D727AC7-A896-46BD-9AD6-7B18FB9ED21B}" presName="compositeNode" presStyleCnt="0">
        <dgm:presLayoutVars>
          <dgm:bulletEnabled val="1"/>
        </dgm:presLayoutVars>
      </dgm:prSet>
      <dgm:spPr/>
    </dgm:pt>
    <dgm:pt modelId="{9FDE4FA8-07F4-4C4E-A539-03F4C53F9AC1}" type="pres">
      <dgm:prSet presAssocID="{2D727AC7-A896-46BD-9AD6-7B18FB9ED21B}" presName="bgRect" presStyleLbl="bgAccFollowNode1" presStyleIdx="2" presStyleCnt="3"/>
      <dgm:spPr/>
    </dgm:pt>
    <dgm:pt modelId="{35336B7C-7E82-47BF-AAEB-55A24BF53C2F}" type="pres">
      <dgm:prSet presAssocID="{86951A53-26BD-4256-A86A-7331A614E89A}" presName="sibTransNodeCircle" presStyleLbl="alignNode1" presStyleIdx="4" presStyleCnt="6">
        <dgm:presLayoutVars>
          <dgm:chMax val="0"/>
          <dgm:bulletEnabled/>
        </dgm:presLayoutVars>
      </dgm:prSet>
      <dgm:spPr/>
    </dgm:pt>
    <dgm:pt modelId="{453A92CE-9780-4693-9626-C5542928FA56}" type="pres">
      <dgm:prSet presAssocID="{2D727AC7-A896-46BD-9AD6-7B18FB9ED21B}" presName="bottomLine" presStyleLbl="alignNode1" presStyleIdx="5" presStyleCnt="6">
        <dgm:presLayoutVars/>
      </dgm:prSet>
      <dgm:spPr/>
    </dgm:pt>
    <dgm:pt modelId="{95631114-98B7-4B19-B056-D1CF6CC4CFF4}" type="pres">
      <dgm:prSet presAssocID="{2D727AC7-A896-46BD-9AD6-7B18FB9ED21B}" presName="nodeText" presStyleLbl="bgAccFollowNode1" presStyleIdx="2" presStyleCnt="3">
        <dgm:presLayoutVars>
          <dgm:bulletEnabled val="1"/>
        </dgm:presLayoutVars>
      </dgm:prSet>
      <dgm:spPr/>
    </dgm:pt>
  </dgm:ptLst>
  <dgm:cxnLst>
    <dgm:cxn modelId="{B40D2C34-F4F4-48BD-80D8-EB5ECEA278BF}" type="presOf" srcId="{86951A53-26BD-4256-A86A-7331A614E89A}" destId="{35336B7C-7E82-47BF-AAEB-55A24BF53C2F}" srcOrd="0" destOrd="0" presId="urn:microsoft.com/office/officeart/2016/7/layout/BasicLinearProcessNumbered"/>
    <dgm:cxn modelId="{6579645F-CB5B-4784-8B6B-55102DEC5058}" type="presOf" srcId="{2D727AC7-A896-46BD-9AD6-7B18FB9ED21B}" destId="{9FDE4FA8-07F4-4C4E-A539-03F4C53F9AC1}" srcOrd="0" destOrd="0" presId="urn:microsoft.com/office/officeart/2016/7/layout/BasicLinearProcessNumbered"/>
    <dgm:cxn modelId="{44039C72-95CC-4BC2-8F8B-DC8273D55BAE}" type="presOf" srcId="{C96F0F31-B4B7-436A-A61B-9EAB51AAE7C3}" destId="{FF86947A-7539-4540-89B1-D7C3D561FE59}" srcOrd="1" destOrd="0" presId="urn:microsoft.com/office/officeart/2016/7/layout/BasicLinearProcessNumbered"/>
    <dgm:cxn modelId="{327B9C57-B0A8-4D3E-840F-3D8B21EF332A}" type="presOf" srcId="{CDACE42B-98D1-480A-A12A-F04A0C7B9D44}" destId="{E18D9690-1B98-4F82-A3F0-FD39315F3C2F}" srcOrd="0" destOrd="0" presId="urn:microsoft.com/office/officeart/2016/7/layout/BasicLinearProcessNumbered"/>
    <dgm:cxn modelId="{C4850287-7923-47E9-BAB9-BFBDFB5AF2F5}" type="presOf" srcId="{CDACE42B-98D1-480A-A12A-F04A0C7B9D44}" destId="{DA19AD7A-2536-447B-B0CB-065539B0A98F}" srcOrd="1" destOrd="0" presId="urn:microsoft.com/office/officeart/2016/7/layout/BasicLinearProcessNumbered"/>
    <dgm:cxn modelId="{128D4F8C-E6D7-4375-9DE7-705D34C9B0F9}" type="presOf" srcId="{8210D5F7-D3F8-495E-BA91-A7A4361CE7B7}" destId="{91E7299A-18FE-4A07-8C32-334A84430614}" srcOrd="0" destOrd="0" presId="urn:microsoft.com/office/officeart/2016/7/layout/BasicLinearProcessNumbered"/>
    <dgm:cxn modelId="{429E33B2-F8C2-4BA5-A1A2-281BD8AD7948}" type="presOf" srcId="{C96F0F31-B4B7-436A-A61B-9EAB51AAE7C3}" destId="{633A683E-DB4F-494B-A260-ED15CDEBA993}" srcOrd="0" destOrd="0" presId="urn:microsoft.com/office/officeart/2016/7/layout/BasicLinearProcessNumbered"/>
    <dgm:cxn modelId="{B9C697B6-274E-45D0-AD0D-2E833D5DF642}" type="presOf" srcId="{4B45AFFD-23F9-403D-A2B9-85F0743D8FC9}" destId="{42351715-B38C-48D7-8465-6C49F00DEA5C}" srcOrd="0" destOrd="0" presId="urn:microsoft.com/office/officeart/2016/7/layout/BasicLinearProcessNumbered"/>
    <dgm:cxn modelId="{BBACF4C7-29DE-4C8D-B9F4-2BE041140552}" type="presOf" srcId="{2D727AC7-A896-46BD-9AD6-7B18FB9ED21B}" destId="{95631114-98B7-4B19-B056-D1CF6CC4CFF4}" srcOrd="1" destOrd="0" presId="urn:microsoft.com/office/officeart/2016/7/layout/BasicLinearProcessNumbered"/>
    <dgm:cxn modelId="{619D33CA-5B1E-40E7-9571-8F65135CB7C0}" srcId="{4B45AFFD-23F9-403D-A2B9-85F0743D8FC9}" destId="{2D727AC7-A896-46BD-9AD6-7B18FB9ED21B}" srcOrd="2" destOrd="0" parTransId="{AAB92269-4DCF-4E5E-B532-87E8A8154765}" sibTransId="{86951A53-26BD-4256-A86A-7331A614E89A}"/>
    <dgm:cxn modelId="{4D1B6ECC-54DA-4F47-9A2B-6E950806540A}" srcId="{4B45AFFD-23F9-403D-A2B9-85F0743D8FC9}" destId="{C96F0F31-B4B7-436A-A61B-9EAB51AAE7C3}" srcOrd="1" destOrd="0" parTransId="{4A0CFD48-36A5-4047-AEAD-A89348391CC3}" sibTransId="{7692DADF-3059-4047-A734-60C72CABFBC8}"/>
    <dgm:cxn modelId="{C287F3D2-4E65-4B3E-8183-227F5A381750}" srcId="{4B45AFFD-23F9-403D-A2B9-85F0743D8FC9}" destId="{CDACE42B-98D1-480A-A12A-F04A0C7B9D44}" srcOrd="0" destOrd="0" parTransId="{4BABABFA-BC5C-4F61-9055-76020C5F5E70}" sibTransId="{8210D5F7-D3F8-495E-BA91-A7A4361CE7B7}"/>
    <dgm:cxn modelId="{9257B2F3-A901-45F1-974E-3791F8A129ED}" type="presOf" srcId="{7692DADF-3059-4047-A734-60C72CABFBC8}" destId="{EFB97AF4-1B13-4961-B2D7-D7E5DB6D53BF}" srcOrd="0" destOrd="0" presId="urn:microsoft.com/office/officeart/2016/7/layout/BasicLinearProcessNumbered"/>
    <dgm:cxn modelId="{91C7701F-92D6-4490-A31D-3A0000FC6370}" type="presParOf" srcId="{42351715-B38C-48D7-8465-6C49F00DEA5C}" destId="{93FA1F2C-9F77-4F47-9736-9C0B18FED524}" srcOrd="0" destOrd="0" presId="urn:microsoft.com/office/officeart/2016/7/layout/BasicLinearProcessNumbered"/>
    <dgm:cxn modelId="{95285677-F194-4B9B-82E8-9457ECA97FD6}" type="presParOf" srcId="{93FA1F2C-9F77-4F47-9736-9C0B18FED524}" destId="{E18D9690-1B98-4F82-A3F0-FD39315F3C2F}" srcOrd="0" destOrd="0" presId="urn:microsoft.com/office/officeart/2016/7/layout/BasicLinearProcessNumbered"/>
    <dgm:cxn modelId="{F998FD22-B41D-40CE-BCA9-EDC21DAD460B}" type="presParOf" srcId="{93FA1F2C-9F77-4F47-9736-9C0B18FED524}" destId="{91E7299A-18FE-4A07-8C32-334A84430614}" srcOrd="1" destOrd="0" presId="urn:microsoft.com/office/officeart/2016/7/layout/BasicLinearProcessNumbered"/>
    <dgm:cxn modelId="{FF519479-5511-4287-A30C-CA01425FD1DB}" type="presParOf" srcId="{93FA1F2C-9F77-4F47-9736-9C0B18FED524}" destId="{1D48E56A-4D42-4917-BD1B-092B945D99F3}" srcOrd="2" destOrd="0" presId="urn:microsoft.com/office/officeart/2016/7/layout/BasicLinearProcessNumbered"/>
    <dgm:cxn modelId="{B42FFD67-5CAD-4889-A0E8-48D69CC7B72F}" type="presParOf" srcId="{93FA1F2C-9F77-4F47-9736-9C0B18FED524}" destId="{DA19AD7A-2536-447B-B0CB-065539B0A98F}" srcOrd="3" destOrd="0" presId="urn:microsoft.com/office/officeart/2016/7/layout/BasicLinearProcessNumbered"/>
    <dgm:cxn modelId="{47DB0401-71CD-4B07-A025-B91A8DC95D54}" type="presParOf" srcId="{42351715-B38C-48D7-8465-6C49F00DEA5C}" destId="{0B2EE4A9-1C19-4F98-B034-2F7724FD31A9}" srcOrd="1" destOrd="0" presId="urn:microsoft.com/office/officeart/2016/7/layout/BasicLinearProcessNumbered"/>
    <dgm:cxn modelId="{5FC9DAC2-0974-4757-A8BD-2490B3C8587F}" type="presParOf" srcId="{42351715-B38C-48D7-8465-6C49F00DEA5C}" destId="{1114D858-256F-488D-8B8C-69DF0E8D7150}" srcOrd="2" destOrd="0" presId="urn:microsoft.com/office/officeart/2016/7/layout/BasicLinearProcessNumbered"/>
    <dgm:cxn modelId="{CC9A88B3-B4A4-45AD-8A6E-01EEB71AE2AA}" type="presParOf" srcId="{1114D858-256F-488D-8B8C-69DF0E8D7150}" destId="{633A683E-DB4F-494B-A260-ED15CDEBA993}" srcOrd="0" destOrd="0" presId="urn:microsoft.com/office/officeart/2016/7/layout/BasicLinearProcessNumbered"/>
    <dgm:cxn modelId="{319D04E5-92E6-4DF2-B511-D17ABFF87C58}" type="presParOf" srcId="{1114D858-256F-488D-8B8C-69DF0E8D7150}" destId="{EFB97AF4-1B13-4961-B2D7-D7E5DB6D53BF}" srcOrd="1" destOrd="0" presId="urn:microsoft.com/office/officeart/2016/7/layout/BasicLinearProcessNumbered"/>
    <dgm:cxn modelId="{BFCB3482-CE41-4CDE-95C7-A2420F44AAC4}" type="presParOf" srcId="{1114D858-256F-488D-8B8C-69DF0E8D7150}" destId="{AF29513B-75C3-4DD5-B81E-B1D5ADA6170C}" srcOrd="2" destOrd="0" presId="urn:microsoft.com/office/officeart/2016/7/layout/BasicLinearProcessNumbered"/>
    <dgm:cxn modelId="{DCA7DDF0-F905-454C-A88E-8E8CC5A80291}" type="presParOf" srcId="{1114D858-256F-488D-8B8C-69DF0E8D7150}" destId="{FF86947A-7539-4540-89B1-D7C3D561FE59}" srcOrd="3" destOrd="0" presId="urn:microsoft.com/office/officeart/2016/7/layout/BasicLinearProcessNumbered"/>
    <dgm:cxn modelId="{1F187FC6-1752-44AE-9DF8-67A15809CFC5}" type="presParOf" srcId="{42351715-B38C-48D7-8465-6C49F00DEA5C}" destId="{5B2F0F44-F527-4341-B0E7-4554A0259DE7}" srcOrd="3" destOrd="0" presId="urn:microsoft.com/office/officeart/2016/7/layout/BasicLinearProcessNumbered"/>
    <dgm:cxn modelId="{C7BC8073-28AC-40A5-9D7B-3BF03344A4BA}" type="presParOf" srcId="{42351715-B38C-48D7-8465-6C49F00DEA5C}" destId="{84AC6ED1-0DA8-4ED4-8FAD-DE6648E93722}" srcOrd="4" destOrd="0" presId="urn:microsoft.com/office/officeart/2016/7/layout/BasicLinearProcessNumbered"/>
    <dgm:cxn modelId="{F7BA7A64-505B-4C4D-95D8-3F13691EDAC5}" type="presParOf" srcId="{84AC6ED1-0DA8-4ED4-8FAD-DE6648E93722}" destId="{9FDE4FA8-07F4-4C4E-A539-03F4C53F9AC1}" srcOrd="0" destOrd="0" presId="urn:microsoft.com/office/officeart/2016/7/layout/BasicLinearProcessNumbered"/>
    <dgm:cxn modelId="{25214976-92B0-444A-BB9A-B3AC64CFB085}" type="presParOf" srcId="{84AC6ED1-0DA8-4ED4-8FAD-DE6648E93722}" destId="{35336B7C-7E82-47BF-AAEB-55A24BF53C2F}" srcOrd="1" destOrd="0" presId="urn:microsoft.com/office/officeart/2016/7/layout/BasicLinearProcessNumbered"/>
    <dgm:cxn modelId="{6454DE90-5B4A-4D1E-8CFA-4D9F2C3372E3}" type="presParOf" srcId="{84AC6ED1-0DA8-4ED4-8FAD-DE6648E93722}" destId="{453A92CE-9780-4693-9626-C5542928FA56}" srcOrd="2" destOrd="0" presId="urn:microsoft.com/office/officeart/2016/7/layout/BasicLinearProcessNumbered"/>
    <dgm:cxn modelId="{044FA409-10E1-4BB7-A122-C34AC303CBD4}" type="presParOf" srcId="{84AC6ED1-0DA8-4ED4-8FAD-DE6648E93722}" destId="{95631114-98B7-4B19-B056-D1CF6CC4CFF4}"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914EC9-4F00-466A-B47F-7807B2135433}"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6425F0C5-B0A9-4D11-A141-097FC976DEE5}">
      <dgm:prSet/>
      <dgm:spPr/>
      <dgm:t>
        <a:bodyPr/>
        <a:lstStyle/>
        <a:p>
          <a:pPr>
            <a:lnSpc>
              <a:spcPct val="100000"/>
            </a:lnSpc>
            <a:defRPr b="1"/>
          </a:pPr>
          <a:r>
            <a:rPr lang="en-US"/>
            <a:t>Advantages</a:t>
          </a:r>
        </a:p>
      </dgm:t>
    </dgm:pt>
    <dgm:pt modelId="{21B004DC-52D0-4175-A7BE-317DE4845D23}" type="parTrans" cxnId="{CE8FC026-5D45-48A5-8252-D58869E5597E}">
      <dgm:prSet/>
      <dgm:spPr/>
      <dgm:t>
        <a:bodyPr/>
        <a:lstStyle/>
        <a:p>
          <a:endParaRPr lang="en-US"/>
        </a:p>
      </dgm:t>
    </dgm:pt>
    <dgm:pt modelId="{B5BD2099-2494-4583-A675-1F90ED8B5152}" type="sibTrans" cxnId="{CE8FC026-5D45-48A5-8252-D58869E5597E}">
      <dgm:prSet/>
      <dgm:spPr/>
      <dgm:t>
        <a:bodyPr/>
        <a:lstStyle/>
        <a:p>
          <a:endParaRPr lang="en-US"/>
        </a:p>
      </dgm:t>
    </dgm:pt>
    <dgm:pt modelId="{833C2990-FCAB-43F3-9604-7355D22AF241}">
      <dgm:prSet/>
      <dgm:spPr/>
      <dgm:t>
        <a:bodyPr/>
        <a:lstStyle/>
        <a:p>
          <a:pPr>
            <a:lnSpc>
              <a:spcPct val="100000"/>
            </a:lnSpc>
          </a:pPr>
          <a:r>
            <a:rPr lang="en-US"/>
            <a:t>easy to search</a:t>
          </a:r>
        </a:p>
      </dgm:t>
    </dgm:pt>
    <dgm:pt modelId="{F70B95A3-9E93-47E2-B960-77D8BD001359}" type="parTrans" cxnId="{BDC58D21-5C7D-4157-8AB7-0DC57DFA4214}">
      <dgm:prSet/>
      <dgm:spPr/>
      <dgm:t>
        <a:bodyPr/>
        <a:lstStyle/>
        <a:p>
          <a:endParaRPr lang="en-US"/>
        </a:p>
      </dgm:t>
    </dgm:pt>
    <dgm:pt modelId="{DE847C89-93A7-4908-A3BC-065638DE79D4}" type="sibTrans" cxnId="{BDC58D21-5C7D-4157-8AB7-0DC57DFA4214}">
      <dgm:prSet/>
      <dgm:spPr/>
      <dgm:t>
        <a:bodyPr/>
        <a:lstStyle/>
        <a:p>
          <a:endParaRPr lang="en-US"/>
        </a:p>
      </dgm:t>
    </dgm:pt>
    <dgm:pt modelId="{5B2EE640-2643-4733-939B-D8B0583B9F83}">
      <dgm:prSet/>
      <dgm:spPr/>
      <dgm:t>
        <a:bodyPr/>
        <a:lstStyle/>
        <a:p>
          <a:pPr>
            <a:lnSpc>
              <a:spcPct val="100000"/>
            </a:lnSpc>
          </a:pPr>
          <a:r>
            <a:rPr lang="en-US"/>
            <a:t>add new branches easily</a:t>
          </a:r>
        </a:p>
      </dgm:t>
    </dgm:pt>
    <dgm:pt modelId="{4C6E6A55-A81F-4F29-B901-187FBC592B1D}" type="parTrans" cxnId="{3A1BB91B-2057-48DA-9C14-34CAB70A13C5}">
      <dgm:prSet/>
      <dgm:spPr/>
      <dgm:t>
        <a:bodyPr/>
        <a:lstStyle/>
        <a:p>
          <a:endParaRPr lang="en-US"/>
        </a:p>
      </dgm:t>
    </dgm:pt>
    <dgm:pt modelId="{CA9AB7A8-5530-4020-8B9C-784F50F7A974}" type="sibTrans" cxnId="{3A1BB91B-2057-48DA-9C14-34CAB70A13C5}">
      <dgm:prSet/>
      <dgm:spPr/>
      <dgm:t>
        <a:bodyPr/>
        <a:lstStyle/>
        <a:p>
          <a:endParaRPr lang="en-US"/>
        </a:p>
      </dgm:t>
    </dgm:pt>
    <dgm:pt modelId="{CE52B385-C84D-4680-A578-4DEF18813124}">
      <dgm:prSet/>
      <dgm:spPr/>
      <dgm:t>
        <a:bodyPr/>
        <a:lstStyle/>
        <a:p>
          <a:pPr>
            <a:lnSpc>
              <a:spcPct val="100000"/>
            </a:lnSpc>
            <a:defRPr b="1"/>
          </a:pPr>
          <a:r>
            <a:rPr lang="en-US"/>
            <a:t>Disadvantages</a:t>
          </a:r>
        </a:p>
      </dgm:t>
    </dgm:pt>
    <dgm:pt modelId="{225DE0A3-1A7C-40B0-B7F3-00F379D0B1E4}" type="parTrans" cxnId="{EBD0AD5F-63DC-427A-863F-79671E56DBEE}">
      <dgm:prSet/>
      <dgm:spPr/>
      <dgm:t>
        <a:bodyPr/>
        <a:lstStyle/>
        <a:p>
          <a:endParaRPr lang="en-US"/>
        </a:p>
      </dgm:t>
    </dgm:pt>
    <dgm:pt modelId="{A3BA3772-357C-46E6-BD83-22640C866D06}" type="sibTrans" cxnId="{EBD0AD5F-63DC-427A-863F-79671E56DBEE}">
      <dgm:prSet/>
      <dgm:spPr/>
      <dgm:t>
        <a:bodyPr/>
        <a:lstStyle/>
        <a:p>
          <a:endParaRPr lang="en-US"/>
        </a:p>
      </dgm:t>
    </dgm:pt>
    <dgm:pt modelId="{11A18E6D-BF6E-48AC-A2D0-1D4578D85E76}">
      <dgm:prSet/>
      <dgm:spPr/>
      <dgm:t>
        <a:bodyPr/>
        <a:lstStyle/>
        <a:p>
          <a:pPr>
            <a:lnSpc>
              <a:spcPct val="100000"/>
            </a:lnSpc>
          </a:pPr>
          <a:r>
            <a:rPr lang="en-US"/>
            <a:t>Must establish the types of search prior to development of the hierarchical structure</a:t>
          </a:r>
        </a:p>
      </dgm:t>
    </dgm:pt>
    <dgm:pt modelId="{12A80A30-4D1C-4780-BA24-CF7E12C6BAED}" type="parTrans" cxnId="{07E9322F-5DB4-481D-96E7-63E3FB62697E}">
      <dgm:prSet/>
      <dgm:spPr/>
      <dgm:t>
        <a:bodyPr/>
        <a:lstStyle/>
        <a:p>
          <a:endParaRPr lang="en-US"/>
        </a:p>
      </dgm:t>
    </dgm:pt>
    <dgm:pt modelId="{CF151F18-04DE-4D5D-9FCA-2983A49B2E46}" type="sibTrans" cxnId="{07E9322F-5DB4-481D-96E7-63E3FB62697E}">
      <dgm:prSet/>
      <dgm:spPr/>
      <dgm:t>
        <a:bodyPr/>
        <a:lstStyle/>
        <a:p>
          <a:endParaRPr lang="en-US"/>
        </a:p>
      </dgm:t>
    </dgm:pt>
    <dgm:pt modelId="{FFBA9789-EE5D-4C24-B20A-25B0AAAE17D4}" type="pres">
      <dgm:prSet presAssocID="{4D914EC9-4F00-466A-B47F-7807B2135433}" presName="root" presStyleCnt="0">
        <dgm:presLayoutVars>
          <dgm:dir/>
          <dgm:resizeHandles val="exact"/>
        </dgm:presLayoutVars>
      </dgm:prSet>
      <dgm:spPr/>
    </dgm:pt>
    <dgm:pt modelId="{93A45990-4DE2-4884-95F4-06116FBE250D}" type="pres">
      <dgm:prSet presAssocID="{6425F0C5-B0A9-4D11-A141-097FC976DEE5}" presName="compNode" presStyleCnt="0"/>
      <dgm:spPr/>
    </dgm:pt>
    <dgm:pt modelId="{8D063CE8-A341-43E2-B62E-05363CD3A1F5}" type="pres">
      <dgm:prSet presAssocID="{6425F0C5-B0A9-4D11-A141-097FC976DEE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404AC17B-09BD-413A-A5F1-34569E65A78F}" type="pres">
      <dgm:prSet presAssocID="{6425F0C5-B0A9-4D11-A141-097FC976DEE5}" presName="iconSpace" presStyleCnt="0"/>
      <dgm:spPr/>
    </dgm:pt>
    <dgm:pt modelId="{F5243B2C-CFA5-4E63-83E4-F6D953083926}" type="pres">
      <dgm:prSet presAssocID="{6425F0C5-B0A9-4D11-A141-097FC976DEE5}" presName="parTx" presStyleLbl="revTx" presStyleIdx="0" presStyleCnt="4">
        <dgm:presLayoutVars>
          <dgm:chMax val="0"/>
          <dgm:chPref val="0"/>
        </dgm:presLayoutVars>
      </dgm:prSet>
      <dgm:spPr/>
    </dgm:pt>
    <dgm:pt modelId="{73391976-63CE-4717-92D0-1307AE4C056E}" type="pres">
      <dgm:prSet presAssocID="{6425F0C5-B0A9-4D11-A141-097FC976DEE5}" presName="txSpace" presStyleCnt="0"/>
      <dgm:spPr/>
    </dgm:pt>
    <dgm:pt modelId="{F822423D-C8BB-46C9-A44F-7D90D856E1E4}" type="pres">
      <dgm:prSet presAssocID="{6425F0C5-B0A9-4D11-A141-097FC976DEE5}" presName="desTx" presStyleLbl="revTx" presStyleIdx="1" presStyleCnt="4">
        <dgm:presLayoutVars/>
      </dgm:prSet>
      <dgm:spPr/>
    </dgm:pt>
    <dgm:pt modelId="{DE491F9C-FC78-4B98-BC6D-F630A447A86D}" type="pres">
      <dgm:prSet presAssocID="{B5BD2099-2494-4583-A675-1F90ED8B5152}" presName="sibTrans" presStyleCnt="0"/>
      <dgm:spPr/>
    </dgm:pt>
    <dgm:pt modelId="{840B859B-BA7C-40AA-A9D5-F4595455C5B2}" type="pres">
      <dgm:prSet presAssocID="{CE52B385-C84D-4680-A578-4DEF18813124}" presName="compNode" presStyleCnt="0"/>
      <dgm:spPr/>
    </dgm:pt>
    <dgm:pt modelId="{B5A8B37D-E682-42A8-928A-8FD6F848D4AB}" type="pres">
      <dgm:prSet presAssocID="{CE52B385-C84D-4680-A578-4DEF188131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903B2E93-498D-4CD5-A5C6-DD2349E543C6}" type="pres">
      <dgm:prSet presAssocID="{CE52B385-C84D-4680-A578-4DEF18813124}" presName="iconSpace" presStyleCnt="0"/>
      <dgm:spPr/>
    </dgm:pt>
    <dgm:pt modelId="{54E52315-B90A-42E5-B67D-AF981D878CD6}" type="pres">
      <dgm:prSet presAssocID="{CE52B385-C84D-4680-A578-4DEF18813124}" presName="parTx" presStyleLbl="revTx" presStyleIdx="2" presStyleCnt="4">
        <dgm:presLayoutVars>
          <dgm:chMax val="0"/>
          <dgm:chPref val="0"/>
        </dgm:presLayoutVars>
      </dgm:prSet>
      <dgm:spPr/>
    </dgm:pt>
    <dgm:pt modelId="{8696EAD7-E90D-4B7B-A02A-4C5FAA6E1282}" type="pres">
      <dgm:prSet presAssocID="{CE52B385-C84D-4680-A578-4DEF18813124}" presName="txSpace" presStyleCnt="0"/>
      <dgm:spPr/>
    </dgm:pt>
    <dgm:pt modelId="{9FCDE8F0-AA90-46C8-8CE9-6D4DB36DC827}" type="pres">
      <dgm:prSet presAssocID="{CE52B385-C84D-4680-A578-4DEF18813124}" presName="desTx" presStyleLbl="revTx" presStyleIdx="3" presStyleCnt="4">
        <dgm:presLayoutVars/>
      </dgm:prSet>
      <dgm:spPr/>
    </dgm:pt>
  </dgm:ptLst>
  <dgm:cxnLst>
    <dgm:cxn modelId="{3A1BB91B-2057-48DA-9C14-34CAB70A13C5}" srcId="{6425F0C5-B0A9-4D11-A141-097FC976DEE5}" destId="{5B2EE640-2643-4733-939B-D8B0583B9F83}" srcOrd="1" destOrd="0" parTransId="{4C6E6A55-A81F-4F29-B901-187FBC592B1D}" sibTransId="{CA9AB7A8-5530-4020-8B9C-784F50F7A974}"/>
    <dgm:cxn modelId="{BDC58D21-5C7D-4157-8AB7-0DC57DFA4214}" srcId="{6425F0C5-B0A9-4D11-A141-097FC976DEE5}" destId="{833C2990-FCAB-43F3-9604-7355D22AF241}" srcOrd="0" destOrd="0" parTransId="{F70B95A3-9E93-47E2-B960-77D8BD001359}" sibTransId="{DE847C89-93A7-4908-A3BC-065638DE79D4}"/>
    <dgm:cxn modelId="{CE8FC026-5D45-48A5-8252-D58869E5597E}" srcId="{4D914EC9-4F00-466A-B47F-7807B2135433}" destId="{6425F0C5-B0A9-4D11-A141-097FC976DEE5}" srcOrd="0" destOrd="0" parTransId="{21B004DC-52D0-4175-A7BE-317DE4845D23}" sibTransId="{B5BD2099-2494-4583-A675-1F90ED8B5152}"/>
    <dgm:cxn modelId="{5ADD7C28-A769-40F5-90BF-7A51F74141B9}" type="presOf" srcId="{11A18E6D-BF6E-48AC-A2D0-1D4578D85E76}" destId="{9FCDE8F0-AA90-46C8-8CE9-6D4DB36DC827}" srcOrd="0" destOrd="0" presId="urn:microsoft.com/office/officeart/2018/5/layout/CenteredIconLabelDescriptionList"/>
    <dgm:cxn modelId="{07E9322F-5DB4-481D-96E7-63E3FB62697E}" srcId="{CE52B385-C84D-4680-A578-4DEF18813124}" destId="{11A18E6D-BF6E-48AC-A2D0-1D4578D85E76}" srcOrd="0" destOrd="0" parTransId="{12A80A30-4D1C-4780-BA24-CF7E12C6BAED}" sibTransId="{CF151F18-04DE-4D5D-9FCA-2983A49B2E46}"/>
    <dgm:cxn modelId="{EBD0AD5F-63DC-427A-863F-79671E56DBEE}" srcId="{4D914EC9-4F00-466A-B47F-7807B2135433}" destId="{CE52B385-C84D-4680-A578-4DEF18813124}" srcOrd="1" destOrd="0" parTransId="{225DE0A3-1A7C-40B0-B7F3-00F379D0B1E4}" sibTransId="{A3BA3772-357C-46E6-BD83-22640C866D06}"/>
    <dgm:cxn modelId="{CB4F7572-E56F-462D-9E65-BA292D51C8B8}" type="presOf" srcId="{833C2990-FCAB-43F3-9604-7355D22AF241}" destId="{F822423D-C8BB-46C9-A44F-7D90D856E1E4}" srcOrd="0" destOrd="0" presId="urn:microsoft.com/office/officeart/2018/5/layout/CenteredIconLabelDescriptionList"/>
    <dgm:cxn modelId="{F65C01B5-CC99-4E5C-8EFB-281DEF75D480}" type="presOf" srcId="{CE52B385-C84D-4680-A578-4DEF18813124}" destId="{54E52315-B90A-42E5-B67D-AF981D878CD6}" srcOrd="0" destOrd="0" presId="urn:microsoft.com/office/officeart/2018/5/layout/CenteredIconLabelDescriptionList"/>
    <dgm:cxn modelId="{07D155CC-931F-4561-AF94-690C09BA1011}" type="presOf" srcId="{4D914EC9-4F00-466A-B47F-7807B2135433}" destId="{FFBA9789-EE5D-4C24-B20A-25B0AAAE17D4}" srcOrd="0" destOrd="0" presId="urn:microsoft.com/office/officeart/2018/5/layout/CenteredIconLabelDescriptionList"/>
    <dgm:cxn modelId="{9A74CCE6-DD1F-446B-ADE1-0BE222B73CEC}" type="presOf" srcId="{5B2EE640-2643-4733-939B-D8B0583B9F83}" destId="{F822423D-C8BB-46C9-A44F-7D90D856E1E4}" srcOrd="0" destOrd="1" presId="urn:microsoft.com/office/officeart/2018/5/layout/CenteredIconLabelDescriptionList"/>
    <dgm:cxn modelId="{C7B160EF-06D1-42AD-8C6A-176B250EA837}" type="presOf" srcId="{6425F0C5-B0A9-4D11-A141-097FC976DEE5}" destId="{F5243B2C-CFA5-4E63-83E4-F6D953083926}" srcOrd="0" destOrd="0" presId="urn:microsoft.com/office/officeart/2018/5/layout/CenteredIconLabelDescriptionList"/>
    <dgm:cxn modelId="{E8A24191-B728-43AF-ADD3-47FDE90A6545}" type="presParOf" srcId="{FFBA9789-EE5D-4C24-B20A-25B0AAAE17D4}" destId="{93A45990-4DE2-4884-95F4-06116FBE250D}" srcOrd="0" destOrd="0" presId="urn:microsoft.com/office/officeart/2018/5/layout/CenteredIconLabelDescriptionList"/>
    <dgm:cxn modelId="{8D27273C-3910-42FC-B838-DB135996FA3F}" type="presParOf" srcId="{93A45990-4DE2-4884-95F4-06116FBE250D}" destId="{8D063CE8-A341-43E2-B62E-05363CD3A1F5}" srcOrd="0" destOrd="0" presId="urn:microsoft.com/office/officeart/2018/5/layout/CenteredIconLabelDescriptionList"/>
    <dgm:cxn modelId="{FCE4F1F8-F200-462F-8167-948E9FBD06BE}" type="presParOf" srcId="{93A45990-4DE2-4884-95F4-06116FBE250D}" destId="{404AC17B-09BD-413A-A5F1-34569E65A78F}" srcOrd="1" destOrd="0" presId="urn:microsoft.com/office/officeart/2018/5/layout/CenteredIconLabelDescriptionList"/>
    <dgm:cxn modelId="{8D3C653F-B898-41EA-AB76-7876AD24C693}" type="presParOf" srcId="{93A45990-4DE2-4884-95F4-06116FBE250D}" destId="{F5243B2C-CFA5-4E63-83E4-F6D953083926}" srcOrd="2" destOrd="0" presId="urn:microsoft.com/office/officeart/2018/5/layout/CenteredIconLabelDescriptionList"/>
    <dgm:cxn modelId="{1554A654-63C9-4B9F-A528-AB4DAAC8583B}" type="presParOf" srcId="{93A45990-4DE2-4884-95F4-06116FBE250D}" destId="{73391976-63CE-4717-92D0-1307AE4C056E}" srcOrd="3" destOrd="0" presId="urn:microsoft.com/office/officeart/2018/5/layout/CenteredIconLabelDescriptionList"/>
    <dgm:cxn modelId="{24E38216-DF17-4B5B-8DFF-280596B98B8A}" type="presParOf" srcId="{93A45990-4DE2-4884-95F4-06116FBE250D}" destId="{F822423D-C8BB-46C9-A44F-7D90D856E1E4}" srcOrd="4" destOrd="0" presId="urn:microsoft.com/office/officeart/2018/5/layout/CenteredIconLabelDescriptionList"/>
    <dgm:cxn modelId="{2022A5E0-5C41-486E-B70E-D7BCF3AA1746}" type="presParOf" srcId="{FFBA9789-EE5D-4C24-B20A-25B0AAAE17D4}" destId="{DE491F9C-FC78-4B98-BC6D-F630A447A86D}" srcOrd="1" destOrd="0" presId="urn:microsoft.com/office/officeart/2018/5/layout/CenteredIconLabelDescriptionList"/>
    <dgm:cxn modelId="{D91D7C7F-8FFA-40A8-97B3-B45C66995698}" type="presParOf" srcId="{FFBA9789-EE5D-4C24-B20A-25B0AAAE17D4}" destId="{840B859B-BA7C-40AA-A9D5-F4595455C5B2}" srcOrd="2" destOrd="0" presId="urn:microsoft.com/office/officeart/2018/5/layout/CenteredIconLabelDescriptionList"/>
    <dgm:cxn modelId="{E69716AE-1B44-4935-BF0E-C8EE66D17C4B}" type="presParOf" srcId="{840B859B-BA7C-40AA-A9D5-F4595455C5B2}" destId="{B5A8B37D-E682-42A8-928A-8FD6F848D4AB}" srcOrd="0" destOrd="0" presId="urn:microsoft.com/office/officeart/2018/5/layout/CenteredIconLabelDescriptionList"/>
    <dgm:cxn modelId="{057E175B-319C-4BF2-A8E9-1F19DBB59080}" type="presParOf" srcId="{840B859B-BA7C-40AA-A9D5-F4595455C5B2}" destId="{903B2E93-498D-4CD5-A5C6-DD2349E543C6}" srcOrd="1" destOrd="0" presId="urn:microsoft.com/office/officeart/2018/5/layout/CenteredIconLabelDescriptionList"/>
    <dgm:cxn modelId="{F14AFAAC-79E2-4EC9-B6A0-5D99F5341BD7}" type="presParOf" srcId="{840B859B-BA7C-40AA-A9D5-F4595455C5B2}" destId="{54E52315-B90A-42E5-B67D-AF981D878CD6}" srcOrd="2" destOrd="0" presId="urn:microsoft.com/office/officeart/2018/5/layout/CenteredIconLabelDescriptionList"/>
    <dgm:cxn modelId="{FC09D5B7-004F-4C61-8DC2-4E25EDF89419}" type="presParOf" srcId="{840B859B-BA7C-40AA-A9D5-F4595455C5B2}" destId="{8696EAD7-E90D-4B7B-A02A-4C5FAA6E1282}" srcOrd="3" destOrd="0" presId="urn:microsoft.com/office/officeart/2018/5/layout/CenteredIconLabelDescriptionList"/>
    <dgm:cxn modelId="{D3E1F6CE-94F3-44AD-B854-DF048B273CE3}" type="presParOf" srcId="{840B859B-BA7C-40AA-A9D5-F4595455C5B2}" destId="{9FCDE8F0-AA90-46C8-8CE9-6D4DB36DC82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63C5BB-EFDD-4F7B-B58D-B8043E03D77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B46CB0B-2A1C-4B80-81A5-2A42A31E1756}">
      <dgm:prSet/>
      <dgm:spPr/>
      <dgm:t>
        <a:bodyPr/>
        <a:lstStyle/>
        <a:p>
          <a:r>
            <a:rPr lang="en-US"/>
            <a:t>Advantages</a:t>
          </a:r>
        </a:p>
      </dgm:t>
    </dgm:pt>
    <dgm:pt modelId="{61B5DE86-52B0-43D3-9598-54A12F0DF244}" type="parTrans" cxnId="{67A0CA7C-7180-4450-83F9-F611433D3378}">
      <dgm:prSet/>
      <dgm:spPr/>
      <dgm:t>
        <a:bodyPr/>
        <a:lstStyle/>
        <a:p>
          <a:endParaRPr lang="en-US"/>
        </a:p>
      </dgm:t>
    </dgm:pt>
    <dgm:pt modelId="{2C28D7D2-0501-44F4-A213-63E5ED564F0D}" type="sibTrans" cxnId="{67A0CA7C-7180-4450-83F9-F611433D3378}">
      <dgm:prSet/>
      <dgm:spPr/>
      <dgm:t>
        <a:bodyPr/>
        <a:lstStyle/>
        <a:p>
          <a:endParaRPr lang="en-US"/>
        </a:p>
      </dgm:t>
    </dgm:pt>
    <dgm:pt modelId="{5C651960-5977-4C62-999C-004D3554CCC9}">
      <dgm:prSet/>
      <dgm:spPr/>
      <dgm:t>
        <a:bodyPr/>
        <a:lstStyle/>
        <a:p>
          <a:r>
            <a:rPr lang="en-US"/>
            <a:t>flexible, fast, efficient</a:t>
          </a:r>
        </a:p>
      </dgm:t>
    </dgm:pt>
    <dgm:pt modelId="{5EFA8421-5089-4B63-A733-B6C54BB66843}" type="parTrans" cxnId="{05B53430-F273-4AB8-9F21-2AC9E0D1819A}">
      <dgm:prSet/>
      <dgm:spPr/>
      <dgm:t>
        <a:bodyPr/>
        <a:lstStyle/>
        <a:p>
          <a:endParaRPr lang="en-US"/>
        </a:p>
      </dgm:t>
    </dgm:pt>
    <dgm:pt modelId="{D62CAFC9-6C12-4017-80BA-BF9EE2AA6068}" type="sibTrans" cxnId="{05B53430-F273-4AB8-9F21-2AC9E0D1819A}">
      <dgm:prSet/>
      <dgm:spPr/>
      <dgm:t>
        <a:bodyPr/>
        <a:lstStyle/>
        <a:p>
          <a:endParaRPr lang="en-US"/>
        </a:p>
      </dgm:t>
    </dgm:pt>
    <dgm:pt modelId="{43502E68-FFE2-471B-9370-6080E3118DE5}">
      <dgm:prSet/>
      <dgm:spPr/>
      <dgm:t>
        <a:bodyPr/>
        <a:lstStyle/>
        <a:p>
          <a:r>
            <a:rPr lang="en-US"/>
            <a:t>Disadvantages</a:t>
          </a:r>
        </a:p>
      </dgm:t>
    </dgm:pt>
    <dgm:pt modelId="{EC00F10D-CF96-48D6-B3D0-2E910C997C9B}" type="parTrans" cxnId="{2C2D46CF-F4A3-4344-A5EE-4C646A40837C}">
      <dgm:prSet/>
      <dgm:spPr/>
      <dgm:t>
        <a:bodyPr/>
        <a:lstStyle/>
        <a:p>
          <a:endParaRPr lang="en-US"/>
        </a:p>
      </dgm:t>
    </dgm:pt>
    <dgm:pt modelId="{7C49FEAE-C153-48B7-B018-FD96914735CE}" type="sibTrans" cxnId="{2C2D46CF-F4A3-4344-A5EE-4C646A40837C}">
      <dgm:prSet/>
      <dgm:spPr/>
      <dgm:t>
        <a:bodyPr/>
        <a:lstStyle/>
        <a:p>
          <a:endParaRPr lang="en-US"/>
        </a:p>
      </dgm:t>
    </dgm:pt>
    <dgm:pt modelId="{1406716F-270D-4A8E-A92B-CBF0E242E859}">
      <dgm:prSet/>
      <dgm:spPr/>
      <dgm:t>
        <a:bodyPr/>
        <a:lstStyle/>
        <a:p>
          <a:r>
            <a:rPr lang="en-US" dirty="0"/>
            <a:t>Lack of ad hoc query capability</a:t>
          </a:r>
        </a:p>
      </dgm:t>
    </dgm:pt>
    <dgm:pt modelId="{111C1158-A2AD-4409-88CE-C823770C706E}" type="parTrans" cxnId="{5393AC48-5746-4BA2-9F3D-AA15622456B1}">
      <dgm:prSet/>
      <dgm:spPr/>
      <dgm:t>
        <a:bodyPr/>
        <a:lstStyle/>
        <a:p>
          <a:endParaRPr lang="en-US"/>
        </a:p>
      </dgm:t>
    </dgm:pt>
    <dgm:pt modelId="{E09EFD43-8074-4079-8B37-E16C96601801}" type="sibTrans" cxnId="{5393AC48-5746-4BA2-9F3D-AA15622456B1}">
      <dgm:prSet/>
      <dgm:spPr/>
      <dgm:t>
        <a:bodyPr/>
        <a:lstStyle/>
        <a:p>
          <a:endParaRPr lang="en-US"/>
        </a:p>
      </dgm:t>
    </dgm:pt>
    <dgm:pt modelId="{7C7AAB34-E3A2-4290-A036-42964C9C8201}">
      <dgm:prSet/>
      <dgm:spPr/>
      <dgm:t>
        <a:bodyPr/>
        <a:lstStyle/>
        <a:p>
          <a:r>
            <a:rPr lang="en-US" dirty="0"/>
            <a:t>Restructuring can be difficult because of 	changing all the pointers</a:t>
          </a:r>
        </a:p>
      </dgm:t>
    </dgm:pt>
    <dgm:pt modelId="{BFE47825-52CD-447C-8E3B-B56C4B462D5A}" type="parTrans" cxnId="{A9FBF08E-5B7E-46F5-B13B-A4A6B4D9337E}">
      <dgm:prSet/>
      <dgm:spPr/>
      <dgm:t>
        <a:bodyPr/>
        <a:lstStyle/>
        <a:p>
          <a:endParaRPr lang="en-US"/>
        </a:p>
      </dgm:t>
    </dgm:pt>
    <dgm:pt modelId="{E5DE0CDA-AAD3-4036-A015-A05A08ABA9A7}" type="sibTrans" cxnId="{A9FBF08E-5B7E-46F5-B13B-A4A6B4D9337E}">
      <dgm:prSet/>
      <dgm:spPr/>
      <dgm:t>
        <a:bodyPr/>
        <a:lstStyle/>
        <a:p>
          <a:endParaRPr lang="en-US"/>
        </a:p>
      </dgm:t>
    </dgm:pt>
    <dgm:pt modelId="{11F38DA7-CDEC-4BEA-A086-6625FB9BB1F4}">
      <dgm:prSet/>
      <dgm:spPr/>
      <dgm:t>
        <a:bodyPr/>
        <a:lstStyle/>
        <a:p>
          <a:r>
            <a:rPr lang="en-US" dirty="0"/>
            <a:t>Lot of programming effort even for simple queries</a:t>
          </a:r>
        </a:p>
      </dgm:t>
    </dgm:pt>
    <dgm:pt modelId="{27B916BC-6197-44AB-B2A8-D1B0DABB8DE0}" type="parTrans" cxnId="{1121C14D-0077-4845-B0F0-60D35F08A3AB}">
      <dgm:prSet/>
      <dgm:spPr/>
      <dgm:t>
        <a:bodyPr/>
        <a:lstStyle/>
        <a:p>
          <a:endParaRPr lang="en-AU"/>
        </a:p>
      </dgm:t>
    </dgm:pt>
    <dgm:pt modelId="{7F04DE77-BFDA-4636-BBAB-538FFE477FB2}" type="sibTrans" cxnId="{1121C14D-0077-4845-B0F0-60D35F08A3AB}">
      <dgm:prSet/>
      <dgm:spPr/>
      <dgm:t>
        <a:bodyPr/>
        <a:lstStyle/>
        <a:p>
          <a:endParaRPr lang="en-AU"/>
        </a:p>
      </dgm:t>
    </dgm:pt>
    <dgm:pt modelId="{5649DD74-1B61-4600-BA3D-C84575DB96CD}" type="pres">
      <dgm:prSet presAssocID="{3D63C5BB-EFDD-4F7B-B58D-B8043E03D773}" presName="Name0" presStyleCnt="0">
        <dgm:presLayoutVars>
          <dgm:dir/>
          <dgm:animLvl val="lvl"/>
          <dgm:resizeHandles val="exact"/>
        </dgm:presLayoutVars>
      </dgm:prSet>
      <dgm:spPr/>
    </dgm:pt>
    <dgm:pt modelId="{2A39C5DC-3F49-47D3-9422-53A2FAC00B12}" type="pres">
      <dgm:prSet presAssocID="{7B46CB0B-2A1C-4B80-81A5-2A42A31E1756}" presName="composite" presStyleCnt="0"/>
      <dgm:spPr/>
    </dgm:pt>
    <dgm:pt modelId="{B4D76533-3AE2-4E7B-83C6-0B334EF30DEA}" type="pres">
      <dgm:prSet presAssocID="{7B46CB0B-2A1C-4B80-81A5-2A42A31E1756}" presName="parTx" presStyleLbl="alignNode1" presStyleIdx="0" presStyleCnt="2" custLinFactNeighborX="-307" custLinFactNeighborY="-51153">
        <dgm:presLayoutVars>
          <dgm:chMax val="0"/>
          <dgm:chPref val="0"/>
          <dgm:bulletEnabled val="1"/>
        </dgm:presLayoutVars>
      </dgm:prSet>
      <dgm:spPr/>
    </dgm:pt>
    <dgm:pt modelId="{8811E2A9-E538-42D7-9996-13A99D0D3219}" type="pres">
      <dgm:prSet presAssocID="{7B46CB0B-2A1C-4B80-81A5-2A42A31E1756}" presName="desTx" presStyleLbl="alignAccFollowNode1" presStyleIdx="0" presStyleCnt="2">
        <dgm:presLayoutVars>
          <dgm:bulletEnabled val="1"/>
        </dgm:presLayoutVars>
      </dgm:prSet>
      <dgm:spPr/>
    </dgm:pt>
    <dgm:pt modelId="{42B0CE08-E678-4BEB-86C5-59FBF94D8BF9}" type="pres">
      <dgm:prSet presAssocID="{2C28D7D2-0501-44F4-A213-63E5ED564F0D}" presName="space" presStyleCnt="0"/>
      <dgm:spPr/>
    </dgm:pt>
    <dgm:pt modelId="{6CBC4A59-2901-4674-AEA2-4B4CB8004D53}" type="pres">
      <dgm:prSet presAssocID="{43502E68-FFE2-471B-9370-6080E3118DE5}" presName="composite" presStyleCnt="0"/>
      <dgm:spPr/>
    </dgm:pt>
    <dgm:pt modelId="{21E6780C-E245-4F15-856A-5BFBB98BFA05}" type="pres">
      <dgm:prSet presAssocID="{43502E68-FFE2-471B-9370-6080E3118DE5}" presName="parTx" presStyleLbl="alignNode1" presStyleIdx="1" presStyleCnt="2">
        <dgm:presLayoutVars>
          <dgm:chMax val="0"/>
          <dgm:chPref val="0"/>
          <dgm:bulletEnabled val="1"/>
        </dgm:presLayoutVars>
      </dgm:prSet>
      <dgm:spPr/>
    </dgm:pt>
    <dgm:pt modelId="{F5B3BD49-F66F-4159-BDA3-B21E46F7A924}" type="pres">
      <dgm:prSet presAssocID="{43502E68-FFE2-471B-9370-6080E3118DE5}" presName="desTx" presStyleLbl="alignAccFollowNode1" presStyleIdx="1" presStyleCnt="2">
        <dgm:presLayoutVars>
          <dgm:bulletEnabled val="1"/>
        </dgm:presLayoutVars>
      </dgm:prSet>
      <dgm:spPr/>
    </dgm:pt>
  </dgm:ptLst>
  <dgm:cxnLst>
    <dgm:cxn modelId="{D7F8F828-C940-4EE0-9016-0B8DFAF8C442}" type="presOf" srcId="{5C651960-5977-4C62-999C-004D3554CCC9}" destId="{8811E2A9-E538-42D7-9996-13A99D0D3219}" srcOrd="0" destOrd="0" presId="urn:microsoft.com/office/officeart/2005/8/layout/hList1"/>
    <dgm:cxn modelId="{05B53430-F273-4AB8-9F21-2AC9E0D1819A}" srcId="{7B46CB0B-2A1C-4B80-81A5-2A42A31E1756}" destId="{5C651960-5977-4C62-999C-004D3554CCC9}" srcOrd="0" destOrd="0" parTransId="{5EFA8421-5089-4B63-A733-B6C54BB66843}" sibTransId="{D62CAFC9-6C12-4017-80BA-BF9EE2AA6068}"/>
    <dgm:cxn modelId="{ABAB553A-6431-49C0-9A2B-099EDE00E886}" type="presOf" srcId="{43502E68-FFE2-471B-9370-6080E3118DE5}" destId="{21E6780C-E245-4F15-856A-5BFBB98BFA05}" srcOrd="0" destOrd="0" presId="urn:microsoft.com/office/officeart/2005/8/layout/hList1"/>
    <dgm:cxn modelId="{AA34E040-C34A-4371-900A-BB51E73F36DB}" type="presOf" srcId="{11F38DA7-CDEC-4BEA-A086-6625FB9BB1F4}" destId="{F5B3BD49-F66F-4159-BDA3-B21E46F7A924}" srcOrd="0" destOrd="1" presId="urn:microsoft.com/office/officeart/2005/8/layout/hList1"/>
    <dgm:cxn modelId="{5393AC48-5746-4BA2-9F3D-AA15622456B1}" srcId="{43502E68-FFE2-471B-9370-6080E3118DE5}" destId="{1406716F-270D-4A8E-A92B-CBF0E242E859}" srcOrd="0" destOrd="0" parTransId="{111C1158-A2AD-4409-88CE-C823770C706E}" sibTransId="{E09EFD43-8074-4079-8B37-E16C96601801}"/>
    <dgm:cxn modelId="{1121C14D-0077-4845-B0F0-60D35F08A3AB}" srcId="{43502E68-FFE2-471B-9370-6080E3118DE5}" destId="{11F38DA7-CDEC-4BEA-A086-6625FB9BB1F4}" srcOrd="1" destOrd="0" parTransId="{27B916BC-6197-44AB-B2A8-D1B0DABB8DE0}" sibTransId="{7F04DE77-BFDA-4636-BBAB-538FFE477FB2}"/>
    <dgm:cxn modelId="{3779B277-9F56-48F7-A4E1-FE1990768F41}" type="presOf" srcId="{3D63C5BB-EFDD-4F7B-B58D-B8043E03D773}" destId="{5649DD74-1B61-4600-BA3D-C84575DB96CD}" srcOrd="0" destOrd="0" presId="urn:microsoft.com/office/officeart/2005/8/layout/hList1"/>
    <dgm:cxn modelId="{67A0CA7C-7180-4450-83F9-F611433D3378}" srcId="{3D63C5BB-EFDD-4F7B-B58D-B8043E03D773}" destId="{7B46CB0B-2A1C-4B80-81A5-2A42A31E1756}" srcOrd="0" destOrd="0" parTransId="{61B5DE86-52B0-43D3-9598-54A12F0DF244}" sibTransId="{2C28D7D2-0501-44F4-A213-63E5ED564F0D}"/>
    <dgm:cxn modelId="{A9FBF08E-5B7E-46F5-B13B-A4A6B4D9337E}" srcId="{43502E68-FFE2-471B-9370-6080E3118DE5}" destId="{7C7AAB34-E3A2-4290-A036-42964C9C8201}" srcOrd="2" destOrd="0" parTransId="{BFE47825-52CD-447C-8E3B-B56C4B462D5A}" sibTransId="{E5DE0CDA-AAD3-4036-A015-A05A08ABA9A7}"/>
    <dgm:cxn modelId="{49E87F90-31D4-435A-BEEB-02C9804C575F}" type="presOf" srcId="{7B46CB0B-2A1C-4B80-81A5-2A42A31E1756}" destId="{B4D76533-3AE2-4E7B-83C6-0B334EF30DEA}" srcOrd="0" destOrd="0" presId="urn:microsoft.com/office/officeart/2005/8/layout/hList1"/>
    <dgm:cxn modelId="{2C2D46CF-F4A3-4344-A5EE-4C646A40837C}" srcId="{3D63C5BB-EFDD-4F7B-B58D-B8043E03D773}" destId="{43502E68-FFE2-471B-9370-6080E3118DE5}" srcOrd="1" destOrd="0" parTransId="{EC00F10D-CF96-48D6-B3D0-2E910C997C9B}" sibTransId="{7C49FEAE-C153-48B7-B018-FD96914735CE}"/>
    <dgm:cxn modelId="{7DD69CE9-8F7A-4E04-BDB9-804B07C209C1}" type="presOf" srcId="{7C7AAB34-E3A2-4290-A036-42964C9C8201}" destId="{F5B3BD49-F66F-4159-BDA3-B21E46F7A924}" srcOrd="0" destOrd="2" presId="urn:microsoft.com/office/officeart/2005/8/layout/hList1"/>
    <dgm:cxn modelId="{94622AF1-AE96-4753-B4DC-81D05AFD61A6}" type="presOf" srcId="{1406716F-270D-4A8E-A92B-CBF0E242E859}" destId="{F5B3BD49-F66F-4159-BDA3-B21E46F7A924}" srcOrd="0" destOrd="0" presId="urn:microsoft.com/office/officeart/2005/8/layout/hList1"/>
    <dgm:cxn modelId="{FA93881D-98FC-4320-8D97-2B7D084D01AC}" type="presParOf" srcId="{5649DD74-1B61-4600-BA3D-C84575DB96CD}" destId="{2A39C5DC-3F49-47D3-9422-53A2FAC00B12}" srcOrd="0" destOrd="0" presId="urn:microsoft.com/office/officeart/2005/8/layout/hList1"/>
    <dgm:cxn modelId="{CFBE1547-D811-4510-964A-0929B8F9AA71}" type="presParOf" srcId="{2A39C5DC-3F49-47D3-9422-53A2FAC00B12}" destId="{B4D76533-3AE2-4E7B-83C6-0B334EF30DEA}" srcOrd="0" destOrd="0" presId="urn:microsoft.com/office/officeart/2005/8/layout/hList1"/>
    <dgm:cxn modelId="{CD61F2BE-64FF-4F5E-8063-E09AF462042F}" type="presParOf" srcId="{2A39C5DC-3F49-47D3-9422-53A2FAC00B12}" destId="{8811E2A9-E538-42D7-9996-13A99D0D3219}" srcOrd="1" destOrd="0" presId="urn:microsoft.com/office/officeart/2005/8/layout/hList1"/>
    <dgm:cxn modelId="{B05E7E91-A26F-435E-A6E8-31F8062364D9}" type="presParOf" srcId="{5649DD74-1B61-4600-BA3D-C84575DB96CD}" destId="{42B0CE08-E678-4BEB-86C5-59FBF94D8BF9}" srcOrd="1" destOrd="0" presId="urn:microsoft.com/office/officeart/2005/8/layout/hList1"/>
    <dgm:cxn modelId="{6A03C210-23AA-4140-BEDC-D24AA58A5E79}" type="presParOf" srcId="{5649DD74-1B61-4600-BA3D-C84575DB96CD}" destId="{6CBC4A59-2901-4674-AEA2-4B4CB8004D53}" srcOrd="2" destOrd="0" presId="urn:microsoft.com/office/officeart/2005/8/layout/hList1"/>
    <dgm:cxn modelId="{1CCEF975-825B-4D56-8B3B-165F8AD0BB72}" type="presParOf" srcId="{6CBC4A59-2901-4674-AEA2-4B4CB8004D53}" destId="{21E6780C-E245-4F15-856A-5BFBB98BFA05}" srcOrd="0" destOrd="0" presId="urn:microsoft.com/office/officeart/2005/8/layout/hList1"/>
    <dgm:cxn modelId="{4CD012A8-DB9F-42D9-A30A-3F59C499F226}" type="presParOf" srcId="{6CBC4A59-2901-4674-AEA2-4B4CB8004D53}" destId="{F5B3BD49-F66F-4159-BDA3-B21E46F7A92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08755D-BD3B-44EB-8433-2DF2C4999E3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9A209A8-667F-40BA-AA5A-BB33EFEC7699}">
      <dgm:prSet custT="1"/>
      <dgm:spPr/>
      <dgm:t>
        <a:bodyPr/>
        <a:lstStyle/>
        <a:p>
          <a:pPr>
            <a:lnSpc>
              <a:spcPct val="100000"/>
            </a:lnSpc>
          </a:pPr>
          <a:r>
            <a:rPr lang="en-US" sz="2000"/>
            <a:t>Standardize company’s view of data</a:t>
          </a:r>
        </a:p>
      </dgm:t>
    </dgm:pt>
    <dgm:pt modelId="{61D3C02B-2477-4B0F-8A4D-CA7D4BC73DF3}" type="parTrans" cxnId="{8A3DFE0B-1BC9-44BD-8325-9EDE15527FD1}">
      <dgm:prSet/>
      <dgm:spPr/>
      <dgm:t>
        <a:bodyPr/>
        <a:lstStyle/>
        <a:p>
          <a:endParaRPr lang="en-US" sz="2800"/>
        </a:p>
      </dgm:t>
    </dgm:pt>
    <dgm:pt modelId="{9A47706F-46B2-427F-9C85-7FECAE59D79D}" type="sibTrans" cxnId="{8A3DFE0B-1BC9-44BD-8325-9EDE15527FD1}">
      <dgm:prSet/>
      <dgm:spPr/>
      <dgm:t>
        <a:bodyPr/>
        <a:lstStyle/>
        <a:p>
          <a:pPr>
            <a:lnSpc>
              <a:spcPct val="100000"/>
            </a:lnSpc>
          </a:pPr>
          <a:endParaRPr lang="en-US" sz="2800"/>
        </a:p>
      </dgm:t>
    </dgm:pt>
    <dgm:pt modelId="{27B93863-7E98-4ABF-B627-277A6F8E9889}">
      <dgm:prSet custT="1"/>
      <dgm:spPr/>
      <dgm:t>
        <a:bodyPr/>
        <a:lstStyle/>
        <a:p>
          <a:pPr>
            <a:lnSpc>
              <a:spcPct val="100000"/>
            </a:lnSpc>
          </a:pPr>
          <a:r>
            <a:rPr lang="en-US" sz="2000"/>
            <a:t>Communications tool between users and designers</a:t>
          </a:r>
        </a:p>
      </dgm:t>
    </dgm:pt>
    <dgm:pt modelId="{630DEA48-0131-46CD-ACD8-9163DD144AC4}" type="parTrans" cxnId="{510395D2-3968-4535-8EE6-41CA5BBF290F}">
      <dgm:prSet/>
      <dgm:spPr/>
      <dgm:t>
        <a:bodyPr/>
        <a:lstStyle/>
        <a:p>
          <a:endParaRPr lang="en-US" sz="2800"/>
        </a:p>
      </dgm:t>
    </dgm:pt>
    <dgm:pt modelId="{55C037D8-C2DE-4529-A729-2F017B36CB72}" type="sibTrans" cxnId="{510395D2-3968-4535-8EE6-41CA5BBF290F}">
      <dgm:prSet/>
      <dgm:spPr/>
      <dgm:t>
        <a:bodyPr/>
        <a:lstStyle/>
        <a:p>
          <a:pPr>
            <a:lnSpc>
              <a:spcPct val="100000"/>
            </a:lnSpc>
          </a:pPr>
          <a:endParaRPr lang="en-US" sz="2800"/>
        </a:p>
      </dgm:t>
    </dgm:pt>
    <dgm:pt modelId="{E1E5F0EA-5BA7-4F4A-A7C9-E2F36A8052D1}">
      <dgm:prSet custT="1"/>
      <dgm:spPr/>
      <dgm:t>
        <a:bodyPr/>
        <a:lstStyle/>
        <a:p>
          <a:pPr>
            <a:lnSpc>
              <a:spcPct val="100000"/>
            </a:lnSpc>
          </a:pPr>
          <a:r>
            <a:rPr lang="en-US" sz="2000"/>
            <a:t>Allow designer to understand the nature, role, and scope of data</a:t>
          </a:r>
        </a:p>
      </dgm:t>
    </dgm:pt>
    <dgm:pt modelId="{3C295D09-9FE8-4322-ACF0-FEA92C026DD2}" type="parTrans" cxnId="{5FD3A9D5-82F7-4ED6-840D-521AE2588FDF}">
      <dgm:prSet/>
      <dgm:spPr/>
      <dgm:t>
        <a:bodyPr/>
        <a:lstStyle/>
        <a:p>
          <a:endParaRPr lang="en-US" sz="2800"/>
        </a:p>
      </dgm:t>
    </dgm:pt>
    <dgm:pt modelId="{CEE60A79-4B7A-4EDC-A1DA-788C8549B7F7}" type="sibTrans" cxnId="{5FD3A9D5-82F7-4ED6-840D-521AE2588FDF}">
      <dgm:prSet/>
      <dgm:spPr/>
      <dgm:t>
        <a:bodyPr/>
        <a:lstStyle/>
        <a:p>
          <a:pPr>
            <a:lnSpc>
              <a:spcPct val="100000"/>
            </a:lnSpc>
          </a:pPr>
          <a:endParaRPr lang="en-US" sz="2800"/>
        </a:p>
      </dgm:t>
    </dgm:pt>
    <dgm:pt modelId="{B0F1D5F1-5D92-4CB3-88AD-848A068ED5B6}">
      <dgm:prSet custT="1"/>
      <dgm:spPr/>
      <dgm:t>
        <a:bodyPr/>
        <a:lstStyle/>
        <a:p>
          <a:pPr>
            <a:lnSpc>
              <a:spcPct val="100000"/>
            </a:lnSpc>
          </a:pPr>
          <a:r>
            <a:rPr lang="en-US" sz="2000"/>
            <a:t>Allow designer to understand business processes</a:t>
          </a:r>
        </a:p>
      </dgm:t>
    </dgm:pt>
    <dgm:pt modelId="{EAFDB23D-3A94-4BCB-8BD6-8C0D631D9C86}" type="parTrans" cxnId="{93B62A31-C270-4034-AF4A-D66DBE335879}">
      <dgm:prSet/>
      <dgm:spPr/>
      <dgm:t>
        <a:bodyPr/>
        <a:lstStyle/>
        <a:p>
          <a:endParaRPr lang="en-US" sz="2800"/>
        </a:p>
      </dgm:t>
    </dgm:pt>
    <dgm:pt modelId="{756A4A24-E8F2-4C72-A801-8354ECF8A990}" type="sibTrans" cxnId="{93B62A31-C270-4034-AF4A-D66DBE335879}">
      <dgm:prSet/>
      <dgm:spPr/>
      <dgm:t>
        <a:bodyPr/>
        <a:lstStyle/>
        <a:p>
          <a:pPr>
            <a:lnSpc>
              <a:spcPct val="100000"/>
            </a:lnSpc>
          </a:pPr>
          <a:endParaRPr lang="en-US" sz="2800"/>
        </a:p>
      </dgm:t>
    </dgm:pt>
    <dgm:pt modelId="{83E99EF7-7714-4DB2-9BEE-DC351C479E7E}">
      <dgm:prSet custT="1"/>
      <dgm:spPr/>
      <dgm:t>
        <a:bodyPr/>
        <a:lstStyle/>
        <a:p>
          <a:pPr>
            <a:lnSpc>
              <a:spcPct val="100000"/>
            </a:lnSpc>
          </a:pPr>
          <a:r>
            <a:rPr lang="en-US" sz="2000"/>
            <a:t>Allow designer to develop appropriate relationship participation rules and constraints</a:t>
          </a:r>
        </a:p>
      </dgm:t>
    </dgm:pt>
    <dgm:pt modelId="{DC2F6297-F9DD-48E7-8AAC-7268BEE25051}" type="parTrans" cxnId="{E8418251-715B-426E-BFAF-28D4CC9A93BA}">
      <dgm:prSet/>
      <dgm:spPr/>
      <dgm:t>
        <a:bodyPr/>
        <a:lstStyle/>
        <a:p>
          <a:endParaRPr lang="en-US" sz="2800"/>
        </a:p>
      </dgm:t>
    </dgm:pt>
    <dgm:pt modelId="{8999D2A6-18F7-4109-B9B7-37076E5C8D10}" type="sibTrans" cxnId="{E8418251-715B-426E-BFAF-28D4CC9A93BA}">
      <dgm:prSet/>
      <dgm:spPr/>
      <dgm:t>
        <a:bodyPr/>
        <a:lstStyle/>
        <a:p>
          <a:endParaRPr lang="en-US" sz="2800"/>
        </a:p>
      </dgm:t>
    </dgm:pt>
    <dgm:pt modelId="{B146E641-63A4-422E-A890-D62187CE52FF}" type="pres">
      <dgm:prSet presAssocID="{4508755D-BD3B-44EB-8433-2DF2C4999E35}" presName="root" presStyleCnt="0">
        <dgm:presLayoutVars>
          <dgm:dir/>
          <dgm:resizeHandles val="exact"/>
        </dgm:presLayoutVars>
      </dgm:prSet>
      <dgm:spPr/>
    </dgm:pt>
    <dgm:pt modelId="{AD583ABD-A0F3-4549-A898-CFC64B43E1AD}" type="pres">
      <dgm:prSet presAssocID="{4508755D-BD3B-44EB-8433-2DF2C4999E35}" presName="container" presStyleCnt="0">
        <dgm:presLayoutVars>
          <dgm:dir/>
          <dgm:resizeHandles val="exact"/>
        </dgm:presLayoutVars>
      </dgm:prSet>
      <dgm:spPr/>
    </dgm:pt>
    <dgm:pt modelId="{99B66AA0-2C82-470E-B0D1-E5E1EA5C2CE7}" type="pres">
      <dgm:prSet presAssocID="{F9A209A8-667F-40BA-AA5A-BB33EFEC7699}" presName="compNode" presStyleCnt="0"/>
      <dgm:spPr/>
    </dgm:pt>
    <dgm:pt modelId="{99D08364-6680-4A3D-B799-533B1F33F804}" type="pres">
      <dgm:prSet presAssocID="{F9A209A8-667F-40BA-AA5A-BB33EFEC7699}" presName="iconBgRect" presStyleLbl="bgShp" presStyleIdx="0" presStyleCnt="5"/>
      <dgm:spPr/>
    </dgm:pt>
    <dgm:pt modelId="{56A0D53A-B11D-428C-B491-8B0CF73884B5}" type="pres">
      <dgm:prSet presAssocID="{F9A209A8-667F-40BA-AA5A-BB33EFEC769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D423761F-DCE9-4BF7-A3EC-10ADE451FB20}" type="pres">
      <dgm:prSet presAssocID="{F9A209A8-667F-40BA-AA5A-BB33EFEC7699}" presName="spaceRect" presStyleCnt="0"/>
      <dgm:spPr/>
    </dgm:pt>
    <dgm:pt modelId="{1F93D4EA-2741-40AC-94A9-6792CD4F890D}" type="pres">
      <dgm:prSet presAssocID="{F9A209A8-667F-40BA-AA5A-BB33EFEC7699}" presName="textRect" presStyleLbl="revTx" presStyleIdx="0" presStyleCnt="5">
        <dgm:presLayoutVars>
          <dgm:chMax val="1"/>
          <dgm:chPref val="1"/>
        </dgm:presLayoutVars>
      </dgm:prSet>
      <dgm:spPr/>
    </dgm:pt>
    <dgm:pt modelId="{CCFF5FD7-CADE-4BAF-BA4B-E95BEE9BDD01}" type="pres">
      <dgm:prSet presAssocID="{9A47706F-46B2-427F-9C85-7FECAE59D79D}" presName="sibTrans" presStyleLbl="sibTrans2D1" presStyleIdx="0" presStyleCnt="0"/>
      <dgm:spPr/>
    </dgm:pt>
    <dgm:pt modelId="{5852A530-D117-4ECA-83AE-A2CAEE0CB6EB}" type="pres">
      <dgm:prSet presAssocID="{27B93863-7E98-4ABF-B627-277A6F8E9889}" presName="compNode" presStyleCnt="0"/>
      <dgm:spPr/>
    </dgm:pt>
    <dgm:pt modelId="{DCAD7CE7-3363-449A-8B0B-E09396A6FE87}" type="pres">
      <dgm:prSet presAssocID="{27B93863-7E98-4ABF-B627-277A6F8E9889}" presName="iconBgRect" presStyleLbl="bgShp" presStyleIdx="1" presStyleCnt="5"/>
      <dgm:spPr/>
    </dgm:pt>
    <dgm:pt modelId="{B34B55D6-5416-4890-B8FC-B87853368DFA}" type="pres">
      <dgm:prSet presAssocID="{27B93863-7E98-4ABF-B627-277A6F8E988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2E5447D4-B690-4C6F-AA25-741B32428477}" type="pres">
      <dgm:prSet presAssocID="{27B93863-7E98-4ABF-B627-277A6F8E9889}" presName="spaceRect" presStyleCnt="0"/>
      <dgm:spPr/>
    </dgm:pt>
    <dgm:pt modelId="{12E8FB09-47A4-4C6B-A061-211651028291}" type="pres">
      <dgm:prSet presAssocID="{27B93863-7E98-4ABF-B627-277A6F8E9889}" presName="textRect" presStyleLbl="revTx" presStyleIdx="1" presStyleCnt="5">
        <dgm:presLayoutVars>
          <dgm:chMax val="1"/>
          <dgm:chPref val="1"/>
        </dgm:presLayoutVars>
      </dgm:prSet>
      <dgm:spPr/>
    </dgm:pt>
    <dgm:pt modelId="{24A7DF56-505C-4AA1-A36F-34875B83272D}" type="pres">
      <dgm:prSet presAssocID="{55C037D8-C2DE-4529-A729-2F017B36CB72}" presName="sibTrans" presStyleLbl="sibTrans2D1" presStyleIdx="0" presStyleCnt="0"/>
      <dgm:spPr/>
    </dgm:pt>
    <dgm:pt modelId="{48394152-0F57-49D8-8515-ECAD28F80392}" type="pres">
      <dgm:prSet presAssocID="{E1E5F0EA-5BA7-4F4A-A7C9-E2F36A8052D1}" presName="compNode" presStyleCnt="0"/>
      <dgm:spPr/>
    </dgm:pt>
    <dgm:pt modelId="{EC5AD386-7D2A-4096-B78D-29F32D30AECE}" type="pres">
      <dgm:prSet presAssocID="{E1E5F0EA-5BA7-4F4A-A7C9-E2F36A8052D1}" presName="iconBgRect" presStyleLbl="bgShp" presStyleIdx="2" presStyleCnt="5"/>
      <dgm:spPr/>
    </dgm:pt>
    <dgm:pt modelId="{AD2321F5-B3AA-4A08-9CFF-7A2478673A53}" type="pres">
      <dgm:prSet presAssocID="{E1E5F0EA-5BA7-4F4A-A7C9-E2F36A8052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266C8142-82AF-414C-9673-C175AD9D1B66}" type="pres">
      <dgm:prSet presAssocID="{E1E5F0EA-5BA7-4F4A-A7C9-E2F36A8052D1}" presName="spaceRect" presStyleCnt="0"/>
      <dgm:spPr/>
    </dgm:pt>
    <dgm:pt modelId="{7A68DF39-8A7B-4C40-A115-DD766F611461}" type="pres">
      <dgm:prSet presAssocID="{E1E5F0EA-5BA7-4F4A-A7C9-E2F36A8052D1}" presName="textRect" presStyleLbl="revTx" presStyleIdx="2" presStyleCnt="5">
        <dgm:presLayoutVars>
          <dgm:chMax val="1"/>
          <dgm:chPref val="1"/>
        </dgm:presLayoutVars>
      </dgm:prSet>
      <dgm:spPr/>
    </dgm:pt>
    <dgm:pt modelId="{F8519951-614F-4861-96E8-298DA66EAE10}" type="pres">
      <dgm:prSet presAssocID="{CEE60A79-4B7A-4EDC-A1DA-788C8549B7F7}" presName="sibTrans" presStyleLbl="sibTrans2D1" presStyleIdx="0" presStyleCnt="0"/>
      <dgm:spPr/>
    </dgm:pt>
    <dgm:pt modelId="{461C167C-1A92-4F49-A4D2-A327B9DF3847}" type="pres">
      <dgm:prSet presAssocID="{B0F1D5F1-5D92-4CB3-88AD-848A068ED5B6}" presName="compNode" presStyleCnt="0"/>
      <dgm:spPr/>
    </dgm:pt>
    <dgm:pt modelId="{91B2AD2E-1857-4B7D-9E03-FCABCCAE9F59}" type="pres">
      <dgm:prSet presAssocID="{B0F1D5F1-5D92-4CB3-88AD-848A068ED5B6}" presName="iconBgRect" presStyleLbl="bgShp" presStyleIdx="3" presStyleCnt="5"/>
      <dgm:spPr/>
    </dgm:pt>
    <dgm:pt modelId="{496DA830-7A5B-410F-A1B3-4B4DE1966769}" type="pres">
      <dgm:prSet presAssocID="{B0F1D5F1-5D92-4CB3-88AD-848A068ED5B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E8890303-1559-4A4C-A078-80CF46FA21EA}" type="pres">
      <dgm:prSet presAssocID="{B0F1D5F1-5D92-4CB3-88AD-848A068ED5B6}" presName="spaceRect" presStyleCnt="0"/>
      <dgm:spPr/>
    </dgm:pt>
    <dgm:pt modelId="{E098655D-48DC-4BE2-9105-3C8E319046D8}" type="pres">
      <dgm:prSet presAssocID="{B0F1D5F1-5D92-4CB3-88AD-848A068ED5B6}" presName="textRect" presStyleLbl="revTx" presStyleIdx="3" presStyleCnt="5">
        <dgm:presLayoutVars>
          <dgm:chMax val="1"/>
          <dgm:chPref val="1"/>
        </dgm:presLayoutVars>
      </dgm:prSet>
      <dgm:spPr/>
    </dgm:pt>
    <dgm:pt modelId="{44564025-4061-4AFC-94E9-11F686CB720B}" type="pres">
      <dgm:prSet presAssocID="{756A4A24-E8F2-4C72-A801-8354ECF8A990}" presName="sibTrans" presStyleLbl="sibTrans2D1" presStyleIdx="0" presStyleCnt="0"/>
      <dgm:spPr/>
    </dgm:pt>
    <dgm:pt modelId="{A5C1E2B5-9A2E-450E-BA3B-CA77873C190D}" type="pres">
      <dgm:prSet presAssocID="{83E99EF7-7714-4DB2-9BEE-DC351C479E7E}" presName="compNode" presStyleCnt="0"/>
      <dgm:spPr/>
    </dgm:pt>
    <dgm:pt modelId="{ED5A7805-F995-4777-B933-0BAA388C18AA}" type="pres">
      <dgm:prSet presAssocID="{83E99EF7-7714-4DB2-9BEE-DC351C479E7E}" presName="iconBgRect" presStyleLbl="bgShp" presStyleIdx="4" presStyleCnt="5"/>
      <dgm:spPr/>
    </dgm:pt>
    <dgm:pt modelId="{E4004175-1B25-44B9-A38C-D57CDDFA2D53}" type="pres">
      <dgm:prSet presAssocID="{83E99EF7-7714-4DB2-9BEE-DC351C479E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B2E186E0-780A-4629-A970-99017FD048BE}" type="pres">
      <dgm:prSet presAssocID="{83E99EF7-7714-4DB2-9BEE-DC351C479E7E}" presName="spaceRect" presStyleCnt="0"/>
      <dgm:spPr/>
    </dgm:pt>
    <dgm:pt modelId="{FF66BE65-C5A4-44E8-8B71-B24FDEB5E205}" type="pres">
      <dgm:prSet presAssocID="{83E99EF7-7714-4DB2-9BEE-DC351C479E7E}" presName="textRect" presStyleLbl="revTx" presStyleIdx="4" presStyleCnt="5">
        <dgm:presLayoutVars>
          <dgm:chMax val="1"/>
          <dgm:chPref val="1"/>
        </dgm:presLayoutVars>
      </dgm:prSet>
      <dgm:spPr/>
    </dgm:pt>
  </dgm:ptLst>
  <dgm:cxnLst>
    <dgm:cxn modelId="{0B233502-77C4-4C3B-AB8C-CEC5A2A76ADB}" type="presOf" srcId="{B0F1D5F1-5D92-4CB3-88AD-848A068ED5B6}" destId="{E098655D-48DC-4BE2-9105-3C8E319046D8}" srcOrd="0" destOrd="0" presId="urn:microsoft.com/office/officeart/2018/2/layout/IconCircleList"/>
    <dgm:cxn modelId="{8A3DFE0B-1BC9-44BD-8325-9EDE15527FD1}" srcId="{4508755D-BD3B-44EB-8433-2DF2C4999E35}" destId="{F9A209A8-667F-40BA-AA5A-BB33EFEC7699}" srcOrd="0" destOrd="0" parTransId="{61D3C02B-2477-4B0F-8A4D-CA7D4BC73DF3}" sibTransId="{9A47706F-46B2-427F-9C85-7FECAE59D79D}"/>
    <dgm:cxn modelId="{2A464120-7146-47CE-83BA-F24457F0528B}" type="presOf" srcId="{E1E5F0EA-5BA7-4F4A-A7C9-E2F36A8052D1}" destId="{7A68DF39-8A7B-4C40-A115-DD766F611461}" srcOrd="0" destOrd="0" presId="urn:microsoft.com/office/officeart/2018/2/layout/IconCircleList"/>
    <dgm:cxn modelId="{93B62A31-C270-4034-AF4A-D66DBE335879}" srcId="{4508755D-BD3B-44EB-8433-2DF2C4999E35}" destId="{B0F1D5F1-5D92-4CB3-88AD-848A068ED5B6}" srcOrd="3" destOrd="0" parTransId="{EAFDB23D-3A94-4BCB-8BD6-8C0D631D9C86}" sibTransId="{756A4A24-E8F2-4C72-A801-8354ECF8A990}"/>
    <dgm:cxn modelId="{DF87E432-DC8B-43A6-8377-DBF3EADC7A6B}" type="presOf" srcId="{756A4A24-E8F2-4C72-A801-8354ECF8A990}" destId="{44564025-4061-4AFC-94E9-11F686CB720B}" srcOrd="0" destOrd="0" presId="urn:microsoft.com/office/officeart/2018/2/layout/IconCircleList"/>
    <dgm:cxn modelId="{4D72C53E-9389-429B-B579-A08B10228129}" type="presOf" srcId="{83E99EF7-7714-4DB2-9BEE-DC351C479E7E}" destId="{FF66BE65-C5A4-44E8-8B71-B24FDEB5E205}" srcOrd="0" destOrd="0" presId="urn:microsoft.com/office/officeart/2018/2/layout/IconCircleList"/>
    <dgm:cxn modelId="{E8418251-715B-426E-BFAF-28D4CC9A93BA}" srcId="{4508755D-BD3B-44EB-8433-2DF2C4999E35}" destId="{83E99EF7-7714-4DB2-9BEE-DC351C479E7E}" srcOrd="4" destOrd="0" parTransId="{DC2F6297-F9DD-48E7-8AAC-7268BEE25051}" sibTransId="{8999D2A6-18F7-4109-B9B7-37076E5C8D10}"/>
    <dgm:cxn modelId="{C8587B74-7E96-4DA1-9BBB-6069B12A23DE}" type="presOf" srcId="{4508755D-BD3B-44EB-8433-2DF2C4999E35}" destId="{B146E641-63A4-422E-A890-D62187CE52FF}" srcOrd="0" destOrd="0" presId="urn:microsoft.com/office/officeart/2018/2/layout/IconCircleList"/>
    <dgm:cxn modelId="{6886A18F-81B4-44D5-ACC6-ED9276CD1925}" type="presOf" srcId="{9A47706F-46B2-427F-9C85-7FECAE59D79D}" destId="{CCFF5FD7-CADE-4BAF-BA4B-E95BEE9BDD01}" srcOrd="0" destOrd="0" presId="urn:microsoft.com/office/officeart/2018/2/layout/IconCircleList"/>
    <dgm:cxn modelId="{18013696-7EE9-475B-831F-FF52ECD6FF23}" type="presOf" srcId="{55C037D8-C2DE-4529-A729-2F017B36CB72}" destId="{24A7DF56-505C-4AA1-A36F-34875B83272D}" srcOrd="0" destOrd="0" presId="urn:microsoft.com/office/officeart/2018/2/layout/IconCircleList"/>
    <dgm:cxn modelId="{7DC22BB3-E1C1-4EEB-9814-5A5EF417F5A2}" type="presOf" srcId="{27B93863-7E98-4ABF-B627-277A6F8E9889}" destId="{12E8FB09-47A4-4C6B-A061-211651028291}" srcOrd="0" destOrd="0" presId="urn:microsoft.com/office/officeart/2018/2/layout/IconCircleList"/>
    <dgm:cxn modelId="{510395D2-3968-4535-8EE6-41CA5BBF290F}" srcId="{4508755D-BD3B-44EB-8433-2DF2C4999E35}" destId="{27B93863-7E98-4ABF-B627-277A6F8E9889}" srcOrd="1" destOrd="0" parTransId="{630DEA48-0131-46CD-ACD8-9163DD144AC4}" sibTransId="{55C037D8-C2DE-4529-A729-2F017B36CB72}"/>
    <dgm:cxn modelId="{5FD3A9D5-82F7-4ED6-840D-521AE2588FDF}" srcId="{4508755D-BD3B-44EB-8433-2DF2C4999E35}" destId="{E1E5F0EA-5BA7-4F4A-A7C9-E2F36A8052D1}" srcOrd="2" destOrd="0" parTransId="{3C295D09-9FE8-4322-ACF0-FEA92C026DD2}" sibTransId="{CEE60A79-4B7A-4EDC-A1DA-788C8549B7F7}"/>
    <dgm:cxn modelId="{0E513EDC-688C-441C-8912-F04083C9306D}" type="presOf" srcId="{F9A209A8-667F-40BA-AA5A-BB33EFEC7699}" destId="{1F93D4EA-2741-40AC-94A9-6792CD4F890D}" srcOrd="0" destOrd="0" presId="urn:microsoft.com/office/officeart/2018/2/layout/IconCircleList"/>
    <dgm:cxn modelId="{788AEEFA-B733-436D-A01C-4B2D23B92708}" type="presOf" srcId="{CEE60A79-4B7A-4EDC-A1DA-788C8549B7F7}" destId="{F8519951-614F-4861-96E8-298DA66EAE10}" srcOrd="0" destOrd="0" presId="urn:microsoft.com/office/officeart/2018/2/layout/IconCircleList"/>
    <dgm:cxn modelId="{CF02D1CE-1D60-40F1-8836-E5BBE4C115F0}" type="presParOf" srcId="{B146E641-63A4-422E-A890-D62187CE52FF}" destId="{AD583ABD-A0F3-4549-A898-CFC64B43E1AD}" srcOrd="0" destOrd="0" presId="urn:microsoft.com/office/officeart/2018/2/layout/IconCircleList"/>
    <dgm:cxn modelId="{3537E5B1-AC91-4F0E-9889-CC0A89C69CC5}" type="presParOf" srcId="{AD583ABD-A0F3-4549-A898-CFC64B43E1AD}" destId="{99B66AA0-2C82-470E-B0D1-E5E1EA5C2CE7}" srcOrd="0" destOrd="0" presId="urn:microsoft.com/office/officeart/2018/2/layout/IconCircleList"/>
    <dgm:cxn modelId="{1C2721FB-BCE8-48A1-A177-B9F08CF3F584}" type="presParOf" srcId="{99B66AA0-2C82-470E-B0D1-E5E1EA5C2CE7}" destId="{99D08364-6680-4A3D-B799-533B1F33F804}" srcOrd="0" destOrd="0" presId="urn:microsoft.com/office/officeart/2018/2/layout/IconCircleList"/>
    <dgm:cxn modelId="{E607B558-7578-4DE9-8EEF-81B83137DE4C}" type="presParOf" srcId="{99B66AA0-2C82-470E-B0D1-E5E1EA5C2CE7}" destId="{56A0D53A-B11D-428C-B491-8B0CF73884B5}" srcOrd="1" destOrd="0" presId="urn:microsoft.com/office/officeart/2018/2/layout/IconCircleList"/>
    <dgm:cxn modelId="{34AF78A1-43E2-4D8C-971C-58C49ECA4AF1}" type="presParOf" srcId="{99B66AA0-2C82-470E-B0D1-E5E1EA5C2CE7}" destId="{D423761F-DCE9-4BF7-A3EC-10ADE451FB20}" srcOrd="2" destOrd="0" presId="urn:microsoft.com/office/officeart/2018/2/layout/IconCircleList"/>
    <dgm:cxn modelId="{CB82C8E3-C7EF-4558-9898-1F9648057485}" type="presParOf" srcId="{99B66AA0-2C82-470E-B0D1-E5E1EA5C2CE7}" destId="{1F93D4EA-2741-40AC-94A9-6792CD4F890D}" srcOrd="3" destOrd="0" presId="urn:microsoft.com/office/officeart/2018/2/layout/IconCircleList"/>
    <dgm:cxn modelId="{B810BAF6-7F27-4496-AA47-E60E2BB2EA5D}" type="presParOf" srcId="{AD583ABD-A0F3-4549-A898-CFC64B43E1AD}" destId="{CCFF5FD7-CADE-4BAF-BA4B-E95BEE9BDD01}" srcOrd="1" destOrd="0" presId="urn:microsoft.com/office/officeart/2018/2/layout/IconCircleList"/>
    <dgm:cxn modelId="{29B82215-D28C-473E-9BCE-ABDBF4B0EA97}" type="presParOf" srcId="{AD583ABD-A0F3-4549-A898-CFC64B43E1AD}" destId="{5852A530-D117-4ECA-83AE-A2CAEE0CB6EB}" srcOrd="2" destOrd="0" presId="urn:microsoft.com/office/officeart/2018/2/layout/IconCircleList"/>
    <dgm:cxn modelId="{4BBDCD6F-4DBF-4D8B-8009-BC0560446065}" type="presParOf" srcId="{5852A530-D117-4ECA-83AE-A2CAEE0CB6EB}" destId="{DCAD7CE7-3363-449A-8B0B-E09396A6FE87}" srcOrd="0" destOrd="0" presId="urn:microsoft.com/office/officeart/2018/2/layout/IconCircleList"/>
    <dgm:cxn modelId="{5F53CFB2-47B4-43FC-8FFD-CDC40A1A89A8}" type="presParOf" srcId="{5852A530-D117-4ECA-83AE-A2CAEE0CB6EB}" destId="{B34B55D6-5416-4890-B8FC-B87853368DFA}" srcOrd="1" destOrd="0" presId="urn:microsoft.com/office/officeart/2018/2/layout/IconCircleList"/>
    <dgm:cxn modelId="{2C6AE7A0-ED0B-42D4-BEE6-45134C943FCC}" type="presParOf" srcId="{5852A530-D117-4ECA-83AE-A2CAEE0CB6EB}" destId="{2E5447D4-B690-4C6F-AA25-741B32428477}" srcOrd="2" destOrd="0" presId="urn:microsoft.com/office/officeart/2018/2/layout/IconCircleList"/>
    <dgm:cxn modelId="{648F7139-58EE-4472-9697-413B8914D3A4}" type="presParOf" srcId="{5852A530-D117-4ECA-83AE-A2CAEE0CB6EB}" destId="{12E8FB09-47A4-4C6B-A061-211651028291}" srcOrd="3" destOrd="0" presId="urn:microsoft.com/office/officeart/2018/2/layout/IconCircleList"/>
    <dgm:cxn modelId="{F43B5302-ACE4-40D9-BC54-A13FF171F0B3}" type="presParOf" srcId="{AD583ABD-A0F3-4549-A898-CFC64B43E1AD}" destId="{24A7DF56-505C-4AA1-A36F-34875B83272D}" srcOrd="3" destOrd="0" presId="urn:microsoft.com/office/officeart/2018/2/layout/IconCircleList"/>
    <dgm:cxn modelId="{A64FABD6-A03D-43AE-9C9D-ED08BEBAF227}" type="presParOf" srcId="{AD583ABD-A0F3-4549-A898-CFC64B43E1AD}" destId="{48394152-0F57-49D8-8515-ECAD28F80392}" srcOrd="4" destOrd="0" presId="urn:microsoft.com/office/officeart/2018/2/layout/IconCircleList"/>
    <dgm:cxn modelId="{3D3D1FC4-EF76-42D5-8884-DDC851788279}" type="presParOf" srcId="{48394152-0F57-49D8-8515-ECAD28F80392}" destId="{EC5AD386-7D2A-4096-B78D-29F32D30AECE}" srcOrd="0" destOrd="0" presId="urn:microsoft.com/office/officeart/2018/2/layout/IconCircleList"/>
    <dgm:cxn modelId="{E9894690-D38A-4201-AC98-25EAB42AE9A4}" type="presParOf" srcId="{48394152-0F57-49D8-8515-ECAD28F80392}" destId="{AD2321F5-B3AA-4A08-9CFF-7A2478673A53}" srcOrd="1" destOrd="0" presId="urn:microsoft.com/office/officeart/2018/2/layout/IconCircleList"/>
    <dgm:cxn modelId="{94D9B970-BF79-4D62-A164-A5F1652235FA}" type="presParOf" srcId="{48394152-0F57-49D8-8515-ECAD28F80392}" destId="{266C8142-82AF-414C-9673-C175AD9D1B66}" srcOrd="2" destOrd="0" presId="urn:microsoft.com/office/officeart/2018/2/layout/IconCircleList"/>
    <dgm:cxn modelId="{E7C33E34-C6D2-4202-87E2-3989AE9C4CA5}" type="presParOf" srcId="{48394152-0F57-49D8-8515-ECAD28F80392}" destId="{7A68DF39-8A7B-4C40-A115-DD766F611461}" srcOrd="3" destOrd="0" presId="urn:microsoft.com/office/officeart/2018/2/layout/IconCircleList"/>
    <dgm:cxn modelId="{3F621C96-0549-4DF9-A8C0-FBB559C4F329}" type="presParOf" srcId="{AD583ABD-A0F3-4549-A898-CFC64B43E1AD}" destId="{F8519951-614F-4861-96E8-298DA66EAE10}" srcOrd="5" destOrd="0" presId="urn:microsoft.com/office/officeart/2018/2/layout/IconCircleList"/>
    <dgm:cxn modelId="{93C22484-C84F-43ED-A791-58CB2CABE08E}" type="presParOf" srcId="{AD583ABD-A0F3-4549-A898-CFC64B43E1AD}" destId="{461C167C-1A92-4F49-A4D2-A327B9DF3847}" srcOrd="6" destOrd="0" presId="urn:microsoft.com/office/officeart/2018/2/layout/IconCircleList"/>
    <dgm:cxn modelId="{AF7392A8-55E6-404A-8C7F-65722A54936D}" type="presParOf" srcId="{461C167C-1A92-4F49-A4D2-A327B9DF3847}" destId="{91B2AD2E-1857-4B7D-9E03-FCABCCAE9F59}" srcOrd="0" destOrd="0" presId="urn:microsoft.com/office/officeart/2018/2/layout/IconCircleList"/>
    <dgm:cxn modelId="{E2203486-B371-484A-9D24-E6C98013E34C}" type="presParOf" srcId="{461C167C-1A92-4F49-A4D2-A327B9DF3847}" destId="{496DA830-7A5B-410F-A1B3-4B4DE1966769}" srcOrd="1" destOrd="0" presId="urn:microsoft.com/office/officeart/2018/2/layout/IconCircleList"/>
    <dgm:cxn modelId="{51DC5871-5578-4C15-A3EC-B98389D274D8}" type="presParOf" srcId="{461C167C-1A92-4F49-A4D2-A327B9DF3847}" destId="{E8890303-1559-4A4C-A078-80CF46FA21EA}" srcOrd="2" destOrd="0" presId="urn:microsoft.com/office/officeart/2018/2/layout/IconCircleList"/>
    <dgm:cxn modelId="{5F840434-F55A-45BE-B733-1442F7E14FD4}" type="presParOf" srcId="{461C167C-1A92-4F49-A4D2-A327B9DF3847}" destId="{E098655D-48DC-4BE2-9105-3C8E319046D8}" srcOrd="3" destOrd="0" presId="urn:microsoft.com/office/officeart/2018/2/layout/IconCircleList"/>
    <dgm:cxn modelId="{ACE87650-6E94-43AB-8C83-B56529F0CA29}" type="presParOf" srcId="{AD583ABD-A0F3-4549-A898-CFC64B43E1AD}" destId="{44564025-4061-4AFC-94E9-11F686CB720B}" srcOrd="7" destOrd="0" presId="urn:microsoft.com/office/officeart/2018/2/layout/IconCircleList"/>
    <dgm:cxn modelId="{F1249C98-E031-4ED9-B3DE-EF8253DF8C52}" type="presParOf" srcId="{AD583ABD-A0F3-4549-A898-CFC64B43E1AD}" destId="{A5C1E2B5-9A2E-450E-BA3B-CA77873C190D}" srcOrd="8" destOrd="0" presId="urn:microsoft.com/office/officeart/2018/2/layout/IconCircleList"/>
    <dgm:cxn modelId="{F414073E-9CE4-4FD2-954A-D6AC74FEBFDD}" type="presParOf" srcId="{A5C1E2B5-9A2E-450E-BA3B-CA77873C190D}" destId="{ED5A7805-F995-4777-B933-0BAA388C18AA}" srcOrd="0" destOrd="0" presId="urn:microsoft.com/office/officeart/2018/2/layout/IconCircleList"/>
    <dgm:cxn modelId="{CF658FA2-737B-4AFA-84D5-3DA920211C62}" type="presParOf" srcId="{A5C1E2B5-9A2E-450E-BA3B-CA77873C190D}" destId="{E4004175-1B25-44B9-A38C-D57CDDFA2D53}" srcOrd="1" destOrd="0" presId="urn:microsoft.com/office/officeart/2018/2/layout/IconCircleList"/>
    <dgm:cxn modelId="{30FA4F85-4AD7-4F5A-A713-3C5D59F87BC8}" type="presParOf" srcId="{A5C1E2B5-9A2E-450E-BA3B-CA77873C190D}" destId="{B2E186E0-780A-4629-A970-99017FD048BE}" srcOrd="2" destOrd="0" presId="urn:microsoft.com/office/officeart/2018/2/layout/IconCircleList"/>
    <dgm:cxn modelId="{9CF845B9-9F70-4C1D-9E6E-0C8D63CD67BB}" type="presParOf" srcId="{A5C1E2B5-9A2E-450E-BA3B-CA77873C190D}" destId="{FF66BE65-C5A4-44E8-8B71-B24FDEB5E20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1587CE9-F9A3-4851-A1CA-CD70C36FCFCF}"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091EFCD-B00B-421D-A75F-536680EE8BBF}">
      <dgm:prSet custT="1"/>
      <dgm:spPr/>
      <dgm:t>
        <a:bodyPr/>
        <a:lstStyle/>
        <a:p>
          <a:r>
            <a:rPr lang="en-US" sz="1800" dirty="0">
              <a:highlight>
                <a:srgbClr val="FF0000"/>
              </a:highlight>
            </a:rPr>
            <a:t>Entity</a:t>
          </a:r>
          <a:r>
            <a:rPr lang="en-US" sz="1800" dirty="0"/>
            <a:t> - anything about which data are to be collected and stored</a:t>
          </a:r>
        </a:p>
      </dgm:t>
    </dgm:pt>
    <dgm:pt modelId="{4815743F-AA91-415D-9F10-FA3BA3100A61}" type="parTrans" cxnId="{6E59DB46-36A2-4FD0-8805-05BEFC134914}">
      <dgm:prSet/>
      <dgm:spPr/>
      <dgm:t>
        <a:bodyPr/>
        <a:lstStyle/>
        <a:p>
          <a:endParaRPr lang="en-US" sz="2400"/>
        </a:p>
      </dgm:t>
    </dgm:pt>
    <dgm:pt modelId="{A11CF442-795B-473C-A7D5-650FA59B430B}" type="sibTrans" cxnId="{6E59DB46-36A2-4FD0-8805-05BEFC134914}">
      <dgm:prSet/>
      <dgm:spPr/>
      <dgm:t>
        <a:bodyPr/>
        <a:lstStyle/>
        <a:p>
          <a:endParaRPr lang="en-US" sz="2400"/>
        </a:p>
      </dgm:t>
    </dgm:pt>
    <dgm:pt modelId="{CEB6637A-3999-49F1-853A-F7401F0B846C}">
      <dgm:prSet custT="1"/>
      <dgm:spPr/>
      <dgm:t>
        <a:bodyPr/>
        <a:lstStyle/>
        <a:p>
          <a:r>
            <a:rPr lang="en-US" sz="1800" dirty="0">
              <a:highlight>
                <a:srgbClr val="FF0000"/>
              </a:highlight>
            </a:rPr>
            <a:t>Attribute</a:t>
          </a:r>
          <a:r>
            <a:rPr lang="en-US" sz="1800" dirty="0"/>
            <a:t> - a characteristic of an entity</a:t>
          </a:r>
        </a:p>
      </dgm:t>
    </dgm:pt>
    <dgm:pt modelId="{A903DAF4-01DB-4FEC-B3C4-B10E8B490D52}" type="parTrans" cxnId="{FB1CFDC0-AD9F-4AFF-9251-E4F7D1F699BE}">
      <dgm:prSet/>
      <dgm:spPr/>
      <dgm:t>
        <a:bodyPr/>
        <a:lstStyle/>
        <a:p>
          <a:endParaRPr lang="en-US" sz="2400"/>
        </a:p>
      </dgm:t>
    </dgm:pt>
    <dgm:pt modelId="{1DCDFBBE-A8A7-43EA-B0C3-736215027368}" type="sibTrans" cxnId="{FB1CFDC0-AD9F-4AFF-9251-E4F7D1F699BE}">
      <dgm:prSet/>
      <dgm:spPr/>
      <dgm:t>
        <a:bodyPr/>
        <a:lstStyle/>
        <a:p>
          <a:endParaRPr lang="en-US" sz="2400"/>
        </a:p>
      </dgm:t>
    </dgm:pt>
    <dgm:pt modelId="{00A5DB70-DB4E-402B-B8E0-E7198F39A6AD}">
      <dgm:prSet custT="1"/>
      <dgm:spPr/>
      <dgm:t>
        <a:bodyPr/>
        <a:lstStyle/>
        <a:p>
          <a:r>
            <a:rPr lang="en-US" sz="1800" dirty="0">
              <a:highlight>
                <a:srgbClr val="FF0000"/>
              </a:highlight>
            </a:rPr>
            <a:t>Relationship</a:t>
          </a:r>
          <a:r>
            <a:rPr lang="en-US" sz="1800" dirty="0"/>
            <a:t> - describes an association among entities</a:t>
          </a:r>
        </a:p>
      </dgm:t>
    </dgm:pt>
    <dgm:pt modelId="{B600B02D-1EFC-4DA3-B78C-3281FA8CBDCF}" type="parTrans" cxnId="{3C112E96-F015-4503-B2DB-7F242DE22D69}">
      <dgm:prSet/>
      <dgm:spPr/>
      <dgm:t>
        <a:bodyPr/>
        <a:lstStyle/>
        <a:p>
          <a:endParaRPr lang="en-US" sz="2400"/>
        </a:p>
      </dgm:t>
    </dgm:pt>
    <dgm:pt modelId="{37FFF453-C869-46BF-A80D-B45F4DE344C6}" type="sibTrans" cxnId="{3C112E96-F015-4503-B2DB-7F242DE22D69}">
      <dgm:prSet/>
      <dgm:spPr/>
      <dgm:t>
        <a:bodyPr/>
        <a:lstStyle/>
        <a:p>
          <a:endParaRPr lang="en-US" sz="2400"/>
        </a:p>
      </dgm:t>
    </dgm:pt>
    <dgm:pt modelId="{D38540FE-8089-45CC-9353-CA6D4B88D032}">
      <dgm:prSet custT="1"/>
      <dgm:spPr/>
      <dgm:t>
        <a:bodyPr/>
        <a:lstStyle/>
        <a:p>
          <a:r>
            <a:rPr lang="en-US" sz="1800" dirty="0">
              <a:highlight>
                <a:srgbClr val="FF0000"/>
              </a:highlight>
            </a:rPr>
            <a:t>Participation</a:t>
          </a:r>
          <a:r>
            <a:rPr lang="en-US" sz="1800" dirty="0"/>
            <a:t> - a restriction placed on the data</a:t>
          </a:r>
        </a:p>
      </dgm:t>
    </dgm:pt>
    <dgm:pt modelId="{46901AB1-201A-4A88-9BB9-BF4CBFA0F83E}" type="parTrans" cxnId="{9C3E5D92-52B1-4BDF-BA1B-7511BC39E953}">
      <dgm:prSet/>
      <dgm:spPr/>
      <dgm:t>
        <a:bodyPr/>
        <a:lstStyle/>
        <a:p>
          <a:endParaRPr lang="en-US" sz="2400"/>
        </a:p>
      </dgm:t>
    </dgm:pt>
    <dgm:pt modelId="{6CE0D758-E6BF-4D44-A996-15AADBF1C201}" type="sibTrans" cxnId="{9C3E5D92-52B1-4BDF-BA1B-7511BC39E953}">
      <dgm:prSet/>
      <dgm:spPr/>
      <dgm:t>
        <a:bodyPr/>
        <a:lstStyle/>
        <a:p>
          <a:endParaRPr lang="en-US" sz="2400"/>
        </a:p>
      </dgm:t>
    </dgm:pt>
    <dgm:pt modelId="{F4F301C4-348C-4B39-B994-7A5C5CE03BBA}" type="pres">
      <dgm:prSet presAssocID="{11587CE9-F9A3-4851-A1CA-CD70C36FCFCF}" presName="matrix" presStyleCnt="0">
        <dgm:presLayoutVars>
          <dgm:chMax val="1"/>
          <dgm:dir/>
          <dgm:resizeHandles val="exact"/>
        </dgm:presLayoutVars>
      </dgm:prSet>
      <dgm:spPr/>
    </dgm:pt>
    <dgm:pt modelId="{271FD2BA-B63D-4A0C-BD05-130075B94CC9}" type="pres">
      <dgm:prSet presAssocID="{11587CE9-F9A3-4851-A1CA-CD70C36FCFCF}" presName="diamond" presStyleLbl="bgShp" presStyleIdx="0" presStyleCnt="1"/>
      <dgm:spPr/>
    </dgm:pt>
    <dgm:pt modelId="{B86E2301-8ABD-4756-89F2-CA958D4663B6}" type="pres">
      <dgm:prSet presAssocID="{11587CE9-F9A3-4851-A1CA-CD70C36FCFCF}" presName="quad1" presStyleLbl="node1" presStyleIdx="0" presStyleCnt="4">
        <dgm:presLayoutVars>
          <dgm:chMax val="0"/>
          <dgm:chPref val="0"/>
          <dgm:bulletEnabled val="1"/>
        </dgm:presLayoutVars>
      </dgm:prSet>
      <dgm:spPr/>
    </dgm:pt>
    <dgm:pt modelId="{A102151D-3F41-4852-BC80-712E5031C75B}" type="pres">
      <dgm:prSet presAssocID="{11587CE9-F9A3-4851-A1CA-CD70C36FCFCF}" presName="quad2" presStyleLbl="node1" presStyleIdx="1" presStyleCnt="4">
        <dgm:presLayoutVars>
          <dgm:chMax val="0"/>
          <dgm:chPref val="0"/>
          <dgm:bulletEnabled val="1"/>
        </dgm:presLayoutVars>
      </dgm:prSet>
      <dgm:spPr/>
    </dgm:pt>
    <dgm:pt modelId="{161B5041-57E5-4184-A454-99B7924460EF}" type="pres">
      <dgm:prSet presAssocID="{11587CE9-F9A3-4851-A1CA-CD70C36FCFCF}" presName="quad3" presStyleLbl="node1" presStyleIdx="2" presStyleCnt="4">
        <dgm:presLayoutVars>
          <dgm:chMax val="0"/>
          <dgm:chPref val="0"/>
          <dgm:bulletEnabled val="1"/>
        </dgm:presLayoutVars>
      </dgm:prSet>
      <dgm:spPr/>
    </dgm:pt>
    <dgm:pt modelId="{A63E3FD0-25A2-4615-AF33-B2A35C31E3C0}" type="pres">
      <dgm:prSet presAssocID="{11587CE9-F9A3-4851-A1CA-CD70C36FCFCF}" presName="quad4" presStyleLbl="node1" presStyleIdx="3" presStyleCnt="4">
        <dgm:presLayoutVars>
          <dgm:chMax val="0"/>
          <dgm:chPref val="0"/>
          <dgm:bulletEnabled val="1"/>
        </dgm:presLayoutVars>
      </dgm:prSet>
      <dgm:spPr/>
    </dgm:pt>
  </dgm:ptLst>
  <dgm:cxnLst>
    <dgm:cxn modelId="{B13C8F40-CAD1-42E4-BCBE-4A83DB1F1120}" type="presOf" srcId="{00A5DB70-DB4E-402B-B8E0-E7198F39A6AD}" destId="{161B5041-57E5-4184-A454-99B7924460EF}" srcOrd="0" destOrd="0" presId="urn:microsoft.com/office/officeart/2005/8/layout/matrix3"/>
    <dgm:cxn modelId="{6E59DB46-36A2-4FD0-8805-05BEFC134914}" srcId="{11587CE9-F9A3-4851-A1CA-CD70C36FCFCF}" destId="{1091EFCD-B00B-421D-A75F-536680EE8BBF}" srcOrd="0" destOrd="0" parTransId="{4815743F-AA91-415D-9F10-FA3BA3100A61}" sibTransId="{A11CF442-795B-473C-A7D5-650FA59B430B}"/>
    <dgm:cxn modelId="{F741916C-2896-4B20-B2BA-9B1F1E6CB129}" type="presOf" srcId="{CEB6637A-3999-49F1-853A-F7401F0B846C}" destId="{A102151D-3F41-4852-BC80-712E5031C75B}" srcOrd="0" destOrd="0" presId="urn:microsoft.com/office/officeart/2005/8/layout/matrix3"/>
    <dgm:cxn modelId="{BE27E56C-DA97-403B-86E1-95A24877DAE6}" type="presOf" srcId="{D38540FE-8089-45CC-9353-CA6D4B88D032}" destId="{A63E3FD0-25A2-4615-AF33-B2A35C31E3C0}" srcOrd="0" destOrd="0" presId="urn:microsoft.com/office/officeart/2005/8/layout/matrix3"/>
    <dgm:cxn modelId="{46DCF07E-904C-420C-805E-A684B8409F61}" type="presOf" srcId="{1091EFCD-B00B-421D-A75F-536680EE8BBF}" destId="{B86E2301-8ABD-4756-89F2-CA958D4663B6}" srcOrd="0" destOrd="0" presId="urn:microsoft.com/office/officeart/2005/8/layout/matrix3"/>
    <dgm:cxn modelId="{9C3E5D92-52B1-4BDF-BA1B-7511BC39E953}" srcId="{11587CE9-F9A3-4851-A1CA-CD70C36FCFCF}" destId="{D38540FE-8089-45CC-9353-CA6D4B88D032}" srcOrd="3" destOrd="0" parTransId="{46901AB1-201A-4A88-9BB9-BF4CBFA0F83E}" sibTransId="{6CE0D758-E6BF-4D44-A996-15AADBF1C201}"/>
    <dgm:cxn modelId="{3C112E96-F015-4503-B2DB-7F242DE22D69}" srcId="{11587CE9-F9A3-4851-A1CA-CD70C36FCFCF}" destId="{00A5DB70-DB4E-402B-B8E0-E7198F39A6AD}" srcOrd="2" destOrd="0" parTransId="{B600B02D-1EFC-4DA3-B78C-3281FA8CBDCF}" sibTransId="{37FFF453-C869-46BF-A80D-B45F4DE344C6}"/>
    <dgm:cxn modelId="{FB1CFDC0-AD9F-4AFF-9251-E4F7D1F699BE}" srcId="{11587CE9-F9A3-4851-A1CA-CD70C36FCFCF}" destId="{CEB6637A-3999-49F1-853A-F7401F0B846C}" srcOrd="1" destOrd="0" parTransId="{A903DAF4-01DB-4FEC-B3C4-B10E8B490D52}" sibTransId="{1DCDFBBE-A8A7-43EA-B0C3-736215027368}"/>
    <dgm:cxn modelId="{3F3CDBE2-0793-466F-9A85-D2FA96334AA4}" type="presOf" srcId="{11587CE9-F9A3-4851-A1CA-CD70C36FCFCF}" destId="{F4F301C4-348C-4B39-B994-7A5C5CE03BBA}" srcOrd="0" destOrd="0" presId="urn:microsoft.com/office/officeart/2005/8/layout/matrix3"/>
    <dgm:cxn modelId="{52838237-5C65-484A-A78B-FC3E9FF2F481}" type="presParOf" srcId="{F4F301C4-348C-4B39-B994-7A5C5CE03BBA}" destId="{271FD2BA-B63D-4A0C-BD05-130075B94CC9}" srcOrd="0" destOrd="0" presId="urn:microsoft.com/office/officeart/2005/8/layout/matrix3"/>
    <dgm:cxn modelId="{4036CBE9-94E1-4E65-891E-D2D69C0B5C97}" type="presParOf" srcId="{F4F301C4-348C-4B39-B994-7A5C5CE03BBA}" destId="{B86E2301-8ABD-4756-89F2-CA958D4663B6}" srcOrd="1" destOrd="0" presId="urn:microsoft.com/office/officeart/2005/8/layout/matrix3"/>
    <dgm:cxn modelId="{FA58B4C5-4D54-46FA-9D2F-59D53983D727}" type="presParOf" srcId="{F4F301C4-348C-4B39-B994-7A5C5CE03BBA}" destId="{A102151D-3F41-4852-BC80-712E5031C75B}" srcOrd="2" destOrd="0" presId="urn:microsoft.com/office/officeart/2005/8/layout/matrix3"/>
    <dgm:cxn modelId="{68DC2E96-6490-4F13-A53D-6450BCBB8E1C}" type="presParOf" srcId="{F4F301C4-348C-4B39-B994-7A5C5CE03BBA}" destId="{161B5041-57E5-4184-A454-99B7924460EF}" srcOrd="3" destOrd="0" presId="urn:microsoft.com/office/officeart/2005/8/layout/matrix3"/>
    <dgm:cxn modelId="{A10C71A1-C2F3-4F22-BECE-387AB9163125}" type="presParOf" srcId="{F4F301C4-348C-4B39-B994-7A5C5CE03BBA}" destId="{A63E3FD0-25A2-4615-AF33-B2A35C31E3C0}"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A6101-566A-4AF3-BD72-40271312BFC9}">
      <dsp:nvSpPr>
        <dsp:cNvPr id="0" name=""/>
        <dsp:cNvSpPr/>
      </dsp:nvSpPr>
      <dsp:spPr>
        <a:xfrm>
          <a:off x="0" y="0"/>
          <a:ext cx="691224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2A36CBD-45CF-4AAC-91AB-F4C101F700B3}">
      <dsp:nvSpPr>
        <dsp:cNvPr id="0" name=""/>
        <dsp:cNvSpPr/>
      </dsp:nvSpPr>
      <dsp:spPr>
        <a:xfrm>
          <a:off x="0" y="0"/>
          <a:ext cx="6912245" cy="138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LO1. Evaluate, critically analyse alternative techniques and data models for designing databases;</a:t>
          </a:r>
          <a:endParaRPr lang="en-US" sz="2600" kern="1200"/>
        </a:p>
      </dsp:txBody>
      <dsp:txXfrm>
        <a:off x="0" y="0"/>
        <a:ext cx="6912245" cy="1384220"/>
      </dsp:txXfrm>
    </dsp:sp>
    <dsp:sp modelId="{EE114FF5-64CC-45FB-B920-8DB310F12679}">
      <dsp:nvSpPr>
        <dsp:cNvPr id="0" name=""/>
        <dsp:cNvSpPr/>
      </dsp:nvSpPr>
      <dsp:spPr>
        <a:xfrm>
          <a:off x="0" y="1384220"/>
          <a:ext cx="6912245" cy="0"/>
        </a:xfrm>
        <a:prstGeom prst="line">
          <a:avLst/>
        </a:prstGeom>
        <a:gradFill rotWithShape="0">
          <a:gsLst>
            <a:gs pos="0">
              <a:schemeClr val="accent2">
                <a:hueOff val="-1704332"/>
                <a:satOff val="-2273"/>
                <a:lumOff val="-6797"/>
                <a:alphaOff val="0"/>
                <a:satMod val="103000"/>
                <a:lumMod val="102000"/>
                <a:tint val="94000"/>
              </a:schemeClr>
            </a:gs>
            <a:gs pos="50000">
              <a:schemeClr val="accent2">
                <a:hueOff val="-1704332"/>
                <a:satOff val="-2273"/>
                <a:lumOff val="-6797"/>
                <a:alphaOff val="0"/>
                <a:satMod val="110000"/>
                <a:lumMod val="100000"/>
                <a:shade val="100000"/>
              </a:schemeClr>
            </a:gs>
            <a:gs pos="100000">
              <a:schemeClr val="accent2">
                <a:hueOff val="-1704332"/>
                <a:satOff val="-2273"/>
                <a:lumOff val="-6797"/>
                <a:alphaOff val="0"/>
                <a:lumMod val="99000"/>
                <a:satMod val="120000"/>
                <a:shade val="78000"/>
              </a:schemeClr>
            </a:gs>
          </a:gsLst>
          <a:lin ang="5400000" scaled="0"/>
        </a:gradFill>
        <a:ln w="6350" cap="flat" cmpd="sng" algn="ctr">
          <a:solidFill>
            <a:schemeClr val="accent2">
              <a:hueOff val="-1704332"/>
              <a:satOff val="-2273"/>
              <a:lumOff val="-679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EB90379-2B59-492B-86EA-A3E1344F08E6}">
      <dsp:nvSpPr>
        <dsp:cNvPr id="0" name=""/>
        <dsp:cNvSpPr/>
      </dsp:nvSpPr>
      <dsp:spPr>
        <a:xfrm>
          <a:off x="0" y="1384220"/>
          <a:ext cx="6912245" cy="138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LO2. Adapt and apply techniques and processes for designing, implementing and administering an enterprise level relational database;</a:t>
          </a:r>
          <a:endParaRPr lang="en-US" sz="2600" kern="1200"/>
        </a:p>
      </dsp:txBody>
      <dsp:txXfrm>
        <a:off x="0" y="1384220"/>
        <a:ext cx="6912245" cy="1384220"/>
      </dsp:txXfrm>
    </dsp:sp>
    <dsp:sp modelId="{640C14DA-8298-4421-B07D-4490E042D90F}">
      <dsp:nvSpPr>
        <dsp:cNvPr id="0" name=""/>
        <dsp:cNvSpPr/>
      </dsp:nvSpPr>
      <dsp:spPr>
        <a:xfrm>
          <a:off x="0" y="2768441"/>
          <a:ext cx="6912245" cy="0"/>
        </a:xfrm>
        <a:prstGeom prst="line">
          <a:avLst/>
        </a:prstGeom>
        <a:gradFill rotWithShape="0">
          <a:gsLst>
            <a:gs pos="0">
              <a:schemeClr val="accent2">
                <a:hueOff val="-3408665"/>
                <a:satOff val="-4547"/>
                <a:lumOff val="-13595"/>
                <a:alphaOff val="0"/>
                <a:satMod val="103000"/>
                <a:lumMod val="102000"/>
                <a:tint val="94000"/>
              </a:schemeClr>
            </a:gs>
            <a:gs pos="50000">
              <a:schemeClr val="accent2">
                <a:hueOff val="-3408665"/>
                <a:satOff val="-4547"/>
                <a:lumOff val="-13595"/>
                <a:alphaOff val="0"/>
                <a:satMod val="110000"/>
                <a:lumMod val="100000"/>
                <a:shade val="100000"/>
              </a:schemeClr>
            </a:gs>
            <a:gs pos="100000">
              <a:schemeClr val="accent2">
                <a:hueOff val="-3408665"/>
                <a:satOff val="-4547"/>
                <a:lumOff val="-13595"/>
                <a:alphaOff val="0"/>
                <a:lumMod val="99000"/>
                <a:satMod val="120000"/>
                <a:shade val="78000"/>
              </a:schemeClr>
            </a:gs>
          </a:gsLst>
          <a:lin ang="5400000" scaled="0"/>
        </a:gradFill>
        <a:ln w="6350" cap="flat" cmpd="sng" algn="ctr">
          <a:solidFill>
            <a:schemeClr val="accent2">
              <a:hueOff val="-3408665"/>
              <a:satOff val="-4547"/>
              <a:lumOff val="-1359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6CEA3D5-AC7A-452D-B153-C9421C10D65B}">
      <dsp:nvSpPr>
        <dsp:cNvPr id="0" name=""/>
        <dsp:cNvSpPr/>
      </dsp:nvSpPr>
      <dsp:spPr>
        <a:xfrm>
          <a:off x="0" y="2768441"/>
          <a:ext cx="6912245" cy="138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LO3. Design sophisticated SQL queries to efficiently retrieve information from relational databases;</a:t>
          </a:r>
          <a:endParaRPr lang="en-US" sz="2600" kern="1200"/>
        </a:p>
      </dsp:txBody>
      <dsp:txXfrm>
        <a:off x="0" y="2768441"/>
        <a:ext cx="6912245" cy="1384220"/>
      </dsp:txXfrm>
    </dsp:sp>
    <dsp:sp modelId="{3AE3DC0A-228E-4E0B-AB4A-266959933B36}">
      <dsp:nvSpPr>
        <dsp:cNvPr id="0" name=""/>
        <dsp:cNvSpPr/>
      </dsp:nvSpPr>
      <dsp:spPr>
        <a:xfrm>
          <a:off x="0" y="4152662"/>
          <a:ext cx="6912245" cy="0"/>
        </a:xfrm>
        <a:prstGeom prst="line">
          <a:avLst/>
        </a:prstGeom>
        <a:gradFill rotWithShape="0">
          <a:gsLst>
            <a:gs pos="0">
              <a:schemeClr val="accent2">
                <a:hueOff val="-5112997"/>
                <a:satOff val="-6820"/>
                <a:lumOff val="-20392"/>
                <a:alphaOff val="0"/>
                <a:satMod val="103000"/>
                <a:lumMod val="102000"/>
                <a:tint val="94000"/>
              </a:schemeClr>
            </a:gs>
            <a:gs pos="50000">
              <a:schemeClr val="accent2">
                <a:hueOff val="-5112997"/>
                <a:satOff val="-6820"/>
                <a:lumOff val="-20392"/>
                <a:alphaOff val="0"/>
                <a:satMod val="110000"/>
                <a:lumMod val="100000"/>
                <a:shade val="100000"/>
              </a:schemeClr>
            </a:gs>
            <a:gs pos="100000">
              <a:schemeClr val="accent2">
                <a:hueOff val="-5112997"/>
                <a:satOff val="-6820"/>
                <a:lumOff val="-20392"/>
                <a:alphaOff val="0"/>
                <a:lumMod val="99000"/>
                <a:satMod val="120000"/>
                <a:shade val="78000"/>
              </a:schemeClr>
            </a:gs>
          </a:gsLst>
          <a:lin ang="5400000" scaled="0"/>
        </a:gradFill>
        <a:ln w="6350" cap="flat" cmpd="sng" algn="ctr">
          <a:solidFill>
            <a:schemeClr val="accent2">
              <a:hueOff val="-5112997"/>
              <a:satOff val="-6820"/>
              <a:lumOff val="-2039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76FF885-87E7-4F79-96FE-2B69D387C3A1}">
      <dsp:nvSpPr>
        <dsp:cNvPr id="0" name=""/>
        <dsp:cNvSpPr/>
      </dsp:nvSpPr>
      <dsp:spPr>
        <a:xfrm>
          <a:off x="0" y="4152662"/>
          <a:ext cx="6912245" cy="138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LO4. Understand and appreciate data storage and retrieval issues with current trends and advances in database technologies.</a:t>
          </a:r>
          <a:endParaRPr lang="en-US" sz="2600" kern="1200"/>
        </a:p>
      </dsp:txBody>
      <dsp:txXfrm>
        <a:off x="0" y="4152662"/>
        <a:ext cx="6912245" cy="1384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BBA67-5E09-4D89-BA63-35A149E47E0E}">
      <dsp:nvSpPr>
        <dsp:cNvPr id="0" name=""/>
        <dsp:cNvSpPr/>
      </dsp:nvSpPr>
      <dsp:spPr>
        <a:xfrm>
          <a:off x="0" y="0"/>
          <a:ext cx="691224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ECDAD97-5977-44D1-AA9A-9A08909066EB}">
      <dsp:nvSpPr>
        <dsp:cNvPr id="0" name=""/>
        <dsp:cNvSpPr/>
      </dsp:nvSpPr>
      <dsp:spPr>
        <a:xfrm>
          <a:off x="0" y="0"/>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Introduction to Systems and Databases;</a:t>
          </a:r>
          <a:endParaRPr lang="en-US" sz="2600" kern="1200"/>
        </a:p>
      </dsp:txBody>
      <dsp:txXfrm>
        <a:off x="0" y="0"/>
        <a:ext cx="6912245" cy="692110"/>
      </dsp:txXfrm>
    </dsp:sp>
    <dsp:sp modelId="{4BDF5534-B64A-4579-A1E6-21DE7A64266B}">
      <dsp:nvSpPr>
        <dsp:cNvPr id="0" name=""/>
        <dsp:cNvSpPr/>
      </dsp:nvSpPr>
      <dsp:spPr>
        <a:xfrm>
          <a:off x="0" y="692110"/>
          <a:ext cx="6912245" cy="0"/>
        </a:xfrm>
        <a:prstGeom prst="line">
          <a:avLst/>
        </a:prstGeom>
        <a:gradFill rotWithShape="0">
          <a:gsLst>
            <a:gs pos="0">
              <a:schemeClr val="accent2">
                <a:hueOff val="-730428"/>
                <a:satOff val="-974"/>
                <a:lumOff val="-2913"/>
                <a:alphaOff val="0"/>
                <a:satMod val="103000"/>
                <a:lumMod val="102000"/>
                <a:tint val="94000"/>
              </a:schemeClr>
            </a:gs>
            <a:gs pos="50000">
              <a:schemeClr val="accent2">
                <a:hueOff val="-730428"/>
                <a:satOff val="-974"/>
                <a:lumOff val="-2913"/>
                <a:alphaOff val="0"/>
                <a:satMod val="110000"/>
                <a:lumMod val="100000"/>
                <a:shade val="100000"/>
              </a:schemeClr>
            </a:gs>
            <a:gs pos="100000">
              <a:schemeClr val="accent2">
                <a:hueOff val="-730428"/>
                <a:satOff val="-974"/>
                <a:lumOff val="-2913"/>
                <a:alphaOff val="0"/>
                <a:lumMod val="99000"/>
                <a:satMod val="120000"/>
                <a:shade val="78000"/>
              </a:schemeClr>
            </a:gs>
          </a:gsLst>
          <a:lin ang="5400000" scaled="0"/>
        </a:gradFill>
        <a:ln w="6350" cap="flat" cmpd="sng" algn="ctr">
          <a:solidFill>
            <a:schemeClr val="accent2">
              <a:hueOff val="-730428"/>
              <a:satOff val="-974"/>
              <a:lumOff val="-291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C928CE7-314D-4628-B002-E115C8F8C6A1}">
      <dsp:nvSpPr>
        <dsp:cNvPr id="0" name=""/>
        <dsp:cNvSpPr/>
      </dsp:nvSpPr>
      <dsp:spPr>
        <a:xfrm>
          <a:off x="0" y="692110"/>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Entity Relationship Model review and extension;</a:t>
          </a:r>
          <a:endParaRPr lang="en-US" sz="2600" kern="1200"/>
        </a:p>
      </dsp:txBody>
      <dsp:txXfrm>
        <a:off x="0" y="692110"/>
        <a:ext cx="6912245" cy="692110"/>
      </dsp:txXfrm>
    </dsp:sp>
    <dsp:sp modelId="{E20EBE8B-23CF-4CF3-8CCF-855DEF5CF893}">
      <dsp:nvSpPr>
        <dsp:cNvPr id="0" name=""/>
        <dsp:cNvSpPr/>
      </dsp:nvSpPr>
      <dsp:spPr>
        <a:xfrm>
          <a:off x="0" y="1384220"/>
          <a:ext cx="6912245" cy="0"/>
        </a:xfrm>
        <a:prstGeom prst="line">
          <a:avLst/>
        </a:prstGeom>
        <a:gradFill rotWithShape="0">
          <a:gsLst>
            <a:gs pos="0">
              <a:schemeClr val="accent2">
                <a:hueOff val="-1460856"/>
                <a:satOff val="-1949"/>
                <a:lumOff val="-5826"/>
                <a:alphaOff val="0"/>
                <a:satMod val="103000"/>
                <a:lumMod val="102000"/>
                <a:tint val="94000"/>
              </a:schemeClr>
            </a:gs>
            <a:gs pos="50000">
              <a:schemeClr val="accent2">
                <a:hueOff val="-1460856"/>
                <a:satOff val="-1949"/>
                <a:lumOff val="-5826"/>
                <a:alphaOff val="0"/>
                <a:satMod val="110000"/>
                <a:lumMod val="100000"/>
                <a:shade val="100000"/>
              </a:schemeClr>
            </a:gs>
            <a:gs pos="100000">
              <a:schemeClr val="accent2">
                <a:hueOff val="-1460856"/>
                <a:satOff val="-1949"/>
                <a:lumOff val="-5826"/>
                <a:alphaOff val="0"/>
                <a:lumMod val="99000"/>
                <a:satMod val="120000"/>
                <a:shade val="78000"/>
              </a:schemeClr>
            </a:gs>
          </a:gsLst>
          <a:lin ang="5400000" scaled="0"/>
        </a:gradFill>
        <a:ln w="6350" cap="flat" cmpd="sng" algn="ctr">
          <a:solidFill>
            <a:schemeClr val="accent2">
              <a:hueOff val="-1460856"/>
              <a:satOff val="-1949"/>
              <a:lumOff val="-582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FDB08AD-2CF0-4112-BD0E-B81009B89627}">
      <dsp:nvSpPr>
        <dsp:cNvPr id="0" name=""/>
        <dsp:cNvSpPr/>
      </dsp:nvSpPr>
      <dsp:spPr>
        <a:xfrm>
          <a:off x="0" y="1384220"/>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Conceptual, logical, physical Modelling;</a:t>
          </a:r>
          <a:endParaRPr lang="en-US" sz="2600" kern="1200"/>
        </a:p>
      </dsp:txBody>
      <dsp:txXfrm>
        <a:off x="0" y="1384220"/>
        <a:ext cx="6912245" cy="692110"/>
      </dsp:txXfrm>
    </dsp:sp>
    <dsp:sp modelId="{883FE1CA-0770-4DBF-9E5F-A4C8936CDD82}">
      <dsp:nvSpPr>
        <dsp:cNvPr id="0" name=""/>
        <dsp:cNvSpPr/>
      </dsp:nvSpPr>
      <dsp:spPr>
        <a:xfrm>
          <a:off x="0" y="2076331"/>
          <a:ext cx="6912245" cy="0"/>
        </a:xfrm>
        <a:prstGeom prst="line">
          <a:avLst/>
        </a:prstGeom>
        <a:gradFill rotWithShape="0">
          <a:gsLst>
            <a:gs pos="0">
              <a:schemeClr val="accent2">
                <a:hueOff val="-2191284"/>
                <a:satOff val="-2923"/>
                <a:lumOff val="-8739"/>
                <a:alphaOff val="0"/>
                <a:satMod val="103000"/>
                <a:lumMod val="102000"/>
                <a:tint val="94000"/>
              </a:schemeClr>
            </a:gs>
            <a:gs pos="50000">
              <a:schemeClr val="accent2">
                <a:hueOff val="-2191284"/>
                <a:satOff val="-2923"/>
                <a:lumOff val="-8739"/>
                <a:alphaOff val="0"/>
                <a:satMod val="110000"/>
                <a:lumMod val="100000"/>
                <a:shade val="100000"/>
              </a:schemeClr>
            </a:gs>
            <a:gs pos="100000">
              <a:schemeClr val="accent2">
                <a:hueOff val="-2191284"/>
                <a:satOff val="-2923"/>
                <a:lumOff val="-8739"/>
                <a:alphaOff val="0"/>
                <a:lumMod val="99000"/>
                <a:satMod val="120000"/>
                <a:shade val="78000"/>
              </a:schemeClr>
            </a:gs>
          </a:gsLst>
          <a:lin ang="5400000" scaled="0"/>
        </a:gradFill>
        <a:ln w="6350" cap="flat" cmpd="sng" algn="ctr">
          <a:solidFill>
            <a:schemeClr val="accent2">
              <a:hueOff val="-2191284"/>
              <a:satOff val="-2923"/>
              <a:lumOff val="-873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C24D698-ABD5-4E02-B627-D5960837CED4}">
      <dsp:nvSpPr>
        <dsp:cNvPr id="0" name=""/>
        <dsp:cNvSpPr/>
      </dsp:nvSpPr>
      <dsp:spPr>
        <a:xfrm>
          <a:off x="0" y="2076331"/>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SQL Review and advanced SQL;</a:t>
          </a:r>
          <a:endParaRPr lang="en-US" sz="2600" kern="1200"/>
        </a:p>
      </dsp:txBody>
      <dsp:txXfrm>
        <a:off x="0" y="2076331"/>
        <a:ext cx="6912245" cy="692110"/>
      </dsp:txXfrm>
    </dsp:sp>
    <dsp:sp modelId="{6732DF6D-E32A-47CE-8FB8-8F86FC8E7F2A}">
      <dsp:nvSpPr>
        <dsp:cNvPr id="0" name=""/>
        <dsp:cNvSpPr/>
      </dsp:nvSpPr>
      <dsp:spPr>
        <a:xfrm>
          <a:off x="0" y="2768441"/>
          <a:ext cx="6912245" cy="0"/>
        </a:xfrm>
        <a:prstGeom prst="line">
          <a:avLst/>
        </a:prstGeom>
        <a:gradFill rotWithShape="0">
          <a:gsLst>
            <a:gs pos="0">
              <a:schemeClr val="accent2">
                <a:hueOff val="-2921713"/>
                <a:satOff val="-3897"/>
                <a:lumOff val="-11653"/>
                <a:alphaOff val="0"/>
                <a:satMod val="103000"/>
                <a:lumMod val="102000"/>
                <a:tint val="94000"/>
              </a:schemeClr>
            </a:gs>
            <a:gs pos="50000">
              <a:schemeClr val="accent2">
                <a:hueOff val="-2921713"/>
                <a:satOff val="-3897"/>
                <a:lumOff val="-11653"/>
                <a:alphaOff val="0"/>
                <a:satMod val="110000"/>
                <a:lumMod val="100000"/>
                <a:shade val="100000"/>
              </a:schemeClr>
            </a:gs>
            <a:gs pos="100000">
              <a:schemeClr val="accent2">
                <a:hueOff val="-2921713"/>
                <a:satOff val="-3897"/>
                <a:lumOff val="-11653"/>
                <a:alphaOff val="0"/>
                <a:lumMod val="99000"/>
                <a:satMod val="120000"/>
                <a:shade val="78000"/>
              </a:schemeClr>
            </a:gs>
          </a:gsLst>
          <a:lin ang="5400000" scaled="0"/>
        </a:gradFill>
        <a:ln w="6350" cap="flat" cmpd="sng" algn="ctr">
          <a:solidFill>
            <a:schemeClr val="accent2">
              <a:hueOff val="-2921713"/>
              <a:satOff val="-3897"/>
              <a:lumOff val="-116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3448371-125D-4F47-B01A-C810BB893801}">
      <dsp:nvSpPr>
        <dsp:cNvPr id="0" name=""/>
        <dsp:cNvSpPr/>
      </dsp:nvSpPr>
      <dsp:spPr>
        <a:xfrm>
          <a:off x="0" y="2768441"/>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SQL Query Optimisation;</a:t>
          </a:r>
          <a:endParaRPr lang="en-US" sz="2600" kern="1200"/>
        </a:p>
      </dsp:txBody>
      <dsp:txXfrm>
        <a:off x="0" y="2768441"/>
        <a:ext cx="6912245" cy="692110"/>
      </dsp:txXfrm>
    </dsp:sp>
    <dsp:sp modelId="{580B3C21-44DD-4B23-B722-3F02F46E7BC4}">
      <dsp:nvSpPr>
        <dsp:cNvPr id="0" name=""/>
        <dsp:cNvSpPr/>
      </dsp:nvSpPr>
      <dsp:spPr>
        <a:xfrm>
          <a:off x="0" y="3460551"/>
          <a:ext cx="6912245" cy="0"/>
        </a:xfrm>
        <a:prstGeom prst="line">
          <a:avLst/>
        </a:prstGeom>
        <a:gradFill rotWithShape="0">
          <a:gsLst>
            <a:gs pos="0">
              <a:schemeClr val="accent2">
                <a:hueOff val="-3652141"/>
                <a:satOff val="-4871"/>
                <a:lumOff val="-14566"/>
                <a:alphaOff val="0"/>
                <a:satMod val="103000"/>
                <a:lumMod val="102000"/>
                <a:tint val="94000"/>
              </a:schemeClr>
            </a:gs>
            <a:gs pos="50000">
              <a:schemeClr val="accent2">
                <a:hueOff val="-3652141"/>
                <a:satOff val="-4871"/>
                <a:lumOff val="-14566"/>
                <a:alphaOff val="0"/>
                <a:satMod val="110000"/>
                <a:lumMod val="100000"/>
                <a:shade val="100000"/>
              </a:schemeClr>
            </a:gs>
            <a:gs pos="100000">
              <a:schemeClr val="accent2">
                <a:hueOff val="-3652141"/>
                <a:satOff val="-4871"/>
                <a:lumOff val="-14566"/>
                <a:alphaOff val="0"/>
                <a:lumMod val="99000"/>
                <a:satMod val="120000"/>
                <a:shade val="78000"/>
              </a:schemeClr>
            </a:gs>
          </a:gsLst>
          <a:lin ang="5400000" scaled="0"/>
        </a:gradFill>
        <a:ln w="6350" cap="flat" cmpd="sng" algn="ctr">
          <a:solidFill>
            <a:schemeClr val="accent2">
              <a:hueOff val="-3652141"/>
              <a:satOff val="-4871"/>
              <a:lumOff val="-1456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B0B434A-F26B-4E3F-AEE2-C91DE0E9666E}">
      <dsp:nvSpPr>
        <dsp:cNvPr id="0" name=""/>
        <dsp:cNvSpPr/>
      </dsp:nvSpPr>
      <dsp:spPr>
        <a:xfrm>
          <a:off x="0" y="3460551"/>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Triggers, Procedures and Functions;</a:t>
          </a:r>
          <a:endParaRPr lang="en-US" sz="2600" kern="1200"/>
        </a:p>
      </dsp:txBody>
      <dsp:txXfrm>
        <a:off x="0" y="3460551"/>
        <a:ext cx="6912245" cy="692110"/>
      </dsp:txXfrm>
    </dsp:sp>
    <dsp:sp modelId="{11561D2D-452A-4F22-B3B2-AA40301BFC8D}">
      <dsp:nvSpPr>
        <dsp:cNvPr id="0" name=""/>
        <dsp:cNvSpPr/>
      </dsp:nvSpPr>
      <dsp:spPr>
        <a:xfrm>
          <a:off x="0" y="4152662"/>
          <a:ext cx="6912245" cy="0"/>
        </a:xfrm>
        <a:prstGeom prst="line">
          <a:avLst/>
        </a:prstGeom>
        <a:gradFill rotWithShape="0">
          <a:gsLst>
            <a:gs pos="0">
              <a:schemeClr val="accent2">
                <a:hueOff val="-4382569"/>
                <a:satOff val="-5846"/>
                <a:lumOff val="-17479"/>
                <a:alphaOff val="0"/>
                <a:satMod val="103000"/>
                <a:lumMod val="102000"/>
                <a:tint val="94000"/>
              </a:schemeClr>
            </a:gs>
            <a:gs pos="50000">
              <a:schemeClr val="accent2">
                <a:hueOff val="-4382569"/>
                <a:satOff val="-5846"/>
                <a:lumOff val="-17479"/>
                <a:alphaOff val="0"/>
                <a:satMod val="110000"/>
                <a:lumMod val="100000"/>
                <a:shade val="100000"/>
              </a:schemeClr>
            </a:gs>
            <a:gs pos="100000">
              <a:schemeClr val="accent2">
                <a:hueOff val="-4382569"/>
                <a:satOff val="-5846"/>
                <a:lumOff val="-17479"/>
                <a:alphaOff val="0"/>
                <a:lumMod val="99000"/>
                <a:satMod val="120000"/>
                <a:shade val="78000"/>
              </a:schemeClr>
            </a:gs>
          </a:gsLst>
          <a:lin ang="5400000" scaled="0"/>
        </a:gradFill>
        <a:ln w="6350" cap="flat" cmpd="sng" algn="ctr">
          <a:solidFill>
            <a:schemeClr val="accent2">
              <a:hueOff val="-4382569"/>
              <a:satOff val="-5846"/>
              <a:lumOff val="-1747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E38F37-A63E-4942-BB6D-8660A474C0DC}">
      <dsp:nvSpPr>
        <dsp:cNvPr id="0" name=""/>
        <dsp:cNvSpPr/>
      </dsp:nvSpPr>
      <dsp:spPr>
        <a:xfrm>
          <a:off x="0" y="4152662"/>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Database Administration.</a:t>
          </a:r>
          <a:endParaRPr lang="en-US" sz="2600" kern="1200"/>
        </a:p>
      </dsp:txBody>
      <dsp:txXfrm>
        <a:off x="0" y="4152662"/>
        <a:ext cx="6912245" cy="692110"/>
      </dsp:txXfrm>
    </dsp:sp>
    <dsp:sp modelId="{E078B752-F3B6-4A63-9CBE-4CEA6AB6376E}">
      <dsp:nvSpPr>
        <dsp:cNvPr id="0" name=""/>
        <dsp:cNvSpPr/>
      </dsp:nvSpPr>
      <dsp:spPr>
        <a:xfrm>
          <a:off x="0" y="4844772"/>
          <a:ext cx="6912245" cy="0"/>
        </a:xfrm>
        <a:prstGeom prst="line">
          <a:avLst/>
        </a:prstGeom>
        <a:gradFill rotWithShape="0">
          <a:gsLst>
            <a:gs pos="0">
              <a:schemeClr val="accent2">
                <a:hueOff val="-5112997"/>
                <a:satOff val="-6820"/>
                <a:lumOff val="-20392"/>
                <a:alphaOff val="0"/>
                <a:satMod val="103000"/>
                <a:lumMod val="102000"/>
                <a:tint val="94000"/>
              </a:schemeClr>
            </a:gs>
            <a:gs pos="50000">
              <a:schemeClr val="accent2">
                <a:hueOff val="-5112997"/>
                <a:satOff val="-6820"/>
                <a:lumOff val="-20392"/>
                <a:alphaOff val="0"/>
                <a:satMod val="110000"/>
                <a:lumMod val="100000"/>
                <a:shade val="100000"/>
              </a:schemeClr>
            </a:gs>
            <a:gs pos="100000">
              <a:schemeClr val="accent2">
                <a:hueOff val="-5112997"/>
                <a:satOff val="-6820"/>
                <a:lumOff val="-20392"/>
                <a:alphaOff val="0"/>
                <a:lumMod val="99000"/>
                <a:satMod val="120000"/>
                <a:shade val="78000"/>
              </a:schemeClr>
            </a:gs>
          </a:gsLst>
          <a:lin ang="5400000" scaled="0"/>
        </a:gradFill>
        <a:ln w="6350" cap="flat" cmpd="sng" algn="ctr">
          <a:solidFill>
            <a:schemeClr val="accent2">
              <a:hueOff val="-5112997"/>
              <a:satOff val="-6820"/>
              <a:lumOff val="-2039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F836960-DE65-43F6-B979-E7FD7C0DFBD3}">
      <dsp:nvSpPr>
        <dsp:cNvPr id="0" name=""/>
        <dsp:cNvSpPr/>
      </dsp:nvSpPr>
      <dsp:spPr>
        <a:xfrm>
          <a:off x="0" y="4844772"/>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Overview of NoSql Databases.</a:t>
          </a:r>
          <a:endParaRPr lang="en-US" sz="2600" kern="1200"/>
        </a:p>
      </dsp:txBody>
      <dsp:txXfrm>
        <a:off x="0" y="4844772"/>
        <a:ext cx="6912245" cy="692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D9690-1B98-4F82-A3F0-FD39315F3C2F}">
      <dsp:nvSpPr>
        <dsp:cNvPr id="0" name=""/>
        <dsp:cNvSpPr/>
      </dsp:nvSpPr>
      <dsp:spPr>
        <a:xfrm>
          <a:off x="0" y="0"/>
          <a:ext cx="3197820" cy="4351338"/>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en-US" sz="2600" kern="1200"/>
            <a:t>Try tutorial problems and study lecture slides before coming to tutorials</a:t>
          </a:r>
        </a:p>
      </dsp:txBody>
      <dsp:txXfrm>
        <a:off x="0" y="1653508"/>
        <a:ext cx="3197820" cy="2610802"/>
      </dsp:txXfrm>
    </dsp:sp>
    <dsp:sp modelId="{91E7299A-18FE-4A07-8C32-334A84430614}">
      <dsp:nvSpPr>
        <dsp:cNvPr id="0" name=""/>
        <dsp:cNvSpPr/>
      </dsp:nvSpPr>
      <dsp:spPr>
        <a:xfrm>
          <a:off x="946209" y="435133"/>
          <a:ext cx="1305401" cy="1305401"/>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37381" y="626305"/>
        <a:ext cx="923057" cy="923057"/>
      </dsp:txXfrm>
    </dsp:sp>
    <dsp:sp modelId="{1D48E56A-4D42-4917-BD1B-092B945D99F3}">
      <dsp:nvSpPr>
        <dsp:cNvPr id="0" name=""/>
        <dsp:cNvSpPr/>
      </dsp:nvSpPr>
      <dsp:spPr>
        <a:xfrm>
          <a:off x="0" y="4351266"/>
          <a:ext cx="3197820" cy="72"/>
        </a:xfrm>
        <a:prstGeom prst="rect">
          <a:avLst/>
        </a:prstGeom>
        <a:gradFill rotWithShape="0">
          <a:gsLst>
            <a:gs pos="0">
              <a:schemeClr val="accent2">
                <a:hueOff val="-1022600"/>
                <a:satOff val="-1364"/>
                <a:lumOff val="-4078"/>
                <a:alphaOff val="0"/>
                <a:satMod val="103000"/>
                <a:lumMod val="102000"/>
                <a:tint val="94000"/>
              </a:schemeClr>
            </a:gs>
            <a:gs pos="50000">
              <a:schemeClr val="accent2">
                <a:hueOff val="-1022600"/>
                <a:satOff val="-1364"/>
                <a:lumOff val="-4078"/>
                <a:alphaOff val="0"/>
                <a:satMod val="110000"/>
                <a:lumMod val="100000"/>
                <a:shade val="100000"/>
              </a:schemeClr>
            </a:gs>
            <a:gs pos="100000">
              <a:schemeClr val="accent2">
                <a:hueOff val="-1022600"/>
                <a:satOff val="-1364"/>
                <a:lumOff val="-4078"/>
                <a:alphaOff val="0"/>
                <a:lumMod val="99000"/>
                <a:satMod val="120000"/>
                <a:shade val="78000"/>
              </a:schemeClr>
            </a:gs>
          </a:gsLst>
          <a:lin ang="5400000" scaled="0"/>
        </a:gradFill>
        <a:ln w="6350" cap="flat" cmpd="sng" algn="ctr">
          <a:solidFill>
            <a:schemeClr val="accent2">
              <a:hueOff val="-1022600"/>
              <a:satOff val="-1364"/>
              <a:lumOff val="-407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33A683E-DB4F-494B-A260-ED15CDEBA993}">
      <dsp:nvSpPr>
        <dsp:cNvPr id="0" name=""/>
        <dsp:cNvSpPr/>
      </dsp:nvSpPr>
      <dsp:spPr>
        <a:xfrm>
          <a:off x="3517602" y="0"/>
          <a:ext cx="3197820" cy="4351338"/>
        </a:xfrm>
        <a:prstGeom prst="rect">
          <a:avLst/>
        </a:prstGeom>
        <a:solidFill>
          <a:schemeClr val="accent2">
            <a:tint val="40000"/>
            <a:alpha val="90000"/>
            <a:hueOff val="-2285099"/>
            <a:satOff val="-7042"/>
            <a:lumOff val="-2243"/>
            <a:alphaOff val="0"/>
          </a:schemeClr>
        </a:solidFill>
        <a:ln w="6350" cap="flat" cmpd="sng" algn="ctr">
          <a:solidFill>
            <a:schemeClr val="accent2">
              <a:tint val="40000"/>
              <a:alpha val="90000"/>
              <a:hueOff val="-2285099"/>
              <a:satOff val="-7042"/>
              <a:lumOff val="-224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en-US" sz="2600" kern="1200"/>
            <a:t>Follow up after </a:t>
          </a:r>
          <a:br>
            <a:rPr lang="en-US" sz="2600" kern="1200"/>
          </a:br>
          <a:r>
            <a:rPr lang="en-US" sz="2600" kern="1200"/>
            <a:t>(complete activities if necessary)</a:t>
          </a:r>
        </a:p>
      </dsp:txBody>
      <dsp:txXfrm>
        <a:off x="3517602" y="1653508"/>
        <a:ext cx="3197820" cy="2610802"/>
      </dsp:txXfrm>
    </dsp:sp>
    <dsp:sp modelId="{EFB97AF4-1B13-4961-B2D7-D7E5DB6D53BF}">
      <dsp:nvSpPr>
        <dsp:cNvPr id="0" name=""/>
        <dsp:cNvSpPr/>
      </dsp:nvSpPr>
      <dsp:spPr>
        <a:xfrm>
          <a:off x="4463811" y="435133"/>
          <a:ext cx="1305401" cy="1305401"/>
        </a:xfrm>
        <a:prstGeom prst="ellipse">
          <a:avLst/>
        </a:prstGeom>
        <a:gradFill rotWithShape="0">
          <a:gsLst>
            <a:gs pos="0">
              <a:schemeClr val="accent2">
                <a:hueOff val="-2045199"/>
                <a:satOff val="-2728"/>
                <a:lumOff val="-8157"/>
                <a:alphaOff val="0"/>
                <a:satMod val="103000"/>
                <a:lumMod val="102000"/>
                <a:tint val="94000"/>
              </a:schemeClr>
            </a:gs>
            <a:gs pos="50000">
              <a:schemeClr val="accent2">
                <a:hueOff val="-2045199"/>
                <a:satOff val="-2728"/>
                <a:lumOff val="-8157"/>
                <a:alphaOff val="0"/>
                <a:satMod val="110000"/>
                <a:lumMod val="100000"/>
                <a:shade val="100000"/>
              </a:schemeClr>
            </a:gs>
            <a:gs pos="100000">
              <a:schemeClr val="accent2">
                <a:hueOff val="-2045199"/>
                <a:satOff val="-2728"/>
                <a:lumOff val="-8157"/>
                <a:alphaOff val="0"/>
                <a:lumMod val="99000"/>
                <a:satMod val="120000"/>
                <a:shade val="78000"/>
              </a:schemeClr>
            </a:gs>
          </a:gsLst>
          <a:lin ang="5400000" scaled="0"/>
        </a:gradFill>
        <a:ln w="6350" cap="flat" cmpd="sng" algn="ctr">
          <a:solidFill>
            <a:schemeClr val="accent2">
              <a:hueOff val="-2045199"/>
              <a:satOff val="-2728"/>
              <a:lumOff val="-815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54983" y="626305"/>
        <a:ext cx="923057" cy="923057"/>
      </dsp:txXfrm>
    </dsp:sp>
    <dsp:sp modelId="{AF29513B-75C3-4DD5-B81E-B1D5ADA6170C}">
      <dsp:nvSpPr>
        <dsp:cNvPr id="0" name=""/>
        <dsp:cNvSpPr/>
      </dsp:nvSpPr>
      <dsp:spPr>
        <a:xfrm>
          <a:off x="3517602" y="4351266"/>
          <a:ext cx="3197820" cy="72"/>
        </a:xfrm>
        <a:prstGeom prst="rect">
          <a:avLst/>
        </a:prstGeom>
        <a:gradFill rotWithShape="0">
          <a:gsLst>
            <a:gs pos="0">
              <a:schemeClr val="accent2">
                <a:hueOff val="-3067798"/>
                <a:satOff val="-4092"/>
                <a:lumOff val="-12235"/>
                <a:alphaOff val="0"/>
                <a:satMod val="103000"/>
                <a:lumMod val="102000"/>
                <a:tint val="94000"/>
              </a:schemeClr>
            </a:gs>
            <a:gs pos="50000">
              <a:schemeClr val="accent2">
                <a:hueOff val="-3067798"/>
                <a:satOff val="-4092"/>
                <a:lumOff val="-12235"/>
                <a:alphaOff val="0"/>
                <a:satMod val="110000"/>
                <a:lumMod val="100000"/>
                <a:shade val="100000"/>
              </a:schemeClr>
            </a:gs>
            <a:gs pos="100000">
              <a:schemeClr val="accent2">
                <a:hueOff val="-3067798"/>
                <a:satOff val="-4092"/>
                <a:lumOff val="-12235"/>
                <a:alphaOff val="0"/>
                <a:lumMod val="99000"/>
                <a:satMod val="120000"/>
                <a:shade val="78000"/>
              </a:schemeClr>
            </a:gs>
          </a:gsLst>
          <a:lin ang="5400000" scaled="0"/>
        </a:gradFill>
        <a:ln w="6350" cap="flat" cmpd="sng" algn="ctr">
          <a:solidFill>
            <a:schemeClr val="accent2">
              <a:hueOff val="-3067798"/>
              <a:satOff val="-4092"/>
              <a:lumOff val="-1223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FDE4FA8-07F4-4C4E-A539-03F4C53F9AC1}">
      <dsp:nvSpPr>
        <dsp:cNvPr id="0" name=""/>
        <dsp:cNvSpPr/>
      </dsp:nvSpPr>
      <dsp:spPr>
        <a:xfrm>
          <a:off x="7035204" y="0"/>
          <a:ext cx="3197820" cy="4351338"/>
        </a:xfrm>
        <a:prstGeom prst="rect">
          <a:avLst/>
        </a:prstGeom>
        <a:solidFill>
          <a:schemeClr val="accent2">
            <a:tint val="40000"/>
            <a:alpha val="90000"/>
            <a:hueOff val="-4570199"/>
            <a:satOff val="-14083"/>
            <a:lumOff val="-4486"/>
            <a:alphaOff val="0"/>
          </a:schemeClr>
        </a:solidFill>
        <a:ln w="6350" cap="flat" cmpd="sng" algn="ctr">
          <a:solidFill>
            <a:schemeClr val="accent2">
              <a:tint val="40000"/>
              <a:alpha val="90000"/>
              <a:hueOff val="-4570199"/>
              <a:satOff val="-14083"/>
              <a:lumOff val="-448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en-US" sz="2600" kern="1200"/>
            <a:t>Seek Help Sooner!!</a:t>
          </a:r>
        </a:p>
      </dsp:txBody>
      <dsp:txXfrm>
        <a:off x="7035204" y="1653508"/>
        <a:ext cx="3197820" cy="2610802"/>
      </dsp:txXfrm>
    </dsp:sp>
    <dsp:sp modelId="{35336B7C-7E82-47BF-AAEB-55A24BF53C2F}">
      <dsp:nvSpPr>
        <dsp:cNvPr id="0" name=""/>
        <dsp:cNvSpPr/>
      </dsp:nvSpPr>
      <dsp:spPr>
        <a:xfrm>
          <a:off x="7981414" y="435133"/>
          <a:ext cx="1305401" cy="1305401"/>
        </a:xfrm>
        <a:prstGeom prst="ellipse">
          <a:avLst/>
        </a:prstGeom>
        <a:gradFill rotWithShape="0">
          <a:gsLst>
            <a:gs pos="0">
              <a:schemeClr val="accent2">
                <a:hueOff val="-4090398"/>
                <a:satOff val="-5456"/>
                <a:lumOff val="-16314"/>
                <a:alphaOff val="0"/>
                <a:satMod val="103000"/>
                <a:lumMod val="102000"/>
                <a:tint val="94000"/>
              </a:schemeClr>
            </a:gs>
            <a:gs pos="50000">
              <a:schemeClr val="accent2">
                <a:hueOff val="-4090398"/>
                <a:satOff val="-5456"/>
                <a:lumOff val="-16314"/>
                <a:alphaOff val="0"/>
                <a:satMod val="110000"/>
                <a:lumMod val="100000"/>
                <a:shade val="100000"/>
              </a:schemeClr>
            </a:gs>
            <a:gs pos="100000">
              <a:schemeClr val="accent2">
                <a:hueOff val="-4090398"/>
                <a:satOff val="-5456"/>
                <a:lumOff val="-16314"/>
                <a:alphaOff val="0"/>
                <a:lumMod val="99000"/>
                <a:satMod val="120000"/>
                <a:shade val="78000"/>
              </a:schemeClr>
            </a:gs>
          </a:gsLst>
          <a:lin ang="5400000" scaled="0"/>
        </a:gradFill>
        <a:ln w="6350" cap="flat" cmpd="sng" algn="ctr">
          <a:solidFill>
            <a:schemeClr val="accent2">
              <a:hueOff val="-4090398"/>
              <a:satOff val="-5456"/>
              <a:lumOff val="-1631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172586" y="626305"/>
        <a:ext cx="923057" cy="923057"/>
      </dsp:txXfrm>
    </dsp:sp>
    <dsp:sp modelId="{453A92CE-9780-4693-9626-C5542928FA56}">
      <dsp:nvSpPr>
        <dsp:cNvPr id="0" name=""/>
        <dsp:cNvSpPr/>
      </dsp:nvSpPr>
      <dsp:spPr>
        <a:xfrm>
          <a:off x="7035204" y="4351266"/>
          <a:ext cx="3197820" cy="72"/>
        </a:xfrm>
        <a:prstGeom prst="rect">
          <a:avLst/>
        </a:prstGeom>
        <a:gradFill rotWithShape="0">
          <a:gsLst>
            <a:gs pos="0">
              <a:schemeClr val="accent2">
                <a:hueOff val="-5112997"/>
                <a:satOff val="-6820"/>
                <a:lumOff val="-20392"/>
                <a:alphaOff val="0"/>
                <a:satMod val="103000"/>
                <a:lumMod val="102000"/>
                <a:tint val="94000"/>
              </a:schemeClr>
            </a:gs>
            <a:gs pos="50000">
              <a:schemeClr val="accent2">
                <a:hueOff val="-5112997"/>
                <a:satOff val="-6820"/>
                <a:lumOff val="-20392"/>
                <a:alphaOff val="0"/>
                <a:satMod val="110000"/>
                <a:lumMod val="100000"/>
                <a:shade val="100000"/>
              </a:schemeClr>
            </a:gs>
            <a:gs pos="100000">
              <a:schemeClr val="accent2">
                <a:hueOff val="-5112997"/>
                <a:satOff val="-6820"/>
                <a:lumOff val="-20392"/>
                <a:alphaOff val="0"/>
                <a:lumMod val="99000"/>
                <a:satMod val="120000"/>
                <a:shade val="78000"/>
              </a:schemeClr>
            </a:gs>
          </a:gsLst>
          <a:lin ang="5400000" scaled="0"/>
        </a:gradFill>
        <a:ln w="6350" cap="flat" cmpd="sng" algn="ctr">
          <a:solidFill>
            <a:schemeClr val="accent2">
              <a:hueOff val="-5112997"/>
              <a:satOff val="-6820"/>
              <a:lumOff val="-2039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63CE8-A341-43E2-B62E-05363CD3A1F5}">
      <dsp:nvSpPr>
        <dsp:cNvPr id="0" name=""/>
        <dsp:cNvSpPr/>
      </dsp:nvSpPr>
      <dsp:spPr>
        <a:xfrm>
          <a:off x="1362502" y="606269"/>
          <a:ext cx="1464750" cy="1464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243B2C-CFA5-4E63-83E4-F6D953083926}">
      <dsp:nvSpPr>
        <dsp:cNvPr id="0" name=""/>
        <dsp:cNvSpPr/>
      </dsp:nvSpPr>
      <dsp:spPr>
        <a:xfrm>
          <a:off x="2376" y="2195817"/>
          <a:ext cx="4185000" cy="62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Advantages</a:t>
          </a:r>
        </a:p>
      </dsp:txBody>
      <dsp:txXfrm>
        <a:off x="2376" y="2195817"/>
        <a:ext cx="4185000" cy="627750"/>
      </dsp:txXfrm>
    </dsp:sp>
    <dsp:sp modelId="{F822423D-C8BB-46C9-A44F-7D90D856E1E4}">
      <dsp:nvSpPr>
        <dsp:cNvPr id="0" name=""/>
        <dsp:cNvSpPr/>
      </dsp:nvSpPr>
      <dsp:spPr>
        <a:xfrm>
          <a:off x="2376" y="2881612"/>
          <a:ext cx="4185000" cy="626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easy to search</a:t>
          </a:r>
        </a:p>
        <a:p>
          <a:pPr marL="0" lvl="0" indent="0" algn="ctr" defTabSz="755650">
            <a:lnSpc>
              <a:spcPct val="100000"/>
            </a:lnSpc>
            <a:spcBef>
              <a:spcPct val="0"/>
            </a:spcBef>
            <a:spcAft>
              <a:spcPct val="35000"/>
            </a:spcAft>
            <a:buNone/>
          </a:pPr>
          <a:r>
            <a:rPr lang="en-US" sz="1700" kern="1200"/>
            <a:t>add new branches easily</a:t>
          </a:r>
        </a:p>
      </dsp:txBody>
      <dsp:txXfrm>
        <a:off x="2376" y="2881612"/>
        <a:ext cx="4185000" cy="626917"/>
      </dsp:txXfrm>
    </dsp:sp>
    <dsp:sp modelId="{B5A8B37D-E682-42A8-928A-8FD6F848D4AB}">
      <dsp:nvSpPr>
        <dsp:cNvPr id="0" name=""/>
        <dsp:cNvSpPr/>
      </dsp:nvSpPr>
      <dsp:spPr>
        <a:xfrm>
          <a:off x="6279877" y="606269"/>
          <a:ext cx="1464750" cy="1464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52315-B90A-42E5-B67D-AF981D878CD6}">
      <dsp:nvSpPr>
        <dsp:cNvPr id="0" name=""/>
        <dsp:cNvSpPr/>
      </dsp:nvSpPr>
      <dsp:spPr>
        <a:xfrm>
          <a:off x="4919752" y="2195817"/>
          <a:ext cx="4185000" cy="62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Disadvantages</a:t>
          </a:r>
        </a:p>
      </dsp:txBody>
      <dsp:txXfrm>
        <a:off x="4919752" y="2195817"/>
        <a:ext cx="4185000" cy="627750"/>
      </dsp:txXfrm>
    </dsp:sp>
    <dsp:sp modelId="{9FCDE8F0-AA90-46C8-8CE9-6D4DB36DC827}">
      <dsp:nvSpPr>
        <dsp:cNvPr id="0" name=""/>
        <dsp:cNvSpPr/>
      </dsp:nvSpPr>
      <dsp:spPr>
        <a:xfrm>
          <a:off x="4919752" y="2881612"/>
          <a:ext cx="4185000" cy="626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Must establish the types of search prior to development of the hierarchical structure</a:t>
          </a:r>
        </a:p>
      </dsp:txBody>
      <dsp:txXfrm>
        <a:off x="4919752" y="2881612"/>
        <a:ext cx="4185000" cy="6269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76533-3AE2-4E7B-83C6-0B334EF30DEA}">
      <dsp:nvSpPr>
        <dsp:cNvPr id="0" name=""/>
        <dsp:cNvSpPr/>
      </dsp:nvSpPr>
      <dsp:spPr>
        <a:xfrm>
          <a:off x="0" y="0"/>
          <a:ext cx="4138467"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Advantages</a:t>
          </a:r>
        </a:p>
      </dsp:txBody>
      <dsp:txXfrm>
        <a:off x="0" y="0"/>
        <a:ext cx="4138467" cy="720000"/>
      </dsp:txXfrm>
    </dsp:sp>
    <dsp:sp modelId="{8811E2A9-E538-42D7-9996-13A99D0D3219}">
      <dsp:nvSpPr>
        <dsp:cNvPr id="0" name=""/>
        <dsp:cNvSpPr/>
      </dsp:nvSpPr>
      <dsp:spPr>
        <a:xfrm>
          <a:off x="43" y="770399"/>
          <a:ext cx="4138467" cy="3294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flexible, fast, efficient</a:t>
          </a:r>
        </a:p>
      </dsp:txBody>
      <dsp:txXfrm>
        <a:off x="43" y="770399"/>
        <a:ext cx="4138467" cy="3294000"/>
      </dsp:txXfrm>
    </dsp:sp>
    <dsp:sp modelId="{21E6780C-E245-4F15-856A-5BFBB98BFA05}">
      <dsp:nvSpPr>
        <dsp:cNvPr id="0" name=""/>
        <dsp:cNvSpPr/>
      </dsp:nvSpPr>
      <dsp:spPr>
        <a:xfrm>
          <a:off x="4717895" y="50399"/>
          <a:ext cx="4138467"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Disadvantages</a:t>
          </a:r>
        </a:p>
      </dsp:txBody>
      <dsp:txXfrm>
        <a:off x="4717895" y="50399"/>
        <a:ext cx="4138467" cy="720000"/>
      </dsp:txXfrm>
    </dsp:sp>
    <dsp:sp modelId="{F5B3BD49-F66F-4159-BDA3-B21E46F7A924}">
      <dsp:nvSpPr>
        <dsp:cNvPr id="0" name=""/>
        <dsp:cNvSpPr/>
      </dsp:nvSpPr>
      <dsp:spPr>
        <a:xfrm>
          <a:off x="4717895" y="770399"/>
          <a:ext cx="4138467" cy="3294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Lack of ad hoc query capability</a:t>
          </a:r>
        </a:p>
        <a:p>
          <a:pPr marL="228600" lvl="1" indent="-228600" algn="l" defTabSz="1111250">
            <a:lnSpc>
              <a:spcPct val="90000"/>
            </a:lnSpc>
            <a:spcBef>
              <a:spcPct val="0"/>
            </a:spcBef>
            <a:spcAft>
              <a:spcPct val="15000"/>
            </a:spcAft>
            <a:buChar char="•"/>
          </a:pPr>
          <a:r>
            <a:rPr lang="en-US" sz="2500" kern="1200" dirty="0"/>
            <a:t>Lot of programming effort even for simple queries</a:t>
          </a:r>
        </a:p>
        <a:p>
          <a:pPr marL="228600" lvl="1" indent="-228600" algn="l" defTabSz="1111250">
            <a:lnSpc>
              <a:spcPct val="90000"/>
            </a:lnSpc>
            <a:spcBef>
              <a:spcPct val="0"/>
            </a:spcBef>
            <a:spcAft>
              <a:spcPct val="15000"/>
            </a:spcAft>
            <a:buChar char="•"/>
          </a:pPr>
          <a:r>
            <a:rPr lang="en-US" sz="2500" kern="1200" dirty="0"/>
            <a:t>Restructuring can be difficult because of 	changing all the pointers</a:t>
          </a:r>
        </a:p>
      </dsp:txBody>
      <dsp:txXfrm>
        <a:off x="4717895" y="770399"/>
        <a:ext cx="4138467"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08364-6680-4A3D-B799-533B1F33F804}">
      <dsp:nvSpPr>
        <dsp:cNvPr id="0" name=""/>
        <dsp:cNvSpPr/>
      </dsp:nvSpPr>
      <dsp:spPr>
        <a:xfrm>
          <a:off x="210178" y="784878"/>
          <a:ext cx="912222" cy="9122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0D53A-B11D-428C-B491-8B0CF73884B5}">
      <dsp:nvSpPr>
        <dsp:cNvPr id="0" name=""/>
        <dsp:cNvSpPr/>
      </dsp:nvSpPr>
      <dsp:spPr>
        <a:xfrm>
          <a:off x="401745" y="976445"/>
          <a:ext cx="529088" cy="5290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3D4EA-2741-40AC-94A9-6792CD4F890D}">
      <dsp:nvSpPr>
        <dsp:cNvPr id="0" name=""/>
        <dsp:cNvSpPr/>
      </dsp:nvSpPr>
      <dsp:spPr>
        <a:xfrm>
          <a:off x="1317876" y="784878"/>
          <a:ext cx="2150238" cy="91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Standardize company’s view of data</a:t>
          </a:r>
        </a:p>
      </dsp:txBody>
      <dsp:txXfrm>
        <a:off x="1317876" y="784878"/>
        <a:ext cx="2150238" cy="912222"/>
      </dsp:txXfrm>
    </dsp:sp>
    <dsp:sp modelId="{DCAD7CE7-3363-449A-8B0B-E09396A6FE87}">
      <dsp:nvSpPr>
        <dsp:cNvPr id="0" name=""/>
        <dsp:cNvSpPr/>
      </dsp:nvSpPr>
      <dsp:spPr>
        <a:xfrm>
          <a:off x="3842777" y="784878"/>
          <a:ext cx="912222" cy="9122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4B55D6-5416-4890-B8FC-B87853368DFA}">
      <dsp:nvSpPr>
        <dsp:cNvPr id="0" name=""/>
        <dsp:cNvSpPr/>
      </dsp:nvSpPr>
      <dsp:spPr>
        <a:xfrm>
          <a:off x="4034344" y="976445"/>
          <a:ext cx="529088" cy="5290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E8FB09-47A4-4C6B-A061-211651028291}">
      <dsp:nvSpPr>
        <dsp:cNvPr id="0" name=""/>
        <dsp:cNvSpPr/>
      </dsp:nvSpPr>
      <dsp:spPr>
        <a:xfrm>
          <a:off x="4950476" y="784878"/>
          <a:ext cx="2150238" cy="91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Communications tool between users and designers</a:t>
          </a:r>
        </a:p>
      </dsp:txBody>
      <dsp:txXfrm>
        <a:off x="4950476" y="784878"/>
        <a:ext cx="2150238" cy="912222"/>
      </dsp:txXfrm>
    </dsp:sp>
    <dsp:sp modelId="{EC5AD386-7D2A-4096-B78D-29F32D30AECE}">
      <dsp:nvSpPr>
        <dsp:cNvPr id="0" name=""/>
        <dsp:cNvSpPr/>
      </dsp:nvSpPr>
      <dsp:spPr>
        <a:xfrm>
          <a:off x="7475376" y="784878"/>
          <a:ext cx="912222" cy="9122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321F5-B3AA-4A08-9CFF-7A2478673A53}">
      <dsp:nvSpPr>
        <dsp:cNvPr id="0" name=""/>
        <dsp:cNvSpPr/>
      </dsp:nvSpPr>
      <dsp:spPr>
        <a:xfrm>
          <a:off x="7666943" y="976445"/>
          <a:ext cx="529088" cy="5290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68DF39-8A7B-4C40-A115-DD766F611461}">
      <dsp:nvSpPr>
        <dsp:cNvPr id="0" name=""/>
        <dsp:cNvSpPr/>
      </dsp:nvSpPr>
      <dsp:spPr>
        <a:xfrm>
          <a:off x="8583075" y="784878"/>
          <a:ext cx="2150238" cy="91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Allow designer to understand the nature, role, and scope of data</a:t>
          </a:r>
        </a:p>
      </dsp:txBody>
      <dsp:txXfrm>
        <a:off x="8583075" y="784878"/>
        <a:ext cx="2150238" cy="912222"/>
      </dsp:txXfrm>
    </dsp:sp>
    <dsp:sp modelId="{91B2AD2E-1857-4B7D-9E03-FCABCCAE9F59}">
      <dsp:nvSpPr>
        <dsp:cNvPr id="0" name=""/>
        <dsp:cNvSpPr/>
      </dsp:nvSpPr>
      <dsp:spPr>
        <a:xfrm>
          <a:off x="210178" y="2392299"/>
          <a:ext cx="912222" cy="9122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DA830-7A5B-410F-A1B3-4B4DE1966769}">
      <dsp:nvSpPr>
        <dsp:cNvPr id="0" name=""/>
        <dsp:cNvSpPr/>
      </dsp:nvSpPr>
      <dsp:spPr>
        <a:xfrm>
          <a:off x="401745" y="2583865"/>
          <a:ext cx="529088" cy="5290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8655D-48DC-4BE2-9105-3C8E319046D8}">
      <dsp:nvSpPr>
        <dsp:cNvPr id="0" name=""/>
        <dsp:cNvSpPr/>
      </dsp:nvSpPr>
      <dsp:spPr>
        <a:xfrm>
          <a:off x="1317876" y="2392299"/>
          <a:ext cx="2150238" cy="91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Allow designer to understand business processes</a:t>
          </a:r>
        </a:p>
      </dsp:txBody>
      <dsp:txXfrm>
        <a:off x="1317876" y="2392299"/>
        <a:ext cx="2150238" cy="912222"/>
      </dsp:txXfrm>
    </dsp:sp>
    <dsp:sp modelId="{ED5A7805-F995-4777-B933-0BAA388C18AA}">
      <dsp:nvSpPr>
        <dsp:cNvPr id="0" name=""/>
        <dsp:cNvSpPr/>
      </dsp:nvSpPr>
      <dsp:spPr>
        <a:xfrm>
          <a:off x="3842777" y="2392299"/>
          <a:ext cx="912222" cy="91222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04175-1B25-44B9-A38C-D57CDDFA2D53}">
      <dsp:nvSpPr>
        <dsp:cNvPr id="0" name=""/>
        <dsp:cNvSpPr/>
      </dsp:nvSpPr>
      <dsp:spPr>
        <a:xfrm>
          <a:off x="4034344" y="2583865"/>
          <a:ext cx="529088" cy="5290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66BE65-C5A4-44E8-8B71-B24FDEB5E205}">
      <dsp:nvSpPr>
        <dsp:cNvPr id="0" name=""/>
        <dsp:cNvSpPr/>
      </dsp:nvSpPr>
      <dsp:spPr>
        <a:xfrm>
          <a:off x="4950476" y="2392299"/>
          <a:ext cx="2150238" cy="912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Allow designer to develop appropriate relationship participation rules and constraints</a:t>
          </a:r>
        </a:p>
      </dsp:txBody>
      <dsp:txXfrm>
        <a:off x="4950476" y="2392299"/>
        <a:ext cx="2150238" cy="9122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FD2BA-B63D-4A0C-BD05-130075B94CC9}">
      <dsp:nvSpPr>
        <dsp:cNvPr id="0" name=""/>
        <dsp:cNvSpPr/>
      </dsp:nvSpPr>
      <dsp:spPr>
        <a:xfrm>
          <a:off x="386683" y="0"/>
          <a:ext cx="5538783" cy="5538783"/>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6E2301-8ABD-4756-89F2-CA958D4663B6}">
      <dsp:nvSpPr>
        <dsp:cNvPr id="0" name=""/>
        <dsp:cNvSpPr/>
      </dsp:nvSpPr>
      <dsp:spPr>
        <a:xfrm>
          <a:off x="912867" y="526184"/>
          <a:ext cx="2160125" cy="2160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Entity</a:t>
          </a:r>
          <a:r>
            <a:rPr lang="en-US" sz="1800" kern="1200" dirty="0"/>
            <a:t> - anything about which data are to be collected and stored</a:t>
          </a:r>
        </a:p>
      </dsp:txBody>
      <dsp:txXfrm>
        <a:off x="1018316" y="631633"/>
        <a:ext cx="1949227" cy="1949227"/>
      </dsp:txXfrm>
    </dsp:sp>
    <dsp:sp modelId="{A102151D-3F41-4852-BC80-712E5031C75B}">
      <dsp:nvSpPr>
        <dsp:cNvPr id="0" name=""/>
        <dsp:cNvSpPr/>
      </dsp:nvSpPr>
      <dsp:spPr>
        <a:xfrm>
          <a:off x="3239156" y="526184"/>
          <a:ext cx="2160125" cy="2160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Attribute</a:t>
          </a:r>
          <a:r>
            <a:rPr lang="en-US" sz="1800" kern="1200" dirty="0"/>
            <a:t> - a characteristic of an entity</a:t>
          </a:r>
        </a:p>
      </dsp:txBody>
      <dsp:txXfrm>
        <a:off x="3344605" y="631633"/>
        <a:ext cx="1949227" cy="1949227"/>
      </dsp:txXfrm>
    </dsp:sp>
    <dsp:sp modelId="{161B5041-57E5-4184-A454-99B7924460EF}">
      <dsp:nvSpPr>
        <dsp:cNvPr id="0" name=""/>
        <dsp:cNvSpPr/>
      </dsp:nvSpPr>
      <dsp:spPr>
        <a:xfrm>
          <a:off x="912867" y="2852473"/>
          <a:ext cx="2160125" cy="2160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Relationship</a:t>
          </a:r>
          <a:r>
            <a:rPr lang="en-US" sz="1800" kern="1200" dirty="0"/>
            <a:t> - describes an association among entities</a:t>
          </a:r>
        </a:p>
      </dsp:txBody>
      <dsp:txXfrm>
        <a:off x="1018316" y="2957922"/>
        <a:ext cx="1949227" cy="1949227"/>
      </dsp:txXfrm>
    </dsp:sp>
    <dsp:sp modelId="{A63E3FD0-25A2-4615-AF33-B2A35C31E3C0}">
      <dsp:nvSpPr>
        <dsp:cNvPr id="0" name=""/>
        <dsp:cNvSpPr/>
      </dsp:nvSpPr>
      <dsp:spPr>
        <a:xfrm>
          <a:off x="3239156" y="2852473"/>
          <a:ext cx="2160125" cy="2160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Participation</a:t>
          </a:r>
          <a:r>
            <a:rPr lang="en-US" sz="1800" kern="1200" dirty="0"/>
            <a:t> - a restriction placed on the data</a:t>
          </a:r>
        </a:p>
      </dsp:txBody>
      <dsp:txXfrm>
        <a:off x="3344605" y="2957922"/>
        <a:ext cx="1949227" cy="19492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1507F-C3FE-4381-8C76-3DE9CC4DB95E}" type="datetimeFigureOut">
              <a:rPr lang="en-AU" smtClean="0"/>
              <a:t>12/07/2021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6C216-6277-4A95-A29D-3E381553B547}" type="slidenum">
              <a:rPr lang="en-AU" smtClean="0"/>
              <a:t>‹#›</a:t>
            </a:fld>
            <a:endParaRPr lang="en-AU"/>
          </a:p>
        </p:txBody>
      </p:sp>
    </p:spTree>
    <p:extLst>
      <p:ext uri="{BB962C8B-B14F-4D97-AF65-F5344CB8AC3E}">
        <p14:creationId xmlns:p14="http://schemas.microsoft.com/office/powerpoint/2010/main" val="1077208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r>
              <a:rPr lang="en-US" sz="1300" dirty="0"/>
              <a:t>KXX131 Data Management</a:t>
            </a:r>
          </a:p>
        </p:txBody>
      </p:sp>
      <p:sp>
        <p:nvSpPr>
          <p:cNvPr id="245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fld id="{A4E563F4-F993-5647-B7B6-2052D58C4630}" type="slidenum">
              <a:rPr lang="en-US" sz="1300"/>
              <a:pPr/>
              <a:t>3</a:t>
            </a:fld>
            <a:endParaRPr lang="en-US" sz="1300"/>
          </a:p>
        </p:txBody>
      </p:sp>
      <p:sp>
        <p:nvSpPr>
          <p:cNvPr id="24580" name="Rectangle 2"/>
          <p:cNvSpPr>
            <a:spLocks noGrp="1" noRot="1" noChangeAspect="1" noChangeArrowheads="1" noTextEdit="1"/>
          </p:cNvSpPr>
          <p:nvPr>
            <p:ph type="sldImg"/>
          </p:nvPr>
        </p:nvSpPr>
        <p:spPr>
          <a:xfrm>
            <a:off x="95250" y="742950"/>
            <a:ext cx="6604000" cy="3714750"/>
          </a:xfrm>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AU" dirty="0">
              <a:ea typeface="ＭＳ Ｐゴシック" charset="0"/>
              <a:cs typeface="ＭＳ Ｐゴシック" charset="0"/>
            </a:endParaRPr>
          </a:p>
        </p:txBody>
      </p:sp>
    </p:spTree>
    <p:extLst>
      <p:ext uri="{BB962C8B-B14F-4D97-AF65-F5344CB8AC3E}">
        <p14:creationId xmlns:p14="http://schemas.microsoft.com/office/powerpoint/2010/main" val="2905456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r>
              <a:rPr lang="en-US" sz="1300" dirty="0"/>
              <a:t>KXX131 Data Management</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fld id="{DEB036A8-5BD0-8643-A054-CD357FA5908B}" type="slidenum">
              <a:rPr lang="en-US" sz="1300"/>
              <a:pPr/>
              <a:t>25</a:t>
            </a:fld>
            <a:endParaRPr lang="en-US" sz="1300"/>
          </a:p>
        </p:txBody>
      </p:sp>
      <p:sp>
        <p:nvSpPr>
          <p:cNvPr id="67588" name="Rectangle 2"/>
          <p:cNvSpPr>
            <a:spLocks noGrp="1" noRot="1" noChangeAspect="1" noChangeArrowheads="1" noTextEdit="1"/>
          </p:cNvSpPr>
          <p:nvPr>
            <p:ph type="sldImg"/>
          </p:nvPr>
        </p:nvSpPr>
        <p:spPr>
          <a:xfrm>
            <a:off x="95250" y="742950"/>
            <a:ext cx="6604000" cy="371475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AU" dirty="0"/>
              <a:t>Other resources – each other.  </a:t>
            </a:r>
          </a:p>
          <a:p>
            <a:pPr eaLnBrk="1" hangingPunct="1"/>
            <a:endParaRPr lang="en-AU" dirty="0"/>
          </a:p>
          <a:p>
            <a:pPr eaLnBrk="1" hangingPunct="1"/>
            <a:r>
              <a:rPr lang="en-AU" dirty="0"/>
              <a:t>Talk about stuff with each other, working on tutes together is a great way to learn.  </a:t>
            </a:r>
          </a:p>
          <a:p>
            <a:pPr eaLnBrk="1" hangingPunct="1"/>
            <a:endParaRPr lang="en-AU" dirty="0"/>
          </a:p>
          <a:p>
            <a:pPr eaLnBrk="1" hangingPunct="1"/>
            <a:r>
              <a:rPr lang="en-AU" dirty="0"/>
              <a:t>And don’t believe everything that other students tell you.  You need to have some common sense!  </a:t>
            </a:r>
          </a:p>
          <a:p>
            <a:pPr eaLnBrk="1" hangingPunct="1"/>
            <a:endParaRPr lang="en-AU" dirty="0"/>
          </a:p>
          <a:p>
            <a:pPr eaLnBrk="1" hangingPunct="1"/>
            <a:r>
              <a:rPr lang="en-AU" dirty="0"/>
              <a:t>Another reminder – the assignments need to be individual work, so do them individually.  Don’t email your assignment to each other and don’t edit each others’ assignments.  </a:t>
            </a:r>
          </a:p>
          <a:p>
            <a:pPr eaLnBrk="1" hangingPunct="1"/>
            <a:endParaRPr lang="en-AU" dirty="0">
              <a:ea typeface="ＭＳ Ｐゴシック" charset="0"/>
              <a:cs typeface="ＭＳ Ｐゴシック" charset="0"/>
            </a:endParaRPr>
          </a:p>
        </p:txBody>
      </p:sp>
    </p:spTree>
    <p:extLst>
      <p:ext uri="{BB962C8B-B14F-4D97-AF65-F5344CB8AC3E}">
        <p14:creationId xmlns:p14="http://schemas.microsoft.com/office/powerpoint/2010/main" val="3576056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r>
              <a:rPr lang="en-US" sz="1300" dirty="0"/>
              <a:t>KXX131 Data Management</a:t>
            </a:r>
          </a:p>
        </p:txBody>
      </p:sp>
      <p:sp>
        <p:nvSpPr>
          <p:cNvPr id="696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fld id="{2F5D06DE-81AE-DC49-A88C-34A21CDB9F2E}" type="slidenum">
              <a:rPr lang="en-US" sz="1300"/>
              <a:pPr/>
              <a:t>26</a:t>
            </a:fld>
            <a:endParaRPr lang="en-US" sz="1300"/>
          </a:p>
        </p:txBody>
      </p:sp>
      <p:sp>
        <p:nvSpPr>
          <p:cNvPr id="69636" name="Rectangle 2"/>
          <p:cNvSpPr>
            <a:spLocks noGrp="1" noRot="1" noChangeAspect="1" noChangeArrowheads="1" noTextEdit="1"/>
          </p:cNvSpPr>
          <p:nvPr>
            <p:ph type="sldImg"/>
          </p:nvPr>
        </p:nvSpPr>
        <p:spPr>
          <a:xfrm>
            <a:off x="95250" y="742950"/>
            <a:ext cx="6604000" cy="3714750"/>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AU" dirty="0"/>
              <a:t>Now for some tips for success.  </a:t>
            </a:r>
          </a:p>
          <a:p>
            <a:pPr eaLnBrk="1" hangingPunct="1"/>
            <a:endParaRPr lang="en-AU" dirty="0"/>
          </a:p>
          <a:p>
            <a:pPr eaLnBrk="1" hangingPunct="1"/>
            <a:r>
              <a:rPr lang="en-AU" dirty="0"/>
              <a:t>Participate.  Participate in the tutes, in the lectures, in the assignments.  If you participate you’ll learn everything, you’ll make friends and you’ll do well.  </a:t>
            </a:r>
          </a:p>
          <a:p>
            <a:pPr eaLnBrk="1" hangingPunct="1"/>
            <a:endParaRPr lang="en-AU" dirty="0"/>
          </a:p>
          <a:p>
            <a:pPr eaLnBrk="1" hangingPunct="1"/>
            <a:r>
              <a:rPr lang="en-AU" dirty="0"/>
              <a:t>Keep on top of your work requirements – for all your subjects, not just this one.</a:t>
            </a:r>
          </a:p>
          <a:p>
            <a:pPr eaLnBrk="1" hangingPunct="1"/>
            <a:endParaRPr lang="en-AU" dirty="0"/>
          </a:p>
          <a:p>
            <a:pPr eaLnBrk="1" hangingPunct="1"/>
            <a:r>
              <a:rPr lang="en-AU" dirty="0"/>
              <a:t>And if you get into trouble, send me an email, come and see me.  We’ll work something out.  </a:t>
            </a:r>
          </a:p>
          <a:p>
            <a:pPr eaLnBrk="1" hangingPunct="1"/>
            <a:endParaRPr lang="en-AU" dirty="0">
              <a:ea typeface="ＭＳ Ｐゴシック" charset="0"/>
              <a:cs typeface="ＭＳ Ｐゴシック" charset="0"/>
            </a:endParaRPr>
          </a:p>
        </p:txBody>
      </p:sp>
    </p:spTree>
    <p:extLst>
      <p:ext uri="{BB962C8B-B14F-4D97-AF65-F5344CB8AC3E}">
        <p14:creationId xmlns:p14="http://schemas.microsoft.com/office/powerpoint/2010/main" val="3909497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r>
              <a:rPr lang="en-US" sz="1300" dirty="0"/>
              <a:t>KXX131 Data Management</a:t>
            </a:r>
          </a:p>
        </p:txBody>
      </p:sp>
      <p:sp>
        <p:nvSpPr>
          <p:cNvPr id="737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fld id="{9A793830-7F30-1E41-ACD4-EFBAB439F20B}" type="slidenum">
              <a:rPr lang="en-US" sz="1300"/>
              <a:pPr/>
              <a:t>27</a:t>
            </a:fld>
            <a:endParaRPr lang="en-US" sz="1300"/>
          </a:p>
        </p:txBody>
      </p:sp>
      <p:sp>
        <p:nvSpPr>
          <p:cNvPr id="73732" name="Rectangle 2"/>
          <p:cNvSpPr>
            <a:spLocks noGrp="1" noRot="1" noChangeAspect="1" noChangeArrowheads="1" noTextEdit="1"/>
          </p:cNvSpPr>
          <p:nvPr>
            <p:ph type="sldImg"/>
          </p:nvPr>
        </p:nvSpPr>
        <p:spPr>
          <a:xfrm>
            <a:off x="95250" y="742950"/>
            <a:ext cx="6604000" cy="3714750"/>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AU" dirty="0"/>
              <a:t>For tutorials, it’s best to do your readings before the tutorials.  </a:t>
            </a:r>
          </a:p>
          <a:p>
            <a:pPr eaLnBrk="1" hangingPunct="1"/>
            <a:endParaRPr lang="en-AU" dirty="0"/>
          </a:p>
          <a:p>
            <a:pPr eaLnBrk="1" hangingPunct="1"/>
            <a:r>
              <a:rPr lang="en-AU" dirty="0"/>
              <a:t>Please participate in tutorials, and if you don’t finish your tasks, finish them after the tutorials.  If you do the work, it’ll make your assignments very easy.  </a:t>
            </a:r>
          </a:p>
          <a:p>
            <a:pPr eaLnBrk="1" hangingPunct="1"/>
            <a:endParaRPr lang="en-AU" dirty="0">
              <a:ea typeface="ＭＳ Ｐゴシック" charset="0"/>
              <a:cs typeface="ＭＳ Ｐゴシック" charset="0"/>
            </a:endParaRPr>
          </a:p>
        </p:txBody>
      </p:sp>
    </p:spTree>
    <p:extLst>
      <p:ext uri="{BB962C8B-B14F-4D97-AF65-F5344CB8AC3E}">
        <p14:creationId xmlns:p14="http://schemas.microsoft.com/office/powerpoint/2010/main" val="2362911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Whatever is the reason!!..In the end you have to attend this unit. In the end you have to go to work…Database is basic technology in every company. So better to do it happily..</a:t>
            </a:r>
          </a:p>
          <a:p>
            <a:endParaRPr lang="en-AU" dirty="0"/>
          </a:p>
        </p:txBody>
      </p:sp>
      <p:sp>
        <p:nvSpPr>
          <p:cNvPr id="4" name="Slide Number Placeholder 3"/>
          <p:cNvSpPr>
            <a:spLocks noGrp="1"/>
          </p:cNvSpPr>
          <p:nvPr>
            <p:ph type="sldNum" sz="quarter" idx="5"/>
          </p:nvPr>
        </p:nvSpPr>
        <p:spPr/>
        <p:txBody>
          <a:bodyPr/>
          <a:lstStyle/>
          <a:p>
            <a:fld id="{9B96C216-6277-4A95-A29D-3E381553B547}" type="slidenum">
              <a:rPr lang="en-AU" smtClean="0"/>
              <a:t>28</a:t>
            </a:fld>
            <a:endParaRPr lang="en-AU"/>
          </a:p>
        </p:txBody>
      </p:sp>
    </p:spTree>
    <p:extLst>
      <p:ext uri="{BB962C8B-B14F-4D97-AF65-F5344CB8AC3E}">
        <p14:creationId xmlns:p14="http://schemas.microsoft.com/office/powerpoint/2010/main" val="4048796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399" eaLnBrk="0" hangingPunct="0">
              <a:defRPr sz="1500">
                <a:solidFill>
                  <a:schemeClr val="tx1"/>
                </a:solidFill>
                <a:latin typeface="Tahoma" panose="020B0604030504040204" pitchFamily="34" charset="0"/>
                <a:ea typeface="宋体" panose="02010600030101010101" pitchFamily="2" charset="-122"/>
              </a:defRPr>
            </a:lvl1pPr>
            <a:lvl2pPr marL="769919" indent="-296123" defTabSz="962399" eaLnBrk="0" hangingPunct="0">
              <a:defRPr sz="1500">
                <a:solidFill>
                  <a:schemeClr val="tx1"/>
                </a:solidFill>
                <a:latin typeface="Tahoma" panose="020B0604030504040204" pitchFamily="34" charset="0"/>
                <a:ea typeface="宋体" panose="02010600030101010101" pitchFamily="2" charset="-122"/>
              </a:defRPr>
            </a:lvl2pPr>
            <a:lvl3pPr marL="1184491" indent="-236898" defTabSz="962399" eaLnBrk="0" hangingPunct="0">
              <a:defRPr sz="1500">
                <a:solidFill>
                  <a:schemeClr val="tx1"/>
                </a:solidFill>
                <a:latin typeface="Tahoma" panose="020B0604030504040204" pitchFamily="34" charset="0"/>
                <a:ea typeface="宋体" panose="02010600030101010101" pitchFamily="2" charset="-122"/>
              </a:defRPr>
            </a:lvl3pPr>
            <a:lvl4pPr marL="1658287" indent="-236898" defTabSz="962399" eaLnBrk="0" hangingPunct="0">
              <a:defRPr sz="1500">
                <a:solidFill>
                  <a:schemeClr val="tx1"/>
                </a:solidFill>
                <a:latin typeface="Tahoma" panose="020B0604030504040204" pitchFamily="34" charset="0"/>
                <a:ea typeface="宋体" panose="02010600030101010101" pitchFamily="2" charset="-122"/>
              </a:defRPr>
            </a:lvl4pPr>
            <a:lvl5pPr marL="2132084" indent="-236898" defTabSz="962399" eaLnBrk="0" hangingPunct="0">
              <a:defRPr sz="1500">
                <a:solidFill>
                  <a:schemeClr val="tx1"/>
                </a:solidFill>
                <a:latin typeface="Tahoma" panose="020B0604030504040204" pitchFamily="34" charset="0"/>
                <a:ea typeface="宋体" panose="02010600030101010101" pitchFamily="2" charset="-122"/>
              </a:defRPr>
            </a:lvl5pPr>
            <a:lvl6pPr marL="2605880" indent="-236898" algn="ctr" defTabSz="962399"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3079676" indent="-236898" algn="ctr" defTabSz="962399"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553473" indent="-236898" algn="ctr" defTabSz="962399"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4027269" indent="-236898" algn="ctr" defTabSz="962399"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pPr eaLnBrk="1" hangingPunct="1"/>
            <a:fld id="{B1149095-22CB-4D0D-85FD-D4A57FC065E6}" type="slidenum">
              <a:rPr lang="en-US" altLang="zh-CN" sz="1200"/>
              <a:pPr eaLnBrk="1" hangingPunct="1"/>
              <a:t>29</a:t>
            </a:fld>
            <a:endParaRPr lang="en-US" altLang="zh-CN" sz="1200"/>
          </a:p>
        </p:txBody>
      </p:sp>
      <p:sp>
        <p:nvSpPr>
          <p:cNvPr id="81923" name="Rectangle 2"/>
          <p:cNvSpPr>
            <a:spLocks noGrp="1" noRot="1" noChangeAspect="1" noChangeArrowheads="1" noTextEdit="1"/>
          </p:cNvSpPr>
          <p:nvPr>
            <p:ph type="sldImg"/>
          </p:nvPr>
        </p:nvSpPr>
        <p:spPr>
          <a:xfrm>
            <a:off x="685800" y="1143000"/>
            <a:ext cx="5486400" cy="30861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075995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4C7A4BB8-439F-4537-ACBB-3C3BB8B716EA}"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79527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E3271ECC-F5D9-4A37-9C28-630A0E875616}"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002574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ED3B2F28-4EE4-4EDC-A9EA-AB3AAA294A8C}"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741900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B567F5DB-7098-487F-BC7C-286652661D39}"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797210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37B59AA3-044E-4168-84D8-DB7E703B5338}"/>
              </a:ext>
            </a:extLst>
          </p:cNvPr>
          <p:cNvSpPr>
            <a:spLocks noGrp="1" noRot="1" noChangeAspect="1" noTextEdit="1"/>
          </p:cNvSpPr>
          <p:nvPr>
            <p:ph type="sldImg"/>
          </p:nvPr>
        </p:nvSpPr>
        <p:spPr>
          <a:xfrm>
            <a:off x="393700" y="692150"/>
            <a:ext cx="6070600" cy="3416300"/>
          </a:xfrm>
          <a:ln/>
        </p:spPr>
      </p:sp>
      <p:sp>
        <p:nvSpPr>
          <p:cNvPr id="44035" name="Notes Placeholder 2">
            <a:extLst>
              <a:ext uri="{FF2B5EF4-FFF2-40B4-BE49-F238E27FC236}">
                <a16:creationId xmlns:a16="http://schemas.microsoft.com/office/drawing/2014/main" id="{B31F6938-B586-440C-B010-6EF6E340441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95250" y="742950"/>
            <a:ext cx="6604000" cy="371475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AB1C67-EFAB-4057-9820-49707E5D55FB}" type="slidenum">
              <a:rPr lang="en-US">
                <a:latin typeface="Arial" pitchFamily="34" charset="0"/>
              </a:rPr>
              <a:pPr/>
              <a:t>5</a:t>
            </a:fld>
            <a:endParaRPr lang="en-US">
              <a:latin typeface="Arial" pitchFamily="34" charset="0"/>
            </a:endParaRPr>
          </a:p>
        </p:txBody>
      </p:sp>
    </p:spTree>
    <p:extLst>
      <p:ext uri="{BB962C8B-B14F-4D97-AF65-F5344CB8AC3E}">
        <p14:creationId xmlns:p14="http://schemas.microsoft.com/office/powerpoint/2010/main" val="908944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7898CA8D-AA08-4633-9A62-74F94BFB880B}"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795549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77AEE4D-1ACA-49F0-9FC7-104D75546663}"/>
              </a:ext>
            </a:extLst>
          </p:cNvPr>
          <p:cNvSpPr>
            <a:spLocks noGrp="1" noRot="1" noChangeAspect="1" noChangeArrowheads="1" noTextEdit="1"/>
          </p:cNvSpPr>
          <p:nvPr>
            <p:ph type="sldImg"/>
          </p:nvPr>
        </p:nvSpPr>
        <p:spPr>
          <a:xfrm>
            <a:off x="393700" y="692150"/>
            <a:ext cx="6070600" cy="3416300"/>
          </a:xfrm>
          <a:ln/>
        </p:spPr>
      </p:sp>
      <p:sp>
        <p:nvSpPr>
          <p:cNvPr id="46083" name="Rectangle 3">
            <a:extLst>
              <a:ext uri="{FF2B5EF4-FFF2-40B4-BE49-F238E27FC236}">
                <a16:creationId xmlns:a16="http://schemas.microsoft.com/office/drawing/2014/main" id="{514184E5-B248-408A-8AB5-36DCC4F666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B96C216-6277-4A95-A29D-3E381553B547}" type="slidenum">
              <a:rPr lang="en-AU" smtClean="0"/>
              <a:t>40</a:t>
            </a:fld>
            <a:endParaRPr lang="en-AU"/>
          </a:p>
        </p:txBody>
      </p:sp>
    </p:spTree>
    <p:extLst>
      <p:ext uri="{BB962C8B-B14F-4D97-AF65-F5344CB8AC3E}">
        <p14:creationId xmlns:p14="http://schemas.microsoft.com/office/powerpoint/2010/main" val="1762859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BB1045A-E7EE-4B27-B75C-938178B82579}"/>
              </a:ext>
            </a:extLst>
          </p:cNvPr>
          <p:cNvSpPr>
            <a:spLocks noGrp="1" noRot="1" noChangeAspect="1" noChangeArrowheads="1" noTextEdit="1"/>
          </p:cNvSpPr>
          <p:nvPr>
            <p:ph type="sldImg"/>
          </p:nvPr>
        </p:nvSpPr>
        <p:spPr>
          <a:xfrm>
            <a:off x="393700" y="692150"/>
            <a:ext cx="6070600" cy="3416300"/>
          </a:xfrm>
          <a:ln/>
        </p:spPr>
      </p:sp>
      <p:sp>
        <p:nvSpPr>
          <p:cNvPr id="33795" name="Notes Placeholder 2">
            <a:extLst>
              <a:ext uri="{FF2B5EF4-FFF2-40B4-BE49-F238E27FC236}">
                <a16:creationId xmlns:a16="http://schemas.microsoft.com/office/drawing/2014/main" id="{F2014A2B-C7A7-43FA-84E4-1FF4EFCD434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82752A3-2590-4D45-AFBB-572BDD8C65D7}" type="slidenum">
              <a:rPr lang="en-AU" smtClean="0"/>
              <a:t>55</a:t>
            </a:fld>
            <a:endParaRPr lang="en-AU"/>
          </a:p>
        </p:txBody>
      </p:sp>
    </p:spTree>
    <p:extLst>
      <p:ext uri="{BB962C8B-B14F-4D97-AF65-F5344CB8AC3E}">
        <p14:creationId xmlns:p14="http://schemas.microsoft.com/office/powerpoint/2010/main" val="1134228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E9E9FD6-6F8C-4705-8E08-9BC5D1F60F5E}"/>
              </a:ext>
            </a:extLst>
          </p:cNvPr>
          <p:cNvSpPr>
            <a:spLocks noChangeArrowheads="1" noTextEdit="1"/>
          </p:cNvSpPr>
          <p:nvPr>
            <p:ph type="sldImg"/>
          </p:nvPr>
        </p:nvSpPr>
        <p:spPr>
          <a:xfrm>
            <a:off x="1150938" y="692150"/>
            <a:ext cx="4556125" cy="3416300"/>
          </a:xfrm>
          <a:ln/>
        </p:spPr>
      </p:sp>
      <p:sp>
        <p:nvSpPr>
          <p:cNvPr id="50179" name="Rectangle 3">
            <a:extLst>
              <a:ext uri="{FF2B5EF4-FFF2-40B4-BE49-F238E27FC236}">
                <a16:creationId xmlns:a16="http://schemas.microsoft.com/office/drawing/2014/main" id="{D5D88967-E55C-4845-8AD6-1B575A81E3F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a typeface="ＭＳ Ｐゴシック" panose="020B0600070205080204" pitchFamily="34" charset="-128"/>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1431">
              <a:defRPr sz="3000">
                <a:solidFill>
                  <a:schemeClr val="tx1"/>
                </a:solidFill>
                <a:latin typeface="Arial" panose="020B0604020202020204" pitchFamily="34" charset="0"/>
                <a:ea typeface="ＭＳ Ｐゴシック" panose="020B0600070205080204" pitchFamily="34" charset="-128"/>
              </a:defRPr>
            </a:lvl1pPr>
            <a:lvl2pPr marL="804763" indent="-309524" defTabSz="1021431">
              <a:defRPr sz="3000">
                <a:solidFill>
                  <a:schemeClr val="tx1"/>
                </a:solidFill>
                <a:latin typeface="Arial" panose="020B0604020202020204" pitchFamily="34" charset="0"/>
                <a:ea typeface="ＭＳ Ｐゴシック" panose="020B0600070205080204" pitchFamily="34" charset="-128"/>
              </a:defRPr>
            </a:lvl2pPr>
            <a:lvl3pPr marL="1238098" indent="-247620" defTabSz="1021431">
              <a:defRPr sz="3000">
                <a:solidFill>
                  <a:schemeClr val="tx1"/>
                </a:solidFill>
                <a:latin typeface="Arial" panose="020B0604020202020204" pitchFamily="34" charset="0"/>
                <a:ea typeface="ＭＳ Ｐゴシック" panose="020B0600070205080204" pitchFamily="34" charset="-128"/>
              </a:defRPr>
            </a:lvl3pPr>
            <a:lvl4pPr marL="1733337" indent="-247620" defTabSz="1021431">
              <a:defRPr sz="3000">
                <a:solidFill>
                  <a:schemeClr val="tx1"/>
                </a:solidFill>
                <a:latin typeface="Arial" panose="020B0604020202020204" pitchFamily="34" charset="0"/>
                <a:ea typeface="ＭＳ Ｐゴシック" panose="020B0600070205080204" pitchFamily="34" charset="-128"/>
              </a:defRPr>
            </a:lvl4pPr>
            <a:lvl5pPr marL="2228576" indent="-247620" defTabSz="1021431">
              <a:defRPr sz="3000">
                <a:solidFill>
                  <a:schemeClr val="tx1"/>
                </a:solidFill>
                <a:latin typeface="Arial" panose="020B0604020202020204" pitchFamily="34" charset="0"/>
                <a:ea typeface="ＭＳ Ｐゴシック" panose="020B0600070205080204" pitchFamily="34" charset="-128"/>
              </a:defRPr>
            </a:lvl5pPr>
            <a:lvl6pPr marL="2723815" indent="-247620" defTabSz="1021431" eaLnBrk="0" fontAlgn="base" hangingPunct="0">
              <a:spcBef>
                <a:spcPct val="20000"/>
              </a:spcBef>
              <a:spcAft>
                <a:spcPct val="0"/>
              </a:spcAft>
              <a:buClr>
                <a:srgbClr val="FF6600"/>
              </a:buClr>
              <a:buSzPct val="75000"/>
              <a:buFont typeface="Monotype Sorts" charset="2"/>
              <a:buChar char="l"/>
              <a:defRPr sz="3000">
                <a:solidFill>
                  <a:schemeClr val="tx1"/>
                </a:solidFill>
                <a:latin typeface="Arial" panose="020B0604020202020204" pitchFamily="34" charset="0"/>
                <a:ea typeface="ＭＳ Ｐゴシック" panose="020B0600070205080204" pitchFamily="34" charset="-128"/>
              </a:defRPr>
            </a:lvl6pPr>
            <a:lvl7pPr marL="3219054" indent="-247620" defTabSz="1021431" eaLnBrk="0" fontAlgn="base" hangingPunct="0">
              <a:spcBef>
                <a:spcPct val="20000"/>
              </a:spcBef>
              <a:spcAft>
                <a:spcPct val="0"/>
              </a:spcAft>
              <a:buClr>
                <a:srgbClr val="FF6600"/>
              </a:buClr>
              <a:buSzPct val="75000"/>
              <a:buFont typeface="Monotype Sorts" charset="2"/>
              <a:buChar char="l"/>
              <a:defRPr sz="3000">
                <a:solidFill>
                  <a:schemeClr val="tx1"/>
                </a:solidFill>
                <a:latin typeface="Arial" panose="020B0604020202020204" pitchFamily="34" charset="0"/>
                <a:ea typeface="ＭＳ Ｐゴシック" panose="020B0600070205080204" pitchFamily="34" charset="-128"/>
              </a:defRPr>
            </a:lvl7pPr>
            <a:lvl8pPr marL="3714293" indent="-247620" defTabSz="1021431" eaLnBrk="0" fontAlgn="base" hangingPunct="0">
              <a:spcBef>
                <a:spcPct val="20000"/>
              </a:spcBef>
              <a:spcAft>
                <a:spcPct val="0"/>
              </a:spcAft>
              <a:buClr>
                <a:srgbClr val="FF6600"/>
              </a:buClr>
              <a:buSzPct val="75000"/>
              <a:buFont typeface="Monotype Sorts" charset="2"/>
              <a:buChar char="l"/>
              <a:defRPr sz="3000">
                <a:solidFill>
                  <a:schemeClr val="tx1"/>
                </a:solidFill>
                <a:latin typeface="Arial" panose="020B0604020202020204" pitchFamily="34" charset="0"/>
                <a:ea typeface="ＭＳ Ｐゴシック" panose="020B0600070205080204" pitchFamily="34" charset="-128"/>
              </a:defRPr>
            </a:lvl8pPr>
            <a:lvl9pPr marL="4209532" indent="-247620" defTabSz="1021431" eaLnBrk="0" fontAlgn="base" hangingPunct="0">
              <a:spcBef>
                <a:spcPct val="20000"/>
              </a:spcBef>
              <a:spcAft>
                <a:spcPct val="0"/>
              </a:spcAft>
              <a:buClr>
                <a:srgbClr val="FF6600"/>
              </a:buClr>
              <a:buSzPct val="75000"/>
              <a:buFont typeface="Monotype Sorts" charset="2"/>
              <a:buChar char="l"/>
              <a:defRPr sz="3000">
                <a:solidFill>
                  <a:schemeClr val="tx1"/>
                </a:solidFill>
                <a:latin typeface="Arial" panose="020B0604020202020204" pitchFamily="34" charset="0"/>
                <a:ea typeface="ＭＳ Ｐゴシック" panose="020B0600070205080204" pitchFamily="34" charset="-128"/>
              </a:defRPr>
            </a:lvl9pPr>
          </a:lstStyle>
          <a:p>
            <a:fld id="{5268D94F-B8F2-4C5B-9ACB-D4ABD9133072}" type="slidenum">
              <a:rPr lang="en-US" sz="1300"/>
              <a:pPr/>
              <a:t>57</a:t>
            </a:fld>
            <a:endParaRPr lang="en-US" sz="1300"/>
          </a:p>
        </p:txBody>
      </p:sp>
    </p:spTree>
    <p:extLst>
      <p:ext uri="{BB962C8B-B14F-4D97-AF65-F5344CB8AC3E}">
        <p14:creationId xmlns:p14="http://schemas.microsoft.com/office/powerpoint/2010/main" val="208284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B5012B2E-E5FC-44FD-8EE4-54AB2E749309}"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852012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B7C0A052-7A35-47B1-9A68-D8C985B66603}"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769228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05A58EC4-58F7-4B24-ADFC-909645766AB4}" type="slidenum">
              <a:rPr lang="en-US" altLang="en-US" sz="1200">
                <a:latin typeface="Times New Roman" panose="02020603050405020304" pitchFamily="18" charset="0"/>
              </a:rPr>
              <a:pPr/>
              <a:t>61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59630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Can anyone tell</a:t>
            </a:r>
            <a:r>
              <a:rPr lang="en-AU" baseline="0" dirty="0"/>
              <a:t> what is the problem in such storage?</a:t>
            </a:r>
            <a:endParaRPr lang="en-AU" dirty="0"/>
          </a:p>
        </p:txBody>
      </p:sp>
      <p:sp>
        <p:nvSpPr>
          <p:cNvPr id="4" name="Slide Number Placeholder 3"/>
          <p:cNvSpPr>
            <a:spLocks noGrp="1"/>
          </p:cNvSpPr>
          <p:nvPr>
            <p:ph type="sldNum" sz="quarter" idx="10"/>
          </p:nvPr>
        </p:nvSpPr>
        <p:spPr/>
        <p:txBody>
          <a:bodyPr/>
          <a:lstStyle/>
          <a:p>
            <a:fld id="{082752A3-2590-4D45-AFBB-572BDD8C65D7}" type="slidenum">
              <a:rPr lang="en-AU" smtClean="0"/>
              <a:t>7</a:t>
            </a:fld>
            <a:endParaRPr lang="en-AU"/>
          </a:p>
        </p:txBody>
      </p:sp>
    </p:spTree>
    <p:extLst>
      <p:ext uri="{BB962C8B-B14F-4D97-AF65-F5344CB8AC3E}">
        <p14:creationId xmlns:p14="http://schemas.microsoft.com/office/powerpoint/2010/main" val="307694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09228161-F3A5-4F8D-A52E-1CA08D84A90F}"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19636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panose="020B0600070205080204" pitchFamily="34" charset="-128"/>
              </a:defRPr>
            </a:lvl1pPr>
            <a:lvl2pPr marL="742950" indent="-285750">
              <a:defRPr sz="1400">
                <a:solidFill>
                  <a:schemeClr val="tx1"/>
                </a:solidFill>
                <a:latin typeface="Arial" panose="020B0604020202020204" pitchFamily="34" charset="0"/>
                <a:ea typeface="ＭＳ Ｐゴシック" panose="020B0600070205080204" pitchFamily="34" charset="-128"/>
              </a:defRPr>
            </a:lvl2pPr>
            <a:lvl3pPr marL="1143000" indent="-228600">
              <a:defRPr sz="1400">
                <a:solidFill>
                  <a:schemeClr val="tx1"/>
                </a:solidFill>
                <a:latin typeface="Arial" panose="020B0604020202020204" pitchFamily="34" charset="0"/>
                <a:ea typeface="ＭＳ Ｐゴシック" panose="020B0600070205080204" pitchFamily="34" charset="-128"/>
              </a:defRPr>
            </a:lvl3pPr>
            <a:lvl4pPr marL="1600200" indent="-228600">
              <a:defRPr sz="1400">
                <a:solidFill>
                  <a:schemeClr val="tx1"/>
                </a:solidFill>
                <a:latin typeface="Arial" panose="020B0604020202020204" pitchFamily="34" charset="0"/>
                <a:ea typeface="ＭＳ Ｐゴシック" panose="020B0600070205080204" pitchFamily="34" charset="-128"/>
              </a:defRPr>
            </a:lvl4pPr>
            <a:lvl5pPr marL="2057400" indent="-228600">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panose="020B0600070205080204" pitchFamily="34" charset="-128"/>
              </a:defRPr>
            </a:lvl9pPr>
          </a:lstStyle>
          <a:p>
            <a:fld id="{25175F5D-1F75-4F9D-B0F3-4C2773C19860}"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194462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39700" y="768350"/>
            <a:ext cx="6819900" cy="3836988"/>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itchFamily="34" charset="0"/>
                <a:ea typeface="ＭＳ Ｐゴシック" pitchFamily="34" charset="-128"/>
              </a:rPr>
              <a:t>Here are the steps that we use to create a database.  </a:t>
            </a:r>
          </a:p>
          <a:p>
            <a:pPr eaLnBrk="1" hangingPunct="1"/>
            <a:endParaRPr lang="en-US" altLang="en-US">
              <a:latin typeface="Arial" pitchFamily="34" charset="0"/>
              <a:ea typeface="ＭＳ Ｐゴシック" pitchFamily="34" charset="-128"/>
            </a:endParaRPr>
          </a:p>
          <a:p>
            <a:pPr eaLnBrk="1" hangingPunct="1"/>
            <a:r>
              <a:rPr lang="en-US" altLang="en-US">
                <a:latin typeface="Arial" pitchFamily="34" charset="0"/>
                <a:ea typeface="ＭＳ Ｐゴシック" pitchFamily="34" charset="-128"/>
              </a:rPr>
              <a:t>We start with the real world issue and create a scenario.</a:t>
            </a:r>
          </a:p>
          <a:p>
            <a:pPr eaLnBrk="1" hangingPunct="1"/>
            <a:endParaRPr lang="en-US" altLang="en-US">
              <a:latin typeface="Arial" pitchFamily="34" charset="0"/>
              <a:ea typeface="ＭＳ Ｐゴシック" pitchFamily="34" charset="-128"/>
            </a:endParaRPr>
          </a:p>
          <a:p>
            <a:pPr eaLnBrk="1" hangingPunct="1"/>
            <a:r>
              <a:rPr lang="en-US" altLang="en-US">
                <a:latin typeface="Arial" pitchFamily="34" charset="0"/>
                <a:ea typeface="ＭＳ Ｐゴシック" pitchFamily="34" charset="-128"/>
              </a:rPr>
              <a:t>Then we come up with a conceptual model – we can use an ER diagram for that.</a:t>
            </a:r>
          </a:p>
          <a:p>
            <a:pPr eaLnBrk="1" hangingPunct="1"/>
            <a:endParaRPr lang="en-US" altLang="en-US">
              <a:latin typeface="Arial" pitchFamily="34" charset="0"/>
              <a:ea typeface="ＭＳ Ｐゴシック" pitchFamily="34" charset="-128"/>
            </a:endParaRPr>
          </a:p>
          <a:p>
            <a:pPr eaLnBrk="1" hangingPunct="1"/>
            <a:r>
              <a:rPr lang="en-US" altLang="en-US">
                <a:latin typeface="Arial" pitchFamily="34" charset="0"/>
                <a:ea typeface="ＭＳ Ｐゴシック" pitchFamily="34" charset="-128"/>
              </a:rPr>
              <a:t>Then we come up with the logical model – and we can use the relational schema for that, and then</a:t>
            </a:r>
          </a:p>
          <a:p>
            <a:pPr eaLnBrk="1" hangingPunct="1"/>
            <a:endParaRPr lang="en-US" altLang="en-US">
              <a:latin typeface="Arial" pitchFamily="34" charset="0"/>
              <a:ea typeface="ＭＳ Ｐゴシック" pitchFamily="34" charset="-128"/>
            </a:endParaRPr>
          </a:p>
          <a:p>
            <a:pPr eaLnBrk="1" hangingPunct="1"/>
            <a:r>
              <a:rPr lang="en-US" altLang="en-US">
                <a:latin typeface="Arial" pitchFamily="34" charset="0"/>
                <a:ea typeface="ＭＳ Ｐゴシック" pitchFamily="34" charset="-128"/>
              </a:rPr>
              <a:t>We create the physical model, the We can use SQL Data Definition language for that.  </a:t>
            </a:r>
          </a:p>
          <a:p>
            <a:pPr eaLnBrk="1" hangingPunct="1"/>
            <a:endParaRPr lang="en-US" altLang="en-US">
              <a:latin typeface="Arial" pitchFamily="34" charset="0"/>
              <a:ea typeface="ＭＳ Ｐゴシック" pitchFamily="34" charset="-128"/>
            </a:endParaRPr>
          </a:p>
          <a:p>
            <a:pPr eaLnBrk="1" hangingPunct="1"/>
            <a:r>
              <a:rPr lang="en-US" altLang="en-US">
                <a:latin typeface="Arial" pitchFamily="34" charset="0"/>
                <a:ea typeface="ＭＳ Ｐゴシック" pitchFamily="34" charset="-128"/>
              </a:rPr>
              <a:t>Obviously we have some flexibility because an ER diagram is completely capable of creating the logical model in stead of using a relational schema.  </a:t>
            </a:r>
          </a:p>
          <a:p>
            <a:pPr eaLnBrk="1" hangingPunct="1"/>
            <a:endParaRPr lang="en-US" altLang="en-US">
              <a:latin typeface="Arial" pitchFamily="34" charset="0"/>
              <a:ea typeface="ＭＳ Ｐゴシック" pitchFamily="34" charset="-128"/>
            </a:endParaRPr>
          </a:p>
          <a:p>
            <a:pPr eaLnBrk="1" hangingPunct="1"/>
            <a:r>
              <a:rPr lang="en-US" altLang="en-US">
                <a:latin typeface="Arial" pitchFamily="34" charset="0"/>
                <a:ea typeface="ＭＳ Ｐゴシック" pitchFamily="34" charset="-128"/>
              </a:rPr>
              <a:t>And if you wanted you could use XML to create the physical model instead of SQL.  </a:t>
            </a:r>
          </a:p>
          <a:p>
            <a:pPr eaLnBrk="1" hangingPunct="1"/>
            <a:endParaRPr lang="en-US" altLang="en-US">
              <a:latin typeface="Arial" pitchFamily="34" charset="0"/>
              <a:ea typeface="ＭＳ Ｐゴシック" pitchFamily="34" charset="-128"/>
            </a:endParaRPr>
          </a:p>
          <a:p>
            <a:endParaRPr lang="en-AU" altLang="en-US">
              <a:latin typeface="Arial" pitchFamily="34" charset="0"/>
              <a:ea typeface="ＭＳ Ｐゴシック" pitchFamily="34" charset="-128"/>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03">
              <a:defRPr sz="2400">
                <a:solidFill>
                  <a:schemeClr val="tx1"/>
                </a:solidFill>
                <a:latin typeface="Arial" pitchFamily="34" charset="0"/>
                <a:ea typeface="ＭＳ Ｐゴシック" pitchFamily="34" charset="-128"/>
              </a:defRPr>
            </a:lvl1pPr>
            <a:lvl2pPr marL="742877" indent="-285722" defTabSz="990503">
              <a:defRPr sz="2400">
                <a:solidFill>
                  <a:schemeClr val="tx1"/>
                </a:solidFill>
                <a:latin typeface="Arial" pitchFamily="34" charset="0"/>
                <a:ea typeface="ＭＳ Ｐゴシック" pitchFamily="34" charset="-128"/>
              </a:defRPr>
            </a:lvl2pPr>
            <a:lvl3pPr marL="1142888" indent="-228578" defTabSz="990503">
              <a:defRPr sz="2400">
                <a:solidFill>
                  <a:schemeClr val="tx1"/>
                </a:solidFill>
                <a:latin typeface="Arial" pitchFamily="34" charset="0"/>
                <a:ea typeface="ＭＳ Ｐゴシック" pitchFamily="34" charset="-128"/>
              </a:defRPr>
            </a:lvl3pPr>
            <a:lvl4pPr marL="1600043" indent="-228578" defTabSz="990503">
              <a:defRPr sz="2400">
                <a:solidFill>
                  <a:schemeClr val="tx1"/>
                </a:solidFill>
                <a:latin typeface="Arial" pitchFamily="34" charset="0"/>
                <a:ea typeface="ＭＳ Ｐゴシック" pitchFamily="34" charset="-128"/>
              </a:defRPr>
            </a:lvl4pPr>
            <a:lvl5pPr marL="2057198" indent="-228578" defTabSz="990503">
              <a:defRPr sz="2400">
                <a:solidFill>
                  <a:schemeClr val="tx1"/>
                </a:solidFill>
                <a:latin typeface="Arial" pitchFamily="34" charset="0"/>
                <a:ea typeface="ＭＳ Ｐゴシック" pitchFamily="34" charset="-128"/>
              </a:defRPr>
            </a:lvl5pPr>
            <a:lvl6pPr marL="2514353"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509"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8664"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5819"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300"/>
              <a:t>KXX131 Data Management</a:t>
            </a:r>
          </a:p>
        </p:txBody>
      </p:sp>
      <p:sp>
        <p:nvSpPr>
          <p:cNvPr id="870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03">
              <a:defRPr sz="2400">
                <a:solidFill>
                  <a:schemeClr val="tx1"/>
                </a:solidFill>
                <a:latin typeface="Arial" pitchFamily="34" charset="0"/>
                <a:ea typeface="ＭＳ Ｐゴシック" pitchFamily="34" charset="-128"/>
              </a:defRPr>
            </a:lvl1pPr>
            <a:lvl2pPr marL="742877" indent="-285722" defTabSz="990503">
              <a:defRPr sz="2400">
                <a:solidFill>
                  <a:schemeClr val="tx1"/>
                </a:solidFill>
                <a:latin typeface="Arial" pitchFamily="34" charset="0"/>
                <a:ea typeface="ＭＳ Ｐゴシック" pitchFamily="34" charset="-128"/>
              </a:defRPr>
            </a:lvl2pPr>
            <a:lvl3pPr marL="1142888" indent="-228578" defTabSz="990503">
              <a:defRPr sz="2400">
                <a:solidFill>
                  <a:schemeClr val="tx1"/>
                </a:solidFill>
                <a:latin typeface="Arial" pitchFamily="34" charset="0"/>
                <a:ea typeface="ＭＳ Ｐゴシック" pitchFamily="34" charset="-128"/>
              </a:defRPr>
            </a:lvl3pPr>
            <a:lvl4pPr marL="1600043" indent="-228578" defTabSz="990503">
              <a:defRPr sz="2400">
                <a:solidFill>
                  <a:schemeClr val="tx1"/>
                </a:solidFill>
                <a:latin typeface="Arial" pitchFamily="34" charset="0"/>
                <a:ea typeface="ＭＳ Ｐゴシック" pitchFamily="34" charset="-128"/>
              </a:defRPr>
            </a:lvl4pPr>
            <a:lvl5pPr marL="2057198" indent="-228578" defTabSz="990503">
              <a:defRPr sz="2400">
                <a:solidFill>
                  <a:schemeClr val="tx1"/>
                </a:solidFill>
                <a:latin typeface="Arial" pitchFamily="34" charset="0"/>
                <a:ea typeface="ＭＳ Ｐゴシック" pitchFamily="34" charset="-128"/>
              </a:defRPr>
            </a:lvl5pPr>
            <a:lvl6pPr marL="2514353"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509"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8664"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5819"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2310B2D-FACE-4D94-8C05-7B64B814D684}" type="slidenum">
              <a:rPr lang="en-US" altLang="en-US" sz="1300"/>
              <a:pPr/>
              <a:t>65</a:t>
            </a:fld>
            <a:endParaRPr lang="en-US" altLang="en-US" sz="1300"/>
          </a:p>
        </p:txBody>
      </p:sp>
    </p:spTree>
    <p:extLst>
      <p:ext uri="{BB962C8B-B14F-4D97-AF65-F5344CB8AC3E}">
        <p14:creationId xmlns:p14="http://schemas.microsoft.com/office/powerpoint/2010/main" val="851813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03">
              <a:defRPr sz="2400">
                <a:solidFill>
                  <a:schemeClr val="tx1"/>
                </a:solidFill>
                <a:latin typeface="Arial" pitchFamily="34" charset="0"/>
                <a:ea typeface="ＭＳ Ｐゴシック" pitchFamily="34" charset="-128"/>
              </a:defRPr>
            </a:lvl1pPr>
            <a:lvl2pPr marL="742877" indent="-285722" defTabSz="990503">
              <a:defRPr sz="2400">
                <a:solidFill>
                  <a:schemeClr val="tx1"/>
                </a:solidFill>
                <a:latin typeface="Arial" pitchFamily="34" charset="0"/>
                <a:ea typeface="ＭＳ Ｐゴシック" pitchFamily="34" charset="-128"/>
              </a:defRPr>
            </a:lvl2pPr>
            <a:lvl3pPr marL="1142888" indent="-228578" defTabSz="990503">
              <a:defRPr sz="2400">
                <a:solidFill>
                  <a:schemeClr val="tx1"/>
                </a:solidFill>
                <a:latin typeface="Arial" pitchFamily="34" charset="0"/>
                <a:ea typeface="ＭＳ Ｐゴシック" pitchFamily="34" charset="-128"/>
              </a:defRPr>
            </a:lvl3pPr>
            <a:lvl4pPr marL="1600043" indent="-228578" defTabSz="990503">
              <a:defRPr sz="2400">
                <a:solidFill>
                  <a:schemeClr val="tx1"/>
                </a:solidFill>
                <a:latin typeface="Arial" pitchFamily="34" charset="0"/>
                <a:ea typeface="ＭＳ Ｐゴシック" pitchFamily="34" charset="-128"/>
              </a:defRPr>
            </a:lvl4pPr>
            <a:lvl5pPr marL="2057198" indent="-228578" defTabSz="990503">
              <a:defRPr sz="2400">
                <a:solidFill>
                  <a:schemeClr val="tx1"/>
                </a:solidFill>
                <a:latin typeface="Arial" pitchFamily="34" charset="0"/>
                <a:ea typeface="ＭＳ Ｐゴシック" pitchFamily="34" charset="-128"/>
              </a:defRPr>
            </a:lvl5pPr>
            <a:lvl6pPr marL="2514353"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509"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8664"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5819" indent="-228578" defTabSz="99050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F57879A-3B45-4DBA-8426-66AADDFE2764}" type="slidenum">
              <a:rPr lang="en-US" altLang="en-US" sz="1300">
                <a:solidFill>
                  <a:srgbClr val="000000"/>
                </a:solidFill>
              </a:rPr>
              <a:pPr/>
              <a:t>72</a:t>
            </a:fld>
            <a:endParaRPr lang="en-US" altLang="en-US" sz="1300">
              <a:solidFill>
                <a:srgbClr val="000000"/>
              </a:solidFill>
            </a:endParaRPr>
          </a:p>
        </p:txBody>
      </p:sp>
      <p:sp>
        <p:nvSpPr>
          <p:cNvPr id="74755" name="Rectangle 2"/>
          <p:cNvSpPr>
            <a:spLocks noGrp="1" noRot="1" noChangeAspect="1" noChangeArrowheads="1" noTextEdit="1"/>
          </p:cNvSpPr>
          <p:nvPr>
            <p:ph type="sldImg"/>
          </p:nvPr>
        </p:nvSpPr>
        <p:spPr>
          <a:xfrm>
            <a:off x="139700" y="768350"/>
            <a:ext cx="6819900" cy="3836988"/>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latin typeface="Arial" pitchFamily="34" charset="0"/>
            </a:endParaRPr>
          </a:p>
        </p:txBody>
      </p:sp>
    </p:spTree>
    <p:extLst>
      <p:ext uri="{BB962C8B-B14F-4D97-AF65-F5344CB8AC3E}">
        <p14:creationId xmlns:p14="http://schemas.microsoft.com/office/powerpoint/2010/main" val="2436755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1431">
              <a:defRPr sz="3000">
                <a:solidFill>
                  <a:schemeClr val="tx1"/>
                </a:solidFill>
                <a:latin typeface="Arial" panose="020B0604020202020204" pitchFamily="34" charset="0"/>
                <a:ea typeface="ＭＳ Ｐゴシック" panose="020B0600070205080204" pitchFamily="34" charset="-128"/>
              </a:defRPr>
            </a:lvl1pPr>
            <a:lvl2pPr marL="804763" indent="-309524" defTabSz="1021431">
              <a:defRPr sz="3000">
                <a:solidFill>
                  <a:schemeClr val="tx1"/>
                </a:solidFill>
                <a:latin typeface="Arial" panose="020B0604020202020204" pitchFamily="34" charset="0"/>
                <a:ea typeface="ＭＳ Ｐゴシック" panose="020B0600070205080204" pitchFamily="34" charset="-128"/>
              </a:defRPr>
            </a:lvl2pPr>
            <a:lvl3pPr marL="1238098" indent="-247620" defTabSz="1021431">
              <a:defRPr sz="3000">
                <a:solidFill>
                  <a:schemeClr val="tx1"/>
                </a:solidFill>
                <a:latin typeface="Arial" panose="020B0604020202020204" pitchFamily="34" charset="0"/>
                <a:ea typeface="ＭＳ Ｐゴシック" panose="020B0600070205080204" pitchFamily="34" charset="-128"/>
              </a:defRPr>
            </a:lvl3pPr>
            <a:lvl4pPr marL="1733337" indent="-247620" defTabSz="1021431">
              <a:defRPr sz="3000">
                <a:solidFill>
                  <a:schemeClr val="tx1"/>
                </a:solidFill>
                <a:latin typeface="Arial" panose="020B0604020202020204" pitchFamily="34" charset="0"/>
                <a:ea typeface="ＭＳ Ｐゴシック" panose="020B0600070205080204" pitchFamily="34" charset="-128"/>
              </a:defRPr>
            </a:lvl4pPr>
            <a:lvl5pPr marL="2228576" indent="-247620" defTabSz="1021431">
              <a:defRPr sz="3000">
                <a:solidFill>
                  <a:schemeClr val="tx1"/>
                </a:solidFill>
                <a:latin typeface="Arial" panose="020B0604020202020204" pitchFamily="34" charset="0"/>
                <a:ea typeface="ＭＳ Ｐゴシック" panose="020B0600070205080204" pitchFamily="34" charset="-128"/>
              </a:defRPr>
            </a:lvl5pPr>
            <a:lvl6pPr marL="2723815" indent="-247620" defTabSz="1021431" eaLnBrk="0" fontAlgn="base" hangingPunct="0">
              <a:spcBef>
                <a:spcPct val="20000"/>
              </a:spcBef>
              <a:spcAft>
                <a:spcPct val="0"/>
              </a:spcAft>
              <a:buClr>
                <a:srgbClr val="FF6600"/>
              </a:buClr>
              <a:buSzPct val="75000"/>
              <a:buFont typeface="Monotype Sorts" charset="2"/>
              <a:buChar char="l"/>
              <a:defRPr sz="3000">
                <a:solidFill>
                  <a:schemeClr val="tx1"/>
                </a:solidFill>
                <a:latin typeface="Arial" panose="020B0604020202020204" pitchFamily="34" charset="0"/>
                <a:ea typeface="ＭＳ Ｐゴシック" panose="020B0600070205080204" pitchFamily="34" charset="-128"/>
              </a:defRPr>
            </a:lvl6pPr>
            <a:lvl7pPr marL="3219054" indent="-247620" defTabSz="1021431" eaLnBrk="0" fontAlgn="base" hangingPunct="0">
              <a:spcBef>
                <a:spcPct val="20000"/>
              </a:spcBef>
              <a:spcAft>
                <a:spcPct val="0"/>
              </a:spcAft>
              <a:buClr>
                <a:srgbClr val="FF6600"/>
              </a:buClr>
              <a:buSzPct val="75000"/>
              <a:buFont typeface="Monotype Sorts" charset="2"/>
              <a:buChar char="l"/>
              <a:defRPr sz="3000">
                <a:solidFill>
                  <a:schemeClr val="tx1"/>
                </a:solidFill>
                <a:latin typeface="Arial" panose="020B0604020202020204" pitchFamily="34" charset="0"/>
                <a:ea typeface="ＭＳ Ｐゴシック" panose="020B0600070205080204" pitchFamily="34" charset="-128"/>
              </a:defRPr>
            </a:lvl7pPr>
            <a:lvl8pPr marL="3714293" indent="-247620" defTabSz="1021431" eaLnBrk="0" fontAlgn="base" hangingPunct="0">
              <a:spcBef>
                <a:spcPct val="20000"/>
              </a:spcBef>
              <a:spcAft>
                <a:spcPct val="0"/>
              </a:spcAft>
              <a:buClr>
                <a:srgbClr val="FF6600"/>
              </a:buClr>
              <a:buSzPct val="75000"/>
              <a:buFont typeface="Monotype Sorts" charset="2"/>
              <a:buChar char="l"/>
              <a:defRPr sz="3000">
                <a:solidFill>
                  <a:schemeClr val="tx1"/>
                </a:solidFill>
                <a:latin typeface="Arial" panose="020B0604020202020204" pitchFamily="34" charset="0"/>
                <a:ea typeface="ＭＳ Ｐゴシック" panose="020B0600070205080204" pitchFamily="34" charset="-128"/>
              </a:defRPr>
            </a:lvl8pPr>
            <a:lvl9pPr marL="4209532" indent="-247620" defTabSz="1021431" eaLnBrk="0" fontAlgn="base" hangingPunct="0">
              <a:spcBef>
                <a:spcPct val="20000"/>
              </a:spcBef>
              <a:spcAft>
                <a:spcPct val="0"/>
              </a:spcAft>
              <a:buClr>
                <a:srgbClr val="FF6600"/>
              </a:buClr>
              <a:buSzPct val="75000"/>
              <a:buFont typeface="Monotype Sorts" charset="2"/>
              <a:buChar char="l"/>
              <a:defRPr sz="3000">
                <a:solidFill>
                  <a:schemeClr val="tx1"/>
                </a:solidFill>
                <a:latin typeface="Arial" panose="020B0604020202020204" pitchFamily="34" charset="0"/>
                <a:ea typeface="ＭＳ Ｐゴシック" panose="020B0600070205080204" pitchFamily="34" charset="-128"/>
              </a:defRPr>
            </a:lvl9pPr>
          </a:lstStyle>
          <a:p>
            <a:fld id="{94CDBA7A-BD3D-416A-AD4C-3EFD0D5D246E}" type="slidenum">
              <a:rPr lang="en-US" sz="1300"/>
              <a:pPr/>
              <a:t>74</a:t>
            </a:fld>
            <a:endParaRPr lang="en-US"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62584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fld id="{893210CF-8E7B-49AB-A166-0E07B1480391}" type="slidenum">
              <a:rPr lang="en-US" altLang="en-US"/>
              <a:pPr eaLnBrk="1" hangingPunct="1">
                <a:spcBef>
                  <a:spcPct val="0"/>
                </a:spcBef>
              </a:pPr>
              <a:t>75</a:t>
            </a:fld>
            <a:endParaRPr lang="en-US" altLang="en-US"/>
          </a:p>
        </p:txBody>
      </p:sp>
    </p:spTree>
    <p:extLst>
      <p:ext uri="{BB962C8B-B14F-4D97-AF65-F5344CB8AC3E}">
        <p14:creationId xmlns:p14="http://schemas.microsoft.com/office/powerpoint/2010/main" val="806172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fld id="{2ECCF2AB-215F-4500-9786-BD22878A659A}" type="slidenum">
              <a:rPr lang="en-US" altLang="en-US"/>
              <a:pPr eaLnBrk="1" hangingPunct="1">
                <a:spcBef>
                  <a:spcPct val="0"/>
                </a:spcBef>
              </a:pPr>
              <a:t>76</a:t>
            </a:fld>
            <a:endParaRPr lang="en-US" altLang="en-US"/>
          </a:p>
        </p:txBody>
      </p:sp>
    </p:spTree>
    <p:extLst>
      <p:ext uri="{BB962C8B-B14F-4D97-AF65-F5344CB8AC3E}">
        <p14:creationId xmlns:p14="http://schemas.microsoft.com/office/powerpoint/2010/main" val="2544319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solidFill>
                  <a:srgbClr val="000000"/>
                </a:solidFill>
              </a:rPr>
              <a:t>KXX131 Data Management</a:t>
            </a:r>
          </a:p>
        </p:txBody>
      </p:sp>
      <p:sp>
        <p:nvSpPr>
          <p:cNvPr id="921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DE3DFC-08FF-41C6-9D0D-E20B4066A04F}" type="slidenum">
              <a:rPr lang="en-US" altLang="en-US" sz="1300">
                <a:solidFill>
                  <a:srgbClr val="000000"/>
                </a:solidFill>
              </a:rPr>
              <a:pPr/>
              <a:t>78</a:t>
            </a:fld>
            <a:endParaRPr lang="en-US" altLang="en-US" sz="1300">
              <a:solidFill>
                <a:srgbClr val="000000"/>
              </a:solidFill>
            </a:endParaRPr>
          </a:p>
        </p:txBody>
      </p:sp>
      <p:sp>
        <p:nvSpPr>
          <p:cNvPr id="92164" name="Rectangle 2"/>
          <p:cNvSpPr>
            <a:spLocks noGrp="1" noRot="1" noChangeAspect="1" noChangeArrowheads="1" noTextEdit="1"/>
          </p:cNvSpPr>
          <p:nvPr>
            <p:ph type="sldImg"/>
          </p:nvPr>
        </p:nvSpPr>
        <p:spPr>
          <a:xfrm>
            <a:off x="139700" y="768350"/>
            <a:ext cx="6819900" cy="3836988"/>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rPr>
              <a:t>Now, we’re going to go over the conventions that we’ll be using in this unit.  </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10562692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solidFill>
                  <a:srgbClr val="000000"/>
                </a:solidFill>
              </a:rPr>
              <a:t>KXX131 Data Management</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40DDE14-DCE9-440B-BEC7-A5C2CF3E7012}" type="slidenum">
              <a:rPr lang="en-US" altLang="en-US" sz="1300">
                <a:solidFill>
                  <a:srgbClr val="000000"/>
                </a:solidFill>
              </a:rPr>
              <a:pPr/>
              <a:t>79</a:t>
            </a:fld>
            <a:endParaRPr lang="en-US" altLang="en-US" sz="1300">
              <a:solidFill>
                <a:srgbClr val="000000"/>
              </a:solidFill>
            </a:endParaRPr>
          </a:p>
        </p:txBody>
      </p:sp>
      <p:sp>
        <p:nvSpPr>
          <p:cNvPr id="93188" name="Rectangle 2"/>
          <p:cNvSpPr>
            <a:spLocks noGrp="1" noRot="1" noChangeAspect="1" noChangeArrowheads="1" noTextEdit="1"/>
          </p:cNvSpPr>
          <p:nvPr>
            <p:ph type="sldImg"/>
          </p:nvPr>
        </p:nvSpPr>
        <p:spPr>
          <a:xfrm>
            <a:off x="139700" y="768350"/>
            <a:ext cx="6819900" cy="3836988"/>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67051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solidFill>
                  <a:srgbClr val="000000"/>
                </a:solidFill>
              </a:rPr>
              <a:t>KXX131 Data Management</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485D7EE-A237-4955-B3C9-7EC90423E83F}" type="slidenum">
              <a:rPr lang="en-US" altLang="en-US" sz="1300">
                <a:solidFill>
                  <a:srgbClr val="000000"/>
                </a:solidFill>
              </a:rPr>
              <a:pPr/>
              <a:t>80</a:t>
            </a:fld>
            <a:endParaRPr lang="en-US" altLang="en-US" sz="1300">
              <a:solidFill>
                <a:srgbClr val="000000"/>
              </a:solidFill>
            </a:endParaRPr>
          </a:p>
        </p:txBody>
      </p:sp>
      <p:sp>
        <p:nvSpPr>
          <p:cNvPr id="94212" name="Rectangle 2"/>
          <p:cNvSpPr>
            <a:spLocks noGrp="1" noRot="1" noChangeAspect="1" noChangeArrowheads="1" noTextEdit="1"/>
          </p:cNvSpPr>
          <p:nvPr>
            <p:ph type="sldImg"/>
          </p:nvPr>
        </p:nvSpPr>
        <p:spPr>
          <a:xfrm>
            <a:off x="139700" y="768350"/>
            <a:ext cx="6819900" cy="3836988"/>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When we’re drawing them.</a:t>
            </a:r>
          </a:p>
          <a:p>
            <a:r>
              <a:rPr lang="en-AU" altLang="en-US">
                <a:latin typeface="Arial" panose="020B0604020202020204" pitchFamily="34" charset="0"/>
              </a:rPr>
              <a:t>And entity is a rectangle.</a:t>
            </a:r>
          </a:p>
          <a:p>
            <a:r>
              <a:rPr lang="en-AU" altLang="en-US">
                <a:latin typeface="Arial" panose="020B0604020202020204" pitchFamily="34" charset="0"/>
              </a:rPr>
              <a:t>A relationship is a line between two entities.</a:t>
            </a:r>
          </a:p>
          <a:p>
            <a:r>
              <a:rPr lang="en-AU" altLang="en-US">
                <a:latin typeface="Arial" panose="020B0604020202020204" pitchFamily="34" charset="0"/>
              </a:rPr>
              <a:t>Attributes are written in a list next to the entity on relationship that they refer to.</a:t>
            </a:r>
          </a:p>
          <a:p>
            <a:r>
              <a:rPr lang="en-AU" altLang="en-US">
                <a:latin typeface="Arial" panose="020B0604020202020204" pitchFamily="34" charset="0"/>
              </a:rPr>
              <a:t>Identifiers are at the top of thie list of attributes and they’re underlined.  </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2619650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r>
              <a:rPr lang="en-US" sz="1300" dirty="0"/>
              <a:t>KXX131 Data Management</a:t>
            </a:r>
          </a:p>
        </p:txBody>
      </p:sp>
      <p:sp>
        <p:nvSpPr>
          <p:cNvPr id="266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fld id="{770ED6C7-E98C-764C-81C1-3E1AC5ED2B41}" type="slidenum">
              <a:rPr lang="en-US" sz="1300"/>
              <a:pPr/>
              <a:t>10</a:t>
            </a:fld>
            <a:endParaRPr lang="en-US" sz="1300"/>
          </a:p>
        </p:txBody>
      </p:sp>
      <p:sp>
        <p:nvSpPr>
          <p:cNvPr id="26628" name="Rectangle 2"/>
          <p:cNvSpPr>
            <a:spLocks noGrp="1" noRot="1" noChangeAspect="1" noChangeArrowheads="1" noTextEdit="1"/>
          </p:cNvSpPr>
          <p:nvPr>
            <p:ph type="sldImg"/>
          </p:nvPr>
        </p:nvSpPr>
        <p:spPr>
          <a:xfrm>
            <a:off x="95250" y="742950"/>
            <a:ext cx="6604000" cy="3714750"/>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AU" dirty="0"/>
              <a:t>We’ll start by having a look at the Unit Outline, especially the important bits.  </a:t>
            </a:r>
          </a:p>
          <a:p>
            <a:pPr eaLnBrk="1" hangingPunct="1"/>
            <a:r>
              <a:rPr lang="en-AU" dirty="0"/>
              <a:t>The unit outline IS important because it acts as the contract between you and the University.  </a:t>
            </a:r>
          </a:p>
          <a:p>
            <a:pPr eaLnBrk="1" hangingPunct="1"/>
            <a:r>
              <a:rPr lang="en-AU" dirty="0"/>
              <a:t>Did anyone not get a unit outline on the way in?  </a:t>
            </a:r>
          </a:p>
          <a:p>
            <a:pPr eaLnBrk="1" hangingPunct="1"/>
            <a:r>
              <a:rPr lang="en-AU" dirty="0"/>
              <a:t>When you log onto </a:t>
            </a:r>
            <a:r>
              <a:rPr lang="en-AU" dirty="0" err="1"/>
              <a:t>MyLO</a:t>
            </a:r>
            <a:r>
              <a:rPr lang="en-AU" dirty="0"/>
              <a:t>, you can click on the Information Button and it will take you to the electronic version of the Unit Outline.  </a:t>
            </a:r>
          </a:p>
          <a:p>
            <a:pPr eaLnBrk="1" hangingPunct="1"/>
            <a:r>
              <a:rPr lang="en-AU" dirty="0"/>
              <a:t>I encourage you to read it.  We’ll go through the major aspects of it in the lecture.</a:t>
            </a:r>
          </a:p>
          <a:p>
            <a:pPr eaLnBrk="1" hangingPunct="1"/>
            <a:endParaRPr lang="en-AU" dirty="0">
              <a:ea typeface="ＭＳ Ｐゴシック" charset="0"/>
              <a:cs typeface="ＭＳ Ｐゴシック" charset="0"/>
            </a:endParaRPr>
          </a:p>
        </p:txBody>
      </p:sp>
    </p:spTree>
    <p:extLst>
      <p:ext uri="{BB962C8B-B14F-4D97-AF65-F5344CB8AC3E}">
        <p14:creationId xmlns:p14="http://schemas.microsoft.com/office/powerpoint/2010/main" val="26265280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solidFill>
                  <a:srgbClr val="000000"/>
                </a:solidFill>
              </a:rPr>
              <a:t>KXX131 Data Management</a:t>
            </a:r>
          </a:p>
        </p:txBody>
      </p:sp>
      <p:sp>
        <p:nvSpPr>
          <p:cNvPr id="952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BAAF6B-2025-4D5D-8E3E-9CB739D89C50}" type="slidenum">
              <a:rPr lang="en-US" altLang="en-US" sz="1300">
                <a:solidFill>
                  <a:srgbClr val="000000"/>
                </a:solidFill>
              </a:rPr>
              <a:pPr/>
              <a:t>81</a:t>
            </a:fld>
            <a:endParaRPr lang="en-US" altLang="en-US" sz="1300">
              <a:solidFill>
                <a:srgbClr val="000000"/>
              </a:solidFill>
            </a:endParaRPr>
          </a:p>
        </p:txBody>
      </p:sp>
      <p:sp>
        <p:nvSpPr>
          <p:cNvPr id="95236" name="Rectangle 2"/>
          <p:cNvSpPr>
            <a:spLocks noGrp="1" noRot="1" noChangeAspect="1" noChangeArrowheads="1" noTextEdit="1"/>
          </p:cNvSpPr>
          <p:nvPr>
            <p:ph type="sldImg"/>
          </p:nvPr>
        </p:nvSpPr>
        <p:spPr>
          <a:xfrm>
            <a:off x="139700" y="768350"/>
            <a:ext cx="6819900" cy="3836988"/>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Now, back to entity.</a:t>
            </a:r>
          </a:p>
          <a:p>
            <a:r>
              <a:rPr lang="en-AU" altLang="en-US">
                <a:latin typeface="Arial" panose="020B0604020202020204" pitchFamily="34" charset="0"/>
              </a:rPr>
              <a:t>It is represented as a rectangle.  </a:t>
            </a:r>
          </a:p>
          <a:p>
            <a:r>
              <a:rPr lang="en-AU" altLang="en-US">
                <a:latin typeface="Arial" panose="020B0604020202020204" pitchFamily="34" charset="0"/>
              </a:rPr>
              <a:t>Its name should be a noun. – a naming word.</a:t>
            </a:r>
          </a:p>
          <a:p>
            <a:r>
              <a:rPr lang="en-AU" altLang="en-US">
                <a:latin typeface="Arial" panose="020B0604020202020204" pitchFamily="34" charset="0"/>
              </a:rPr>
              <a:t>It should be written in upper case.  </a:t>
            </a:r>
          </a:p>
          <a:p>
            <a:r>
              <a:rPr lang="en-AU" altLang="en-US">
                <a:latin typeface="Arial" panose="020B0604020202020204" pitchFamily="34" charset="0"/>
              </a:rPr>
              <a:t>You write the name of the entity inside the rectangle of that entity.</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26248121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solidFill>
                  <a:srgbClr val="000000"/>
                </a:solidFill>
              </a:rPr>
              <a:t>KXX131 Data Management</a:t>
            </a:r>
          </a:p>
        </p:txBody>
      </p:sp>
      <p:sp>
        <p:nvSpPr>
          <p:cNvPr id="962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5BB006F-6994-4139-B314-710E9939BAF5}" type="slidenum">
              <a:rPr lang="en-US" altLang="en-US" sz="1300">
                <a:solidFill>
                  <a:srgbClr val="000000"/>
                </a:solidFill>
              </a:rPr>
              <a:pPr/>
              <a:t>82</a:t>
            </a:fld>
            <a:endParaRPr lang="en-US" altLang="en-US" sz="1300">
              <a:solidFill>
                <a:srgbClr val="000000"/>
              </a:solidFill>
            </a:endParaRPr>
          </a:p>
        </p:txBody>
      </p:sp>
      <p:sp>
        <p:nvSpPr>
          <p:cNvPr id="96260" name="Rectangle 2"/>
          <p:cNvSpPr>
            <a:spLocks noGrp="1" noRot="1" noChangeAspect="1" noChangeArrowheads="1" noTextEdit="1"/>
          </p:cNvSpPr>
          <p:nvPr>
            <p:ph type="sldImg"/>
          </p:nvPr>
        </p:nvSpPr>
        <p:spPr>
          <a:xfrm>
            <a:off x="139700" y="768350"/>
            <a:ext cx="6819900" cy="3836988"/>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For attributes – you write them in a list next to the entity or relationship.</a:t>
            </a:r>
          </a:p>
          <a:p>
            <a:r>
              <a:rPr lang="en-AU" altLang="en-US">
                <a:latin typeface="Arial" panose="020B0604020202020204" pitchFamily="34" charset="0"/>
              </a:rPr>
              <a:t>An attribute’s is usually named with a noun – a nameing word, but sometimes its an adjective.</a:t>
            </a:r>
          </a:p>
          <a:p>
            <a:r>
              <a:rPr lang="en-AU" altLang="en-US">
                <a:latin typeface="Arial" panose="020B0604020202020204" pitchFamily="34" charset="0"/>
              </a:rPr>
              <a:t>You captilise the first letter, but write the rest in lower case.</a:t>
            </a:r>
          </a:p>
          <a:p>
            <a:r>
              <a:rPr lang="en-AU" altLang="en-US">
                <a:latin typeface="Arial" panose="020B0604020202020204" pitchFamily="34" charset="0"/>
              </a:rPr>
              <a:t>The identifiers are at the top of the list, and they are underlined.  </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4041397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39700" y="768350"/>
            <a:ext cx="6819900" cy="3836988"/>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So, here is an example of an entity.  </a:t>
            </a:r>
          </a:p>
          <a:p>
            <a:r>
              <a:rPr lang="en-AU" altLang="en-US">
                <a:latin typeface="Arial" panose="020B0604020202020204" pitchFamily="34" charset="0"/>
              </a:rPr>
              <a:t>What is the Entity’s name?</a:t>
            </a:r>
          </a:p>
          <a:p>
            <a:r>
              <a:rPr lang="en-AU" altLang="en-US">
                <a:latin typeface="Arial" panose="020B0604020202020204" pitchFamily="34" charset="0"/>
              </a:rPr>
              <a:t>What is the identifier? 2x</a:t>
            </a:r>
          </a:p>
          <a:p>
            <a:r>
              <a:rPr lang="en-AU" altLang="en-US">
                <a:latin typeface="Arial" panose="020B0604020202020204" pitchFamily="34" charset="0"/>
              </a:rPr>
              <a:t>What are the attributes?</a:t>
            </a:r>
          </a:p>
          <a:p>
            <a:endParaRPr lang="en-AU" altLang="en-US">
              <a:latin typeface="Arial" panose="020B0604020202020204"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972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CEDBC45-9000-4330-B2B7-E4B6EEB6CD66}" type="slidenum">
              <a:rPr lang="en-US" altLang="en-US" sz="1300"/>
              <a:pPr/>
              <a:t>83</a:t>
            </a:fld>
            <a:endParaRPr lang="en-US" altLang="en-US" sz="1300"/>
          </a:p>
        </p:txBody>
      </p:sp>
    </p:spTree>
    <p:extLst>
      <p:ext uri="{BB962C8B-B14F-4D97-AF65-F5344CB8AC3E}">
        <p14:creationId xmlns:p14="http://schemas.microsoft.com/office/powerpoint/2010/main" val="908226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solidFill>
                  <a:srgbClr val="000000"/>
                </a:solidFill>
              </a:rPr>
              <a:t>KXX131 Data Management</a:t>
            </a: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5281523-8EE3-4A23-BA2A-E8967E3837D0}" type="slidenum">
              <a:rPr lang="en-US" altLang="en-US" sz="1300">
                <a:solidFill>
                  <a:srgbClr val="000000"/>
                </a:solidFill>
              </a:rPr>
              <a:pPr/>
              <a:t>84</a:t>
            </a:fld>
            <a:endParaRPr lang="en-US" altLang="en-US" sz="1300">
              <a:solidFill>
                <a:srgbClr val="000000"/>
              </a:solidFill>
            </a:endParaRPr>
          </a:p>
        </p:txBody>
      </p:sp>
      <p:sp>
        <p:nvSpPr>
          <p:cNvPr id="98308" name="Rectangle 2"/>
          <p:cNvSpPr>
            <a:spLocks noGrp="1" noRot="1" noChangeAspect="1" noChangeArrowheads="1" noTextEdit="1"/>
          </p:cNvSpPr>
          <p:nvPr>
            <p:ph type="sldImg"/>
          </p:nvPr>
        </p:nvSpPr>
        <p:spPr>
          <a:xfrm>
            <a:off x="139700" y="768350"/>
            <a:ext cx="6819900" cy="3836988"/>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Now, a relationship is represented by a line joining two entities.  Each relationship goes between two different entities, or just to itself.  You can’t have it branching off anywhere.  </a:t>
            </a:r>
          </a:p>
          <a:p>
            <a:r>
              <a:rPr lang="en-AU" altLang="en-US">
                <a:latin typeface="Arial" panose="020B0604020202020204" pitchFamily="34" charset="0"/>
              </a:rPr>
              <a:t>The name of the relationship should be a verb.</a:t>
            </a:r>
          </a:p>
          <a:p>
            <a:r>
              <a:rPr lang="en-AU" altLang="en-US">
                <a:latin typeface="Arial" panose="020B0604020202020204" pitchFamily="34" charset="0"/>
              </a:rPr>
              <a:t>You write it in lowercase and italics if you can.</a:t>
            </a:r>
          </a:p>
          <a:p>
            <a:r>
              <a:rPr lang="en-AU" altLang="en-US">
                <a:latin typeface="Arial" panose="020B0604020202020204" pitchFamily="34" charset="0"/>
              </a:rPr>
              <a:t>You write it near the line that represents the relationship.</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856014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39700" y="768350"/>
            <a:ext cx="6819900" cy="3836988"/>
          </a:xfrm>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So, who can tell me what the relationship is?</a:t>
            </a:r>
          </a:p>
          <a:p>
            <a:r>
              <a:rPr lang="en-AU" altLang="en-US">
                <a:latin typeface="Arial" panose="020B0604020202020204" pitchFamily="34" charset="0"/>
              </a:rPr>
              <a:t>And what are the entities?</a:t>
            </a:r>
          </a:p>
          <a:p>
            <a:endParaRPr lang="en-AU" altLang="en-US">
              <a:latin typeface="Arial" panose="020B0604020202020204" pitchFamily="34" charset="0"/>
            </a:endParaRPr>
          </a:p>
        </p:txBody>
      </p:sp>
      <p:sp>
        <p:nvSpPr>
          <p:cNvPr id="993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993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CCA6385-38F3-472B-9F56-6BA9AFEE1489}" type="slidenum">
              <a:rPr lang="en-US" altLang="en-US" sz="1300"/>
              <a:pPr/>
              <a:t>85</a:t>
            </a:fld>
            <a:endParaRPr lang="en-US" altLang="en-US" sz="1300"/>
          </a:p>
        </p:txBody>
      </p:sp>
    </p:spTree>
    <p:extLst>
      <p:ext uri="{BB962C8B-B14F-4D97-AF65-F5344CB8AC3E}">
        <p14:creationId xmlns:p14="http://schemas.microsoft.com/office/powerpoint/2010/main" val="3921636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39700" y="768350"/>
            <a:ext cx="6819900" cy="3836988"/>
          </a:xfrm>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So tell me what is Date-admitted? (it’s an attribute of the relationship: admitted to)</a:t>
            </a:r>
          </a:p>
          <a:p>
            <a:endParaRPr lang="en-AU" altLang="en-US">
              <a:latin typeface="Arial" panose="020B0604020202020204" pitchFamily="34" charset="0"/>
            </a:endParaRPr>
          </a:p>
        </p:txBody>
      </p:sp>
      <p:sp>
        <p:nvSpPr>
          <p:cNvPr id="10035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003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02F7AF0-7331-4B31-8EE3-FC5E6D1F2C96}" type="slidenum">
              <a:rPr lang="en-US" altLang="en-US" sz="1300"/>
              <a:pPr/>
              <a:t>86</a:t>
            </a:fld>
            <a:endParaRPr lang="en-US" altLang="en-US" sz="1300"/>
          </a:p>
        </p:txBody>
      </p:sp>
    </p:spTree>
    <p:extLst>
      <p:ext uri="{BB962C8B-B14F-4D97-AF65-F5344CB8AC3E}">
        <p14:creationId xmlns:p14="http://schemas.microsoft.com/office/powerpoint/2010/main" val="3137708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solidFill>
                  <a:srgbClr val="000000"/>
                </a:solidFill>
              </a:rPr>
              <a:t>KXX131 Data Management</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E0C2E1D-7426-41E0-88D3-0D6F2F05AE52}" type="slidenum">
              <a:rPr lang="en-US" altLang="en-US" sz="1300">
                <a:solidFill>
                  <a:srgbClr val="000000"/>
                </a:solidFill>
              </a:rPr>
              <a:pPr/>
              <a:t>87</a:t>
            </a:fld>
            <a:endParaRPr lang="en-US" altLang="en-US" sz="1300">
              <a:solidFill>
                <a:srgbClr val="000000"/>
              </a:solidFill>
            </a:endParaRPr>
          </a:p>
        </p:txBody>
      </p:sp>
      <p:sp>
        <p:nvSpPr>
          <p:cNvPr id="101380" name="Rectangle 2"/>
          <p:cNvSpPr>
            <a:spLocks noGrp="1" noRot="1" noChangeAspect="1" noChangeArrowheads="1" noTextEdit="1"/>
          </p:cNvSpPr>
          <p:nvPr>
            <p:ph type="sldImg"/>
          </p:nvPr>
        </p:nvSpPr>
        <p:spPr>
          <a:xfrm>
            <a:off x="139700" y="768350"/>
            <a:ext cx="6819900" cy="3836988"/>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Now, relationship Cardinality  indicates the number of possible occurrences of an entity in a relationship.</a:t>
            </a:r>
          </a:p>
          <a:p>
            <a:endParaRPr lang="en-AU" altLang="en-US">
              <a:latin typeface="Arial" panose="020B0604020202020204" pitchFamily="34" charset="0"/>
            </a:endParaRPr>
          </a:p>
          <a:p>
            <a:r>
              <a:rPr lang="en-AU" altLang="en-US">
                <a:latin typeface="Arial" panose="020B0604020202020204" pitchFamily="34" charset="0"/>
              </a:rPr>
              <a:t>This is what the crows feet will show.  </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18983364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solidFill>
                  <a:srgbClr val="000000"/>
                </a:solidFill>
              </a:rPr>
              <a:t>KXX131 Data Management</a:t>
            </a:r>
          </a:p>
        </p:txBody>
      </p:sp>
      <p:sp>
        <p:nvSpPr>
          <p:cNvPr id="1024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AC9F0D2-DB86-4B24-A3D0-D5580FBA3172}" type="slidenum">
              <a:rPr lang="en-US" altLang="en-US" sz="1300">
                <a:solidFill>
                  <a:srgbClr val="000000"/>
                </a:solidFill>
              </a:rPr>
              <a:pPr/>
              <a:t>88</a:t>
            </a:fld>
            <a:endParaRPr lang="en-US" altLang="en-US" sz="1300">
              <a:solidFill>
                <a:srgbClr val="000000"/>
              </a:solidFill>
            </a:endParaRPr>
          </a:p>
        </p:txBody>
      </p:sp>
      <p:sp>
        <p:nvSpPr>
          <p:cNvPr id="102404" name="Rectangle 2"/>
          <p:cNvSpPr>
            <a:spLocks noGrp="1" noRot="1" noChangeAspect="1" noChangeArrowheads="1" noTextEdit="1"/>
          </p:cNvSpPr>
          <p:nvPr>
            <p:ph type="sldImg"/>
          </p:nvPr>
        </p:nvSpPr>
        <p:spPr>
          <a:xfrm>
            <a:off x="139700" y="768350"/>
            <a:ext cx="6819900" cy="3836988"/>
          </a:xfrm>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If there are crows feet at the end of a relationship clutching onto an entity means that there are 0 or more entities in the crows foot for each entity at the other end.</a:t>
            </a:r>
          </a:p>
          <a:p>
            <a:endParaRPr lang="en-AU" altLang="en-US">
              <a:latin typeface="Arial" panose="020B0604020202020204" pitchFamily="34" charset="0"/>
            </a:endParaRPr>
          </a:p>
          <a:p>
            <a:r>
              <a:rPr lang="en-AU" altLang="en-US">
                <a:latin typeface="Arial" panose="020B0604020202020204" pitchFamily="34" charset="0"/>
              </a:rPr>
              <a:t>If there is no crows foot, then it means there is 0 or 1 instance of the entity for each of the entities at the other end.  </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25309248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39700" y="768350"/>
            <a:ext cx="6819900" cy="3836988"/>
          </a:xfrm>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The best way to do this is to imagine you’re standing on one of the entity boxes and look at the other end.  </a:t>
            </a:r>
          </a:p>
          <a:p>
            <a:endParaRPr lang="en-AU" altLang="en-US">
              <a:latin typeface="Arial" panose="020B0604020202020204" pitchFamily="34" charset="0"/>
            </a:endParaRPr>
          </a:p>
          <a:p>
            <a:r>
              <a:rPr lang="en-AU" altLang="en-US">
                <a:latin typeface="Arial" panose="020B0604020202020204" pitchFamily="34" charset="0"/>
              </a:rPr>
              <a:t>So, stand on the patient entity and look at treatment, I can see that each patient is receiving one treatment.  </a:t>
            </a:r>
          </a:p>
          <a:p>
            <a:endParaRPr lang="en-AU" altLang="en-US">
              <a:latin typeface="Arial" panose="020B0604020202020204" pitchFamily="34" charset="0"/>
            </a:endParaRPr>
          </a:p>
        </p:txBody>
      </p:sp>
      <p:sp>
        <p:nvSpPr>
          <p:cNvPr id="10342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0342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16A21CD-602B-4868-8EDA-FCF0FF9CE4AE}" type="slidenum">
              <a:rPr lang="en-US" altLang="en-US" sz="1300"/>
              <a:pPr/>
              <a:t>89</a:t>
            </a:fld>
            <a:endParaRPr lang="en-US" altLang="en-US" sz="1300"/>
          </a:p>
        </p:txBody>
      </p:sp>
    </p:spTree>
    <p:extLst>
      <p:ext uri="{BB962C8B-B14F-4D97-AF65-F5344CB8AC3E}">
        <p14:creationId xmlns:p14="http://schemas.microsoft.com/office/powerpoint/2010/main" val="1121022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39700" y="768350"/>
            <a:ext cx="6819900" cy="3836988"/>
          </a:xfrm>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So, each patient, can receive many treatments.</a:t>
            </a:r>
          </a:p>
          <a:p>
            <a:r>
              <a:rPr lang="en-AU" altLang="en-US">
                <a:latin typeface="Arial" panose="020B0604020202020204" pitchFamily="34" charset="0"/>
              </a:rPr>
              <a:t>And each treatemtn can be received by many patients.  </a:t>
            </a:r>
          </a:p>
          <a:p>
            <a:endParaRPr lang="en-AU" altLang="en-US">
              <a:latin typeface="Arial" panose="020B0604020202020204" pitchFamily="34" charset="0"/>
            </a:endParaRPr>
          </a:p>
        </p:txBody>
      </p:sp>
      <p:sp>
        <p:nvSpPr>
          <p:cNvPr id="10445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0445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189B911-4C8F-4F76-9CB6-849AED173216}" type="slidenum">
              <a:rPr lang="en-US" altLang="en-US" sz="1300"/>
              <a:pPr/>
              <a:t>90</a:t>
            </a:fld>
            <a:endParaRPr lang="en-US" altLang="en-US" sz="1300"/>
          </a:p>
        </p:txBody>
      </p:sp>
    </p:spTree>
    <p:extLst>
      <p:ext uri="{BB962C8B-B14F-4D97-AF65-F5344CB8AC3E}">
        <p14:creationId xmlns:p14="http://schemas.microsoft.com/office/powerpoint/2010/main" val="1027872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r>
              <a:rPr lang="en-US" sz="1300" dirty="0"/>
              <a:t>KXX131 Data Management</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fld id="{6B6F1100-1305-4243-984C-01D69365A368}" type="slidenum">
              <a:rPr lang="en-US" sz="1300"/>
              <a:pPr/>
              <a:t>18</a:t>
            </a:fld>
            <a:endParaRPr lang="en-US" sz="1300"/>
          </a:p>
        </p:txBody>
      </p:sp>
      <p:sp>
        <p:nvSpPr>
          <p:cNvPr id="45060" name="Rectangle 2"/>
          <p:cNvSpPr>
            <a:spLocks noGrp="1" noRot="1" noChangeAspect="1" noChangeArrowheads="1" noTextEdit="1"/>
          </p:cNvSpPr>
          <p:nvPr>
            <p:ph type="sldImg"/>
          </p:nvPr>
        </p:nvSpPr>
        <p:spPr>
          <a:xfrm>
            <a:off x="95250" y="742950"/>
            <a:ext cx="6604000" cy="3714750"/>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z="1200" b="0" i="0" u="none" strike="noStrike" kern="1200" baseline="0" dirty="0">
                <a:solidFill>
                  <a:schemeClr val="tx1"/>
                </a:solidFill>
                <a:latin typeface="+mn-lt"/>
                <a:ea typeface="+mn-ea"/>
                <a:cs typeface="+mn-cs"/>
              </a:rPr>
              <a:t>Your final result in this unit is determined according to Academic Senate Rule 6 Admission, Assessment and Student</a:t>
            </a:r>
          </a:p>
          <a:p>
            <a:r>
              <a:rPr lang="en-AU" sz="1200" b="0" i="0" u="none" strike="noStrike" kern="1200" baseline="0" dirty="0">
                <a:solidFill>
                  <a:schemeClr val="tx1"/>
                </a:solidFill>
                <a:latin typeface="+mn-lt"/>
                <a:ea typeface="+mn-ea"/>
                <a:cs typeface="+mn-cs"/>
              </a:rPr>
              <a:t>Progress and the College of Sciences and Engineering Procedure for Processing of Results.</a:t>
            </a:r>
          </a:p>
          <a:p>
            <a:r>
              <a:rPr lang="en-AU" sz="1200" b="0" i="0" u="none" strike="noStrike" kern="1200" baseline="0" dirty="0">
                <a:solidFill>
                  <a:schemeClr val="tx1"/>
                </a:solidFill>
                <a:latin typeface="+mn-lt"/>
                <a:ea typeface="+mn-ea"/>
                <a:cs typeface="+mn-cs"/>
              </a:rPr>
              <a:t>Your overall mark in this unit will be determined by combining your results from each assessment task. These marks</a:t>
            </a:r>
          </a:p>
          <a:p>
            <a:r>
              <a:rPr lang="en-AU" sz="1200" b="0" i="0" u="none" strike="noStrike" kern="1200" baseline="0" dirty="0">
                <a:solidFill>
                  <a:schemeClr val="tx1"/>
                </a:solidFill>
                <a:latin typeface="+mn-lt"/>
                <a:ea typeface="+mn-ea"/>
                <a:cs typeface="+mn-cs"/>
              </a:rPr>
              <a:t>are combined to reflect the percentage weighting of each task. You need to achieve an overall score of at least 50%</a:t>
            </a:r>
          </a:p>
          <a:p>
            <a:r>
              <a:rPr lang="en-AU" sz="1200" b="0" i="0" u="none" strike="noStrike" kern="1200" baseline="0" dirty="0">
                <a:solidFill>
                  <a:schemeClr val="tx1"/>
                </a:solidFill>
                <a:latin typeface="+mn-lt"/>
                <a:ea typeface="+mn-ea"/>
                <a:cs typeface="+mn-cs"/>
              </a:rPr>
              <a:t>to successfully complete this unit. To be eligible to pass you will need to attain (gain at least 40% in) each Intended</a:t>
            </a:r>
          </a:p>
          <a:p>
            <a:r>
              <a:rPr lang="en-AU" sz="1200" b="0" i="0" u="none" strike="noStrike" kern="1200" baseline="0" dirty="0">
                <a:solidFill>
                  <a:schemeClr val="tx1"/>
                </a:solidFill>
                <a:latin typeface="+mn-lt"/>
                <a:ea typeface="+mn-ea"/>
                <a:cs typeface="+mn-cs"/>
              </a:rPr>
              <a:t>Learning Outcome and gain a minimum of 45% in each of the examination and aggregated internal assessment tasks.</a:t>
            </a:r>
          </a:p>
          <a:p>
            <a:r>
              <a:rPr lang="en-AU" sz="1200" b="0" i="0" u="none" strike="noStrike" kern="1200" baseline="0" dirty="0">
                <a:solidFill>
                  <a:schemeClr val="tx1"/>
                </a:solidFill>
                <a:latin typeface="+mn-lt"/>
                <a:ea typeface="+mn-ea"/>
                <a:cs typeface="+mn-cs"/>
              </a:rPr>
              <a:t>It is expected that you will seek help (from your lecturer in the first instance), well before the due date, if you are</a:t>
            </a:r>
          </a:p>
          <a:p>
            <a:r>
              <a:rPr lang="en-AU" sz="1200" b="0" i="0" u="none" strike="noStrike" kern="1200" baseline="0" dirty="0">
                <a:solidFill>
                  <a:schemeClr val="tx1"/>
                </a:solidFill>
                <a:latin typeface="+mn-lt"/>
                <a:ea typeface="+mn-ea"/>
                <a:cs typeface="+mn-cs"/>
              </a:rPr>
              <a:t>unclear about the requirements for an assessment task</a:t>
            </a:r>
            <a:endParaRPr lang="en-AU" dirty="0">
              <a:ea typeface="ＭＳ Ｐゴシック" charset="0"/>
              <a:cs typeface="ＭＳ Ｐゴシック" charset="0"/>
            </a:endParaRPr>
          </a:p>
        </p:txBody>
      </p:sp>
    </p:spTree>
    <p:extLst>
      <p:ext uri="{BB962C8B-B14F-4D97-AF65-F5344CB8AC3E}">
        <p14:creationId xmlns:p14="http://schemas.microsoft.com/office/powerpoint/2010/main" val="28970383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solidFill>
                  <a:srgbClr val="000000"/>
                </a:solidFill>
              </a:rPr>
              <a:t>KXX131 Data Management</a:t>
            </a:r>
          </a:p>
        </p:txBody>
      </p:sp>
      <p:sp>
        <p:nvSpPr>
          <p:cNvPr id="1054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74AC78-B713-4634-A71E-85C7AA63C1ED}" type="slidenum">
              <a:rPr lang="en-US" altLang="en-US" sz="1300">
                <a:solidFill>
                  <a:srgbClr val="000000"/>
                </a:solidFill>
              </a:rPr>
              <a:pPr/>
              <a:t>91</a:t>
            </a:fld>
            <a:endParaRPr lang="en-US" altLang="en-US" sz="1300">
              <a:solidFill>
                <a:srgbClr val="000000"/>
              </a:solidFill>
            </a:endParaRPr>
          </a:p>
        </p:txBody>
      </p:sp>
      <p:sp>
        <p:nvSpPr>
          <p:cNvPr id="105476" name="Rectangle 2"/>
          <p:cNvSpPr>
            <a:spLocks noGrp="1" noRot="1" noChangeAspect="1" noChangeArrowheads="1" noTextEdit="1"/>
          </p:cNvSpPr>
          <p:nvPr>
            <p:ph type="sldImg"/>
          </p:nvPr>
        </p:nvSpPr>
        <p:spPr>
          <a:xfrm>
            <a:off x="139700" y="768350"/>
            <a:ext cx="6819900" cy="3836988"/>
          </a:xfrm>
          <a:ln/>
        </p:spPr>
      </p:sp>
      <p:sp>
        <p:nvSpPr>
          <p:cNvPr id="1054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Relationship participation refers to whether someone has to participate or not.  </a:t>
            </a:r>
          </a:p>
          <a:p>
            <a:endParaRPr lang="en-AU" altLang="en-US">
              <a:latin typeface="Arial" panose="020B0604020202020204" pitchFamily="34" charset="0"/>
            </a:endParaRPr>
          </a:p>
          <a:p>
            <a:r>
              <a:rPr lang="en-AU" altLang="en-US">
                <a:latin typeface="Arial" panose="020B0604020202020204" pitchFamily="34" charset="0"/>
              </a:rPr>
              <a:t>The Line symbol indicates mandatory and the circle indicates optional .  </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9807002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39700" y="768350"/>
            <a:ext cx="6819900" cy="3836988"/>
          </a:xfrm>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Stand on pateint, and you can see that a patient may receive many treatments.  </a:t>
            </a:r>
          </a:p>
          <a:p>
            <a:r>
              <a:rPr lang="en-AU" altLang="en-US">
                <a:latin typeface="Arial" panose="020B0604020202020204" pitchFamily="34" charset="0"/>
              </a:rPr>
              <a:t>Stand on treatment and you can see that the 0 to many treatments can be received by a patient.</a:t>
            </a:r>
          </a:p>
          <a:p>
            <a:endParaRPr lang="en-AU" altLang="en-US">
              <a:latin typeface="Arial" panose="020B0604020202020204" pitchFamily="34" charset="0"/>
            </a:endParaRPr>
          </a:p>
        </p:txBody>
      </p:sp>
      <p:sp>
        <p:nvSpPr>
          <p:cNvPr id="1065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0650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043F36-64FE-42D6-B2DC-4481DA1263B8}" type="slidenum">
              <a:rPr lang="en-US" altLang="en-US" sz="1300"/>
              <a:pPr/>
              <a:t>92</a:t>
            </a:fld>
            <a:endParaRPr lang="en-US" altLang="en-US" sz="1300"/>
          </a:p>
        </p:txBody>
      </p:sp>
    </p:spTree>
    <p:extLst>
      <p:ext uri="{BB962C8B-B14F-4D97-AF65-F5344CB8AC3E}">
        <p14:creationId xmlns:p14="http://schemas.microsoft.com/office/powerpoint/2010/main" val="10695243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39700" y="768350"/>
            <a:ext cx="6819900" cy="3836988"/>
          </a:xfrm>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Stand on patient and look at treatement.  You can see that each pateint can receive 0 to many treatments.  Stand on treatment and you can see that treatments can be received by 0 to many patients..  </a:t>
            </a:r>
          </a:p>
          <a:p>
            <a:endParaRPr lang="en-AU" altLang="en-US">
              <a:latin typeface="Arial" panose="020B0604020202020204" pitchFamily="34" charset="0"/>
            </a:endParaRPr>
          </a:p>
        </p:txBody>
      </p:sp>
      <p:sp>
        <p:nvSpPr>
          <p:cNvPr id="10752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0752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EEA39F9-8BD7-43E1-8CE6-F7DDC5575FE5}" type="slidenum">
              <a:rPr lang="en-US" altLang="en-US" sz="1300"/>
              <a:pPr/>
              <a:t>93</a:t>
            </a:fld>
            <a:endParaRPr lang="en-US" altLang="en-US" sz="1300"/>
          </a:p>
        </p:txBody>
      </p:sp>
    </p:spTree>
    <p:extLst>
      <p:ext uri="{BB962C8B-B14F-4D97-AF65-F5344CB8AC3E}">
        <p14:creationId xmlns:p14="http://schemas.microsoft.com/office/powerpoint/2010/main" val="22999339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39700" y="768350"/>
            <a:ext cx="6819900" cy="3836988"/>
          </a:xfrm>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Stand on the Student box and look at the unit end.  The stroke means it’s mandatory and the crows foot means many.  So A student must enrol in at least one unit and up to many units.  </a:t>
            </a:r>
          </a:p>
          <a:p>
            <a:endParaRPr lang="en-AU" altLang="en-US">
              <a:latin typeface="Arial" panose="020B0604020202020204" pitchFamily="34" charset="0"/>
            </a:endParaRPr>
          </a:p>
          <a:p>
            <a:r>
              <a:rPr lang="en-AU" altLang="en-US">
                <a:latin typeface="Arial" panose="020B0604020202020204" pitchFamily="34" charset="0"/>
              </a:rPr>
              <a:t>Stand on the unit and look back at students and you see the crows foot, which means there are many students enrolled in a unit.  </a:t>
            </a:r>
          </a:p>
          <a:p>
            <a:endParaRPr lang="en-AU" altLang="en-US">
              <a:latin typeface="Arial" panose="020B0604020202020204" pitchFamily="34" charset="0"/>
            </a:endParaRPr>
          </a:p>
        </p:txBody>
      </p:sp>
      <p:sp>
        <p:nvSpPr>
          <p:cNvPr id="1085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0854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4DE035-DB2B-4774-81AE-8C154E14B779}" type="slidenum">
              <a:rPr lang="en-US" altLang="en-US" sz="1300"/>
              <a:pPr/>
              <a:t>94</a:t>
            </a:fld>
            <a:endParaRPr lang="en-US" altLang="en-US" sz="1300"/>
          </a:p>
        </p:txBody>
      </p:sp>
    </p:spTree>
    <p:extLst>
      <p:ext uri="{BB962C8B-B14F-4D97-AF65-F5344CB8AC3E}">
        <p14:creationId xmlns:p14="http://schemas.microsoft.com/office/powerpoint/2010/main" val="35537956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39700" y="768350"/>
            <a:ext cx="6819900" cy="3836988"/>
          </a:xfrm>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You’ll have noticed that we haven’t always inlcuded the 0 or the line.  We’ll only include them if they’ve been specifically indicated by our users.  </a:t>
            </a:r>
          </a:p>
          <a:p>
            <a:endParaRPr lang="en-AU" altLang="en-US">
              <a:latin typeface="Arial" panose="020B0604020202020204" pitchFamily="34" charset="0"/>
            </a:endParaRPr>
          </a:p>
          <a:p>
            <a:r>
              <a:rPr lang="en-AU" altLang="en-US">
                <a:latin typeface="Arial" panose="020B0604020202020204" pitchFamily="34" charset="0"/>
              </a:rPr>
              <a:t>Obviously, there are other ways to do it, marking all of them as optional or mandatory, or never using the optional ones, we’re going to use them when they say to.  </a:t>
            </a:r>
          </a:p>
          <a:p>
            <a:endParaRPr lang="en-AU" altLang="en-US">
              <a:latin typeface="Arial" panose="020B0604020202020204" pitchFamily="34" charset="0"/>
            </a:endParaRPr>
          </a:p>
        </p:txBody>
      </p:sp>
      <p:sp>
        <p:nvSpPr>
          <p:cNvPr id="1095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0957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FBD90E-5DA5-4464-A18D-11691FF66FE7}" type="slidenum">
              <a:rPr lang="en-US" altLang="en-US" sz="1300"/>
              <a:pPr/>
              <a:t>95</a:t>
            </a:fld>
            <a:endParaRPr lang="en-US" altLang="en-US" sz="1300"/>
          </a:p>
        </p:txBody>
      </p:sp>
    </p:spTree>
    <p:extLst>
      <p:ext uri="{BB962C8B-B14F-4D97-AF65-F5344CB8AC3E}">
        <p14:creationId xmlns:p14="http://schemas.microsoft.com/office/powerpoint/2010/main" val="31993505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39700" y="768350"/>
            <a:ext cx="6819900" cy="3836988"/>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Here’s an ER diagram.  Project contains many activities.  An activity has many employees working on it.  An employee may or may not be working on an activity.  An employ will be assigned to many projects.  </a:t>
            </a:r>
          </a:p>
          <a:p>
            <a:endParaRPr lang="en-AU" altLang="en-US">
              <a:latin typeface="Arial" panose="020B0604020202020204" pitchFamily="34" charset="0"/>
            </a:endParaRPr>
          </a:p>
        </p:txBody>
      </p:sp>
      <p:sp>
        <p:nvSpPr>
          <p:cNvPr id="1105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1059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149E64D-C06B-44B6-B252-03CEE30DC0C8}" type="slidenum">
              <a:rPr lang="en-US" altLang="en-US" sz="1300"/>
              <a:pPr/>
              <a:t>96</a:t>
            </a:fld>
            <a:endParaRPr lang="en-US" altLang="en-US" sz="1300"/>
          </a:p>
        </p:txBody>
      </p:sp>
    </p:spTree>
    <p:extLst>
      <p:ext uri="{BB962C8B-B14F-4D97-AF65-F5344CB8AC3E}">
        <p14:creationId xmlns:p14="http://schemas.microsoft.com/office/powerpoint/2010/main" val="3509696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116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96C3926-7B88-4BB8-8988-07A92E48C0BF}" type="slidenum">
              <a:rPr lang="en-US" altLang="en-US" sz="1300"/>
              <a:pPr/>
              <a:t>97</a:t>
            </a:fld>
            <a:endParaRPr lang="en-US" altLang="en-US" sz="1300"/>
          </a:p>
        </p:txBody>
      </p:sp>
      <p:sp>
        <p:nvSpPr>
          <p:cNvPr id="111620" name="Rectangle 2"/>
          <p:cNvSpPr>
            <a:spLocks noGrp="1" noRot="1" noChangeAspect="1" noChangeArrowheads="1" noTextEdit="1"/>
          </p:cNvSpPr>
          <p:nvPr>
            <p:ph type="sldImg"/>
          </p:nvPr>
        </p:nvSpPr>
        <p:spPr>
          <a:xfrm>
            <a:off x="139700" y="768350"/>
            <a:ext cx="6819900" cy="3836988"/>
          </a:xfrm>
          <a:ln/>
        </p:spPr>
      </p:sp>
      <p:sp>
        <p:nvSpPr>
          <p:cNvPr id="111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rPr>
              <a:t>We call Activity a subordinate entity because it must be associated with a project.  Without a project, the activity will not exist.  </a:t>
            </a:r>
          </a:p>
          <a:p>
            <a:pPr eaLnBrk="1" hangingPunct="1"/>
            <a:endParaRPr lang="en-AU" altLang="en-US">
              <a:latin typeface="Arial" panose="020B0604020202020204" pitchFamily="34" charset="0"/>
            </a:endParaRPr>
          </a:p>
          <a:p>
            <a:pPr eaLnBrk="1" hangingPunct="1"/>
            <a:r>
              <a:rPr lang="en-AU" altLang="en-US">
                <a:latin typeface="Arial" panose="020B0604020202020204" pitchFamily="34" charset="0"/>
              </a:rPr>
              <a:t>You can tell that by the mandatory symbol, but more importantly, you can tell from its primary key.  </a:t>
            </a:r>
          </a:p>
          <a:p>
            <a:pPr eaLnBrk="1" hangingPunct="1"/>
            <a:endParaRPr lang="en-AU" altLang="en-US">
              <a:latin typeface="Arial" panose="020B0604020202020204" pitchFamily="34" charset="0"/>
            </a:endParaRPr>
          </a:p>
          <a:p>
            <a:pPr eaLnBrk="1" hangingPunct="1"/>
            <a:r>
              <a:rPr lang="en-AU" altLang="en-US">
                <a:latin typeface="Arial" panose="020B0604020202020204" pitchFamily="34" charset="0"/>
              </a:rPr>
              <a:t>Project-ID, Activity-No, both together are required to uniquely identify the activity.  </a:t>
            </a:r>
          </a:p>
        </p:txBody>
      </p:sp>
    </p:spTree>
    <p:extLst>
      <p:ext uri="{BB962C8B-B14F-4D97-AF65-F5344CB8AC3E}">
        <p14:creationId xmlns:p14="http://schemas.microsoft.com/office/powerpoint/2010/main" val="26210504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139700" y="768350"/>
            <a:ext cx="6819900" cy="3836988"/>
          </a:xfrm>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Here’s another example.  This is pretty typical for exam questions because no one remembers what to do with recursive relationships.  </a:t>
            </a:r>
          </a:p>
        </p:txBody>
      </p:sp>
      <p:sp>
        <p:nvSpPr>
          <p:cNvPr id="1126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126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0F41CC-C6EF-4CFF-94DB-0EDF59F9546A}" type="slidenum">
              <a:rPr lang="en-US" altLang="en-US" sz="1300"/>
              <a:pPr/>
              <a:t>98</a:t>
            </a:fld>
            <a:endParaRPr lang="en-US" altLang="en-US" sz="1300"/>
          </a:p>
        </p:txBody>
      </p:sp>
    </p:spTree>
    <p:extLst>
      <p:ext uri="{BB962C8B-B14F-4D97-AF65-F5344CB8AC3E}">
        <p14:creationId xmlns:p14="http://schemas.microsoft.com/office/powerpoint/2010/main" val="2133760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136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D21DE2-0B5F-4A22-8D65-0510B011BEB6}" type="slidenum">
              <a:rPr lang="en-US" altLang="en-US" sz="1300"/>
              <a:pPr/>
              <a:t>99</a:t>
            </a:fld>
            <a:endParaRPr lang="en-US" altLang="en-US" sz="1300"/>
          </a:p>
        </p:txBody>
      </p:sp>
      <p:sp>
        <p:nvSpPr>
          <p:cNvPr id="113668" name="Rectangle 2"/>
          <p:cNvSpPr>
            <a:spLocks noGrp="1" noRot="1" noChangeAspect="1" noChangeArrowheads="1" noTextEdit="1"/>
          </p:cNvSpPr>
          <p:nvPr>
            <p:ph type="sldImg"/>
          </p:nvPr>
        </p:nvSpPr>
        <p:spPr>
          <a:xfrm>
            <a:off x="139700" y="768350"/>
            <a:ext cx="6819900" cy="3836988"/>
          </a:xfrm>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rPr>
              <a:t>We say that must precede is a recursive or unary relationship.  For each task, there may be many other tasks associated with it.  </a:t>
            </a:r>
          </a:p>
          <a:p>
            <a:pPr eaLnBrk="1" hangingPunct="1"/>
            <a:endParaRPr lang="en-AU" altLang="en-US">
              <a:latin typeface="Arial" panose="020B0604020202020204" pitchFamily="34" charset="0"/>
            </a:endParaRPr>
          </a:p>
          <a:p>
            <a:pPr eaLnBrk="1" hangingPunct="1"/>
            <a:r>
              <a:rPr lang="en-AU" altLang="en-US">
                <a:latin typeface="Arial" panose="020B0604020202020204" pitchFamily="34" charset="0"/>
              </a:rPr>
              <a:t>Also, it’s part of a binary relationship because there are only two entities.  </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6092010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146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27C7A93-6A0C-49CF-A0E5-B1D81635E4D7}" type="slidenum">
              <a:rPr lang="en-US" altLang="en-US" sz="1300"/>
              <a:pPr/>
              <a:t>100</a:t>
            </a:fld>
            <a:endParaRPr lang="en-US" altLang="en-US" sz="1300"/>
          </a:p>
        </p:txBody>
      </p:sp>
      <p:sp>
        <p:nvSpPr>
          <p:cNvPr id="114692" name="Rectangle 2"/>
          <p:cNvSpPr>
            <a:spLocks noGrp="1" noRot="1" noChangeAspect="1" noChangeArrowheads="1" noTextEdit="1"/>
          </p:cNvSpPr>
          <p:nvPr>
            <p:ph type="sldImg"/>
          </p:nvPr>
        </p:nvSpPr>
        <p:spPr>
          <a:xfrm>
            <a:off x="139700" y="768350"/>
            <a:ext cx="6819900" cy="3836988"/>
          </a:xfrm>
          <a:ln/>
        </p:spPr>
      </p:sp>
      <p:sp>
        <p:nvSpPr>
          <p:cNvPr id="1146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Now, when we write the entity name, we write it in upper case.</a:t>
            </a:r>
          </a:p>
          <a:p>
            <a:endParaRPr lang="en-AU" altLang="en-US">
              <a:latin typeface="Arial" panose="020B0604020202020204" pitchFamily="34" charset="0"/>
            </a:endParaRPr>
          </a:p>
          <a:p>
            <a:r>
              <a:rPr lang="en-AU" altLang="en-US">
                <a:latin typeface="Arial" panose="020B0604020202020204" pitchFamily="34" charset="0"/>
              </a:rPr>
              <a:t>The name of a relationship will be written all in lowercase and in italics if you can.</a:t>
            </a:r>
          </a:p>
          <a:p>
            <a:endParaRPr lang="en-AU" altLang="en-US">
              <a:latin typeface="Arial" panose="020B0604020202020204" pitchFamily="34" charset="0"/>
            </a:endParaRPr>
          </a:p>
          <a:p>
            <a:r>
              <a:rPr lang="en-AU" altLang="en-US">
                <a:latin typeface="Arial" panose="020B0604020202020204" pitchFamily="34" charset="0"/>
              </a:rPr>
              <a:t>Attributes will be written in lowercase with capitalised initial letters.</a:t>
            </a:r>
          </a:p>
          <a:p>
            <a:endParaRPr lang="en-AU" altLang="en-US">
              <a:latin typeface="Arial" panose="020B0604020202020204" pitchFamily="34" charset="0"/>
            </a:endParaRPr>
          </a:p>
          <a:p>
            <a:r>
              <a:rPr lang="en-AU" altLang="en-US">
                <a:latin typeface="Arial" panose="020B0604020202020204" pitchFamily="34" charset="0"/>
              </a:rPr>
              <a:t>You’ll notice that each type of name has a different convention.  Get them right.  I’ll try to.</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155575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r>
              <a:rPr lang="en-US" sz="1300" dirty="0"/>
              <a:t>KXX131 Data Management</a:t>
            </a:r>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fld id="{01C0C394-D552-8046-A5AF-F783D18AEB5B}" type="slidenum">
              <a:rPr lang="en-US" sz="1300"/>
              <a:pPr/>
              <a:t>20</a:t>
            </a:fld>
            <a:endParaRPr lang="en-US" sz="1300"/>
          </a:p>
        </p:txBody>
      </p:sp>
      <p:sp>
        <p:nvSpPr>
          <p:cNvPr id="49156" name="Rectangle 2"/>
          <p:cNvSpPr>
            <a:spLocks noGrp="1" noRot="1" noChangeAspect="1" noChangeArrowheads="1" noTextEdit="1"/>
          </p:cNvSpPr>
          <p:nvPr>
            <p:ph type="sldImg"/>
          </p:nvPr>
        </p:nvSpPr>
        <p:spPr>
          <a:xfrm>
            <a:off x="95250" y="742950"/>
            <a:ext cx="6604000" cy="3714750"/>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AU" dirty="0"/>
              <a:t>All the assignments in this unit are individual assignments.  </a:t>
            </a:r>
          </a:p>
          <a:p>
            <a:pPr eaLnBrk="1" hangingPunct="1"/>
            <a:endParaRPr lang="en-AU" dirty="0"/>
          </a:p>
          <a:p>
            <a:pPr eaLnBrk="1" hangingPunct="1"/>
            <a:r>
              <a:rPr lang="en-AU" dirty="0"/>
              <a:t>That doesn’t mean that you can’t talk with each other about the assignments.  In fact, it’s a good idea to talk about the assignments to make sure that you’re understanding it properly.  </a:t>
            </a:r>
          </a:p>
          <a:p>
            <a:pPr eaLnBrk="1" hangingPunct="1"/>
            <a:endParaRPr lang="en-AU" dirty="0"/>
          </a:p>
          <a:p>
            <a:pPr eaLnBrk="1" hangingPunct="1"/>
            <a:r>
              <a:rPr lang="en-AU" dirty="0"/>
              <a:t>But don’t hand in any work that was done by another student.  You get in so much trouble, that it’s just not worth the trouble.  </a:t>
            </a:r>
          </a:p>
          <a:p>
            <a:pPr eaLnBrk="1" hangingPunct="1"/>
            <a:endParaRPr lang="en-AU" dirty="0"/>
          </a:p>
          <a:p>
            <a:pPr eaLnBrk="1" hangingPunct="1"/>
            <a:r>
              <a:rPr lang="en-AU" dirty="0"/>
              <a:t>And it’s been my experience that if you’re so stupid that you need to cheat, you probably won’t do it very well.  So don’t cheat.  Ask me for help.  Don’t cheat, and don’t just fail.  </a:t>
            </a:r>
          </a:p>
          <a:p>
            <a:pPr eaLnBrk="1" hangingPunct="1"/>
            <a:endParaRPr lang="en-AU" dirty="0"/>
          </a:p>
          <a:p>
            <a:pPr eaLnBrk="1" hangingPunct="1"/>
            <a:r>
              <a:rPr lang="en-AU" dirty="0"/>
              <a:t>If you cheat off another student, you both go down.  </a:t>
            </a:r>
          </a:p>
          <a:p>
            <a:pPr eaLnBrk="1" hangingPunct="1"/>
            <a:endParaRPr lang="en-AU" dirty="0">
              <a:ea typeface="ＭＳ Ｐゴシック" charset="0"/>
              <a:cs typeface="ＭＳ Ｐゴシック" charset="0"/>
            </a:endParaRPr>
          </a:p>
        </p:txBody>
      </p:sp>
    </p:spTree>
    <p:extLst>
      <p:ext uri="{BB962C8B-B14F-4D97-AF65-F5344CB8AC3E}">
        <p14:creationId xmlns:p14="http://schemas.microsoft.com/office/powerpoint/2010/main" val="11020457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177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0DBD633-A8C1-4B5C-B63A-3C858F5F0A2F}" type="slidenum">
              <a:rPr lang="en-US" altLang="en-US" sz="1300"/>
              <a:pPr/>
              <a:t>101</a:t>
            </a:fld>
            <a:endParaRPr lang="en-US" altLang="en-US" sz="1300"/>
          </a:p>
        </p:txBody>
      </p:sp>
      <p:sp>
        <p:nvSpPr>
          <p:cNvPr id="117764" name="Rectangle 2"/>
          <p:cNvSpPr>
            <a:spLocks noGrp="1" noRot="1" noChangeAspect="1" noChangeArrowheads="1" noTextEdit="1"/>
          </p:cNvSpPr>
          <p:nvPr>
            <p:ph type="sldImg"/>
          </p:nvPr>
        </p:nvSpPr>
        <p:spPr>
          <a:xfrm>
            <a:off x="139700" y="768350"/>
            <a:ext cx="6819900" cy="3836988"/>
          </a:xfrm>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9386587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300"/>
              <a:t>KXX131 Data Management</a:t>
            </a:r>
          </a:p>
        </p:txBody>
      </p:sp>
      <p:sp>
        <p:nvSpPr>
          <p:cNvPr id="1187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MS PGothic" panose="020B0600070205080204" pitchFamily="34" charset="-128"/>
              </a:defRPr>
            </a:lvl1pPr>
            <a:lvl2pPr marL="742950" indent="-285750" defTabSz="990600">
              <a:defRPr sz="2400">
                <a:solidFill>
                  <a:schemeClr val="tx1"/>
                </a:solidFill>
                <a:latin typeface="Arial" panose="020B0604020202020204" pitchFamily="34" charset="0"/>
                <a:ea typeface="MS PGothic" panose="020B0600070205080204" pitchFamily="34" charset="-128"/>
              </a:defRPr>
            </a:lvl2pPr>
            <a:lvl3pPr marL="1143000" indent="-228600" defTabSz="990600">
              <a:defRPr sz="2400">
                <a:solidFill>
                  <a:schemeClr val="tx1"/>
                </a:solidFill>
                <a:latin typeface="Arial" panose="020B0604020202020204" pitchFamily="34" charset="0"/>
                <a:ea typeface="MS PGothic" panose="020B0600070205080204" pitchFamily="34" charset="-128"/>
              </a:defRPr>
            </a:lvl3pPr>
            <a:lvl4pPr marL="1600200" indent="-228600" defTabSz="990600">
              <a:defRPr sz="2400">
                <a:solidFill>
                  <a:schemeClr val="tx1"/>
                </a:solidFill>
                <a:latin typeface="Arial" panose="020B0604020202020204" pitchFamily="34" charset="0"/>
                <a:ea typeface="MS PGothic" panose="020B0600070205080204" pitchFamily="34" charset="-128"/>
              </a:defRPr>
            </a:lvl4pPr>
            <a:lvl5pPr marL="2057400" indent="-228600" defTabSz="990600">
              <a:defRPr sz="2400">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223C734-E4DE-47E2-89D9-8517053BC32D}" type="slidenum">
              <a:rPr lang="en-US" altLang="en-US" sz="1300"/>
              <a:pPr/>
              <a:t>102</a:t>
            </a:fld>
            <a:endParaRPr lang="en-US" altLang="en-US" sz="1300"/>
          </a:p>
        </p:txBody>
      </p:sp>
      <p:sp>
        <p:nvSpPr>
          <p:cNvPr id="118788" name="Rectangle 2"/>
          <p:cNvSpPr>
            <a:spLocks noGrp="1" noRot="1" noChangeAspect="1" noChangeArrowheads="1" noTextEdit="1"/>
          </p:cNvSpPr>
          <p:nvPr>
            <p:ph type="sldImg"/>
          </p:nvPr>
        </p:nvSpPr>
        <p:spPr>
          <a:xfrm>
            <a:off x="139700" y="768350"/>
            <a:ext cx="6819900" cy="3836988"/>
          </a:xfrm>
          <a:ln/>
        </p:spPr>
      </p:sp>
      <p:sp>
        <p:nvSpPr>
          <p:cNvPr id="1187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15447234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018">
              <a:defRPr sz="2600">
                <a:solidFill>
                  <a:schemeClr val="tx1"/>
                </a:solidFill>
                <a:latin typeface="Arial" panose="020B0604020202020204" pitchFamily="34" charset="0"/>
                <a:ea typeface="MS PGothic" panose="020B0600070205080204" pitchFamily="34" charset="-128"/>
              </a:defRPr>
            </a:lvl1pPr>
            <a:lvl2pPr marL="804763" indent="-309524" defTabSz="1073018">
              <a:defRPr sz="2600">
                <a:solidFill>
                  <a:schemeClr val="tx1"/>
                </a:solidFill>
                <a:latin typeface="Arial" panose="020B0604020202020204" pitchFamily="34" charset="0"/>
                <a:ea typeface="MS PGothic" panose="020B0600070205080204" pitchFamily="34" charset="-128"/>
              </a:defRPr>
            </a:lvl2pPr>
            <a:lvl3pPr marL="1238098" indent="-247620" defTabSz="1073018">
              <a:defRPr sz="2600">
                <a:solidFill>
                  <a:schemeClr val="tx1"/>
                </a:solidFill>
                <a:latin typeface="Arial" panose="020B0604020202020204" pitchFamily="34" charset="0"/>
                <a:ea typeface="MS PGothic" panose="020B0600070205080204" pitchFamily="34" charset="-128"/>
              </a:defRPr>
            </a:lvl3pPr>
            <a:lvl4pPr marL="1733337" indent="-247620" defTabSz="1073018">
              <a:defRPr sz="2600">
                <a:solidFill>
                  <a:schemeClr val="tx1"/>
                </a:solidFill>
                <a:latin typeface="Arial" panose="020B0604020202020204" pitchFamily="34" charset="0"/>
                <a:ea typeface="MS PGothic" panose="020B0600070205080204" pitchFamily="34" charset="-128"/>
              </a:defRPr>
            </a:lvl4pPr>
            <a:lvl5pPr marL="2228576" indent="-247620" defTabSz="1073018">
              <a:defRPr sz="2600">
                <a:solidFill>
                  <a:schemeClr val="tx1"/>
                </a:solidFill>
                <a:latin typeface="Arial" panose="020B0604020202020204" pitchFamily="34" charset="0"/>
                <a:ea typeface="MS PGothic" panose="020B0600070205080204" pitchFamily="34" charset="-128"/>
              </a:defRPr>
            </a:lvl5pPr>
            <a:lvl6pPr marL="2723815"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6pPr>
            <a:lvl7pPr marL="3219054"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7pPr>
            <a:lvl8pPr marL="3714293"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8pPr>
            <a:lvl9pPr marL="4209532"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9pPr>
          </a:lstStyle>
          <a:p>
            <a:r>
              <a:rPr lang="en-US" altLang="en-US" sz="1400">
                <a:solidFill>
                  <a:srgbClr val="000000"/>
                </a:solidFill>
              </a:rPr>
              <a:t>KXX131 Data Management</a:t>
            </a:r>
          </a:p>
        </p:txBody>
      </p:sp>
      <p:sp>
        <p:nvSpPr>
          <p:cNvPr id="747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018">
              <a:defRPr sz="2600">
                <a:solidFill>
                  <a:schemeClr val="tx1"/>
                </a:solidFill>
                <a:latin typeface="Arial" panose="020B0604020202020204" pitchFamily="34" charset="0"/>
                <a:ea typeface="MS PGothic" panose="020B0600070205080204" pitchFamily="34" charset="-128"/>
              </a:defRPr>
            </a:lvl1pPr>
            <a:lvl2pPr marL="804763" indent="-309524" defTabSz="1073018">
              <a:defRPr sz="2600">
                <a:solidFill>
                  <a:schemeClr val="tx1"/>
                </a:solidFill>
                <a:latin typeface="Arial" panose="020B0604020202020204" pitchFamily="34" charset="0"/>
                <a:ea typeface="MS PGothic" panose="020B0600070205080204" pitchFamily="34" charset="-128"/>
              </a:defRPr>
            </a:lvl2pPr>
            <a:lvl3pPr marL="1238098" indent="-247620" defTabSz="1073018">
              <a:defRPr sz="2600">
                <a:solidFill>
                  <a:schemeClr val="tx1"/>
                </a:solidFill>
                <a:latin typeface="Arial" panose="020B0604020202020204" pitchFamily="34" charset="0"/>
                <a:ea typeface="MS PGothic" panose="020B0600070205080204" pitchFamily="34" charset="-128"/>
              </a:defRPr>
            </a:lvl3pPr>
            <a:lvl4pPr marL="1733337" indent="-247620" defTabSz="1073018">
              <a:defRPr sz="2600">
                <a:solidFill>
                  <a:schemeClr val="tx1"/>
                </a:solidFill>
                <a:latin typeface="Arial" panose="020B0604020202020204" pitchFamily="34" charset="0"/>
                <a:ea typeface="MS PGothic" panose="020B0600070205080204" pitchFamily="34" charset="-128"/>
              </a:defRPr>
            </a:lvl4pPr>
            <a:lvl5pPr marL="2228576" indent="-247620" defTabSz="1073018">
              <a:defRPr sz="2600">
                <a:solidFill>
                  <a:schemeClr val="tx1"/>
                </a:solidFill>
                <a:latin typeface="Arial" panose="020B0604020202020204" pitchFamily="34" charset="0"/>
                <a:ea typeface="MS PGothic" panose="020B0600070205080204" pitchFamily="34" charset="-128"/>
              </a:defRPr>
            </a:lvl5pPr>
            <a:lvl6pPr marL="2723815"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6pPr>
            <a:lvl7pPr marL="3219054"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7pPr>
            <a:lvl8pPr marL="3714293"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8pPr>
            <a:lvl9pPr marL="4209532"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9pPr>
          </a:lstStyle>
          <a:p>
            <a:fld id="{D4369B16-3F4A-419C-8270-20AD04F78AB2}" type="slidenum">
              <a:rPr lang="en-US" altLang="en-US" sz="1400">
                <a:solidFill>
                  <a:srgbClr val="000000"/>
                </a:solidFill>
              </a:rPr>
              <a:pPr/>
              <a:t>103</a:t>
            </a:fld>
            <a:endParaRPr lang="en-US" altLang="en-US" sz="1400">
              <a:solidFill>
                <a:srgbClr val="000000"/>
              </a:solidFill>
            </a:endParaRPr>
          </a:p>
        </p:txBody>
      </p:sp>
      <p:sp>
        <p:nvSpPr>
          <p:cNvPr id="74756" name="Rectangle 2"/>
          <p:cNvSpPr>
            <a:spLocks noGrp="1" noRot="1" noChangeAspect="1" noChangeArrowheads="1" noTextEdit="1"/>
          </p:cNvSpPr>
          <p:nvPr>
            <p:ph type="sldImg"/>
          </p:nvPr>
        </p:nvSpPr>
        <p:spPr>
          <a:xfrm>
            <a:off x="-141288" y="860425"/>
            <a:ext cx="7631113" cy="4294188"/>
          </a:xfrm>
          <a:solidFill>
            <a:srgbClr val="FFFFFF"/>
          </a:solidFill>
          <a:ln/>
        </p:spPr>
      </p:sp>
      <p:sp>
        <p:nvSpPr>
          <p:cNvPr id="74757" name="Rectangle 3"/>
          <p:cNvSpPr>
            <a:spLocks noGrp="1" noChangeArrowheads="1"/>
          </p:cNvSpPr>
          <p:nvPr>
            <p:ph type="body" idx="1"/>
          </p:nvPr>
        </p:nvSpPr>
        <p:spPr>
          <a:xfrm>
            <a:off x="734582" y="5440692"/>
            <a:ext cx="5879929" cy="5154621"/>
          </a:xfrm>
          <a:solidFill>
            <a:srgbClr val="FFFFFF"/>
          </a:solidFill>
          <a:ln>
            <a:solidFill>
              <a:srgbClr val="000000"/>
            </a:solidFill>
          </a:ln>
        </p:spPr>
        <p:txBody>
          <a:bodyPr/>
          <a:lstStyle/>
          <a:p>
            <a:pPr eaLnBrk="1" hangingPunct="1"/>
            <a:r>
              <a:rPr lang="en-AU" altLang="en-US">
                <a:latin typeface="Arial" panose="020B0604020202020204" pitchFamily="34" charset="0"/>
              </a:rPr>
              <a:t>And now we’ll work our way through an example.  </a:t>
            </a:r>
          </a:p>
          <a:p>
            <a:pPr eaLnBrk="1" hangingPunct="1"/>
            <a:endParaRPr lang="en-AU" altLang="en-US">
              <a:latin typeface="Arial" panose="020B0604020202020204" pitchFamily="34" charset="0"/>
            </a:endParaRP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15361058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018">
              <a:defRPr sz="2600">
                <a:solidFill>
                  <a:schemeClr val="tx1"/>
                </a:solidFill>
                <a:latin typeface="Arial" panose="020B0604020202020204" pitchFamily="34" charset="0"/>
                <a:ea typeface="MS PGothic" panose="020B0600070205080204" pitchFamily="34" charset="-128"/>
              </a:defRPr>
            </a:lvl1pPr>
            <a:lvl2pPr marL="804763" indent="-309524" defTabSz="1073018">
              <a:defRPr sz="2600">
                <a:solidFill>
                  <a:schemeClr val="tx1"/>
                </a:solidFill>
                <a:latin typeface="Arial" panose="020B0604020202020204" pitchFamily="34" charset="0"/>
                <a:ea typeface="MS PGothic" panose="020B0600070205080204" pitchFamily="34" charset="-128"/>
              </a:defRPr>
            </a:lvl2pPr>
            <a:lvl3pPr marL="1238098" indent="-247620" defTabSz="1073018">
              <a:defRPr sz="2600">
                <a:solidFill>
                  <a:schemeClr val="tx1"/>
                </a:solidFill>
                <a:latin typeface="Arial" panose="020B0604020202020204" pitchFamily="34" charset="0"/>
                <a:ea typeface="MS PGothic" panose="020B0600070205080204" pitchFamily="34" charset="-128"/>
              </a:defRPr>
            </a:lvl3pPr>
            <a:lvl4pPr marL="1733337" indent="-247620" defTabSz="1073018">
              <a:defRPr sz="2600">
                <a:solidFill>
                  <a:schemeClr val="tx1"/>
                </a:solidFill>
                <a:latin typeface="Arial" panose="020B0604020202020204" pitchFamily="34" charset="0"/>
                <a:ea typeface="MS PGothic" panose="020B0600070205080204" pitchFamily="34" charset="-128"/>
              </a:defRPr>
            </a:lvl4pPr>
            <a:lvl5pPr marL="2228576" indent="-247620" defTabSz="1073018">
              <a:defRPr sz="2600">
                <a:solidFill>
                  <a:schemeClr val="tx1"/>
                </a:solidFill>
                <a:latin typeface="Arial" panose="020B0604020202020204" pitchFamily="34" charset="0"/>
                <a:ea typeface="MS PGothic" panose="020B0600070205080204" pitchFamily="34" charset="-128"/>
              </a:defRPr>
            </a:lvl5pPr>
            <a:lvl6pPr marL="2723815"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6pPr>
            <a:lvl7pPr marL="3219054"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7pPr>
            <a:lvl8pPr marL="3714293"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8pPr>
            <a:lvl9pPr marL="4209532"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9pPr>
          </a:lstStyle>
          <a:p>
            <a:r>
              <a:rPr lang="en-US" altLang="en-US" sz="1400">
                <a:solidFill>
                  <a:srgbClr val="000000"/>
                </a:solidFill>
              </a:rPr>
              <a:t>KXX131 Data Management</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018">
              <a:defRPr sz="2600">
                <a:solidFill>
                  <a:schemeClr val="tx1"/>
                </a:solidFill>
                <a:latin typeface="Arial" panose="020B0604020202020204" pitchFamily="34" charset="0"/>
                <a:ea typeface="MS PGothic" panose="020B0600070205080204" pitchFamily="34" charset="-128"/>
              </a:defRPr>
            </a:lvl1pPr>
            <a:lvl2pPr marL="804763" indent="-309524" defTabSz="1073018">
              <a:defRPr sz="2600">
                <a:solidFill>
                  <a:schemeClr val="tx1"/>
                </a:solidFill>
                <a:latin typeface="Arial" panose="020B0604020202020204" pitchFamily="34" charset="0"/>
                <a:ea typeface="MS PGothic" panose="020B0600070205080204" pitchFamily="34" charset="-128"/>
              </a:defRPr>
            </a:lvl2pPr>
            <a:lvl3pPr marL="1238098" indent="-247620" defTabSz="1073018">
              <a:defRPr sz="2600">
                <a:solidFill>
                  <a:schemeClr val="tx1"/>
                </a:solidFill>
                <a:latin typeface="Arial" panose="020B0604020202020204" pitchFamily="34" charset="0"/>
                <a:ea typeface="MS PGothic" panose="020B0600070205080204" pitchFamily="34" charset="-128"/>
              </a:defRPr>
            </a:lvl3pPr>
            <a:lvl4pPr marL="1733337" indent="-247620" defTabSz="1073018">
              <a:defRPr sz="2600">
                <a:solidFill>
                  <a:schemeClr val="tx1"/>
                </a:solidFill>
                <a:latin typeface="Arial" panose="020B0604020202020204" pitchFamily="34" charset="0"/>
                <a:ea typeface="MS PGothic" panose="020B0600070205080204" pitchFamily="34" charset="-128"/>
              </a:defRPr>
            </a:lvl4pPr>
            <a:lvl5pPr marL="2228576" indent="-247620" defTabSz="1073018">
              <a:defRPr sz="2600">
                <a:solidFill>
                  <a:schemeClr val="tx1"/>
                </a:solidFill>
                <a:latin typeface="Arial" panose="020B0604020202020204" pitchFamily="34" charset="0"/>
                <a:ea typeface="MS PGothic" panose="020B0600070205080204" pitchFamily="34" charset="-128"/>
              </a:defRPr>
            </a:lvl5pPr>
            <a:lvl6pPr marL="2723815"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6pPr>
            <a:lvl7pPr marL="3219054"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7pPr>
            <a:lvl8pPr marL="3714293"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8pPr>
            <a:lvl9pPr marL="4209532" indent="-247620" defTabSz="1073018" eaLnBrk="0" fontAlgn="base" hangingPunct="0">
              <a:spcBef>
                <a:spcPct val="0"/>
              </a:spcBef>
              <a:spcAft>
                <a:spcPct val="0"/>
              </a:spcAft>
              <a:defRPr sz="2600">
                <a:solidFill>
                  <a:schemeClr val="tx1"/>
                </a:solidFill>
                <a:latin typeface="Arial" panose="020B0604020202020204" pitchFamily="34" charset="0"/>
                <a:ea typeface="MS PGothic" panose="020B0600070205080204" pitchFamily="34" charset="-128"/>
              </a:defRPr>
            </a:lvl9pPr>
          </a:lstStyle>
          <a:p>
            <a:fld id="{834145F2-D157-45FC-A717-E6666989E5AC}" type="slidenum">
              <a:rPr lang="en-US" altLang="en-US" sz="1400">
                <a:solidFill>
                  <a:srgbClr val="000000"/>
                </a:solidFill>
              </a:rPr>
              <a:pPr/>
              <a:t>104</a:t>
            </a:fld>
            <a:endParaRPr lang="en-US" altLang="en-US" sz="1400">
              <a:solidFill>
                <a:srgbClr val="000000"/>
              </a:solidFill>
            </a:endParaRPr>
          </a:p>
        </p:txBody>
      </p:sp>
      <p:sp>
        <p:nvSpPr>
          <p:cNvPr id="78852" name="Rectangle 2"/>
          <p:cNvSpPr>
            <a:spLocks noGrp="1" noRot="1" noChangeAspect="1" noChangeArrowheads="1" noTextEdit="1"/>
          </p:cNvSpPr>
          <p:nvPr>
            <p:ph type="sldImg"/>
          </p:nvPr>
        </p:nvSpPr>
        <p:spPr>
          <a:xfrm>
            <a:off x="-138113" y="862013"/>
            <a:ext cx="7626351" cy="4291012"/>
          </a:xfrm>
          <a:ln w="12700"/>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34" tIns="54017" rIns="108034" bIns="54017"/>
          <a:lstStyle/>
          <a:p>
            <a:pPr eaLnBrk="1" hangingPunct="1"/>
            <a:r>
              <a:rPr lang="en-US" altLang="en-US">
                <a:latin typeface="Arial" panose="020B0604020202020204" pitchFamily="34" charset="0"/>
              </a:rPr>
              <a:t>Look at this  What does this mean to you?</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342944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r>
              <a:rPr lang="en-US" sz="1300" dirty="0"/>
              <a:t>KXX131 Data Management</a:t>
            </a:r>
          </a:p>
        </p:txBody>
      </p:sp>
      <p:sp>
        <p:nvSpPr>
          <p:cNvPr id="532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fld id="{B3516814-5BCC-DB4C-9D65-20D84825DF0C}" type="slidenum">
              <a:rPr lang="en-US" sz="1300"/>
              <a:pPr/>
              <a:t>22</a:t>
            </a:fld>
            <a:endParaRPr lang="en-US" sz="1300"/>
          </a:p>
        </p:txBody>
      </p:sp>
      <p:sp>
        <p:nvSpPr>
          <p:cNvPr id="53252" name="Rectangle 2"/>
          <p:cNvSpPr>
            <a:spLocks noGrp="1" noRot="1" noChangeAspect="1" noChangeArrowheads="1" noTextEdit="1"/>
          </p:cNvSpPr>
          <p:nvPr>
            <p:ph type="sldImg"/>
          </p:nvPr>
        </p:nvSpPr>
        <p:spPr>
          <a:xfrm>
            <a:off x="95250" y="742950"/>
            <a:ext cx="6604000" cy="3714750"/>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AU" dirty="0"/>
              <a:t>When assignments are late, the penalties are serious, and they’re laid out clearly on the school’s website.  </a:t>
            </a:r>
          </a:p>
          <a:p>
            <a:pPr eaLnBrk="1" hangingPunct="1"/>
            <a:endParaRPr lang="en-AU" dirty="0"/>
          </a:p>
          <a:p>
            <a:pPr eaLnBrk="1" hangingPunct="1"/>
            <a:r>
              <a:rPr lang="en-AU" dirty="0"/>
              <a:t>If you’re late up to 24 hours, then you only get 80% of the recorded mark.</a:t>
            </a:r>
          </a:p>
          <a:p>
            <a:pPr eaLnBrk="1" hangingPunct="1"/>
            <a:endParaRPr lang="en-AU" dirty="0"/>
          </a:p>
          <a:p>
            <a:pPr eaLnBrk="1" hangingPunct="1"/>
            <a:r>
              <a:rPr lang="en-AU" dirty="0"/>
              <a:t>If you’re over 24 hours late and up to seven days later, then you get 50% of the recorded mark.  (That means that you would have needed to get 100% on the assignment to pass).  </a:t>
            </a:r>
          </a:p>
          <a:p>
            <a:pPr eaLnBrk="1" hangingPunct="1"/>
            <a:r>
              <a:rPr lang="en-AU" dirty="0"/>
              <a:t>After 7 days after the due date, we won’t even mark your assignment.  </a:t>
            </a:r>
          </a:p>
          <a:p>
            <a:pPr eaLnBrk="1" hangingPunct="1"/>
            <a:endParaRPr lang="en-AU" dirty="0"/>
          </a:p>
          <a:p>
            <a:pPr eaLnBrk="1" hangingPunct="1"/>
            <a:r>
              <a:rPr lang="en-AU" dirty="0"/>
              <a:t>If you’re thinking about being late, you need to ask yourself if you can add more than 20% to your assignment by being late, because if you can’t, then just hand it in partially finished.  </a:t>
            </a:r>
          </a:p>
          <a:p>
            <a:pPr eaLnBrk="1" hangingPunct="1"/>
            <a:endParaRPr lang="en-AU" dirty="0"/>
          </a:p>
          <a:p>
            <a:pPr eaLnBrk="1" hangingPunct="1"/>
            <a:r>
              <a:rPr lang="en-AU" dirty="0"/>
              <a:t>You’ll need to do a bit of a cost benefit analysis as to whether it’s worth handing something in late.  </a:t>
            </a:r>
          </a:p>
          <a:p>
            <a:pPr eaLnBrk="1" hangingPunct="1"/>
            <a:endParaRPr lang="en-AU" dirty="0"/>
          </a:p>
          <a:p>
            <a:pPr eaLnBrk="1" hangingPunct="1"/>
            <a:endParaRPr lang="en-AU" dirty="0"/>
          </a:p>
          <a:p>
            <a:pPr eaLnBrk="1" hangingPunct="1"/>
            <a:endParaRPr lang="en-AU" dirty="0">
              <a:ea typeface="ＭＳ Ｐゴシック" charset="0"/>
              <a:cs typeface="ＭＳ Ｐゴシック" charset="0"/>
            </a:endParaRPr>
          </a:p>
        </p:txBody>
      </p:sp>
    </p:spTree>
    <p:extLst>
      <p:ext uri="{BB962C8B-B14F-4D97-AF65-F5344CB8AC3E}">
        <p14:creationId xmlns:p14="http://schemas.microsoft.com/office/powerpoint/2010/main" val="3203649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r>
              <a:rPr lang="en-US" sz="1300" dirty="0"/>
              <a:t>KXX131 Data Management</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fld id="{DB96663A-2165-894D-9EDF-B200ECD501DC}" type="slidenum">
              <a:rPr lang="en-US" sz="1300"/>
              <a:pPr/>
              <a:t>23</a:t>
            </a:fld>
            <a:endParaRPr lang="en-US" sz="1300"/>
          </a:p>
        </p:txBody>
      </p:sp>
      <p:sp>
        <p:nvSpPr>
          <p:cNvPr id="55300" name="Rectangle 2"/>
          <p:cNvSpPr>
            <a:spLocks noGrp="1" noRot="1" noChangeAspect="1" noChangeArrowheads="1" noTextEdit="1"/>
          </p:cNvSpPr>
          <p:nvPr>
            <p:ph type="sldImg"/>
          </p:nvPr>
        </p:nvSpPr>
        <p:spPr>
          <a:xfrm>
            <a:off x="95250" y="742950"/>
            <a:ext cx="6604000" cy="371475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AU" dirty="0"/>
              <a:t>If you want an extension, you need to fill out an extension form, which you can get from the CIS website.</a:t>
            </a:r>
          </a:p>
          <a:p>
            <a:pPr eaLnBrk="1" hangingPunct="1"/>
            <a:endParaRPr lang="en-AU" dirty="0"/>
          </a:p>
          <a:p>
            <a:pPr eaLnBrk="1" hangingPunct="1"/>
            <a:r>
              <a:rPr lang="en-AU" dirty="0"/>
              <a:t>You’ll need a medical certificate if you’re saying you’re sick.  We’ll be much kinder to you if you apply before the due date.  </a:t>
            </a:r>
          </a:p>
          <a:p>
            <a:pPr eaLnBrk="1" hangingPunct="1"/>
            <a:endParaRPr lang="en-AU" dirty="0"/>
          </a:p>
          <a:p>
            <a:pPr eaLnBrk="1" hangingPunct="1"/>
            <a:r>
              <a:rPr lang="en-AU" dirty="0"/>
              <a:t>We’ll give you an extension for the length of your medical certificate.  </a:t>
            </a:r>
          </a:p>
          <a:p>
            <a:pPr eaLnBrk="1" hangingPunct="1"/>
            <a:endParaRPr lang="en-AU" dirty="0">
              <a:ea typeface="ＭＳ Ｐゴシック" charset="0"/>
              <a:cs typeface="ＭＳ Ｐゴシック" charset="0"/>
            </a:endParaRPr>
          </a:p>
        </p:txBody>
      </p:sp>
    </p:spTree>
    <p:extLst>
      <p:ext uri="{BB962C8B-B14F-4D97-AF65-F5344CB8AC3E}">
        <p14:creationId xmlns:p14="http://schemas.microsoft.com/office/powerpoint/2010/main" val="731759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r>
              <a:rPr lang="en-US" sz="1300" dirty="0"/>
              <a:t>KXX131 Data Management</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344">
              <a:defRPr sz="2300">
                <a:solidFill>
                  <a:schemeClr val="tx1"/>
                </a:solidFill>
                <a:latin typeface="Arial" charset="0"/>
                <a:ea typeface="ＭＳ Ｐゴシック" charset="0"/>
                <a:cs typeface="ＭＳ Ｐゴシック" charset="0"/>
              </a:defRPr>
            </a:lvl1pPr>
            <a:lvl2pPr marL="715758" indent="-275292" defTabSz="954344">
              <a:defRPr sz="2300">
                <a:solidFill>
                  <a:schemeClr val="tx1"/>
                </a:solidFill>
                <a:latin typeface="Arial" charset="0"/>
                <a:ea typeface="ＭＳ Ｐゴシック" charset="0"/>
              </a:defRPr>
            </a:lvl2pPr>
            <a:lvl3pPr marL="1101166" indent="-220233" defTabSz="954344">
              <a:defRPr sz="2300">
                <a:solidFill>
                  <a:schemeClr val="tx1"/>
                </a:solidFill>
                <a:latin typeface="Arial" charset="0"/>
                <a:ea typeface="ＭＳ Ｐゴシック" charset="0"/>
              </a:defRPr>
            </a:lvl3pPr>
            <a:lvl4pPr marL="1541633" indent="-220233" defTabSz="954344">
              <a:defRPr sz="2300">
                <a:solidFill>
                  <a:schemeClr val="tx1"/>
                </a:solidFill>
                <a:latin typeface="Arial" charset="0"/>
                <a:ea typeface="ＭＳ Ｐゴシック" charset="0"/>
              </a:defRPr>
            </a:lvl4pPr>
            <a:lvl5pPr marL="1982099" indent="-220233" defTabSz="954344">
              <a:defRPr sz="2300">
                <a:solidFill>
                  <a:schemeClr val="tx1"/>
                </a:solidFill>
                <a:latin typeface="Arial" charset="0"/>
                <a:ea typeface="ＭＳ Ｐゴシック" charset="0"/>
              </a:defRPr>
            </a:lvl5pPr>
            <a:lvl6pPr marL="2422566" indent="-220233" defTabSz="954344" eaLnBrk="0" fontAlgn="base" hangingPunct="0">
              <a:spcBef>
                <a:spcPct val="0"/>
              </a:spcBef>
              <a:spcAft>
                <a:spcPct val="0"/>
              </a:spcAft>
              <a:defRPr sz="2300">
                <a:solidFill>
                  <a:schemeClr val="tx1"/>
                </a:solidFill>
                <a:latin typeface="Arial" charset="0"/>
                <a:ea typeface="ＭＳ Ｐゴシック" charset="0"/>
              </a:defRPr>
            </a:lvl6pPr>
            <a:lvl7pPr marL="2863032" indent="-220233" defTabSz="954344" eaLnBrk="0" fontAlgn="base" hangingPunct="0">
              <a:spcBef>
                <a:spcPct val="0"/>
              </a:spcBef>
              <a:spcAft>
                <a:spcPct val="0"/>
              </a:spcAft>
              <a:defRPr sz="2300">
                <a:solidFill>
                  <a:schemeClr val="tx1"/>
                </a:solidFill>
                <a:latin typeface="Arial" charset="0"/>
                <a:ea typeface="ＭＳ Ｐゴシック" charset="0"/>
              </a:defRPr>
            </a:lvl7pPr>
            <a:lvl8pPr marL="3303499" indent="-220233" defTabSz="954344" eaLnBrk="0" fontAlgn="base" hangingPunct="0">
              <a:spcBef>
                <a:spcPct val="0"/>
              </a:spcBef>
              <a:spcAft>
                <a:spcPct val="0"/>
              </a:spcAft>
              <a:defRPr sz="2300">
                <a:solidFill>
                  <a:schemeClr val="tx1"/>
                </a:solidFill>
                <a:latin typeface="Arial" charset="0"/>
                <a:ea typeface="ＭＳ Ｐゴシック" charset="0"/>
              </a:defRPr>
            </a:lvl8pPr>
            <a:lvl9pPr marL="3743965" indent="-220233" defTabSz="954344" eaLnBrk="0" fontAlgn="base" hangingPunct="0">
              <a:spcBef>
                <a:spcPct val="0"/>
              </a:spcBef>
              <a:spcAft>
                <a:spcPct val="0"/>
              </a:spcAft>
              <a:defRPr sz="2300">
                <a:solidFill>
                  <a:schemeClr val="tx1"/>
                </a:solidFill>
                <a:latin typeface="Arial" charset="0"/>
                <a:ea typeface="ＭＳ Ｐゴシック" charset="0"/>
              </a:defRPr>
            </a:lvl9pPr>
          </a:lstStyle>
          <a:p>
            <a:fld id="{1AA14AB8-05BE-F44A-BAB1-7D527286F84E}" type="slidenum">
              <a:rPr lang="en-US" sz="1300"/>
              <a:pPr/>
              <a:t>24</a:t>
            </a:fld>
            <a:endParaRPr lang="en-US" sz="1300"/>
          </a:p>
        </p:txBody>
      </p:sp>
      <p:sp>
        <p:nvSpPr>
          <p:cNvPr id="57348" name="Rectangle 2"/>
          <p:cNvSpPr>
            <a:spLocks noGrp="1" noRot="1" noChangeAspect="1" noChangeArrowheads="1" noTextEdit="1"/>
          </p:cNvSpPr>
          <p:nvPr>
            <p:ph type="sldImg"/>
          </p:nvPr>
        </p:nvSpPr>
        <p:spPr>
          <a:xfrm>
            <a:off x="95250" y="742950"/>
            <a:ext cx="6604000" cy="371475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AU" dirty="0"/>
              <a:t>The final exam is big and you’ll do it during the exam period.</a:t>
            </a:r>
          </a:p>
          <a:p>
            <a:pPr eaLnBrk="1" hangingPunct="1"/>
            <a:endParaRPr lang="en-AU" dirty="0"/>
          </a:p>
          <a:p>
            <a:pPr eaLnBrk="1" hangingPunct="1"/>
            <a:r>
              <a:rPr lang="en-AU" dirty="0"/>
              <a:t>You need to get 45% to pass the unit.  </a:t>
            </a:r>
          </a:p>
          <a:p>
            <a:pPr eaLnBrk="1" hangingPunct="1"/>
            <a:endParaRPr lang="en-AU" dirty="0"/>
          </a:p>
          <a:p>
            <a:pPr eaLnBrk="1" hangingPunct="1"/>
            <a:r>
              <a:rPr lang="en-AU" dirty="0"/>
              <a:t>It will cover everything, and if you want examples, I think they’re up on </a:t>
            </a:r>
            <a:r>
              <a:rPr lang="en-AU" dirty="0" err="1"/>
              <a:t>MyLO</a:t>
            </a:r>
            <a:r>
              <a:rPr lang="en-AU" dirty="0"/>
              <a:t> already.  </a:t>
            </a:r>
          </a:p>
          <a:p>
            <a:pPr eaLnBrk="1" hangingPunct="1"/>
            <a:endParaRPr lang="en-AU" dirty="0"/>
          </a:p>
          <a:p>
            <a:pPr eaLnBrk="1" hangingPunct="1"/>
            <a:r>
              <a:rPr lang="en-AU" dirty="0"/>
              <a:t>If you panic at exams, have a look now so you know what to expect.  </a:t>
            </a:r>
          </a:p>
          <a:p>
            <a:pPr eaLnBrk="1" hangingPunct="1"/>
            <a:endParaRPr lang="en-AU" dirty="0">
              <a:ea typeface="ＭＳ Ｐゴシック" charset="0"/>
              <a:cs typeface="ＭＳ Ｐゴシック" charset="0"/>
            </a:endParaRPr>
          </a:p>
        </p:txBody>
      </p:sp>
    </p:spTree>
    <p:extLst>
      <p:ext uri="{BB962C8B-B14F-4D97-AF65-F5344CB8AC3E}">
        <p14:creationId xmlns:p14="http://schemas.microsoft.com/office/powerpoint/2010/main" val="2659129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C855BFF-FF61-4E44-9748-093B550457EC}" type="datetimeFigureOut">
              <a:rPr lang="en-AU" smtClean="0"/>
              <a:t>12/07/2021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52927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5BFF-FF61-4E44-9748-093B550457EC}" type="datetimeFigureOut">
              <a:rPr lang="en-AU" smtClean="0"/>
              <a:t>12/07/2021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169601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5BFF-FF61-4E44-9748-093B550457EC}" type="datetimeFigureOut">
              <a:rPr lang="en-AU" smtClean="0"/>
              <a:t>12/07/2021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213389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5BFF-FF61-4E44-9748-093B550457EC}" type="datetimeFigureOut">
              <a:rPr lang="en-AU" smtClean="0"/>
              <a:t>12/07/2021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2371F53-269C-4252-B721-67FC8D3D7A49}" type="slidenum">
              <a:rPr lang="en-AU" smtClean="0"/>
              <a:t>‹#›</a:t>
            </a:fld>
            <a:endParaRPr lang="en-AU"/>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8176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5BFF-FF61-4E44-9748-093B550457EC}" type="datetimeFigureOut">
              <a:rPr lang="en-AU" smtClean="0"/>
              <a:t>12/07/2021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533890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855BFF-FF61-4E44-9748-093B550457EC}" type="datetimeFigureOut">
              <a:rPr lang="en-AU" smtClean="0"/>
              <a:t>12/07/2021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282403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855BFF-FF61-4E44-9748-093B550457EC}" type="datetimeFigureOut">
              <a:rPr lang="en-AU" smtClean="0"/>
              <a:t>12/07/2021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421459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55BFF-FF61-4E44-9748-093B550457EC}" type="datetimeFigureOut">
              <a:rPr lang="en-AU" smtClean="0"/>
              <a:t>12/07/2021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3183688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55BFF-FF61-4E44-9748-093B550457EC}" type="datetimeFigureOut">
              <a:rPr lang="en-AU" smtClean="0"/>
              <a:t>12/07/2021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1333965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AU"/>
              <a:t>Click to edit Master title style</a:t>
            </a:r>
            <a:endParaRPr lang="en-US"/>
          </a:p>
        </p:txBody>
      </p:sp>
      <p:sp>
        <p:nvSpPr>
          <p:cNvPr id="3" name="Content Placeholder 2"/>
          <p:cNvSpPr>
            <a:spLocks noGrp="1"/>
          </p:cNvSpPr>
          <p:nvPr>
            <p:ph sz="half" idx="1"/>
          </p:nvPr>
        </p:nvSpPr>
        <p:spPr>
          <a:xfrm>
            <a:off x="609600" y="1719264"/>
            <a:ext cx="10972800" cy="2128837"/>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609600" y="4000501"/>
            <a:ext cx="10972800" cy="2130425"/>
          </a:xfrm>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5" name="Rectangle 4"/>
          <p:cNvSpPr>
            <a:spLocks noGrp="1" noChangeArrowheads="1"/>
          </p:cNvSpPr>
          <p:nvPr>
            <p:ph type="ftr" sz="quarter" idx="10"/>
          </p:nvPr>
        </p:nvSpPr>
        <p:spPr/>
        <p:txBody>
          <a:bodyPr/>
          <a:lstStyle>
            <a:lvl1pPr>
              <a:defRPr/>
            </a:lvl1pPr>
          </a:lstStyle>
          <a:p>
            <a:pPr>
              <a:defRPr/>
            </a:pPr>
            <a:r>
              <a:rPr lang="en-US" dirty="0"/>
              <a:t>KIT102</a:t>
            </a:r>
          </a:p>
        </p:txBody>
      </p:sp>
      <p:sp>
        <p:nvSpPr>
          <p:cNvPr id="6" name="Rectangle 5"/>
          <p:cNvSpPr>
            <a:spLocks noGrp="1" noChangeArrowheads="1"/>
          </p:cNvSpPr>
          <p:nvPr>
            <p:ph type="sldNum" sz="quarter" idx="11"/>
          </p:nvPr>
        </p:nvSpPr>
        <p:spPr/>
        <p:txBody>
          <a:bodyPr/>
          <a:lstStyle>
            <a:lvl1pPr>
              <a:defRPr/>
            </a:lvl1pPr>
          </a:lstStyle>
          <a:p>
            <a:pPr>
              <a:defRPr/>
            </a:pPr>
            <a:fld id="{4E25CBCD-4497-824A-BE63-D5C3E08A28BB}" type="slidenum">
              <a:rPr lang="en-US"/>
              <a:pPr>
                <a:defRPr/>
              </a:pPr>
              <a:t>‹#›</a:t>
            </a:fld>
            <a:endParaRPr lang="en-US"/>
          </a:p>
        </p:txBody>
      </p:sp>
    </p:spTree>
    <p:extLst>
      <p:ext uri="{BB962C8B-B14F-4D97-AF65-F5344CB8AC3E}">
        <p14:creationId xmlns:p14="http://schemas.microsoft.com/office/powerpoint/2010/main" val="66603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10390717" cy="9906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1422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705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1549400" y="6243638"/>
            <a:ext cx="2540000" cy="457200"/>
          </a:xfrm>
        </p:spPr>
        <p:txBody>
          <a:bodyPr/>
          <a:lstStyle>
            <a:lvl1pPr>
              <a:defRPr/>
            </a:lvl1pPr>
          </a:lstStyle>
          <a:p>
            <a:endParaRPr lang="en-US"/>
          </a:p>
        </p:txBody>
      </p:sp>
      <p:sp>
        <p:nvSpPr>
          <p:cNvPr id="6" name="Footer Placeholder 5"/>
          <p:cNvSpPr>
            <a:spLocks noGrp="1"/>
          </p:cNvSpPr>
          <p:nvPr>
            <p:ph type="ftr" sz="quarter" idx="11"/>
          </p:nvPr>
        </p:nvSpPr>
        <p:spPr>
          <a:xfrm>
            <a:off x="4876800" y="6243638"/>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9389533" y="6243638"/>
            <a:ext cx="2540000" cy="457200"/>
          </a:xfrm>
        </p:spPr>
        <p:txBody>
          <a:bodyPr/>
          <a:lstStyle>
            <a:lvl1pPr>
              <a:defRPr/>
            </a:lvl1pPr>
          </a:lstStyle>
          <a:p>
            <a:fld id="{37D5DD07-A412-4236-996D-FC2EBEB32495}" type="slidenum">
              <a:rPr lang="en-US"/>
              <a:pPr/>
              <a:t>‹#›</a:t>
            </a:fld>
            <a:endParaRPr lang="en-US"/>
          </a:p>
        </p:txBody>
      </p:sp>
    </p:spTree>
    <p:extLst>
      <p:ext uri="{BB962C8B-B14F-4D97-AF65-F5344CB8AC3E}">
        <p14:creationId xmlns:p14="http://schemas.microsoft.com/office/powerpoint/2010/main" val="97165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55BFF-FF61-4E44-9748-093B550457EC}" type="datetimeFigureOut">
              <a:rPr lang="en-AU" smtClean="0"/>
              <a:t>12/07/2021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386258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855BFF-FF61-4E44-9748-093B550457EC}" type="datetimeFigureOut">
              <a:rPr lang="en-AU" smtClean="0"/>
              <a:t>12/07/2021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267761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855BFF-FF61-4E44-9748-093B550457EC}" type="datetimeFigureOut">
              <a:rPr lang="en-AU" smtClean="0"/>
              <a:t>12/07/2021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41258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855BFF-FF61-4E44-9748-093B550457EC}" type="datetimeFigureOut">
              <a:rPr lang="en-AU" smtClean="0"/>
              <a:t>12/07/2021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26878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855BFF-FF61-4E44-9748-093B550457EC}" type="datetimeFigureOut">
              <a:rPr lang="en-AU" smtClean="0"/>
              <a:t>12/07/2021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267046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55BFF-FF61-4E44-9748-093B550457EC}" type="datetimeFigureOut">
              <a:rPr lang="en-AU" smtClean="0"/>
              <a:t>12/07/2021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532457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5BFF-FF61-4E44-9748-093B550457EC}" type="datetimeFigureOut">
              <a:rPr lang="en-AU" smtClean="0"/>
              <a:t>12/07/2021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400540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855BFF-FF61-4E44-9748-093B550457EC}" type="datetimeFigureOut">
              <a:rPr lang="en-AU" smtClean="0"/>
              <a:t>12/07/2021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2371F53-269C-4252-B721-67FC8D3D7A49}" type="slidenum">
              <a:rPr lang="en-AU" smtClean="0"/>
              <a:t>‹#›</a:t>
            </a:fld>
            <a:endParaRPr lang="en-AU"/>
          </a:p>
        </p:txBody>
      </p:sp>
    </p:spTree>
    <p:extLst>
      <p:ext uri="{BB962C8B-B14F-4D97-AF65-F5344CB8AC3E}">
        <p14:creationId xmlns:p14="http://schemas.microsoft.com/office/powerpoint/2010/main" val="137278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C855BFF-FF61-4E44-9748-093B550457EC}" type="datetimeFigureOut">
              <a:rPr lang="en-AU" smtClean="0"/>
              <a:t>12/07/2021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2371F53-269C-4252-B721-67FC8D3D7A49}" type="slidenum">
              <a:rPr lang="en-AU" smtClean="0"/>
              <a:t>‹#›</a:t>
            </a:fld>
            <a:endParaRPr lang="en-AU"/>
          </a:p>
        </p:txBody>
      </p:sp>
    </p:spTree>
    <p:extLst>
      <p:ext uri="{BB962C8B-B14F-4D97-AF65-F5344CB8AC3E}">
        <p14:creationId xmlns:p14="http://schemas.microsoft.com/office/powerpoint/2010/main" val="604661015"/>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aurabh.Garg@utas.edu.au"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utas.edu.au/student-learning/for-studen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utas.edu.au/engineering-ict/current-student-resourc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Excel_97-2003_Worksheet.xls"/><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image" Target="../media/image38.emf"/><Relationship Id="rId1" Type="http://schemas.openxmlformats.org/officeDocument/2006/relationships/slideLayout" Target="../slideLayouts/slideLayout7.xml"/><Relationship Id="rId6" Type="http://schemas.openxmlformats.org/officeDocument/2006/relationships/image" Target="../media/image42.emf"/><Relationship Id="rId5" Type="http://schemas.openxmlformats.org/officeDocument/2006/relationships/image" Target="../media/image41.emf"/><Relationship Id="rId10" Type="http://schemas.openxmlformats.org/officeDocument/2006/relationships/image" Target="../media/image46.emf"/><Relationship Id="rId4" Type="http://schemas.openxmlformats.org/officeDocument/2006/relationships/image" Target="../media/image40.emf"/><Relationship Id="rId9" Type="http://schemas.openxmlformats.org/officeDocument/2006/relationships/image" Target="../media/image45.emf"/></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4377313" y="687388"/>
            <a:ext cx="6290687" cy="5483225"/>
          </a:xfrm>
          <a:effectLst/>
        </p:spPr>
        <p:txBody>
          <a:bodyPr wrap="square" anchor="ctr">
            <a:normAutofit/>
          </a:bodyPr>
          <a:lstStyle/>
          <a:p>
            <a:pPr algn="l"/>
            <a:r>
              <a:rPr lang="en-AU" sz="7200">
                <a:solidFill>
                  <a:schemeClr val="tx1">
                    <a:lumMod val="95000"/>
                  </a:schemeClr>
                </a:solidFill>
              </a:rPr>
              <a:t>KIT712</a:t>
            </a:r>
            <a:br>
              <a:rPr lang="en-AU" sz="7200">
                <a:solidFill>
                  <a:schemeClr val="tx1">
                    <a:lumMod val="95000"/>
                  </a:schemeClr>
                </a:solidFill>
              </a:rPr>
            </a:br>
            <a:r>
              <a:rPr lang="en-AU" sz="7200">
                <a:solidFill>
                  <a:schemeClr val="tx1">
                    <a:lumMod val="95000"/>
                  </a:schemeClr>
                </a:solidFill>
              </a:rPr>
              <a:t>Data Management Technology</a:t>
            </a:r>
          </a:p>
        </p:txBody>
      </p:sp>
      <p:sp>
        <p:nvSpPr>
          <p:cNvPr id="3" name="Subtitle 2"/>
          <p:cNvSpPr>
            <a:spLocks noGrp="1"/>
          </p:cNvSpPr>
          <p:nvPr>
            <p:ph type="subTitle" idx="1"/>
          </p:nvPr>
        </p:nvSpPr>
        <p:spPr>
          <a:xfrm>
            <a:off x="838200" y="1295400"/>
            <a:ext cx="2895646" cy="4267200"/>
          </a:xfrm>
        </p:spPr>
        <p:txBody>
          <a:bodyPr anchor="ctr">
            <a:normAutofit/>
          </a:bodyPr>
          <a:lstStyle/>
          <a:p>
            <a:r>
              <a:rPr lang="en-AU" sz="2400">
                <a:solidFill>
                  <a:schemeClr val="tx1">
                    <a:lumMod val="95000"/>
                  </a:schemeClr>
                </a:solidFill>
              </a:rPr>
              <a:t>Lecture 1 By </a:t>
            </a:r>
          </a:p>
          <a:p>
            <a:r>
              <a:rPr lang="en-AU" sz="2400">
                <a:solidFill>
                  <a:schemeClr val="tx1">
                    <a:lumMod val="95000"/>
                  </a:schemeClr>
                </a:solidFill>
              </a:rPr>
              <a:t>Dr. Saurabh Kumar Garg</a:t>
            </a:r>
          </a:p>
        </p:txBody>
      </p:sp>
      <p:cxnSp>
        <p:nvCxnSpPr>
          <p:cNvPr id="6"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71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601" name="Rectangle 2"/>
          <p:cNvSpPr>
            <a:spLocks noGrp="1" noChangeArrowheads="1"/>
          </p:cNvSpPr>
          <p:nvPr>
            <p:ph type="title"/>
          </p:nvPr>
        </p:nvSpPr>
        <p:spPr>
          <a:xfrm>
            <a:off x="838200" y="1115786"/>
            <a:ext cx="3473851" cy="4626428"/>
          </a:xfrm>
          <a:effectLst/>
        </p:spPr>
        <p:txBody>
          <a:bodyPr anchor="ctr">
            <a:normAutofit/>
          </a:bodyPr>
          <a:lstStyle/>
          <a:p>
            <a:pPr algn="r" eaLnBrk="1" hangingPunct="1"/>
            <a:r>
              <a:rPr lang="en-US" sz="4000">
                <a:solidFill>
                  <a:schemeClr val="tx1">
                    <a:lumMod val="95000"/>
                  </a:schemeClr>
                </a:solidFill>
                <a:latin typeface="Arial" charset="0"/>
              </a:rPr>
              <a:t>Unit Outline</a:t>
            </a:r>
            <a:endParaRPr lang="en-AU" sz="4000">
              <a:solidFill>
                <a:schemeClr val="tx1">
                  <a:lumMod val="95000"/>
                </a:schemeClr>
              </a:solidFill>
              <a:latin typeface="Arial" charset="0"/>
            </a:endParaRPr>
          </a:p>
        </p:txBody>
      </p:sp>
      <p:cxnSp>
        <p:nvCxnSpPr>
          <p:cNvPr id="136" name="Straight Connector 135">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173" name="Rectangle 3"/>
          <p:cNvSpPr>
            <a:spLocks noGrp="1" noChangeArrowheads="1"/>
          </p:cNvSpPr>
          <p:nvPr>
            <p:ph idx="1"/>
          </p:nvPr>
        </p:nvSpPr>
        <p:spPr>
          <a:xfrm>
            <a:off x="4996543" y="635000"/>
            <a:ext cx="5713790" cy="5107214"/>
          </a:xfrm>
        </p:spPr>
        <p:txBody>
          <a:bodyPr rtlCol="0" anchor="ctr">
            <a:normAutofit/>
          </a:bodyPr>
          <a:lstStyle/>
          <a:p>
            <a:pPr>
              <a:defRPr/>
            </a:pPr>
            <a:r>
              <a:rPr lang="en-US" sz="2000" dirty="0">
                <a:solidFill>
                  <a:schemeClr val="tx1">
                    <a:lumMod val="95000"/>
                  </a:schemeClr>
                </a:solidFill>
                <a:latin typeface="Arial" charset="0"/>
              </a:rPr>
              <a:t>Very Important</a:t>
            </a:r>
          </a:p>
          <a:p>
            <a:pPr>
              <a:defRPr/>
            </a:pPr>
            <a:r>
              <a:rPr lang="en-US" sz="2000" dirty="0">
                <a:solidFill>
                  <a:schemeClr val="tx1">
                    <a:lumMod val="95000"/>
                  </a:schemeClr>
                </a:solidFill>
                <a:latin typeface="Arial" charset="0"/>
              </a:rPr>
              <a:t>Soft copy available on </a:t>
            </a:r>
          </a:p>
          <a:p>
            <a:pPr lvl="1">
              <a:defRPr/>
            </a:pPr>
            <a:r>
              <a:rPr lang="en-US" sz="2000" dirty="0" err="1">
                <a:solidFill>
                  <a:schemeClr val="tx1">
                    <a:lumMod val="95000"/>
                  </a:schemeClr>
                </a:solidFill>
                <a:latin typeface="Arial" charset="0"/>
              </a:rPr>
              <a:t>MyLO</a:t>
            </a:r>
            <a:r>
              <a:rPr lang="en-US" sz="2000" dirty="0">
                <a:solidFill>
                  <a:schemeClr val="tx1">
                    <a:lumMod val="95000"/>
                  </a:schemeClr>
                </a:solidFill>
                <a:latin typeface="Arial" charset="0"/>
              </a:rPr>
              <a:t> under Information</a:t>
            </a:r>
          </a:p>
          <a:p>
            <a:pPr>
              <a:defRPr/>
            </a:pPr>
            <a:r>
              <a:rPr lang="en-US" sz="2000" dirty="0">
                <a:solidFill>
                  <a:schemeClr val="tx1">
                    <a:lumMod val="95000"/>
                  </a:schemeClr>
                </a:solidFill>
                <a:latin typeface="Arial" charset="0"/>
              </a:rPr>
              <a:t>Read It</a:t>
            </a:r>
            <a:endParaRPr lang="en-AU" sz="2000" dirty="0">
              <a:solidFill>
                <a:schemeClr val="tx1">
                  <a:lumMod val="95000"/>
                </a:schemeClr>
              </a:solidFill>
              <a:latin typeface="Arial" charset="0"/>
            </a:endParaRPr>
          </a:p>
        </p:txBody>
      </p:sp>
    </p:spTree>
    <p:extLst>
      <p:ext uri="{BB962C8B-B14F-4D97-AF65-F5344CB8AC3E}">
        <p14:creationId xmlns:p14="http://schemas.microsoft.com/office/powerpoint/2010/main" val="4122412794"/>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p:txBody>
          <a:bodyPr rtlCol="0">
            <a:normAutofit fontScale="90000"/>
          </a:bodyPr>
          <a:lstStyle/>
          <a:p>
            <a:pPr>
              <a:defRPr/>
            </a:pPr>
            <a:r>
              <a:rPr lang="en-US">
                <a:latin typeface="Arial" charset="0"/>
                <a:ea typeface="+mj-ea"/>
              </a:rPr>
              <a:t>Our ER Naming Conventions</a:t>
            </a:r>
            <a:br>
              <a:rPr lang="en-US">
                <a:latin typeface="Arial" charset="0"/>
                <a:ea typeface="+mj-ea"/>
              </a:rPr>
            </a:br>
            <a:r>
              <a:rPr lang="en-US">
                <a:latin typeface="Arial" charset="0"/>
                <a:ea typeface="+mj-ea"/>
              </a:rPr>
              <a:t>for (Conceptual) ER Diagrams</a:t>
            </a:r>
            <a:endParaRPr lang="en-AU">
              <a:latin typeface="Arial" charset="0"/>
              <a:ea typeface="+mj-ea"/>
            </a:endParaRPr>
          </a:p>
        </p:txBody>
      </p:sp>
      <p:sp>
        <p:nvSpPr>
          <p:cNvPr id="56323" name="Rectangle 3"/>
          <p:cNvSpPr>
            <a:spLocks noGrp="1" noChangeArrowheads="1"/>
          </p:cNvSpPr>
          <p:nvPr>
            <p:ph idx="1"/>
          </p:nvPr>
        </p:nvSpPr>
        <p:spPr/>
        <p:txBody>
          <a:bodyPr>
            <a:normAutofit lnSpcReduction="10000"/>
          </a:bodyPr>
          <a:lstStyle/>
          <a:p>
            <a:pPr eaLnBrk="1" hangingPunct="1">
              <a:lnSpc>
                <a:spcPct val="140000"/>
              </a:lnSpc>
            </a:pPr>
            <a:r>
              <a:rPr lang="en-US" altLang="en-US" sz="2700" dirty="0">
                <a:latin typeface="Arial" panose="020B0604020202020204" pitchFamily="34" charset="0"/>
              </a:rPr>
              <a:t>The name of an </a:t>
            </a:r>
            <a:r>
              <a:rPr lang="en-US" altLang="en-US" sz="2700" b="1" dirty="0">
                <a:latin typeface="Arial" panose="020B0604020202020204" pitchFamily="34" charset="0"/>
              </a:rPr>
              <a:t>entity</a:t>
            </a:r>
            <a:r>
              <a:rPr lang="en-US" altLang="en-US" sz="2700" dirty="0">
                <a:latin typeface="Arial" panose="020B0604020202020204" pitchFamily="34" charset="0"/>
              </a:rPr>
              <a:t> is written in </a:t>
            </a:r>
            <a:r>
              <a:rPr lang="en-US" altLang="en-US" sz="2700" dirty="0">
                <a:latin typeface="Times New Roman" panose="02020603050405020304" pitchFamily="18" charset="0"/>
              </a:rPr>
              <a:t>UPPERCASE</a:t>
            </a:r>
            <a:r>
              <a:rPr lang="en-US" altLang="en-US" sz="2700" dirty="0">
                <a:latin typeface="Arial" panose="020B0604020202020204" pitchFamily="34" charset="0"/>
              </a:rPr>
              <a:t> (also known as </a:t>
            </a:r>
            <a:r>
              <a:rPr lang="en-US" altLang="en-US" sz="2700" dirty="0">
                <a:latin typeface="Times New Roman" panose="02020603050405020304" pitchFamily="18" charset="0"/>
              </a:rPr>
              <a:t>ALL CAPITALS)</a:t>
            </a:r>
          </a:p>
          <a:p>
            <a:pPr eaLnBrk="1" hangingPunct="1">
              <a:lnSpc>
                <a:spcPct val="140000"/>
              </a:lnSpc>
            </a:pPr>
            <a:r>
              <a:rPr lang="en-US" altLang="en-US" sz="2700" dirty="0">
                <a:latin typeface="Arial" panose="020B0604020202020204" pitchFamily="34" charset="0"/>
              </a:rPr>
              <a:t>The name of a </a:t>
            </a:r>
            <a:r>
              <a:rPr lang="en-US" altLang="en-US" sz="2700" b="1" dirty="0">
                <a:latin typeface="Arial" panose="020B0604020202020204" pitchFamily="34" charset="0"/>
              </a:rPr>
              <a:t>relationship</a:t>
            </a:r>
            <a:r>
              <a:rPr lang="en-US" altLang="en-US" sz="2700" dirty="0">
                <a:latin typeface="Arial" panose="020B0604020202020204" pitchFamily="34" charset="0"/>
              </a:rPr>
              <a:t> is written in </a:t>
            </a:r>
            <a:r>
              <a:rPr lang="en-US" altLang="en-US" sz="2700" dirty="0">
                <a:latin typeface="Times New Roman" panose="02020603050405020304" pitchFamily="18" charset="0"/>
              </a:rPr>
              <a:t>lowercase </a:t>
            </a:r>
            <a:r>
              <a:rPr lang="en-US" altLang="en-US" sz="2700" dirty="0">
                <a:latin typeface="Arial" panose="020B0604020202020204" pitchFamily="34" charset="0"/>
              </a:rPr>
              <a:t>– preferably also in</a:t>
            </a:r>
            <a:r>
              <a:rPr lang="en-US" altLang="en-US" sz="2700" dirty="0">
                <a:latin typeface="Times New Roman" panose="02020603050405020304" pitchFamily="18" charset="0"/>
              </a:rPr>
              <a:t> </a:t>
            </a:r>
            <a:r>
              <a:rPr lang="en-US" altLang="en-US" sz="2700" i="1" dirty="0">
                <a:latin typeface="Times New Roman" panose="02020603050405020304" pitchFamily="18" charset="0"/>
              </a:rPr>
              <a:t>italics</a:t>
            </a:r>
          </a:p>
          <a:p>
            <a:pPr eaLnBrk="1" hangingPunct="1">
              <a:lnSpc>
                <a:spcPct val="140000"/>
              </a:lnSpc>
            </a:pPr>
            <a:r>
              <a:rPr lang="en-US" altLang="en-US" sz="2700" dirty="0">
                <a:latin typeface="Arial" panose="020B0604020202020204" pitchFamily="34" charset="0"/>
              </a:rPr>
              <a:t>The name of an </a:t>
            </a:r>
            <a:r>
              <a:rPr lang="en-US" altLang="en-US" sz="2700" b="1" dirty="0">
                <a:latin typeface="Arial" panose="020B0604020202020204" pitchFamily="34" charset="0"/>
              </a:rPr>
              <a:t>attribute</a:t>
            </a:r>
            <a:r>
              <a:rPr lang="en-US" altLang="en-US" sz="2700" dirty="0">
                <a:latin typeface="Arial" panose="020B0604020202020204" pitchFamily="34" charset="0"/>
              </a:rPr>
              <a:t> is written in </a:t>
            </a:r>
            <a:r>
              <a:rPr lang="en-US" altLang="en-US" sz="2700" dirty="0">
                <a:latin typeface="Times New Roman" panose="02020603050405020304" pitchFamily="18" charset="0"/>
              </a:rPr>
              <a:t>Lowercase With Initial Capitals</a:t>
            </a:r>
          </a:p>
          <a:p>
            <a:pPr eaLnBrk="1" hangingPunct="1">
              <a:lnSpc>
                <a:spcPct val="140000"/>
              </a:lnSpc>
            </a:pPr>
            <a:r>
              <a:rPr lang="en-US" altLang="en-US" sz="2700" dirty="0">
                <a:solidFill>
                  <a:srgbClr val="FF0000"/>
                </a:solidFill>
                <a:latin typeface="Arial" panose="020B0604020202020204" pitchFamily="34" charset="0"/>
              </a:rPr>
              <a:t>Note that each type of name is written </a:t>
            </a:r>
            <a:r>
              <a:rPr lang="en-US" altLang="en-US" sz="2700" b="1" i="1" dirty="0">
                <a:solidFill>
                  <a:srgbClr val="FF0000"/>
                </a:solidFill>
                <a:latin typeface="Arial" panose="020B0604020202020204" pitchFamily="34" charset="0"/>
              </a:rPr>
              <a:t>differently</a:t>
            </a:r>
          </a:p>
        </p:txBody>
      </p:sp>
    </p:spTree>
    <p:extLst>
      <p:ext uri="{BB962C8B-B14F-4D97-AF65-F5344CB8AC3E}">
        <p14:creationId xmlns:p14="http://schemas.microsoft.com/office/powerpoint/2010/main" val="15453965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p:txBody>
          <a:bodyPr rtlCol="0">
            <a:normAutofit fontScale="90000"/>
          </a:bodyPr>
          <a:lstStyle/>
          <a:p>
            <a:pPr>
              <a:defRPr/>
            </a:pPr>
            <a:r>
              <a:rPr lang="en-US" dirty="0">
                <a:latin typeface="Arial" charset="0"/>
                <a:ea typeface="+mj-ea"/>
              </a:rPr>
              <a:t>Creating an ER Diagram </a:t>
            </a:r>
            <a:br>
              <a:rPr lang="en-US" dirty="0">
                <a:latin typeface="Arial" charset="0"/>
                <a:ea typeface="+mj-ea"/>
              </a:rPr>
            </a:br>
            <a:endParaRPr lang="en-AU" dirty="0">
              <a:latin typeface="Arial" charset="0"/>
              <a:ea typeface="+mj-ea"/>
            </a:endParaRPr>
          </a:p>
        </p:txBody>
      </p:sp>
      <p:sp>
        <p:nvSpPr>
          <p:cNvPr id="59395" name="Rectangle 3"/>
          <p:cNvSpPr>
            <a:spLocks noGrp="1" noChangeArrowheads="1"/>
          </p:cNvSpPr>
          <p:nvPr>
            <p:ph idx="1"/>
          </p:nvPr>
        </p:nvSpPr>
        <p:spPr/>
        <p:txBody>
          <a:bodyPr>
            <a:normAutofit/>
          </a:bodyPr>
          <a:lstStyle/>
          <a:p>
            <a:pPr>
              <a:lnSpc>
                <a:spcPct val="130000"/>
              </a:lnSpc>
              <a:spcAft>
                <a:spcPts val="600"/>
              </a:spcAft>
            </a:pPr>
            <a:r>
              <a:rPr lang="en-US" altLang="en-US" sz="2500" dirty="0">
                <a:latin typeface="Arial" panose="020B0604020202020204" pitchFamily="34" charset="0"/>
              </a:rPr>
              <a:t>Use the ER Conventions when drawing ER diagrams from scenarios</a:t>
            </a:r>
          </a:p>
          <a:p>
            <a:pPr eaLnBrk="1" hangingPunct="1">
              <a:lnSpc>
                <a:spcPct val="130000"/>
              </a:lnSpc>
            </a:pPr>
            <a:r>
              <a:rPr lang="en-US" altLang="en-US" sz="2500" dirty="0">
                <a:latin typeface="Arial" panose="020B0604020202020204" pitchFamily="34" charset="0"/>
              </a:rPr>
              <a:t>Give each ER Diagram a title  </a:t>
            </a:r>
            <a:r>
              <a:rPr lang="en-US" altLang="en-US" sz="2500" dirty="0" err="1">
                <a:latin typeface="Arial" panose="020B0604020202020204" pitchFamily="34" charset="0"/>
              </a:rPr>
              <a:t>eg</a:t>
            </a:r>
            <a:endParaRPr lang="en-US" altLang="en-US" sz="2500" dirty="0">
              <a:latin typeface="Arial" panose="020B0604020202020204" pitchFamily="34" charset="0"/>
            </a:endParaRPr>
          </a:p>
          <a:p>
            <a:pPr lvl="1" eaLnBrk="1" hangingPunct="1">
              <a:lnSpc>
                <a:spcPct val="130000"/>
              </a:lnSpc>
            </a:pPr>
            <a:r>
              <a:rPr lang="en-US" altLang="en-US" sz="2200" b="1" dirty="0">
                <a:latin typeface="Bookman Old Style" panose="02050604050505020204" pitchFamily="18" charset="0"/>
              </a:rPr>
              <a:t>Finnegan</a:t>
            </a:r>
            <a:r>
              <a:rPr lang="ja-JP" altLang="en-US" sz="2200" b="1" dirty="0">
                <a:latin typeface="Bookman Old Style" panose="02050604050505020204" pitchFamily="18" charset="0"/>
                <a:ea typeface="ヒラギノ角ゴ Pro W3" charset="-128"/>
              </a:rPr>
              <a:t>’</a:t>
            </a:r>
            <a:r>
              <a:rPr lang="en-US" altLang="ja-JP" sz="2200" b="1" dirty="0">
                <a:latin typeface="Bookman Old Style" panose="02050604050505020204" pitchFamily="18" charset="0"/>
              </a:rPr>
              <a:t>s Falderals Factory - Projects</a:t>
            </a:r>
          </a:p>
          <a:p>
            <a:pPr lvl="1">
              <a:lnSpc>
                <a:spcPct val="130000"/>
              </a:lnSpc>
              <a:spcAft>
                <a:spcPts val="600"/>
              </a:spcAft>
            </a:pPr>
            <a:r>
              <a:rPr lang="en-US" altLang="en-US" sz="2200" b="1" dirty="0">
                <a:latin typeface="Bookman Old Style" panose="02050604050505020204" pitchFamily="18" charset="0"/>
              </a:rPr>
              <a:t>University of Woolloomooloo</a:t>
            </a:r>
          </a:p>
          <a:p>
            <a:pPr>
              <a:lnSpc>
                <a:spcPct val="130000"/>
              </a:lnSpc>
              <a:spcBef>
                <a:spcPts val="1200"/>
              </a:spcBef>
              <a:spcAft>
                <a:spcPts val="600"/>
              </a:spcAft>
            </a:pPr>
            <a:r>
              <a:rPr lang="en-US" altLang="en-US" sz="2500" dirty="0">
                <a:latin typeface="Arial" panose="020B0604020202020204" pitchFamily="34" charset="0"/>
              </a:rPr>
              <a:t>Unless explicitly told otherwise, include attributes on the diagram</a:t>
            </a:r>
          </a:p>
        </p:txBody>
      </p:sp>
    </p:spTree>
    <p:extLst>
      <p:ext uri="{BB962C8B-B14F-4D97-AF65-F5344CB8AC3E}">
        <p14:creationId xmlns:p14="http://schemas.microsoft.com/office/powerpoint/2010/main" val="29666813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p:txBody>
          <a:bodyPr rtlCol="0">
            <a:normAutofit fontScale="90000"/>
          </a:bodyPr>
          <a:lstStyle/>
          <a:p>
            <a:pPr>
              <a:defRPr/>
            </a:pPr>
            <a:r>
              <a:rPr lang="en-US" dirty="0">
                <a:latin typeface="Arial" charset="0"/>
                <a:ea typeface="+mj-ea"/>
              </a:rPr>
              <a:t>ER Conventions for KIT712 - Handout</a:t>
            </a:r>
            <a:endParaRPr lang="en-AU" dirty="0">
              <a:latin typeface="Arial" charset="0"/>
              <a:ea typeface="+mj-ea"/>
            </a:endParaRPr>
          </a:p>
        </p:txBody>
      </p:sp>
      <p:sp>
        <p:nvSpPr>
          <p:cNvPr id="60419" name="Rectangle 3"/>
          <p:cNvSpPr>
            <a:spLocks noGrp="1" noChangeArrowheads="1"/>
          </p:cNvSpPr>
          <p:nvPr>
            <p:ph idx="1"/>
          </p:nvPr>
        </p:nvSpPr>
        <p:spPr/>
        <p:txBody>
          <a:bodyPr>
            <a:normAutofit/>
          </a:bodyPr>
          <a:lstStyle/>
          <a:p>
            <a:pPr eaLnBrk="1" hangingPunct="1"/>
            <a:r>
              <a:rPr lang="en-US" altLang="en-US" sz="2400" dirty="0">
                <a:latin typeface="Arial" panose="020B0604020202020204" pitchFamily="34" charset="0"/>
              </a:rPr>
              <a:t>Contains more information and more examples</a:t>
            </a:r>
          </a:p>
          <a:p>
            <a:pPr eaLnBrk="1" hangingPunct="1"/>
            <a:r>
              <a:rPr lang="en-US" altLang="en-US" sz="2400" dirty="0">
                <a:latin typeface="Arial" panose="020B0604020202020204" pitchFamily="34" charset="0"/>
              </a:rPr>
              <a:t>Available on </a:t>
            </a:r>
            <a:r>
              <a:rPr lang="en-US" altLang="en-US" sz="2400" dirty="0" err="1">
                <a:latin typeface="Arial" panose="020B0604020202020204" pitchFamily="34" charset="0"/>
              </a:rPr>
              <a:t>MyLO</a:t>
            </a:r>
            <a:r>
              <a:rPr lang="en-US" altLang="en-US" sz="2400" dirty="0">
                <a:latin typeface="Arial" panose="020B0604020202020204" pitchFamily="34" charset="0"/>
              </a:rPr>
              <a:t> </a:t>
            </a:r>
          </a:p>
        </p:txBody>
      </p:sp>
    </p:spTree>
    <p:extLst>
      <p:ext uri="{BB962C8B-B14F-4D97-AF65-F5344CB8AC3E}">
        <p14:creationId xmlns:p14="http://schemas.microsoft.com/office/powerpoint/2010/main" val="1565856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rtlCol="0">
            <a:normAutofit/>
          </a:bodyPr>
          <a:lstStyle/>
          <a:p>
            <a:pPr algn="ctr">
              <a:defRPr/>
            </a:pPr>
            <a:r>
              <a:rPr lang="en-AU" sz="4000" dirty="0">
                <a:latin typeface="Arial" charset="0"/>
              </a:rPr>
              <a:t>Example Scenario</a:t>
            </a:r>
          </a:p>
        </p:txBody>
      </p:sp>
      <p:sp>
        <p:nvSpPr>
          <p:cNvPr id="73731" name="Rectangle 5"/>
          <p:cNvSpPr>
            <a:spLocks noGrp="1" noChangeArrowheads="1"/>
          </p:cNvSpPr>
          <p:nvPr>
            <p:ph idx="1"/>
          </p:nvPr>
        </p:nvSpPr>
        <p:spPr>
          <a:xfrm>
            <a:off x="0" y="1739900"/>
            <a:ext cx="11869615" cy="4752975"/>
          </a:xfrm>
        </p:spPr>
        <p:txBody>
          <a:bodyPr/>
          <a:lstStyle/>
          <a:p>
            <a:pPr>
              <a:spcBef>
                <a:spcPts val="0"/>
              </a:spcBef>
              <a:buNone/>
            </a:pPr>
            <a:r>
              <a:rPr lang="en-AU" altLang="en-US" sz="2000" dirty="0">
                <a:latin typeface="Arial" panose="020B0604020202020204" pitchFamily="34" charset="0"/>
                <a:cs typeface="Times New Roman" panose="02020603050405020304" pitchFamily="18" charset="0"/>
              </a:rPr>
              <a:t> 	</a:t>
            </a:r>
            <a:r>
              <a:rPr lang="en-AU" altLang="en-US" sz="2400" dirty="0">
                <a:latin typeface="Arial" panose="020B0604020202020204" pitchFamily="34" charset="0"/>
              </a:rPr>
              <a:t>Canterbury Cat Club has decided to create a database to store information about the cats that belong to its members.</a:t>
            </a:r>
          </a:p>
          <a:p>
            <a:pPr>
              <a:spcBef>
                <a:spcPts val="0"/>
              </a:spcBef>
              <a:buNone/>
            </a:pPr>
            <a:r>
              <a:rPr lang="en-AU" altLang="en-US" sz="2400" dirty="0">
                <a:latin typeface="Arial" panose="020B0604020202020204" pitchFamily="34" charset="0"/>
              </a:rPr>
              <a:t>	Each cat is allocated a unique identifier.  The Club also stores the following data about each cat: name, sex, age, and spayed status.</a:t>
            </a:r>
          </a:p>
          <a:p>
            <a:pPr>
              <a:spcBef>
                <a:spcPts val="0"/>
              </a:spcBef>
              <a:buNone/>
            </a:pPr>
            <a:r>
              <a:rPr lang="en-AU" altLang="en-US" sz="2400" dirty="0">
                <a:latin typeface="Arial" panose="020B0604020202020204" pitchFamily="34" charset="0"/>
              </a:rPr>
              <a:t>	Each cat may have one or more owners, and each owner may own one or more cats.  One owner is identified as the primary contact for each cat.</a:t>
            </a:r>
          </a:p>
          <a:p>
            <a:pPr>
              <a:spcBef>
                <a:spcPts val="0"/>
              </a:spcBef>
              <a:buNone/>
            </a:pPr>
            <a:r>
              <a:rPr lang="en-AU" altLang="en-US" sz="2200" dirty="0">
                <a:latin typeface="Arial" panose="020B0604020202020204" pitchFamily="34" charset="0"/>
              </a:rPr>
              <a:t>	</a:t>
            </a:r>
            <a:r>
              <a:rPr lang="en-AU" altLang="en-US" sz="2400" dirty="0">
                <a:latin typeface="Arial" panose="020B0604020202020204" pitchFamily="34" charset="0"/>
              </a:rPr>
              <a:t>Each cat owner must be a member of the Club, therefore each owner has a unique Member Number.  The Club also stores the following data about each owner: first name, surname, phone number, and address.</a:t>
            </a:r>
          </a:p>
          <a:p>
            <a:pPr>
              <a:spcBef>
                <a:spcPts val="0"/>
              </a:spcBef>
              <a:buNone/>
            </a:pPr>
            <a:r>
              <a:rPr lang="en-AU" altLang="en-US" sz="2400" dirty="0">
                <a:latin typeface="Arial" panose="020B0604020202020204" pitchFamily="34" charset="0"/>
              </a:rPr>
              <a:t>	Each owner has only one address, but some owners share the same address.  </a:t>
            </a:r>
          </a:p>
          <a:p>
            <a:pPr>
              <a:spcBef>
                <a:spcPts val="0"/>
              </a:spcBef>
              <a:buNone/>
            </a:pPr>
            <a:r>
              <a:rPr lang="en-AU" altLang="en-US" sz="2400" dirty="0">
                <a:latin typeface="Arial" panose="020B0604020202020204" pitchFamily="34" charset="0"/>
              </a:rPr>
              <a:t>	The Club stores the following data about each address: street number, street name, suburb, state, and postcode.</a:t>
            </a:r>
          </a:p>
          <a:p>
            <a:pPr eaLnBrk="1" hangingPunct="1">
              <a:lnSpc>
                <a:spcPct val="80000"/>
              </a:lnSpc>
              <a:buFont typeface="Wingdings" panose="05000000000000000000" pitchFamily="2" charset="2"/>
              <a:buNone/>
            </a:pPr>
            <a:endParaRPr lang="en-AU" altLang="en-US" sz="2400" dirty="0">
              <a:latin typeface="Arial" panose="020B0604020202020204" pitchFamily="34" charset="0"/>
            </a:endParaRPr>
          </a:p>
        </p:txBody>
      </p:sp>
    </p:spTree>
    <p:extLst>
      <p:ext uri="{BB962C8B-B14F-4D97-AF65-F5344CB8AC3E}">
        <p14:creationId xmlns:p14="http://schemas.microsoft.com/office/powerpoint/2010/main" val="25271475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rtlCol="0">
            <a:normAutofit fontScale="90000"/>
          </a:bodyPr>
          <a:lstStyle/>
          <a:p>
            <a:pPr>
              <a:defRPr/>
            </a:pPr>
            <a:r>
              <a:rPr lang="en-US">
                <a:latin typeface="Arial" charset="0"/>
                <a:ea typeface="+mj-ea"/>
              </a:rPr>
              <a:t>ER Diagram of Given Scenario</a:t>
            </a:r>
            <a:br>
              <a:rPr lang="en-US">
                <a:latin typeface="Arial" charset="0"/>
                <a:ea typeface="+mj-ea"/>
              </a:rPr>
            </a:br>
            <a:r>
              <a:rPr lang="en-US">
                <a:latin typeface="Arial" charset="0"/>
                <a:ea typeface="+mj-ea"/>
              </a:rPr>
              <a:t>(Conceptual Model) </a:t>
            </a:r>
            <a:endParaRPr lang="en-US">
              <a:latin typeface="Arial" charset="0"/>
              <a:ea typeface="+mj-ea"/>
              <a:cs typeface="Arial" charset="0"/>
            </a:endParaRPr>
          </a:p>
        </p:txBody>
      </p:sp>
      <p:sp>
        <p:nvSpPr>
          <p:cNvPr id="77827" name="Rectangle 3"/>
          <p:cNvSpPr>
            <a:spLocks noGrp="1" noChangeArrowheads="1"/>
          </p:cNvSpPr>
          <p:nvPr>
            <p:ph idx="1"/>
          </p:nvPr>
        </p:nvSpPr>
        <p:spPr>
          <a:xfrm>
            <a:off x="1992313" y="1628776"/>
            <a:ext cx="8229600" cy="4430713"/>
          </a:xfrm>
        </p:spPr>
        <p:txBody>
          <a:bodyPr/>
          <a:lstStyle/>
          <a:p>
            <a:pPr eaLnBrk="1" hangingPunct="1">
              <a:buFont typeface="Wingdings" panose="05000000000000000000" pitchFamily="2" charset="2"/>
              <a:buNone/>
            </a:pPr>
            <a:r>
              <a:rPr lang="en-AU" altLang="en-US" sz="2800">
                <a:latin typeface="Times New Roman" panose="02020603050405020304" pitchFamily="18" charset="0"/>
                <a:cs typeface="Times New Roman" panose="02020603050405020304" pitchFamily="18" charset="0"/>
              </a:rPr>
              <a:t>	</a:t>
            </a:r>
            <a:endParaRPr lang="en-AU" altLang="en-US" sz="2400" b="1">
              <a:latin typeface="Bookman Old Style" panose="02050604050505020204" pitchFamily="18" charset="0"/>
            </a:endParaRPr>
          </a:p>
          <a:p>
            <a:pPr eaLnBrk="1" hangingPunct="1">
              <a:buFont typeface="Wingdings" panose="05000000000000000000" pitchFamily="2" charset="2"/>
              <a:buNone/>
            </a:pPr>
            <a:endParaRPr lang="en-AU" altLang="en-US" sz="2400">
              <a:latin typeface="Bookman Old Style" panose="02050604050505020204" pitchFamily="18" charset="0"/>
            </a:endParaRPr>
          </a:p>
          <a:p>
            <a:pPr eaLnBrk="1" hangingPunct="1">
              <a:buFont typeface="Wingdings" panose="05000000000000000000" pitchFamily="2" charset="2"/>
              <a:buNone/>
            </a:pPr>
            <a:endParaRPr lang="en-US" altLang="en-US" sz="2400">
              <a:latin typeface="Times New Roman" panose="02020603050405020304" pitchFamily="18" charset="0"/>
              <a:cs typeface="Arial" panose="020B0604020202020204" pitchFamily="34" charset="0"/>
            </a:endParaRPr>
          </a:p>
        </p:txBody>
      </p:sp>
      <p:sp>
        <p:nvSpPr>
          <p:cNvPr id="77828"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pic>
        <p:nvPicPr>
          <p:cNvPr id="77830"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6275" y="2060575"/>
            <a:ext cx="52197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2" name="TextBox 5"/>
          <p:cNvSpPr txBox="1">
            <a:spLocks noChangeArrowheads="1"/>
          </p:cNvSpPr>
          <p:nvPr/>
        </p:nvSpPr>
        <p:spPr bwMode="auto">
          <a:xfrm>
            <a:off x="5016500" y="2205038"/>
            <a:ext cx="3024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r>
              <a:rPr lang="en-AU" altLang="en-US" sz="2400">
                <a:solidFill>
                  <a:srgbClr val="000000"/>
                </a:solidFill>
                <a:latin typeface="Arial" panose="020B0604020202020204" pitchFamily="34" charset="0"/>
              </a:rPr>
              <a:t>Canterbury Cat Club</a:t>
            </a:r>
          </a:p>
        </p:txBody>
      </p:sp>
    </p:spTree>
    <p:extLst>
      <p:ext uri="{BB962C8B-B14F-4D97-AF65-F5344CB8AC3E}">
        <p14:creationId xmlns:p14="http://schemas.microsoft.com/office/powerpoint/2010/main" val="14174204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FAB1-0977-427C-90DF-ABF4E6640F80}"/>
              </a:ext>
            </a:extLst>
          </p:cNvPr>
          <p:cNvSpPr>
            <a:spLocks noGrp="1"/>
          </p:cNvSpPr>
          <p:nvPr>
            <p:ph type="title"/>
          </p:nvPr>
        </p:nvSpPr>
        <p:spPr/>
        <p:txBody>
          <a:bodyPr/>
          <a:lstStyle/>
          <a:p>
            <a:r>
              <a:rPr lang="en-AU" dirty="0"/>
              <a:t>Bad Business Rules</a:t>
            </a:r>
          </a:p>
        </p:txBody>
      </p:sp>
      <p:sp>
        <p:nvSpPr>
          <p:cNvPr id="3" name="Content Placeholder 2">
            <a:extLst>
              <a:ext uri="{FF2B5EF4-FFF2-40B4-BE49-F238E27FC236}">
                <a16:creationId xmlns:a16="http://schemas.microsoft.com/office/drawing/2014/main" id="{509FCA86-806D-4BED-BAB1-A72F4E837CB6}"/>
              </a:ext>
            </a:extLst>
          </p:cNvPr>
          <p:cNvSpPr>
            <a:spLocks noGrp="1"/>
          </p:cNvSpPr>
          <p:nvPr>
            <p:ph idx="1"/>
          </p:nvPr>
        </p:nvSpPr>
        <p:spPr/>
        <p:txBody>
          <a:bodyPr>
            <a:normAutofit/>
          </a:bodyPr>
          <a:lstStyle/>
          <a:p>
            <a:r>
              <a:rPr lang="en-AU" sz="2400" dirty="0"/>
              <a:t>Discussing implementation details such as foreign keys and Primary keys</a:t>
            </a:r>
          </a:p>
          <a:p>
            <a:r>
              <a:rPr lang="en-AU" sz="2400" dirty="0"/>
              <a:t>Discussing what is entity or relationship</a:t>
            </a:r>
          </a:p>
          <a:p>
            <a:r>
              <a:rPr lang="en-AU" sz="2400" dirty="0"/>
              <a:t>Not giving details as required</a:t>
            </a:r>
          </a:p>
        </p:txBody>
      </p:sp>
    </p:spTree>
    <p:extLst>
      <p:ext uri="{BB962C8B-B14F-4D97-AF65-F5344CB8AC3E}">
        <p14:creationId xmlns:p14="http://schemas.microsoft.com/office/powerpoint/2010/main" val="405045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Pattern</a:t>
            </a:r>
          </a:p>
        </p:txBody>
      </p:sp>
      <p:sp>
        <p:nvSpPr>
          <p:cNvPr id="3" name="Content Placeholder 2"/>
          <p:cNvSpPr>
            <a:spLocks noGrp="1"/>
          </p:cNvSpPr>
          <p:nvPr>
            <p:ph idx="1"/>
          </p:nvPr>
        </p:nvSpPr>
        <p:spPr>
          <a:xfrm>
            <a:off x="820396" y="2603500"/>
            <a:ext cx="9160217" cy="3416300"/>
          </a:xfrm>
        </p:spPr>
        <p:txBody>
          <a:bodyPr>
            <a:normAutofit/>
          </a:bodyPr>
          <a:lstStyle/>
          <a:p>
            <a:r>
              <a:rPr lang="en-US" sz="2800" dirty="0"/>
              <a:t>This unit has:</a:t>
            </a:r>
          </a:p>
          <a:p>
            <a:pPr lvl="1"/>
            <a:r>
              <a:rPr lang="en-US" sz="2400" dirty="0"/>
              <a:t>Lectures – 2 hours per week (Tuesday 9am-11am)</a:t>
            </a:r>
          </a:p>
          <a:p>
            <a:pPr lvl="1"/>
            <a:r>
              <a:rPr lang="en-US" sz="2400" dirty="0"/>
              <a:t>Tutorials – 2  hours per week</a:t>
            </a:r>
          </a:p>
          <a:p>
            <a:pPr lvl="1"/>
            <a:r>
              <a:rPr lang="en-US" sz="2400" dirty="0"/>
              <a:t>Self-Study 3 hours per week</a:t>
            </a:r>
          </a:p>
          <a:p>
            <a:pPr lvl="2"/>
            <a:r>
              <a:rPr lang="en-US" sz="2000" dirty="0"/>
              <a:t>Self-Study Material</a:t>
            </a:r>
          </a:p>
          <a:p>
            <a:pPr lvl="2"/>
            <a:r>
              <a:rPr lang="en-US" sz="2000" dirty="0"/>
              <a:t>Work on assignments</a:t>
            </a:r>
          </a:p>
          <a:p>
            <a:pPr lvl="2"/>
            <a:r>
              <a:rPr lang="en-US" sz="2000" dirty="0"/>
              <a:t>Prepare for tutorials</a:t>
            </a:r>
          </a:p>
          <a:p>
            <a:pPr lvl="2"/>
            <a:r>
              <a:rPr lang="en-US" sz="2000" dirty="0"/>
              <a:t>Study/Revision/Self check quizzes</a:t>
            </a:r>
          </a:p>
          <a:p>
            <a:pPr lvl="1"/>
            <a:endParaRPr lang="en-US" dirty="0"/>
          </a:p>
        </p:txBody>
      </p:sp>
    </p:spTree>
    <p:extLst>
      <p:ext uri="{BB962C8B-B14F-4D97-AF65-F5344CB8AC3E}">
        <p14:creationId xmlns:p14="http://schemas.microsoft.com/office/powerpoint/2010/main" val="191713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Prerequisites (Assumptions)</a:t>
            </a:r>
          </a:p>
        </p:txBody>
      </p:sp>
      <p:sp>
        <p:nvSpPr>
          <p:cNvPr id="3" name="Content Placeholder 2"/>
          <p:cNvSpPr>
            <a:spLocks noGrp="1"/>
          </p:cNvSpPr>
          <p:nvPr>
            <p:ph idx="1"/>
          </p:nvPr>
        </p:nvSpPr>
        <p:spPr/>
        <p:txBody>
          <a:bodyPr>
            <a:normAutofit/>
          </a:bodyPr>
          <a:lstStyle/>
          <a:p>
            <a:r>
              <a:rPr lang="en-AU" sz="2800" dirty="0"/>
              <a:t>Basic SQL</a:t>
            </a:r>
          </a:p>
          <a:p>
            <a:r>
              <a:rPr lang="en-AU" sz="2800" dirty="0"/>
              <a:t>Basic Programming</a:t>
            </a:r>
          </a:p>
          <a:p>
            <a:r>
              <a:rPr lang="en-AU" sz="2800" dirty="0"/>
              <a:t>Hard Working</a:t>
            </a:r>
          </a:p>
          <a:p>
            <a:r>
              <a:rPr lang="en-AU" sz="2800" dirty="0"/>
              <a:t>KT502/KIT506</a:t>
            </a:r>
          </a:p>
        </p:txBody>
      </p:sp>
    </p:spTree>
    <p:extLst>
      <p:ext uri="{BB962C8B-B14F-4D97-AF65-F5344CB8AC3E}">
        <p14:creationId xmlns:p14="http://schemas.microsoft.com/office/powerpoint/2010/main" val="215747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1115786"/>
            <a:ext cx="3473851" cy="4626428"/>
          </a:xfrm>
          <a:effectLst/>
        </p:spPr>
        <p:txBody>
          <a:bodyPr anchor="ctr">
            <a:normAutofit/>
          </a:bodyPr>
          <a:lstStyle/>
          <a:p>
            <a:pPr algn="r"/>
            <a:r>
              <a:rPr lang="en-AU" sz="4000">
                <a:solidFill>
                  <a:schemeClr val="tx1">
                    <a:lumMod val="95000"/>
                  </a:schemeClr>
                </a:solidFill>
              </a:rPr>
              <a:t>Textbooks (Reference Only)</a:t>
            </a: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894943" y="1496786"/>
            <a:ext cx="5713790" cy="4626428"/>
          </a:xfrm>
        </p:spPr>
        <p:txBody>
          <a:bodyPr anchor="ctr">
            <a:normAutofit/>
          </a:bodyPr>
          <a:lstStyle/>
          <a:p>
            <a:r>
              <a:rPr lang="en-AU" sz="2000" dirty="0">
                <a:solidFill>
                  <a:schemeClr val="tx1">
                    <a:lumMod val="95000"/>
                  </a:schemeClr>
                </a:solidFill>
              </a:rPr>
              <a:t>Database Systems: Design, Implementation and Management, by Cornell and Morris, Cengage Learning publisher.</a:t>
            </a:r>
          </a:p>
          <a:p>
            <a:r>
              <a:rPr lang="en-AU" altLang="en-US" sz="2000" dirty="0">
                <a:solidFill>
                  <a:schemeClr val="tx1">
                    <a:lumMod val="95000"/>
                  </a:schemeClr>
                </a:solidFill>
              </a:rPr>
              <a:t>Oracle</a:t>
            </a:r>
            <a:r>
              <a:rPr lang="en-AU" altLang="en-US" sz="2000" i="1" dirty="0">
                <a:solidFill>
                  <a:schemeClr val="tx1">
                    <a:lumMod val="95000"/>
                  </a:schemeClr>
                </a:solidFill>
              </a:rPr>
              <a:t> </a:t>
            </a:r>
            <a:r>
              <a:rPr lang="en-AU" altLang="en-US" sz="2000" dirty="0">
                <a:solidFill>
                  <a:schemeClr val="tx1">
                    <a:lumMod val="95000"/>
                  </a:schemeClr>
                </a:solidFill>
              </a:rPr>
              <a:t>11g:</a:t>
            </a:r>
            <a:r>
              <a:rPr lang="en-AU" altLang="en-US" sz="2000" i="1" dirty="0">
                <a:solidFill>
                  <a:schemeClr val="tx1">
                    <a:lumMod val="95000"/>
                  </a:schemeClr>
                </a:solidFill>
              </a:rPr>
              <a:t> </a:t>
            </a:r>
            <a:r>
              <a:rPr lang="en-AU" altLang="en-US" sz="2000" dirty="0">
                <a:solidFill>
                  <a:schemeClr val="tx1">
                    <a:lumMod val="95000"/>
                  </a:schemeClr>
                </a:solidFill>
              </a:rPr>
              <a:t>SQL, by Joan Casteel, published 2010 by Course Technology, Cengage Learning</a:t>
            </a:r>
          </a:p>
          <a:p>
            <a:r>
              <a:rPr lang="en-AU" altLang="en-US" sz="2000" dirty="0">
                <a:solidFill>
                  <a:schemeClr val="tx1">
                    <a:lumMod val="95000"/>
                  </a:schemeClr>
                </a:solidFill>
              </a:rPr>
              <a:t>Oracle</a:t>
            </a:r>
            <a:r>
              <a:rPr lang="en-AU" altLang="en-US" sz="2000" i="1" dirty="0">
                <a:solidFill>
                  <a:schemeClr val="tx1">
                    <a:lumMod val="95000"/>
                  </a:schemeClr>
                </a:solidFill>
              </a:rPr>
              <a:t> </a:t>
            </a:r>
            <a:r>
              <a:rPr lang="en-AU" altLang="en-US" sz="2000" dirty="0">
                <a:solidFill>
                  <a:schemeClr val="tx1">
                    <a:lumMod val="95000"/>
                  </a:schemeClr>
                </a:solidFill>
              </a:rPr>
              <a:t>11g:</a:t>
            </a:r>
            <a:r>
              <a:rPr lang="en-AU" altLang="en-US" sz="2000" i="1" dirty="0">
                <a:solidFill>
                  <a:schemeClr val="tx1">
                    <a:lumMod val="95000"/>
                  </a:schemeClr>
                </a:solidFill>
              </a:rPr>
              <a:t> </a:t>
            </a:r>
            <a:r>
              <a:rPr lang="en-AU" altLang="en-US" sz="2000" dirty="0">
                <a:solidFill>
                  <a:schemeClr val="tx1">
                    <a:lumMod val="95000"/>
                  </a:schemeClr>
                </a:solidFill>
              </a:rPr>
              <a:t>PL/SQL, by Joan Casteel, published 2010 by Course Technology, Cengage Learning</a:t>
            </a:r>
          </a:p>
          <a:p>
            <a:endParaRPr lang="en-AU" altLang="en-US" sz="2000" dirty="0">
              <a:solidFill>
                <a:schemeClr val="tx1">
                  <a:lumMod val="95000"/>
                </a:schemeClr>
              </a:solidFill>
            </a:endParaRPr>
          </a:p>
          <a:p>
            <a:endParaRPr lang="en-AU" sz="2000" dirty="0">
              <a:solidFill>
                <a:schemeClr val="tx1">
                  <a:lumMod val="95000"/>
                </a:schemeClr>
              </a:solidFill>
            </a:endParaRPr>
          </a:p>
        </p:txBody>
      </p:sp>
    </p:spTree>
    <p:extLst>
      <p:ext uri="{BB962C8B-B14F-4D97-AF65-F5344CB8AC3E}">
        <p14:creationId xmlns:p14="http://schemas.microsoft.com/office/powerpoint/2010/main" val="171636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0">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7889" y="1349680"/>
            <a:ext cx="2931320" cy="4449541"/>
          </a:xfrm>
        </p:spPr>
        <p:txBody>
          <a:bodyPr anchor="t">
            <a:normAutofit/>
          </a:bodyPr>
          <a:lstStyle/>
          <a:p>
            <a:r>
              <a:rPr lang="en-AU" sz="4800">
                <a:solidFill>
                  <a:schemeClr val="tx1"/>
                </a:solidFill>
              </a:rPr>
              <a:t>Learning Outcomes</a:t>
            </a:r>
          </a:p>
        </p:txBody>
      </p:sp>
      <p:graphicFrame>
        <p:nvGraphicFramePr>
          <p:cNvPr id="15" name="Content Placeholder 2">
            <a:extLst>
              <a:ext uri="{FF2B5EF4-FFF2-40B4-BE49-F238E27FC236}">
                <a16:creationId xmlns:a16="http://schemas.microsoft.com/office/drawing/2014/main" id="{6D605F92-7A07-4420-8BCB-D32CB632732A}"/>
              </a:ext>
            </a:extLst>
          </p:cNvPr>
          <p:cNvGraphicFramePr>
            <a:graphicFrameLocks noGrp="1"/>
          </p:cNvGraphicFramePr>
          <p:nvPr>
            <p:ph idx="1"/>
            <p:extLst>
              <p:ext uri="{D42A27DB-BD31-4B8C-83A1-F6EECF244321}">
                <p14:modId xmlns:p14="http://schemas.microsoft.com/office/powerpoint/2010/main" val="1602913441"/>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5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0">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7889" y="1349680"/>
            <a:ext cx="2931320" cy="4449541"/>
          </a:xfrm>
        </p:spPr>
        <p:txBody>
          <a:bodyPr anchor="t">
            <a:normAutofit/>
          </a:bodyPr>
          <a:lstStyle/>
          <a:p>
            <a:r>
              <a:rPr lang="en-AU" sz="4800">
                <a:solidFill>
                  <a:schemeClr val="tx1"/>
                </a:solidFill>
              </a:rPr>
              <a:t>Topics</a:t>
            </a:r>
          </a:p>
        </p:txBody>
      </p:sp>
      <p:graphicFrame>
        <p:nvGraphicFramePr>
          <p:cNvPr id="18" name="Content Placeholder 2">
            <a:extLst>
              <a:ext uri="{FF2B5EF4-FFF2-40B4-BE49-F238E27FC236}">
                <a16:creationId xmlns:a16="http://schemas.microsoft.com/office/drawing/2014/main" id="{89FF1C30-B8AB-4E0F-8F8A-703AB27DCD72}"/>
              </a:ext>
            </a:extLst>
          </p:cNvPr>
          <p:cNvGraphicFramePr>
            <a:graphicFrameLocks noGrp="1"/>
          </p:cNvGraphicFramePr>
          <p:nvPr>
            <p:ph idx="1"/>
            <p:extLst>
              <p:ext uri="{D42A27DB-BD31-4B8C-83A1-F6EECF244321}">
                <p14:modId xmlns:p14="http://schemas.microsoft.com/office/powerpoint/2010/main" val="968515299"/>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553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1115786"/>
            <a:ext cx="3473851" cy="4626428"/>
          </a:xfrm>
          <a:effectLst/>
        </p:spPr>
        <p:txBody>
          <a:bodyPr anchor="ctr">
            <a:normAutofit/>
          </a:bodyPr>
          <a:lstStyle/>
          <a:p>
            <a:pPr algn="r"/>
            <a:r>
              <a:rPr lang="en-AU" sz="4000">
                <a:solidFill>
                  <a:schemeClr val="tx1">
                    <a:lumMod val="95000"/>
                  </a:schemeClr>
                </a:solidFill>
              </a:rPr>
              <a:t>Tentative Tutorial Schedules</a:t>
            </a:r>
          </a:p>
        </p:txBody>
      </p:sp>
      <p:cxnSp>
        <p:nvCxnSpPr>
          <p:cNvPr id="18"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96543" y="457200"/>
            <a:ext cx="5713790" cy="6184900"/>
          </a:xfrm>
        </p:spPr>
        <p:txBody>
          <a:bodyPr anchor="ctr">
            <a:normAutofit/>
          </a:bodyPr>
          <a:lstStyle/>
          <a:p>
            <a:r>
              <a:rPr lang="en-AU" sz="2000" dirty="0">
                <a:solidFill>
                  <a:schemeClr val="tx1">
                    <a:lumMod val="95000"/>
                  </a:schemeClr>
                </a:solidFill>
              </a:rPr>
              <a:t>Week 2: ER Modelling and  Relational Model</a:t>
            </a:r>
          </a:p>
          <a:p>
            <a:r>
              <a:rPr lang="en-AU" sz="2000" dirty="0">
                <a:solidFill>
                  <a:schemeClr val="tx1">
                    <a:lumMod val="95000"/>
                  </a:schemeClr>
                </a:solidFill>
              </a:rPr>
              <a:t>Week 3: Relational Algebra</a:t>
            </a:r>
          </a:p>
          <a:p>
            <a:r>
              <a:rPr lang="en-AU" sz="2000" dirty="0">
                <a:solidFill>
                  <a:schemeClr val="tx1">
                    <a:lumMod val="95000"/>
                  </a:schemeClr>
                </a:solidFill>
              </a:rPr>
              <a:t>Week 4: SQL Revision using Oracle</a:t>
            </a:r>
          </a:p>
          <a:p>
            <a:r>
              <a:rPr lang="en-AU" sz="2000" dirty="0">
                <a:solidFill>
                  <a:schemeClr val="tx1">
                    <a:lumMod val="95000"/>
                  </a:schemeClr>
                </a:solidFill>
              </a:rPr>
              <a:t>Week 5:  SQL Revision +</a:t>
            </a:r>
            <a:r>
              <a:rPr lang="en-AU" sz="2000" dirty="0">
                <a:solidFill>
                  <a:srgbClr val="FFC000"/>
                </a:solidFill>
              </a:rPr>
              <a:t>LAB TEST (+SQL Assignment due)</a:t>
            </a:r>
          </a:p>
          <a:p>
            <a:r>
              <a:rPr lang="en-AU" sz="2000" dirty="0">
                <a:solidFill>
                  <a:schemeClr val="tx1">
                    <a:lumMod val="95000"/>
                  </a:schemeClr>
                </a:solidFill>
              </a:rPr>
              <a:t>Week 6: SQL Query Optimisation I</a:t>
            </a:r>
          </a:p>
          <a:p>
            <a:r>
              <a:rPr lang="en-AU" sz="2000" dirty="0">
                <a:solidFill>
                  <a:schemeClr val="tx1">
                    <a:lumMod val="95000"/>
                  </a:schemeClr>
                </a:solidFill>
              </a:rPr>
              <a:t>Week 7: SQL Query Optimisation II</a:t>
            </a:r>
          </a:p>
          <a:p>
            <a:r>
              <a:rPr lang="en-AU" sz="2000" dirty="0">
                <a:solidFill>
                  <a:schemeClr val="tx1">
                    <a:lumMod val="95000"/>
                  </a:schemeClr>
                </a:solidFill>
              </a:rPr>
              <a:t>Week 8: PL/SQL 0 +</a:t>
            </a:r>
            <a:r>
              <a:rPr lang="en-AU" sz="2000" dirty="0">
                <a:solidFill>
                  <a:srgbClr val="FFC000"/>
                </a:solidFill>
              </a:rPr>
              <a:t>LAB Test</a:t>
            </a:r>
          </a:p>
          <a:p>
            <a:r>
              <a:rPr lang="en-AU" sz="2000" dirty="0">
                <a:solidFill>
                  <a:schemeClr val="tx1">
                    <a:lumMod val="95000"/>
                  </a:schemeClr>
                </a:solidFill>
              </a:rPr>
              <a:t>Week 9: PL/SQL I</a:t>
            </a:r>
          </a:p>
          <a:p>
            <a:r>
              <a:rPr lang="en-AU" sz="2000" dirty="0">
                <a:solidFill>
                  <a:schemeClr val="tx1">
                    <a:lumMod val="95000"/>
                  </a:schemeClr>
                </a:solidFill>
              </a:rPr>
              <a:t>Week 10: PL/SQL II</a:t>
            </a:r>
          </a:p>
          <a:p>
            <a:r>
              <a:rPr lang="en-AU" sz="2000" dirty="0" err="1">
                <a:solidFill>
                  <a:schemeClr val="tx1">
                    <a:lumMod val="95000"/>
                  </a:schemeClr>
                </a:solidFill>
              </a:rPr>
              <a:t>WeeK</a:t>
            </a:r>
            <a:r>
              <a:rPr lang="en-AU" sz="2000" dirty="0">
                <a:solidFill>
                  <a:schemeClr val="tx1">
                    <a:lumMod val="95000"/>
                  </a:schemeClr>
                </a:solidFill>
              </a:rPr>
              <a:t> 11: Database Administration 0+ </a:t>
            </a:r>
            <a:r>
              <a:rPr lang="en-AU" sz="2000" dirty="0">
                <a:solidFill>
                  <a:srgbClr val="FFC000"/>
                </a:solidFill>
              </a:rPr>
              <a:t>LAB TEST</a:t>
            </a:r>
          </a:p>
          <a:p>
            <a:r>
              <a:rPr lang="en-AU" sz="2000" dirty="0">
                <a:solidFill>
                  <a:schemeClr val="tx1">
                    <a:lumMod val="95000"/>
                  </a:schemeClr>
                </a:solidFill>
              </a:rPr>
              <a:t>Week 12: Database Administration 1</a:t>
            </a:r>
          </a:p>
          <a:p>
            <a:r>
              <a:rPr lang="en-AU" sz="2000" dirty="0">
                <a:solidFill>
                  <a:schemeClr val="tx1">
                    <a:lumMod val="95000"/>
                  </a:schemeClr>
                </a:solidFill>
              </a:rPr>
              <a:t>Week 13:  </a:t>
            </a:r>
            <a:r>
              <a:rPr lang="en-AU" sz="2000" dirty="0">
                <a:solidFill>
                  <a:srgbClr val="FFC000"/>
                </a:solidFill>
              </a:rPr>
              <a:t>LAB TEST</a:t>
            </a:r>
          </a:p>
        </p:txBody>
      </p:sp>
    </p:spTree>
    <p:extLst>
      <p:ext uri="{BB962C8B-B14F-4D97-AF65-F5344CB8AC3E}">
        <p14:creationId xmlns:p14="http://schemas.microsoft.com/office/powerpoint/2010/main" val="1505687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Online Modules [Extra Readings]</a:t>
            </a:r>
          </a:p>
        </p:txBody>
      </p:sp>
      <p:sp>
        <p:nvSpPr>
          <p:cNvPr id="3" name="Content Placeholder 2"/>
          <p:cNvSpPr>
            <a:spLocks noGrp="1"/>
          </p:cNvSpPr>
          <p:nvPr>
            <p:ph idx="1"/>
          </p:nvPr>
        </p:nvSpPr>
        <p:spPr>
          <a:xfrm>
            <a:off x="1154954" y="1816100"/>
            <a:ext cx="9162753" cy="4475518"/>
          </a:xfrm>
        </p:spPr>
        <p:txBody>
          <a:bodyPr>
            <a:noAutofit/>
          </a:bodyPr>
          <a:lstStyle/>
          <a:p>
            <a:r>
              <a:rPr lang="en-AU" sz="3200" dirty="0"/>
              <a:t>Data Modelling</a:t>
            </a:r>
          </a:p>
          <a:p>
            <a:pPr lvl="1"/>
            <a:r>
              <a:rPr lang="en-AU" sz="2800" dirty="0"/>
              <a:t>SQL Review (Oracle)</a:t>
            </a:r>
          </a:p>
          <a:p>
            <a:r>
              <a:rPr lang="en-AU" sz="3200" dirty="0"/>
              <a:t>Advanced SQL (PL/SQL, Triggers, Cursors)</a:t>
            </a:r>
          </a:p>
          <a:p>
            <a:r>
              <a:rPr lang="en-AU" sz="3200" dirty="0"/>
              <a:t>Query Optimizations</a:t>
            </a:r>
          </a:p>
          <a:p>
            <a:r>
              <a:rPr lang="en-AU" sz="3200" dirty="0"/>
              <a:t>Database Administration</a:t>
            </a:r>
          </a:p>
        </p:txBody>
      </p:sp>
    </p:spTree>
    <p:extLst>
      <p:ext uri="{BB962C8B-B14F-4D97-AF65-F5344CB8AC3E}">
        <p14:creationId xmlns:p14="http://schemas.microsoft.com/office/powerpoint/2010/main" val="1340496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a:latin typeface="Arial" charset="0"/>
              </a:rPr>
              <a:t>Assessment - Overview</a:t>
            </a:r>
            <a:endParaRPr lang="en-US" sz="3500">
              <a:latin typeface="Arial" charset="0"/>
            </a:endParaRPr>
          </a:p>
        </p:txBody>
      </p:sp>
      <p:sp>
        <p:nvSpPr>
          <p:cNvPr id="44034" name="Rectangle 3"/>
          <p:cNvSpPr>
            <a:spLocks noGrp="1" noChangeArrowheads="1"/>
          </p:cNvSpPr>
          <p:nvPr>
            <p:ph idx="1"/>
          </p:nvPr>
        </p:nvSpPr>
        <p:spPr>
          <a:xfrm>
            <a:off x="1154954" y="1866900"/>
            <a:ext cx="9373346" cy="4546600"/>
          </a:xfrm>
        </p:spPr>
        <p:txBody>
          <a:bodyPr>
            <a:normAutofit fontScale="92500" lnSpcReduction="20000"/>
          </a:bodyPr>
          <a:lstStyle/>
          <a:p>
            <a:pPr>
              <a:lnSpc>
                <a:spcPct val="130000"/>
              </a:lnSpc>
            </a:pPr>
            <a:r>
              <a:rPr lang="en-US" sz="3600" dirty="0"/>
              <a:t>In-Semester Assessment 60%</a:t>
            </a:r>
          </a:p>
          <a:p>
            <a:pPr>
              <a:lnSpc>
                <a:spcPct val="130000"/>
              </a:lnSpc>
            </a:pPr>
            <a:r>
              <a:rPr lang="en-US" sz="3600" dirty="0"/>
              <a:t>Final Exam 40%</a:t>
            </a:r>
          </a:p>
          <a:p>
            <a:pPr>
              <a:lnSpc>
                <a:spcPct val="130000"/>
              </a:lnSpc>
            </a:pPr>
            <a:r>
              <a:rPr lang="en-US" sz="3600" dirty="0"/>
              <a:t>To pass this unit need at least:</a:t>
            </a:r>
          </a:p>
          <a:p>
            <a:pPr marL="742950" lvl="2" indent="-342900">
              <a:lnSpc>
                <a:spcPct val="130000"/>
              </a:lnSpc>
            </a:pPr>
            <a:r>
              <a:rPr lang="en-US" sz="3200" dirty="0">
                <a:cs typeface="ＭＳ Ｐゴシック" charset="0"/>
              </a:rPr>
              <a:t>Pass all the learning outcomes</a:t>
            </a:r>
          </a:p>
          <a:p>
            <a:pPr marL="742950" lvl="2" indent="-342900">
              <a:lnSpc>
                <a:spcPct val="130000"/>
              </a:lnSpc>
            </a:pPr>
            <a:r>
              <a:rPr lang="en-US" sz="3200" dirty="0">
                <a:cs typeface="ＭＳ Ｐゴシック" charset="0"/>
              </a:rPr>
              <a:t>50% of the overall mark</a:t>
            </a:r>
          </a:p>
          <a:p>
            <a:pPr marL="742950" lvl="2" indent="-342900">
              <a:lnSpc>
                <a:spcPct val="130000"/>
              </a:lnSpc>
            </a:pPr>
            <a:r>
              <a:rPr lang="en-US" sz="3200" dirty="0">
                <a:cs typeface="ＭＳ Ｐゴシック" charset="0"/>
              </a:rPr>
              <a:t>45% in the in-semester assessments</a:t>
            </a:r>
          </a:p>
          <a:p>
            <a:pPr marL="742950" lvl="2" indent="-342900">
              <a:lnSpc>
                <a:spcPct val="130000"/>
              </a:lnSpc>
            </a:pPr>
            <a:r>
              <a:rPr lang="en-US" sz="3200" dirty="0">
                <a:cs typeface="ＭＳ Ｐゴシック" charset="0"/>
              </a:rPr>
              <a:t>45% in the exam</a:t>
            </a:r>
          </a:p>
        </p:txBody>
      </p:sp>
    </p:spTree>
    <p:extLst>
      <p:ext uri="{BB962C8B-B14F-4D97-AF65-F5344CB8AC3E}">
        <p14:creationId xmlns:p14="http://schemas.microsoft.com/office/powerpoint/2010/main" val="78111808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rPr>
              <a:t>Assessment - In-Semester</a:t>
            </a:r>
            <a:endParaRPr lang="en-AU" dirty="0"/>
          </a:p>
        </p:txBody>
      </p:sp>
      <p:sp>
        <p:nvSpPr>
          <p:cNvPr id="3" name="Content Placeholder 2"/>
          <p:cNvSpPr>
            <a:spLocks noGrp="1"/>
          </p:cNvSpPr>
          <p:nvPr>
            <p:ph idx="1"/>
          </p:nvPr>
        </p:nvSpPr>
        <p:spPr/>
        <p:txBody>
          <a:bodyPr>
            <a:normAutofit/>
          </a:bodyPr>
          <a:lstStyle/>
          <a:p>
            <a:r>
              <a:rPr lang="en-US" sz="2600" dirty="0">
                <a:cs typeface="ＭＳ Ｐゴシック" charset="0"/>
              </a:rPr>
              <a:t>60% of overall mark</a:t>
            </a:r>
          </a:p>
          <a:p>
            <a:r>
              <a:rPr lang="en-US" sz="2600" dirty="0">
                <a:cs typeface="ＭＳ Ｐゴシック" charset="0"/>
              </a:rPr>
              <a:t>MUST gain at least 45% of the total mark  in this part to pass the unit</a:t>
            </a:r>
          </a:p>
          <a:p>
            <a:r>
              <a:rPr lang="en-US" sz="2600" dirty="0">
                <a:cs typeface="ＭＳ Ｐゴシック" charset="0"/>
              </a:rPr>
              <a:t>Assignments - tasks published on </a:t>
            </a:r>
            <a:r>
              <a:rPr lang="en-US" sz="2600" dirty="0" err="1">
                <a:cs typeface="ＭＳ Ｐゴシック" charset="0"/>
              </a:rPr>
              <a:t>MyLO</a:t>
            </a:r>
            <a:r>
              <a:rPr lang="en-US" sz="2600" dirty="0">
                <a:cs typeface="ＭＳ Ｐゴシック" charset="0"/>
              </a:rPr>
              <a:t> (10%)</a:t>
            </a:r>
          </a:p>
          <a:p>
            <a:pPr lvl="1"/>
            <a:r>
              <a:rPr lang="en-US" sz="2200" dirty="0">
                <a:cs typeface="ＭＳ Ｐゴシック" charset="0"/>
              </a:rPr>
              <a:t>Database Design</a:t>
            </a:r>
          </a:p>
          <a:p>
            <a:r>
              <a:rPr lang="en-US" sz="3000" dirty="0">
                <a:cs typeface="ＭＳ Ｐゴシック" charset="0"/>
              </a:rPr>
              <a:t>In- Semester Tests (conducted in the tutorial)</a:t>
            </a:r>
          </a:p>
          <a:p>
            <a:pPr lvl="1"/>
            <a:r>
              <a:rPr lang="en-US" sz="2400" dirty="0">
                <a:cs typeface="ＭＳ Ｐゴシック" charset="0"/>
              </a:rPr>
              <a:t>Database Implementation &amp; SQL basics (15%)</a:t>
            </a:r>
          </a:p>
          <a:p>
            <a:pPr lvl="1"/>
            <a:r>
              <a:rPr lang="en-US" sz="2400" dirty="0">
                <a:cs typeface="ＭＳ Ｐゴシック" charset="0"/>
              </a:rPr>
              <a:t>Query Design and Optimization (15%)</a:t>
            </a:r>
          </a:p>
          <a:p>
            <a:pPr lvl="1"/>
            <a:r>
              <a:rPr lang="fr-FR" sz="2500" dirty="0" err="1"/>
              <a:t>Database</a:t>
            </a:r>
            <a:r>
              <a:rPr lang="fr-FR" sz="2500" dirty="0"/>
              <a:t> </a:t>
            </a:r>
            <a:r>
              <a:rPr lang="fr-FR" sz="2500" dirty="0" err="1"/>
              <a:t>Constraints</a:t>
            </a:r>
            <a:r>
              <a:rPr lang="fr-FR" sz="2500" dirty="0"/>
              <a:t> </a:t>
            </a:r>
            <a:r>
              <a:rPr lang="fr-FR" sz="2500" dirty="0" err="1"/>
              <a:t>Implementation</a:t>
            </a:r>
            <a:r>
              <a:rPr lang="fr-FR" sz="2500" dirty="0"/>
              <a:t> (PL/SQL) </a:t>
            </a:r>
            <a:r>
              <a:rPr lang="en-US" sz="2500" dirty="0">
                <a:cs typeface="ＭＳ Ｐゴシック" charset="0"/>
              </a:rPr>
              <a:t>(15%)</a:t>
            </a:r>
            <a:endParaRPr lang="en-US" sz="2500" dirty="0"/>
          </a:p>
          <a:p>
            <a:pPr lvl="1"/>
            <a:r>
              <a:rPr lang="en-US" sz="2400" dirty="0">
                <a:cs typeface="ＭＳ Ｐゴシック" charset="0"/>
              </a:rPr>
              <a:t>Database Administration and Modern Databases (5%)</a:t>
            </a:r>
          </a:p>
          <a:p>
            <a:endParaRPr lang="en-US" dirty="0">
              <a:cs typeface="ＭＳ Ｐゴシック" charset="0"/>
            </a:endParaRPr>
          </a:p>
          <a:p>
            <a:endParaRPr lang="en-AU" dirty="0"/>
          </a:p>
        </p:txBody>
      </p:sp>
    </p:spTree>
    <p:extLst>
      <p:ext uri="{BB962C8B-B14F-4D97-AF65-F5344CB8AC3E}">
        <p14:creationId xmlns:p14="http://schemas.microsoft.com/office/powerpoint/2010/main" val="211444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1115786"/>
            <a:ext cx="3473851" cy="4626428"/>
          </a:xfrm>
          <a:effectLst/>
        </p:spPr>
        <p:txBody>
          <a:bodyPr anchor="ctr">
            <a:normAutofit/>
          </a:bodyPr>
          <a:lstStyle/>
          <a:p>
            <a:pPr algn="r"/>
            <a:r>
              <a:rPr lang="en-AU" sz="4000">
                <a:solidFill>
                  <a:schemeClr val="tx1">
                    <a:lumMod val="95000"/>
                  </a:schemeClr>
                </a:solidFill>
              </a:rPr>
              <a:t>Teaching Team</a:t>
            </a: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96543" y="1115786"/>
            <a:ext cx="5713790" cy="4626428"/>
          </a:xfrm>
        </p:spPr>
        <p:txBody>
          <a:bodyPr anchor="ctr">
            <a:normAutofit/>
          </a:bodyPr>
          <a:lstStyle/>
          <a:p>
            <a:r>
              <a:rPr lang="en-AU" sz="2000" dirty="0">
                <a:solidFill>
                  <a:schemeClr val="tx1">
                    <a:lumMod val="95000"/>
                  </a:schemeClr>
                </a:solidFill>
              </a:rPr>
              <a:t>Unit Coordinator</a:t>
            </a:r>
          </a:p>
          <a:p>
            <a:pPr lvl="1"/>
            <a:r>
              <a:rPr lang="en-US" sz="2000" dirty="0">
                <a:solidFill>
                  <a:schemeClr val="tx1">
                    <a:lumMod val="95000"/>
                  </a:schemeClr>
                </a:solidFill>
              </a:rPr>
              <a:t>Dr. Saurabh Garg</a:t>
            </a:r>
          </a:p>
          <a:p>
            <a:pPr lvl="1"/>
            <a:r>
              <a:rPr lang="en-US" sz="2000" dirty="0">
                <a:solidFill>
                  <a:schemeClr val="tx1">
                    <a:lumMod val="95000"/>
                  </a:schemeClr>
                </a:solidFill>
              </a:rPr>
              <a:t>Lecturer in Hobart</a:t>
            </a:r>
          </a:p>
          <a:p>
            <a:pPr lvl="1"/>
            <a:r>
              <a:rPr lang="en-US" sz="2000" dirty="0">
                <a:solidFill>
                  <a:schemeClr val="tx1">
                    <a:lumMod val="95000"/>
                  </a:schemeClr>
                </a:solidFill>
              </a:rPr>
              <a:t>Office: Cent  462 (ICT wing)</a:t>
            </a:r>
          </a:p>
          <a:p>
            <a:pPr lvl="1"/>
            <a:r>
              <a:rPr lang="en-US" sz="2000" dirty="0">
                <a:solidFill>
                  <a:schemeClr val="tx1">
                    <a:lumMod val="95000"/>
                  </a:schemeClr>
                </a:solidFill>
              </a:rPr>
              <a:t>Email: </a:t>
            </a:r>
            <a:r>
              <a:rPr lang="en-US" sz="2000" dirty="0">
                <a:solidFill>
                  <a:schemeClr val="tx1">
                    <a:lumMod val="95000"/>
                  </a:schemeClr>
                </a:solidFill>
                <a:hlinkClick r:id="rId3"/>
              </a:rPr>
              <a:t>Saurabh.Garg@utas.edu.au</a:t>
            </a:r>
            <a:endParaRPr lang="en-US" sz="2000" dirty="0">
              <a:solidFill>
                <a:schemeClr val="tx1">
                  <a:lumMod val="95000"/>
                </a:schemeClr>
              </a:solidFill>
            </a:endParaRPr>
          </a:p>
          <a:p>
            <a:r>
              <a:rPr lang="en-US" sz="2400" dirty="0">
                <a:solidFill>
                  <a:schemeClr val="tx1">
                    <a:lumMod val="95000"/>
                  </a:schemeClr>
                </a:solidFill>
              </a:rPr>
              <a:t>Tutors</a:t>
            </a:r>
          </a:p>
          <a:p>
            <a:pPr lvl="1"/>
            <a:r>
              <a:rPr lang="en-US" sz="2000" dirty="0">
                <a:solidFill>
                  <a:schemeClr val="tx1">
                    <a:lumMod val="95000"/>
                  </a:schemeClr>
                </a:solidFill>
              </a:rPr>
              <a:t>Ankur Lohachab</a:t>
            </a:r>
          </a:p>
          <a:p>
            <a:pPr lvl="1"/>
            <a:r>
              <a:rPr lang="en-US" sz="2000" dirty="0">
                <a:solidFill>
                  <a:schemeClr val="tx1">
                    <a:lumMod val="95000"/>
                  </a:schemeClr>
                </a:solidFill>
              </a:rPr>
              <a:t>Xinyi Wang</a:t>
            </a:r>
          </a:p>
          <a:p>
            <a:pPr lvl="1"/>
            <a:r>
              <a:rPr lang="en-US" sz="2000" dirty="0">
                <a:solidFill>
                  <a:schemeClr val="tx1">
                    <a:lumMod val="95000"/>
                  </a:schemeClr>
                </a:solidFill>
              </a:rPr>
              <a:t>Elisabeth Widjojo</a:t>
            </a:r>
          </a:p>
          <a:p>
            <a:pPr lvl="1"/>
            <a:r>
              <a:rPr lang="en-US" sz="2000" dirty="0" err="1">
                <a:solidFill>
                  <a:schemeClr val="tx1">
                    <a:lumMod val="95000"/>
                  </a:schemeClr>
                </a:solidFill>
              </a:rPr>
              <a:t>Ranes</a:t>
            </a:r>
            <a:r>
              <a:rPr lang="en-US" sz="2000" dirty="0">
                <a:solidFill>
                  <a:schemeClr val="tx1">
                    <a:lumMod val="95000"/>
                  </a:schemeClr>
                </a:solidFill>
              </a:rPr>
              <a:t> Kumar Naha</a:t>
            </a:r>
          </a:p>
        </p:txBody>
      </p:sp>
    </p:spTree>
    <p:extLst>
      <p:ext uri="{BB962C8B-B14F-4D97-AF65-F5344CB8AC3E}">
        <p14:creationId xmlns:p14="http://schemas.microsoft.com/office/powerpoint/2010/main" val="3383242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atin typeface="Arial" charset="0"/>
              </a:rPr>
              <a:t>Assessment - Assignments</a:t>
            </a:r>
            <a:endParaRPr lang="en-US" sz="3500">
              <a:latin typeface="Arial" charset="0"/>
            </a:endParaRPr>
          </a:p>
        </p:txBody>
      </p:sp>
      <p:sp>
        <p:nvSpPr>
          <p:cNvPr id="2" name="Content Placeholder 1"/>
          <p:cNvSpPr>
            <a:spLocks noGrp="1"/>
          </p:cNvSpPr>
          <p:nvPr>
            <p:ph idx="1"/>
          </p:nvPr>
        </p:nvSpPr>
        <p:spPr>
          <a:xfrm>
            <a:off x="508000" y="2032000"/>
            <a:ext cx="10985500" cy="4356100"/>
          </a:xfrm>
        </p:spPr>
        <p:txBody>
          <a:bodyPr>
            <a:normAutofit/>
          </a:bodyPr>
          <a:lstStyle/>
          <a:p>
            <a:r>
              <a:rPr lang="en-US" sz="3000" dirty="0">
                <a:latin typeface="Arial" charset="0"/>
              </a:rPr>
              <a:t>For the assignment 1, you have to do it individually.</a:t>
            </a:r>
          </a:p>
          <a:p>
            <a:pPr lvl="1"/>
            <a:r>
              <a:rPr lang="en-US" sz="2400" dirty="0">
                <a:latin typeface="Arial" charset="0"/>
              </a:rPr>
              <a:t>You may discuss the assignment specification with other students, and you may ask for help with learning the material covered in the unit, but you must </a:t>
            </a:r>
            <a:r>
              <a:rPr lang="en-US" sz="2400" b="1" dirty="0">
                <a:latin typeface="Arial" charset="0"/>
              </a:rPr>
              <a:t>not</a:t>
            </a:r>
            <a:r>
              <a:rPr lang="en-US" sz="2400" dirty="0">
                <a:latin typeface="Arial" charset="0"/>
              </a:rPr>
              <a:t> submit work which has been done by another person</a:t>
            </a:r>
          </a:p>
          <a:p>
            <a:pPr lvl="3">
              <a:spcBef>
                <a:spcPts val="600"/>
              </a:spcBef>
              <a:buFont typeface="Wingdings" charset="0"/>
              <a:buChar char=""/>
              <a:defRPr/>
            </a:pPr>
            <a:r>
              <a:rPr lang="en-US" sz="2400" dirty="0">
                <a:latin typeface="Arial" charset="0"/>
              </a:rPr>
              <a:t>If you give your work to another student and that student submits that work, then s/he and you are </a:t>
            </a:r>
            <a:r>
              <a:rPr lang="en-US" sz="2400" b="1" dirty="0">
                <a:latin typeface="Arial" charset="0"/>
              </a:rPr>
              <a:t>both</a:t>
            </a:r>
            <a:r>
              <a:rPr lang="en-US" sz="2400" dirty="0">
                <a:latin typeface="Arial" charset="0"/>
              </a:rPr>
              <a:t> guilty of Academic Misconduct</a:t>
            </a:r>
          </a:p>
          <a:p>
            <a:endParaRPr lang="en-AU" dirty="0"/>
          </a:p>
        </p:txBody>
      </p:sp>
    </p:spTree>
    <p:extLst>
      <p:ext uri="{BB962C8B-B14F-4D97-AF65-F5344CB8AC3E}">
        <p14:creationId xmlns:p14="http://schemas.microsoft.com/office/powerpoint/2010/main" val="86401908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Plagiarism…..</a:t>
            </a:r>
          </a:p>
        </p:txBody>
      </p:sp>
      <p:sp>
        <p:nvSpPr>
          <p:cNvPr id="3" name="Content Placeholder 2"/>
          <p:cNvSpPr>
            <a:spLocks noGrp="1"/>
          </p:cNvSpPr>
          <p:nvPr>
            <p:ph idx="1"/>
          </p:nvPr>
        </p:nvSpPr>
        <p:spPr>
          <a:xfrm>
            <a:off x="838200" y="1828800"/>
            <a:ext cx="10754032" cy="4191000"/>
          </a:xfrm>
        </p:spPr>
        <p:txBody>
          <a:bodyPr>
            <a:normAutofit/>
          </a:bodyPr>
          <a:lstStyle/>
          <a:p>
            <a:r>
              <a:rPr lang="en-US" sz="2000" dirty="0">
                <a:hlinkClick r:id="rId2"/>
              </a:rPr>
              <a:t>http://www.utas.edu.au/student-learning/for-students</a:t>
            </a:r>
            <a:endParaRPr lang="en-US" sz="2000" dirty="0"/>
          </a:p>
          <a:p>
            <a:r>
              <a:rPr lang="en-US" sz="2000" dirty="0"/>
              <a:t>Using words, ideas, computer code, or any work by someone else without giving proper credit is academic dishonesty. </a:t>
            </a:r>
          </a:p>
          <a:p>
            <a:r>
              <a:rPr lang="en-US" sz="2000" dirty="0"/>
              <a:t>Academic dishonesty is often referred to as plagiarism.</a:t>
            </a:r>
          </a:p>
          <a:p>
            <a:r>
              <a:rPr lang="en-US" sz="2000" dirty="0"/>
              <a:t>While studying at University you are expected to submit work that is your own. </a:t>
            </a:r>
          </a:p>
          <a:p>
            <a:r>
              <a:rPr lang="en-US" sz="2000" dirty="0"/>
              <a:t>The intentional copying of someone else’s work as one’s own is a serious offence punishable by penalties that may range from a fine or deduction/cancellation of marks and, in the most serious of cases, to exclusion from a unit, a course or the University. </a:t>
            </a:r>
          </a:p>
          <a:p>
            <a:endParaRPr lang="en-US" dirty="0"/>
          </a:p>
        </p:txBody>
      </p:sp>
    </p:spTree>
    <p:extLst>
      <p:ext uri="{BB962C8B-B14F-4D97-AF65-F5344CB8AC3E}">
        <p14:creationId xmlns:p14="http://schemas.microsoft.com/office/powerpoint/2010/main" val="57615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rtlCol="0">
            <a:normAutofit fontScale="90000"/>
          </a:bodyPr>
          <a:lstStyle/>
          <a:p>
            <a:pPr>
              <a:defRPr/>
            </a:pPr>
            <a:r>
              <a:rPr lang="en-US">
                <a:latin typeface="Arial" charset="0"/>
              </a:rPr>
              <a:t>Assessment – Assignments</a:t>
            </a:r>
            <a:br>
              <a:rPr lang="en-US">
                <a:latin typeface="Arial" charset="0"/>
              </a:rPr>
            </a:br>
            <a:r>
              <a:rPr lang="en-US">
                <a:latin typeface="Arial" charset="0"/>
              </a:rPr>
              <a:t>- Late Penalties</a:t>
            </a:r>
            <a:endParaRPr lang="en-US" sz="3500">
              <a:latin typeface="Arial" charset="0"/>
            </a:endParaRPr>
          </a:p>
        </p:txBody>
      </p:sp>
      <p:sp>
        <p:nvSpPr>
          <p:cNvPr id="18437" name="Rectangle 3"/>
          <p:cNvSpPr>
            <a:spLocks noGrp="1" noChangeArrowheads="1"/>
          </p:cNvSpPr>
          <p:nvPr>
            <p:ph idx="1"/>
          </p:nvPr>
        </p:nvSpPr>
        <p:spPr>
          <a:xfrm>
            <a:off x="803305" y="2277705"/>
            <a:ext cx="11241211" cy="4411663"/>
          </a:xfrm>
        </p:spPr>
        <p:txBody>
          <a:bodyPr rtlCol="0">
            <a:normAutofit/>
          </a:bodyPr>
          <a:lstStyle/>
          <a:p>
            <a:pPr>
              <a:buFont typeface="Arial" pitchFamily="34" charset="0"/>
              <a:buChar char="•"/>
              <a:defRPr/>
            </a:pPr>
            <a:r>
              <a:rPr lang="en-US" sz="2400" b="1" dirty="0">
                <a:latin typeface="Arial" charset="0"/>
              </a:rPr>
              <a:t>From the CIS Late Assessment Policy:</a:t>
            </a:r>
          </a:p>
          <a:p>
            <a:pPr>
              <a:buClr>
                <a:schemeClr val="accent2"/>
              </a:buClr>
              <a:buNone/>
              <a:defRPr/>
            </a:pPr>
            <a:r>
              <a:rPr lang="en-US" sz="2000" dirty="0">
                <a:latin typeface="Arial" charset="0"/>
              </a:rPr>
              <a:t>&lt;paste&gt;</a:t>
            </a:r>
          </a:p>
          <a:p>
            <a:pPr marL="179388" lvl="1" indent="-179388">
              <a:buFont typeface="Arial" pitchFamily="34" charset="0"/>
              <a:buChar char="–"/>
              <a:defRPr/>
            </a:pPr>
            <a:r>
              <a:rPr lang="en-AU" sz="2200" dirty="0">
                <a:latin typeface="Arial" charset="0"/>
              </a:rPr>
              <a:t>Up to 24 hours after the due date. The assignment will be marked in the usual way and the mark recorded will be 80% of the actual mark obtained.</a:t>
            </a:r>
          </a:p>
          <a:p>
            <a:pPr marL="179388" lvl="1" indent="-179388">
              <a:buFont typeface="Arial" pitchFamily="34" charset="0"/>
              <a:buChar char="–"/>
              <a:defRPr/>
            </a:pPr>
            <a:r>
              <a:rPr lang="en-AU" sz="2200" dirty="0">
                <a:latin typeface="Arial" charset="0"/>
              </a:rPr>
              <a:t>More than 24 hours and up to 7 days after the due date. The assignment will be marked in the usual way and the mark recorded will be 50% of the actual mark obtained</a:t>
            </a:r>
          </a:p>
          <a:p>
            <a:pPr marL="179388" lvl="1" indent="-179388">
              <a:buFont typeface="Arial" pitchFamily="34" charset="0"/>
              <a:buChar char="–"/>
              <a:defRPr/>
            </a:pPr>
            <a:r>
              <a:rPr lang="en-AU" sz="2200" dirty="0">
                <a:latin typeface="Arial" charset="0"/>
              </a:rPr>
              <a:t>Later than 7 day after the due date – the assignment will not be marked.</a:t>
            </a:r>
            <a:br>
              <a:rPr lang="en-US" dirty="0">
                <a:latin typeface="Arial" charset="0"/>
              </a:rPr>
            </a:br>
            <a:r>
              <a:rPr lang="en-US" sz="2000" dirty="0">
                <a:latin typeface="Arial" charset="0"/>
              </a:rPr>
              <a:t>&lt;/paste&gt;</a:t>
            </a:r>
          </a:p>
        </p:txBody>
      </p:sp>
    </p:spTree>
    <p:extLst>
      <p:ext uri="{BB962C8B-B14F-4D97-AF65-F5344CB8AC3E}">
        <p14:creationId xmlns:p14="http://schemas.microsoft.com/office/powerpoint/2010/main" val="19698191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rtlCol="0">
            <a:normAutofit fontScale="90000"/>
          </a:bodyPr>
          <a:lstStyle/>
          <a:p>
            <a:pPr>
              <a:defRPr/>
            </a:pPr>
            <a:r>
              <a:rPr lang="en-US">
                <a:latin typeface="Arial" charset="0"/>
              </a:rPr>
              <a:t>Assessment – Assignments </a:t>
            </a:r>
            <a:br>
              <a:rPr lang="en-US">
                <a:latin typeface="Arial" charset="0"/>
              </a:rPr>
            </a:br>
            <a:r>
              <a:rPr lang="en-US">
                <a:latin typeface="Arial" charset="0"/>
              </a:rPr>
              <a:t>- Extensions</a:t>
            </a:r>
            <a:endParaRPr lang="en-US" sz="3500">
              <a:latin typeface="Arial" charset="0"/>
            </a:endParaRPr>
          </a:p>
        </p:txBody>
      </p:sp>
      <p:sp>
        <p:nvSpPr>
          <p:cNvPr id="2" name="Content Placeholder 1"/>
          <p:cNvSpPr>
            <a:spLocks noGrp="1"/>
          </p:cNvSpPr>
          <p:nvPr>
            <p:ph idx="1"/>
          </p:nvPr>
        </p:nvSpPr>
        <p:spPr>
          <a:xfrm>
            <a:off x="825910" y="2603500"/>
            <a:ext cx="10751574" cy="3416300"/>
          </a:xfrm>
        </p:spPr>
        <p:txBody>
          <a:bodyPr>
            <a:normAutofit/>
          </a:bodyPr>
          <a:lstStyle/>
          <a:p>
            <a:r>
              <a:rPr lang="en-US" sz="3000" dirty="0"/>
              <a:t>If you want / need an extension for  an assignment, you </a:t>
            </a:r>
            <a:r>
              <a:rPr lang="en-US" sz="3000" b="1" i="1" dirty="0"/>
              <a:t>must</a:t>
            </a:r>
            <a:r>
              <a:rPr lang="en-US" sz="3000" dirty="0"/>
              <a:t> complete the Extension Form available on the CIS </a:t>
            </a:r>
            <a:r>
              <a:rPr lang="en-US" sz="3000" b="1" dirty="0"/>
              <a:t>Resources</a:t>
            </a:r>
            <a:r>
              <a:rPr lang="en-US" sz="3000" dirty="0"/>
              <a:t> webpage </a:t>
            </a:r>
            <a:r>
              <a:rPr lang="en-US" dirty="0">
                <a:hlinkClick r:id="rId3"/>
              </a:rPr>
              <a:t>http://www.utas.edu.au/engineering-ict/current-student-resources</a:t>
            </a:r>
            <a:r>
              <a:rPr lang="en-US" sz="3000" dirty="0"/>
              <a:t>, and provide </a:t>
            </a:r>
            <a:r>
              <a:rPr lang="en-US" sz="3000" i="1" dirty="0"/>
              <a:t>suitable supporting documentation</a:t>
            </a:r>
          </a:p>
          <a:p>
            <a:r>
              <a:rPr lang="en-US" sz="2600" dirty="0"/>
              <a:t>If possible, apply for an extension </a:t>
            </a:r>
            <a:r>
              <a:rPr lang="en-US" sz="2600" b="1" dirty="0"/>
              <a:t>before </a:t>
            </a:r>
            <a:r>
              <a:rPr lang="en-US" sz="2600" dirty="0"/>
              <a:t>the assignment is due</a:t>
            </a:r>
          </a:p>
          <a:p>
            <a:endParaRPr lang="en-AU" dirty="0"/>
          </a:p>
        </p:txBody>
      </p:sp>
    </p:spTree>
    <p:extLst>
      <p:ext uri="{BB962C8B-B14F-4D97-AF65-F5344CB8AC3E}">
        <p14:creationId xmlns:p14="http://schemas.microsoft.com/office/powerpoint/2010/main" val="32128992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a:latin typeface="Arial" charset="0"/>
              </a:rPr>
              <a:t>Assessment – Final Exam</a:t>
            </a:r>
            <a:endParaRPr lang="en-US" sz="3500">
              <a:latin typeface="Arial" charset="0"/>
            </a:endParaRPr>
          </a:p>
        </p:txBody>
      </p:sp>
      <p:sp>
        <p:nvSpPr>
          <p:cNvPr id="56322" name="Rectangle 3"/>
          <p:cNvSpPr>
            <a:spLocks noGrp="1" noChangeArrowheads="1"/>
          </p:cNvSpPr>
          <p:nvPr>
            <p:ph idx="1"/>
          </p:nvPr>
        </p:nvSpPr>
        <p:spPr>
          <a:xfrm>
            <a:off x="991312" y="2603500"/>
            <a:ext cx="9673839" cy="3416300"/>
          </a:xfrm>
        </p:spPr>
        <p:txBody>
          <a:bodyPr>
            <a:noAutofit/>
          </a:bodyPr>
          <a:lstStyle/>
          <a:p>
            <a:pPr>
              <a:lnSpc>
                <a:spcPct val="130000"/>
              </a:lnSpc>
            </a:pPr>
            <a:r>
              <a:rPr lang="en-US" sz="2800" dirty="0"/>
              <a:t>40% of overall mark </a:t>
            </a:r>
          </a:p>
          <a:p>
            <a:pPr>
              <a:lnSpc>
                <a:spcPct val="130000"/>
              </a:lnSpc>
            </a:pPr>
            <a:r>
              <a:rPr lang="en-US" sz="2800" dirty="0"/>
              <a:t>At the end of semester during University Examination Period</a:t>
            </a:r>
          </a:p>
          <a:p>
            <a:pPr>
              <a:lnSpc>
                <a:spcPct val="130000"/>
              </a:lnSpc>
            </a:pPr>
            <a:r>
              <a:rPr lang="en-US" sz="2800" dirty="0"/>
              <a:t>Will cover whole semester's work</a:t>
            </a:r>
          </a:p>
          <a:p>
            <a:pPr>
              <a:lnSpc>
                <a:spcPct val="130000"/>
              </a:lnSpc>
            </a:pPr>
            <a:r>
              <a:rPr lang="en-US" sz="2800" dirty="0"/>
              <a:t>Minimum 45% marks to pass the unit</a:t>
            </a:r>
          </a:p>
        </p:txBody>
      </p:sp>
    </p:spTree>
    <p:extLst>
      <p:ext uri="{BB962C8B-B14F-4D97-AF65-F5344CB8AC3E}">
        <p14:creationId xmlns:p14="http://schemas.microsoft.com/office/powerpoint/2010/main" val="172500595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rtlCol="0">
            <a:normAutofit/>
          </a:bodyPr>
          <a:lstStyle/>
          <a:p>
            <a:pPr>
              <a:defRPr/>
            </a:pPr>
            <a:r>
              <a:rPr lang="en-US">
                <a:latin typeface="Arial" charset="0"/>
              </a:rPr>
              <a:t>Resources - Fellow Students</a:t>
            </a:r>
          </a:p>
        </p:txBody>
      </p:sp>
      <p:sp>
        <p:nvSpPr>
          <p:cNvPr id="66562" name="Rectangle 3"/>
          <p:cNvSpPr>
            <a:spLocks noGrp="1" noChangeArrowheads="1"/>
          </p:cNvSpPr>
          <p:nvPr>
            <p:ph idx="1"/>
          </p:nvPr>
        </p:nvSpPr>
        <p:spPr>
          <a:xfrm>
            <a:off x="840658" y="2446338"/>
            <a:ext cx="10500852" cy="3349778"/>
          </a:xfrm>
        </p:spPr>
        <p:txBody>
          <a:bodyPr>
            <a:normAutofit/>
          </a:bodyPr>
          <a:lstStyle/>
          <a:p>
            <a:pPr>
              <a:lnSpc>
                <a:spcPct val="90000"/>
              </a:lnSpc>
              <a:spcBef>
                <a:spcPts val="1200"/>
              </a:spcBef>
            </a:pPr>
            <a:r>
              <a:rPr lang="en-US" sz="2800" dirty="0">
                <a:latin typeface="Arial" charset="0"/>
              </a:rPr>
              <a:t>Discuss topics</a:t>
            </a:r>
          </a:p>
          <a:p>
            <a:pPr lvl="1">
              <a:lnSpc>
                <a:spcPct val="90000"/>
              </a:lnSpc>
              <a:spcBef>
                <a:spcPts val="600"/>
              </a:spcBef>
            </a:pPr>
            <a:r>
              <a:rPr lang="en-US" sz="2400" dirty="0">
                <a:latin typeface="Arial" charset="0"/>
              </a:rPr>
              <a:t>Work together on tutorial exercises </a:t>
            </a:r>
            <a:r>
              <a:rPr lang="en-US" sz="2400" dirty="0" err="1">
                <a:latin typeface="Arial" charset="0"/>
              </a:rPr>
              <a:t>etc</a:t>
            </a:r>
            <a:r>
              <a:rPr lang="en-US" sz="2400" dirty="0">
                <a:latin typeface="Arial" charset="0"/>
              </a:rPr>
              <a:t>    </a:t>
            </a:r>
          </a:p>
          <a:p>
            <a:pPr lvl="1">
              <a:lnSpc>
                <a:spcPct val="90000"/>
              </a:lnSpc>
              <a:spcBef>
                <a:spcPts val="600"/>
              </a:spcBef>
            </a:pPr>
            <a:r>
              <a:rPr lang="en-US" sz="2400" dirty="0">
                <a:latin typeface="Arial" charset="0"/>
              </a:rPr>
              <a:t>Do </a:t>
            </a:r>
            <a:r>
              <a:rPr lang="en-US" sz="2400" b="1" dirty="0">
                <a:latin typeface="Arial" charset="0"/>
              </a:rPr>
              <a:t>not</a:t>
            </a:r>
            <a:r>
              <a:rPr lang="en-US" sz="2400" dirty="0">
                <a:latin typeface="Arial" charset="0"/>
              </a:rPr>
              <a:t> believe everything that other students tell you     </a:t>
            </a:r>
          </a:p>
          <a:p>
            <a:pPr lvl="1">
              <a:lnSpc>
                <a:spcPct val="90000"/>
              </a:lnSpc>
              <a:spcBef>
                <a:spcPts val="600"/>
              </a:spcBef>
            </a:pPr>
            <a:r>
              <a:rPr lang="en-US" sz="2400" dirty="0">
                <a:latin typeface="Arial" charset="0"/>
                <a:cs typeface="ＭＳ Ｐゴシック" charset="0"/>
              </a:rPr>
              <a:t>Remember that assignment work </a:t>
            </a:r>
            <a:r>
              <a:rPr lang="en-US" sz="2400" b="1" dirty="0">
                <a:latin typeface="Arial" charset="0"/>
                <a:cs typeface="ＭＳ Ｐゴシック" charset="0"/>
              </a:rPr>
              <a:t>must</a:t>
            </a:r>
            <a:r>
              <a:rPr lang="en-US" sz="2400" dirty="0">
                <a:latin typeface="Arial" charset="0"/>
                <a:cs typeface="ＭＳ Ｐゴシック" charset="0"/>
              </a:rPr>
              <a:t> be the individual work of the student who submits it</a:t>
            </a:r>
          </a:p>
          <a:p>
            <a:pPr lvl="1">
              <a:lnSpc>
                <a:spcPct val="90000"/>
              </a:lnSpc>
              <a:spcBef>
                <a:spcPts val="600"/>
              </a:spcBef>
            </a:pPr>
            <a:r>
              <a:rPr lang="en-US" sz="2400" dirty="0">
                <a:latin typeface="Arial" charset="0"/>
              </a:rPr>
              <a:t>Do </a:t>
            </a:r>
            <a:r>
              <a:rPr lang="en-US" sz="2400" b="1" dirty="0">
                <a:latin typeface="Arial" charset="0"/>
              </a:rPr>
              <a:t>not</a:t>
            </a:r>
            <a:r>
              <a:rPr lang="en-US" sz="2400" dirty="0">
                <a:latin typeface="Arial" charset="0"/>
              </a:rPr>
              <a:t> email your assignment work to other students</a:t>
            </a:r>
          </a:p>
          <a:p>
            <a:pPr lvl="1">
              <a:lnSpc>
                <a:spcPct val="90000"/>
              </a:lnSpc>
              <a:spcBef>
                <a:spcPts val="600"/>
              </a:spcBef>
            </a:pPr>
            <a:r>
              <a:rPr lang="en-US" sz="2400" dirty="0">
                <a:latin typeface="Arial" charset="0"/>
              </a:rPr>
              <a:t>Do </a:t>
            </a:r>
            <a:r>
              <a:rPr lang="en-US" sz="2400" b="1" dirty="0">
                <a:latin typeface="Arial" charset="0"/>
              </a:rPr>
              <a:t>not</a:t>
            </a:r>
            <a:r>
              <a:rPr lang="en-US" sz="2400" dirty="0">
                <a:latin typeface="Arial" charset="0"/>
              </a:rPr>
              <a:t> edit other students</a:t>
            </a:r>
            <a:r>
              <a:rPr lang="ja-JP" altLang="en-US" sz="2400" dirty="0">
                <a:latin typeface="Arial" charset="0"/>
              </a:rPr>
              <a:t>’</a:t>
            </a:r>
            <a:r>
              <a:rPr lang="en-US" altLang="ja-JP" sz="2400" dirty="0">
                <a:latin typeface="Arial" charset="0"/>
              </a:rPr>
              <a:t> assignment work</a:t>
            </a:r>
            <a:endParaRPr lang="en-US" sz="2400" dirty="0">
              <a:latin typeface="Arial" charset="0"/>
            </a:endParaRPr>
          </a:p>
        </p:txBody>
      </p:sp>
    </p:spTree>
    <p:extLst>
      <p:ext uri="{BB962C8B-B14F-4D97-AF65-F5344CB8AC3E}">
        <p14:creationId xmlns:p14="http://schemas.microsoft.com/office/powerpoint/2010/main" val="188717736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a:latin typeface="Arial" charset="0"/>
              </a:rPr>
              <a:t>Tips for Success - Overview </a:t>
            </a:r>
          </a:p>
        </p:txBody>
      </p:sp>
      <p:sp>
        <p:nvSpPr>
          <p:cNvPr id="68610" name="Rectangle 3"/>
          <p:cNvSpPr>
            <a:spLocks noGrp="1" noChangeArrowheads="1"/>
          </p:cNvSpPr>
          <p:nvPr>
            <p:ph idx="1"/>
          </p:nvPr>
        </p:nvSpPr>
        <p:spPr>
          <a:xfrm>
            <a:off x="528652" y="1993900"/>
            <a:ext cx="9578961" cy="3416300"/>
          </a:xfrm>
        </p:spPr>
        <p:txBody>
          <a:bodyPr>
            <a:normAutofit/>
          </a:bodyPr>
          <a:lstStyle/>
          <a:p>
            <a:pPr lvl="1">
              <a:spcBef>
                <a:spcPts val="1200"/>
              </a:spcBef>
              <a:buClr>
                <a:schemeClr val="tx2"/>
              </a:buClr>
            </a:pPr>
            <a:r>
              <a:rPr lang="en-US" sz="3000" dirty="0">
                <a:latin typeface="Arial" charset="0"/>
              </a:rPr>
              <a:t>Attend all lectures and tutorials</a:t>
            </a:r>
          </a:p>
          <a:p>
            <a:pPr lvl="1">
              <a:spcBef>
                <a:spcPts val="1200"/>
              </a:spcBef>
              <a:buClr>
                <a:schemeClr val="tx2"/>
              </a:buClr>
            </a:pPr>
            <a:r>
              <a:rPr lang="en-US" sz="3000" dirty="0">
                <a:latin typeface="Arial" charset="0"/>
              </a:rPr>
              <a:t>Actively </a:t>
            </a:r>
            <a:r>
              <a:rPr lang="en-US" sz="3000" b="1" dirty="0">
                <a:latin typeface="Arial" charset="0"/>
              </a:rPr>
              <a:t>participate</a:t>
            </a:r>
            <a:r>
              <a:rPr lang="en-US" sz="3000" dirty="0">
                <a:latin typeface="Arial" charset="0"/>
              </a:rPr>
              <a:t> in the unit- Ask Questions</a:t>
            </a:r>
          </a:p>
          <a:p>
            <a:pPr lvl="1">
              <a:spcBef>
                <a:spcPts val="1200"/>
              </a:spcBef>
              <a:buClr>
                <a:schemeClr val="tx2"/>
              </a:buClr>
            </a:pPr>
            <a:r>
              <a:rPr lang="en-US" sz="3000" dirty="0">
                <a:latin typeface="Arial" charset="0"/>
              </a:rPr>
              <a:t>PRACTICE! PRACTICE! PRACTICE!</a:t>
            </a:r>
          </a:p>
          <a:p>
            <a:pPr lvl="1">
              <a:spcBef>
                <a:spcPts val="1200"/>
              </a:spcBef>
              <a:buClr>
                <a:schemeClr val="tx2"/>
              </a:buClr>
            </a:pPr>
            <a:r>
              <a:rPr lang="en-US" sz="3000" dirty="0">
                <a:latin typeface="Arial" charset="0"/>
              </a:rPr>
              <a:t>Do the work in the unit as it falls due</a:t>
            </a:r>
          </a:p>
          <a:p>
            <a:pPr lvl="1">
              <a:spcBef>
                <a:spcPts val="1200"/>
              </a:spcBef>
              <a:buClr>
                <a:schemeClr val="tx2"/>
              </a:buClr>
            </a:pPr>
            <a:r>
              <a:rPr lang="en-US" sz="3000" dirty="0">
                <a:latin typeface="Arial" charset="0"/>
              </a:rPr>
              <a:t>If you get into difficulties, seek help </a:t>
            </a:r>
            <a:r>
              <a:rPr lang="en-US" sz="3000" i="1" dirty="0">
                <a:latin typeface="Arial" charset="0"/>
              </a:rPr>
              <a:t>as soon as possible</a:t>
            </a:r>
          </a:p>
        </p:txBody>
      </p:sp>
    </p:spTree>
    <p:extLst>
      <p:ext uri="{BB962C8B-B14F-4D97-AF65-F5344CB8AC3E}">
        <p14:creationId xmlns:p14="http://schemas.microsoft.com/office/powerpoint/2010/main" val="302716771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838200" y="365125"/>
            <a:ext cx="10515600" cy="1325563"/>
          </a:xfrm>
        </p:spPr>
        <p:txBody>
          <a:bodyPr rtlCol="0">
            <a:normAutofit/>
          </a:bodyPr>
          <a:lstStyle/>
          <a:p>
            <a:pPr>
              <a:defRPr/>
            </a:pPr>
            <a:r>
              <a:rPr lang="en-US">
                <a:solidFill>
                  <a:schemeClr val="tx1"/>
                </a:solidFill>
                <a:latin typeface="Arial" charset="0"/>
              </a:rPr>
              <a:t>Tips for Success - Tutorials</a:t>
            </a:r>
          </a:p>
        </p:txBody>
      </p:sp>
      <p:graphicFrame>
        <p:nvGraphicFramePr>
          <p:cNvPr id="72708" name="Rectangle 3">
            <a:extLst>
              <a:ext uri="{FF2B5EF4-FFF2-40B4-BE49-F238E27FC236}">
                <a16:creationId xmlns:a16="http://schemas.microsoft.com/office/drawing/2014/main" id="{B19AA0BE-9A5A-4ACE-9429-89463A69521D}"/>
              </a:ext>
            </a:extLst>
          </p:cNvPr>
          <p:cNvGraphicFramePr>
            <a:graphicFrameLocks noGrp="1"/>
          </p:cNvGraphicFramePr>
          <p:nvPr>
            <p:ph idx="1"/>
            <p:extLst>
              <p:ext uri="{D42A27DB-BD31-4B8C-83A1-F6EECF244321}">
                <p14:modId xmlns:p14="http://schemas.microsoft.com/office/powerpoint/2010/main" val="2568262928"/>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0645754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D520761-05AA-4416-82A5-28C853ABDC45}"/>
              </a:ext>
            </a:extLst>
          </p:cNvPr>
          <p:cNvSpPr>
            <a:spLocks noGrp="1"/>
          </p:cNvSpPr>
          <p:nvPr>
            <p:ph type="title"/>
          </p:nvPr>
        </p:nvSpPr>
        <p:spPr>
          <a:xfrm>
            <a:off x="838200" y="1115786"/>
            <a:ext cx="3473851" cy="4626428"/>
          </a:xfrm>
          <a:effectLst/>
        </p:spPr>
        <p:txBody>
          <a:bodyPr anchor="ctr">
            <a:normAutofit/>
          </a:bodyPr>
          <a:lstStyle/>
          <a:p>
            <a:pPr algn="r"/>
            <a:r>
              <a:rPr lang="en-AU" sz="4000">
                <a:solidFill>
                  <a:schemeClr val="tx1">
                    <a:lumMod val="95000"/>
                  </a:schemeClr>
                </a:solidFill>
              </a:rPr>
              <a:t>Why you are doing this unit?</a:t>
            </a:r>
            <a:br>
              <a:rPr lang="en-AU" sz="4000">
                <a:solidFill>
                  <a:schemeClr val="tx1">
                    <a:lumMod val="95000"/>
                  </a:schemeClr>
                </a:solidFill>
              </a:rPr>
            </a:br>
            <a:r>
              <a:rPr lang="en-AU" sz="4000">
                <a:solidFill>
                  <a:schemeClr val="tx1">
                    <a:lumMod val="95000"/>
                  </a:schemeClr>
                </a:solidFill>
              </a:rPr>
              <a:t>Let us be honest!!</a:t>
            </a: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25946A-2907-4E2B-8B5E-DDD0F9593422}"/>
              </a:ext>
            </a:extLst>
          </p:cNvPr>
          <p:cNvSpPr>
            <a:spLocks noGrp="1"/>
          </p:cNvSpPr>
          <p:nvPr>
            <p:ph idx="1"/>
          </p:nvPr>
        </p:nvSpPr>
        <p:spPr>
          <a:xfrm>
            <a:off x="4996542" y="1928586"/>
            <a:ext cx="5713790" cy="4626428"/>
          </a:xfrm>
        </p:spPr>
        <p:txBody>
          <a:bodyPr anchor="ctr">
            <a:normAutofit/>
          </a:bodyPr>
          <a:lstStyle/>
          <a:p>
            <a:r>
              <a:rPr lang="en-AU" sz="2000" dirty="0">
                <a:solidFill>
                  <a:schemeClr val="tx1">
                    <a:lumMod val="95000"/>
                  </a:schemeClr>
                </a:solidFill>
              </a:rPr>
              <a:t>It is compulsory unit. I am here only for Permanent Residency (PR)</a:t>
            </a:r>
          </a:p>
          <a:p>
            <a:pPr lvl="1"/>
            <a:r>
              <a:rPr lang="en-AU" sz="2000" dirty="0">
                <a:solidFill>
                  <a:srgbClr val="FFC000"/>
                </a:solidFill>
              </a:rPr>
              <a:t>Consequence</a:t>
            </a:r>
            <a:r>
              <a:rPr lang="en-AU" sz="2000" dirty="0">
                <a:solidFill>
                  <a:schemeClr val="tx1">
                    <a:lumMod val="95000"/>
                  </a:schemeClr>
                </a:solidFill>
              </a:rPr>
              <a:t>: Always distressed and may fail in the end</a:t>
            </a:r>
          </a:p>
          <a:p>
            <a:r>
              <a:rPr lang="en-AU" sz="2000" dirty="0">
                <a:solidFill>
                  <a:schemeClr val="tx1">
                    <a:lumMod val="95000"/>
                  </a:schemeClr>
                </a:solidFill>
              </a:rPr>
              <a:t>It is compulsory unit. I am forced to do this unit.</a:t>
            </a:r>
          </a:p>
          <a:p>
            <a:pPr lvl="1"/>
            <a:r>
              <a:rPr lang="en-AU" sz="2000" dirty="0">
                <a:solidFill>
                  <a:srgbClr val="FFC000"/>
                </a:solidFill>
              </a:rPr>
              <a:t>Consequence: </a:t>
            </a:r>
            <a:r>
              <a:rPr lang="en-AU" sz="2000" dirty="0">
                <a:solidFill>
                  <a:schemeClr val="tx1">
                    <a:lumMod val="95000"/>
                  </a:schemeClr>
                </a:solidFill>
              </a:rPr>
              <a:t>Hard struggle and may pass</a:t>
            </a:r>
          </a:p>
          <a:p>
            <a:r>
              <a:rPr lang="en-AU" sz="2000" dirty="0">
                <a:solidFill>
                  <a:schemeClr val="tx1">
                    <a:lumMod val="95000"/>
                  </a:schemeClr>
                </a:solidFill>
              </a:rPr>
              <a:t>I will learn industry based technology and improve my skills</a:t>
            </a:r>
          </a:p>
          <a:p>
            <a:pPr lvl="1"/>
            <a:r>
              <a:rPr lang="en-AU" sz="2000" dirty="0">
                <a:solidFill>
                  <a:srgbClr val="FFC000"/>
                </a:solidFill>
              </a:rPr>
              <a:t>Consequence: </a:t>
            </a:r>
            <a:r>
              <a:rPr lang="en-AU" sz="2000" dirty="0">
                <a:solidFill>
                  <a:schemeClr val="tx1">
                    <a:lumMod val="95000"/>
                  </a:schemeClr>
                </a:solidFill>
              </a:rPr>
              <a:t>Will enjoy the unit and will be eager for inputs</a:t>
            </a:r>
          </a:p>
          <a:p>
            <a:endParaRPr lang="en-AU" sz="2000" dirty="0">
              <a:solidFill>
                <a:schemeClr val="tx1">
                  <a:lumMod val="95000"/>
                </a:schemeClr>
              </a:solidFill>
            </a:endParaRPr>
          </a:p>
          <a:p>
            <a:endParaRPr lang="en-AU" sz="2000" dirty="0">
              <a:solidFill>
                <a:schemeClr val="tx1">
                  <a:lumMod val="95000"/>
                </a:schemeClr>
              </a:solidFill>
            </a:endParaRPr>
          </a:p>
          <a:p>
            <a:endParaRPr lang="en-AU" sz="2000" dirty="0">
              <a:solidFill>
                <a:schemeClr val="tx1">
                  <a:lumMod val="95000"/>
                </a:schemeClr>
              </a:solidFill>
            </a:endParaRPr>
          </a:p>
        </p:txBody>
      </p:sp>
    </p:spTree>
    <p:extLst>
      <p:ext uri="{BB962C8B-B14F-4D97-AF65-F5344CB8AC3E}">
        <p14:creationId xmlns:p14="http://schemas.microsoft.com/office/powerpoint/2010/main" val="191797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AU" altLang="en-US" dirty="0"/>
              <a:t>What do we expect from you? </a:t>
            </a:r>
            <a:endParaRPr lang="en-US" altLang="en-US" dirty="0"/>
          </a:p>
        </p:txBody>
      </p:sp>
      <p:sp>
        <p:nvSpPr>
          <p:cNvPr id="1809411" name="Rectangle 3"/>
          <p:cNvSpPr>
            <a:spLocks noGrp="1" noChangeArrowheads="1"/>
          </p:cNvSpPr>
          <p:nvPr>
            <p:ph idx="1"/>
          </p:nvPr>
        </p:nvSpPr>
        <p:spPr>
          <a:xfrm>
            <a:off x="811850" y="1988840"/>
            <a:ext cx="10852768" cy="4536504"/>
          </a:xfrm>
        </p:spPr>
        <p:txBody>
          <a:bodyPr>
            <a:noAutofit/>
          </a:bodyPr>
          <a:lstStyle/>
          <a:p>
            <a:pPr marL="0" indent="0">
              <a:lnSpc>
                <a:spcPct val="80000"/>
              </a:lnSpc>
              <a:buNone/>
            </a:pPr>
            <a:endParaRPr lang="en-AU" altLang="en-US" sz="2400" dirty="0"/>
          </a:p>
          <a:p>
            <a:pPr>
              <a:lnSpc>
                <a:spcPct val="80000"/>
              </a:lnSpc>
            </a:pPr>
            <a:r>
              <a:rPr lang="en-AU" altLang="en-US" sz="2400" dirty="0"/>
              <a:t>Regular attendance of lectures:</a:t>
            </a:r>
          </a:p>
          <a:p>
            <a:pPr lvl="1">
              <a:lnSpc>
                <a:spcPct val="80000"/>
              </a:lnSpc>
            </a:pPr>
            <a:r>
              <a:rPr lang="en-AU" altLang="en-US" sz="2000" dirty="0"/>
              <a:t>Pay full attention, be enthusiastic, fully committed to  learn new things, ask questions during the class, participate in discussions</a:t>
            </a:r>
          </a:p>
          <a:p>
            <a:pPr marL="457200" lvl="1" indent="0">
              <a:lnSpc>
                <a:spcPct val="80000"/>
              </a:lnSpc>
              <a:buNone/>
            </a:pPr>
            <a:r>
              <a:rPr lang="en-AU" altLang="en-US" sz="2000" dirty="0"/>
              <a:t> </a:t>
            </a:r>
          </a:p>
          <a:p>
            <a:pPr>
              <a:lnSpc>
                <a:spcPct val="80000"/>
              </a:lnSpc>
            </a:pPr>
            <a:r>
              <a:rPr lang="en-AU" altLang="en-US" sz="2400" dirty="0"/>
              <a:t>Study Lecture Slides before coming to tutorials</a:t>
            </a:r>
          </a:p>
          <a:p>
            <a:pPr>
              <a:lnSpc>
                <a:spcPct val="80000"/>
              </a:lnSpc>
            </a:pPr>
            <a:endParaRPr lang="en-AU" altLang="en-US" sz="2400" dirty="0"/>
          </a:p>
          <a:p>
            <a:pPr>
              <a:lnSpc>
                <a:spcPct val="80000"/>
              </a:lnSpc>
            </a:pPr>
            <a:r>
              <a:rPr lang="en-AU" altLang="en-US" sz="2400" dirty="0"/>
              <a:t>Start on assignments as soon as they are announced</a:t>
            </a:r>
          </a:p>
          <a:p>
            <a:pPr>
              <a:lnSpc>
                <a:spcPct val="80000"/>
              </a:lnSpc>
            </a:pPr>
            <a:endParaRPr lang="en-AU" altLang="en-US" sz="2400" dirty="0"/>
          </a:p>
          <a:p>
            <a:pPr>
              <a:lnSpc>
                <a:spcPct val="80000"/>
              </a:lnSpc>
            </a:pPr>
            <a:r>
              <a:rPr lang="en-AU" altLang="en-US" sz="2400" dirty="0"/>
              <a:t>If you have some problem with the lecturer/lectures/unit/??, please discuss with me </a:t>
            </a:r>
            <a:r>
              <a:rPr lang="en-AU" altLang="en-US" sz="2400" b="1" dirty="0"/>
              <a:t>early</a:t>
            </a:r>
            <a:r>
              <a:rPr lang="en-AU" altLang="en-US" sz="2400" dirty="0"/>
              <a:t>.</a:t>
            </a:r>
          </a:p>
          <a:p>
            <a:pPr lvl="1">
              <a:lnSpc>
                <a:spcPct val="80000"/>
              </a:lnSpc>
            </a:pPr>
            <a:r>
              <a:rPr lang="en-AU" altLang="en-US" sz="2000" dirty="0"/>
              <a:t>Don’t take out your frustrations on me during </a:t>
            </a:r>
            <a:r>
              <a:rPr lang="en-AU" altLang="en-US" sz="2000" dirty="0" err="1"/>
              <a:t>eValuate</a:t>
            </a:r>
            <a:r>
              <a:rPr lang="en-AU" altLang="en-US" sz="2000" dirty="0">
                <a:sym typeface="Wingdings" panose="05000000000000000000" pitchFamily="2" charset="2"/>
              </a:rPr>
              <a:t></a:t>
            </a:r>
            <a:endParaRPr lang="en-US" altLang="en-US" sz="2000" dirty="0">
              <a:sym typeface="Wingdings" panose="05000000000000000000" pitchFamily="2" charset="2"/>
            </a:endParaRPr>
          </a:p>
          <a:p>
            <a:pPr marL="457200" lvl="1" indent="0">
              <a:lnSpc>
                <a:spcPct val="80000"/>
              </a:lnSpc>
              <a:buNone/>
            </a:pPr>
            <a:endParaRPr lang="en-AU" altLang="en-US" sz="2000" dirty="0"/>
          </a:p>
          <a:p>
            <a:pPr>
              <a:lnSpc>
                <a:spcPct val="80000"/>
              </a:lnSpc>
            </a:pPr>
            <a:endParaRPr lang="en-AU" altLang="en-US" sz="2400" dirty="0"/>
          </a:p>
          <a:p>
            <a:pPr marL="0" indent="0">
              <a:lnSpc>
                <a:spcPct val="80000"/>
              </a:lnSpc>
              <a:buNone/>
            </a:pPr>
            <a:endParaRPr lang="en-AU" altLang="en-US" sz="2000" dirty="0"/>
          </a:p>
          <a:p>
            <a:pPr marL="0" indent="0">
              <a:lnSpc>
                <a:spcPct val="80000"/>
              </a:lnSpc>
              <a:buNone/>
            </a:pPr>
            <a:endParaRPr lang="en-AU" altLang="en-US" sz="2000" dirty="0"/>
          </a:p>
          <a:p>
            <a:pPr marL="0" indent="0">
              <a:lnSpc>
                <a:spcPct val="80000"/>
              </a:lnSpc>
              <a:buNone/>
            </a:pPr>
            <a:endParaRPr lang="en-AU" altLang="en-US" sz="2000" dirty="0"/>
          </a:p>
          <a:p>
            <a:pPr marL="0" indent="0">
              <a:lnSpc>
                <a:spcPct val="80000"/>
              </a:lnSpc>
              <a:buNone/>
            </a:pPr>
            <a:endParaRPr lang="en-AU" altLang="en-US" sz="2000" dirty="0"/>
          </a:p>
        </p:txBody>
      </p:sp>
    </p:spTree>
    <p:extLst>
      <p:ext uri="{BB962C8B-B14F-4D97-AF65-F5344CB8AC3E}">
        <p14:creationId xmlns:p14="http://schemas.microsoft.com/office/powerpoint/2010/main" val="43731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941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094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094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094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094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094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09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94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553" name="Rectangle 2"/>
          <p:cNvSpPr>
            <a:spLocks noGrp="1" noChangeArrowheads="1"/>
          </p:cNvSpPr>
          <p:nvPr>
            <p:ph type="ctrTitle"/>
          </p:nvPr>
        </p:nvSpPr>
        <p:spPr>
          <a:xfrm>
            <a:off x="4377313" y="687388"/>
            <a:ext cx="6290687" cy="5483225"/>
          </a:xfrm>
          <a:effectLst/>
        </p:spPr>
        <p:txBody>
          <a:bodyPr vert="horz" wrap="square" lIns="91440" tIns="45720" rIns="91440" bIns="45720" rtlCol="0" anchor="ctr">
            <a:normAutofit/>
          </a:bodyPr>
          <a:lstStyle/>
          <a:p>
            <a:r>
              <a:rPr lang="en-US" sz="7200" dirty="0">
                <a:solidFill>
                  <a:schemeClr val="tx1">
                    <a:lumMod val="95000"/>
                  </a:schemeClr>
                </a:solidFill>
              </a:rPr>
              <a:t>Introduction to KIT712</a:t>
            </a:r>
          </a:p>
        </p:txBody>
      </p:sp>
      <p:cxnSp>
        <p:nvCxnSpPr>
          <p:cNvPr id="73" name="Straight Connector 72">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
        <p:nvSpPr>
          <p:cNvPr id="23554" name="Rectangle 3"/>
          <p:cNvSpPr>
            <a:spLocks noGrp="1" noChangeArrowheads="1"/>
          </p:cNvSpPr>
          <p:nvPr>
            <p:ph type="subTitle" idx="1"/>
          </p:nvPr>
        </p:nvSpPr>
        <p:spPr>
          <a:xfrm>
            <a:off x="1053823" y="2298700"/>
            <a:ext cx="2269667" cy="2526393"/>
          </a:xfrm>
        </p:spPr>
        <p:txBody>
          <a:bodyPr>
            <a:normAutofit/>
          </a:bodyPr>
          <a:lstStyle/>
          <a:p>
            <a:pPr eaLnBrk="1" hangingPunct="1"/>
            <a:r>
              <a:rPr lang="en-US" sz="2400" dirty="0">
                <a:latin typeface="Arial" charset="0"/>
              </a:rPr>
              <a:t>Why should I learn this unit?</a:t>
            </a:r>
          </a:p>
          <a:p>
            <a:pPr eaLnBrk="1" hangingPunct="1"/>
            <a:r>
              <a:rPr lang="en-US" sz="2400" dirty="0">
                <a:latin typeface="Arial" charset="0"/>
              </a:rPr>
              <a:t>How will this unit operate?</a:t>
            </a:r>
          </a:p>
          <a:p>
            <a:pPr eaLnBrk="1" hangingPunct="1"/>
            <a:r>
              <a:rPr lang="en-US" sz="2400" dirty="0">
                <a:latin typeface="Arial" charset="0"/>
              </a:rPr>
              <a:t>What are expectations?</a:t>
            </a:r>
          </a:p>
        </p:txBody>
      </p:sp>
    </p:spTree>
    <p:extLst>
      <p:ext uri="{BB962C8B-B14F-4D97-AF65-F5344CB8AC3E}">
        <p14:creationId xmlns:p14="http://schemas.microsoft.com/office/powerpoint/2010/main" val="2823471032"/>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Engagement Check?</a:t>
            </a:r>
          </a:p>
        </p:txBody>
      </p:sp>
      <p:sp>
        <p:nvSpPr>
          <p:cNvPr id="3" name="Content Placeholder 2"/>
          <p:cNvSpPr>
            <a:spLocks noGrp="1"/>
          </p:cNvSpPr>
          <p:nvPr>
            <p:ph idx="1"/>
          </p:nvPr>
        </p:nvSpPr>
        <p:spPr>
          <a:xfrm>
            <a:off x="926354" y="1968500"/>
            <a:ext cx="10345384" cy="4016131"/>
          </a:xfrm>
        </p:spPr>
        <p:txBody>
          <a:bodyPr>
            <a:normAutofit/>
          </a:bodyPr>
          <a:lstStyle/>
          <a:p>
            <a:r>
              <a:rPr lang="en-AU" sz="2400" dirty="0"/>
              <a:t>Attendance in tutorials weeks 2-4</a:t>
            </a:r>
          </a:p>
          <a:p>
            <a:r>
              <a:rPr lang="en-AU" sz="2400" dirty="0"/>
              <a:t>Assignment submission in Week 3</a:t>
            </a:r>
          </a:p>
          <a:p>
            <a:r>
              <a:rPr lang="en-AU" sz="2400" dirty="0"/>
              <a:t>If you do not demonstrate evidence of having engaged actively with this unit by completing these activities by Week 5 of the semester, your enrolment will be cancelled or you will be withdrawn from the unit.</a:t>
            </a:r>
          </a:p>
          <a:p>
            <a:pPr marL="0" indent="0">
              <a:buNone/>
            </a:pPr>
            <a:endParaRPr lang="en-AU" sz="2400" dirty="0"/>
          </a:p>
          <a:p>
            <a:endParaRPr lang="en-AU" dirty="0"/>
          </a:p>
        </p:txBody>
      </p:sp>
    </p:spTree>
    <p:extLst>
      <p:ext uri="{BB962C8B-B14F-4D97-AF65-F5344CB8AC3E}">
        <p14:creationId xmlns:p14="http://schemas.microsoft.com/office/powerpoint/2010/main" val="821846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6632" y="1695428"/>
            <a:ext cx="9144000" cy="1641490"/>
          </a:xfrm>
        </p:spPr>
        <p:txBody>
          <a:bodyPr>
            <a:normAutofit fontScale="90000"/>
          </a:bodyPr>
          <a:lstStyle/>
          <a:p>
            <a:r>
              <a:rPr lang="en-AU" dirty="0"/>
              <a:t>Database Systems:</a:t>
            </a:r>
            <a:br>
              <a:rPr lang="en-AU" dirty="0"/>
            </a:br>
            <a:r>
              <a:rPr lang="en-AU" dirty="0"/>
              <a:t> Introduction</a:t>
            </a:r>
          </a:p>
        </p:txBody>
      </p:sp>
      <p:sp>
        <p:nvSpPr>
          <p:cNvPr id="2" name="Text Placeholder 1">
            <a:extLst>
              <a:ext uri="{FF2B5EF4-FFF2-40B4-BE49-F238E27FC236}">
                <a16:creationId xmlns:a16="http://schemas.microsoft.com/office/drawing/2014/main" id="{3BB258D4-328A-424B-8A61-28DC642EC2CB}"/>
              </a:ext>
            </a:extLst>
          </p:cNvPr>
          <p:cNvSpPr>
            <a:spLocks noGrp="1"/>
          </p:cNvSpPr>
          <p:nvPr>
            <p:ph type="subTitle" idx="1"/>
          </p:nvPr>
        </p:nvSpPr>
        <p:spPr>
          <a:xfrm>
            <a:off x="1524000" y="4785559"/>
            <a:ext cx="9144000" cy="754025"/>
          </a:xfrm>
        </p:spPr>
        <p:txBody>
          <a:bodyPr>
            <a:normAutofit fontScale="77500" lnSpcReduction="20000"/>
          </a:bodyPr>
          <a:lstStyle/>
          <a:p>
            <a:r>
              <a:rPr lang="en-AU" dirty="0"/>
              <a:t>What is A database?</a:t>
            </a:r>
          </a:p>
          <a:p>
            <a:r>
              <a:rPr lang="en-AU" dirty="0"/>
              <a:t>Why we need a database?</a:t>
            </a:r>
          </a:p>
          <a:p>
            <a:endParaRPr lang="en-AU" dirty="0"/>
          </a:p>
        </p:txBody>
      </p:sp>
    </p:spTree>
    <p:extLst>
      <p:ext uri="{BB962C8B-B14F-4D97-AF65-F5344CB8AC3E}">
        <p14:creationId xmlns:p14="http://schemas.microsoft.com/office/powerpoint/2010/main" val="3941222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5"/>
          <p:cNvSpPr>
            <a:spLocks noGrp="1"/>
          </p:cNvSpPr>
          <p:nvPr>
            <p:ph type="title"/>
          </p:nvPr>
        </p:nvSpPr>
        <p:spPr/>
        <p:txBody>
          <a:bodyPr vert="horz" lIns="91440" tIns="45720" rIns="91440" bIns="45720" rtlCol="0" anchor="ctr">
            <a:normAutofit/>
          </a:bodyPr>
          <a:lstStyle/>
          <a:p>
            <a:r>
              <a:rPr lang="en-US" altLang="en-US" dirty="0"/>
              <a:t>Data vs. Information</a:t>
            </a:r>
          </a:p>
        </p:txBody>
      </p:sp>
      <p:sp>
        <p:nvSpPr>
          <p:cNvPr id="5123" name="Text Placeholder 6"/>
          <p:cNvSpPr>
            <a:spLocks noGrp="1"/>
          </p:cNvSpPr>
          <p:nvPr>
            <p:ph type="body" idx="1"/>
          </p:nvPr>
        </p:nvSpPr>
        <p:spPr/>
        <p:txBody>
          <a:bodyPr>
            <a:normAutofit/>
          </a:bodyPr>
          <a:lstStyle/>
          <a:p>
            <a:pPr eaLnBrk="1" fontAlgn="auto" hangingPunct="1">
              <a:defRPr/>
            </a:pPr>
            <a:r>
              <a:rPr lang="en-US" altLang="en-US" sz="3600" b="1" dirty="0">
                <a:solidFill>
                  <a:srgbClr val="FFC000"/>
                </a:solidFill>
                <a:ea typeface="ＭＳ Ｐゴシック" charset="-128"/>
              </a:rPr>
              <a:t>Data</a:t>
            </a:r>
          </a:p>
        </p:txBody>
      </p:sp>
      <p:sp>
        <p:nvSpPr>
          <p:cNvPr id="16389" name="Content Placeholder 7"/>
          <p:cNvSpPr>
            <a:spLocks noGrp="1"/>
          </p:cNvSpPr>
          <p:nvPr>
            <p:ph sz="half" idx="2"/>
          </p:nvPr>
        </p:nvSpPr>
        <p:spPr/>
        <p:txBody>
          <a:bodyPr>
            <a:normAutofit/>
          </a:bodyPr>
          <a:lstStyle/>
          <a:p>
            <a:pPr eaLnBrk="1" hangingPunct="1"/>
            <a:r>
              <a:rPr lang="en-US" altLang="en-US" dirty="0">
                <a:ea typeface="ＭＳ Ｐゴシック" panose="020B0600070205080204" pitchFamily="34" charset="-128"/>
              </a:rPr>
              <a:t>Raw facts  </a:t>
            </a:r>
          </a:p>
          <a:p>
            <a:pPr lvl="1" eaLnBrk="1" hangingPunct="1"/>
            <a:r>
              <a:rPr lang="en-US" altLang="en-US" dirty="0"/>
              <a:t>Raw data - </a:t>
            </a:r>
            <a:r>
              <a:rPr lang="en-CA" altLang="en-US" dirty="0"/>
              <a:t>Not yet been processed to reveal the meaning</a:t>
            </a:r>
          </a:p>
          <a:p>
            <a:pPr eaLnBrk="1" hangingPunct="1"/>
            <a:r>
              <a:rPr lang="en-US" altLang="en-US" dirty="0">
                <a:ea typeface="ＭＳ Ｐゴシック" panose="020B0600070205080204" pitchFamily="34" charset="-128"/>
              </a:rPr>
              <a:t>Building blocks of information</a:t>
            </a:r>
          </a:p>
          <a:p>
            <a:pPr eaLnBrk="1" hangingPunct="1"/>
            <a:r>
              <a:rPr lang="en-US" altLang="en-US" b="1" dirty="0">
                <a:ea typeface="ＭＳ Ｐゴシック" panose="020B0600070205080204" pitchFamily="34" charset="-128"/>
              </a:rPr>
              <a:t>Data management </a:t>
            </a:r>
          </a:p>
          <a:p>
            <a:pPr lvl="1" eaLnBrk="1" hangingPunct="1"/>
            <a:r>
              <a:rPr lang="en-CA" altLang="en-US" dirty="0"/>
              <a:t>Generation, storage, and retrieval of data </a:t>
            </a:r>
            <a:endParaRPr lang="en-US" altLang="en-US" dirty="0"/>
          </a:p>
          <a:p>
            <a:pPr eaLnBrk="1" hangingPunct="1"/>
            <a:endParaRPr lang="en-US" altLang="en-US" dirty="0">
              <a:ea typeface="ＭＳ Ｐゴシック" panose="020B0600070205080204" pitchFamily="34" charset="-128"/>
            </a:endParaRPr>
          </a:p>
        </p:txBody>
      </p:sp>
      <p:sp>
        <p:nvSpPr>
          <p:cNvPr id="5125" name="Text Placeholder 8"/>
          <p:cNvSpPr>
            <a:spLocks noGrp="1"/>
          </p:cNvSpPr>
          <p:nvPr>
            <p:ph type="body" sz="quarter" idx="3"/>
          </p:nvPr>
        </p:nvSpPr>
        <p:spPr/>
        <p:txBody>
          <a:bodyPr>
            <a:normAutofit/>
          </a:bodyPr>
          <a:lstStyle/>
          <a:p>
            <a:pPr eaLnBrk="1" fontAlgn="auto" hangingPunct="1">
              <a:defRPr/>
            </a:pPr>
            <a:r>
              <a:rPr lang="en-US" altLang="en-US" sz="3600" b="1" dirty="0">
                <a:solidFill>
                  <a:srgbClr val="FFC000"/>
                </a:solidFill>
                <a:ea typeface="ＭＳ Ｐゴシック" charset="-128"/>
              </a:rPr>
              <a:t>Information</a:t>
            </a:r>
          </a:p>
        </p:txBody>
      </p:sp>
      <p:sp>
        <p:nvSpPr>
          <p:cNvPr id="16390" name="Content Placeholder 9"/>
          <p:cNvSpPr>
            <a:spLocks noGrp="1"/>
          </p:cNvSpPr>
          <p:nvPr>
            <p:ph sz="quarter" idx="4"/>
          </p:nvPr>
        </p:nvSpPr>
        <p:spPr/>
        <p:txBody>
          <a:bodyPr>
            <a:normAutofit/>
          </a:bodyPr>
          <a:lstStyle/>
          <a:p>
            <a:pPr eaLnBrk="1" hangingPunct="1"/>
            <a:r>
              <a:rPr lang="en-US" altLang="en-US" dirty="0">
                <a:ea typeface="ＭＳ Ｐゴシック" panose="020B0600070205080204" pitchFamily="34" charset="-128"/>
              </a:rPr>
              <a:t>Produced by processing data </a:t>
            </a:r>
          </a:p>
          <a:p>
            <a:pPr eaLnBrk="1" hangingPunct="1"/>
            <a:r>
              <a:rPr lang="en-CA" altLang="en-US" dirty="0">
                <a:ea typeface="ＭＳ Ｐゴシック" panose="020B0600070205080204" pitchFamily="34" charset="-128"/>
              </a:rPr>
              <a:t>Reveals the meaning of data </a:t>
            </a:r>
            <a:endParaRPr lang="en-US" altLang="en-US" dirty="0">
              <a:ea typeface="ＭＳ Ｐゴシック" panose="020B0600070205080204" pitchFamily="34" charset="-128"/>
            </a:endParaRPr>
          </a:p>
          <a:p>
            <a:pPr eaLnBrk="1" hangingPunct="1"/>
            <a:r>
              <a:rPr lang="en-CA" altLang="en-US" dirty="0">
                <a:ea typeface="ＭＳ Ｐゴシック" panose="020B0600070205080204" pitchFamily="34" charset="-128"/>
              </a:rPr>
              <a:t>Enables </a:t>
            </a:r>
            <a:r>
              <a:rPr lang="en-CA" altLang="en-US" b="1" dirty="0">
                <a:ea typeface="ＭＳ Ｐゴシック" panose="020B0600070205080204" pitchFamily="34" charset="-128"/>
              </a:rPr>
              <a:t>knowledge </a:t>
            </a:r>
            <a:r>
              <a:rPr lang="en-CA" altLang="en-US" dirty="0">
                <a:ea typeface="ＭＳ Ｐゴシック" panose="020B0600070205080204" pitchFamily="34" charset="-128"/>
              </a:rPr>
              <a:t>creation</a:t>
            </a:r>
          </a:p>
          <a:p>
            <a:pPr eaLnBrk="1" hangingPunct="1"/>
            <a:r>
              <a:rPr lang="en-CA" altLang="en-US" dirty="0">
                <a:ea typeface="ＭＳ Ｐゴシック" panose="020B0600070205080204" pitchFamily="34" charset="-128"/>
              </a:rPr>
              <a:t>Should be accurate, relevant, and timely to enable good decision making</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061135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410" name="Rectangle 2"/>
          <p:cNvSpPr>
            <a:spLocks noGrp="1" noChangeArrowheads="1"/>
          </p:cNvSpPr>
          <p:nvPr>
            <p:ph type="title"/>
          </p:nvPr>
        </p:nvSpPr>
        <p:spPr>
          <a:xfrm>
            <a:off x="838200" y="1115786"/>
            <a:ext cx="3473851" cy="4626428"/>
          </a:xfrm>
          <a:effectLst/>
        </p:spPr>
        <p:txBody>
          <a:bodyPr anchor="ctr">
            <a:normAutofit/>
          </a:bodyPr>
          <a:lstStyle/>
          <a:p>
            <a:pPr algn="r" eaLnBrk="1" hangingPunct="1"/>
            <a:r>
              <a:rPr lang="en-US" altLang="en-US" sz="4000">
                <a:solidFill>
                  <a:schemeClr val="tx1">
                    <a:lumMod val="95000"/>
                  </a:schemeClr>
                </a:solidFill>
                <a:ea typeface="ＭＳ Ｐゴシック" panose="020B0600070205080204" pitchFamily="34" charset="-128"/>
              </a:rPr>
              <a:t>What is a Database?</a:t>
            </a:r>
          </a:p>
        </p:txBody>
      </p:sp>
      <p:cxnSp>
        <p:nvCxnSpPr>
          <p:cNvPr id="137" name="Straight Connector 136">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195" name="Rectangle 3"/>
          <p:cNvSpPr>
            <a:spLocks noGrp="1" noChangeArrowheads="1"/>
          </p:cNvSpPr>
          <p:nvPr>
            <p:ph idx="1"/>
          </p:nvPr>
        </p:nvSpPr>
        <p:spPr>
          <a:xfrm>
            <a:off x="4996543" y="1115786"/>
            <a:ext cx="5713790" cy="4626428"/>
          </a:xfrm>
        </p:spPr>
        <p:txBody>
          <a:bodyPr anchor="ctr">
            <a:normAutofit/>
          </a:bodyPr>
          <a:lstStyle/>
          <a:p>
            <a:pPr marL="365760" indent="-256032">
              <a:defRPr/>
            </a:pPr>
            <a:r>
              <a:rPr lang="en-US" altLang="en-US" sz="2000" dirty="0">
                <a:solidFill>
                  <a:schemeClr val="tx1">
                    <a:lumMod val="95000"/>
                  </a:schemeClr>
                </a:solidFill>
                <a:ea typeface="ＭＳ Ｐゴシック" charset="-128"/>
              </a:rPr>
              <a:t>Shared, integrated computer structure that stores a collection of:</a:t>
            </a:r>
          </a:p>
          <a:p>
            <a:pPr marL="658368" lvl="1" indent="-246888">
              <a:defRPr/>
            </a:pPr>
            <a:r>
              <a:rPr lang="en-US" altLang="en-US" sz="2000" dirty="0">
                <a:solidFill>
                  <a:schemeClr val="tx1">
                    <a:lumMod val="95000"/>
                  </a:schemeClr>
                </a:solidFill>
              </a:rPr>
              <a:t>End-user data - Raw facts of interest to end user</a:t>
            </a:r>
          </a:p>
          <a:p>
            <a:pPr marL="658368" lvl="1" indent="-246888">
              <a:defRPr/>
            </a:pPr>
            <a:r>
              <a:rPr lang="en-US" altLang="en-US" sz="2000" b="1" dirty="0">
                <a:solidFill>
                  <a:schemeClr val="tx1">
                    <a:lumMod val="95000"/>
                  </a:schemeClr>
                </a:solidFill>
              </a:rPr>
              <a:t>Metadata</a:t>
            </a:r>
            <a:r>
              <a:rPr lang="en-US" altLang="en-US" sz="2000" dirty="0">
                <a:solidFill>
                  <a:schemeClr val="tx1">
                    <a:lumMod val="95000"/>
                  </a:schemeClr>
                </a:solidFill>
              </a:rPr>
              <a:t>: Data about data, which end-user data are integrated and managed</a:t>
            </a:r>
          </a:p>
          <a:p>
            <a:pPr marL="923544" lvl="2" indent="-219456">
              <a:defRPr/>
            </a:pPr>
            <a:r>
              <a:rPr lang="en-US" altLang="en-US" dirty="0">
                <a:solidFill>
                  <a:schemeClr val="tx1">
                    <a:lumMod val="95000"/>
                  </a:schemeClr>
                </a:solidFill>
              </a:rPr>
              <a:t>Describe data characteristics and relationships </a:t>
            </a:r>
          </a:p>
          <a:p>
            <a:pPr marL="0" indent="0">
              <a:buNone/>
              <a:defRPr/>
            </a:pPr>
            <a:endParaRPr lang="en-US" altLang="en-US" sz="2000" dirty="0">
              <a:solidFill>
                <a:schemeClr val="tx1">
                  <a:lumMod val="95000"/>
                </a:schemeClr>
              </a:solidFill>
            </a:endParaRPr>
          </a:p>
        </p:txBody>
      </p:sp>
    </p:spTree>
    <p:extLst>
      <p:ext uri="{BB962C8B-B14F-4D97-AF65-F5344CB8AC3E}">
        <p14:creationId xmlns:p14="http://schemas.microsoft.com/office/powerpoint/2010/main" val="4191367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590" y="1123793"/>
            <a:ext cx="8761413" cy="706964"/>
          </a:xfrm>
        </p:spPr>
        <p:txBody>
          <a:bodyPr>
            <a:normAutofit fontScale="90000"/>
          </a:bodyPr>
          <a:lstStyle/>
          <a:p>
            <a:r>
              <a:rPr lang="en-US" altLang="en-US" b="1" dirty="0">
                <a:ea typeface="ＭＳ Ｐゴシック" charset="-128"/>
              </a:rPr>
              <a:t>Database management system (DBMS)</a:t>
            </a:r>
            <a:r>
              <a:rPr lang="en-US" altLang="en-US" dirty="0">
                <a:ea typeface="ＭＳ Ｐゴシック" charset="-128"/>
              </a:rPr>
              <a:t> </a:t>
            </a:r>
            <a:br>
              <a:rPr lang="en-US" altLang="en-US" dirty="0">
                <a:ea typeface="ＭＳ Ｐゴシック" charset="-128"/>
              </a:rPr>
            </a:br>
            <a:endParaRPr lang="en-AU" dirty="0"/>
          </a:p>
        </p:txBody>
      </p:sp>
      <p:sp>
        <p:nvSpPr>
          <p:cNvPr id="3" name="Content Placeholder 2"/>
          <p:cNvSpPr>
            <a:spLocks noGrp="1"/>
          </p:cNvSpPr>
          <p:nvPr>
            <p:ph idx="1"/>
          </p:nvPr>
        </p:nvSpPr>
        <p:spPr/>
        <p:txBody>
          <a:bodyPr/>
          <a:lstStyle/>
          <a:p>
            <a:pPr marL="0" lvl="1" indent="0" eaLnBrk="1" hangingPunct="1">
              <a:lnSpc>
                <a:spcPct val="90000"/>
              </a:lnSpc>
              <a:buNone/>
            </a:pPr>
            <a:r>
              <a:rPr lang="en-US" altLang="en-US" sz="2400" dirty="0"/>
              <a:t>DBMs is a </a:t>
            </a:r>
            <a:r>
              <a:rPr lang="en-US" altLang="en-US" sz="2400" dirty="0">
                <a:solidFill>
                  <a:schemeClr val="hlink"/>
                </a:solidFill>
              </a:rPr>
              <a:t>software</a:t>
            </a:r>
            <a:r>
              <a:rPr lang="en-US" altLang="en-US" sz="2400" dirty="0"/>
              <a:t> that enables easy creation, access, and modification of databases</a:t>
            </a:r>
          </a:p>
          <a:p>
            <a:pPr lvl="1" eaLnBrk="1" hangingPunct="1">
              <a:lnSpc>
                <a:spcPct val="90000"/>
              </a:lnSpc>
            </a:pPr>
            <a:r>
              <a:rPr lang="en-US" altLang="en-US" sz="2400" dirty="0"/>
              <a:t>Enable  efficient and effective database management</a:t>
            </a:r>
          </a:p>
          <a:p>
            <a:pPr lvl="1" eaLnBrk="1" hangingPunct="1">
              <a:lnSpc>
                <a:spcPct val="90000"/>
              </a:lnSpc>
            </a:pPr>
            <a:r>
              <a:rPr lang="en-US" altLang="en-US" sz="2400" dirty="0"/>
              <a:t>manages interaction between end users and database</a:t>
            </a:r>
          </a:p>
          <a:p>
            <a:endParaRPr lang="en-AU" dirty="0"/>
          </a:p>
        </p:txBody>
      </p:sp>
    </p:spTree>
    <p:extLst>
      <p:ext uri="{BB962C8B-B14F-4D97-AF65-F5344CB8AC3E}">
        <p14:creationId xmlns:p14="http://schemas.microsoft.com/office/powerpoint/2010/main" val="3176368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US" altLang="en-US" sz="2900" dirty="0">
                <a:ea typeface="ＭＳ Ｐゴシック" panose="020B0600070205080204" pitchFamily="34" charset="-128"/>
              </a:rPr>
              <a:t>The DBMS manages the Interaction </a:t>
            </a:r>
            <a:br>
              <a:rPr lang="en-US" altLang="en-US" sz="2900" dirty="0">
                <a:ea typeface="ＭＳ Ｐゴシック" panose="020B0600070205080204" pitchFamily="34" charset="-128"/>
              </a:rPr>
            </a:br>
            <a:r>
              <a:rPr lang="en-US" altLang="en-US" sz="2900" dirty="0">
                <a:ea typeface="ＭＳ Ｐゴシック" panose="020B0600070205080204" pitchFamily="34" charset="-128"/>
              </a:rPr>
              <a:t>between the End User and the Database</a:t>
            </a:r>
          </a:p>
        </p:txBody>
      </p:sp>
      <p:pic>
        <p:nvPicPr>
          <p:cNvPr id="1946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7270" y="1895934"/>
            <a:ext cx="9960349" cy="459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6178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Role of the DBMS</a:t>
            </a:r>
          </a:p>
        </p:txBody>
      </p:sp>
      <p:sp>
        <p:nvSpPr>
          <p:cNvPr id="18435" name="Rectangle 3"/>
          <p:cNvSpPr>
            <a:spLocks noGrp="1" noChangeArrowheads="1"/>
          </p:cNvSpPr>
          <p:nvPr>
            <p:ph idx="1"/>
          </p:nvPr>
        </p:nvSpPr>
        <p:spPr>
          <a:xfrm>
            <a:off x="838200" y="1690688"/>
            <a:ext cx="9613900" cy="4483100"/>
          </a:xfrm>
        </p:spPr>
        <p:txBody>
          <a:bodyPr>
            <a:noAutofit/>
          </a:bodyPr>
          <a:lstStyle/>
          <a:p>
            <a:pPr eaLnBrk="1" hangingPunct="1"/>
            <a:r>
              <a:rPr lang="en-US" altLang="en-US" sz="3200" dirty="0">
                <a:ea typeface="ＭＳ Ｐゴシック" panose="020B0600070205080204" pitchFamily="34" charset="-128"/>
              </a:rPr>
              <a:t>Intermediary between the user and the database</a:t>
            </a:r>
          </a:p>
          <a:p>
            <a:pPr eaLnBrk="1" hangingPunct="1"/>
            <a:r>
              <a:rPr lang="en-US" altLang="en-US" sz="3200" dirty="0">
                <a:ea typeface="ＭＳ Ｐゴシック" panose="020B0600070205080204" pitchFamily="34" charset="-128"/>
              </a:rPr>
              <a:t>Enables data to be shared </a:t>
            </a:r>
          </a:p>
          <a:p>
            <a:pPr eaLnBrk="1" hangingPunct="1"/>
            <a:r>
              <a:rPr lang="en-US" altLang="en-US" sz="3200" dirty="0">
                <a:ea typeface="ＭＳ Ｐゴシック" panose="020B0600070205080204" pitchFamily="34" charset="-128"/>
              </a:rPr>
              <a:t>Presents the end user with an integrated view of the data</a:t>
            </a:r>
          </a:p>
          <a:p>
            <a:pPr eaLnBrk="1" hangingPunct="1"/>
            <a:r>
              <a:rPr lang="en-US" altLang="en-US" sz="3200" dirty="0">
                <a:ea typeface="ＭＳ Ｐゴシック" panose="020B0600070205080204" pitchFamily="34" charset="-128"/>
              </a:rPr>
              <a:t>Receives and translates application requests into operations required to fulfill the requests</a:t>
            </a:r>
          </a:p>
          <a:p>
            <a:pPr eaLnBrk="1" hangingPunct="1"/>
            <a:r>
              <a:rPr lang="en-US" altLang="en-US" sz="3200" dirty="0">
                <a:ea typeface="ＭＳ Ｐゴシック" panose="020B0600070205080204" pitchFamily="34" charset="-128"/>
              </a:rPr>
              <a:t>Hides database’s internal complexity from the application programs and users</a:t>
            </a:r>
          </a:p>
        </p:txBody>
      </p:sp>
    </p:spTree>
    <p:extLst>
      <p:ext uri="{BB962C8B-B14F-4D97-AF65-F5344CB8AC3E}">
        <p14:creationId xmlns:p14="http://schemas.microsoft.com/office/powerpoint/2010/main" val="435686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26DB5F2-420F-4962-AA2C-573E8BE28C6C}"/>
              </a:ext>
            </a:extLst>
          </p:cNvPr>
          <p:cNvSpPr>
            <a:spLocks noGrp="1" noChangeArrowheads="1"/>
          </p:cNvSpPr>
          <p:nvPr>
            <p:ph type="title"/>
          </p:nvPr>
        </p:nvSpPr>
        <p:spPr/>
        <p:txBody>
          <a:bodyPr/>
          <a:lstStyle/>
          <a:p>
            <a:pPr eaLnBrk="1" hangingPunct="1"/>
            <a:r>
              <a:rPr lang="en-US" altLang="en-US" dirty="0"/>
              <a:t>Database System Environment</a:t>
            </a:r>
          </a:p>
        </p:txBody>
      </p:sp>
      <p:pic>
        <p:nvPicPr>
          <p:cNvPr id="8195" name="Picture 8">
            <a:extLst>
              <a:ext uri="{FF2B5EF4-FFF2-40B4-BE49-F238E27FC236}">
                <a16:creationId xmlns:a16="http://schemas.microsoft.com/office/drawing/2014/main" id="{449AEB9A-14BF-4F68-AFCE-0132558D766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76400" y="2210821"/>
            <a:ext cx="8585200" cy="3969879"/>
          </a:xfrm>
          <a:noFill/>
        </p:spPr>
      </p:pic>
      <p:sp>
        <p:nvSpPr>
          <p:cNvPr id="8198" name="Text Box 4">
            <a:extLst>
              <a:ext uri="{FF2B5EF4-FFF2-40B4-BE49-F238E27FC236}">
                <a16:creationId xmlns:a16="http://schemas.microsoft.com/office/drawing/2014/main" id="{7FB9CF70-CCA2-4D1D-84F6-D7813BEA4F9A}"/>
              </a:ext>
            </a:extLst>
          </p:cNvPr>
          <p:cNvSpPr txBox="1">
            <a:spLocks noChangeArrowheads="1"/>
          </p:cNvSpPr>
          <p:nvPr/>
        </p:nvSpPr>
        <p:spPr bwMode="auto">
          <a:xfrm>
            <a:off x="1209675" y="6303500"/>
            <a:ext cx="563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1000" dirty="0"/>
              <a:t>Database Systems: Design, Implementation, &amp; Management: Rob &amp; Coronel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Advantages of the DBMS</a:t>
            </a:r>
          </a:p>
        </p:txBody>
      </p:sp>
      <p:sp>
        <p:nvSpPr>
          <p:cNvPr id="2" name="Content Placeholder 1"/>
          <p:cNvSpPr>
            <a:spLocks noGrp="1"/>
          </p:cNvSpPr>
          <p:nvPr>
            <p:ph idx="1"/>
          </p:nvPr>
        </p:nvSpPr>
        <p:spPr>
          <a:xfrm>
            <a:off x="791570" y="2279175"/>
            <a:ext cx="9560970" cy="4271749"/>
          </a:xfrm>
        </p:spPr>
        <p:txBody>
          <a:bodyPr>
            <a:noAutofit/>
          </a:bodyPr>
          <a:lstStyle/>
          <a:p>
            <a:r>
              <a:rPr lang="en-US" altLang="en-US" sz="2400" dirty="0"/>
              <a:t>Better data integration and less data inconsistency</a:t>
            </a:r>
          </a:p>
          <a:p>
            <a:pPr lvl="1"/>
            <a:r>
              <a:rPr lang="en-CA" sz="2000" b="1" dirty="0"/>
              <a:t>Data inconsistency</a:t>
            </a:r>
            <a:r>
              <a:rPr lang="en-CA" sz="2000" dirty="0"/>
              <a:t>:</a:t>
            </a:r>
            <a:r>
              <a:rPr lang="en-CA" sz="2000" b="1" dirty="0"/>
              <a:t> </a:t>
            </a:r>
            <a:r>
              <a:rPr lang="en-CA" sz="2000" dirty="0"/>
              <a:t>Different versions of the same data appear in different places</a:t>
            </a:r>
            <a:endParaRPr lang="en-US" sz="2000" dirty="0"/>
          </a:p>
          <a:p>
            <a:r>
              <a:rPr lang="en-US" altLang="en-US" sz="2400" dirty="0"/>
              <a:t>Increased end-user productivity</a:t>
            </a:r>
          </a:p>
          <a:p>
            <a:r>
              <a:rPr lang="en-US" altLang="en-US" sz="2400" dirty="0"/>
              <a:t>Improved:</a:t>
            </a:r>
          </a:p>
          <a:p>
            <a:pPr lvl="1"/>
            <a:r>
              <a:rPr lang="en-US" altLang="en-US" sz="2000" dirty="0"/>
              <a:t>Data sharing</a:t>
            </a:r>
          </a:p>
          <a:p>
            <a:pPr lvl="1"/>
            <a:r>
              <a:rPr lang="en-US" altLang="en-US" sz="2000" dirty="0"/>
              <a:t>Data security</a:t>
            </a:r>
          </a:p>
          <a:p>
            <a:pPr lvl="1"/>
            <a:r>
              <a:rPr lang="en-US" altLang="en-US" sz="2000" dirty="0"/>
              <a:t>Data access</a:t>
            </a:r>
          </a:p>
          <a:p>
            <a:pPr lvl="1"/>
            <a:r>
              <a:rPr lang="en-US" altLang="en-US" sz="2000" dirty="0"/>
              <a:t>Decision making</a:t>
            </a:r>
          </a:p>
          <a:p>
            <a:pPr lvl="2"/>
            <a:r>
              <a:rPr lang="en-CA" sz="1800" b="1" dirty="0"/>
              <a:t>Data quality</a:t>
            </a:r>
            <a:r>
              <a:rPr lang="en-CA" sz="1800" dirty="0"/>
              <a:t>:</a:t>
            </a:r>
            <a:r>
              <a:rPr lang="en-CA" sz="1800" b="1" dirty="0"/>
              <a:t> </a:t>
            </a:r>
            <a:r>
              <a:rPr lang="en-CA" sz="1800" dirty="0"/>
              <a:t>Promoting accuracy, validity, and timeliness of data</a:t>
            </a:r>
            <a:endParaRPr lang="en-AU" sz="1800" dirty="0"/>
          </a:p>
        </p:txBody>
      </p:sp>
    </p:spTree>
    <p:extLst>
      <p:ext uri="{BB962C8B-B14F-4D97-AF65-F5344CB8AC3E}">
        <p14:creationId xmlns:p14="http://schemas.microsoft.com/office/powerpoint/2010/main" val="3034804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102405" name="Rectangle 72">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242" name="Rectangle 2">
            <a:extLst>
              <a:ext uri="{FF2B5EF4-FFF2-40B4-BE49-F238E27FC236}">
                <a16:creationId xmlns:a16="http://schemas.microsoft.com/office/drawing/2014/main" id="{62ED41F8-550E-4B8F-AACC-C3844494E547}"/>
              </a:ext>
            </a:extLst>
          </p:cNvPr>
          <p:cNvSpPr>
            <a:spLocks noGrp="1" noChangeArrowheads="1"/>
          </p:cNvSpPr>
          <p:nvPr>
            <p:ph type="title"/>
          </p:nvPr>
        </p:nvSpPr>
        <p:spPr>
          <a:xfrm>
            <a:off x="838200" y="365125"/>
            <a:ext cx="7958667" cy="1137104"/>
          </a:xfrm>
        </p:spPr>
        <p:txBody>
          <a:bodyPr vert="horz" lIns="90488" tIns="44450" rIns="90488" bIns="44450" rtlCol="0" anchor="b">
            <a:normAutofit/>
          </a:bodyPr>
          <a:lstStyle/>
          <a:p>
            <a:pPr eaLnBrk="1" hangingPunct="1"/>
            <a:r>
              <a:rPr lang="en-US" altLang="en-US" sz="4400">
                <a:solidFill>
                  <a:schemeClr val="tx1">
                    <a:lumMod val="95000"/>
                  </a:schemeClr>
                </a:solidFill>
              </a:rPr>
              <a:t>Database Life Cycle</a:t>
            </a:r>
          </a:p>
        </p:txBody>
      </p:sp>
      <p:sp>
        <p:nvSpPr>
          <p:cNvPr id="102403" name="Rectangle 3">
            <a:extLst>
              <a:ext uri="{FF2B5EF4-FFF2-40B4-BE49-F238E27FC236}">
                <a16:creationId xmlns:a16="http://schemas.microsoft.com/office/drawing/2014/main" id="{65F0C625-8D17-42FC-9BCC-143E0BFD2E25}"/>
              </a:ext>
            </a:extLst>
          </p:cNvPr>
          <p:cNvSpPr>
            <a:spLocks noGrp="1" noChangeArrowheads="1"/>
          </p:cNvSpPr>
          <p:nvPr>
            <p:ph idx="1"/>
          </p:nvPr>
        </p:nvSpPr>
        <p:spPr>
          <a:xfrm>
            <a:off x="838200" y="1825624"/>
            <a:ext cx="10439400" cy="4530725"/>
          </a:xfrm>
        </p:spPr>
        <p:txBody>
          <a:bodyPr vert="horz" lIns="90488" tIns="44450" rIns="90488" bIns="44450" rtlCol="0">
            <a:normAutofit/>
          </a:bodyPr>
          <a:lstStyle/>
          <a:p>
            <a:pPr>
              <a:defRPr/>
            </a:pPr>
            <a:r>
              <a:rPr lang="en-US" sz="2400" dirty="0">
                <a:solidFill>
                  <a:srgbClr val="FFC000"/>
                </a:solidFill>
              </a:rPr>
              <a:t>Step 1: </a:t>
            </a:r>
            <a:r>
              <a:rPr lang="en-US" sz="2400" dirty="0">
                <a:solidFill>
                  <a:schemeClr val="tx1">
                    <a:lumMod val="95000"/>
                  </a:schemeClr>
                </a:solidFill>
              </a:rPr>
              <a:t>Planning &amp; Analysis</a:t>
            </a:r>
          </a:p>
          <a:p>
            <a:pPr lvl="1">
              <a:defRPr/>
            </a:pPr>
            <a:r>
              <a:rPr lang="en-US" sz="2000" dirty="0">
                <a:solidFill>
                  <a:schemeClr val="tx1">
                    <a:lumMod val="95000"/>
                  </a:schemeClr>
                </a:solidFill>
              </a:rPr>
              <a:t>Assess </a:t>
            </a:r>
          </a:p>
          <a:p>
            <a:pPr lvl="2">
              <a:defRPr/>
            </a:pPr>
            <a:r>
              <a:rPr lang="en-US" sz="1700" dirty="0">
                <a:solidFill>
                  <a:schemeClr val="tx1">
                    <a:lumMod val="95000"/>
                  </a:schemeClr>
                </a:solidFill>
              </a:rPr>
              <a:t>Goal of the organization</a:t>
            </a:r>
          </a:p>
          <a:p>
            <a:pPr lvl="2">
              <a:defRPr/>
            </a:pPr>
            <a:r>
              <a:rPr lang="en-US" sz="1700" dirty="0">
                <a:solidFill>
                  <a:schemeClr val="tx1">
                    <a:lumMod val="95000"/>
                  </a:schemeClr>
                </a:solidFill>
              </a:rPr>
              <a:t>Database environment</a:t>
            </a:r>
          </a:p>
          <a:p>
            <a:pPr lvl="3">
              <a:defRPr/>
            </a:pPr>
            <a:r>
              <a:rPr lang="en-US" sz="1700" dirty="0">
                <a:solidFill>
                  <a:schemeClr val="tx1">
                    <a:lumMod val="95000"/>
                  </a:schemeClr>
                </a:solidFill>
              </a:rPr>
              <a:t>existing hardware, software, raw data, data processing procedures</a:t>
            </a:r>
          </a:p>
          <a:p>
            <a:pPr marL="1371600" lvl="3" indent="0">
              <a:buNone/>
              <a:defRPr/>
            </a:pPr>
            <a:endParaRPr lang="en-US" sz="1700" dirty="0">
              <a:solidFill>
                <a:schemeClr val="tx1">
                  <a:lumMod val="95000"/>
                </a:schemeClr>
              </a:solidFill>
            </a:endParaRPr>
          </a:p>
          <a:p>
            <a:pPr lvl="1">
              <a:defRPr/>
            </a:pPr>
            <a:r>
              <a:rPr lang="en-US" sz="2000" dirty="0">
                <a:solidFill>
                  <a:schemeClr val="tx1">
                    <a:lumMod val="95000"/>
                  </a:schemeClr>
                </a:solidFill>
              </a:rPr>
              <a:t>Identify</a:t>
            </a:r>
          </a:p>
          <a:p>
            <a:pPr lvl="2">
              <a:defRPr/>
            </a:pPr>
            <a:r>
              <a:rPr lang="en-US" sz="1700" dirty="0">
                <a:solidFill>
                  <a:schemeClr val="tx1">
                    <a:lumMod val="95000"/>
                  </a:schemeClr>
                </a:solidFill>
              </a:rPr>
              <a:t>Database needs</a:t>
            </a:r>
          </a:p>
          <a:p>
            <a:pPr lvl="3">
              <a:defRPr/>
            </a:pPr>
            <a:r>
              <a:rPr lang="en-US" sz="1700" dirty="0">
                <a:solidFill>
                  <a:schemeClr val="tx1">
                    <a:lumMod val="95000"/>
                  </a:schemeClr>
                </a:solidFill>
              </a:rPr>
              <a:t>what database can do to further the goal of the organization</a:t>
            </a:r>
          </a:p>
          <a:p>
            <a:pPr lvl="2">
              <a:defRPr/>
            </a:pPr>
            <a:r>
              <a:rPr lang="en-US" sz="1700" dirty="0">
                <a:solidFill>
                  <a:schemeClr val="tx1">
                    <a:lumMod val="95000"/>
                  </a:schemeClr>
                </a:solidFill>
              </a:rPr>
              <a:t>User needs and characteristics</a:t>
            </a:r>
          </a:p>
          <a:p>
            <a:pPr lvl="3">
              <a:defRPr/>
            </a:pPr>
            <a:r>
              <a:rPr lang="en-US" sz="1700" dirty="0">
                <a:solidFill>
                  <a:schemeClr val="tx1">
                    <a:lumMod val="95000"/>
                  </a:schemeClr>
                </a:solidFill>
              </a:rPr>
              <a:t>who the users are, what they want to do, how they envision doing it</a:t>
            </a:r>
          </a:p>
          <a:p>
            <a:pPr lvl="2">
              <a:defRPr/>
            </a:pPr>
            <a:r>
              <a:rPr lang="en-US" sz="1700" dirty="0">
                <a:solidFill>
                  <a:schemeClr val="tx1">
                    <a:lumMod val="95000"/>
                  </a:schemeClr>
                </a:solidFill>
              </a:rPr>
              <a:t>Database system requirements</a:t>
            </a:r>
          </a:p>
          <a:p>
            <a:pPr lvl="3">
              <a:defRPr/>
            </a:pPr>
            <a:r>
              <a:rPr lang="en-US" sz="1700" dirty="0">
                <a:solidFill>
                  <a:schemeClr val="tx1">
                    <a:lumMod val="95000"/>
                  </a:schemeClr>
                </a:solidFill>
              </a:rPr>
              <a:t>what the database system should do to satisfy the database and user needs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0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0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0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0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0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0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97" y="615183"/>
            <a:ext cx="10058400" cy="1295400"/>
          </a:xfrm>
        </p:spPr>
        <p:txBody>
          <a:bodyPr/>
          <a:lstStyle/>
          <a:p>
            <a:r>
              <a:rPr lang="en-AU" dirty="0"/>
              <a:t>Motivation</a:t>
            </a:r>
          </a:p>
        </p:txBody>
      </p:sp>
      <p:pic>
        <p:nvPicPr>
          <p:cNvPr id="1026" name="Picture 2" descr="\\huntley\skgarg\Desktop\kit102\lecture\download.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41227" y="2300748"/>
            <a:ext cx="6787949" cy="2909121"/>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p:cNvSpPr>
            <a:spLocks noGrp="1"/>
          </p:cNvSpPr>
          <p:nvPr>
            <p:ph type="body" sz="half" idx="2"/>
          </p:nvPr>
        </p:nvSpPr>
        <p:spPr>
          <a:xfrm>
            <a:off x="609600" y="5209869"/>
            <a:ext cx="10972800" cy="2130425"/>
          </a:xfrm>
        </p:spPr>
        <p:txBody>
          <a:bodyPr/>
          <a:lstStyle/>
          <a:p>
            <a:pPr marL="0" indent="0" algn="ctr">
              <a:buNone/>
            </a:pPr>
            <a:r>
              <a:rPr lang="en-AU" sz="6000" dirty="0"/>
              <a:t>What is Data </a:t>
            </a:r>
            <a:r>
              <a:rPr lang="en-AU" sz="6000" dirty="0" err="1"/>
              <a:t>toYou</a:t>
            </a:r>
            <a:r>
              <a:rPr lang="en-AU" sz="6000" dirty="0"/>
              <a:t>?</a:t>
            </a:r>
          </a:p>
        </p:txBody>
      </p:sp>
    </p:spTree>
    <p:extLst>
      <p:ext uri="{BB962C8B-B14F-4D97-AF65-F5344CB8AC3E}">
        <p14:creationId xmlns:p14="http://schemas.microsoft.com/office/powerpoint/2010/main" val="3642032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74ADABC-783F-4C83-89AD-F35F9628995D}"/>
              </a:ext>
            </a:extLst>
          </p:cNvPr>
          <p:cNvSpPr>
            <a:spLocks noGrp="1"/>
          </p:cNvSpPr>
          <p:nvPr>
            <p:ph type="title"/>
          </p:nvPr>
        </p:nvSpPr>
        <p:spPr>
          <a:xfrm>
            <a:off x="838200" y="365125"/>
            <a:ext cx="7958667" cy="1137104"/>
          </a:xfrm>
        </p:spPr>
        <p:txBody>
          <a:bodyPr anchor="b">
            <a:normAutofit/>
          </a:bodyPr>
          <a:lstStyle/>
          <a:p>
            <a:r>
              <a:rPr lang="en-US" altLang="en-US" sz="4400">
                <a:solidFill>
                  <a:schemeClr val="tx1">
                    <a:lumMod val="95000"/>
                  </a:schemeClr>
                </a:solidFill>
              </a:rPr>
              <a:t>Database Life Cycle</a:t>
            </a:r>
            <a:endParaRPr lang="en-AU" sz="4400">
              <a:solidFill>
                <a:schemeClr val="tx1">
                  <a:lumMod val="95000"/>
                </a:schemeClr>
              </a:solidFill>
            </a:endParaRPr>
          </a:p>
        </p:txBody>
      </p:sp>
      <p:sp>
        <p:nvSpPr>
          <p:cNvPr id="3" name="Content Placeholder 2">
            <a:extLst>
              <a:ext uri="{FF2B5EF4-FFF2-40B4-BE49-F238E27FC236}">
                <a16:creationId xmlns:a16="http://schemas.microsoft.com/office/drawing/2014/main" id="{BFB8DA32-9A18-4E12-A713-AD41EF074F9D}"/>
              </a:ext>
            </a:extLst>
          </p:cNvPr>
          <p:cNvSpPr>
            <a:spLocks noGrp="1"/>
          </p:cNvSpPr>
          <p:nvPr>
            <p:ph idx="1"/>
          </p:nvPr>
        </p:nvSpPr>
        <p:spPr>
          <a:xfrm>
            <a:off x="838200" y="1825625"/>
            <a:ext cx="10261600" cy="4351338"/>
          </a:xfrm>
        </p:spPr>
        <p:txBody>
          <a:bodyPr>
            <a:normAutofit/>
          </a:bodyPr>
          <a:lstStyle/>
          <a:p>
            <a:pPr>
              <a:defRPr/>
            </a:pPr>
            <a:r>
              <a:rPr lang="en-US" sz="2400" dirty="0">
                <a:solidFill>
                  <a:srgbClr val="FFC000"/>
                </a:solidFill>
              </a:rPr>
              <a:t>Step 2: Design</a:t>
            </a:r>
          </a:p>
          <a:p>
            <a:pPr lvl="1">
              <a:defRPr/>
            </a:pPr>
            <a:r>
              <a:rPr lang="en-US" dirty="0">
                <a:solidFill>
                  <a:schemeClr val="tx1">
                    <a:lumMod val="95000"/>
                  </a:schemeClr>
                </a:solidFill>
              </a:rPr>
              <a:t>From conceptual design to a detailed system specification</a:t>
            </a:r>
            <a:br>
              <a:rPr lang="en-US" dirty="0">
                <a:solidFill>
                  <a:schemeClr val="tx1">
                    <a:lumMod val="95000"/>
                  </a:schemeClr>
                </a:solidFill>
              </a:rPr>
            </a:br>
            <a:endParaRPr lang="en-US" dirty="0">
              <a:solidFill>
                <a:schemeClr val="tx1">
                  <a:lumMod val="95000"/>
                </a:schemeClr>
              </a:solidFill>
            </a:endParaRPr>
          </a:p>
          <a:p>
            <a:pPr>
              <a:defRPr/>
            </a:pPr>
            <a:r>
              <a:rPr lang="en-US" sz="2400" dirty="0">
                <a:solidFill>
                  <a:srgbClr val="FFC000"/>
                </a:solidFill>
              </a:rPr>
              <a:t>Step 3: Implementation</a:t>
            </a:r>
          </a:p>
          <a:p>
            <a:pPr lvl="1">
              <a:defRPr/>
            </a:pPr>
            <a:r>
              <a:rPr lang="en-US" dirty="0">
                <a:solidFill>
                  <a:schemeClr val="tx1">
                    <a:lumMod val="95000"/>
                  </a:schemeClr>
                </a:solidFill>
              </a:rPr>
              <a:t>Create the database</a:t>
            </a:r>
            <a:br>
              <a:rPr lang="en-US" dirty="0">
                <a:solidFill>
                  <a:schemeClr val="tx1">
                    <a:lumMod val="95000"/>
                  </a:schemeClr>
                </a:solidFill>
              </a:rPr>
            </a:br>
            <a:endParaRPr lang="en-US" dirty="0">
              <a:solidFill>
                <a:schemeClr val="tx1">
                  <a:lumMod val="95000"/>
                </a:schemeClr>
              </a:solidFill>
            </a:endParaRPr>
          </a:p>
          <a:p>
            <a:pPr>
              <a:defRPr/>
            </a:pPr>
            <a:r>
              <a:rPr lang="en-US" sz="2400" dirty="0">
                <a:solidFill>
                  <a:srgbClr val="FFC000"/>
                </a:solidFill>
              </a:rPr>
              <a:t>Step 4: Maintenance</a:t>
            </a:r>
          </a:p>
          <a:p>
            <a:pPr lvl="1">
              <a:defRPr/>
            </a:pPr>
            <a:r>
              <a:rPr lang="en-US" dirty="0">
                <a:solidFill>
                  <a:schemeClr val="tx1">
                    <a:lumMod val="95000"/>
                  </a:schemeClr>
                </a:solidFill>
              </a:rPr>
              <a:t>Troubleshoot, update, streamline the database</a:t>
            </a:r>
          </a:p>
          <a:p>
            <a:endParaRPr lang="en-AU" sz="2400" dirty="0">
              <a:solidFill>
                <a:schemeClr val="tx1">
                  <a:lumMod val="95000"/>
                </a:schemeClr>
              </a:solidFill>
            </a:endParaRPr>
          </a:p>
        </p:txBody>
      </p:sp>
    </p:spTree>
    <p:extLst>
      <p:ext uri="{BB962C8B-B14F-4D97-AF65-F5344CB8AC3E}">
        <p14:creationId xmlns:p14="http://schemas.microsoft.com/office/powerpoint/2010/main" val="3234801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6C983B-669F-4099-AB0F-EE924B3B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F34F2-F506-4E84-A451-C0DF4E5196D3}"/>
              </a:ext>
            </a:extLst>
          </p:cNvPr>
          <p:cNvSpPr>
            <a:spLocks noGrp="1"/>
          </p:cNvSpPr>
          <p:nvPr>
            <p:ph type="ctrTitle"/>
          </p:nvPr>
        </p:nvSpPr>
        <p:spPr>
          <a:xfrm>
            <a:off x="658366" y="3695068"/>
            <a:ext cx="6376477" cy="2511111"/>
          </a:xfrm>
        </p:spPr>
        <p:txBody>
          <a:bodyPr vert="horz" wrap="square" lIns="91440" tIns="45720" rIns="91440" bIns="45720" rtlCol="0" anchor="t">
            <a:normAutofit/>
          </a:bodyPr>
          <a:lstStyle/>
          <a:p>
            <a:pPr algn="r"/>
            <a:r>
              <a:rPr lang="en-US" sz="7200">
                <a:gradFill flip="none" rotWithShape="1">
                  <a:gsLst>
                    <a:gs pos="32000">
                      <a:srgbClr val="E3E3E3"/>
                    </a:gs>
                    <a:gs pos="0">
                      <a:srgbClr val="969696"/>
                    </a:gs>
                    <a:gs pos="100000">
                      <a:srgbClr val="FFFFFF"/>
                    </a:gs>
                  </a:gsLst>
                  <a:lin ang="8100000" scaled="1"/>
                  <a:tileRect/>
                </a:gradFill>
              </a:rPr>
              <a:t>Data Modelling</a:t>
            </a:r>
          </a:p>
        </p:txBody>
      </p:sp>
      <p:sp>
        <p:nvSpPr>
          <p:cNvPr id="21" name="Title 1">
            <a:extLst>
              <a:ext uri="{FF2B5EF4-FFF2-40B4-BE49-F238E27FC236}">
                <a16:creationId xmlns:a16="http://schemas.microsoft.com/office/drawing/2014/main" id="{FC1F8E27-8303-4D52-BCC3-97F6D77EF12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7678" y="2627791"/>
            <a:ext cx="6235148" cy="3592034"/>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endParaRPr lang="en-US" dirty="0">
              <a:effectLst>
                <a:outerShdw blurRad="469900" dist="342900" dir="5400000" sy="-20000" rotWithShape="0">
                  <a:schemeClr val="bg1"/>
                </a:outerShdw>
              </a:effectLst>
            </a:endParaRPr>
          </a:p>
        </p:txBody>
      </p:sp>
      <p:sp>
        <p:nvSpPr>
          <p:cNvPr id="23" name="Rounded Rectangle 18">
            <a:extLst>
              <a:ext uri="{FF2B5EF4-FFF2-40B4-BE49-F238E27FC236}">
                <a16:creationId xmlns:a16="http://schemas.microsoft.com/office/drawing/2014/main" id="{4A5E1CEE-750A-4BE0-A649-AD40A7A9F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5700" y="1340663"/>
            <a:ext cx="4023360" cy="402336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4BEF2A-AF43-47D5-ACCC-5B0B0DB71CAC}"/>
              </a:ext>
            </a:extLst>
          </p:cNvPr>
          <p:cNvPicPr>
            <a:picLocks noChangeAspect="1"/>
          </p:cNvPicPr>
          <p:nvPr/>
        </p:nvPicPr>
        <p:blipFill>
          <a:blip r:embed="rId3"/>
          <a:stretch>
            <a:fillRect/>
          </a:stretch>
        </p:blipFill>
        <p:spPr>
          <a:xfrm>
            <a:off x="7835740" y="1660703"/>
            <a:ext cx="3383281" cy="3383281"/>
          </a:xfrm>
          <a:prstGeom prst="rect">
            <a:avLst/>
          </a:prstGeom>
        </p:spPr>
      </p:pic>
    </p:spTree>
    <p:extLst>
      <p:ext uri="{BB962C8B-B14F-4D97-AF65-F5344CB8AC3E}">
        <p14:creationId xmlns:p14="http://schemas.microsoft.com/office/powerpoint/2010/main" val="2620412714"/>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4437112"/>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AU" dirty="0"/>
              <a:t>Need Organization</a:t>
            </a:r>
            <a:br>
              <a:rPr lang="en-AU" dirty="0"/>
            </a:br>
            <a:r>
              <a:rPr lang="en-AU" dirty="0"/>
              <a:t>Data models</a:t>
            </a:r>
          </a:p>
        </p:txBody>
      </p:sp>
      <p:pic>
        <p:nvPicPr>
          <p:cNvPr id="6" name="Picture 5"/>
          <p:cNvPicPr>
            <a:picLocks noChangeAspect="1"/>
          </p:cNvPicPr>
          <p:nvPr/>
        </p:nvPicPr>
        <p:blipFill>
          <a:blip r:embed="rId3"/>
          <a:stretch>
            <a:fillRect/>
          </a:stretch>
        </p:blipFill>
        <p:spPr>
          <a:xfrm>
            <a:off x="1920653" y="2287378"/>
            <a:ext cx="2664296" cy="4299467"/>
          </a:xfrm>
          <a:prstGeom prst="rect">
            <a:avLst/>
          </a:prstGeom>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2649" y="4483322"/>
            <a:ext cx="2808312" cy="2103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9281" y="2350491"/>
            <a:ext cx="3679445" cy="2132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311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en-US"/>
              <a:t>Data Model: What’s a model?</a:t>
            </a:r>
          </a:p>
        </p:txBody>
      </p:sp>
      <p:sp>
        <p:nvSpPr>
          <p:cNvPr id="10243" name="Rectangle 3"/>
          <p:cNvSpPr>
            <a:spLocks noGrp="1" noChangeArrowheads="1"/>
          </p:cNvSpPr>
          <p:nvPr>
            <p:ph idx="1"/>
          </p:nvPr>
        </p:nvSpPr>
        <p:spPr>
          <a:xfrm>
            <a:off x="1120000" y="1825624"/>
            <a:ext cx="10233800" cy="4511675"/>
          </a:xfrm>
        </p:spPr>
        <p:txBody>
          <a:bodyPr>
            <a:normAutofit/>
          </a:bodyPr>
          <a:lstStyle/>
          <a:p>
            <a:r>
              <a:rPr lang="en-US" altLang="en-US" sz="2400" dirty="0"/>
              <a:t>A data model is a representation of reality in relatively simple  (graphical) representations</a:t>
            </a:r>
          </a:p>
          <a:p>
            <a:r>
              <a:rPr lang="en-US" altLang="en-US" sz="2400" dirty="0"/>
              <a:t>It’s used to define the storage and manipulation of a data base.</a:t>
            </a:r>
          </a:p>
          <a:p>
            <a:pPr>
              <a:lnSpc>
                <a:spcPct val="90000"/>
              </a:lnSpc>
            </a:pPr>
            <a:r>
              <a:rPr lang="en-US" altLang="en-US" sz="2600" dirty="0"/>
              <a:t>Facilitate interaction among the designer, the applications programmer, and the end user</a:t>
            </a:r>
          </a:p>
          <a:p>
            <a:r>
              <a:rPr lang="en-US" altLang="en-US" sz="2400" dirty="0"/>
              <a:t>Data Models have three components:</a:t>
            </a:r>
          </a:p>
          <a:p>
            <a:pPr lvl="1"/>
            <a:r>
              <a:rPr lang="en-US" altLang="en-US" sz="2000" dirty="0"/>
              <a:t>Structure: the structure of the data stored within (such as entity, attributes and relationship in ER Diagrams)</a:t>
            </a:r>
          </a:p>
          <a:p>
            <a:pPr lvl="1"/>
            <a:r>
              <a:rPr lang="en-US" altLang="en-US" sz="2000" dirty="0"/>
              <a:t>Constraints : legal structure allowed to create</a:t>
            </a:r>
          </a:p>
          <a:p>
            <a:pPr lvl="1"/>
            <a:r>
              <a:rPr lang="en-US" altLang="en-US" sz="2000" dirty="0"/>
              <a:t>Operations: Facilities for manipulation of the data.</a:t>
            </a:r>
          </a:p>
        </p:txBody>
      </p:sp>
    </p:spTree>
    <p:extLst>
      <p:ext uri="{BB962C8B-B14F-4D97-AF65-F5344CB8AC3E}">
        <p14:creationId xmlns:p14="http://schemas.microsoft.com/office/powerpoint/2010/main" val="96175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2D12-BC62-47D7-93DA-84440EB3DA78}"/>
              </a:ext>
            </a:extLst>
          </p:cNvPr>
          <p:cNvSpPr>
            <a:spLocks noGrp="1"/>
          </p:cNvSpPr>
          <p:nvPr>
            <p:ph type="title"/>
          </p:nvPr>
        </p:nvSpPr>
        <p:spPr/>
        <p:txBody>
          <a:bodyPr/>
          <a:lstStyle/>
          <a:p>
            <a:r>
              <a:rPr lang="en-US" altLang="en-US" dirty="0"/>
              <a:t>Evolution of Data Models</a:t>
            </a:r>
            <a:endParaRPr lang="en-AU" dirty="0"/>
          </a:p>
        </p:txBody>
      </p:sp>
      <p:sp>
        <p:nvSpPr>
          <p:cNvPr id="3" name="Content Placeholder 2">
            <a:extLst>
              <a:ext uri="{FF2B5EF4-FFF2-40B4-BE49-F238E27FC236}">
                <a16:creationId xmlns:a16="http://schemas.microsoft.com/office/drawing/2014/main" id="{3072F32F-F462-4DF2-865F-83C63F16EDCE}"/>
              </a:ext>
            </a:extLst>
          </p:cNvPr>
          <p:cNvSpPr>
            <a:spLocks noGrp="1"/>
          </p:cNvSpPr>
          <p:nvPr>
            <p:ph idx="1"/>
          </p:nvPr>
        </p:nvSpPr>
        <p:spPr/>
        <p:txBody>
          <a:bodyPr/>
          <a:lstStyle/>
          <a:p>
            <a:endParaRPr lang="en-AU" dirty="0"/>
          </a:p>
        </p:txBody>
      </p:sp>
      <p:grpSp>
        <p:nvGrpSpPr>
          <p:cNvPr id="4" name="Group 3">
            <a:extLst>
              <a:ext uri="{FF2B5EF4-FFF2-40B4-BE49-F238E27FC236}">
                <a16:creationId xmlns:a16="http://schemas.microsoft.com/office/drawing/2014/main" id="{C461F065-789B-4965-A4C9-37D8F01DAD9B}"/>
              </a:ext>
            </a:extLst>
          </p:cNvPr>
          <p:cNvGrpSpPr/>
          <p:nvPr/>
        </p:nvGrpSpPr>
        <p:grpSpPr>
          <a:xfrm>
            <a:off x="660400" y="2603500"/>
            <a:ext cx="8663829" cy="3295650"/>
            <a:chOff x="457200" y="2362200"/>
            <a:chExt cx="8169275" cy="3295650"/>
          </a:xfrm>
        </p:grpSpPr>
        <p:sp>
          <p:nvSpPr>
            <p:cNvPr id="5" name="Line 4">
              <a:extLst>
                <a:ext uri="{FF2B5EF4-FFF2-40B4-BE49-F238E27FC236}">
                  <a16:creationId xmlns:a16="http://schemas.microsoft.com/office/drawing/2014/main" id="{EDF4F8B8-C5C1-4D6F-A42D-31497FF1A31F}"/>
                </a:ext>
              </a:extLst>
            </p:cNvPr>
            <p:cNvSpPr>
              <a:spLocks noChangeShapeType="1"/>
            </p:cNvSpPr>
            <p:nvPr/>
          </p:nvSpPr>
          <p:spPr bwMode="auto">
            <a:xfrm>
              <a:off x="549275" y="2895600"/>
              <a:ext cx="8077200" cy="0"/>
            </a:xfrm>
            <a:prstGeom prst="line">
              <a:avLst/>
            </a:prstGeom>
            <a:noFill/>
            <a:ln w="12700">
              <a:solidFill>
                <a:schemeClr val="tx1"/>
              </a:solidFill>
              <a:round/>
              <a:headEnd/>
              <a:tailEnd/>
            </a:ln>
          </p:spPr>
          <p:txBody>
            <a:bodyPr wrap="none" anchor="ctr"/>
            <a:lstStyle/>
            <a:p>
              <a:pPr>
                <a:defRPr/>
              </a:pPr>
              <a:endParaRPr lang="en-US">
                <a:latin typeface="+mn-lt"/>
                <a:cs typeface="Arial" charset="0"/>
              </a:endParaRPr>
            </a:p>
          </p:txBody>
        </p:sp>
        <p:sp>
          <p:nvSpPr>
            <p:cNvPr id="6" name="Text Box 9">
              <a:extLst>
                <a:ext uri="{FF2B5EF4-FFF2-40B4-BE49-F238E27FC236}">
                  <a16:creationId xmlns:a16="http://schemas.microsoft.com/office/drawing/2014/main" id="{162B28F2-53B0-479A-8C8C-F3DE61AA4F0A}"/>
                </a:ext>
              </a:extLst>
            </p:cNvPr>
            <p:cNvSpPr txBox="1">
              <a:spLocks noChangeArrowheads="1"/>
            </p:cNvSpPr>
            <p:nvPr/>
          </p:nvSpPr>
          <p:spPr bwMode="auto">
            <a:xfrm>
              <a:off x="533400" y="2403475"/>
              <a:ext cx="927100" cy="461963"/>
            </a:xfrm>
            <a:prstGeom prst="rect">
              <a:avLst/>
            </a:prstGeom>
            <a:noFill/>
            <a:ln w="12700">
              <a:noFill/>
              <a:miter lim="800000"/>
              <a:headEnd/>
              <a:tailEnd/>
            </a:ln>
          </p:spPr>
          <p:txBody>
            <a:bodyPr wrap="none">
              <a:spAutoFit/>
            </a:bodyPr>
            <a:lstStyle/>
            <a:p>
              <a:pPr>
                <a:defRPr/>
              </a:pPr>
              <a:r>
                <a:rPr lang="en-US" sz="2400" dirty="0">
                  <a:latin typeface="+mn-lt"/>
                  <a:cs typeface="Arial" charset="0"/>
                </a:rPr>
                <a:t>1960s</a:t>
              </a:r>
            </a:p>
          </p:txBody>
        </p:sp>
        <p:sp>
          <p:nvSpPr>
            <p:cNvPr id="7" name="Text Box 10">
              <a:extLst>
                <a:ext uri="{FF2B5EF4-FFF2-40B4-BE49-F238E27FC236}">
                  <a16:creationId xmlns:a16="http://schemas.microsoft.com/office/drawing/2014/main" id="{4D78004F-BC78-4C8A-9000-7F98F3916D98}"/>
                </a:ext>
              </a:extLst>
            </p:cNvPr>
            <p:cNvSpPr txBox="1">
              <a:spLocks noChangeArrowheads="1"/>
            </p:cNvSpPr>
            <p:nvPr/>
          </p:nvSpPr>
          <p:spPr bwMode="auto">
            <a:xfrm>
              <a:off x="2225675" y="2362200"/>
              <a:ext cx="927100" cy="461963"/>
            </a:xfrm>
            <a:prstGeom prst="rect">
              <a:avLst/>
            </a:prstGeom>
            <a:noFill/>
            <a:ln w="12700">
              <a:noFill/>
              <a:miter lim="800000"/>
              <a:headEnd/>
              <a:tailEnd/>
            </a:ln>
          </p:spPr>
          <p:txBody>
            <a:bodyPr wrap="none">
              <a:spAutoFit/>
            </a:bodyPr>
            <a:lstStyle/>
            <a:p>
              <a:pPr>
                <a:defRPr/>
              </a:pPr>
              <a:r>
                <a:rPr lang="en-US" sz="2400">
                  <a:latin typeface="+mn-lt"/>
                  <a:cs typeface="Arial" charset="0"/>
                </a:rPr>
                <a:t>1970s</a:t>
              </a:r>
            </a:p>
          </p:txBody>
        </p:sp>
        <p:sp>
          <p:nvSpPr>
            <p:cNvPr id="8" name="Text Box 11">
              <a:extLst>
                <a:ext uri="{FF2B5EF4-FFF2-40B4-BE49-F238E27FC236}">
                  <a16:creationId xmlns:a16="http://schemas.microsoft.com/office/drawing/2014/main" id="{BF607DC5-F8B4-44D8-8A73-0ADCA72487F2}"/>
                </a:ext>
              </a:extLst>
            </p:cNvPr>
            <p:cNvSpPr txBox="1">
              <a:spLocks noChangeArrowheads="1"/>
            </p:cNvSpPr>
            <p:nvPr/>
          </p:nvSpPr>
          <p:spPr bwMode="auto">
            <a:xfrm>
              <a:off x="3749675" y="2362200"/>
              <a:ext cx="927100" cy="461963"/>
            </a:xfrm>
            <a:prstGeom prst="rect">
              <a:avLst/>
            </a:prstGeom>
            <a:noFill/>
            <a:ln w="12700">
              <a:noFill/>
              <a:miter lim="800000"/>
              <a:headEnd/>
              <a:tailEnd/>
            </a:ln>
          </p:spPr>
          <p:txBody>
            <a:bodyPr wrap="none">
              <a:spAutoFit/>
            </a:bodyPr>
            <a:lstStyle/>
            <a:p>
              <a:pPr>
                <a:defRPr/>
              </a:pPr>
              <a:r>
                <a:rPr lang="en-US" sz="2400">
                  <a:latin typeface="+mn-lt"/>
                  <a:cs typeface="Arial" charset="0"/>
                </a:rPr>
                <a:t>1980s</a:t>
              </a:r>
            </a:p>
          </p:txBody>
        </p:sp>
        <p:sp>
          <p:nvSpPr>
            <p:cNvPr id="9" name="Text Box 12">
              <a:extLst>
                <a:ext uri="{FF2B5EF4-FFF2-40B4-BE49-F238E27FC236}">
                  <a16:creationId xmlns:a16="http://schemas.microsoft.com/office/drawing/2014/main" id="{B8FCD26F-8681-4EB2-AD17-EF450258D9DE}"/>
                </a:ext>
              </a:extLst>
            </p:cNvPr>
            <p:cNvSpPr txBox="1">
              <a:spLocks noChangeArrowheads="1"/>
            </p:cNvSpPr>
            <p:nvPr/>
          </p:nvSpPr>
          <p:spPr bwMode="auto">
            <a:xfrm>
              <a:off x="5349875" y="2362200"/>
              <a:ext cx="927100" cy="461963"/>
            </a:xfrm>
            <a:prstGeom prst="rect">
              <a:avLst/>
            </a:prstGeom>
            <a:noFill/>
            <a:ln w="12700">
              <a:noFill/>
              <a:miter lim="800000"/>
              <a:headEnd/>
              <a:tailEnd/>
            </a:ln>
          </p:spPr>
          <p:txBody>
            <a:bodyPr wrap="none">
              <a:spAutoFit/>
            </a:bodyPr>
            <a:lstStyle/>
            <a:p>
              <a:pPr>
                <a:defRPr/>
              </a:pPr>
              <a:r>
                <a:rPr lang="en-US" sz="2400">
                  <a:latin typeface="+mn-lt"/>
                  <a:cs typeface="Arial" charset="0"/>
                </a:rPr>
                <a:t>1990s</a:t>
              </a:r>
            </a:p>
          </p:txBody>
        </p:sp>
        <p:sp>
          <p:nvSpPr>
            <p:cNvPr id="10" name="Text Box 13">
              <a:extLst>
                <a:ext uri="{FF2B5EF4-FFF2-40B4-BE49-F238E27FC236}">
                  <a16:creationId xmlns:a16="http://schemas.microsoft.com/office/drawing/2014/main" id="{54A1CE7D-D129-40D1-8822-14E27D4A3442}"/>
                </a:ext>
              </a:extLst>
            </p:cNvPr>
            <p:cNvSpPr txBox="1">
              <a:spLocks noChangeArrowheads="1"/>
            </p:cNvSpPr>
            <p:nvPr/>
          </p:nvSpPr>
          <p:spPr bwMode="auto">
            <a:xfrm>
              <a:off x="6873875" y="2362200"/>
              <a:ext cx="965200" cy="457200"/>
            </a:xfrm>
            <a:prstGeom prst="rect">
              <a:avLst/>
            </a:prstGeom>
            <a:noFill/>
            <a:ln w="12700">
              <a:noFill/>
              <a:miter lim="800000"/>
              <a:headEnd/>
              <a:tailEnd/>
            </a:ln>
          </p:spPr>
          <p:txBody>
            <a:bodyPr wrap="none">
              <a:spAutoFit/>
            </a:bodyPr>
            <a:lstStyle/>
            <a:p>
              <a:pPr>
                <a:defRPr/>
              </a:pPr>
              <a:r>
                <a:rPr lang="en-US" sz="2400">
                  <a:latin typeface="+mn-lt"/>
                  <a:cs typeface="Arial" charset="0"/>
                </a:rPr>
                <a:t>2000+</a:t>
              </a:r>
            </a:p>
          </p:txBody>
        </p:sp>
        <p:sp>
          <p:nvSpPr>
            <p:cNvPr id="11" name="Text Box 14">
              <a:extLst>
                <a:ext uri="{FF2B5EF4-FFF2-40B4-BE49-F238E27FC236}">
                  <a16:creationId xmlns:a16="http://schemas.microsoft.com/office/drawing/2014/main" id="{2EA04C3D-9A81-492E-BC5F-321EC7DEA155}"/>
                </a:ext>
              </a:extLst>
            </p:cNvPr>
            <p:cNvSpPr txBox="1">
              <a:spLocks noChangeArrowheads="1"/>
            </p:cNvSpPr>
            <p:nvPr/>
          </p:nvSpPr>
          <p:spPr bwMode="auto">
            <a:xfrm>
              <a:off x="457200" y="3124200"/>
              <a:ext cx="1250950" cy="400050"/>
            </a:xfrm>
            <a:prstGeom prst="rect">
              <a:avLst/>
            </a:prstGeom>
            <a:noFill/>
            <a:ln w="12700">
              <a:noFill/>
              <a:miter lim="800000"/>
              <a:headEnd/>
              <a:tailEnd/>
            </a:ln>
          </p:spPr>
          <p:txBody>
            <a:bodyPr wrap="none">
              <a:spAutoFit/>
            </a:bodyPr>
            <a:lstStyle/>
            <a:p>
              <a:pPr>
                <a:defRPr/>
              </a:pPr>
              <a:r>
                <a:rPr lang="en-US" sz="2000" dirty="0">
                  <a:latin typeface="+mn-lt"/>
                  <a:cs typeface="Arial" charset="0"/>
                </a:rPr>
                <a:t>File-based</a:t>
              </a:r>
              <a:endParaRPr lang="en-US" sz="2400" dirty="0">
                <a:latin typeface="+mn-lt"/>
                <a:cs typeface="Arial" charset="0"/>
              </a:endParaRPr>
            </a:p>
          </p:txBody>
        </p:sp>
        <p:sp>
          <p:nvSpPr>
            <p:cNvPr id="12" name="Text Box 15">
              <a:extLst>
                <a:ext uri="{FF2B5EF4-FFF2-40B4-BE49-F238E27FC236}">
                  <a16:creationId xmlns:a16="http://schemas.microsoft.com/office/drawing/2014/main" id="{505A6473-BDCD-4F59-BF2F-4A9DF651FBB8}"/>
                </a:ext>
              </a:extLst>
            </p:cNvPr>
            <p:cNvSpPr txBox="1">
              <a:spLocks noChangeArrowheads="1"/>
            </p:cNvSpPr>
            <p:nvPr/>
          </p:nvSpPr>
          <p:spPr bwMode="auto">
            <a:xfrm>
              <a:off x="1219200" y="3657600"/>
              <a:ext cx="1616075" cy="396875"/>
            </a:xfrm>
            <a:prstGeom prst="rect">
              <a:avLst/>
            </a:prstGeom>
            <a:noFill/>
            <a:ln w="12700">
              <a:noFill/>
              <a:miter lim="800000"/>
              <a:headEnd/>
              <a:tailEnd/>
            </a:ln>
          </p:spPr>
          <p:txBody>
            <a:bodyPr>
              <a:spAutoFit/>
            </a:bodyPr>
            <a:lstStyle/>
            <a:p>
              <a:pPr>
                <a:defRPr/>
              </a:pPr>
              <a:r>
                <a:rPr lang="en-US" sz="2000">
                  <a:latin typeface="+mn-lt"/>
                  <a:cs typeface="Arial" charset="0"/>
                </a:rPr>
                <a:t>Hierarchical</a:t>
              </a:r>
              <a:endParaRPr lang="en-US" sz="2400">
                <a:latin typeface="+mn-lt"/>
                <a:cs typeface="Arial" charset="0"/>
              </a:endParaRPr>
            </a:p>
          </p:txBody>
        </p:sp>
        <p:sp>
          <p:nvSpPr>
            <p:cNvPr id="13" name="Text Box 16">
              <a:extLst>
                <a:ext uri="{FF2B5EF4-FFF2-40B4-BE49-F238E27FC236}">
                  <a16:creationId xmlns:a16="http://schemas.microsoft.com/office/drawing/2014/main" id="{77976E97-7843-4738-81F3-BBBD15ECA475}"/>
                </a:ext>
              </a:extLst>
            </p:cNvPr>
            <p:cNvSpPr txBox="1">
              <a:spLocks noChangeArrowheads="1"/>
            </p:cNvSpPr>
            <p:nvPr/>
          </p:nvSpPr>
          <p:spPr bwMode="auto">
            <a:xfrm>
              <a:off x="2286000" y="4191000"/>
              <a:ext cx="1084263" cy="400050"/>
            </a:xfrm>
            <a:prstGeom prst="rect">
              <a:avLst/>
            </a:prstGeom>
            <a:noFill/>
            <a:ln w="12700">
              <a:noFill/>
              <a:miter lim="800000"/>
              <a:headEnd/>
              <a:tailEnd/>
            </a:ln>
          </p:spPr>
          <p:txBody>
            <a:bodyPr wrap="none">
              <a:spAutoFit/>
            </a:bodyPr>
            <a:lstStyle/>
            <a:p>
              <a:pPr>
                <a:defRPr/>
              </a:pPr>
              <a:r>
                <a:rPr lang="en-US" sz="2000">
                  <a:latin typeface="+mn-lt"/>
                  <a:cs typeface="Arial" charset="0"/>
                </a:rPr>
                <a:t>Network</a:t>
              </a:r>
            </a:p>
          </p:txBody>
        </p:sp>
        <p:sp>
          <p:nvSpPr>
            <p:cNvPr id="14" name="Text Box 17">
              <a:extLst>
                <a:ext uri="{FF2B5EF4-FFF2-40B4-BE49-F238E27FC236}">
                  <a16:creationId xmlns:a16="http://schemas.microsoft.com/office/drawing/2014/main" id="{B2DF15D8-E55F-429E-9B0C-1C9D7FBBCFEB}"/>
                </a:ext>
              </a:extLst>
            </p:cNvPr>
            <p:cNvSpPr txBox="1">
              <a:spLocks noChangeArrowheads="1"/>
            </p:cNvSpPr>
            <p:nvPr/>
          </p:nvSpPr>
          <p:spPr bwMode="auto">
            <a:xfrm>
              <a:off x="2971800" y="4800600"/>
              <a:ext cx="1752600" cy="457200"/>
            </a:xfrm>
            <a:prstGeom prst="rect">
              <a:avLst/>
            </a:prstGeom>
            <a:noFill/>
            <a:ln w="12700">
              <a:noFill/>
              <a:miter lim="800000"/>
              <a:headEnd/>
              <a:tailEnd/>
            </a:ln>
          </p:spPr>
          <p:txBody>
            <a:bodyPr>
              <a:spAutoFit/>
            </a:bodyPr>
            <a:lstStyle/>
            <a:p>
              <a:pPr algn="ctr">
                <a:defRPr/>
              </a:pPr>
              <a:r>
                <a:rPr lang="en-US" sz="2400" b="1">
                  <a:latin typeface="+mn-lt"/>
                  <a:cs typeface="Arial" charset="0"/>
                </a:rPr>
                <a:t>Relational</a:t>
              </a:r>
            </a:p>
          </p:txBody>
        </p:sp>
        <p:sp>
          <p:nvSpPr>
            <p:cNvPr id="15" name="Text Box 19">
              <a:extLst>
                <a:ext uri="{FF2B5EF4-FFF2-40B4-BE49-F238E27FC236}">
                  <a16:creationId xmlns:a16="http://schemas.microsoft.com/office/drawing/2014/main" id="{B2969E4D-B2D4-4AFE-8A14-F8DFC401F227}"/>
                </a:ext>
              </a:extLst>
            </p:cNvPr>
            <p:cNvSpPr txBox="1">
              <a:spLocks noChangeArrowheads="1"/>
            </p:cNvSpPr>
            <p:nvPr/>
          </p:nvSpPr>
          <p:spPr bwMode="auto">
            <a:xfrm>
              <a:off x="5486400" y="4038600"/>
              <a:ext cx="1905000" cy="400050"/>
            </a:xfrm>
            <a:prstGeom prst="rect">
              <a:avLst/>
            </a:prstGeom>
            <a:noFill/>
            <a:ln w="12700">
              <a:noFill/>
              <a:miter lim="800000"/>
              <a:headEnd/>
              <a:tailEnd/>
            </a:ln>
          </p:spPr>
          <p:txBody>
            <a:bodyPr>
              <a:spAutoFit/>
            </a:bodyPr>
            <a:lstStyle/>
            <a:p>
              <a:pPr>
                <a:defRPr/>
              </a:pPr>
              <a:r>
                <a:rPr lang="en-US" sz="2000">
                  <a:latin typeface="+mn-lt"/>
                  <a:cs typeface="Arial" charset="0"/>
                </a:rPr>
                <a:t>Object-oriented</a:t>
              </a:r>
            </a:p>
          </p:txBody>
        </p:sp>
        <p:sp>
          <p:nvSpPr>
            <p:cNvPr id="16" name="Text Box 21">
              <a:extLst>
                <a:ext uri="{FF2B5EF4-FFF2-40B4-BE49-F238E27FC236}">
                  <a16:creationId xmlns:a16="http://schemas.microsoft.com/office/drawing/2014/main" id="{161479F7-4BCF-4CAF-AECB-0CC4FE56D128}"/>
                </a:ext>
              </a:extLst>
            </p:cNvPr>
            <p:cNvSpPr txBox="1">
              <a:spLocks noChangeArrowheads="1"/>
            </p:cNvSpPr>
            <p:nvPr/>
          </p:nvSpPr>
          <p:spPr bwMode="auto">
            <a:xfrm>
              <a:off x="6705600" y="4800600"/>
              <a:ext cx="1639888" cy="461963"/>
            </a:xfrm>
            <a:prstGeom prst="rect">
              <a:avLst/>
            </a:prstGeom>
            <a:noFill/>
            <a:ln w="12700">
              <a:noFill/>
              <a:miter lim="800000"/>
              <a:headEnd/>
              <a:tailEnd/>
            </a:ln>
          </p:spPr>
          <p:txBody>
            <a:bodyPr wrap="none">
              <a:spAutoFit/>
            </a:bodyPr>
            <a:lstStyle/>
            <a:p>
              <a:pPr>
                <a:defRPr/>
              </a:pPr>
              <a:r>
                <a:rPr lang="en-US" sz="2400" b="1">
                  <a:latin typeface="+mn-lt"/>
                  <a:cs typeface="Arial" charset="0"/>
                </a:rPr>
                <a:t>Web-based</a:t>
              </a:r>
              <a:endParaRPr lang="en-US" sz="2800" b="1">
                <a:latin typeface="+mn-lt"/>
                <a:cs typeface="Arial" charset="0"/>
              </a:endParaRPr>
            </a:p>
          </p:txBody>
        </p:sp>
        <p:sp>
          <p:nvSpPr>
            <p:cNvPr id="17" name="Text Box 16">
              <a:extLst>
                <a:ext uri="{FF2B5EF4-FFF2-40B4-BE49-F238E27FC236}">
                  <a16:creationId xmlns:a16="http://schemas.microsoft.com/office/drawing/2014/main" id="{8D9B74C2-2D2C-432F-BAD9-70284070BD1E}"/>
                </a:ext>
              </a:extLst>
            </p:cNvPr>
            <p:cNvSpPr txBox="1">
              <a:spLocks noChangeArrowheads="1"/>
            </p:cNvSpPr>
            <p:nvPr/>
          </p:nvSpPr>
          <p:spPr bwMode="auto">
            <a:xfrm>
              <a:off x="3581400" y="5257800"/>
              <a:ext cx="2208213" cy="400050"/>
            </a:xfrm>
            <a:prstGeom prst="rect">
              <a:avLst/>
            </a:prstGeom>
            <a:noFill/>
            <a:ln w="12700">
              <a:noFill/>
              <a:miter lim="800000"/>
              <a:headEnd/>
              <a:tailEnd/>
            </a:ln>
          </p:spPr>
          <p:txBody>
            <a:bodyPr wrap="none">
              <a:spAutoFit/>
            </a:bodyPr>
            <a:lstStyle/>
            <a:p>
              <a:pPr>
                <a:defRPr/>
              </a:pPr>
              <a:r>
                <a:rPr lang="en-US" sz="2000" b="1">
                  <a:latin typeface="+mn-lt"/>
                  <a:cs typeface="Arial" charset="0"/>
                </a:rPr>
                <a:t>Entity-Relationship</a:t>
              </a:r>
            </a:p>
          </p:txBody>
        </p:sp>
      </p:grpSp>
    </p:spTree>
    <p:extLst>
      <p:ext uri="{BB962C8B-B14F-4D97-AF65-F5344CB8AC3E}">
        <p14:creationId xmlns:p14="http://schemas.microsoft.com/office/powerpoint/2010/main" val="457008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File structures</a:t>
            </a:r>
          </a:p>
        </p:txBody>
      </p:sp>
      <p:sp>
        <p:nvSpPr>
          <p:cNvPr id="3077" name="Text Box 5"/>
          <p:cNvSpPr txBox="1">
            <a:spLocks noChangeArrowheads="1"/>
          </p:cNvSpPr>
          <p:nvPr/>
        </p:nvSpPr>
        <p:spPr bwMode="auto">
          <a:xfrm>
            <a:off x="4655840" y="3604742"/>
            <a:ext cx="3581400" cy="17684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schemeClr val="bg1"/>
                </a:solidFill>
              </a:rPr>
              <a:t>3     Smith     Jane        A</a:t>
            </a:r>
          </a:p>
          <a:p>
            <a:pPr>
              <a:spcBef>
                <a:spcPct val="50000"/>
              </a:spcBef>
            </a:pPr>
            <a:r>
              <a:rPr lang="en-US" sz="2000" dirty="0">
                <a:solidFill>
                  <a:schemeClr val="bg1"/>
                </a:solidFill>
              </a:rPr>
              <a:t>1     Wood     Bob        C</a:t>
            </a:r>
          </a:p>
          <a:p>
            <a:pPr>
              <a:spcBef>
                <a:spcPct val="50000"/>
              </a:spcBef>
            </a:pPr>
            <a:r>
              <a:rPr lang="en-US" sz="2000" dirty="0">
                <a:solidFill>
                  <a:schemeClr val="bg1"/>
                </a:solidFill>
              </a:rPr>
              <a:t>2     Kent       Chuck     B</a:t>
            </a:r>
          </a:p>
          <a:p>
            <a:pPr>
              <a:spcBef>
                <a:spcPct val="50000"/>
              </a:spcBef>
            </a:pPr>
            <a:r>
              <a:rPr lang="en-US" sz="2000" dirty="0">
                <a:solidFill>
                  <a:schemeClr val="bg1"/>
                </a:solidFill>
              </a:rPr>
              <a:t>4     Boone     Dan        B</a:t>
            </a:r>
          </a:p>
        </p:txBody>
      </p:sp>
      <p:sp>
        <p:nvSpPr>
          <p:cNvPr id="3079" name="Text Box 7"/>
          <p:cNvSpPr txBox="1">
            <a:spLocks noChangeArrowheads="1"/>
          </p:cNvSpPr>
          <p:nvPr/>
        </p:nvSpPr>
        <p:spPr bwMode="auto">
          <a:xfrm>
            <a:off x="4655840" y="3140969"/>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t>ID    Last       First     Grade</a:t>
            </a:r>
          </a:p>
        </p:txBody>
      </p:sp>
      <p:sp>
        <p:nvSpPr>
          <p:cNvPr id="3080" name="Text Box 8"/>
          <p:cNvSpPr txBox="1">
            <a:spLocks noChangeArrowheads="1"/>
          </p:cNvSpPr>
          <p:nvPr/>
        </p:nvSpPr>
        <p:spPr bwMode="auto">
          <a:xfrm>
            <a:off x="2232720" y="4219601"/>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t>record</a:t>
            </a:r>
          </a:p>
        </p:txBody>
      </p:sp>
      <p:sp>
        <p:nvSpPr>
          <p:cNvPr id="3081" name="Line 9"/>
          <p:cNvSpPr>
            <a:spLocks noChangeShapeType="1"/>
          </p:cNvSpPr>
          <p:nvPr/>
        </p:nvSpPr>
        <p:spPr bwMode="auto">
          <a:xfrm flipV="1">
            <a:off x="3147120" y="3762400"/>
            <a:ext cx="1371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82" name="Line 10"/>
          <p:cNvSpPr>
            <a:spLocks noChangeShapeType="1"/>
          </p:cNvSpPr>
          <p:nvPr/>
        </p:nvSpPr>
        <p:spPr bwMode="auto">
          <a:xfrm flipV="1">
            <a:off x="3147120" y="4295800"/>
            <a:ext cx="1371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83" name="Line 11"/>
          <p:cNvSpPr>
            <a:spLocks noChangeShapeType="1"/>
          </p:cNvSpPr>
          <p:nvPr/>
        </p:nvSpPr>
        <p:spPr bwMode="auto">
          <a:xfrm>
            <a:off x="3147120" y="4524400"/>
            <a:ext cx="1371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84" name="Line 12"/>
          <p:cNvSpPr>
            <a:spLocks noChangeShapeType="1"/>
          </p:cNvSpPr>
          <p:nvPr/>
        </p:nvSpPr>
        <p:spPr bwMode="auto">
          <a:xfrm>
            <a:off x="3147120" y="4524400"/>
            <a:ext cx="1371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85" name="Text Box 13"/>
          <p:cNvSpPr txBox="1">
            <a:spLocks noChangeArrowheads="1"/>
          </p:cNvSpPr>
          <p:nvPr/>
        </p:nvSpPr>
        <p:spPr bwMode="auto">
          <a:xfrm>
            <a:off x="5654824" y="2276873"/>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field</a:t>
            </a:r>
          </a:p>
        </p:txBody>
      </p:sp>
      <p:sp>
        <p:nvSpPr>
          <p:cNvPr id="3086" name="Line 14"/>
          <p:cNvSpPr>
            <a:spLocks noChangeShapeType="1"/>
          </p:cNvSpPr>
          <p:nvPr/>
        </p:nvSpPr>
        <p:spPr bwMode="auto">
          <a:xfrm flipH="1">
            <a:off x="4871864" y="2734072"/>
            <a:ext cx="116396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87" name="Line 15"/>
          <p:cNvSpPr>
            <a:spLocks noChangeShapeType="1"/>
          </p:cNvSpPr>
          <p:nvPr/>
        </p:nvSpPr>
        <p:spPr bwMode="auto">
          <a:xfrm flipH="1">
            <a:off x="5350024" y="2734072"/>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88" name="Line 16"/>
          <p:cNvSpPr>
            <a:spLocks noChangeShapeType="1"/>
          </p:cNvSpPr>
          <p:nvPr/>
        </p:nvSpPr>
        <p:spPr bwMode="auto">
          <a:xfrm>
            <a:off x="6035824" y="2734072"/>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89" name="Line 17"/>
          <p:cNvSpPr>
            <a:spLocks noChangeShapeType="1"/>
          </p:cNvSpPr>
          <p:nvPr/>
        </p:nvSpPr>
        <p:spPr bwMode="auto">
          <a:xfrm>
            <a:off x="6035824" y="2734072"/>
            <a:ext cx="1068288" cy="550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092" name="Text Box 20"/>
          <p:cNvSpPr txBox="1">
            <a:spLocks noChangeArrowheads="1"/>
          </p:cNvSpPr>
          <p:nvPr/>
        </p:nvSpPr>
        <p:spPr bwMode="auto">
          <a:xfrm>
            <a:off x="593812" y="2534840"/>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dirty="0"/>
              <a:t>A file: “STUDENT”</a:t>
            </a:r>
            <a:endParaRPr lang="en-US" sz="2400" b="1" dirty="0"/>
          </a:p>
        </p:txBody>
      </p:sp>
      <p:sp>
        <p:nvSpPr>
          <p:cNvPr id="2" name="TextBox 1"/>
          <p:cNvSpPr txBox="1"/>
          <p:nvPr/>
        </p:nvSpPr>
        <p:spPr>
          <a:xfrm>
            <a:off x="8228723" y="2416076"/>
            <a:ext cx="2962672" cy="923330"/>
          </a:xfrm>
          <a:prstGeom prst="rect">
            <a:avLst/>
          </a:prstGeom>
          <a:noFill/>
        </p:spPr>
        <p:txBody>
          <a:bodyPr wrap="square" rtlCol="0">
            <a:spAutoFit/>
          </a:bodyPr>
          <a:lstStyle/>
          <a:p>
            <a:pPr marL="285750" indent="-285750">
              <a:buFont typeface="Arial" panose="020B0604020202020204" pitchFamily="34" charset="0"/>
              <a:buChar char="•"/>
            </a:pPr>
            <a:r>
              <a:rPr lang="en-AU" dirty="0"/>
              <a:t>New Records are appended in serial</a:t>
            </a:r>
          </a:p>
          <a:p>
            <a:pPr marL="285750" indent="-285750">
              <a:buFont typeface="Arial" panose="020B0604020202020204" pitchFamily="34" charset="0"/>
              <a:buChar char="•"/>
            </a:pPr>
            <a:r>
              <a:rPr lang="en-AU" dirty="0"/>
              <a:t>Search is sequential</a:t>
            </a:r>
          </a:p>
        </p:txBody>
      </p:sp>
      <p:sp>
        <p:nvSpPr>
          <p:cNvPr id="17" name="TextBox 16"/>
          <p:cNvSpPr txBox="1"/>
          <p:nvPr/>
        </p:nvSpPr>
        <p:spPr>
          <a:xfrm>
            <a:off x="7315801" y="6627168"/>
            <a:ext cx="3922869" cy="230832"/>
          </a:xfrm>
          <a:prstGeom prst="rect">
            <a:avLst/>
          </a:prstGeom>
          <a:noFill/>
        </p:spPr>
        <p:txBody>
          <a:bodyPr wrap="none" rtlCol="0">
            <a:spAutoFit/>
          </a:bodyPr>
          <a:lstStyle/>
          <a:p>
            <a:r>
              <a:rPr lang="en-AU" sz="900" dirty="0"/>
              <a:t>Adapted from slides on Databases and DBMS by Todd S. </a:t>
            </a:r>
            <a:r>
              <a:rPr lang="en-AU" sz="900" dirty="0" err="1"/>
              <a:t>Bacastow</a:t>
            </a:r>
            <a:endParaRPr lang="en-AU" sz="900" dirty="0"/>
          </a:p>
        </p:txBody>
      </p:sp>
    </p:spTree>
    <p:extLst>
      <p:ext uri="{BB962C8B-B14F-4D97-AF65-F5344CB8AC3E}">
        <p14:creationId xmlns:p14="http://schemas.microsoft.com/office/powerpoint/2010/main" val="2841985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Structure</a:t>
            </a:r>
          </a:p>
        </p:txBody>
      </p:sp>
      <p:sp>
        <p:nvSpPr>
          <p:cNvPr id="3" name="Content Placeholder 2"/>
          <p:cNvSpPr>
            <a:spLocks noGrp="1"/>
          </p:cNvSpPr>
          <p:nvPr>
            <p:ph idx="1"/>
          </p:nvPr>
        </p:nvSpPr>
        <p:spPr/>
        <p:txBody>
          <a:bodyPr/>
          <a:lstStyle/>
          <a:p>
            <a:r>
              <a:rPr lang="en-AU" dirty="0"/>
              <a:t>Is there any faster way to search?</a:t>
            </a:r>
          </a:p>
          <a:p>
            <a:pPr lvl="1"/>
            <a:r>
              <a:rPr lang="en-AU" dirty="0"/>
              <a:t>Index in another file</a:t>
            </a:r>
          </a:p>
          <a:p>
            <a:endParaRPr lang="en-AU" dirty="0"/>
          </a:p>
          <a:p>
            <a:endParaRPr lang="en-AU" dirty="0"/>
          </a:p>
          <a:p>
            <a:endParaRPr lang="en-AU" dirty="0"/>
          </a:p>
          <a:p>
            <a:endParaRPr lang="en-AU" dirty="0"/>
          </a:p>
          <a:p>
            <a:endParaRPr lang="en-AU" dirty="0"/>
          </a:p>
          <a:p>
            <a:endParaRPr lang="en-AU" dirty="0"/>
          </a:p>
        </p:txBody>
      </p:sp>
      <p:sp>
        <p:nvSpPr>
          <p:cNvPr id="4" name="Line 4"/>
          <p:cNvSpPr>
            <a:spLocks noChangeShapeType="1"/>
          </p:cNvSpPr>
          <p:nvPr/>
        </p:nvSpPr>
        <p:spPr bwMode="auto">
          <a:xfrm>
            <a:off x="6123856" y="2743200"/>
            <a:ext cx="2819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 name="Text Box 6"/>
          <p:cNvSpPr txBox="1">
            <a:spLocks noChangeArrowheads="1"/>
          </p:cNvSpPr>
          <p:nvPr/>
        </p:nvSpPr>
        <p:spPr bwMode="auto">
          <a:xfrm>
            <a:off x="2999656" y="4180806"/>
            <a:ext cx="1600200" cy="17684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rPr>
              <a:t>Boone	   *</a:t>
            </a:r>
          </a:p>
          <a:p>
            <a:pPr>
              <a:spcBef>
                <a:spcPct val="50000"/>
              </a:spcBef>
            </a:pPr>
            <a:r>
              <a:rPr lang="en-US" sz="2000">
                <a:solidFill>
                  <a:schemeClr val="bg1"/>
                </a:solidFill>
              </a:rPr>
              <a:t>Kent	   *</a:t>
            </a:r>
          </a:p>
          <a:p>
            <a:pPr>
              <a:spcBef>
                <a:spcPct val="50000"/>
              </a:spcBef>
            </a:pPr>
            <a:r>
              <a:rPr lang="en-US" sz="2000">
                <a:solidFill>
                  <a:schemeClr val="bg1"/>
                </a:solidFill>
              </a:rPr>
              <a:t>Smith	   *</a:t>
            </a:r>
          </a:p>
          <a:p>
            <a:pPr>
              <a:spcBef>
                <a:spcPct val="50000"/>
              </a:spcBef>
            </a:pPr>
            <a:r>
              <a:rPr lang="en-US" sz="2000">
                <a:solidFill>
                  <a:schemeClr val="bg1"/>
                </a:solidFill>
              </a:rPr>
              <a:t>Wood	   *</a:t>
            </a:r>
          </a:p>
        </p:txBody>
      </p:sp>
      <p:sp>
        <p:nvSpPr>
          <p:cNvPr id="6" name="Line 7"/>
          <p:cNvSpPr>
            <a:spLocks noChangeShapeType="1"/>
          </p:cNvSpPr>
          <p:nvPr/>
        </p:nvSpPr>
        <p:spPr bwMode="auto">
          <a:xfrm>
            <a:off x="6123856" y="4104605"/>
            <a:ext cx="28194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7" name="Text Box 8"/>
          <p:cNvSpPr txBox="1">
            <a:spLocks noChangeArrowheads="1"/>
          </p:cNvSpPr>
          <p:nvPr/>
        </p:nvSpPr>
        <p:spPr bwMode="auto">
          <a:xfrm>
            <a:off x="5819056" y="4180806"/>
            <a:ext cx="3581400" cy="17684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bg1"/>
                </a:solidFill>
              </a:rPr>
              <a:t>1     Wood     Bob        C</a:t>
            </a:r>
          </a:p>
          <a:p>
            <a:pPr>
              <a:spcBef>
                <a:spcPct val="50000"/>
              </a:spcBef>
            </a:pPr>
            <a:r>
              <a:rPr lang="en-US" sz="2000">
                <a:solidFill>
                  <a:schemeClr val="bg1"/>
                </a:solidFill>
              </a:rPr>
              <a:t>2     Kent       Chuck     B</a:t>
            </a:r>
          </a:p>
          <a:p>
            <a:pPr>
              <a:spcBef>
                <a:spcPct val="50000"/>
              </a:spcBef>
            </a:pPr>
            <a:r>
              <a:rPr lang="en-US" sz="2000">
                <a:solidFill>
                  <a:schemeClr val="bg1"/>
                </a:solidFill>
              </a:rPr>
              <a:t>3     Smith     Jane        A</a:t>
            </a:r>
          </a:p>
          <a:p>
            <a:pPr>
              <a:spcBef>
                <a:spcPct val="50000"/>
              </a:spcBef>
            </a:pPr>
            <a:r>
              <a:rPr lang="en-US" sz="2000">
                <a:solidFill>
                  <a:schemeClr val="bg1"/>
                </a:solidFill>
              </a:rPr>
              <a:t>4     Boone     Dan        B</a:t>
            </a:r>
          </a:p>
        </p:txBody>
      </p:sp>
      <p:sp>
        <p:nvSpPr>
          <p:cNvPr id="8" name="Text Box 9"/>
          <p:cNvSpPr txBox="1">
            <a:spLocks noChangeArrowheads="1"/>
          </p:cNvSpPr>
          <p:nvPr/>
        </p:nvSpPr>
        <p:spPr bwMode="auto">
          <a:xfrm>
            <a:off x="5742856" y="3571206"/>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ID    Last       First    Grade</a:t>
            </a:r>
          </a:p>
        </p:txBody>
      </p:sp>
      <p:sp>
        <p:nvSpPr>
          <p:cNvPr id="9" name="Text Box 13"/>
          <p:cNvSpPr txBox="1">
            <a:spLocks noChangeArrowheads="1"/>
          </p:cNvSpPr>
          <p:nvPr/>
        </p:nvSpPr>
        <p:spPr bwMode="auto">
          <a:xfrm>
            <a:off x="2999656" y="3571206"/>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Last    Pointer</a:t>
            </a:r>
          </a:p>
        </p:txBody>
      </p:sp>
      <p:sp>
        <p:nvSpPr>
          <p:cNvPr id="10" name="Line 14"/>
          <p:cNvSpPr>
            <a:spLocks noChangeShapeType="1"/>
          </p:cNvSpPr>
          <p:nvPr/>
        </p:nvSpPr>
        <p:spPr bwMode="auto">
          <a:xfrm>
            <a:off x="4599856" y="4409405"/>
            <a:ext cx="1219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 name="Line 15"/>
          <p:cNvSpPr>
            <a:spLocks noChangeShapeType="1"/>
          </p:cNvSpPr>
          <p:nvPr/>
        </p:nvSpPr>
        <p:spPr bwMode="auto">
          <a:xfrm flipV="1">
            <a:off x="4599856" y="4333205"/>
            <a:ext cx="12192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2" name="Line 16"/>
          <p:cNvSpPr>
            <a:spLocks noChangeShapeType="1"/>
          </p:cNvSpPr>
          <p:nvPr/>
        </p:nvSpPr>
        <p:spPr bwMode="auto">
          <a:xfrm>
            <a:off x="4599856" y="4790405"/>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3" name="Line 18"/>
          <p:cNvSpPr>
            <a:spLocks noChangeShapeType="1"/>
          </p:cNvSpPr>
          <p:nvPr/>
        </p:nvSpPr>
        <p:spPr bwMode="auto">
          <a:xfrm>
            <a:off x="4599856" y="5323805"/>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 name="TextBox 13"/>
          <p:cNvSpPr txBox="1"/>
          <p:nvPr/>
        </p:nvSpPr>
        <p:spPr>
          <a:xfrm>
            <a:off x="7315801" y="6627168"/>
            <a:ext cx="3922869" cy="230832"/>
          </a:xfrm>
          <a:prstGeom prst="rect">
            <a:avLst/>
          </a:prstGeom>
          <a:noFill/>
        </p:spPr>
        <p:txBody>
          <a:bodyPr wrap="none" rtlCol="0">
            <a:spAutoFit/>
          </a:bodyPr>
          <a:lstStyle/>
          <a:p>
            <a:r>
              <a:rPr lang="en-AU" sz="900" dirty="0"/>
              <a:t>Adapted from slides on Databases and DBMS by Todd S. </a:t>
            </a:r>
            <a:r>
              <a:rPr lang="en-AU" sz="900" dirty="0" err="1"/>
              <a:t>Bacastow</a:t>
            </a:r>
            <a:endParaRPr lang="en-AU" sz="900" dirty="0"/>
          </a:p>
        </p:txBody>
      </p:sp>
    </p:spTree>
    <p:extLst>
      <p:ext uri="{BB962C8B-B14F-4D97-AF65-F5344CB8AC3E}">
        <p14:creationId xmlns:p14="http://schemas.microsoft.com/office/powerpoint/2010/main" val="24833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Problems with File structure?</a:t>
            </a:r>
          </a:p>
        </p:txBody>
      </p:sp>
      <p:sp>
        <p:nvSpPr>
          <p:cNvPr id="3" name="Content Placeholder 2"/>
          <p:cNvSpPr>
            <a:spLocks noGrp="1"/>
          </p:cNvSpPr>
          <p:nvPr>
            <p:ph idx="1"/>
          </p:nvPr>
        </p:nvSpPr>
        <p:spPr/>
        <p:txBody>
          <a:bodyPr/>
          <a:lstStyle/>
          <a:p>
            <a:r>
              <a:rPr lang="en-US" altLang="en-US" sz="2800" dirty="0"/>
              <a:t>Inconsistent data</a:t>
            </a:r>
          </a:p>
          <a:p>
            <a:r>
              <a:rPr lang="en-US" altLang="en-US" sz="2800" dirty="0"/>
              <a:t>Inflexibility</a:t>
            </a:r>
          </a:p>
          <a:p>
            <a:r>
              <a:rPr lang="en-US" altLang="en-US" sz="2800" dirty="0"/>
              <a:t>Limited data sharing</a:t>
            </a:r>
          </a:p>
          <a:p>
            <a:r>
              <a:rPr lang="en-US" altLang="en-US" sz="2800" dirty="0"/>
              <a:t>Poor enforcement of standards</a:t>
            </a:r>
          </a:p>
          <a:p>
            <a:r>
              <a:rPr lang="en-US" altLang="en-US" sz="2800" dirty="0"/>
              <a:t>Excessive program maintenance</a:t>
            </a:r>
          </a:p>
          <a:p>
            <a:endParaRPr lang="en-AU" dirty="0"/>
          </a:p>
        </p:txBody>
      </p:sp>
    </p:spTree>
    <p:extLst>
      <p:ext uri="{BB962C8B-B14F-4D97-AF65-F5344CB8AC3E}">
        <p14:creationId xmlns:p14="http://schemas.microsoft.com/office/powerpoint/2010/main" val="2831475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E44E58E-979D-43C6-979F-EE9EEC07E4DE}"/>
              </a:ext>
            </a:extLst>
          </p:cNvPr>
          <p:cNvSpPr>
            <a:spLocks noGrp="1"/>
          </p:cNvSpPr>
          <p:nvPr>
            <p:ph type="title"/>
          </p:nvPr>
        </p:nvSpPr>
        <p:spPr/>
        <p:txBody>
          <a:bodyPr>
            <a:normAutofit fontScale="90000"/>
          </a:bodyPr>
          <a:lstStyle/>
          <a:p>
            <a:pPr eaLnBrk="1" hangingPunct="1"/>
            <a:r>
              <a:rPr lang="en-US" altLang="en-US" dirty="0"/>
              <a:t>File System: Inconsistent Data value example</a:t>
            </a:r>
            <a:endParaRPr lang="en-US" altLang="en-US" sz="3200" dirty="0"/>
          </a:p>
        </p:txBody>
      </p:sp>
      <p:sp>
        <p:nvSpPr>
          <p:cNvPr id="32773" name="Text Box 73">
            <a:extLst>
              <a:ext uri="{FF2B5EF4-FFF2-40B4-BE49-F238E27FC236}">
                <a16:creationId xmlns:a16="http://schemas.microsoft.com/office/drawing/2014/main" id="{34D97195-5EC0-432C-B77C-FF6914D16122}"/>
              </a:ext>
            </a:extLst>
          </p:cNvPr>
          <p:cNvSpPr txBox="1">
            <a:spLocks noChangeArrowheads="1"/>
          </p:cNvSpPr>
          <p:nvPr/>
        </p:nvSpPr>
        <p:spPr bwMode="auto">
          <a:xfrm>
            <a:off x="1306514" y="2487614"/>
            <a:ext cx="1970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rPr>
              <a:t>CUSTOMER file</a:t>
            </a:r>
          </a:p>
        </p:txBody>
      </p:sp>
      <p:sp>
        <p:nvSpPr>
          <p:cNvPr id="32774" name="Text Box 74">
            <a:extLst>
              <a:ext uri="{FF2B5EF4-FFF2-40B4-BE49-F238E27FC236}">
                <a16:creationId xmlns:a16="http://schemas.microsoft.com/office/drawing/2014/main" id="{5D5CC9E1-88F1-4195-A34F-8028046CF8EB}"/>
              </a:ext>
            </a:extLst>
          </p:cNvPr>
          <p:cNvSpPr txBox="1">
            <a:spLocks noChangeArrowheads="1"/>
          </p:cNvSpPr>
          <p:nvPr/>
        </p:nvSpPr>
        <p:spPr bwMode="auto">
          <a:xfrm>
            <a:off x="4267200" y="2487614"/>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rPr>
              <a:t>AGENT file</a:t>
            </a:r>
          </a:p>
        </p:txBody>
      </p:sp>
      <p:sp>
        <p:nvSpPr>
          <p:cNvPr id="32775" name="Text Box 75">
            <a:extLst>
              <a:ext uri="{FF2B5EF4-FFF2-40B4-BE49-F238E27FC236}">
                <a16:creationId xmlns:a16="http://schemas.microsoft.com/office/drawing/2014/main" id="{7134D33E-1A02-465C-8849-DEF144961F55}"/>
              </a:ext>
            </a:extLst>
          </p:cNvPr>
          <p:cNvSpPr txBox="1">
            <a:spLocks noChangeArrowheads="1"/>
          </p:cNvSpPr>
          <p:nvPr/>
        </p:nvSpPr>
        <p:spPr bwMode="auto">
          <a:xfrm>
            <a:off x="7019926" y="2487614"/>
            <a:ext cx="1362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rPr>
              <a:t>SALES file</a:t>
            </a:r>
          </a:p>
        </p:txBody>
      </p:sp>
      <p:grpSp>
        <p:nvGrpSpPr>
          <p:cNvPr id="32776" name="Group 88">
            <a:extLst>
              <a:ext uri="{FF2B5EF4-FFF2-40B4-BE49-F238E27FC236}">
                <a16:creationId xmlns:a16="http://schemas.microsoft.com/office/drawing/2014/main" id="{BCE3A6FB-266D-4B80-B9B6-6F201E1B362C}"/>
              </a:ext>
            </a:extLst>
          </p:cNvPr>
          <p:cNvGrpSpPr>
            <a:grpSpLocks/>
          </p:cNvGrpSpPr>
          <p:nvPr/>
        </p:nvGrpSpPr>
        <p:grpSpPr bwMode="auto">
          <a:xfrm>
            <a:off x="1752600" y="3048000"/>
            <a:ext cx="914400" cy="1066800"/>
            <a:chOff x="672" y="1488"/>
            <a:chExt cx="576" cy="672"/>
          </a:xfrm>
        </p:grpSpPr>
        <p:sp>
          <p:nvSpPr>
            <p:cNvPr id="32803" name="Oval 89">
              <a:extLst>
                <a:ext uri="{FF2B5EF4-FFF2-40B4-BE49-F238E27FC236}">
                  <a16:creationId xmlns:a16="http://schemas.microsoft.com/office/drawing/2014/main" id="{E9C6CB9B-802D-4CD1-BD1D-0FF264913E57}"/>
                </a:ext>
              </a:extLst>
            </p:cNvPr>
            <p:cNvSpPr>
              <a:spLocks noChangeArrowheads="1"/>
            </p:cNvSpPr>
            <p:nvPr/>
          </p:nvSpPr>
          <p:spPr bwMode="auto">
            <a:xfrm>
              <a:off x="672" y="1488"/>
              <a:ext cx="576"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ahoma" panose="020B0604030504040204" pitchFamily="34" charset="0"/>
              </a:endParaRPr>
            </a:p>
          </p:txBody>
        </p:sp>
        <p:sp>
          <p:nvSpPr>
            <p:cNvPr id="32804" name="Line 90">
              <a:extLst>
                <a:ext uri="{FF2B5EF4-FFF2-40B4-BE49-F238E27FC236}">
                  <a16:creationId xmlns:a16="http://schemas.microsoft.com/office/drawing/2014/main" id="{E594BE9A-386A-475A-8CE5-93C905FE966B}"/>
                </a:ext>
              </a:extLst>
            </p:cNvPr>
            <p:cNvSpPr>
              <a:spLocks noChangeShapeType="1"/>
            </p:cNvSpPr>
            <p:nvPr/>
          </p:nvSpPr>
          <p:spPr bwMode="auto">
            <a:xfrm>
              <a:off x="672" y="163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805" name="Line 91">
              <a:extLst>
                <a:ext uri="{FF2B5EF4-FFF2-40B4-BE49-F238E27FC236}">
                  <a16:creationId xmlns:a16="http://schemas.microsoft.com/office/drawing/2014/main" id="{DFC93D64-C234-4711-A548-C9465F5710F5}"/>
                </a:ext>
              </a:extLst>
            </p:cNvPr>
            <p:cNvSpPr>
              <a:spLocks noChangeShapeType="1"/>
            </p:cNvSpPr>
            <p:nvPr/>
          </p:nvSpPr>
          <p:spPr bwMode="auto">
            <a:xfrm>
              <a:off x="1248" y="158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806" name="Oval 92">
              <a:extLst>
                <a:ext uri="{FF2B5EF4-FFF2-40B4-BE49-F238E27FC236}">
                  <a16:creationId xmlns:a16="http://schemas.microsoft.com/office/drawing/2014/main" id="{3BEE186D-849A-4A86-BBC4-0D2ACF243E0A}"/>
                </a:ext>
              </a:extLst>
            </p:cNvPr>
            <p:cNvSpPr>
              <a:spLocks noChangeArrowheads="1"/>
            </p:cNvSpPr>
            <p:nvPr/>
          </p:nvSpPr>
          <p:spPr bwMode="auto">
            <a:xfrm>
              <a:off x="672" y="1920"/>
              <a:ext cx="576"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ahoma" panose="020B0604030504040204" pitchFamily="34" charset="0"/>
              </a:endParaRPr>
            </a:p>
          </p:txBody>
        </p:sp>
      </p:grpSp>
      <p:sp>
        <p:nvSpPr>
          <p:cNvPr id="32777" name="Line 93">
            <a:extLst>
              <a:ext uri="{FF2B5EF4-FFF2-40B4-BE49-F238E27FC236}">
                <a16:creationId xmlns:a16="http://schemas.microsoft.com/office/drawing/2014/main" id="{BF5A514D-5588-4EF6-99F5-CDF4028443CA}"/>
              </a:ext>
            </a:extLst>
          </p:cNvPr>
          <p:cNvSpPr>
            <a:spLocks noChangeShapeType="1"/>
          </p:cNvSpPr>
          <p:nvPr/>
        </p:nvSpPr>
        <p:spPr bwMode="auto">
          <a:xfrm flipH="1">
            <a:off x="1219200" y="3886200"/>
            <a:ext cx="5334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778" name="Line 94">
            <a:extLst>
              <a:ext uri="{FF2B5EF4-FFF2-40B4-BE49-F238E27FC236}">
                <a16:creationId xmlns:a16="http://schemas.microsoft.com/office/drawing/2014/main" id="{35BD242C-D307-4A84-B667-C0CEA9C3EA97}"/>
              </a:ext>
            </a:extLst>
          </p:cNvPr>
          <p:cNvSpPr>
            <a:spLocks noChangeShapeType="1"/>
          </p:cNvSpPr>
          <p:nvPr/>
        </p:nvSpPr>
        <p:spPr bwMode="auto">
          <a:xfrm flipH="1" flipV="1">
            <a:off x="2667000" y="3886200"/>
            <a:ext cx="762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779" name="Rectangle 95">
            <a:extLst>
              <a:ext uri="{FF2B5EF4-FFF2-40B4-BE49-F238E27FC236}">
                <a16:creationId xmlns:a16="http://schemas.microsoft.com/office/drawing/2014/main" id="{8EEE700F-8E2D-4DA9-979C-CC616D538360}"/>
              </a:ext>
            </a:extLst>
          </p:cNvPr>
          <p:cNvSpPr>
            <a:spLocks noChangeArrowheads="1"/>
          </p:cNvSpPr>
          <p:nvPr/>
        </p:nvSpPr>
        <p:spPr bwMode="auto">
          <a:xfrm>
            <a:off x="1219200" y="4956175"/>
            <a:ext cx="2209800" cy="609600"/>
          </a:xfrm>
          <a:prstGeom prst="rect">
            <a:avLst/>
          </a:prstGeom>
          <a:solidFill>
            <a:srgbClr val="99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ahoma" panose="020B0604030504040204" pitchFamily="34" charset="0"/>
            </a:endParaRPr>
          </a:p>
        </p:txBody>
      </p:sp>
      <p:sp>
        <p:nvSpPr>
          <p:cNvPr id="32781" name="Rectangle 97">
            <a:extLst>
              <a:ext uri="{FF2B5EF4-FFF2-40B4-BE49-F238E27FC236}">
                <a16:creationId xmlns:a16="http://schemas.microsoft.com/office/drawing/2014/main" id="{67153109-3612-4D57-AD4A-67EAAA7E6220}"/>
              </a:ext>
            </a:extLst>
          </p:cNvPr>
          <p:cNvSpPr>
            <a:spLocks noChangeArrowheads="1"/>
          </p:cNvSpPr>
          <p:nvPr/>
        </p:nvSpPr>
        <p:spPr bwMode="auto">
          <a:xfrm>
            <a:off x="1524000" y="5032376"/>
            <a:ext cx="16764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chemeClr val="bg1"/>
                </a:solidFill>
                <a:latin typeface="Times New Roman" panose="02020603050405020304" pitchFamily="18" charset="0"/>
              </a:rPr>
              <a:t>Tim Johnson</a:t>
            </a:r>
          </a:p>
        </p:txBody>
      </p:sp>
      <p:grpSp>
        <p:nvGrpSpPr>
          <p:cNvPr id="32782" name="Group 98">
            <a:extLst>
              <a:ext uri="{FF2B5EF4-FFF2-40B4-BE49-F238E27FC236}">
                <a16:creationId xmlns:a16="http://schemas.microsoft.com/office/drawing/2014/main" id="{38C16B5D-8F2C-4381-A8E1-D77D4DBBE7C2}"/>
              </a:ext>
            </a:extLst>
          </p:cNvPr>
          <p:cNvGrpSpPr>
            <a:grpSpLocks/>
          </p:cNvGrpSpPr>
          <p:nvPr/>
        </p:nvGrpSpPr>
        <p:grpSpPr bwMode="auto">
          <a:xfrm>
            <a:off x="4495800" y="3048000"/>
            <a:ext cx="914400" cy="1066800"/>
            <a:chOff x="672" y="1488"/>
            <a:chExt cx="576" cy="672"/>
          </a:xfrm>
        </p:grpSpPr>
        <p:sp>
          <p:nvSpPr>
            <p:cNvPr id="32799" name="Oval 99">
              <a:extLst>
                <a:ext uri="{FF2B5EF4-FFF2-40B4-BE49-F238E27FC236}">
                  <a16:creationId xmlns:a16="http://schemas.microsoft.com/office/drawing/2014/main" id="{C3907DAC-CC56-4192-BBB7-D840C0CAB488}"/>
                </a:ext>
              </a:extLst>
            </p:cNvPr>
            <p:cNvSpPr>
              <a:spLocks noChangeArrowheads="1"/>
            </p:cNvSpPr>
            <p:nvPr/>
          </p:nvSpPr>
          <p:spPr bwMode="auto">
            <a:xfrm>
              <a:off x="672" y="1488"/>
              <a:ext cx="576"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ahoma" panose="020B0604030504040204" pitchFamily="34" charset="0"/>
              </a:endParaRPr>
            </a:p>
          </p:txBody>
        </p:sp>
        <p:sp>
          <p:nvSpPr>
            <p:cNvPr id="32800" name="Line 100">
              <a:extLst>
                <a:ext uri="{FF2B5EF4-FFF2-40B4-BE49-F238E27FC236}">
                  <a16:creationId xmlns:a16="http://schemas.microsoft.com/office/drawing/2014/main" id="{E6B32181-CCFD-488E-812A-0193C6D299BE}"/>
                </a:ext>
              </a:extLst>
            </p:cNvPr>
            <p:cNvSpPr>
              <a:spLocks noChangeShapeType="1"/>
            </p:cNvSpPr>
            <p:nvPr/>
          </p:nvSpPr>
          <p:spPr bwMode="auto">
            <a:xfrm>
              <a:off x="672" y="163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801" name="Line 101">
              <a:extLst>
                <a:ext uri="{FF2B5EF4-FFF2-40B4-BE49-F238E27FC236}">
                  <a16:creationId xmlns:a16="http://schemas.microsoft.com/office/drawing/2014/main" id="{4C8CDB72-4845-4B61-A8E2-2BB9AA32D9F7}"/>
                </a:ext>
              </a:extLst>
            </p:cNvPr>
            <p:cNvSpPr>
              <a:spLocks noChangeShapeType="1"/>
            </p:cNvSpPr>
            <p:nvPr/>
          </p:nvSpPr>
          <p:spPr bwMode="auto">
            <a:xfrm>
              <a:off x="1248" y="158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802" name="Oval 102">
              <a:extLst>
                <a:ext uri="{FF2B5EF4-FFF2-40B4-BE49-F238E27FC236}">
                  <a16:creationId xmlns:a16="http://schemas.microsoft.com/office/drawing/2014/main" id="{BDDF156E-A956-4221-9720-A43B0FB5E75B}"/>
                </a:ext>
              </a:extLst>
            </p:cNvPr>
            <p:cNvSpPr>
              <a:spLocks noChangeArrowheads="1"/>
            </p:cNvSpPr>
            <p:nvPr/>
          </p:nvSpPr>
          <p:spPr bwMode="auto">
            <a:xfrm>
              <a:off x="672" y="1920"/>
              <a:ext cx="576"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ahoma" panose="020B0604030504040204" pitchFamily="34" charset="0"/>
              </a:endParaRPr>
            </a:p>
          </p:txBody>
        </p:sp>
      </p:grpSp>
      <p:sp>
        <p:nvSpPr>
          <p:cNvPr id="32783" name="Line 103">
            <a:extLst>
              <a:ext uri="{FF2B5EF4-FFF2-40B4-BE49-F238E27FC236}">
                <a16:creationId xmlns:a16="http://schemas.microsoft.com/office/drawing/2014/main" id="{42FCFA28-EB6D-4B95-871C-35C17417E3A3}"/>
              </a:ext>
            </a:extLst>
          </p:cNvPr>
          <p:cNvSpPr>
            <a:spLocks noChangeShapeType="1"/>
          </p:cNvSpPr>
          <p:nvPr/>
        </p:nvSpPr>
        <p:spPr bwMode="auto">
          <a:xfrm flipH="1">
            <a:off x="3962400" y="3886200"/>
            <a:ext cx="5334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784" name="Line 104">
            <a:extLst>
              <a:ext uri="{FF2B5EF4-FFF2-40B4-BE49-F238E27FC236}">
                <a16:creationId xmlns:a16="http://schemas.microsoft.com/office/drawing/2014/main" id="{0DB9BA74-3F82-43D9-9630-37B3FD99E5D2}"/>
              </a:ext>
            </a:extLst>
          </p:cNvPr>
          <p:cNvSpPr>
            <a:spLocks noChangeShapeType="1"/>
          </p:cNvSpPr>
          <p:nvPr/>
        </p:nvSpPr>
        <p:spPr bwMode="auto">
          <a:xfrm flipH="1" flipV="1">
            <a:off x="5410200" y="3886200"/>
            <a:ext cx="762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785" name="Rectangle 105">
            <a:extLst>
              <a:ext uri="{FF2B5EF4-FFF2-40B4-BE49-F238E27FC236}">
                <a16:creationId xmlns:a16="http://schemas.microsoft.com/office/drawing/2014/main" id="{752CB97F-9421-4285-A6D1-56281B346032}"/>
              </a:ext>
            </a:extLst>
          </p:cNvPr>
          <p:cNvSpPr>
            <a:spLocks noChangeArrowheads="1"/>
          </p:cNvSpPr>
          <p:nvPr/>
        </p:nvSpPr>
        <p:spPr bwMode="auto">
          <a:xfrm>
            <a:off x="3962400" y="4956175"/>
            <a:ext cx="2209800" cy="609600"/>
          </a:xfrm>
          <a:prstGeom prst="rect">
            <a:avLst/>
          </a:prstGeom>
          <a:solidFill>
            <a:srgbClr val="99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ahoma" panose="020B0604030504040204" pitchFamily="34" charset="0"/>
            </a:endParaRPr>
          </a:p>
        </p:txBody>
      </p:sp>
      <p:sp>
        <p:nvSpPr>
          <p:cNvPr id="32787" name="Rectangle 107">
            <a:extLst>
              <a:ext uri="{FF2B5EF4-FFF2-40B4-BE49-F238E27FC236}">
                <a16:creationId xmlns:a16="http://schemas.microsoft.com/office/drawing/2014/main" id="{039EBCB3-2747-4FB0-8498-1BCB06D3FE7A}"/>
              </a:ext>
            </a:extLst>
          </p:cNvPr>
          <p:cNvSpPr>
            <a:spLocks noChangeArrowheads="1"/>
          </p:cNvSpPr>
          <p:nvPr/>
        </p:nvSpPr>
        <p:spPr bwMode="auto">
          <a:xfrm>
            <a:off x="4114800" y="5032376"/>
            <a:ext cx="1981200"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chemeClr val="bg1"/>
                </a:solidFill>
                <a:latin typeface="Times New Roman" panose="02020603050405020304" pitchFamily="18" charset="0"/>
              </a:rPr>
              <a:t> T. C. Johnson</a:t>
            </a:r>
          </a:p>
        </p:txBody>
      </p:sp>
      <p:grpSp>
        <p:nvGrpSpPr>
          <p:cNvPr id="32788" name="Group 108">
            <a:extLst>
              <a:ext uri="{FF2B5EF4-FFF2-40B4-BE49-F238E27FC236}">
                <a16:creationId xmlns:a16="http://schemas.microsoft.com/office/drawing/2014/main" id="{A6B42990-0805-4455-87AB-C0249F478564}"/>
              </a:ext>
            </a:extLst>
          </p:cNvPr>
          <p:cNvGrpSpPr>
            <a:grpSpLocks/>
          </p:cNvGrpSpPr>
          <p:nvPr/>
        </p:nvGrpSpPr>
        <p:grpSpPr bwMode="auto">
          <a:xfrm>
            <a:off x="7239000" y="3044825"/>
            <a:ext cx="914400" cy="1066800"/>
            <a:chOff x="672" y="1488"/>
            <a:chExt cx="576" cy="672"/>
          </a:xfrm>
        </p:grpSpPr>
        <p:sp>
          <p:nvSpPr>
            <p:cNvPr id="32795" name="Oval 109">
              <a:extLst>
                <a:ext uri="{FF2B5EF4-FFF2-40B4-BE49-F238E27FC236}">
                  <a16:creationId xmlns:a16="http://schemas.microsoft.com/office/drawing/2014/main" id="{45F88D4A-36E0-454B-BEA4-4BDDD673E9AA}"/>
                </a:ext>
              </a:extLst>
            </p:cNvPr>
            <p:cNvSpPr>
              <a:spLocks noChangeArrowheads="1"/>
            </p:cNvSpPr>
            <p:nvPr/>
          </p:nvSpPr>
          <p:spPr bwMode="auto">
            <a:xfrm>
              <a:off x="672" y="1488"/>
              <a:ext cx="576"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ahoma" panose="020B0604030504040204" pitchFamily="34" charset="0"/>
              </a:endParaRPr>
            </a:p>
          </p:txBody>
        </p:sp>
        <p:sp>
          <p:nvSpPr>
            <p:cNvPr id="32796" name="Line 110">
              <a:extLst>
                <a:ext uri="{FF2B5EF4-FFF2-40B4-BE49-F238E27FC236}">
                  <a16:creationId xmlns:a16="http://schemas.microsoft.com/office/drawing/2014/main" id="{4A6DB086-9345-45FC-AF75-83104BE6DE7F}"/>
                </a:ext>
              </a:extLst>
            </p:cNvPr>
            <p:cNvSpPr>
              <a:spLocks noChangeShapeType="1"/>
            </p:cNvSpPr>
            <p:nvPr/>
          </p:nvSpPr>
          <p:spPr bwMode="auto">
            <a:xfrm>
              <a:off x="672" y="163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797" name="Line 111">
              <a:extLst>
                <a:ext uri="{FF2B5EF4-FFF2-40B4-BE49-F238E27FC236}">
                  <a16:creationId xmlns:a16="http://schemas.microsoft.com/office/drawing/2014/main" id="{A2B338CC-A15C-48FE-AF60-7BF8B39C7680}"/>
                </a:ext>
              </a:extLst>
            </p:cNvPr>
            <p:cNvSpPr>
              <a:spLocks noChangeShapeType="1"/>
            </p:cNvSpPr>
            <p:nvPr/>
          </p:nvSpPr>
          <p:spPr bwMode="auto">
            <a:xfrm>
              <a:off x="1248" y="158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798" name="Oval 112">
              <a:extLst>
                <a:ext uri="{FF2B5EF4-FFF2-40B4-BE49-F238E27FC236}">
                  <a16:creationId xmlns:a16="http://schemas.microsoft.com/office/drawing/2014/main" id="{7CEBFD5D-FDB8-4906-BC75-A86BFD5314F7}"/>
                </a:ext>
              </a:extLst>
            </p:cNvPr>
            <p:cNvSpPr>
              <a:spLocks noChangeArrowheads="1"/>
            </p:cNvSpPr>
            <p:nvPr/>
          </p:nvSpPr>
          <p:spPr bwMode="auto">
            <a:xfrm>
              <a:off x="672" y="1920"/>
              <a:ext cx="576"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ahoma" panose="020B0604030504040204" pitchFamily="34" charset="0"/>
              </a:endParaRPr>
            </a:p>
          </p:txBody>
        </p:sp>
      </p:grpSp>
      <p:sp>
        <p:nvSpPr>
          <p:cNvPr id="32789" name="Line 113">
            <a:extLst>
              <a:ext uri="{FF2B5EF4-FFF2-40B4-BE49-F238E27FC236}">
                <a16:creationId xmlns:a16="http://schemas.microsoft.com/office/drawing/2014/main" id="{AF032579-2489-4672-9DB2-D9CE9A2564FB}"/>
              </a:ext>
            </a:extLst>
          </p:cNvPr>
          <p:cNvSpPr>
            <a:spLocks noChangeShapeType="1"/>
          </p:cNvSpPr>
          <p:nvPr/>
        </p:nvSpPr>
        <p:spPr bwMode="auto">
          <a:xfrm flipH="1">
            <a:off x="6705600" y="3883025"/>
            <a:ext cx="5334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790" name="Line 114">
            <a:extLst>
              <a:ext uri="{FF2B5EF4-FFF2-40B4-BE49-F238E27FC236}">
                <a16:creationId xmlns:a16="http://schemas.microsoft.com/office/drawing/2014/main" id="{0229BCA7-90FB-465D-81A9-C4A4EA1E5D9F}"/>
              </a:ext>
            </a:extLst>
          </p:cNvPr>
          <p:cNvSpPr>
            <a:spLocks noChangeShapeType="1"/>
          </p:cNvSpPr>
          <p:nvPr/>
        </p:nvSpPr>
        <p:spPr bwMode="auto">
          <a:xfrm flipH="1" flipV="1">
            <a:off x="8153400" y="3883025"/>
            <a:ext cx="762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791" name="Rectangle 115">
            <a:extLst>
              <a:ext uri="{FF2B5EF4-FFF2-40B4-BE49-F238E27FC236}">
                <a16:creationId xmlns:a16="http://schemas.microsoft.com/office/drawing/2014/main" id="{3AB288FA-D004-470D-8953-D73128004BC6}"/>
              </a:ext>
            </a:extLst>
          </p:cNvPr>
          <p:cNvSpPr>
            <a:spLocks noChangeArrowheads="1"/>
          </p:cNvSpPr>
          <p:nvPr/>
        </p:nvSpPr>
        <p:spPr bwMode="auto">
          <a:xfrm>
            <a:off x="6705600" y="4953000"/>
            <a:ext cx="2209800" cy="609600"/>
          </a:xfrm>
          <a:prstGeom prst="rect">
            <a:avLst/>
          </a:prstGeom>
          <a:solidFill>
            <a:srgbClr val="99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ahoma" panose="020B0604030504040204" pitchFamily="34" charset="0"/>
            </a:endParaRPr>
          </a:p>
        </p:txBody>
      </p:sp>
      <p:sp>
        <p:nvSpPr>
          <p:cNvPr id="32793" name="Rectangle 117">
            <a:extLst>
              <a:ext uri="{FF2B5EF4-FFF2-40B4-BE49-F238E27FC236}">
                <a16:creationId xmlns:a16="http://schemas.microsoft.com/office/drawing/2014/main" id="{311239EC-4C73-405E-BAAA-500613AB28F4}"/>
              </a:ext>
            </a:extLst>
          </p:cNvPr>
          <p:cNvSpPr>
            <a:spLocks noChangeArrowheads="1"/>
          </p:cNvSpPr>
          <p:nvPr/>
        </p:nvSpPr>
        <p:spPr bwMode="auto">
          <a:xfrm>
            <a:off x="6858000" y="5029201"/>
            <a:ext cx="2057400" cy="40011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chemeClr val="bg1"/>
                </a:solidFill>
                <a:latin typeface="Times New Roman" panose="02020603050405020304" pitchFamily="18" charset="0"/>
              </a:rPr>
              <a:t>T. Cindy Johnson</a:t>
            </a:r>
          </a:p>
        </p:txBody>
      </p:sp>
      <p:sp>
        <p:nvSpPr>
          <p:cNvPr id="32794" name="Text Box 119">
            <a:extLst>
              <a:ext uri="{FF2B5EF4-FFF2-40B4-BE49-F238E27FC236}">
                <a16:creationId xmlns:a16="http://schemas.microsoft.com/office/drawing/2014/main" id="{0DBCA765-7D93-4A7F-A2DB-A52F9446E86A}"/>
              </a:ext>
            </a:extLst>
          </p:cNvPr>
          <p:cNvSpPr txBox="1">
            <a:spLocks noChangeArrowheads="1"/>
          </p:cNvSpPr>
          <p:nvPr/>
        </p:nvSpPr>
        <p:spPr bwMode="auto">
          <a:xfrm>
            <a:off x="8534399" y="2974975"/>
            <a:ext cx="4038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br>
              <a:rPr lang="en-US" altLang="en-US" sz="1800" dirty="0">
                <a:latin typeface="Tahoma" panose="020B0604030504040204" pitchFamily="34" charset="0"/>
              </a:rPr>
            </a:br>
            <a:r>
              <a:rPr lang="en-US" altLang="en-US" sz="1800" dirty="0">
                <a:latin typeface="Tahoma" panose="020B0604030504040204" pitchFamily="34" charset="0"/>
              </a:rPr>
              <a:t>- inconsistent data values </a:t>
            </a:r>
            <a:br>
              <a:rPr lang="en-US" altLang="en-US" sz="1800" dirty="0">
                <a:latin typeface="Tahoma" panose="020B0604030504040204" pitchFamily="34" charset="0"/>
              </a:rPr>
            </a:br>
            <a:endParaRPr lang="en-US" altLang="en-US" sz="1800" dirty="0">
              <a:latin typeface="Tahom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365125"/>
            <a:ext cx="10515600" cy="1325563"/>
          </a:xfrm>
        </p:spPr>
        <p:txBody>
          <a:bodyPr>
            <a:normAutofit/>
          </a:bodyPr>
          <a:lstStyle/>
          <a:p>
            <a:r>
              <a:rPr lang="en-US"/>
              <a:t>Hierarchical model</a:t>
            </a:r>
            <a:r>
              <a:rPr lang="en-US" dirty="0"/>
              <a:t> </a:t>
            </a:r>
          </a:p>
        </p:txBody>
      </p:sp>
      <p:sp>
        <p:nvSpPr>
          <p:cNvPr id="74" name="Rounded Rectangle 17">
            <a:extLst>
              <a:ext uri="{FF2B5EF4-FFF2-40B4-BE49-F238E27FC236}">
                <a16:creationId xmlns:a16="http://schemas.microsoft.com/office/drawing/2014/main" id="{15045B1D-AED4-407C-BC82-BF20E4E4F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237" name="Picture 5" descr="Hierarchical"/>
          <p:cNvPicPr>
            <a:picLocks noChangeAspect="1" noChangeArrowheads="1"/>
          </p:cNvPicPr>
          <p:nvPr/>
        </p:nvPicPr>
        <p:blipFill rotWithShape="1">
          <a:blip r:embed="rId3">
            <a:extLst>
              <a:ext uri="{28A0092B-C50C-407E-A947-70E740481C1C}">
                <a14:useLocalDpi xmlns:a14="http://schemas.microsoft.com/office/drawing/2010/main" val="0"/>
              </a:ext>
            </a:extLst>
          </a:blip>
          <a:srcRect t="7613" r="1" b="2931"/>
          <a:stretch/>
        </p:blipFill>
        <p:spPr bwMode="auto">
          <a:xfrm>
            <a:off x="1131172" y="2268111"/>
            <a:ext cx="4187222" cy="32560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Grp="1" noChangeArrowheads="1"/>
          </p:cNvSpPr>
          <p:nvPr>
            <p:ph idx="1"/>
          </p:nvPr>
        </p:nvSpPr>
        <p:spPr>
          <a:xfrm>
            <a:off x="6096000" y="1948069"/>
            <a:ext cx="5257799" cy="4228893"/>
          </a:xfrm>
        </p:spPr>
        <p:txBody>
          <a:bodyPr>
            <a:normAutofit/>
          </a:bodyPr>
          <a:lstStyle/>
          <a:p>
            <a:pPr eaLnBrk="1" hangingPunct="1"/>
            <a:r>
              <a:rPr lang="en-US" altLang="en-US" dirty="0">
                <a:latin typeface="Arial" panose="020B0604020202020204" pitchFamily="34" charset="0"/>
                <a:cs typeface="Arial" panose="020B0604020202020204" pitchFamily="34" charset="0"/>
              </a:rPr>
              <a:t>Developed in the 1960s to manage large amounts of data for complex manufacturing projects</a:t>
            </a:r>
            <a:endParaRPr lang="en-US" altLang="en-US">
              <a:latin typeface="Arial" panose="020B0604020202020204" pitchFamily="34" charset="0"/>
              <a:cs typeface="Arial" panose="020B0604020202020204" pitchFamily="34" charset="0"/>
            </a:endParaRPr>
          </a:p>
          <a:p>
            <a:pPr eaLnBrk="1" hangingPunct="1"/>
            <a:r>
              <a:rPr lang="en-US" altLang="en-US" dirty="0">
                <a:latin typeface="Arial" panose="020B0604020202020204" pitchFamily="34" charset="0"/>
                <a:cs typeface="Arial" panose="020B0604020202020204" pitchFamily="34" charset="0"/>
              </a:rPr>
              <a:t>Basic logical structure is represented by an upside-down </a:t>
            </a:r>
            <a:r>
              <a:rPr lang="ja-JP" altLang="en-US" dirty="0">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tree</a:t>
            </a:r>
            <a:r>
              <a:rPr lang="ja-JP" altLang="en-US" dirty="0">
                <a:latin typeface="Arial" panose="020B0604020202020204" pitchFamily="34" charset="0"/>
                <a:cs typeface="Arial" panose="020B0604020202020204" pitchFamily="34" charset="0"/>
              </a:rPr>
              <a:t>”</a:t>
            </a:r>
            <a:endParaRPr lang="en-US" altLang="en-US">
              <a:latin typeface="Arial" panose="020B0604020202020204" pitchFamily="34" charset="0"/>
              <a:cs typeface="Arial" panose="020B0604020202020204" pitchFamily="34" charset="0"/>
            </a:endParaRPr>
          </a:p>
        </p:txBody>
      </p:sp>
      <p:sp>
        <p:nvSpPr>
          <p:cNvPr id="2" name="TextBox 1"/>
          <p:cNvSpPr txBox="1"/>
          <p:nvPr/>
        </p:nvSpPr>
        <p:spPr>
          <a:xfrm>
            <a:off x="7315801" y="6627168"/>
            <a:ext cx="3352200" cy="230832"/>
          </a:xfrm>
          <a:prstGeom prst="rect">
            <a:avLst/>
          </a:prstGeom>
          <a:noFill/>
        </p:spPr>
        <p:txBody>
          <a:bodyPr wrap="none" rtlCol="0">
            <a:spAutoFit/>
          </a:bodyPr>
          <a:lstStyle/>
          <a:p>
            <a:pPr>
              <a:spcAft>
                <a:spcPts val="600"/>
              </a:spcAft>
            </a:pPr>
            <a:r>
              <a:rPr lang="en-AU" sz="900" dirty="0"/>
              <a:t>Adapted from slides on Databases and DBMS by Todd S. </a:t>
            </a:r>
            <a:r>
              <a:rPr lang="en-AU" sz="900" dirty="0" err="1"/>
              <a:t>Bacastow</a:t>
            </a:r>
            <a:endParaRPr lang="en-AU" sz="900"/>
          </a:p>
        </p:txBody>
      </p:sp>
    </p:spTree>
    <p:extLst>
      <p:ext uri="{BB962C8B-B14F-4D97-AF65-F5344CB8AC3E}">
        <p14:creationId xmlns:p14="http://schemas.microsoft.com/office/powerpoint/2010/main" val="129520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5C3FD5B-F587-4944-B03C-CEC67E99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4854676" cy="1325563"/>
          </a:xfrm>
        </p:spPr>
        <p:txBody>
          <a:bodyPr>
            <a:normAutofit/>
          </a:bodyPr>
          <a:lstStyle/>
          <a:p>
            <a:r>
              <a:rPr lang="en-US" sz="3800"/>
              <a:t>Our Data-driven World</a:t>
            </a:r>
            <a:br>
              <a:rPr lang="en-US" sz="3800" b="1"/>
            </a:br>
            <a:endParaRPr lang="en-AU" sz="3800"/>
          </a:p>
        </p:txBody>
      </p:sp>
      <p:sp>
        <p:nvSpPr>
          <p:cNvPr id="54" name="Content Placeholder 2"/>
          <p:cNvSpPr>
            <a:spLocks noGrp="1"/>
          </p:cNvSpPr>
          <p:nvPr>
            <p:ph idx="1"/>
          </p:nvPr>
        </p:nvSpPr>
        <p:spPr>
          <a:xfrm>
            <a:off x="484640" y="1574800"/>
            <a:ext cx="5208238" cy="4602163"/>
          </a:xfrm>
        </p:spPr>
        <p:txBody>
          <a:bodyPr>
            <a:normAutofit lnSpcReduction="10000"/>
          </a:bodyPr>
          <a:lstStyle/>
          <a:p>
            <a:pPr>
              <a:defRPr/>
            </a:pPr>
            <a:r>
              <a:rPr lang="en-US" sz="2000" b="1" dirty="0">
                <a:solidFill>
                  <a:srgbClr val="FFC000"/>
                </a:solidFill>
              </a:rPr>
              <a:t>Science</a:t>
            </a:r>
          </a:p>
          <a:p>
            <a:pPr lvl="1">
              <a:defRPr/>
            </a:pPr>
            <a:r>
              <a:rPr lang="en-US" sz="1900" dirty="0"/>
              <a:t>Data bases from astronomy, genomics, environmental data, transportation data, …</a:t>
            </a:r>
          </a:p>
          <a:p>
            <a:pPr>
              <a:defRPr/>
            </a:pPr>
            <a:r>
              <a:rPr lang="en-US" sz="2000" b="1" dirty="0">
                <a:solidFill>
                  <a:srgbClr val="FFC000"/>
                </a:solidFill>
              </a:rPr>
              <a:t>Humanities and Social Sciences</a:t>
            </a:r>
          </a:p>
          <a:p>
            <a:pPr lvl="1">
              <a:defRPr/>
            </a:pPr>
            <a:r>
              <a:rPr lang="en-US" sz="1900" dirty="0"/>
              <a:t>Scanned books, historical documents, social interactions data, new technology like GPS …</a:t>
            </a:r>
          </a:p>
          <a:p>
            <a:pPr>
              <a:defRPr/>
            </a:pPr>
            <a:r>
              <a:rPr lang="en-US" sz="2000" b="1" dirty="0">
                <a:solidFill>
                  <a:srgbClr val="FFC000"/>
                </a:solidFill>
              </a:rPr>
              <a:t>Business &amp; Commerce</a:t>
            </a:r>
          </a:p>
          <a:p>
            <a:pPr lvl="1">
              <a:defRPr/>
            </a:pPr>
            <a:r>
              <a:rPr lang="en-US" sz="1800" dirty="0"/>
              <a:t>Corporate sales, stock market transactions, census, airline traffic, …</a:t>
            </a:r>
          </a:p>
          <a:p>
            <a:pPr>
              <a:defRPr/>
            </a:pPr>
            <a:r>
              <a:rPr lang="en-US" sz="2000" b="1" dirty="0">
                <a:solidFill>
                  <a:srgbClr val="FFC000"/>
                </a:solidFill>
              </a:rPr>
              <a:t>Entertainment</a:t>
            </a:r>
          </a:p>
          <a:p>
            <a:pPr lvl="1">
              <a:defRPr/>
            </a:pPr>
            <a:r>
              <a:rPr lang="en-US" sz="1800" dirty="0"/>
              <a:t>Internet images, Hollywood movies, MP3 files, …</a:t>
            </a:r>
          </a:p>
          <a:p>
            <a:pPr>
              <a:defRPr/>
            </a:pPr>
            <a:r>
              <a:rPr lang="en-US" sz="2000" b="1" dirty="0">
                <a:solidFill>
                  <a:srgbClr val="FFC000"/>
                </a:solidFill>
              </a:rPr>
              <a:t>Medicine</a:t>
            </a:r>
          </a:p>
          <a:p>
            <a:pPr lvl="1">
              <a:defRPr/>
            </a:pPr>
            <a:r>
              <a:rPr lang="en-US" sz="1800" dirty="0"/>
              <a:t>MRI &amp; CT scans, patient records, …</a:t>
            </a:r>
          </a:p>
          <a:p>
            <a:pPr>
              <a:buFont typeface="Wingdings" pitchFamily="2" charset="2"/>
              <a:buNone/>
              <a:defRPr/>
            </a:pPr>
            <a:endParaRPr lang="en-US" sz="1100"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5643" r="6735" b="3"/>
          <a:stretch/>
        </p:blipFill>
        <p:spPr>
          <a:xfrm>
            <a:off x="6587120" y="484632"/>
            <a:ext cx="2725903" cy="3511644"/>
          </a:xfrm>
          <a:prstGeom prst="rect">
            <a:avLst/>
          </a:prstGeom>
        </p:spPr>
      </p:pic>
      <p:sp>
        <p:nvSpPr>
          <p:cNvPr id="61" name="Rectangle 60">
            <a:extLst>
              <a:ext uri="{FF2B5EF4-FFF2-40B4-BE49-F238E27FC236}">
                <a16:creationId xmlns:a16="http://schemas.microsoft.com/office/drawing/2014/main" id="{B8CBB47A-C2B5-48FE-BC41-C72AF0404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5700" y="484632"/>
            <a:ext cx="2241661" cy="2022476"/>
          </a:xfrm>
          <a:prstGeom prst="rect">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3128" r="13163" b="-4"/>
          <a:stretch/>
        </p:blipFill>
        <p:spPr>
          <a:xfrm>
            <a:off x="9465700" y="484632"/>
            <a:ext cx="2241661" cy="2022476"/>
          </a:xfrm>
          <a:prstGeom prst="rect">
            <a:avLst/>
          </a:prstGeom>
        </p:spPr>
      </p:pic>
      <p:sp>
        <p:nvSpPr>
          <p:cNvPr id="63" name="Rectangle 62">
            <a:extLst>
              <a:ext uri="{FF2B5EF4-FFF2-40B4-BE49-F238E27FC236}">
                <a16:creationId xmlns:a16="http://schemas.microsoft.com/office/drawing/2014/main" id="{FF9A9528-35E2-4029-8E16-8B435BB31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6819" y="4164379"/>
            <a:ext cx="2726204" cy="220898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32984" r="22586" b="-1"/>
          <a:stretch/>
        </p:blipFill>
        <p:spPr>
          <a:xfrm>
            <a:off x="6586819" y="4164379"/>
            <a:ext cx="2726204" cy="2208989"/>
          </a:xfrm>
          <a:prstGeom prst="rect">
            <a:avLst/>
          </a:prstGeom>
        </p:spPr>
      </p:pic>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33401" r="32529" b="-3"/>
          <a:stretch/>
        </p:blipFill>
        <p:spPr>
          <a:xfrm>
            <a:off x="9465700" y="2661434"/>
            <a:ext cx="2241661" cy="3717575"/>
          </a:xfrm>
          <a:prstGeom prst="rect">
            <a:avLst/>
          </a:prstGeom>
        </p:spPr>
      </p:pic>
    </p:spTree>
    <p:extLst>
      <p:ext uri="{BB962C8B-B14F-4D97-AF65-F5344CB8AC3E}">
        <p14:creationId xmlns:p14="http://schemas.microsoft.com/office/powerpoint/2010/main" val="21095249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5" name="Rectangle 41"/>
          <p:cNvSpPr>
            <a:spLocks noGrp="1" noChangeArrowheads="1"/>
          </p:cNvSpPr>
          <p:nvPr>
            <p:ph type="title"/>
          </p:nvPr>
        </p:nvSpPr>
        <p:spPr/>
        <p:txBody>
          <a:bodyPr/>
          <a:lstStyle/>
          <a:p>
            <a:r>
              <a:rPr lang="en-US" dirty="0"/>
              <a:t>Hierarchical data model</a:t>
            </a:r>
          </a:p>
        </p:txBody>
      </p:sp>
      <p:sp>
        <p:nvSpPr>
          <p:cNvPr id="11306" name="Rectangle 42"/>
          <p:cNvSpPr>
            <a:spLocks noGrp="1" noChangeArrowheads="1"/>
          </p:cNvSpPr>
          <p:nvPr>
            <p:ph idx="1"/>
          </p:nvPr>
        </p:nvSpPr>
        <p:spPr>
          <a:xfrm>
            <a:off x="406401" y="2438400"/>
            <a:ext cx="5029200" cy="2209800"/>
          </a:xfrm>
        </p:spPr>
        <p:txBody>
          <a:bodyPr/>
          <a:lstStyle/>
          <a:p>
            <a:r>
              <a:rPr lang="en-US" sz="3200" dirty="0"/>
              <a:t>Parent-child relationship:</a:t>
            </a:r>
          </a:p>
          <a:p>
            <a:pPr lvl="1"/>
            <a:r>
              <a:rPr lang="en-US" sz="2800" dirty="0"/>
              <a:t>one-to-one</a:t>
            </a:r>
          </a:p>
          <a:p>
            <a:pPr lvl="1"/>
            <a:r>
              <a:rPr lang="en-US" sz="2800" dirty="0"/>
              <a:t>one-to-many</a:t>
            </a:r>
          </a:p>
          <a:p>
            <a:endParaRPr lang="en-US" dirty="0"/>
          </a:p>
        </p:txBody>
      </p:sp>
      <p:grpSp>
        <p:nvGrpSpPr>
          <p:cNvPr id="2" name="Group 1">
            <a:extLst>
              <a:ext uri="{FF2B5EF4-FFF2-40B4-BE49-F238E27FC236}">
                <a16:creationId xmlns:a16="http://schemas.microsoft.com/office/drawing/2014/main" id="{0A5491FA-0C72-47FD-A11E-A33CC5D28BC4}"/>
              </a:ext>
            </a:extLst>
          </p:cNvPr>
          <p:cNvGrpSpPr/>
          <p:nvPr/>
        </p:nvGrpSpPr>
        <p:grpSpPr>
          <a:xfrm>
            <a:off x="5511800" y="2069278"/>
            <a:ext cx="5105400" cy="3295650"/>
            <a:chOff x="4495800" y="2767778"/>
            <a:chExt cx="5105400" cy="3295650"/>
          </a:xfrm>
        </p:grpSpPr>
        <p:sp>
          <p:nvSpPr>
            <p:cNvPr id="11285" name="Text Box 21"/>
            <p:cNvSpPr txBox="1">
              <a:spLocks noChangeArrowheads="1"/>
            </p:cNvSpPr>
            <p:nvPr/>
          </p:nvSpPr>
          <p:spPr bwMode="auto">
            <a:xfrm>
              <a:off x="6781800" y="2767778"/>
              <a:ext cx="9906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Class</a:t>
              </a:r>
            </a:p>
          </p:txBody>
        </p:sp>
        <p:sp>
          <p:nvSpPr>
            <p:cNvPr id="11286" name="Text Box 22"/>
            <p:cNvSpPr txBox="1">
              <a:spLocks noChangeArrowheads="1"/>
            </p:cNvSpPr>
            <p:nvPr/>
          </p:nvSpPr>
          <p:spPr bwMode="auto">
            <a:xfrm>
              <a:off x="5410200" y="4139378"/>
              <a:ext cx="11430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Student</a:t>
              </a:r>
            </a:p>
          </p:txBody>
        </p:sp>
        <p:sp>
          <p:nvSpPr>
            <p:cNvPr id="11287" name="Text Box 23"/>
            <p:cNvSpPr txBox="1">
              <a:spLocks noChangeArrowheads="1"/>
            </p:cNvSpPr>
            <p:nvPr/>
          </p:nvSpPr>
          <p:spPr bwMode="auto">
            <a:xfrm>
              <a:off x="4495800" y="5587178"/>
              <a:ext cx="9906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Grade</a:t>
              </a:r>
            </a:p>
          </p:txBody>
        </p:sp>
        <p:sp>
          <p:nvSpPr>
            <p:cNvPr id="11288" name="Text Box 24"/>
            <p:cNvSpPr txBox="1">
              <a:spLocks noChangeArrowheads="1"/>
            </p:cNvSpPr>
            <p:nvPr/>
          </p:nvSpPr>
          <p:spPr bwMode="auto">
            <a:xfrm>
              <a:off x="8001000" y="4139378"/>
              <a:ext cx="15240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Instructor</a:t>
              </a:r>
            </a:p>
          </p:txBody>
        </p:sp>
        <p:sp>
          <p:nvSpPr>
            <p:cNvPr id="11290" name="Text Box 26"/>
            <p:cNvSpPr txBox="1">
              <a:spLocks noChangeArrowheads="1"/>
            </p:cNvSpPr>
            <p:nvPr/>
          </p:nvSpPr>
          <p:spPr bwMode="auto">
            <a:xfrm>
              <a:off x="6400800" y="5587178"/>
              <a:ext cx="6096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ID</a:t>
              </a:r>
            </a:p>
          </p:txBody>
        </p:sp>
        <p:sp>
          <p:nvSpPr>
            <p:cNvPr id="11291" name="Line 27"/>
            <p:cNvSpPr>
              <a:spLocks noChangeShapeType="1"/>
            </p:cNvSpPr>
            <p:nvPr/>
          </p:nvSpPr>
          <p:spPr bwMode="auto">
            <a:xfrm>
              <a:off x="7239000" y="322497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292" name="Line 28"/>
            <p:cNvSpPr>
              <a:spLocks noChangeShapeType="1"/>
            </p:cNvSpPr>
            <p:nvPr/>
          </p:nvSpPr>
          <p:spPr bwMode="auto">
            <a:xfrm>
              <a:off x="6019800" y="3682178"/>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293" name="Line 29"/>
            <p:cNvSpPr>
              <a:spLocks noChangeShapeType="1"/>
            </p:cNvSpPr>
            <p:nvPr/>
          </p:nvSpPr>
          <p:spPr bwMode="auto">
            <a:xfrm>
              <a:off x="6019800" y="368217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294" name="Line 30"/>
            <p:cNvSpPr>
              <a:spLocks noChangeShapeType="1"/>
            </p:cNvSpPr>
            <p:nvPr/>
          </p:nvSpPr>
          <p:spPr bwMode="auto">
            <a:xfrm>
              <a:off x="8686800" y="368217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295" name="Line 31"/>
            <p:cNvSpPr>
              <a:spLocks noChangeShapeType="1"/>
            </p:cNvSpPr>
            <p:nvPr/>
          </p:nvSpPr>
          <p:spPr bwMode="auto">
            <a:xfrm>
              <a:off x="5943600" y="459657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296" name="Line 32"/>
            <p:cNvSpPr>
              <a:spLocks noChangeShapeType="1"/>
            </p:cNvSpPr>
            <p:nvPr/>
          </p:nvSpPr>
          <p:spPr bwMode="auto">
            <a:xfrm>
              <a:off x="5029200" y="5129978"/>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297" name="Line 33"/>
            <p:cNvSpPr>
              <a:spLocks noChangeShapeType="1"/>
            </p:cNvSpPr>
            <p:nvPr/>
          </p:nvSpPr>
          <p:spPr bwMode="auto">
            <a:xfrm>
              <a:off x="5029200" y="512997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298" name="Line 34"/>
            <p:cNvSpPr>
              <a:spLocks noChangeShapeType="1"/>
            </p:cNvSpPr>
            <p:nvPr/>
          </p:nvSpPr>
          <p:spPr bwMode="auto">
            <a:xfrm>
              <a:off x="6705600" y="512997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1300" name="Text Box 36"/>
            <p:cNvSpPr txBox="1">
              <a:spLocks noChangeArrowheads="1"/>
            </p:cNvSpPr>
            <p:nvPr/>
          </p:nvSpPr>
          <p:spPr bwMode="auto">
            <a:xfrm>
              <a:off x="7924800" y="5568128"/>
              <a:ext cx="16764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Department</a:t>
              </a:r>
            </a:p>
          </p:txBody>
        </p:sp>
        <p:sp>
          <p:nvSpPr>
            <p:cNvPr id="11301" name="Line 37"/>
            <p:cNvSpPr>
              <a:spLocks noChangeShapeType="1"/>
            </p:cNvSpPr>
            <p:nvPr/>
          </p:nvSpPr>
          <p:spPr bwMode="auto">
            <a:xfrm>
              <a:off x="8763000" y="4596578"/>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21" name="TextBox 20"/>
          <p:cNvSpPr txBox="1"/>
          <p:nvPr/>
        </p:nvSpPr>
        <p:spPr>
          <a:xfrm>
            <a:off x="7315801" y="6627168"/>
            <a:ext cx="3922869" cy="230832"/>
          </a:xfrm>
          <a:prstGeom prst="rect">
            <a:avLst/>
          </a:prstGeom>
          <a:noFill/>
        </p:spPr>
        <p:txBody>
          <a:bodyPr wrap="none" rtlCol="0">
            <a:spAutoFit/>
          </a:bodyPr>
          <a:lstStyle/>
          <a:p>
            <a:r>
              <a:rPr lang="en-AU" sz="900" dirty="0"/>
              <a:t>Adapted from slides on Databases and DBMS by Todd S. </a:t>
            </a:r>
            <a:r>
              <a:rPr lang="en-AU" sz="900" dirty="0" err="1"/>
              <a:t>Bacastow</a:t>
            </a:r>
            <a:endParaRPr lang="en-AU" sz="900" dirty="0"/>
          </a:p>
        </p:txBody>
      </p:sp>
    </p:spTree>
    <p:extLst>
      <p:ext uri="{BB962C8B-B14F-4D97-AF65-F5344CB8AC3E}">
        <p14:creationId xmlns:p14="http://schemas.microsoft.com/office/powerpoint/2010/main" val="2202115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1" name="Rectangle 9"/>
          <p:cNvSpPr>
            <a:spLocks noGrp="1" noChangeArrowheads="1"/>
          </p:cNvSpPr>
          <p:nvPr>
            <p:ph type="title"/>
          </p:nvPr>
        </p:nvSpPr>
        <p:spPr>
          <a:xfrm>
            <a:off x="1081212" y="899926"/>
            <a:ext cx="8761413" cy="706964"/>
          </a:xfrm>
        </p:spPr>
        <p:txBody>
          <a:bodyPr>
            <a:normAutofit fontScale="90000"/>
          </a:bodyPr>
          <a:lstStyle/>
          <a:p>
            <a:r>
              <a:rPr lang="en-US"/>
              <a:t>Hierarchical data model</a:t>
            </a:r>
          </a:p>
        </p:txBody>
      </p:sp>
      <p:graphicFrame>
        <p:nvGraphicFramePr>
          <p:cNvPr id="90126" name="Rectangle 10">
            <a:extLst>
              <a:ext uri="{FF2B5EF4-FFF2-40B4-BE49-F238E27FC236}">
                <a16:creationId xmlns:a16="http://schemas.microsoft.com/office/drawing/2014/main" id="{3FED87EA-13FA-4604-96DF-1E7078532A63}"/>
              </a:ext>
            </a:extLst>
          </p:cNvPr>
          <p:cNvGraphicFramePr>
            <a:graphicFrameLocks noGrp="1"/>
          </p:cNvGraphicFramePr>
          <p:nvPr>
            <p:ph idx="1"/>
            <p:extLst>
              <p:ext uri="{D42A27DB-BD31-4B8C-83A1-F6EECF244321}">
                <p14:modId xmlns:p14="http://schemas.microsoft.com/office/powerpoint/2010/main" val="4211437081"/>
              </p:ext>
            </p:extLst>
          </p:nvPr>
        </p:nvGraphicFramePr>
        <p:xfrm>
          <a:off x="908353" y="1954684"/>
          <a:ext cx="910712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315801" y="6627168"/>
            <a:ext cx="3922869" cy="230832"/>
          </a:xfrm>
          <a:prstGeom prst="rect">
            <a:avLst/>
          </a:prstGeom>
          <a:noFill/>
        </p:spPr>
        <p:txBody>
          <a:bodyPr wrap="none" rtlCol="0">
            <a:spAutoFit/>
          </a:bodyPr>
          <a:lstStyle/>
          <a:p>
            <a:r>
              <a:rPr lang="en-AU" sz="900" dirty="0"/>
              <a:t>Adapted from slides on Databases and DBMS by Todd S. </a:t>
            </a:r>
            <a:r>
              <a:rPr lang="en-AU" sz="900" dirty="0" err="1"/>
              <a:t>Bacastow</a:t>
            </a:r>
            <a:endParaRPr lang="en-AU" sz="900" dirty="0"/>
          </a:p>
        </p:txBody>
      </p:sp>
    </p:spTree>
    <p:extLst>
      <p:ext uri="{BB962C8B-B14F-4D97-AF65-F5344CB8AC3E}">
        <p14:creationId xmlns:p14="http://schemas.microsoft.com/office/powerpoint/2010/main" val="333132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Network model </a:t>
            </a:r>
          </a:p>
        </p:txBody>
      </p:sp>
      <p:pic>
        <p:nvPicPr>
          <p:cNvPr id="96261" name="Picture 5" descr="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128" y="1909506"/>
            <a:ext cx="5867400" cy="33700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315801" y="6627168"/>
            <a:ext cx="3922869" cy="230832"/>
          </a:xfrm>
          <a:prstGeom prst="rect">
            <a:avLst/>
          </a:prstGeom>
          <a:noFill/>
        </p:spPr>
        <p:txBody>
          <a:bodyPr wrap="none" rtlCol="0">
            <a:spAutoFit/>
          </a:bodyPr>
          <a:lstStyle/>
          <a:p>
            <a:r>
              <a:rPr lang="en-AU" sz="900" dirty="0"/>
              <a:t>Adapted from slides on Databases and DBMS by Todd S. </a:t>
            </a:r>
            <a:r>
              <a:rPr lang="en-AU" sz="900" dirty="0" err="1"/>
              <a:t>Bacastow</a:t>
            </a:r>
            <a:endParaRPr lang="en-AU" sz="900" dirty="0"/>
          </a:p>
        </p:txBody>
      </p:sp>
      <p:sp>
        <p:nvSpPr>
          <p:cNvPr id="2" name="Rectangle 1"/>
          <p:cNvSpPr/>
          <p:nvPr/>
        </p:nvSpPr>
        <p:spPr>
          <a:xfrm>
            <a:off x="7824192" y="2420889"/>
            <a:ext cx="2771800" cy="208672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0000"/>
              </a:lnSpc>
            </a:pPr>
            <a:r>
              <a:rPr lang="en-US" altLang="en-US" dirty="0">
                <a:latin typeface="Times New Roman" panose="02020603050405020304" pitchFamily="18" charset="0"/>
              </a:rPr>
              <a:t>Created to </a:t>
            </a:r>
          </a:p>
          <a:p>
            <a:pPr marL="285750" lvl="1" indent="-285750">
              <a:lnSpc>
                <a:spcPct val="90000"/>
              </a:lnSpc>
              <a:buFont typeface="Arial" panose="020B0604020202020204" pitchFamily="34" charset="0"/>
              <a:buChar char="•"/>
            </a:pPr>
            <a:r>
              <a:rPr lang="en-US" altLang="en-US" dirty="0">
                <a:latin typeface="Times New Roman" panose="02020603050405020304" pitchFamily="18" charset="0"/>
              </a:rPr>
              <a:t>Represent complex data relationships more effectively </a:t>
            </a:r>
          </a:p>
          <a:p>
            <a:pPr marL="285750" lvl="1" indent="-285750">
              <a:lnSpc>
                <a:spcPct val="90000"/>
              </a:lnSpc>
              <a:buFont typeface="Arial" panose="020B0604020202020204" pitchFamily="34" charset="0"/>
              <a:buChar char="•"/>
            </a:pPr>
            <a:r>
              <a:rPr lang="en-US" altLang="en-US" dirty="0">
                <a:latin typeface="Times New Roman" panose="02020603050405020304" pitchFamily="18" charset="0"/>
              </a:rPr>
              <a:t>Improve database performance</a:t>
            </a:r>
          </a:p>
          <a:p>
            <a:pPr marL="285750" lvl="1" indent="-285750">
              <a:lnSpc>
                <a:spcPct val="90000"/>
              </a:lnSpc>
              <a:buFont typeface="Arial" panose="020B0604020202020204" pitchFamily="34" charset="0"/>
              <a:buChar char="•"/>
            </a:pPr>
            <a:r>
              <a:rPr lang="en-US" altLang="en-US" dirty="0">
                <a:latin typeface="Times New Roman" panose="02020603050405020304" pitchFamily="18" charset="0"/>
              </a:rPr>
              <a:t>Impose a database standard</a:t>
            </a:r>
          </a:p>
        </p:txBody>
      </p:sp>
      <p:sp>
        <p:nvSpPr>
          <p:cNvPr id="3" name="Rectangle 2"/>
          <p:cNvSpPr/>
          <p:nvPr/>
        </p:nvSpPr>
        <p:spPr>
          <a:xfrm>
            <a:off x="1193800" y="5769720"/>
            <a:ext cx="9677400" cy="64633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latin typeface="Times New Roman" panose="02020603050405020304" pitchFamily="18" charset="0"/>
              </a:rPr>
              <a:t>In the network model, the entities are organized in a graph, in which some entities can be accessed through several paths </a:t>
            </a:r>
            <a:endParaRPr lang="en-AU" dirty="0"/>
          </a:p>
        </p:txBody>
      </p:sp>
    </p:spTree>
    <p:extLst>
      <p:ext uri="{BB962C8B-B14F-4D97-AF65-F5344CB8AC3E}">
        <p14:creationId xmlns:p14="http://schemas.microsoft.com/office/powerpoint/2010/main" val="473078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Network data model</a:t>
            </a:r>
          </a:p>
        </p:txBody>
      </p:sp>
      <p:sp>
        <p:nvSpPr>
          <p:cNvPr id="14377" name="Rectangle 41"/>
          <p:cNvSpPr>
            <a:spLocks noGrp="1" noChangeArrowheads="1"/>
          </p:cNvSpPr>
          <p:nvPr>
            <p:ph sz="half" idx="1"/>
          </p:nvPr>
        </p:nvSpPr>
        <p:spPr>
          <a:xfrm>
            <a:off x="914400" y="2512368"/>
            <a:ext cx="3810000" cy="4114800"/>
          </a:xfrm>
        </p:spPr>
        <p:txBody>
          <a:bodyPr/>
          <a:lstStyle/>
          <a:p>
            <a:pPr eaLnBrk="0" hangingPunct="0">
              <a:spcBef>
                <a:spcPct val="0"/>
              </a:spcBef>
              <a:buClrTx/>
              <a:buSzTx/>
              <a:buFontTx/>
              <a:buNone/>
            </a:pPr>
            <a:r>
              <a:rPr lang="en-US" sz="2800" dirty="0"/>
              <a:t>Relationships:</a:t>
            </a:r>
          </a:p>
          <a:p>
            <a:pPr eaLnBrk="0" hangingPunct="0">
              <a:spcBef>
                <a:spcPct val="0"/>
              </a:spcBef>
              <a:buClrTx/>
              <a:buSzTx/>
              <a:buFontTx/>
              <a:buChar char="•"/>
            </a:pPr>
            <a:r>
              <a:rPr lang="en-US" sz="2800" dirty="0"/>
              <a:t>one-to-one</a:t>
            </a:r>
          </a:p>
          <a:p>
            <a:pPr eaLnBrk="0" hangingPunct="0">
              <a:spcBef>
                <a:spcPct val="0"/>
              </a:spcBef>
              <a:buClrTx/>
              <a:buSzTx/>
              <a:buFontTx/>
              <a:buChar char="•"/>
            </a:pPr>
            <a:r>
              <a:rPr lang="en-US" sz="2800" dirty="0"/>
              <a:t>one-to-many</a:t>
            </a:r>
          </a:p>
          <a:p>
            <a:pPr eaLnBrk="0" hangingPunct="0">
              <a:spcBef>
                <a:spcPct val="0"/>
              </a:spcBef>
              <a:buClrTx/>
              <a:buSzTx/>
              <a:buFontTx/>
              <a:buChar char="•"/>
            </a:pPr>
            <a:r>
              <a:rPr lang="en-US" sz="2800" dirty="0"/>
              <a:t>many-to-one</a:t>
            </a:r>
          </a:p>
          <a:p>
            <a:pPr eaLnBrk="0" hangingPunct="0">
              <a:spcBef>
                <a:spcPct val="0"/>
              </a:spcBef>
              <a:buClrTx/>
              <a:buSzTx/>
              <a:buFontTx/>
              <a:buChar char="•"/>
            </a:pPr>
            <a:r>
              <a:rPr lang="en-US" sz="2800" dirty="0"/>
              <a:t>many-to-many</a:t>
            </a:r>
          </a:p>
          <a:p>
            <a:pPr eaLnBrk="0" hangingPunct="0">
              <a:spcBef>
                <a:spcPct val="50000"/>
              </a:spcBef>
              <a:buClrTx/>
              <a:buSzTx/>
              <a:buFontTx/>
              <a:buChar char="•"/>
            </a:pPr>
            <a:endParaRPr lang="en-US" sz="2800" dirty="0"/>
          </a:p>
          <a:p>
            <a:pPr eaLnBrk="0" hangingPunct="0">
              <a:spcBef>
                <a:spcPct val="50000"/>
              </a:spcBef>
              <a:buClrTx/>
              <a:buSzTx/>
              <a:buFontTx/>
              <a:buNone/>
            </a:pPr>
            <a:endParaRPr lang="en-US" sz="2800" dirty="0"/>
          </a:p>
          <a:p>
            <a:endParaRPr lang="en-US" sz="2800" dirty="0"/>
          </a:p>
        </p:txBody>
      </p:sp>
      <p:sp>
        <p:nvSpPr>
          <p:cNvPr id="14340" name="Text Box 4"/>
          <p:cNvSpPr txBox="1">
            <a:spLocks noChangeArrowheads="1"/>
          </p:cNvSpPr>
          <p:nvPr/>
        </p:nvSpPr>
        <p:spPr bwMode="auto">
          <a:xfrm>
            <a:off x="6781800" y="2369572"/>
            <a:ext cx="9906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Class</a:t>
            </a:r>
          </a:p>
        </p:txBody>
      </p:sp>
      <p:sp>
        <p:nvSpPr>
          <p:cNvPr id="14341" name="Text Box 5"/>
          <p:cNvSpPr txBox="1">
            <a:spLocks noChangeArrowheads="1"/>
          </p:cNvSpPr>
          <p:nvPr/>
        </p:nvSpPr>
        <p:spPr bwMode="auto">
          <a:xfrm>
            <a:off x="5410200" y="3741172"/>
            <a:ext cx="11430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Student</a:t>
            </a:r>
          </a:p>
        </p:txBody>
      </p:sp>
      <p:sp>
        <p:nvSpPr>
          <p:cNvPr id="14342" name="Text Box 6"/>
          <p:cNvSpPr txBox="1">
            <a:spLocks noChangeArrowheads="1"/>
          </p:cNvSpPr>
          <p:nvPr/>
        </p:nvSpPr>
        <p:spPr bwMode="auto">
          <a:xfrm>
            <a:off x="4495800" y="5188972"/>
            <a:ext cx="9906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Grade</a:t>
            </a:r>
          </a:p>
        </p:txBody>
      </p:sp>
      <p:sp>
        <p:nvSpPr>
          <p:cNvPr id="14343" name="Text Box 7"/>
          <p:cNvSpPr txBox="1">
            <a:spLocks noChangeArrowheads="1"/>
          </p:cNvSpPr>
          <p:nvPr/>
        </p:nvSpPr>
        <p:spPr bwMode="auto">
          <a:xfrm>
            <a:off x="8001000" y="3741172"/>
            <a:ext cx="15240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Instructor</a:t>
            </a:r>
          </a:p>
        </p:txBody>
      </p:sp>
      <p:sp>
        <p:nvSpPr>
          <p:cNvPr id="14344" name="Text Box 8"/>
          <p:cNvSpPr txBox="1">
            <a:spLocks noChangeArrowheads="1"/>
          </p:cNvSpPr>
          <p:nvPr/>
        </p:nvSpPr>
        <p:spPr bwMode="auto">
          <a:xfrm>
            <a:off x="6400800" y="5188972"/>
            <a:ext cx="6096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ID</a:t>
            </a:r>
          </a:p>
        </p:txBody>
      </p:sp>
      <p:sp>
        <p:nvSpPr>
          <p:cNvPr id="14345" name="Line 9"/>
          <p:cNvSpPr>
            <a:spLocks noChangeShapeType="1"/>
          </p:cNvSpPr>
          <p:nvPr/>
        </p:nvSpPr>
        <p:spPr bwMode="auto">
          <a:xfrm>
            <a:off x="7239000" y="282677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46" name="Line 10"/>
          <p:cNvSpPr>
            <a:spLocks noChangeShapeType="1"/>
          </p:cNvSpPr>
          <p:nvPr/>
        </p:nvSpPr>
        <p:spPr bwMode="auto">
          <a:xfrm>
            <a:off x="6019800" y="3283972"/>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47" name="Line 11"/>
          <p:cNvSpPr>
            <a:spLocks noChangeShapeType="1"/>
          </p:cNvSpPr>
          <p:nvPr/>
        </p:nvSpPr>
        <p:spPr bwMode="auto">
          <a:xfrm>
            <a:off x="6019800" y="328397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48" name="Line 12"/>
          <p:cNvSpPr>
            <a:spLocks noChangeShapeType="1"/>
          </p:cNvSpPr>
          <p:nvPr/>
        </p:nvSpPr>
        <p:spPr bwMode="auto">
          <a:xfrm>
            <a:off x="8686800" y="328397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49" name="Line 13"/>
          <p:cNvSpPr>
            <a:spLocks noChangeShapeType="1"/>
          </p:cNvSpPr>
          <p:nvPr/>
        </p:nvSpPr>
        <p:spPr bwMode="auto">
          <a:xfrm>
            <a:off x="5943600" y="4198372"/>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50" name="Line 14"/>
          <p:cNvSpPr>
            <a:spLocks noChangeShapeType="1"/>
          </p:cNvSpPr>
          <p:nvPr/>
        </p:nvSpPr>
        <p:spPr bwMode="auto">
          <a:xfrm>
            <a:off x="5029200" y="4731772"/>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51" name="Line 15"/>
          <p:cNvSpPr>
            <a:spLocks noChangeShapeType="1"/>
          </p:cNvSpPr>
          <p:nvPr/>
        </p:nvSpPr>
        <p:spPr bwMode="auto">
          <a:xfrm>
            <a:off x="5029200" y="473177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52" name="Line 16"/>
          <p:cNvSpPr>
            <a:spLocks noChangeShapeType="1"/>
          </p:cNvSpPr>
          <p:nvPr/>
        </p:nvSpPr>
        <p:spPr bwMode="auto">
          <a:xfrm>
            <a:off x="6705600" y="473177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54" name="Text Box 18"/>
          <p:cNvSpPr txBox="1">
            <a:spLocks noChangeArrowheads="1"/>
          </p:cNvSpPr>
          <p:nvPr/>
        </p:nvSpPr>
        <p:spPr bwMode="auto">
          <a:xfrm>
            <a:off x="7924800" y="5169922"/>
            <a:ext cx="16764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anose="02020603050405020304" pitchFamily="18" charset="0"/>
              </a:rPr>
              <a:t>Department</a:t>
            </a:r>
          </a:p>
        </p:txBody>
      </p:sp>
      <p:sp>
        <p:nvSpPr>
          <p:cNvPr id="14355" name="Line 19"/>
          <p:cNvSpPr>
            <a:spLocks noChangeShapeType="1"/>
          </p:cNvSpPr>
          <p:nvPr/>
        </p:nvSpPr>
        <p:spPr bwMode="auto">
          <a:xfrm>
            <a:off x="8763000" y="4198372"/>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56" name="Line 20"/>
          <p:cNvSpPr>
            <a:spLocks noChangeShapeType="1"/>
          </p:cNvSpPr>
          <p:nvPr/>
        </p:nvSpPr>
        <p:spPr bwMode="auto">
          <a:xfrm>
            <a:off x="6553200" y="3969772"/>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57" name="Line 21"/>
          <p:cNvSpPr>
            <a:spLocks noChangeShapeType="1"/>
          </p:cNvSpPr>
          <p:nvPr/>
        </p:nvSpPr>
        <p:spPr bwMode="auto">
          <a:xfrm>
            <a:off x="5486400" y="5417572"/>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59" name="Line 23"/>
          <p:cNvSpPr>
            <a:spLocks noChangeShapeType="1"/>
          </p:cNvSpPr>
          <p:nvPr/>
        </p:nvSpPr>
        <p:spPr bwMode="auto">
          <a:xfrm>
            <a:off x="4953000" y="6103372"/>
            <a:ext cx="381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60" name="Line 24"/>
          <p:cNvSpPr>
            <a:spLocks noChangeShapeType="1"/>
          </p:cNvSpPr>
          <p:nvPr/>
        </p:nvSpPr>
        <p:spPr bwMode="auto">
          <a:xfrm flipV="1">
            <a:off x="4953000" y="564617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61" name="Line 25"/>
          <p:cNvSpPr>
            <a:spLocks noChangeShapeType="1"/>
          </p:cNvSpPr>
          <p:nvPr/>
        </p:nvSpPr>
        <p:spPr bwMode="auto">
          <a:xfrm flipV="1">
            <a:off x="8763000" y="564617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65" name="Line 29"/>
          <p:cNvSpPr>
            <a:spLocks noChangeShapeType="1"/>
          </p:cNvSpPr>
          <p:nvPr/>
        </p:nvSpPr>
        <p:spPr bwMode="auto">
          <a:xfrm>
            <a:off x="6324600" y="4426972"/>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66" name="Line 30"/>
          <p:cNvSpPr>
            <a:spLocks noChangeShapeType="1"/>
          </p:cNvSpPr>
          <p:nvPr/>
        </p:nvSpPr>
        <p:spPr bwMode="auto">
          <a:xfrm>
            <a:off x="8305800" y="4426972"/>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67" name="Line 31"/>
          <p:cNvSpPr>
            <a:spLocks noChangeShapeType="1"/>
          </p:cNvSpPr>
          <p:nvPr/>
        </p:nvSpPr>
        <p:spPr bwMode="auto">
          <a:xfrm flipV="1">
            <a:off x="6324600" y="4198372"/>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68" name="Line 32"/>
          <p:cNvSpPr>
            <a:spLocks noChangeShapeType="1"/>
          </p:cNvSpPr>
          <p:nvPr/>
        </p:nvSpPr>
        <p:spPr bwMode="auto">
          <a:xfrm>
            <a:off x="8534400" y="419837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69" name="Line 33"/>
          <p:cNvSpPr>
            <a:spLocks noChangeShapeType="1"/>
          </p:cNvSpPr>
          <p:nvPr/>
        </p:nvSpPr>
        <p:spPr bwMode="auto">
          <a:xfrm flipH="1">
            <a:off x="5334000" y="4579372"/>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70" name="Line 34"/>
          <p:cNvSpPr>
            <a:spLocks noChangeShapeType="1"/>
          </p:cNvSpPr>
          <p:nvPr/>
        </p:nvSpPr>
        <p:spPr bwMode="auto">
          <a:xfrm>
            <a:off x="5334000" y="4579372"/>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71" name="Line 35"/>
          <p:cNvSpPr>
            <a:spLocks noChangeShapeType="1"/>
          </p:cNvSpPr>
          <p:nvPr/>
        </p:nvSpPr>
        <p:spPr bwMode="auto">
          <a:xfrm>
            <a:off x="7772400" y="2598172"/>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72" name="Line 36"/>
          <p:cNvSpPr>
            <a:spLocks noChangeShapeType="1"/>
          </p:cNvSpPr>
          <p:nvPr/>
        </p:nvSpPr>
        <p:spPr bwMode="auto">
          <a:xfrm>
            <a:off x="9906000" y="2598172"/>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73" name="Line 37"/>
          <p:cNvSpPr>
            <a:spLocks noChangeShapeType="1"/>
          </p:cNvSpPr>
          <p:nvPr/>
        </p:nvSpPr>
        <p:spPr bwMode="auto">
          <a:xfrm flipH="1">
            <a:off x="9601200" y="5493772"/>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74" name="Line 38"/>
          <p:cNvSpPr>
            <a:spLocks noChangeShapeType="1"/>
          </p:cNvSpPr>
          <p:nvPr/>
        </p:nvSpPr>
        <p:spPr bwMode="auto">
          <a:xfrm>
            <a:off x="5638800" y="419837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75" name="Line 39"/>
          <p:cNvSpPr>
            <a:spLocks noChangeShapeType="1"/>
          </p:cNvSpPr>
          <p:nvPr/>
        </p:nvSpPr>
        <p:spPr bwMode="auto">
          <a:xfrm>
            <a:off x="5638800" y="4884172"/>
            <a:ext cx="350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4376" name="Line 40"/>
          <p:cNvSpPr>
            <a:spLocks noChangeShapeType="1"/>
          </p:cNvSpPr>
          <p:nvPr/>
        </p:nvSpPr>
        <p:spPr bwMode="auto">
          <a:xfrm>
            <a:off x="9144000" y="488417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 name="TextBox 35"/>
          <p:cNvSpPr txBox="1"/>
          <p:nvPr/>
        </p:nvSpPr>
        <p:spPr>
          <a:xfrm>
            <a:off x="7315801" y="6627168"/>
            <a:ext cx="3922869" cy="230832"/>
          </a:xfrm>
          <a:prstGeom prst="rect">
            <a:avLst/>
          </a:prstGeom>
          <a:noFill/>
        </p:spPr>
        <p:txBody>
          <a:bodyPr wrap="none" rtlCol="0">
            <a:spAutoFit/>
          </a:bodyPr>
          <a:lstStyle/>
          <a:p>
            <a:r>
              <a:rPr lang="en-AU" sz="900" dirty="0"/>
              <a:t>Adapted from slides on Databases and DBMS by Todd S. </a:t>
            </a:r>
            <a:r>
              <a:rPr lang="en-AU" sz="900" dirty="0" err="1"/>
              <a:t>Bacastow</a:t>
            </a:r>
            <a:endParaRPr lang="en-AU" sz="900" dirty="0"/>
          </a:p>
        </p:txBody>
      </p:sp>
    </p:spTree>
    <p:extLst>
      <p:ext uri="{BB962C8B-B14F-4D97-AF65-F5344CB8AC3E}">
        <p14:creationId xmlns:p14="http://schemas.microsoft.com/office/powerpoint/2010/main" val="1083743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Network data model</a:t>
            </a:r>
          </a:p>
        </p:txBody>
      </p:sp>
      <p:graphicFrame>
        <p:nvGraphicFramePr>
          <p:cNvPr id="119813" name="Rectangle 3">
            <a:extLst>
              <a:ext uri="{FF2B5EF4-FFF2-40B4-BE49-F238E27FC236}">
                <a16:creationId xmlns:a16="http://schemas.microsoft.com/office/drawing/2014/main" id="{EA719A64-58A0-4791-A854-1C3D2D5092CF}"/>
              </a:ext>
            </a:extLst>
          </p:cNvPr>
          <p:cNvGraphicFramePr>
            <a:graphicFrameLocks noGrp="1"/>
          </p:cNvGraphicFramePr>
          <p:nvPr>
            <p:ph idx="1"/>
            <p:extLst>
              <p:ext uri="{D42A27DB-BD31-4B8C-83A1-F6EECF244321}">
                <p14:modId xmlns:p14="http://schemas.microsoft.com/office/powerpoint/2010/main" val="3489460066"/>
              </p:ext>
            </p:extLst>
          </p:nvPr>
        </p:nvGraphicFramePr>
        <p:xfrm>
          <a:off x="973394" y="2438400"/>
          <a:ext cx="8856406"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7315801" y="6627168"/>
            <a:ext cx="3922869" cy="230832"/>
          </a:xfrm>
          <a:prstGeom prst="rect">
            <a:avLst/>
          </a:prstGeom>
          <a:noFill/>
        </p:spPr>
        <p:txBody>
          <a:bodyPr wrap="none" rtlCol="0">
            <a:spAutoFit/>
          </a:bodyPr>
          <a:lstStyle/>
          <a:p>
            <a:r>
              <a:rPr lang="en-AU" sz="900" dirty="0"/>
              <a:t>Adapted from slides on Databases and DBMS by Todd S. </a:t>
            </a:r>
            <a:r>
              <a:rPr lang="en-AU" sz="900" dirty="0" err="1"/>
              <a:t>Bacastow</a:t>
            </a:r>
            <a:endParaRPr lang="en-AU" sz="900" dirty="0"/>
          </a:p>
        </p:txBody>
      </p:sp>
    </p:spTree>
    <p:extLst>
      <p:ext uri="{BB962C8B-B14F-4D97-AF65-F5344CB8AC3E}">
        <p14:creationId xmlns:p14="http://schemas.microsoft.com/office/powerpoint/2010/main" val="3859608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38200" y="365125"/>
            <a:ext cx="10515600" cy="1325563"/>
          </a:xfrm>
        </p:spPr>
        <p:txBody>
          <a:bodyPr vert="horz" lIns="91440" tIns="45720" rIns="91440" bIns="45720" rtlCol="0" anchor="ctr">
            <a:normAutofit/>
          </a:bodyPr>
          <a:lstStyle/>
          <a:p>
            <a:r>
              <a:rPr lang="en-US"/>
              <a:t>Relational database model</a:t>
            </a:r>
          </a:p>
        </p:txBody>
      </p:sp>
      <p:sp>
        <p:nvSpPr>
          <p:cNvPr id="97288" name="Rectangle 8"/>
          <p:cNvSpPr>
            <a:spLocks noGrp="1" noChangeArrowheads="1"/>
          </p:cNvSpPr>
          <p:nvPr>
            <p:ph type="body" sz="half" idx="1"/>
          </p:nvPr>
        </p:nvSpPr>
        <p:spPr>
          <a:xfrm>
            <a:off x="1120000" y="1825625"/>
            <a:ext cx="6358486" cy="4351338"/>
          </a:xfrm>
        </p:spPr>
        <p:txBody>
          <a:bodyPr vert="horz" lIns="91440" tIns="45720" rIns="91440" bIns="45720" rtlCol="0">
            <a:normAutofit/>
          </a:bodyPr>
          <a:lstStyle/>
          <a:p>
            <a:r>
              <a:rPr lang="en-US">
                <a:gradFill>
                  <a:gsLst>
                    <a:gs pos="34000">
                      <a:schemeClr val="tx1">
                        <a:lumMod val="93000"/>
                      </a:schemeClr>
                    </a:gs>
                    <a:gs pos="0">
                      <a:schemeClr val="bg1">
                        <a:lumMod val="25000"/>
                        <a:lumOff val="75000"/>
                      </a:schemeClr>
                    </a:gs>
                    <a:gs pos="100000">
                      <a:schemeClr val="tx1"/>
                    </a:gs>
                  </a:gsLst>
                  <a:lin ang="4800000" scaled="0"/>
                </a:gradFill>
              </a:rPr>
              <a:t>Stores both</a:t>
            </a:r>
          </a:p>
          <a:p>
            <a:pPr lvl="1"/>
            <a:r>
              <a:rPr lang="en-US">
                <a:gradFill>
                  <a:gsLst>
                    <a:gs pos="34000">
                      <a:schemeClr val="tx1">
                        <a:lumMod val="93000"/>
                      </a:schemeClr>
                    </a:gs>
                    <a:gs pos="0">
                      <a:schemeClr val="bg1">
                        <a:lumMod val="25000"/>
                        <a:lumOff val="75000"/>
                      </a:schemeClr>
                    </a:gs>
                    <a:gs pos="100000">
                      <a:schemeClr val="tx1"/>
                    </a:gs>
                  </a:gsLst>
                  <a:lin ang="4800000" scaled="0"/>
                </a:gradFill>
              </a:rPr>
              <a:t>Data about real world objects (entities) in tables</a:t>
            </a:r>
          </a:p>
          <a:p>
            <a:pPr lvl="1"/>
            <a:r>
              <a:rPr lang="en-US">
                <a:gradFill>
                  <a:gsLst>
                    <a:gs pos="34000">
                      <a:schemeClr val="tx1">
                        <a:lumMod val="93000"/>
                      </a:schemeClr>
                    </a:gs>
                    <a:gs pos="0">
                      <a:schemeClr val="bg1">
                        <a:lumMod val="25000"/>
                        <a:lumOff val="75000"/>
                      </a:schemeClr>
                    </a:gs>
                    <a:gs pos="100000">
                      <a:schemeClr val="tx1"/>
                    </a:gs>
                  </a:gsLst>
                  <a:lin ang="4800000" scaled="0"/>
                </a:gradFill>
              </a:rPr>
              <a:t>Relationships between the tables</a:t>
            </a:r>
          </a:p>
        </p:txBody>
      </p:sp>
      <p:pic>
        <p:nvPicPr>
          <p:cNvPr id="97285" name="Picture 5" descr="Relational"/>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68782" y="2673805"/>
            <a:ext cx="5581916" cy="363809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702540" y="6639355"/>
            <a:ext cx="3354676" cy="218645"/>
          </a:xfrm>
          <a:prstGeom prst="rect">
            <a:avLst/>
          </a:prstGeom>
          <a:solidFill>
            <a:srgbClr val="000000">
              <a:alpha val="50000"/>
            </a:srgbClr>
          </a:solidFill>
          <a:ln>
            <a:noFill/>
          </a:ln>
        </p:spPr>
        <p:txBody>
          <a:bodyPr wrap="square" rtlCol="0">
            <a:noAutofit/>
          </a:bodyPr>
          <a:lstStyle/>
          <a:p>
            <a:pPr algn="ctr">
              <a:spcAft>
                <a:spcPts val="600"/>
              </a:spcAft>
            </a:pPr>
            <a:r>
              <a:rPr lang="en-AU" sz="800">
                <a:solidFill>
                  <a:srgbClr val="FFFFFF"/>
                </a:solidFill>
              </a:rPr>
              <a:t>Adapted from slides on Databases and DBMS by Todd S. </a:t>
            </a:r>
            <a:r>
              <a:rPr lang="en-AU" sz="800" err="1">
                <a:solidFill>
                  <a:srgbClr val="FFFFFF"/>
                </a:solidFill>
              </a:rPr>
              <a:t>Bacastow</a:t>
            </a:r>
            <a:endParaRPr lang="en-AU" sz="800">
              <a:solidFill>
                <a:srgbClr val="FFFFFF"/>
              </a:solidFill>
            </a:endParaRPr>
          </a:p>
        </p:txBody>
      </p:sp>
    </p:spTree>
    <p:extLst>
      <p:ext uri="{BB962C8B-B14F-4D97-AF65-F5344CB8AC3E}">
        <p14:creationId xmlns:p14="http://schemas.microsoft.com/office/powerpoint/2010/main" val="3842824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95D32C7-B36C-4239-A34F-9BBFFEA74500}"/>
              </a:ext>
            </a:extLst>
          </p:cNvPr>
          <p:cNvSpPr>
            <a:spLocks noGrp="1"/>
          </p:cNvSpPr>
          <p:nvPr>
            <p:ph type="title"/>
          </p:nvPr>
        </p:nvSpPr>
        <p:spPr/>
        <p:txBody>
          <a:bodyPr/>
          <a:lstStyle/>
          <a:p>
            <a:pPr eaLnBrk="1" hangingPunct="1"/>
            <a:r>
              <a:rPr lang="en-US" altLang="en-US" dirty="0"/>
              <a:t>Relational Model</a:t>
            </a:r>
          </a:p>
        </p:txBody>
      </p:sp>
      <p:sp>
        <p:nvSpPr>
          <p:cNvPr id="49155" name="Rectangle 3">
            <a:extLst>
              <a:ext uri="{FF2B5EF4-FFF2-40B4-BE49-F238E27FC236}">
                <a16:creationId xmlns:a16="http://schemas.microsoft.com/office/drawing/2014/main" id="{94C88A60-F764-4CAF-A2A9-2D12C4084E54}"/>
              </a:ext>
            </a:extLst>
          </p:cNvPr>
          <p:cNvSpPr>
            <a:spLocks noGrp="1"/>
          </p:cNvSpPr>
          <p:nvPr>
            <p:ph idx="1"/>
          </p:nvPr>
        </p:nvSpPr>
        <p:spPr>
          <a:xfrm>
            <a:off x="749300" y="1825625"/>
            <a:ext cx="10604500" cy="4895850"/>
          </a:xfrm>
        </p:spPr>
        <p:txBody>
          <a:bodyPr>
            <a:normAutofit/>
          </a:bodyPr>
          <a:lstStyle/>
          <a:p>
            <a:pPr eaLnBrk="1" hangingPunct="1">
              <a:lnSpc>
                <a:spcPct val="90000"/>
              </a:lnSpc>
            </a:pPr>
            <a:r>
              <a:rPr lang="en-US" altLang="en-US" dirty="0">
                <a:solidFill>
                  <a:schemeClr val="tx1"/>
                </a:solidFill>
              </a:rPr>
              <a:t>E. F. Codd’s Relational Model </a:t>
            </a:r>
            <a:r>
              <a:rPr lang="en-US" altLang="en-US" dirty="0"/>
              <a:t>proposal</a:t>
            </a:r>
          </a:p>
          <a:p>
            <a:pPr lvl="1">
              <a:lnSpc>
                <a:spcPct val="90000"/>
              </a:lnSpc>
            </a:pPr>
            <a:r>
              <a:rPr lang="en-US" altLang="en-US" dirty="0"/>
              <a:t>Separated the notion of physical representation </a:t>
            </a:r>
            <a:r>
              <a:rPr lang="en-US" altLang="en-US" sz="1400" dirty="0"/>
              <a:t>(</a:t>
            </a:r>
            <a:r>
              <a:rPr lang="en-US" altLang="en-US" sz="1400" dirty="0">
                <a:solidFill>
                  <a:schemeClr val="hlink"/>
                </a:solidFill>
              </a:rPr>
              <a:t>machine-view</a:t>
            </a:r>
            <a:r>
              <a:rPr lang="en-US" altLang="en-US" sz="1400" dirty="0"/>
              <a:t>) </a:t>
            </a:r>
            <a:br>
              <a:rPr lang="en-US" altLang="en-US" dirty="0"/>
            </a:br>
            <a:r>
              <a:rPr lang="en-US" altLang="en-US" dirty="0"/>
              <a:t>from logical representation </a:t>
            </a:r>
            <a:r>
              <a:rPr lang="en-US" altLang="en-US" sz="1400" dirty="0"/>
              <a:t>(</a:t>
            </a:r>
            <a:r>
              <a:rPr lang="en-US" altLang="en-US" sz="1400" dirty="0">
                <a:solidFill>
                  <a:schemeClr val="hlink"/>
                </a:solidFill>
              </a:rPr>
              <a:t>human-view</a:t>
            </a:r>
            <a:r>
              <a:rPr lang="en-US" altLang="en-US" sz="1400" dirty="0"/>
              <a:t>)</a:t>
            </a:r>
            <a:endParaRPr lang="en-US" altLang="en-US" dirty="0"/>
          </a:p>
          <a:p>
            <a:pPr lvl="1">
              <a:lnSpc>
                <a:spcPct val="90000"/>
              </a:lnSpc>
            </a:pPr>
            <a:r>
              <a:rPr lang="en-US" altLang="en-US" dirty="0"/>
              <a:t>Considered ingenious but computationally impractical in 1970</a:t>
            </a:r>
            <a:br>
              <a:rPr lang="en-US" altLang="en-US" dirty="0"/>
            </a:br>
            <a:endParaRPr lang="en-US" altLang="en-US" sz="1000" dirty="0"/>
          </a:p>
          <a:p>
            <a:pPr>
              <a:lnSpc>
                <a:spcPct val="90000"/>
              </a:lnSpc>
            </a:pPr>
            <a:r>
              <a:rPr lang="en-US" altLang="en-US" dirty="0"/>
              <a:t>Relational Database Model</a:t>
            </a:r>
          </a:p>
          <a:p>
            <a:pPr lvl="1">
              <a:lnSpc>
                <a:spcPct val="90000"/>
              </a:lnSpc>
            </a:pPr>
            <a:r>
              <a:rPr lang="en-US" altLang="en-US" dirty="0"/>
              <a:t>Dominant database model of today</a:t>
            </a:r>
          </a:p>
          <a:p>
            <a:pPr lvl="1">
              <a:lnSpc>
                <a:spcPct val="90000"/>
              </a:lnSpc>
            </a:pPr>
            <a:r>
              <a:rPr lang="en-US" altLang="en-US" dirty="0">
                <a:solidFill>
                  <a:schemeClr val="hlink"/>
                </a:solidFill>
              </a:rPr>
              <a:t>Eliminated pointers</a:t>
            </a:r>
            <a:r>
              <a:rPr lang="en-US" altLang="en-US" dirty="0"/>
              <a:t> and used tables to represent data</a:t>
            </a:r>
          </a:p>
          <a:p>
            <a:pPr lvl="1">
              <a:lnSpc>
                <a:spcPct val="90000"/>
              </a:lnSpc>
            </a:pPr>
            <a:r>
              <a:rPr lang="en-US" altLang="en-US" dirty="0"/>
              <a:t>Tables</a:t>
            </a:r>
          </a:p>
          <a:p>
            <a:pPr lvl="2">
              <a:lnSpc>
                <a:spcPct val="90000"/>
              </a:lnSpc>
            </a:pPr>
            <a:r>
              <a:rPr lang="en-US" altLang="en-US" dirty="0"/>
              <a:t>flexible </a:t>
            </a:r>
            <a:r>
              <a:rPr lang="en-US" altLang="en-US" dirty="0">
                <a:solidFill>
                  <a:srgbClr val="FFC000"/>
                </a:solidFill>
              </a:rPr>
              <a:t>logical structure </a:t>
            </a:r>
            <a:r>
              <a:rPr lang="en-US" altLang="en-US" dirty="0"/>
              <a:t>for data representation</a:t>
            </a:r>
          </a:p>
          <a:p>
            <a:pPr lvl="2">
              <a:lnSpc>
                <a:spcPct val="90000"/>
              </a:lnSpc>
            </a:pPr>
            <a:r>
              <a:rPr lang="en-US" altLang="en-US" dirty="0"/>
              <a:t>a series of row/column intersections</a:t>
            </a:r>
          </a:p>
          <a:p>
            <a:pPr lvl="2">
              <a:lnSpc>
                <a:spcPct val="90000"/>
              </a:lnSpc>
            </a:pPr>
            <a:r>
              <a:rPr lang="en-US" altLang="en-US" dirty="0"/>
              <a:t>related by sharing common entity characteristic(s)</a:t>
            </a:r>
          </a:p>
        </p:txBody>
      </p:sp>
      <p:sp>
        <p:nvSpPr>
          <p:cNvPr id="49157" name="Slide Number Placeholder 5">
            <a:extLst>
              <a:ext uri="{FF2B5EF4-FFF2-40B4-BE49-F238E27FC236}">
                <a16:creationId xmlns:a16="http://schemas.microsoft.com/office/drawing/2014/main" id="{3F229400-29B9-4744-BD2F-F4D5641CC78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A7603A-00C0-4CBA-AE6F-3BA0EF58A4CF}" type="slidenum">
              <a:rPr lang="en-US" altLang="en-US" sz="1200">
                <a:solidFill>
                  <a:srgbClr val="898989"/>
                </a:solidFill>
                <a:latin typeface="Tahoma" panose="020B0604030504040204" pitchFamily="34" charset="0"/>
              </a:rPr>
              <a:pPr>
                <a:spcBef>
                  <a:spcPct val="0"/>
                </a:spcBef>
                <a:buFontTx/>
                <a:buNone/>
              </a:pPr>
              <a:t>56</a:t>
            </a:fld>
            <a:endParaRPr lang="en-US" altLang="en-US" sz="1200">
              <a:solidFill>
                <a:srgbClr val="898989"/>
              </a:solidFill>
              <a:latin typeface="Tahoma" panose="020B0604030504040204" pitchFamily="34" charset="0"/>
            </a:endParaRPr>
          </a:p>
        </p:txBody>
      </p:sp>
      <p:graphicFrame>
        <p:nvGraphicFramePr>
          <p:cNvPr id="6" name="Object 9">
            <a:extLst>
              <a:ext uri="{FF2B5EF4-FFF2-40B4-BE49-F238E27FC236}">
                <a16:creationId xmlns:a16="http://schemas.microsoft.com/office/drawing/2014/main" id="{CA7B7225-B772-44D6-A327-D2A11EA98F93}"/>
              </a:ext>
            </a:extLst>
          </p:cNvPr>
          <p:cNvGraphicFramePr>
            <a:graphicFrameLocks noChangeAspect="1"/>
          </p:cNvGraphicFramePr>
          <p:nvPr>
            <p:extLst>
              <p:ext uri="{D42A27DB-BD31-4B8C-83A1-F6EECF244321}">
                <p14:modId xmlns:p14="http://schemas.microsoft.com/office/powerpoint/2010/main" val="52124965"/>
              </p:ext>
            </p:extLst>
          </p:nvPr>
        </p:nvGraphicFramePr>
        <p:xfrm>
          <a:off x="7045325" y="3571875"/>
          <a:ext cx="4397375" cy="701675"/>
        </p:xfrm>
        <a:graphic>
          <a:graphicData uri="http://schemas.openxmlformats.org/presentationml/2006/ole">
            <mc:AlternateContent xmlns:mc="http://schemas.openxmlformats.org/markup-compatibility/2006">
              <mc:Choice xmlns:v="urn:schemas-microsoft-com:vml" Requires="v">
                <p:oleObj name="Worksheet" r:id="rId3" imgW="3022617" imgH="482554" progId="Excel.Sheet.8">
                  <p:embed/>
                </p:oleObj>
              </mc:Choice>
              <mc:Fallback>
                <p:oleObj name="Worksheet" r:id="rId3" imgW="3022617" imgH="482554" progId="Excel.Sheet.8">
                  <p:embed/>
                  <p:pic>
                    <p:nvPicPr>
                      <p:cNvPr id="51206" name="Object 9">
                        <a:extLst>
                          <a:ext uri="{FF2B5EF4-FFF2-40B4-BE49-F238E27FC236}">
                            <a16:creationId xmlns:a16="http://schemas.microsoft.com/office/drawing/2014/main" id="{6E398F97-7C9C-450D-A9B8-815BC877BC2A}"/>
                          </a:ext>
                        </a:extLst>
                      </p:cNvPr>
                      <p:cNvPicPr>
                        <a:picLocks noChangeAspect="1" noChangeArrowheads="1"/>
                      </p:cNvPicPr>
                      <p:nvPr/>
                    </p:nvPicPr>
                    <p:blipFill>
                      <a:blip r:embed="rId4"/>
                      <a:srcRect/>
                      <a:stretch>
                        <a:fillRect/>
                      </a:stretch>
                    </p:blipFill>
                    <p:spPr bwMode="auto">
                      <a:xfrm>
                        <a:off x="7045325" y="3571875"/>
                        <a:ext cx="4397375" cy="7016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ea typeface="ＭＳ Ｐゴシック" panose="020B0600070205080204" pitchFamily="34" charset="-128"/>
              </a:rPr>
              <a:t>The Evolution of Data Models</a:t>
            </a:r>
          </a:p>
        </p:txBody>
      </p:sp>
      <p:pic>
        <p:nvPicPr>
          <p:cNvPr id="14340" name="Picture 5" descr="C:\Users\Amster\Documents\AmityWork\DBSystems\Figures\C7888_02\C7888_02\Tbl02-0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241" y="1745836"/>
            <a:ext cx="64468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176121" y="6597352"/>
            <a:ext cx="3910045" cy="230832"/>
          </a:xfrm>
          <a:prstGeom prst="rect">
            <a:avLst/>
          </a:prstGeom>
          <a:noFill/>
        </p:spPr>
        <p:txBody>
          <a:bodyPr wrap="none" rtlCol="0">
            <a:spAutoFit/>
          </a:bodyPr>
          <a:lstStyle/>
          <a:p>
            <a:r>
              <a:rPr lang="en-AU" sz="900" dirty="0"/>
              <a:t>Source: Database Systems , authors: Peter Rob and Carlos Coronel</a:t>
            </a:r>
          </a:p>
        </p:txBody>
      </p:sp>
    </p:spTree>
    <p:extLst>
      <p:ext uri="{BB962C8B-B14F-4D97-AF65-F5344CB8AC3E}">
        <p14:creationId xmlns:p14="http://schemas.microsoft.com/office/powerpoint/2010/main" val="2765889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8091AD-EE19-4CD4-93CD-7D09D0E20FA0}"/>
              </a:ext>
            </a:extLst>
          </p:cNvPr>
          <p:cNvSpPr>
            <a:spLocks noGrp="1"/>
          </p:cNvSpPr>
          <p:nvPr>
            <p:ph type="ctrTitle"/>
          </p:nvPr>
        </p:nvSpPr>
        <p:spPr/>
        <p:txBody>
          <a:bodyPr/>
          <a:lstStyle/>
          <a:p>
            <a:r>
              <a:rPr lang="en-AU" dirty="0"/>
              <a:t>Types of Databases</a:t>
            </a:r>
          </a:p>
        </p:txBody>
      </p:sp>
      <p:sp>
        <p:nvSpPr>
          <p:cNvPr id="6" name="Subtitle 5">
            <a:extLst>
              <a:ext uri="{FF2B5EF4-FFF2-40B4-BE49-F238E27FC236}">
                <a16:creationId xmlns:a16="http://schemas.microsoft.com/office/drawing/2014/main" id="{2AA73FCE-28C1-4649-AF30-6046F918D596}"/>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2005302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506" name="Rectangle 2"/>
          <p:cNvSpPr>
            <a:spLocks noGrp="1" noChangeArrowheads="1"/>
          </p:cNvSpPr>
          <p:nvPr>
            <p:ph type="title"/>
          </p:nvPr>
        </p:nvSpPr>
        <p:spPr>
          <a:xfrm>
            <a:off x="838200" y="1115786"/>
            <a:ext cx="3473851" cy="4626428"/>
          </a:xfrm>
          <a:effectLst/>
        </p:spPr>
        <p:txBody>
          <a:bodyPr anchor="ctr">
            <a:normAutofit/>
          </a:bodyPr>
          <a:lstStyle/>
          <a:p>
            <a:pPr algn="r" eaLnBrk="1" hangingPunct="1"/>
            <a:r>
              <a:rPr lang="en-US" altLang="en-US" sz="4000">
                <a:solidFill>
                  <a:schemeClr val="tx1">
                    <a:lumMod val="95000"/>
                  </a:schemeClr>
                </a:solidFill>
                <a:ea typeface="ＭＳ Ｐゴシック" panose="020B0600070205080204" pitchFamily="34" charset="-128"/>
              </a:rPr>
              <a:t>Types of Databases: User Count</a:t>
            </a:r>
          </a:p>
        </p:txBody>
      </p:sp>
      <p:cxnSp>
        <p:nvCxnSpPr>
          <p:cNvPr id="74" name="Straight Connector 7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507" name="Rectangle 3"/>
          <p:cNvSpPr>
            <a:spLocks noGrp="1" noChangeArrowheads="1"/>
          </p:cNvSpPr>
          <p:nvPr>
            <p:ph idx="1"/>
          </p:nvPr>
        </p:nvSpPr>
        <p:spPr>
          <a:xfrm>
            <a:off x="4996543" y="1115786"/>
            <a:ext cx="5713790" cy="4626428"/>
          </a:xfrm>
        </p:spPr>
        <p:txBody>
          <a:bodyPr anchor="ctr">
            <a:normAutofit/>
          </a:bodyPr>
          <a:lstStyle/>
          <a:p>
            <a:pPr eaLnBrk="1" hangingPunct="1"/>
            <a:r>
              <a:rPr lang="en-US" altLang="en-US" sz="2000" b="1" dirty="0">
                <a:solidFill>
                  <a:schemeClr val="tx1">
                    <a:lumMod val="95000"/>
                  </a:schemeClr>
                </a:solidFill>
                <a:ea typeface="ＭＳ Ｐゴシック" panose="020B0600070205080204" pitchFamily="34" charset="-128"/>
              </a:rPr>
              <a:t>Single-user database</a:t>
            </a:r>
            <a:r>
              <a:rPr lang="en-US" altLang="en-US" sz="2000" dirty="0">
                <a:solidFill>
                  <a:schemeClr val="tx1">
                    <a:lumMod val="95000"/>
                  </a:schemeClr>
                </a:solidFill>
                <a:ea typeface="ＭＳ Ｐゴシック" panose="020B0600070205080204" pitchFamily="34" charset="-128"/>
              </a:rPr>
              <a:t>:</a:t>
            </a:r>
            <a:r>
              <a:rPr lang="en-US" altLang="en-US" sz="2000" b="1" dirty="0">
                <a:solidFill>
                  <a:schemeClr val="tx1">
                    <a:lumMod val="95000"/>
                  </a:schemeClr>
                </a:solidFill>
                <a:ea typeface="ＭＳ Ｐゴシック" panose="020B0600070205080204" pitchFamily="34" charset="-128"/>
              </a:rPr>
              <a:t> </a:t>
            </a:r>
            <a:r>
              <a:rPr lang="en-US" altLang="en-US" sz="2000" dirty="0">
                <a:solidFill>
                  <a:schemeClr val="tx1">
                    <a:lumMod val="95000"/>
                  </a:schemeClr>
                </a:solidFill>
                <a:ea typeface="ＭＳ Ｐゴシック" panose="020B0600070205080204" pitchFamily="34" charset="-128"/>
              </a:rPr>
              <a:t>Supports one user at a time</a:t>
            </a:r>
          </a:p>
          <a:p>
            <a:pPr lvl="1" eaLnBrk="1" hangingPunct="1"/>
            <a:r>
              <a:rPr lang="en-US" altLang="en-US" sz="2000" b="1" dirty="0">
                <a:solidFill>
                  <a:schemeClr val="tx1">
                    <a:lumMod val="95000"/>
                  </a:schemeClr>
                </a:solidFill>
              </a:rPr>
              <a:t>Desktop database</a:t>
            </a:r>
            <a:r>
              <a:rPr lang="en-US" altLang="en-US" sz="2000" dirty="0">
                <a:solidFill>
                  <a:schemeClr val="tx1">
                    <a:lumMod val="95000"/>
                  </a:schemeClr>
                </a:solidFill>
              </a:rPr>
              <a:t>: Runs on PC</a:t>
            </a:r>
          </a:p>
          <a:p>
            <a:pPr marL="457200" lvl="1" indent="0" eaLnBrk="1" hangingPunct="1">
              <a:buNone/>
            </a:pPr>
            <a:endParaRPr lang="en-US" altLang="en-US" sz="2000" dirty="0">
              <a:solidFill>
                <a:schemeClr val="tx1">
                  <a:lumMod val="95000"/>
                </a:schemeClr>
              </a:solidFill>
            </a:endParaRPr>
          </a:p>
          <a:p>
            <a:pPr eaLnBrk="1" hangingPunct="1"/>
            <a:r>
              <a:rPr lang="en-US" altLang="en-US" sz="2000" b="1" dirty="0">
                <a:solidFill>
                  <a:schemeClr val="tx1">
                    <a:lumMod val="95000"/>
                  </a:schemeClr>
                </a:solidFill>
                <a:ea typeface="ＭＳ Ｐゴシック" panose="020B0600070205080204" pitchFamily="34" charset="-128"/>
              </a:rPr>
              <a:t>Multiuser database</a:t>
            </a:r>
            <a:r>
              <a:rPr lang="en-US" altLang="en-US" sz="2000" dirty="0">
                <a:solidFill>
                  <a:schemeClr val="tx1">
                    <a:lumMod val="95000"/>
                  </a:schemeClr>
                </a:solidFill>
                <a:ea typeface="ＭＳ Ｐゴシック" panose="020B0600070205080204" pitchFamily="34" charset="-128"/>
              </a:rPr>
              <a:t>:</a:t>
            </a:r>
            <a:r>
              <a:rPr lang="en-US" altLang="en-US" sz="2000" b="1" dirty="0">
                <a:solidFill>
                  <a:schemeClr val="tx1">
                    <a:lumMod val="95000"/>
                  </a:schemeClr>
                </a:solidFill>
                <a:ea typeface="ＭＳ Ｐゴシック" panose="020B0600070205080204" pitchFamily="34" charset="-128"/>
              </a:rPr>
              <a:t> </a:t>
            </a:r>
            <a:r>
              <a:rPr lang="en-US" altLang="en-US" sz="2000" dirty="0">
                <a:solidFill>
                  <a:schemeClr val="tx1">
                    <a:lumMod val="95000"/>
                  </a:schemeClr>
                </a:solidFill>
                <a:ea typeface="ＭＳ Ｐゴシック" panose="020B0600070205080204" pitchFamily="34" charset="-128"/>
              </a:rPr>
              <a:t>Supports multiple users at the same time</a:t>
            </a:r>
          </a:p>
          <a:p>
            <a:pPr lvl="1" eaLnBrk="1" hangingPunct="1"/>
            <a:r>
              <a:rPr lang="en-US" altLang="en-US" sz="2000" b="1" dirty="0">
                <a:solidFill>
                  <a:schemeClr val="tx1">
                    <a:lumMod val="95000"/>
                  </a:schemeClr>
                </a:solidFill>
              </a:rPr>
              <a:t>Workgroup databases</a:t>
            </a:r>
            <a:r>
              <a:rPr lang="en-US" altLang="en-US" sz="2000" dirty="0">
                <a:solidFill>
                  <a:schemeClr val="tx1">
                    <a:lumMod val="95000"/>
                  </a:schemeClr>
                </a:solidFill>
              </a:rPr>
              <a:t>:</a:t>
            </a:r>
            <a:r>
              <a:rPr lang="en-US" altLang="en-US" sz="2000" b="1" dirty="0">
                <a:solidFill>
                  <a:schemeClr val="tx1">
                    <a:lumMod val="95000"/>
                  </a:schemeClr>
                </a:solidFill>
              </a:rPr>
              <a:t> </a:t>
            </a:r>
            <a:r>
              <a:rPr lang="en-US" altLang="en-US" sz="2000" dirty="0">
                <a:solidFill>
                  <a:schemeClr val="tx1">
                    <a:lumMod val="95000"/>
                  </a:schemeClr>
                </a:solidFill>
              </a:rPr>
              <a:t>Supports a small number of users or a specific department</a:t>
            </a:r>
          </a:p>
          <a:p>
            <a:pPr lvl="1" eaLnBrk="1" hangingPunct="1"/>
            <a:r>
              <a:rPr lang="en-US" altLang="en-US" sz="2000" b="1" dirty="0">
                <a:solidFill>
                  <a:schemeClr val="tx1">
                    <a:lumMod val="95000"/>
                  </a:schemeClr>
                </a:solidFill>
              </a:rPr>
              <a:t>Enterprise database</a:t>
            </a:r>
            <a:r>
              <a:rPr lang="en-US" altLang="en-US" sz="2000" dirty="0">
                <a:solidFill>
                  <a:schemeClr val="tx1">
                    <a:lumMod val="95000"/>
                  </a:schemeClr>
                </a:solidFill>
              </a:rPr>
              <a:t>:</a:t>
            </a:r>
            <a:r>
              <a:rPr lang="en-US" altLang="en-US" sz="2000" b="1" dirty="0">
                <a:solidFill>
                  <a:schemeClr val="tx1">
                    <a:lumMod val="95000"/>
                  </a:schemeClr>
                </a:solidFill>
              </a:rPr>
              <a:t> </a:t>
            </a:r>
            <a:r>
              <a:rPr lang="en-US" altLang="en-US" sz="2000" dirty="0">
                <a:solidFill>
                  <a:schemeClr val="tx1">
                    <a:lumMod val="95000"/>
                  </a:schemeClr>
                </a:solidFill>
              </a:rPr>
              <a:t>Supports many users across many departments</a:t>
            </a:r>
          </a:p>
        </p:txBody>
      </p:sp>
    </p:spTree>
    <p:extLst>
      <p:ext uri="{BB962C8B-B14F-4D97-AF65-F5344CB8AC3E}">
        <p14:creationId xmlns:p14="http://schemas.microsoft.com/office/powerpoint/2010/main" val="411568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to Store Data?</a:t>
            </a:r>
          </a:p>
        </p:txBody>
      </p:sp>
      <p:pic>
        <p:nvPicPr>
          <p:cNvPr id="2050" name="Picture 2" descr="C:\Users\skgarg.CIS.000\AppData\Local\Microsoft\Windows\Temporary Internet Files\Content.IE5\XR2JTR9Z\MC900433880[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23792" y="2772658"/>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40" y="2924944"/>
            <a:ext cx="1524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C:\Users\skgarg.CIS.000\AppData\Local\Microsoft\Windows\Temporary Internet Files\Content.IE5\O8LT5GYD\MC90043485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6240" y="2301728"/>
            <a:ext cx="2285714" cy="228571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skgarg.CIS.000\AppData\Local\Microsoft\Windows\Temporary Internet Files\Content.IE5\XR2JTR9Z\MC9002543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0300" y="4448945"/>
            <a:ext cx="1809598" cy="136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9050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530" name="Rectangle 2"/>
          <p:cNvSpPr>
            <a:spLocks noGrp="1" noChangeArrowheads="1"/>
          </p:cNvSpPr>
          <p:nvPr>
            <p:ph type="title"/>
          </p:nvPr>
        </p:nvSpPr>
        <p:spPr>
          <a:xfrm>
            <a:off x="838200" y="1115786"/>
            <a:ext cx="3473851" cy="4626428"/>
          </a:xfrm>
          <a:effectLst/>
        </p:spPr>
        <p:txBody>
          <a:bodyPr anchor="ctr">
            <a:normAutofit/>
          </a:bodyPr>
          <a:lstStyle/>
          <a:p>
            <a:pPr algn="r" eaLnBrk="1" hangingPunct="1"/>
            <a:r>
              <a:rPr lang="en-US" altLang="en-US" sz="4000">
                <a:solidFill>
                  <a:schemeClr val="tx1">
                    <a:lumMod val="95000"/>
                  </a:schemeClr>
                </a:solidFill>
                <a:ea typeface="ＭＳ Ｐゴシック" panose="020B0600070205080204" pitchFamily="34" charset="-128"/>
              </a:rPr>
              <a:t>Types of Databases: Location</a:t>
            </a:r>
          </a:p>
        </p:txBody>
      </p:sp>
      <p:cxnSp>
        <p:nvCxnSpPr>
          <p:cNvPr id="74" name="Straight Connector 7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363" name="Rectangle 3"/>
          <p:cNvSpPr>
            <a:spLocks noGrp="1" noChangeArrowheads="1"/>
          </p:cNvSpPr>
          <p:nvPr>
            <p:ph idx="1"/>
          </p:nvPr>
        </p:nvSpPr>
        <p:spPr>
          <a:xfrm>
            <a:off x="4996543" y="1115786"/>
            <a:ext cx="5713790" cy="4626428"/>
          </a:xfrm>
        </p:spPr>
        <p:txBody>
          <a:bodyPr anchor="ctr">
            <a:normAutofit/>
          </a:bodyPr>
          <a:lstStyle/>
          <a:p>
            <a:pPr marL="365760" indent="-256032">
              <a:defRPr/>
            </a:pPr>
            <a:r>
              <a:rPr lang="en-US" altLang="en-US" sz="2400" b="1" dirty="0">
                <a:solidFill>
                  <a:schemeClr val="tx1">
                    <a:lumMod val="95000"/>
                  </a:schemeClr>
                </a:solidFill>
              </a:rPr>
              <a:t>Centralized database</a:t>
            </a:r>
            <a:r>
              <a:rPr lang="en-US" altLang="en-US" sz="2400" dirty="0">
                <a:solidFill>
                  <a:schemeClr val="tx1">
                    <a:lumMod val="95000"/>
                  </a:schemeClr>
                </a:solidFill>
              </a:rPr>
              <a:t>: Data is located at a single site</a:t>
            </a:r>
          </a:p>
          <a:p>
            <a:pPr marL="365760" indent="-256032">
              <a:defRPr/>
            </a:pPr>
            <a:endParaRPr lang="en-US" altLang="en-US" sz="2400" dirty="0">
              <a:solidFill>
                <a:schemeClr val="tx1">
                  <a:lumMod val="95000"/>
                </a:schemeClr>
              </a:solidFill>
            </a:endParaRPr>
          </a:p>
          <a:p>
            <a:pPr marL="365760" indent="-256032">
              <a:defRPr/>
            </a:pPr>
            <a:r>
              <a:rPr lang="en-US" altLang="en-US" sz="2400" b="1" dirty="0">
                <a:solidFill>
                  <a:schemeClr val="tx1">
                    <a:lumMod val="95000"/>
                  </a:schemeClr>
                </a:solidFill>
              </a:rPr>
              <a:t>Distributed database</a:t>
            </a:r>
            <a:r>
              <a:rPr lang="en-US" altLang="en-US" sz="2400" dirty="0">
                <a:solidFill>
                  <a:schemeClr val="tx1">
                    <a:lumMod val="95000"/>
                  </a:schemeClr>
                </a:solidFill>
              </a:rPr>
              <a:t>: Data is distributed across different sites </a:t>
            </a:r>
          </a:p>
          <a:p>
            <a:pPr marL="365760" indent="-256032">
              <a:defRPr/>
            </a:pPr>
            <a:endParaRPr lang="en-US" altLang="en-US" sz="2400" dirty="0">
              <a:solidFill>
                <a:schemeClr val="tx1">
                  <a:lumMod val="95000"/>
                </a:schemeClr>
              </a:solidFill>
            </a:endParaRPr>
          </a:p>
          <a:p>
            <a:pPr marL="365760" indent="-256032">
              <a:defRPr/>
            </a:pPr>
            <a:r>
              <a:rPr lang="en-US" altLang="en-US" sz="2400" b="1" dirty="0">
                <a:solidFill>
                  <a:schemeClr val="tx1">
                    <a:lumMod val="95000"/>
                  </a:schemeClr>
                </a:solidFill>
              </a:rPr>
              <a:t>Cloud database</a:t>
            </a:r>
            <a:r>
              <a:rPr lang="en-US" altLang="en-US" sz="2400" dirty="0">
                <a:solidFill>
                  <a:schemeClr val="tx1">
                    <a:lumMod val="95000"/>
                  </a:schemeClr>
                </a:solidFill>
              </a:rPr>
              <a:t>: Created and maintained using cloud data services that provide defined performance measures for the database</a:t>
            </a:r>
          </a:p>
          <a:p>
            <a:pPr marL="0" indent="0">
              <a:buNone/>
              <a:defRPr/>
            </a:pPr>
            <a:endParaRPr lang="en-US" altLang="en-US" sz="2000" b="1" dirty="0">
              <a:solidFill>
                <a:schemeClr val="tx1">
                  <a:lumMod val="95000"/>
                </a:schemeClr>
              </a:solidFill>
              <a:ea typeface="ＭＳ Ｐゴシック" charset="-128"/>
            </a:endParaRPr>
          </a:p>
        </p:txBody>
      </p:sp>
    </p:spTree>
    <p:extLst>
      <p:ext uri="{BB962C8B-B14F-4D97-AF65-F5344CB8AC3E}">
        <p14:creationId xmlns:p14="http://schemas.microsoft.com/office/powerpoint/2010/main" val="19682885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554" name="Rectangle 2"/>
          <p:cNvSpPr>
            <a:spLocks noGrp="1" noChangeArrowheads="1"/>
          </p:cNvSpPr>
          <p:nvPr>
            <p:ph type="title"/>
          </p:nvPr>
        </p:nvSpPr>
        <p:spPr>
          <a:xfrm>
            <a:off x="838200" y="1115786"/>
            <a:ext cx="3473851" cy="4626428"/>
          </a:xfrm>
          <a:effectLst/>
        </p:spPr>
        <p:txBody>
          <a:bodyPr anchor="ctr">
            <a:normAutofit/>
          </a:bodyPr>
          <a:lstStyle/>
          <a:p>
            <a:pPr algn="r" eaLnBrk="1" hangingPunct="1"/>
            <a:r>
              <a:rPr lang="en-US" altLang="en-US" sz="4000" dirty="0">
                <a:solidFill>
                  <a:schemeClr val="tx1">
                    <a:lumMod val="95000"/>
                  </a:schemeClr>
                </a:solidFill>
                <a:ea typeface="ＭＳ Ｐゴシック" panose="020B0600070205080204" pitchFamily="34" charset="-128"/>
              </a:rPr>
              <a:t>Types of Databases: Data Subject</a:t>
            </a:r>
          </a:p>
        </p:txBody>
      </p:sp>
      <p:cxnSp>
        <p:nvCxnSpPr>
          <p:cNvPr id="74" name="Straight Connector 7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555" name="Rectangle 3"/>
          <p:cNvSpPr>
            <a:spLocks noGrp="1" noChangeArrowheads="1"/>
          </p:cNvSpPr>
          <p:nvPr>
            <p:ph idx="1"/>
          </p:nvPr>
        </p:nvSpPr>
        <p:spPr>
          <a:xfrm>
            <a:off x="4996543" y="1115786"/>
            <a:ext cx="5713790" cy="4626428"/>
          </a:xfrm>
        </p:spPr>
        <p:txBody>
          <a:bodyPr anchor="ctr">
            <a:normAutofit/>
          </a:bodyPr>
          <a:lstStyle/>
          <a:p>
            <a:pPr eaLnBrk="1" hangingPunct="1"/>
            <a:r>
              <a:rPr lang="en-US" altLang="en-US" b="1" dirty="0">
                <a:solidFill>
                  <a:schemeClr val="tx1">
                    <a:lumMod val="95000"/>
                  </a:schemeClr>
                </a:solidFill>
                <a:ea typeface="ＭＳ Ｐゴシック" panose="020B0600070205080204" pitchFamily="34" charset="-128"/>
              </a:rPr>
              <a:t>General-purpose databases</a:t>
            </a:r>
            <a:r>
              <a:rPr lang="en-US" altLang="en-US" dirty="0">
                <a:solidFill>
                  <a:schemeClr val="tx1">
                    <a:lumMod val="95000"/>
                  </a:schemeClr>
                </a:solidFill>
                <a:ea typeface="ＭＳ Ｐゴシック" panose="020B0600070205080204" pitchFamily="34" charset="-128"/>
              </a:rPr>
              <a:t>:</a:t>
            </a:r>
            <a:r>
              <a:rPr lang="en-US" altLang="en-US" b="1" dirty="0">
                <a:solidFill>
                  <a:schemeClr val="tx1">
                    <a:lumMod val="95000"/>
                  </a:schemeClr>
                </a:solidFill>
                <a:ea typeface="ＭＳ Ｐゴシック" panose="020B0600070205080204" pitchFamily="34" charset="-128"/>
              </a:rPr>
              <a:t> </a:t>
            </a:r>
            <a:r>
              <a:rPr lang="en-US" altLang="en-US" dirty="0">
                <a:solidFill>
                  <a:schemeClr val="tx1">
                    <a:lumMod val="95000"/>
                  </a:schemeClr>
                </a:solidFill>
                <a:ea typeface="ＭＳ Ｐゴシック" panose="020B0600070205080204" pitchFamily="34" charset="-128"/>
              </a:rPr>
              <a:t>Contains a wide variety of data used in multiple disciplines</a:t>
            </a:r>
          </a:p>
          <a:p>
            <a:pPr marL="0" indent="0" eaLnBrk="1" hangingPunct="1">
              <a:buNone/>
            </a:pPr>
            <a:endParaRPr lang="en-US" altLang="en-US" b="1" dirty="0">
              <a:solidFill>
                <a:schemeClr val="tx1">
                  <a:lumMod val="95000"/>
                </a:schemeClr>
              </a:solidFill>
              <a:ea typeface="ＭＳ Ｐゴシック" panose="020B0600070205080204" pitchFamily="34" charset="-128"/>
            </a:endParaRPr>
          </a:p>
          <a:p>
            <a:pPr eaLnBrk="1" hangingPunct="1"/>
            <a:r>
              <a:rPr lang="en-US" altLang="en-US" b="1" dirty="0">
                <a:solidFill>
                  <a:schemeClr val="tx1">
                    <a:lumMod val="95000"/>
                  </a:schemeClr>
                </a:solidFill>
                <a:ea typeface="ＭＳ Ｐゴシック" panose="020B0600070205080204" pitchFamily="34" charset="-128"/>
              </a:rPr>
              <a:t>Discipline-specific databases</a:t>
            </a:r>
            <a:r>
              <a:rPr lang="en-US" altLang="en-US" dirty="0">
                <a:solidFill>
                  <a:schemeClr val="tx1">
                    <a:lumMod val="95000"/>
                  </a:schemeClr>
                </a:solidFill>
                <a:ea typeface="ＭＳ Ｐゴシック" panose="020B0600070205080204" pitchFamily="34" charset="-128"/>
              </a:rPr>
              <a:t>: Contains data focused on specific subject areas</a:t>
            </a:r>
          </a:p>
          <a:p>
            <a:pPr lvl="1" eaLnBrk="1" hangingPunct="1"/>
            <a:endParaRPr lang="en-US" altLang="en-US" sz="2000" dirty="0">
              <a:solidFill>
                <a:schemeClr val="tx1">
                  <a:lumMod val="95000"/>
                </a:schemeClr>
              </a:solidFill>
            </a:endParaRPr>
          </a:p>
        </p:txBody>
      </p:sp>
    </p:spTree>
    <p:extLst>
      <p:ext uri="{BB962C8B-B14F-4D97-AF65-F5344CB8AC3E}">
        <p14:creationId xmlns:p14="http://schemas.microsoft.com/office/powerpoint/2010/main" val="36900953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578" name="Rectangle 2"/>
          <p:cNvSpPr>
            <a:spLocks noGrp="1" noChangeArrowheads="1"/>
          </p:cNvSpPr>
          <p:nvPr>
            <p:ph type="title"/>
          </p:nvPr>
        </p:nvSpPr>
        <p:spPr>
          <a:xfrm>
            <a:off x="838200" y="1115786"/>
            <a:ext cx="3473851" cy="4626428"/>
          </a:xfrm>
          <a:effectLst/>
        </p:spPr>
        <p:txBody>
          <a:bodyPr anchor="ctr">
            <a:normAutofit/>
          </a:bodyPr>
          <a:lstStyle/>
          <a:p>
            <a:pPr algn="r" eaLnBrk="1" hangingPunct="1"/>
            <a:r>
              <a:rPr lang="en-US" altLang="en-US" sz="4000" dirty="0">
                <a:solidFill>
                  <a:schemeClr val="tx1">
                    <a:lumMod val="95000"/>
                  </a:schemeClr>
                </a:solidFill>
                <a:ea typeface="ＭＳ Ｐゴシック" panose="020B0600070205080204" pitchFamily="34" charset="-128"/>
              </a:rPr>
              <a:t>Types of Databases: Support </a:t>
            </a:r>
          </a:p>
        </p:txBody>
      </p:sp>
      <p:cxnSp>
        <p:nvCxnSpPr>
          <p:cNvPr id="74" name="Straight Connector 7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579" name="Rectangle 3"/>
          <p:cNvSpPr>
            <a:spLocks noGrp="1" noChangeArrowheads="1"/>
          </p:cNvSpPr>
          <p:nvPr>
            <p:ph idx="1"/>
          </p:nvPr>
        </p:nvSpPr>
        <p:spPr>
          <a:xfrm>
            <a:off x="4996543" y="1115786"/>
            <a:ext cx="5713790" cy="4626428"/>
          </a:xfrm>
        </p:spPr>
        <p:txBody>
          <a:bodyPr anchor="ctr">
            <a:normAutofit/>
          </a:bodyPr>
          <a:lstStyle/>
          <a:p>
            <a:pPr eaLnBrk="1" hangingPunct="1"/>
            <a:r>
              <a:rPr lang="en-US" altLang="en-US" sz="2400" b="1" dirty="0">
                <a:solidFill>
                  <a:schemeClr val="tx1">
                    <a:lumMod val="95000"/>
                  </a:schemeClr>
                </a:solidFill>
                <a:ea typeface="ＭＳ Ｐゴシック" panose="020B0600070205080204" pitchFamily="34" charset="-128"/>
              </a:rPr>
              <a:t>Operational database</a:t>
            </a:r>
            <a:r>
              <a:rPr lang="en-US" altLang="en-US" sz="2400" dirty="0">
                <a:solidFill>
                  <a:schemeClr val="tx1">
                    <a:lumMod val="95000"/>
                  </a:schemeClr>
                </a:solidFill>
                <a:ea typeface="ＭＳ Ｐゴシック" panose="020B0600070205080204" pitchFamily="34" charset="-128"/>
              </a:rPr>
              <a:t>: Designed to support a company’s day-to-day operations</a:t>
            </a:r>
          </a:p>
          <a:p>
            <a:pPr eaLnBrk="1" hangingPunct="1"/>
            <a:r>
              <a:rPr lang="en-US" altLang="en-US" sz="2400" b="1" dirty="0">
                <a:solidFill>
                  <a:schemeClr val="tx1">
                    <a:lumMod val="95000"/>
                  </a:schemeClr>
                </a:solidFill>
                <a:ea typeface="ＭＳ Ｐゴシック" panose="020B0600070205080204" pitchFamily="34" charset="-128"/>
              </a:rPr>
              <a:t>Analytical database</a:t>
            </a:r>
            <a:r>
              <a:rPr lang="en-US" altLang="en-US" sz="2400" dirty="0">
                <a:solidFill>
                  <a:schemeClr val="tx1">
                    <a:lumMod val="95000"/>
                  </a:schemeClr>
                </a:solidFill>
                <a:ea typeface="ＭＳ Ｐゴシック" panose="020B0600070205080204" pitchFamily="34" charset="-128"/>
              </a:rPr>
              <a:t>: Stores historical data and business metrics used exclusively for tactical or strategic decision making </a:t>
            </a:r>
          </a:p>
          <a:p>
            <a:pPr lvl="1" eaLnBrk="1" hangingPunct="1"/>
            <a:r>
              <a:rPr lang="en-US" altLang="en-US" b="1" dirty="0">
                <a:solidFill>
                  <a:schemeClr val="tx1">
                    <a:lumMod val="95000"/>
                  </a:schemeClr>
                </a:solidFill>
              </a:rPr>
              <a:t>Data warehouse</a:t>
            </a:r>
            <a:r>
              <a:rPr lang="en-US" altLang="en-US" dirty="0">
                <a:solidFill>
                  <a:schemeClr val="tx1">
                    <a:lumMod val="95000"/>
                  </a:schemeClr>
                </a:solidFill>
              </a:rPr>
              <a:t>: Stores data in a format optimized for decision support </a:t>
            </a:r>
            <a:endParaRPr lang="en-US" altLang="en-US" b="1" dirty="0">
              <a:solidFill>
                <a:schemeClr val="tx1">
                  <a:lumMod val="95000"/>
                </a:schemeClr>
              </a:solidFill>
            </a:endParaRPr>
          </a:p>
          <a:p>
            <a:pPr lvl="1" eaLnBrk="1" hangingPunct="1"/>
            <a:endParaRPr lang="en-US" altLang="en-US" sz="2000" dirty="0">
              <a:solidFill>
                <a:schemeClr val="tx1">
                  <a:lumMod val="95000"/>
                </a:schemeClr>
              </a:solidFill>
            </a:endParaRPr>
          </a:p>
        </p:txBody>
      </p:sp>
    </p:spTree>
    <p:extLst>
      <p:ext uri="{BB962C8B-B14F-4D97-AF65-F5344CB8AC3E}">
        <p14:creationId xmlns:p14="http://schemas.microsoft.com/office/powerpoint/2010/main" val="28201678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626" name="Rectangle 2"/>
          <p:cNvSpPr>
            <a:spLocks noGrp="1" noChangeArrowheads="1"/>
          </p:cNvSpPr>
          <p:nvPr>
            <p:ph type="title"/>
          </p:nvPr>
        </p:nvSpPr>
        <p:spPr>
          <a:xfrm>
            <a:off x="838200" y="1115786"/>
            <a:ext cx="3473851" cy="4626428"/>
          </a:xfrm>
          <a:effectLst/>
        </p:spPr>
        <p:txBody>
          <a:bodyPr anchor="ctr">
            <a:normAutofit/>
          </a:bodyPr>
          <a:lstStyle/>
          <a:p>
            <a:pPr algn="r" eaLnBrk="1" hangingPunct="1"/>
            <a:r>
              <a:rPr lang="en-US" altLang="en-US" sz="4000">
                <a:solidFill>
                  <a:schemeClr val="tx1">
                    <a:lumMod val="95000"/>
                  </a:schemeClr>
                </a:solidFill>
                <a:ea typeface="ＭＳ Ｐゴシック" panose="020B0600070205080204" pitchFamily="34" charset="-128"/>
              </a:rPr>
              <a:t>Types of Databases: Types of Data</a:t>
            </a:r>
          </a:p>
        </p:txBody>
      </p:sp>
      <p:cxnSp>
        <p:nvCxnSpPr>
          <p:cNvPr id="74" name="Straight Connector 7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627" name="Rectangle 3"/>
          <p:cNvSpPr>
            <a:spLocks noGrp="1" noChangeArrowheads="1"/>
          </p:cNvSpPr>
          <p:nvPr>
            <p:ph idx="1"/>
          </p:nvPr>
        </p:nvSpPr>
        <p:spPr>
          <a:xfrm>
            <a:off x="4996543" y="1115786"/>
            <a:ext cx="5713790" cy="4626428"/>
          </a:xfrm>
        </p:spPr>
        <p:txBody>
          <a:bodyPr anchor="ctr">
            <a:normAutofit/>
          </a:bodyPr>
          <a:lstStyle/>
          <a:p>
            <a:pPr eaLnBrk="1" hangingPunct="1"/>
            <a:r>
              <a:rPr lang="en-US" altLang="en-US" sz="2000" b="1">
                <a:solidFill>
                  <a:schemeClr val="tx1">
                    <a:lumMod val="95000"/>
                  </a:schemeClr>
                </a:solidFill>
                <a:ea typeface="ＭＳ Ｐゴシック" panose="020B0600070205080204" pitchFamily="34" charset="-128"/>
              </a:rPr>
              <a:t>Unstructured data</a:t>
            </a:r>
            <a:r>
              <a:rPr lang="en-US" altLang="en-US" sz="2000">
                <a:solidFill>
                  <a:schemeClr val="tx1">
                    <a:lumMod val="95000"/>
                  </a:schemeClr>
                </a:solidFill>
                <a:ea typeface="ＭＳ Ｐゴシック" panose="020B0600070205080204" pitchFamily="34" charset="-128"/>
              </a:rPr>
              <a:t>:</a:t>
            </a:r>
            <a:r>
              <a:rPr lang="en-US" altLang="en-US" sz="2000" b="1">
                <a:solidFill>
                  <a:schemeClr val="tx1">
                    <a:lumMod val="95000"/>
                  </a:schemeClr>
                </a:solidFill>
                <a:ea typeface="ＭＳ Ｐゴシック" panose="020B0600070205080204" pitchFamily="34" charset="-128"/>
              </a:rPr>
              <a:t> </a:t>
            </a:r>
            <a:r>
              <a:rPr lang="en-US" altLang="en-US" sz="2000">
                <a:solidFill>
                  <a:schemeClr val="tx1">
                    <a:lumMod val="95000"/>
                  </a:schemeClr>
                </a:solidFill>
                <a:ea typeface="ＭＳ Ｐゴシック" panose="020B0600070205080204" pitchFamily="34" charset="-128"/>
              </a:rPr>
              <a:t>It exists in their original state</a:t>
            </a:r>
          </a:p>
          <a:p>
            <a:pPr eaLnBrk="1" hangingPunct="1"/>
            <a:r>
              <a:rPr lang="en-US" altLang="en-US" sz="2000" b="1">
                <a:solidFill>
                  <a:schemeClr val="tx1">
                    <a:lumMod val="95000"/>
                  </a:schemeClr>
                </a:solidFill>
                <a:ea typeface="ＭＳ Ｐゴシック" panose="020B0600070205080204" pitchFamily="34" charset="-128"/>
              </a:rPr>
              <a:t>Structured data</a:t>
            </a:r>
            <a:r>
              <a:rPr lang="en-US" altLang="en-US" sz="2000">
                <a:solidFill>
                  <a:schemeClr val="tx1">
                    <a:lumMod val="95000"/>
                  </a:schemeClr>
                </a:solidFill>
                <a:ea typeface="ＭＳ Ｐゴシック" panose="020B0600070205080204" pitchFamily="34" charset="-128"/>
              </a:rPr>
              <a:t>:</a:t>
            </a:r>
            <a:r>
              <a:rPr lang="en-US" altLang="en-US" sz="2000" b="1">
                <a:solidFill>
                  <a:schemeClr val="tx1">
                    <a:lumMod val="95000"/>
                  </a:schemeClr>
                </a:solidFill>
                <a:ea typeface="ＭＳ Ｐゴシック" panose="020B0600070205080204" pitchFamily="34" charset="-128"/>
              </a:rPr>
              <a:t> </a:t>
            </a:r>
            <a:r>
              <a:rPr lang="en-US" altLang="en-US" sz="2000">
                <a:solidFill>
                  <a:schemeClr val="tx1">
                    <a:lumMod val="95000"/>
                  </a:schemeClr>
                </a:solidFill>
                <a:ea typeface="ＭＳ Ｐゴシック" panose="020B0600070205080204" pitchFamily="34" charset="-128"/>
              </a:rPr>
              <a:t>It</a:t>
            </a:r>
            <a:r>
              <a:rPr lang="en-US" altLang="en-US" sz="2000" b="1">
                <a:solidFill>
                  <a:schemeClr val="tx1">
                    <a:lumMod val="95000"/>
                  </a:schemeClr>
                </a:solidFill>
                <a:ea typeface="ＭＳ Ｐゴシック" panose="020B0600070205080204" pitchFamily="34" charset="-128"/>
              </a:rPr>
              <a:t> </a:t>
            </a:r>
            <a:r>
              <a:rPr lang="en-US" altLang="en-US" sz="2000">
                <a:solidFill>
                  <a:schemeClr val="tx1">
                    <a:lumMod val="95000"/>
                  </a:schemeClr>
                </a:solidFill>
                <a:ea typeface="ＭＳ Ｐゴシック" panose="020B0600070205080204" pitchFamily="34" charset="-128"/>
              </a:rPr>
              <a:t>results from formatting </a:t>
            </a:r>
          </a:p>
          <a:p>
            <a:pPr lvl="1" eaLnBrk="1" hangingPunct="1"/>
            <a:r>
              <a:rPr lang="en-US" altLang="en-US" sz="2000">
                <a:solidFill>
                  <a:schemeClr val="tx1">
                    <a:lumMod val="95000"/>
                  </a:schemeClr>
                </a:solidFill>
              </a:rPr>
              <a:t>Structure is applied based on type of processing to be performed</a:t>
            </a:r>
          </a:p>
          <a:p>
            <a:pPr eaLnBrk="1" hangingPunct="1"/>
            <a:r>
              <a:rPr lang="en-US" altLang="en-US" sz="2000" b="1">
                <a:solidFill>
                  <a:schemeClr val="tx1">
                    <a:lumMod val="95000"/>
                  </a:schemeClr>
                </a:solidFill>
                <a:ea typeface="ＭＳ Ｐゴシック" panose="020B0600070205080204" pitchFamily="34" charset="-128"/>
              </a:rPr>
              <a:t>Semistructured data</a:t>
            </a:r>
            <a:r>
              <a:rPr lang="en-US" altLang="en-US" sz="2000">
                <a:solidFill>
                  <a:schemeClr val="tx1">
                    <a:lumMod val="95000"/>
                  </a:schemeClr>
                </a:solidFill>
                <a:ea typeface="ＭＳ Ｐゴシック" panose="020B0600070205080204" pitchFamily="34" charset="-128"/>
              </a:rPr>
              <a:t>:</a:t>
            </a:r>
            <a:r>
              <a:rPr lang="en-US" altLang="en-US" sz="2000" b="1">
                <a:solidFill>
                  <a:schemeClr val="tx1">
                    <a:lumMod val="95000"/>
                  </a:schemeClr>
                </a:solidFill>
                <a:ea typeface="ＭＳ Ｐゴシック" panose="020B0600070205080204" pitchFamily="34" charset="-128"/>
              </a:rPr>
              <a:t> </a:t>
            </a:r>
            <a:r>
              <a:rPr lang="en-US" altLang="en-US" sz="2000">
                <a:solidFill>
                  <a:schemeClr val="tx1">
                    <a:lumMod val="95000"/>
                  </a:schemeClr>
                </a:solidFill>
                <a:ea typeface="ＭＳ Ｐゴシック" panose="020B0600070205080204" pitchFamily="34" charset="-128"/>
              </a:rPr>
              <a:t>Processed to some extent</a:t>
            </a:r>
          </a:p>
          <a:p>
            <a:pPr eaLnBrk="1" hangingPunct="1"/>
            <a:r>
              <a:rPr lang="en-US" altLang="en-US" sz="2000" b="1">
                <a:solidFill>
                  <a:schemeClr val="tx1">
                    <a:lumMod val="95000"/>
                  </a:schemeClr>
                </a:solidFill>
                <a:ea typeface="ＭＳ Ｐゴシック" panose="020B0600070205080204" pitchFamily="34" charset="-128"/>
              </a:rPr>
              <a:t>Extensible Markup Language (XML)</a:t>
            </a:r>
            <a:r>
              <a:rPr lang="en-US" altLang="en-US" sz="2000">
                <a:solidFill>
                  <a:schemeClr val="tx1">
                    <a:lumMod val="95000"/>
                  </a:schemeClr>
                </a:solidFill>
                <a:ea typeface="ＭＳ Ｐゴシック" panose="020B0600070205080204" pitchFamily="34" charset="-128"/>
              </a:rPr>
              <a:t> </a:t>
            </a:r>
          </a:p>
          <a:p>
            <a:pPr lvl="1" eaLnBrk="1" hangingPunct="1"/>
            <a:r>
              <a:rPr lang="en-US" altLang="en-US" sz="2000">
                <a:solidFill>
                  <a:schemeClr val="tx1">
                    <a:lumMod val="95000"/>
                  </a:schemeClr>
                </a:solidFill>
              </a:rPr>
              <a:t>Represents data elements in textual format</a:t>
            </a:r>
          </a:p>
        </p:txBody>
      </p:sp>
    </p:spTree>
    <p:extLst>
      <p:ext uri="{BB962C8B-B14F-4D97-AF65-F5344CB8AC3E}">
        <p14:creationId xmlns:p14="http://schemas.microsoft.com/office/powerpoint/2010/main" val="68716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6627">
                                            <p:txEl>
                                              <p:pRg st="1" end="1"/>
                                            </p:txEl>
                                          </p:spTgt>
                                        </p:tgtEl>
                                        <p:attrNameLst>
                                          <p:attrName>style.color</p:attrName>
                                        </p:attrNameLst>
                                      </p:cBhvr>
                                      <p:to>
                                        <a:srgbClr val="E33D6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D635A-EBCA-46C7-828C-490F92548AD1}"/>
              </a:ext>
            </a:extLst>
          </p:cNvPr>
          <p:cNvSpPr>
            <a:spLocks noGrp="1"/>
          </p:cNvSpPr>
          <p:nvPr>
            <p:ph type="ctrTitle"/>
          </p:nvPr>
        </p:nvSpPr>
        <p:spPr/>
        <p:txBody>
          <a:bodyPr/>
          <a:lstStyle/>
          <a:p>
            <a:r>
              <a:rPr lang="en-AU" dirty="0"/>
              <a:t>Database Design</a:t>
            </a:r>
          </a:p>
        </p:txBody>
      </p:sp>
      <p:sp>
        <p:nvSpPr>
          <p:cNvPr id="5" name="Subtitle 4">
            <a:extLst>
              <a:ext uri="{FF2B5EF4-FFF2-40B4-BE49-F238E27FC236}">
                <a16:creationId xmlns:a16="http://schemas.microsoft.com/office/drawing/2014/main" id="{5892031D-BA2A-4573-9171-E18CCEE7B157}"/>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692330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AU" altLang="en-US" dirty="0"/>
              <a:t>Creating a Database</a:t>
            </a:r>
          </a:p>
        </p:txBody>
      </p:sp>
      <p:pic>
        <p:nvPicPr>
          <p:cNvPr id="28675"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rcRect l="-90039" r="-90039"/>
          <a:stretch>
            <a:fillRect/>
          </a:stretch>
        </p:blipFill>
        <p:spPr>
          <a:xfrm>
            <a:off x="341194" y="2026344"/>
            <a:ext cx="8229600" cy="4525963"/>
          </a:xfrm>
        </p:spPr>
      </p:pic>
      <p:sp>
        <p:nvSpPr>
          <p:cNvPr id="3" name="Rounded Rectangle 2"/>
          <p:cNvSpPr/>
          <p:nvPr/>
        </p:nvSpPr>
        <p:spPr>
          <a:xfrm>
            <a:off x="7060970" y="3365073"/>
            <a:ext cx="230425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Describes what system contains </a:t>
            </a:r>
          </a:p>
        </p:txBody>
      </p:sp>
      <p:sp>
        <p:nvSpPr>
          <p:cNvPr id="5" name="Left Arrow 4"/>
          <p:cNvSpPr/>
          <p:nvPr/>
        </p:nvSpPr>
        <p:spPr>
          <a:xfrm>
            <a:off x="6017913" y="3563095"/>
            <a:ext cx="864096" cy="2520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6882009" y="4499135"/>
            <a:ext cx="2956271" cy="88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describes HOW the system will be implemented</a:t>
            </a:r>
            <a:endParaRPr lang="en-AU" dirty="0"/>
          </a:p>
        </p:txBody>
      </p:sp>
      <p:sp>
        <p:nvSpPr>
          <p:cNvPr id="10" name="Left Arrow 9"/>
          <p:cNvSpPr/>
          <p:nvPr/>
        </p:nvSpPr>
        <p:spPr>
          <a:xfrm>
            <a:off x="5924594" y="4849308"/>
            <a:ext cx="864096" cy="2520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ounded Rectangle 11"/>
          <p:cNvSpPr/>
          <p:nvPr/>
        </p:nvSpPr>
        <p:spPr>
          <a:xfrm>
            <a:off x="6987176" y="5723052"/>
            <a:ext cx="3393272" cy="88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dirty="0"/>
              <a:t>describes HOW the system will be implemented using a specific DBMS</a:t>
            </a:r>
            <a:endParaRPr lang="en-AU" dirty="0"/>
          </a:p>
        </p:txBody>
      </p:sp>
      <p:sp>
        <p:nvSpPr>
          <p:cNvPr id="13" name="Left Arrow 12"/>
          <p:cNvSpPr/>
          <p:nvPr/>
        </p:nvSpPr>
        <p:spPr>
          <a:xfrm>
            <a:off x="5924594" y="6040585"/>
            <a:ext cx="864096" cy="2520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ounded Rectangle 2">
            <a:extLst>
              <a:ext uri="{FF2B5EF4-FFF2-40B4-BE49-F238E27FC236}">
                <a16:creationId xmlns:a16="http://schemas.microsoft.com/office/drawing/2014/main" id="{ABFFB884-6CE7-4052-A199-EF2E43DF883E}"/>
              </a:ext>
            </a:extLst>
          </p:cNvPr>
          <p:cNvSpPr/>
          <p:nvPr/>
        </p:nvSpPr>
        <p:spPr>
          <a:xfrm>
            <a:off x="7213370" y="2082373"/>
            <a:ext cx="230425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Business Rules</a:t>
            </a:r>
          </a:p>
        </p:txBody>
      </p:sp>
      <p:sp>
        <p:nvSpPr>
          <p:cNvPr id="14" name="Left Arrow 4">
            <a:extLst>
              <a:ext uri="{FF2B5EF4-FFF2-40B4-BE49-F238E27FC236}">
                <a16:creationId xmlns:a16="http://schemas.microsoft.com/office/drawing/2014/main" id="{0FBD25AF-CC2B-4061-9725-D277494CCAC0}"/>
              </a:ext>
            </a:extLst>
          </p:cNvPr>
          <p:cNvSpPr/>
          <p:nvPr/>
        </p:nvSpPr>
        <p:spPr>
          <a:xfrm>
            <a:off x="6170313" y="2280395"/>
            <a:ext cx="864096" cy="2520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097765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 name="Title 3"/>
          <p:cNvSpPr>
            <a:spLocks noGrp="1"/>
          </p:cNvSpPr>
          <p:nvPr>
            <p:ph type="ctrTitle"/>
          </p:nvPr>
        </p:nvSpPr>
        <p:spPr>
          <a:xfrm>
            <a:off x="4377313" y="687388"/>
            <a:ext cx="6290687" cy="5483225"/>
          </a:xfrm>
          <a:effectLst/>
        </p:spPr>
        <p:txBody>
          <a:bodyPr wrap="square" anchor="ctr">
            <a:normAutofit/>
          </a:bodyPr>
          <a:lstStyle/>
          <a:p>
            <a:pPr algn="l"/>
            <a:r>
              <a:rPr lang="en-AU" sz="7200">
                <a:solidFill>
                  <a:schemeClr val="tx1">
                    <a:lumMod val="95000"/>
                  </a:schemeClr>
                </a:solidFill>
              </a:rPr>
              <a:t>Designing Business Rules</a:t>
            </a:r>
          </a:p>
        </p:txBody>
      </p:sp>
      <p:sp>
        <p:nvSpPr>
          <p:cNvPr id="5" name="Subtitle 4"/>
          <p:cNvSpPr>
            <a:spLocks noGrp="1"/>
          </p:cNvSpPr>
          <p:nvPr>
            <p:ph type="subTitle" idx="1"/>
          </p:nvPr>
        </p:nvSpPr>
        <p:spPr>
          <a:xfrm>
            <a:off x="838200" y="1295400"/>
            <a:ext cx="2895646" cy="4267200"/>
          </a:xfrm>
        </p:spPr>
        <p:txBody>
          <a:bodyPr anchor="ctr">
            <a:normAutofit/>
          </a:bodyPr>
          <a:lstStyle/>
          <a:p>
            <a:endParaRPr lang="en-AU" sz="2400">
              <a:solidFill>
                <a:schemeClr val="tx1">
                  <a:lumMod val="95000"/>
                </a:schemeClr>
              </a:solidFill>
            </a:endParaRPr>
          </a:p>
        </p:txBody>
      </p:sp>
      <p:cxnSp>
        <p:nvCxnSpPr>
          <p:cNvPr id="12" name="Straight Connector 11">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19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Business Rules</a:t>
            </a:r>
          </a:p>
        </p:txBody>
      </p:sp>
      <p:sp>
        <p:nvSpPr>
          <p:cNvPr id="3" name="Content Placeholder 2"/>
          <p:cNvSpPr>
            <a:spLocks noGrp="1"/>
          </p:cNvSpPr>
          <p:nvPr>
            <p:ph idx="1"/>
          </p:nvPr>
        </p:nvSpPr>
        <p:spPr>
          <a:xfrm>
            <a:off x="678426" y="1943101"/>
            <a:ext cx="10264877" cy="4428202"/>
          </a:xfrm>
        </p:spPr>
        <p:txBody>
          <a:bodyPr>
            <a:normAutofit/>
          </a:bodyPr>
          <a:lstStyle/>
          <a:p>
            <a:pPr marL="342900" lvl="1" indent="-342900"/>
            <a:r>
              <a:rPr lang="en-US" altLang="en-US" sz="2400" dirty="0">
                <a:ea typeface="ＭＳ Ｐゴシック" panose="020B0600070205080204" pitchFamily="34" charset="-128"/>
              </a:rPr>
              <a:t>What? </a:t>
            </a:r>
            <a:r>
              <a:rPr lang="en-US" sz="2400" dirty="0"/>
              <a:t>Brief, precise, and unambiguous descriptions of operations in an organization</a:t>
            </a:r>
            <a:endParaRPr lang="en-US" altLang="en-US" sz="2400" dirty="0">
              <a:ea typeface="ＭＳ Ｐゴシック" panose="020B0600070205080204" pitchFamily="34" charset="-128"/>
            </a:endParaRPr>
          </a:p>
          <a:p>
            <a:pPr marL="342900" lvl="1" indent="-342900"/>
            <a:r>
              <a:rPr lang="en-US" altLang="en-US" sz="2400" dirty="0">
                <a:ea typeface="ＭＳ Ｐゴシック" panose="020B0600070205080204" pitchFamily="34" charset="-128"/>
              </a:rPr>
              <a:t>When? Are collected in the initial phase of database life cycle.</a:t>
            </a:r>
          </a:p>
          <a:p>
            <a:pPr marL="342900" lvl="1" indent="-342900"/>
            <a:r>
              <a:rPr lang="en-US" altLang="en-US" sz="2400" dirty="0">
                <a:ea typeface="ＭＳ Ｐゴシック" panose="020B0600070205080204" pitchFamily="34" charset="-128"/>
              </a:rPr>
              <a:t>Key points for writing business rules:</a:t>
            </a:r>
          </a:p>
          <a:p>
            <a:pPr marL="742950" lvl="2" indent="-342900"/>
            <a:r>
              <a:rPr lang="en-US" altLang="en-US" sz="2200" dirty="0">
                <a:ea typeface="ＭＳ Ｐゴシック" panose="020B0600070205080204" pitchFamily="34" charset="-128"/>
              </a:rPr>
              <a:t>Discover what company</a:t>
            </a:r>
            <a:r>
              <a:rPr lang="ja-JP" altLang="en-US" sz="2200" dirty="0">
                <a:ea typeface="ＭＳ Ｐゴシック" panose="020B0600070205080204" pitchFamily="34" charset="-128"/>
              </a:rPr>
              <a:t>’</a:t>
            </a:r>
            <a:r>
              <a:rPr lang="en-US" altLang="ja-JP" sz="2200" dirty="0">
                <a:ea typeface="ＭＳ Ｐゴシック" panose="020B0600070205080204" pitchFamily="34" charset="-128"/>
              </a:rPr>
              <a:t>s operational components are, how they function,  how information flows between them and how they interact</a:t>
            </a:r>
            <a:endParaRPr lang="en-US" altLang="en-US" sz="2200" dirty="0">
              <a:ea typeface="ＭＳ Ｐゴシック" panose="020B0600070205080204" pitchFamily="34" charset="-128"/>
            </a:endParaRPr>
          </a:p>
          <a:p>
            <a:pPr marL="742950" lvl="2" indent="-342900"/>
            <a:r>
              <a:rPr lang="en-US" altLang="en-US" sz="2200" dirty="0">
                <a:ea typeface="ＭＳ Ｐゴシック" panose="020B0600070205080204" pitchFamily="34" charset="-128"/>
              </a:rPr>
              <a:t>Formal and informal information sources</a:t>
            </a:r>
          </a:p>
          <a:p>
            <a:pPr marL="742950" lvl="2" indent="-342900"/>
            <a:r>
              <a:rPr lang="en-US" sz="2200" dirty="0"/>
              <a:t>Describe characteristics of data as viewed by the company</a:t>
            </a:r>
          </a:p>
          <a:p>
            <a:pPr marL="342900" lvl="1" indent="-342900"/>
            <a:endParaRPr lang="en-US" sz="2800" dirty="0"/>
          </a:p>
          <a:p>
            <a:pPr marL="0" lvl="1" indent="0">
              <a:buNone/>
            </a:pPr>
            <a:endParaRPr lang="en-US" altLang="en-US" sz="2800" dirty="0">
              <a:ea typeface="ＭＳ Ｐゴシック" panose="020B0600070205080204" pitchFamily="34" charset="-128"/>
            </a:endParaRPr>
          </a:p>
          <a:p>
            <a:endParaRPr lang="en-AU" dirty="0"/>
          </a:p>
        </p:txBody>
      </p:sp>
      <p:sp>
        <p:nvSpPr>
          <p:cNvPr id="4" name="TextBox 3"/>
          <p:cNvSpPr txBox="1"/>
          <p:nvPr/>
        </p:nvSpPr>
        <p:spPr>
          <a:xfrm>
            <a:off x="7176121" y="6597352"/>
            <a:ext cx="3910045" cy="230832"/>
          </a:xfrm>
          <a:prstGeom prst="rect">
            <a:avLst/>
          </a:prstGeom>
          <a:noFill/>
        </p:spPr>
        <p:txBody>
          <a:bodyPr wrap="none" rtlCol="0">
            <a:spAutoFit/>
          </a:bodyPr>
          <a:lstStyle/>
          <a:p>
            <a:r>
              <a:rPr lang="en-AU" sz="900" dirty="0"/>
              <a:t>Source: Database Systems , authors: Peter Rob and Carlos Coronel</a:t>
            </a:r>
          </a:p>
        </p:txBody>
      </p:sp>
    </p:spTree>
    <p:extLst>
      <p:ext uri="{BB962C8B-B14F-4D97-AF65-F5344CB8AC3E}">
        <p14:creationId xmlns:p14="http://schemas.microsoft.com/office/powerpoint/2010/main" val="36049507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Examples</a:t>
            </a:r>
          </a:p>
        </p:txBody>
      </p:sp>
      <p:sp>
        <p:nvSpPr>
          <p:cNvPr id="3" name="Content Placeholder 2"/>
          <p:cNvSpPr>
            <a:spLocks noGrp="1"/>
          </p:cNvSpPr>
          <p:nvPr>
            <p:ph idx="1"/>
          </p:nvPr>
        </p:nvSpPr>
        <p:spPr/>
        <p:txBody>
          <a:bodyPr>
            <a:normAutofit/>
          </a:bodyPr>
          <a:lstStyle/>
          <a:p>
            <a:r>
              <a:rPr lang="en-AU" sz="2400" dirty="0"/>
              <a:t>Customer can make many payments in the account</a:t>
            </a:r>
          </a:p>
          <a:p>
            <a:r>
              <a:rPr lang="en-AU" sz="2400" dirty="0"/>
              <a:t>Each payment should be in multiple of 100</a:t>
            </a:r>
          </a:p>
          <a:p>
            <a:r>
              <a:rPr lang="en-AU" sz="2400" dirty="0"/>
              <a:t>Working hours of the organization are between 8am-5pm</a:t>
            </a:r>
          </a:p>
        </p:txBody>
      </p:sp>
    </p:spTree>
    <p:extLst>
      <p:ext uri="{BB962C8B-B14F-4D97-AF65-F5344CB8AC3E}">
        <p14:creationId xmlns:p14="http://schemas.microsoft.com/office/powerpoint/2010/main" val="537160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we need Business Rules?</a:t>
            </a:r>
          </a:p>
        </p:txBody>
      </p:sp>
      <p:graphicFrame>
        <p:nvGraphicFramePr>
          <p:cNvPr id="6" name="Content Placeholder 2">
            <a:extLst>
              <a:ext uri="{FF2B5EF4-FFF2-40B4-BE49-F238E27FC236}">
                <a16:creationId xmlns:a16="http://schemas.microsoft.com/office/drawing/2014/main" id="{04E9EE9E-6FAC-419A-892E-853FA351706C}"/>
              </a:ext>
            </a:extLst>
          </p:cNvPr>
          <p:cNvGraphicFramePr>
            <a:graphicFrameLocks noGrp="1"/>
          </p:cNvGraphicFramePr>
          <p:nvPr>
            <p:ph idx="1"/>
            <p:extLst>
              <p:ext uri="{D42A27DB-BD31-4B8C-83A1-F6EECF244321}">
                <p14:modId xmlns:p14="http://schemas.microsoft.com/office/powerpoint/2010/main" val="1782055517"/>
              </p:ext>
            </p:extLst>
          </p:nvPr>
        </p:nvGraphicFramePr>
        <p:xfrm>
          <a:off x="838200" y="1930400"/>
          <a:ext cx="10943492" cy="408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176121" y="6597352"/>
            <a:ext cx="3910045" cy="230832"/>
          </a:xfrm>
          <a:prstGeom prst="rect">
            <a:avLst/>
          </a:prstGeom>
          <a:noFill/>
        </p:spPr>
        <p:txBody>
          <a:bodyPr wrap="none" rtlCol="0">
            <a:spAutoFit/>
          </a:bodyPr>
          <a:lstStyle/>
          <a:p>
            <a:r>
              <a:rPr lang="en-AU" sz="900" dirty="0"/>
              <a:t>Source: Database Systems , authors: Peter Rob and Carlos Coronel</a:t>
            </a:r>
          </a:p>
        </p:txBody>
      </p:sp>
    </p:spTree>
    <p:extLst>
      <p:ext uri="{BB962C8B-B14F-4D97-AF65-F5344CB8AC3E}">
        <p14:creationId xmlns:p14="http://schemas.microsoft.com/office/powerpoint/2010/main" val="342332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Do we want to store like this?</a:t>
            </a:r>
          </a:p>
        </p:txBody>
      </p:sp>
      <p:sp>
        <p:nvSpPr>
          <p:cNvPr id="4" name="Rounded Rectangle 3"/>
          <p:cNvSpPr/>
          <p:nvPr/>
        </p:nvSpPr>
        <p:spPr>
          <a:xfrm>
            <a:off x="6479602" y="3026967"/>
            <a:ext cx="3672408"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tx1">
                    <a:lumMod val="95000"/>
                  </a:schemeClr>
                </a:solidFill>
              </a:rPr>
              <a:t>Need Organization????</a:t>
            </a:r>
          </a:p>
          <a:p>
            <a:pPr algn="ctr"/>
            <a:r>
              <a:rPr lang="en-AU" sz="2800" b="1" dirty="0">
                <a:solidFill>
                  <a:schemeClr val="tx1">
                    <a:lumMod val="95000"/>
                  </a:schemeClr>
                </a:solidFill>
              </a:rPr>
              <a:t>Why?</a:t>
            </a:r>
          </a:p>
        </p:txBody>
      </p:sp>
      <p:pic>
        <p:nvPicPr>
          <p:cNvPr id="3" name="Picture 2"/>
          <p:cNvPicPr>
            <a:picLocks noChangeAspect="1"/>
          </p:cNvPicPr>
          <p:nvPr/>
        </p:nvPicPr>
        <p:blipFill>
          <a:blip r:embed="rId3"/>
          <a:stretch>
            <a:fillRect/>
          </a:stretch>
        </p:blipFill>
        <p:spPr>
          <a:xfrm>
            <a:off x="949899" y="1690688"/>
            <a:ext cx="4762500" cy="4280547"/>
          </a:xfrm>
          <a:prstGeom prst="rect">
            <a:avLst/>
          </a:prstGeom>
        </p:spPr>
      </p:pic>
    </p:spTree>
    <p:extLst>
      <p:ext uri="{BB962C8B-B14F-4D97-AF65-F5344CB8AC3E}">
        <p14:creationId xmlns:p14="http://schemas.microsoft.com/office/powerpoint/2010/main" val="41617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4377313" y="687388"/>
            <a:ext cx="6290687" cy="5483225"/>
          </a:xfrm>
          <a:effectLst/>
        </p:spPr>
        <p:txBody>
          <a:bodyPr wrap="square" anchor="ctr">
            <a:normAutofit/>
          </a:bodyPr>
          <a:lstStyle/>
          <a:p>
            <a:pPr algn="l"/>
            <a:r>
              <a:rPr lang="en-AU" sz="7200" dirty="0">
                <a:solidFill>
                  <a:schemeClr val="tx1">
                    <a:lumMod val="95000"/>
                  </a:schemeClr>
                </a:solidFill>
              </a:rPr>
              <a:t>Conceptual Database Modelling</a:t>
            </a:r>
          </a:p>
        </p:txBody>
      </p:sp>
      <p:sp>
        <p:nvSpPr>
          <p:cNvPr id="3" name="Subtitle 2"/>
          <p:cNvSpPr>
            <a:spLocks noGrp="1"/>
          </p:cNvSpPr>
          <p:nvPr>
            <p:ph type="subTitle" idx="1"/>
          </p:nvPr>
        </p:nvSpPr>
        <p:spPr>
          <a:xfrm>
            <a:off x="838200" y="1295400"/>
            <a:ext cx="2895646" cy="4267200"/>
          </a:xfrm>
        </p:spPr>
        <p:txBody>
          <a:bodyPr anchor="ctr">
            <a:normAutofit/>
          </a:bodyPr>
          <a:lstStyle/>
          <a:p>
            <a:endParaRPr lang="en-AU" sz="2400" b="1">
              <a:solidFill>
                <a:schemeClr val="tx1">
                  <a:lumMod val="95000"/>
                </a:schemeClr>
              </a:solidFill>
            </a:endParaRP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45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en-US" dirty="0"/>
              <a:t>Conceptual Model</a:t>
            </a:r>
            <a:br>
              <a:rPr lang="en-US" altLang="en-US" dirty="0"/>
            </a:br>
            <a:r>
              <a:rPr lang="en-US" altLang="en-US" dirty="0"/>
              <a:t>(Entity-Relationship (E-R) Models)</a:t>
            </a:r>
          </a:p>
        </p:txBody>
      </p:sp>
      <p:sp>
        <p:nvSpPr>
          <p:cNvPr id="15363" name="Rectangle 3"/>
          <p:cNvSpPr>
            <a:spLocks noGrp="1" noChangeArrowheads="1"/>
          </p:cNvSpPr>
          <p:nvPr>
            <p:ph idx="1"/>
          </p:nvPr>
        </p:nvSpPr>
        <p:spPr>
          <a:xfrm>
            <a:off x="897309" y="2348880"/>
            <a:ext cx="10297682" cy="3886200"/>
          </a:xfrm>
        </p:spPr>
        <p:txBody>
          <a:bodyPr>
            <a:normAutofit fontScale="92500" lnSpcReduction="10000"/>
          </a:bodyPr>
          <a:lstStyle/>
          <a:p>
            <a:pPr>
              <a:lnSpc>
                <a:spcPct val="130000"/>
              </a:lnSpc>
            </a:pPr>
            <a:r>
              <a:rPr lang="en-US" altLang="en-US" sz="3000" dirty="0"/>
              <a:t>Graphical representation of entities and their relationships in a database structure</a:t>
            </a:r>
          </a:p>
          <a:p>
            <a:pPr>
              <a:lnSpc>
                <a:spcPct val="130000"/>
              </a:lnSpc>
            </a:pPr>
            <a:r>
              <a:rPr lang="en-US" altLang="en-US" sz="3000" dirty="0"/>
              <a:t>Widely accepted and adapted graphical tool for data modeling </a:t>
            </a:r>
          </a:p>
          <a:p>
            <a:pPr>
              <a:lnSpc>
                <a:spcPct val="130000"/>
              </a:lnSpc>
            </a:pPr>
            <a:r>
              <a:rPr lang="en-US" altLang="en-US" sz="3000" dirty="0"/>
              <a:t>Introduced by Chen in 1976</a:t>
            </a:r>
          </a:p>
          <a:p>
            <a:pPr>
              <a:lnSpc>
                <a:spcPct val="130000"/>
              </a:lnSpc>
            </a:pPr>
            <a:r>
              <a:rPr lang="en-US" altLang="en-US" sz="3000" dirty="0"/>
              <a:t>Many extensions/variations exist</a:t>
            </a:r>
          </a:p>
          <a:p>
            <a:pPr>
              <a:lnSpc>
                <a:spcPct val="130000"/>
              </a:lnSpc>
            </a:pPr>
            <a:r>
              <a:rPr lang="en-US" altLang="en-US" sz="3000" dirty="0"/>
              <a:t>Basis for most other modeling approaches</a:t>
            </a:r>
          </a:p>
          <a:p>
            <a:pPr marL="0" indent="0">
              <a:lnSpc>
                <a:spcPct val="90000"/>
              </a:lnSpc>
              <a:buNone/>
            </a:pPr>
            <a:endParaRPr lang="en-US" altLang="en-US" dirty="0"/>
          </a:p>
        </p:txBody>
      </p:sp>
    </p:spTree>
    <p:extLst>
      <p:ext uri="{BB962C8B-B14F-4D97-AF65-F5344CB8AC3E}">
        <p14:creationId xmlns:p14="http://schemas.microsoft.com/office/powerpoint/2010/main" val="693242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944" name="Rectangle 72">
            <a:extLst>
              <a:ext uri="{FF2B5EF4-FFF2-40B4-BE49-F238E27FC236}">
                <a16:creationId xmlns:a16="http://schemas.microsoft.com/office/drawing/2014/main" id="{BA2ED4A3-DC65-45F3-978E-FB4AFCD23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7534655" cy="6858000"/>
          </a:xfrm>
          <a:prstGeom prst="rect">
            <a:avLst/>
          </a:prstGeom>
          <a:solidFill>
            <a:schemeClr val="tx2">
              <a:alpha val="15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945" name="Rectangle 74">
            <a:extLst>
              <a:ext uri="{FF2B5EF4-FFF2-40B4-BE49-F238E27FC236}">
                <a16:creationId xmlns:a16="http://schemas.microsoft.com/office/drawing/2014/main" id="{D4ACDFF9-6F4F-44AB-88A8-B2C9E674D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8040" y="1"/>
            <a:ext cx="4643959"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8" name="Rectangle 4"/>
          <p:cNvSpPr>
            <a:spLocks noGrp="1" noChangeArrowheads="1"/>
          </p:cNvSpPr>
          <p:nvPr>
            <p:ph type="title"/>
          </p:nvPr>
        </p:nvSpPr>
        <p:spPr>
          <a:xfrm>
            <a:off x="8143257" y="1349680"/>
            <a:ext cx="3417713" cy="4827278"/>
          </a:xfrm>
        </p:spPr>
        <p:txBody>
          <a:bodyPr rtlCol="0" anchor="t">
            <a:normAutofit/>
          </a:bodyPr>
          <a:lstStyle/>
          <a:p>
            <a:pPr>
              <a:defRPr/>
            </a:pPr>
            <a:r>
              <a:rPr lang="en-US" sz="4800">
                <a:solidFill>
                  <a:schemeClr val="tx1"/>
                </a:solidFill>
                <a:latin typeface="Times New Roman" charset="0"/>
                <a:ea typeface="+mj-ea"/>
                <a:cs typeface="Tahoma" charset="0"/>
              </a:rPr>
              <a:t>ER Model - Basic Building Blocks</a:t>
            </a:r>
          </a:p>
        </p:txBody>
      </p:sp>
      <p:graphicFrame>
        <p:nvGraphicFramePr>
          <p:cNvPr id="39946" name="Rectangle 5">
            <a:extLst>
              <a:ext uri="{FF2B5EF4-FFF2-40B4-BE49-F238E27FC236}">
                <a16:creationId xmlns:a16="http://schemas.microsoft.com/office/drawing/2014/main" id="{FD29CEFF-EF87-43DA-ABDE-A984A736F489}"/>
              </a:ext>
            </a:extLst>
          </p:cNvPr>
          <p:cNvGraphicFramePr>
            <a:graphicFrameLocks noGrp="1"/>
          </p:cNvGraphicFramePr>
          <p:nvPr>
            <p:ph idx="1"/>
            <p:extLst>
              <p:ext uri="{D42A27DB-BD31-4B8C-83A1-F6EECF244321}">
                <p14:modId xmlns:p14="http://schemas.microsoft.com/office/powerpoint/2010/main" val="4250453490"/>
              </p:ext>
            </p:extLst>
          </p:nvPr>
        </p:nvGraphicFramePr>
        <p:xfrm>
          <a:off x="627291" y="638175"/>
          <a:ext cx="6312150" cy="55387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523826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6400"/>
            <a:ext cx="10515600" cy="1325563"/>
          </a:xfrm>
        </p:spPr>
        <p:txBody>
          <a:bodyPr>
            <a:normAutofit fontScale="90000"/>
          </a:bodyPr>
          <a:lstStyle/>
          <a:p>
            <a:r>
              <a:rPr lang="en-US" altLang="en-US" i="1" dirty="0">
                <a:solidFill>
                  <a:schemeClr val="tx1"/>
                </a:solidFill>
              </a:rPr>
              <a:t>CAUTION: Synonyms that are used on internet you should know…</a:t>
            </a:r>
            <a:endParaRPr lang="en-AU" dirty="0">
              <a:solidFill>
                <a:schemeClr val="tx1"/>
              </a:solidFill>
            </a:endParaRPr>
          </a:p>
        </p:txBody>
      </p:sp>
      <p:sp>
        <p:nvSpPr>
          <p:cNvPr id="90115" name="Text Box 3"/>
          <p:cNvSpPr txBox="1">
            <a:spLocks noChangeArrowheads="1"/>
          </p:cNvSpPr>
          <p:nvPr/>
        </p:nvSpPr>
        <p:spPr bwMode="auto">
          <a:xfrm>
            <a:off x="1731962" y="2058663"/>
            <a:ext cx="657383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dirty="0">
                <a:latin typeface="Times New Roman" pitchFamily="18" charset="0"/>
              </a:rPr>
              <a:t>Entity = class = relation = table</a:t>
            </a:r>
          </a:p>
          <a:p>
            <a:r>
              <a:rPr lang="en-US" altLang="en-US" sz="4000" dirty="0">
                <a:latin typeface="Times New Roman" pitchFamily="18" charset="0"/>
              </a:rPr>
              <a:t>Attribute = column</a:t>
            </a:r>
          </a:p>
          <a:p>
            <a:r>
              <a:rPr lang="en-US" altLang="en-US" sz="4000" dirty="0">
                <a:latin typeface="Times New Roman" pitchFamily="18" charset="0"/>
              </a:rPr>
              <a:t>Instance = row</a:t>
            </a:r>
          </a:p>
        </p:txBody>
      </p:sp>
      <p:sp>
        <p:nvSpPr>
          <p:cNvPr id="90116" name="Rectangle 4"/>
          <p:cNvSpPr>
            <a:spLocks noChangeArrowheads="1"/>
          </p:cNvSpPr>
          <p:nvPr/>
        </p:nvSpPr>
        <p:spPr bwMode="auto">
          <a:xfrm>
            <a:off x="6781800" y="4038600"/>
            <a:ext cx="32766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90117" name="Line 5"/>
          <p:cNvSpPr>
            <a:spLocks noChangeShapeType="1"/>
          </p:cNvSpPr>
          <p:nvPr/>
        </p:nvSpPr>
        <p:spPr bwMode="auto">
          <a:xfrm>
            <a:off x="6781800" y="4648200"/>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0118" name="Line 6"/>
          <p:cNvSpPr>
            <a:spLocks noChangeShapeType="1"/>
          </p:cNvSpPr>
          <p:nvPr/>
        </p:nvSpPr>
        <p:spPr bwMode="auto">
          <a:xfrm>
            <a:off x="6781800" y="5105400"/>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0119" name="Line 7"/>
          <p:cNvSpPr>
            <a:spLocks noChangeShapeType="1"/>
          </p:cNvSpPr>
          <p:nvPr/>
        </p:nvSpPr>
        <p:spPr bwMode="auto">
          <a:xfrm>
            <a:off x="6781800" y="5638800"/>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0120" name="Line 8"/>
          <p:cNvSpPr>
            <a:spLocks noChangeShapeType="1"/>
          </p:cNvSpPr>
          <p:nvPr/>
        </p:nvSpPr>
        <p:spPr bwMode="auto">
          <a:xfrm>
            <a:off x="7620000" y="40386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0121" name="Line 9"/>
          <p:cNvSpPr>
            <a:spLocks noChangeShapeType="1"/>
          </p:cNvSpPr>
          <p:nvPr/>
        </p:nvSpPr>
        <p:spPr bwMode="auto">
          <a:xfrm>
            <a:off x="8305800" y="40386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0122" name="Text Box 10"/>
          <p:cNvSpPr txBox="1">
            <a:spLocks noChangeArrowheads="1"/>
          </p:cNvSpPr>
          <p:nvPr/>
        </p:nvSpPr>
        <p:spPr bwMode="auto">
          <a:xfrm>
            <a:off x="5867401" y="5105400"/>
            <a:ext cx="6335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itchFamily="18" charset="0"/>
              </a:rPr>
              <a:t>rows</a:t>
            </a:r>
          </a:p>
        </p:txBody>
      </p:sp>
      <p:sp>
        <p:nvSpPr>
          <p:cNvPr id="90123" name="Text Box 11"/>
          <p:cNvSpPr txBox="1">
            <a:spLocks noChangeArrowheads="1"/>
          </p:cNvSpPr>
          <p:nvPr/>
        </p:nvSpPr>
        <p:spPr bwMode="auto">
          <a:xfrm>
            <a:off x="7451726" y="3470275"/>
            <a:ext cx="966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itchFamily="18" charset="0"/>
              </a:rPr>
              <a:t>columns</a:t>
            </a:r>
          </a:p>
        </p:txBody>
      </p:sp>
      <p:sp>
        <p:nvSpPr>
          <p:cNvPr id="90124" name="Text Box 12"/>
          <p:cNvSpPr txBox="1">
            <a:spLocks noChangeArrowheads="1"/>
          </p:cNvSpPr>
          <p:nvPr/>
        </p:nvSpPr>
        <p:spPr bwMode="auto">
          <a:xfrm rot="-2184924">
            <a:off x="7467600" y="4800600"/>
            <a:ext cx="1073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latin typeface="Times New Roman" pitchFamily="18" charset="0"/>
              </a:rPr>
              <a:t>table</a:t>
            </a:r>
          </a:p>
        </p:txBody>
      </p:sp>
      <p:sp>
        <p:nvSpPr>
          <p:cNvPr id="3" name="TextBox 2">
            <a:extLst>
              <a:ext uri="{FF2B5EF4-FFF2-40B4-BE49-F238E27FC236}">
                <a16:creationId xmlns:a16="http://schemas.microsoft.com/office/drawing/2014/main" id="{19495B5D-5809-4133-BBCD-4ED83C54E858}"/>
              </a:ext>
            </a:extLst>
          </p:cNvPr>
          <p:cNvSpPr txBox="1"/>
          <p:nvPr/>
        </p:nvSpPr>
        <p:spPr>
          <a:xfrm>
            <a:off x="506297" y="4689901"/>
            <a:ext cx="5954964" cy="830997"/>
          </a:xfrm>
          <a:prstGeom prst="rect">
            <a:avLst/>
          </a:prstGeom>
          <a:noFill/>
        </p:spPr>
        <p:txBody>
          <a:bodyPr wrap="none" rtlCol="0">
            <a:spAutoFit/>
          </a:bodyPr>
          <a:lstStyle/>
          <a:p>
            <a:r>
              <a:rPr lang="en-AU" sz="2400" dirty="0">
                <a:highlight>
                  <a:srgbClr val="FF0000"/>
                </a:highlight>
              </a:rPr>
              <a:t>Understand Terminology used in this unit . Do</a:t>
            </a:r>
          </a:p>
          <a:p>
            <a:r>
              <a:rPr lang="en-AU" sz="2400" dirty="0">
                <a:highlight>
                  <a:srgbClr val="FF0000"/>
                </a:highlight>
              </a:rPr>
              <a:t> not get confused with multiple sources</a:t>
            </a:r>
          </a:p>
        </p:txBody>
      </p:sp>
    </p:spTree>
    <p:extLst>
      <p:ext uri="{BB962C8B-B14F-4D97-AF65-F5344CB8AC3E}">
        <p14:creationId xmlns:p14="http://schemas.microsoft.com/office/powerpoint/2010/main" val="1481996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4" descr="C:\Users\Amster\Documents\AmityWork\DBSystems\Figures\C7888_02\C7888_02\Fig02-0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1700809"/>
            <a:ext cx="73914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AU" dirty="0"/>
              <a:t>Many Conventions</a:t>
            </a:r>
          </a:p>
        </p:txBody>
      </p:sp>
      <p:sp>
        <p:nvSpPr>
          <p:cNvPr id="4" name="TextBox 3"/>
          <p:cNvSpPr txBox="1"/>
          <p:nvPr/>
        </p:nvSpPr>
        <p:spPr>
          <a:xfrm>
            <a:off x="3575720" y="3644691"/>
            <a:ext cx="5256584" cy="2308324"/>
          </a:xfrm>
          <a:prstGeom prst="rect">
            <a:avLst/>
          </a:prstGeom>
          <a:solidFill>
            <a:schemeClr val="tx1"/>
          </a:solidFill>
          <a:ln>
            <a:solidFill>
              <a:srgbClr val="FFFF00"/>
            </a:solidFill>
          </a:ln>
        </p:spPr>
        <p:txBody>
          <a:bodyPr wrap="square" rtlCol="0">
            <a:spAutoFit/>
          </a:bodyPr>
          <a:lstStyle/>
          <a:p>
            <a:pPr algn="ctr"/>
            <a:r>
              <a:rPr lang="en-AU" sz="3600" b="1" dirty="0">
                <a:solidFill>
                  <a:srgbClr val="FF0000"/>
                </a:solidFill>
              </a:rPr>
              <a:t>We will </a:t>
            </a:r>
            <a:r>
              <a:rPr lang="en-AU" sz="3600" b="1" dirty="0" err="1">
                <a:solidFill>
                  <a:srgbClr val="FF0000"/>
                </a:solidFill>
              </a:rPr>
              <a:t>useONLY</a:t>
            </a:r>
            <a:r>
              <a:rPr lang="en-AU" sz="3600" b="1" dirty="0">
                <a:solidFill>
                  <a:srgbClr val="FF0000"/>
                </a:solidFill>
              </a:rPr>
              <a:t> CONVENTIONS as given in tutorial handout</a:t>
            </a:r>
          </a:p>
        </p:txBody>
      </p:sp>
      <p:sp>
        <p:nvSpPr>
          <p:cNvPr id="7" name="TextBox 6"/>
          <p:cNvSpPr txBox="1"/>
          <p:nvPr/>
        </p:nvSpPr>
        <p:spPr>
          <a:xfrm>
            <a:off x="7176121" y="6597352"/>
            <a:ext cx="3910045" cy="230832"/>
          </a:xfrm>
          <a:prstGeom prst="rect">
            <a:avLst/>
          </a:prstGeom>
          <a:noFill/>
        </p:spPr>
        <p:txBody>
          <a:bodyPr wrap="none" rtlCol="0">
            <a:spAutoFit/>
          </a:bodyPr>
          <a:lstStyle/>
          <a:p>
            <a:r>
              <a:rPr lang="en-AU" sz="900" dirty="0"/>
              <a:t>Source: Database Systems , authors: Peter Rob and Carlos Coronel</a:t>
            </a:r>
          </a:p>
        </p:txBody>
      </p:sp>
    </p:spTree>
    <p:extLst>
      <p:ext uri="{BB962C8B-B14F-4D97-AF65-F5344CB8AC3E}">
        <p14:creationId xmlns:p14="http://schemas.microsoft.com/office/powerpoint/2010/main" val="392260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a:defRPr/>
            </a:pPr>
            <a:r>
              <a:rPr lang="en-US" altLang="en-US" dirty="0"/>
              <a:t>Translating Business Rules into ERD Components</a:t>
            </a:r>
          </a:p>
        </p:txBody>
      </p:sp>
      <p:sp>
        <p:nvSpPr>
          <p:cNvPr id="21507" name="Rectangle 3"/>
          <p:cNvSpPr>
            <a:spLocks noGrp="1" noChangeArrowheads="1"/>
          </p:cNvSpPr>
          <p:nvPr>
            <p:ph idx="1"/>
          </p:nvPr>
        </p:nvSpPr>
        <p:spPr>
          <a:xfrm>
            <a:off x="1154954" y="2310063"/>
            <a:ext cx="9132046" cy="4331369"/>
          </a:xfrm>
        </p:spPr>
        <p:txBody>
          <a:bodyPr>
            <a:normAutofit lnSpcReduction="10000"/>
          </a:bodyPr>
          <a:lstStyle/>
          <a:p>
            <a:pPr eaLnBrk="1" hangingPunct="1"/>
            <a:r>
              <a:rPr lang="en-US" altLang="en-US" dirty="0"/>
              <a:t>Nouns translate into entities</a:t>
            </a:r>
          </a:p>
          <a:p>
            <a:pPr eaLnBrk="1" hangingPunct="1"/>
            <a:r>
              <a:rPr lang="en-US" altLang="en-US" dirty="0"/>
              <a:t>Verbs translate into relationships among entities</a:t>
            </a:r>
          </a:p>
          <a:p>
            <a:pPr eaLnBrk="1" hangingPunct="1"/>
            <a:r>
              <a:rPr lang="en-US" altLang="en-US" dirty="0"/>
              <a:t>Relationships are bidirectional</a:t>
            </a:r>
          </a:p>
          <a:p>
            <a:pPr eaLnBrk="1" hangingPunct="1"/>
            <a:r>
              <a:rPr lang="en-US" altLang="en-US" dirty="0"/>
              <a:t>Questions to identify the relationship type</a:t>
            </a:r>
            <a:endParaRPr lang="en-US" altLang="en-US" dirty="0">
              <a:solidFill>
                <a:srgbClr val="FF0000"/>
              </a:solidFill>
            </a:endParaRPr>
          </a:p>
          <a:p>
            <a:pPr lvl="1" eaLnBrk="1" hangingPunct="1"/>
            <a:r>
              <a:rPr lang="en-US" altLang="en-US" dirty="0"/>
              <a:t>How many instances of B are related to one instance of A?</a:t>
            </a:r>
          </a:p>
          <a:p>
            <a:pPr lvl="1" eaLnBrk="1" hangingPunct="1"/>
            <a:r>
              <a:rPr lang="en-US" altLang="en-US" dirty="0"/>
              <a:t>How many instances of A are related to one instance of B?</a:t>
            </a:r>
          </a:p>
          <a:p>
            <a:r>
              <a:rPr lang="en-US" altLang="en-US" dirty="0"/>
              <a:t>Examples</a:t>
            </a:r>
            <a:endParaRPr lang="en-US" altLang="en-US" sz="1600" dirty="0"/>
          </a:p>
          <a:p>
            <a:pPr lvl="1"/>
            <a:r>
              <a:rPr lang="en-US" altLang="en-US" dirty="0">
                <a:ea typeface="ＭＳ Ｐゴシック" panose="020B0600070205080204" pitchFamily="34" charset="-128"/>
              </a:rPr>
              <a:t>How many classes can one student enroll in? Many</a:t>
            </a:r>
          </a:p>
          <a:p>
            <a:pPr lvl="1">
              <a:lnSpc>
                <a:spcPct val="80000"/>
              </a:lnSpc>
            </a:pPr>
            <a:r>
              <a:rPr lang="en-US" altLang="en-US" dirty="0">
                <a:ea typeface="ＭＳ Ｐゴシック" panose="020B0600070205080204" pitchFamily="34" charset="-128"/>
              </a:rPr>
              <a:t>How many students can be enrolled in one class? Many</a:t>
            </a:r>
          </a:p>
          <a:p>
            <a:pPr lvl="1">
              <a:lnSpc>
                <a:spcPct val="80000"/>
              </a:lnSpc>
            </a:pPr>
            <a:r>
              <a:rPr lang="en-US" altLang="en-US" dirty="0">
                <a:ea typeface="ＭＳ Ｐゴシック" panose="020B0600070205080204" pitchFamily="34" charset="-128"/>
              </a:rPr>
              <a:t>Relationship between Student and Class is:  Many to Many, *-*</a:t>
            </a:r>
            <a:br>
              <a:rPr lang="en-US" altLang="en-US" sz="2200" dirty="0">
                <a:ea typeface="ＭＳ Ｐゴシック" panose="020B0600070205080204" pitchFamily="34" charset="-128"/>
              </a:rPr>
            </a:br>
            <a:endParaRPr lang="en-ZA" altLang="en-US" sz="2200" dirty="0">
              <a:ea typeface="ＭＳ Ｐゴシック" panose="020B0600070205080204" pitchFamily="34" charset="-128"/>
            </a:endParaRPr>
          </a:p>
          <a:p>
            <a:pPr lvl="1"/>
            <a:endParaRPr lang="en-US" altLang="en-US" dirty="0"/>
          </a:p>
        </p:txBody>
      </p:sp>
    </p:spTree>
    <p:extLst>
      <p:ext uri="{BB962C8B-B14F-4D97-AF65-F5344CB8AC3E}">
        <p14:creationId xmlns:p14="http://schemas.microsoft.com/office/powerpoint/2010/main" val="28327544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a:t>Naming Conventions</a:t>
            </a:r>
          </a:p>
        </p:txBody>
      </p:sp>
      <p:sp>
        <p:nvSpPr>
          <p:cNvPr id="22531" name="Content Placeholder 2"/>
          <p:cNvSpPr>
            <a:spLocks noGrp="1"/>
          </p:cNvSpPr>
          <p:nvPr>
            <p:ph idx="1"/>
          </p:nvPr>
        </p:nvSpPr>
        <p:spPr>
          <a:xfrm>
            <a:off x="763793" y="2032000"/>
            <a:ext cx="10348856" cy="5130800"/>
          </a:xfrm>
        </p:spPr>
        <p:txBody>
          <a:bodyPr/>
          <a:lstStyle/>
          <a:p>
            <a:pPr eaLnBrk="1" hangingPunct="1"/>
            <a:r>
              <a:rPr lang="en-CA" altLang="en-US" dirty="0"/>
              <a:t>Entity names - Required to:</a:t>
            </a:r>
          </a:p>
          <a:p>
            <a:pPr lvl="1" eaLnBrk="1" hangingPunct="1"/>
            <a:r>
              <a:rPr lang="en-CA" altLang="en-US" dirty="0"/>
              <a:t>Be descriptive of the objects in the business environment</a:t>
            </a:r>
          </a:p>
          <a:p>
            <a:pPr lvl="1" eaLnBrk="1" hangingPunct="1"/>
            <a:r>
              <a:rPr lang="en-CA" altLang="en-US" dirty="0"/>
              <a:t>Use terminology that is familiar to the users</a:t>
            </a:r>
          </a:p>
          <a:p>
            <a:pPr eaLnBrk="1" hangingPunct="1"/>
            <a:r>
              <a:rPr lang="en-CA" altLang="en-US" dirty="0"/>
              <a:t>Attribute name - Required to be descriptive of the data represented by the attribute </a:t>
            </a:r>
            <a:endParaRPr lang="en-US" altLang="en-US" dirty="0"/>
          </a:p>
          <a:p>
            <a:pPr eaLnBrk="1" hangingPunct="1"/>
            <a:r>
              <a:rPr lang="en-US" altLang="en-US" dirty="0"/>
              <a:t>Proper naming:</a:t>
            </a:r>
          </a:p>
          <a:p>
            <a:pPr lvl="1" eaLnBrk="1" hangingPunct="1"/>
            <a:r>
              <a:rPr lang="en-US" altLang="en-US" dirty="0"/>
              <a:t>Facilitates communication between parties</a:t>
            </a:r>
          </a:p>
          <a:p>
            <a:pPr lvl="1" eaLnBrk="1" hangingPunct="1"/>
            <a:r>
              <a:rPr lang="en-US" altLang="en-US" dirty="0"/>
              <a:t>Promotes self-documentation</a:t>
            </a:r>
          </a:p>
        </p:txBody>
      </p:sp>
      <p:sp>
        <p:nvSpPr>
          <p:cNvPr id="2253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75013973-C4EA-4FBF-8FF2-E89558943DB8}" type="slidenum">
              <a:rPr lang="en-US" altLang="en-US" sz="1200"/>
              <a:pPr eaLnBrk="1" hangingPunct="1"/>
              <a:t>76</a:t>
            </a:fld>
            <a:endParaRPr lang="en-US" altLang="en-US" sz="1200"/>
          </a:p>
        </p:txBody>
      </p:sp>
    </p:spTree>
    <p:extLst>
      <p:ext uri="{BB962C8B-B14F-4D97-AF65-F5344CB8AC3E}">
        <p14:creationId xmlns:p14="http://schemas.microsoft.com/office/powerpoint/2010/main" val="4094579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A2C94F-6298-4930-811A-9B60E8353E78}"/>
              </a:ext>
            </a:extLst>
          </p:cNvPr>
          <p:cNvSpPr/>
          <p:nvPr/>
        </p:nvSpPr>
        <p:spPr>
          <a:xfrm>
            <a:off x="277558" y="267534"/>
            <a:ext cx="11636884" cy="65904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1719" y="2552848"/>
            <a:ext cx="61039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719" y="3431381"/>
            <a:ext cx="1831975"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8471" y="3746499"/>
            <a:ext cx="1535112"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29413" y="3566501"/>
            <a:ext cx="1939925"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AutoShape 20"/>
          <p:cNvSpPr>
            <a:spLocks/>
          </p:cNvSpPr>
          <p:nvPr/>
        </p:nvSpPr>
        <p:spPr bwMode="auto">
          <a:xfrm>
            <a:off x="8591313" y="3626826"/>
            <a:ext cx="76200" cy="1828800"/>
          </a:xfrm>
          <a:prstGeom prst="leftBrace">
            <a:avLst>
              <a:gd name="adj1" fmla="val 200000"/>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AU"/>
          </a:p>
        </p:txBody>
      </p:sp>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72976" y="590700"/>
            <a:ext cx="899636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565150">
            <a:off x="786874" y="3604694"/>
            <a:ext cx="2010560" cy="1873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732" y="3899241"/>
            <a:ext cx="3398838"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29676" y="3987206"/>
            <a:ext cx="2930525" cy="172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34263" y="3379860"/>
            <a:ext cx="2470150" cy="347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77558" y="267534"/>
            <a:ext cx="185018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AU" b="1" dirty="0"/>
              <a:t>CAR RENTAL ENTERPRISE</a:t>
            </a:r>
          </a:p>
        </p:txBody>
      </p:sp>
    </p:spTree>
    <p:extLst>
      <p:ext uri="{BB962C8B-B14F-4D97-AF65-F5344CB8AC3E}">
        <p14:creationId xmlns:p14="http://schemas.microsoft.com/office/powerpoint/2010/main" val="246036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276" name="Rectangle 2"/>
          <p:cNvSpPr>
            <a:spLocks noGrp="1" noChangeArrowheads="1"/>
          </p:cNvSpPr>
          <p:nvPr>
            <p:ph type="ctrTitle"/>
          </p:nvPr>
        </p:nvSpPr>
        <p:spPr>
          <a:xfrm>
            <a:off x="4377313" y="687388"/>
            <a:ext cx="6290687" cy="5483225"/>
          </a:xfrm>
          <a:effectLst/>
        </p:spPr>
        <p:txBody>
          <a:bodyPr wrap="square" rtlCol="0" anchor="ctr">
            <a:normAutofit/>
          </a:bodyPr>
          <a:lstStyle/>
          <a:p>
            <a:pPr algn="l">
              <a:defRPr/>
            </a:pPr>
            <a:r>
              <a:rPr lang="en-US" sz="7200">
                <a:solidFill>
                  <a:schemeClr val="tx1">
                    <a:lumMod val="95000"/>
                  </a:schemeClr>
                </a:solidFill>
                <a:latin typeface="Arial" charset="0"/>
                <a:ea typeface="+mj-ea"/>
              </a:rPr>
              <a:t>ER Conventions for KIT712</a:t>
            </a:r>
          </a:p>
        </p:txBody>
      </p:sp>
      <p:sp>
        <p:nvSpPr>
          <p:cNvPr id="33795" name="Rectangle 3"/>
          <p:cNvSpPr>
            <a:spLocks noGrp="1" noChangeArrowheads="1"/>
          </p:cNvSpPr>
          <p:nvPr>
            <p:ph type="subTitle" idx="1"/>
          </p:nvPr>
        </p:nvSpPr>
        <p:spPr>
          <a:xfrm>
            <a:off x="838200" y="1295400"/>
            <a:ext cx="2895646" cy="4267200"/>
          </a:xfrm>
        </p:spPr>
        <p:txBody>
          <a:bodyPr anchor="ctr">
            <a:normAutofit/>
          </a:bodyPr>
          <a:lstStyle/>
          <a:p>
            <a:pPr eaLnBrk="1" hangingPunct="1">
              <a:buFont typeface="Wingdings" panose="05000000000000000000" pitchFamily="2" charset="2"/>
              <a:buChar char="l"/>
            </a:pPr>
            <a:r>
              <a:rPr lang="en-US" altLang="en-US" sz="2400">
                <a:solidFill>
                  <a:schemeClr val="tx1">
                    <a:lumMod val="95000"/>
                  </a:schemeClr>
                </a:solidFill>
                <a:latin typeface="Arial" panose="020B0604020202020204" pitchFamily="34" charset="0"/>
              </a:rPr>
              <a:t> Diagramming Conventions</a:t>
            </a:r>
          </a:p>
          <a:p>
            <a:pPr eaLnBrk="1" hangingPunct="1">
              <a:buFont typeface="Wingdings" panose="05000000000000000000" pitchFamily="2" charset="2"/>
              <a:buChar char="l"/>
            </a:pPr>
            <a:r>
              <a:rPr lang="en-US" altLang="en-US" sz="2400">
                <a:solidFill>
                  <a:schemeClr val="tx1">
                    <a:lumMod val="95000"/>
                  </a:schemeClr>
                </a:solidFill>
                <a:latin typeface="Arial" panose="020B0604020202020204" pitchFamily="34" charset="0"/>
              </a:rPr>
              <a:t> Naming Conventions</a:t>
            </a:r>
          </a:p>
        </p:txBody>
      </p:sp>
      <p:cxnSp>
        <p:nvCxnSpPr>
          <p:cNvPr id="76" name="Straight Connector 75">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66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1000"/>
                                        <p:tgtEl>
                                          <p:spTgt spid="33795">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4276"/>
                                        </p:tgtEl>
                                        <p:attrNameLst>
                                          <p:attrName>style.visibility</p:attrName>
                                        </p:attrNameLst>
                                      </p:cBhvr>
                                      <p:to>
                                        <p:strVal val="visible"/>
                                      </p:to>
                                    </p:set>
                                    <p:animEffect transition="in" filter="fade">
                                      <p:cBhvr>
                                        <p:cTn id="10" dur="1000"/>
                                        <p:tgtEl>
                                          <p:spTgt spid="542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3795">
                                            <p:txEl>
                                              <p:pRg st="1" end="1"/>
                                            </p:txEl>
                                          </p:spTgt>
                                        </p:tgtEl>
                                        <p:attrNameLst>
                                          <p:attrName>style.visibility</p:attrName>
                                        </p:attrNameLst>
                                      </p:cBhvr>
                                      <p:to>
                                        <p:strVal val="visible"/>
                                      </p:to>
                                    </p:set>
                                    <p:animEffect transition="in" filter="fade">
                                      <p:cBhvr>
                                        <p:cTn id="15" dur="1000"/>
                                        <p:tgtEl>
                                          <p:spTgt spid="33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3379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dirty="0">
                <a:latin typeface="Arial" panose="020B0604020202020204" pitchFamily="34" charset="0"/>
              </a:rPr>
              <a:t>ER Modeling in KIT712</a:t>
            </a:r>
          </a:p>
        </p:txBody>
      </p:sp>
      <p:sp>
        <p:nvSpPr>
          <p:cNvPr id="55301" name="Rectangle 3"/>
          <p:cNvSpPr>
            <a:spLocks noGrp="1" noChangeArrowheads="1"/>
          </p:cNvSpPr>
          <p:nvPr>
            <p:ph idx="1"/>
          </p:nvPr>
        </p:nvSpPr>
        <p:spPr>
          <a:xfrm>
            <a:off x="1079500" y="2222500"/>
            <a:ext cx="10515600" cy="3797300"/>
          </a:xfrm>
        </p:spPr>
        <p:txBody>
          <a:bodyPr rtlCol="0">
            <a:normAutofit/>
          </a:bodyPr>
          <a:lstStyle/>
          <a:p>
            <a:pPr>
              <a:defRPr/>
            </a:pPr>
            <a:r>
              <a:rPr lang="en-AU" sz="2400" dirty="0">
                <a:latin typeface="Arial" charset="0"/>
                <a:ea typeface="+mn-ea"/>
              </a:rPr>
              <a:t>In this unit, students will be asked to draw simple (conceptual) ER diagrams to model given scenarios</a:t>
            </a:r>
          </a:p>
          <a:p>
            <a:pPr lvl="1">
              <a:defRPr/>
            </a:pPr>
            <a:r>
              <a:rPr lang="en-AU" sz="2000" dirty="0">
                <a:latin typeface="Arial" charset="0"/>
                <a:ea typeface="+mn-ea"/>
              </a:rPr>
              <a:t>Students should use the </a:t>
            </a:r>
            <a:r>
              <a:rPr lang="en-US" sz="2000" dirty="0">
                <a:latin typeface="Arial" charset="0"/>
                <a:ea typeface="+mn-ea"/>
              </a:rPr>
              <a:t>simple version of the Crows Feet conventions </a:t>
            </a:r>
            <a:r>
              <a:rPr lang="en-AU" sz="2000" dirty="0">
                <a:latin typeface="Arial" charset="0"/>
                <a:ea typeface="+mn-ea"/>
              </a:rPr>
              <a:t>explained in </a:t>
            </a:r>
            <a:br>
              <a:rPr lang="en-AU" sz="2000" dirty="0">
                <a:latin typeface="Arial" charset="0"/>
                <a:ea typeface="+mn-ea"/>
              </a:rPr>
            </a:br>
            <a:r>
              <a:rPr lang="en-AU" sz="2000" dirty="0">
                <a:latin typeface="Arial" charset="0"/>
                <a:ea typeface="+mn-ea"/>
              </a:rPr>
              <a:t>the following lecture slides and tutorials</a:t>
            </a:r>
            <a:endParaRPr lang="en-AU" sz="3200" dirty="0">
              <a:latin typeface="Arial" charset="0"/>
            </a:endParaRPr>
          </a:p>
          <a:p>
            <a:pPr lvl="1">
              <a:defRPr/>
            </a:pPr>
            <a:r>
              <a:rPr lang="en-AU" sz="2000" dirty="0">
                <a:solidFill>
                  <a:srgbClr val="FF0000"/>
                </a:solidFill>
                <a:highlight>
                  <a:srgbClr val="FFFF00"/>
                </a:highlight>
                <a:latin typeface="Arial" charset="0"/>
                <a:ea typeface="+mn-ea"/>
              </a:rPr>
              <a:t>Students should </a:t>
            </a:r>
            <a:r>
              <a:rPr lang="en-AU" sz="2000" b="1" dirty="0">
                <a:solidFill>
                  <a:srgbClr val="FF0000"/>
                </a:solidFill>
                <a:highlight>
                  <a:srgbClr val="FFFF00"/>
                </a:highlight>
                <a:latin typeface="Arial" charset="0"/>
                <a:ea typeface="+mn-ea"/>
              </a:rPr>
              <a:t>not</a:t>
            </a:r>
            <a:r>
              <a:rPr lang="en-AU" sz="2000" dirty="0">
                <a:solidFill>
                  <a:srgbClr val="FF0000"/>
                </a:solidFill>
                <a:highlight>
                  <a:srgbClr val="FFFF00"/>
                </a:highlight>
                <a:latin typeface="Arial" charset="0"/>
                <a:ea typeface="+mn-ea"/>
              </a:rPr>
              <a:t> use the conventions from the Rob and Coronel </a:t>
            </a:r>
            <a:r>
              <a:rPr lang="en-AU" sz="2000" dirty="0">
                <a:solidFill>
                  <a:srgbClr val="FF0000"/>
                </a:solidFill>
                <a:highlight>
                  <a:srgbClr val="FFFF00"/>
                </a:highlight>
                <a:latin typeface="Arial" charset="0"/>
              </a:rPr>
              <a:t>book</a:t>
            </a:r>
            <a:br>
              <a:rPr lang="en-AU" sz="2000" dirty="0">
                <a:solidFill>
                  <a:srgbClr val="FF0000"/>
                </a:solidFill>
                <a:highlight>
                  <a:srgbClr val="FFFF00"/>
                </a:highlight>
                <a:latin typeface="Arial" charset="0"/>
                <a:ea typeface="+mn-ea"/>
              </a:rPr>
            </a:br>
            <a:r>
              <a:rPr lang="en-AU" sz="2000" dirty="0">
                <a:solidFill>
                  <a:srgbClr val="FF0000"/>
                </a:solidFill>
                <a:highlight>
                  <a:srgbClr val="FFFF00"/>
                </a:highlight>
                <a:latin typeface="Arial" charset="0"/>
                <a:ea typeface="+mn-ea"/>
              </a:rPr>
              <a:t>(or from any other source)</a:t>
            </a:r>
          </a:p>
          <a:p>
            <a:pPr>
              <a:buNone/>
              <a:defRPr/>
            </a:pPr>
            <a:endParaRPr lang="en-AU" sz="2000" dirty="0">
              <a:latin typeface="Arial" charset="0"/>
              <a:ea typeface="+mn-ea"/>
            </a:endParaRPr>
          </a:p>
        </p:txBody>
      </p:sp>
    </p:spTree>
    <p:extLst>
      <p:ext uri="{BB962C8B-B14F-4D97-AF65-F5344CB8AC3E}">
        <p14:creationId xmlns:p14="http://schemas.microsoft.com/office/powerpoint/2010/main" val="337205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352" y="4483321"/>
            <a:ext cx="28575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AU" dirty="0"/>
              <a:t>Need Organization</a:t>
            </a:r>
            <a:br>
              <a:rPr lang="en-AU" dirty="0"/>
            </a:br>
            <a:r>
              <a:rPr lang="en-AU" dirty="0"/>
              <a:t>Data models</a:t>
            </a:r>
          </a:p>
        </p:txBody>
      </p:sp>
      <p:pic>
        <p:nvPicPr>
          <p:cNvPr id="6" name="Picture 5"/>
          <p:cNvPicPr>
            <a:picLocks noChangeAspect="1"/>
          </p:cNvPicPr>
          <p:nvPr/>
        </p:nvPicPr>
        <p:blipFill>
          <a:blip r:embed="rId3"/>
          <a:stretch>
            <a:fillRect/>
          </a:stretch>
        </p:blipFill>
        <p:spPr>
          <a:xfrm>
            <a:off x="1551832" y="2193408"/>
            <a:ext cx="2664296" cy="4299467"/>
          </a:xfrm>
          <a:prstGeom prst="rect">
            <a:avLst/>
          </a:prstGeom>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5874" y="4231659"/>
            <a:ext cx="2808312" cy="2103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6151" y="1894758"/>
            <a:ext cx="3679445" cy="2132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latin typeface="Arial" panose="020B0604020202020204" pitchFamily="34" charset="0"/>
              </a:rPr>
              <a:t>Diagramming Conventions</a:t>
            </a:r>
          </a:p>
        </p:txBody>
      </p:sp>
      <p:sp>
        <p:nvSpPr>
          <p:cNvPr id="56325" name="Rectangle 3"/>
          <p:cNvSpPr>
            <a:spLocks noGrp="1" noChangeArrowheads="1"/>
          </p:cNvSpPr>
          <p:nvPr>
            <p:ph idx="1"/>
          </p:nvPr>
        </p:nvSpPr>
        <p:spPr>
          <a:xfrm>
            <a:off x="1154954" y="2006600"/>
            <a:ext cx="9606831" cy="4013200"/>
          </a:xfrm>
        </p:spPr>
        <p:txBody>
          <a:bodyPr rtlCol="0">
            <a:normAutofit/>
          </a:bodyPr>
          <a:lstStyle/>
          <a:p>
            <a:pPr>
              <a:defRPr/>
            </a:pPr>
            <a:r>
              <a:rPr lang="en-AU" sz="2400" dirty="0">
                <a:latin typeface="Arial" charset="0"/>
                <a:ea typeface="+mn-ea"/>
              </a:rPr>
              <a:t>An </a:t>
            </a:r>
            <a:r>
              <a:rPr lang="en-AU" sz="2400" b="1" dirty="0">
                <a:latin typeface="Arial" charset="0"/>
                <a:ea typeface="+mn-ea"/>
              </a:rPr>
              <a:t>Entity</a:t>
            </a:r>
            <a:r>
              <a:rPr lang="en-AU" sz="2400" dirty="0">
                <a:latin typeface="Arial" charset="0"/>
                <a:ea typeface="+mn-ea"/>
              </a:rPr>
              <a:t> is represented by a rectangle</a:t>
            </a:r>
          </a:p>
          <a:p>
            <a:pPr>
              <a:defRPr/>
            </a:pPr>
            <a:r>
              <a:rPr lang="en-AU" sz="2400" dirty="0">
                <a:latin typeface="Arial" charset="0"/>
                <a:ea typeface="+mn-ea"/>
              </a:rPr>
              <a:t>A </a:t>
            </a:r>
            <a:r>
              <a:rPr lang="en-AU" sz="2400" b="1" dirty="0">
                <a:latin typeface="Arial" charset="0"/>
                <a:ea typeface="+mn-ea"/>
              </a:rPr>
              <a:t>Relationship</a:t>
            </a:r>
            <a:r>
              <a:rPr lang="en-AU" sz="2400" dirty="0">
                <a:latin typeface="Arial" charset="0"/>
                <a:ea typeface="+mn-ea"/>
              </a:rPr>
              <a:t> is represented by a line joining two entities</a:t>
            </a:r>
          </a:p>
          <a:p>
            <a:pPr>
              <a:defRPr/>
            </a:pPr>
            <a:r>
              <a:rPr lang="en-AU" sz="2400" b="1" dirty="0">
                <a:latin typeface="Arial" charset="0"/>
                <a:ea typeface="+mn-ea"/>
              </a:rPr>
              <a:t>Attributes</a:t>
            </a:r>
            <a:r>
              <a:rPr lang="en-AU" sz="2400" dirty="0">
                <a:latin typeface="Arial" charset="0"/>
                <a:ea typeface="+mn-ea"/>
              </a:rPr>
              <a:t> are written in a list next to the entity or relationship to which they belong</a:t>
            </a:r>
          </a:p>
          <a:p>
            <a:pPr>
              <a:defRPr/>
            </a:pPr>
            <a:r>
              <a:rPr lang="en-AU" sz="2400" b="1" dirty="0">
                <a:latin typeface="Arial" charset="0"/>
                <a:ea typeface="+mn-ea"/>
              </a:rPr>
              <a:t>Identifiers </a:t>
            </a:r>
            <a:r>
              <a:rPr lang="en-AU" sz="2400" dirty="0">
                <a:latin typeface="Arial" charset="0"/>
                <a:ea typeface="+mn-ea"/>
              </a:rPr>
              <a:t>are placed at the top of the list of attributes and are underlined</a:t>
            </a:r>
            <a:endParaRPr lang="en-US" sz="2400" dirty="0">
              <a:latin typeface="Arial" charset="0"/>
              <a:ea typeface="+mn-ea"/>
            </a:endParaRPr>
          </a:p>
        </p:txBody>
      </p:sp>
    </p:spTree>
    <p:extLst>
      <p:ext uri="{BB962C8B-B14F-4D97-AF65-F5344CB8AC3E}">
        <p14:creationId xmlns:p14="http://schemas.microsoft.com/office/powerpoint/2010/main" val="3424589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rtlCol="0">
            <a:normAutofit fontScale="90000"/>
          </a:bodyPr>
          <a:lstStyle/>
          <a:p>
            <a:pPr>
              <a:defRPr/>
            </a:pPr>
            <a:r>
              <a:rPr lang="en-US">
                <a:latin typeface="Arial" charset="0"/>
                <a:ea typeface="+mj-ea"/>
              </a:rPr>
              <a:t>Diagramming Conventions - Entity</a:t>
            </a:r>
          </a:p>
        </p:txBody>
      </p:sp>
      <p:sp>
        <p:nvSpPr>
          <p:cNvPr id="57349" name="Rectangle 3"/>
          <p:cNvSpPr>
            <a:spLocks noGrp="1" noChangeArrowheads="1"/>
          </p:cNvSpPr>
          <p:nvPr>
            <p:ph idx="1"/>
          </p:nvPr>
        </p:nvSpPr>
        <p:spPr/>
        <p:txBody>
          <a:bodyPr rtlCol="0">
            <a:normAutofit/>
          </a:bodyPr>
          <a:lstStyle/>
          <a:p>
            <a:pPr>
              <a:defRPr/>
            </a:pPr>
            <a:r>
              <a:rPr lang="en-AU" sz="2800" dirty="0">
                <a:latin typeface="Arial" charset="0"/>
              </a:rPr>
              <a:t>An </a:t>
            </a:r>
            <a:r>
              <a:rPr lang="en-AU" sz="2800" b="1" dirty="0">
                <a:latin typeface="Arial" charset="0"/>
              </a:rPr>
              <a:t>Entity</a:t>
            </a:r>
            <a:r>
              <a:rPr lang="en-AU" sz="2800" dirty="0">
                <a:latin typeface="Arial" charset="0"/>
              </a:rPr>
              <a:t> is represented by a rectangle</a:t>
            </a:r>
          </a:p>
          <a:p>
            <a:pPr>
              <a:defRPr/>
            </a:pPr>
            <a:r>
              <a:rPr lang="en-US" sz="2800" dirty="0">
                <a:latin typeface="Arial" charset="0"/>
              </a:rPr>
              <a:t>The name of an entity should be a noun or a noun phrase</a:t>
            </a:r>
          </a:p>
          <a:p>
            <a:pPr>
              <a:defRPr/>
            </a:pPr>
            <a:r>
              <a:rPr lang="en-US" sz="2800" dirty="0">
                <a:latin typeface="Arial" charset="0"/>
              </a:rPr>
              <a:t>The name of an entity is written in </a:t>
            </a:r>
            <a:r>
              <a:rPr lang="en-US" sz="2800" dirty="0">
                <a:latin typeface="Times New Roman" charset="0"/>
              </a:rPr>
              <a:t>UPPERCASE</a:t>
            </a:r>
          </a:p>
          <a:p>
            <a:pPr>
              <a:defRPr/>
            </a:pPr>
            <a:r>
              <a:rPr lang="en-US" sz="2800" dirty="0">
                <a:latin typeface="Arial" charset="0"/>
              </a:rPr>
              <a:t>The name of an entity is written inside the rectangle representing the entity</a:t>
            </a:r>
            <a:endParaRPr lang="en-AU" dirty="0">
              <a:latin typeface="Times New Roman" charset="0"/>
              <a:ea typeface="+mn-ea"/>
            </a:endParaRPr>
          </a:p>
        </p:txBody>
      </p:sp>
    </p:spTree>
    <p:extLst>
      <p:ext uri="{BB962C8B-B14F-4D97-AF65-F5344CB8AC3E}">
        <p14:creationId xmlns:p14="http://schemas.microsoft.com/office/powerpoint/2010/main" val="18168180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rtlCol="0">
            <a:normAutofit fontScale="90000"/>
          </a:bodyPr>
          <a:lstStyle/>
          <a:p>
            <a:pPr>
              <a:defRPr/>
            </a:pPr>
            <a:r>
              <a:rPr lang="en-US">
                <a:latin typeface="Arial" charset="0"/>
                <a:ea typeface="+mj-ea"/>
              </a:rPr>
              <a:t>Diagramming Conventions - Attributes</a:t>
            </a:r>
          </a:p>
        </p:txBody>
      </p:sp>
      <p:sp>
        <p:nvSpPr>
          <p:cNvPr id="37891" name="Rectangle 3"/>
          <p:cNvSpPr>
            <a:spLocks noGrp="1" noChangeArrowheads="1"/>
          </p:cNvSpPr>
          <p:nvPr>
            <p:ph idx="1"/>
          </p:nvPr>
        </p:nvSpPr>
        <p:spPr/>
        <p:txBody>
          <a:bodyPr>
            <a:normAutofit/>
          </a:bodyPr>
          <a:lstStyle/>
          <a:p>
            <a:pPr eaLnBrk="1" hangingPunct="1">
              <a:lnSpc>
                <a:spcPct val="90000"/>
              </a:lnSpc>
            </a:pPr>
            <a:r>
              <a:rPr lang="en-AU" altLang="en-US" sz="2800" b="1" dirty="0">
                <a:latin typeface="Arial" panose="020B0604020202020204" pitchFamily="34" charset="0"/>
              </a:rPr>
              <a:t>Attributes</a:t>
            </a:r>
            <a:r>
              <a:rPr lang="en-AU" altLang="en-US" sz="2800" dirty="0">
                <a:latin typeface="Arial" panose="020B0604020202020204" pitchFamily="34" charset="0"/>
              </a:rPr>
              <a:t> are written in a list next to the entity or the relationship to which they belong</a:t>
            </a:r>
          </a:p>
          <a:p>
            <a:pPr eaLnBrk="1" hangingPunct="1">
              <a:lnSpc>
                <a:spcPct val="90000"/>
              </a:lnSpc>
            </a:pPr>
            <a:r>
              <a:rPr lang="en-US" altLang="en-US" sz="2800" dirty="0">
                <a:latin typeface="Arial" panose="020B0604020202020204" pitchFamily="34" charset="0"/>
              </a:rPr>
              <a:t>The name of an attribute is usually a noun or a noun phrase – sometimes the name is an adjective</a:t>
            </a:r>
          </a:p>
          <a:p>
            <a:pPr eaLnBrk="1" hangingPunct="1">
              <a:lnSpc>
                <a:spcPct val="90000"/>
              </a:lnSpc>
            </a:pPr>
            <a:r>
              <a:rPr lang="en-US" altLang="en-US" sz="2800" dirty="0">
                <a:latin typeface="Arial" panose="020B0604020202020204" pitchFamily="34" charset="0"/>
              </a:rPr>
              <a:t>An attribute is written in </a:t>
            </a:r>
            <a:r>
              <a:rPr lang="en-US" altLang="en-US" sz="2800" dirty="0">
                <a:latin typeface="Times New Roman" panose="02020603050405020304" pitchFamily="18" charset="0"/>
              </a:rPr>
              <a:t>Lowercase With Initial Capitals</a:t>
            </a:r>
          </a:p>
          <a:p>
            <a:pPr eaLnBrk="1" hangingPunct="1">
              <a:lnSpc>
                <a:spcPct val="90000"/>
              </a:lnSpc>
            </a:pPr>
            <a:r>
              <a:rPr lang="en-AU" altLang="en-US" sz="2800" b="1" dirty="0">
                <a:latin typeface="Arial" panose="020B0604020202020204" pitchFamily="34" charset="0"/>
              </a:rPr>
              <a:t>Identifiers </a:t>
            </a:r>
            <a:r>
              <a:rPr lang="en-AU" altLang="en-US" sz="2800" dirty="0">
                <a:latin typeface="Arial" panose="020B0604020202020204" pitchFamily="34" charset="0"/>
              </a:rPr>
              <a:t>are placed at the top of the list of attributes and are </a:t>
            </a:r>
            <a:r>
              <a:rPr lang="en-AU" altLang="en-US" sz="2800" u="sng" dirty="0">
                <a:latin typeface="Times New Roman" panose="02020603050405020304" pitchFamily="18" charset="0"/>
              </a:rPr>
              <a:t>Underlined</a:t>
            </a:r>
            <a:endParaRPr lang="en-AU" altLang="en-US" u="sng" dirty="0">
              <a:latin typeface="Times New Roman" panose="02020603050405020304" pitchFamily="18" charset="0"/>
            </a:endParaRPr>
          </a:p>
        </p:txBody>
      </p:sp>
    </p:spTree>
    <p:extLst>
      <p:ext uri="{BB962C8B-B14F-4D97-AF65-F5344CB8AC3E}">
        <p14:creationId xmlns:p14="http://schemas.microsoft.com/office/powerpoint/2010/main" val="42031162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a:latin typeface="Arial" panose="020B0604020202020204" pitchFamily="34" charset="0"/>
              </a:rPr>
              <a:t>Example of an Entity</a:t>
            </a:r>
            <a:endParaRPr lang="en-AU" altLang="en-US" dirty="0">
              <a:latin typeface="Arial" panose="020B0604020202020204" pitchFamily="34" charset="0"/>
            </a:endParaRPr>
          </a:p>
        </p:txBody>
      </p:sp>
      <p:sp>
        <p:nvSpPr>
          <p:cNvPr id="38915" name="Rectangle 3"/>
          <p:cNvSpPr>
            <a:spLocks noGrp="1" noChangeArrowheads="1"/>
          </p:cNvSpPr>
          <p:nvPr>
            <p:ph type="body" idx="4294967295"/>
          </p:nvPr>
        </p:nvSpPr>
        <p:spPr>
          <a:xfrm>
            <a:off x="1130300" y="2058194"/>
            <a:ext cx="8229600" cy="3090862"/>
          </a:xfrm>
        </p:spPr>
        <p:txBody>
          <a:bodyPr/>
          <a:lstStyle/>
          <a:p>
            <a:pPr eaLnBrk="1" hangingPunct="1">
              <a:buFont typeface="Wingdings" panose="05000000000000000000" pitchFamily="2" charset="2"/>
              <a:buNone/>
            </a:pPr>
            <a:r>
              <a:rPr lang="en-AU" altLang="en-US" dirty="0">
                <a:latin typeface="Arial" panose="020B0604020202020204" pitchFamily="34" charset="0"/>
              </a:rPr>
              <a:t>   Modelling units offered at the University of Woolloomooloo</a:t>
            </a:r>
          </a:p>
        </p:txBody>
      </p:sp>
      <p:sp>
        <p:nvSpPr>
          <p:cNvPr id="38916" name="Rectangle 4"/>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sp>
        <p:nvSpPr>
          <p:cNvPr id="38917" name="Rectangle 7"/>
          <p:cNvSpPr>
            <a:spLocks noChangeArrowheads="1"/>
          </p:cNvSpPr>
          <p:nvPr/>
        </p:nvSpPr>
        <p:spPr bwMode="auto">
          <a:xfrm>
            <a:off x="1524001" y="27219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sp>
        <p:nvSpPr>
          <p:cNvPr id="38918" name="Rectangle 8"/>
          <p:cNvSpPr>
            <a:spLocks noChangeArrowheads="1"/>
          </p:cNvSpPr>
          <p:nvPr/>
        </p:nvSpPr>
        <p:spPr bwMode="auto">
          <a:xfrm>
            <a:off x="2279650" y="5516563"/>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eaLnBrk="1" hangingPunct="1">
              <a:lnSpc>
                <a:spcPct val="100000"/>
              </a:lnSpc>
              <a:buClr>
                <a:srgbClr val="330066"/>
              </a:buClr>
              <a:buSzPct val="70000"/>
              <a:buFont typeface="Wingdings" panose="05000000000000000000" pitchFamily="2" charset="2"/>
              <a:buNone/>
            </a:pPr>
            <a:r>
              <a:rPr lang="en-AU" altLang="en-US" sz="2400" i="1" dirty="0">
                <a:solidFill>
                  <a:srgbClr val="000000"/>
                </a:solidFill>
                <a:latin typeface="Arial" panose="020B0604020202020204" pitchFamily="34" charset="0"/>
              </a:rPr>
              <a:t>Note:</a:t>
            </a:r>
            <a:r>
              <a:rPr lang="en-AU" altLang="en-US" sz="2400" dirty="0">
                <a:solidFill>
                  <a:srgbClr val="000000"/>
                </a:solidFill>
                <a:latin typeface="Arial" panose="020B0604020202020204" pitchFamily="34" charset="0"/>
              </a:rPr>
              <a:t> This initial model is not necessarily perfect</a:t>
            </a:r>
          </a:p>
        </p:txBody>
      </p:sp>
      <p:pic>
        <p:nvPicPr>
          <p:cNvPr id="38921"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6950" y="3183584"/>
            <a:ext cx="46863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02329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0420" name="Rectangle 2"/>
          <p:cNvSpPr>
            <a:spLocks noGrp="1" noChangeArrowheads="1"/>
          </p:cNvSpPr>
          <p:nvPr>
            <p:ph type="title"/>
          </p:nvPr>
        </p:nvSpPr>
        <p:spPr>
          <a:xfrm>
            <a:off x="838200" y="365125"/>
            <a:ext cx="7958667" cy="1137104"/>
          </a:xfrm>
        </p:spPr>
        <p:txBody>
          <a:bodyPr rtlCol="0" anchor="b">
            <a:normAutofit/>
          </a:bodyPr>
          <a:lstStyle/>
          <a:p>
            <a:pPr>
              <a:defRPr/>
            </a:pPr>
            <a:r>
              <a:rPr lang="en-US" sz="3700">
                <a:solidFill>
                  <a:schemeClr val="tx1">
                    <a:lumMod val="95000"/>
                  </a:schemeClr>
                </a:solidFill>
                <a:latin typeface="Arial" charset="0"/>
                <a:ea typeface="+mj-ea"/>
              </a:rPr>
              <a:t>Diagramming Conventions - Relationship</a:t>
            </a:r>
          </a:p>
        </p:txBody>
      </p:sp>
      <p:sp>
        <p:nvSpPr>
          <p:cNvPr id="39939" name="Rectangle 3"/>
          <p:cNvSpPr>
            <a:spLocks noGrp="1" noChangeArrowheads="1"/>
          </p:cNvSpPr>
          <p:nvPr>
            <p:ph idx="1"/>
          </p:nvPr>
        </p:nvSpPr>
        <p:spPr>
          <a:xfrm>
            <a:off x="838200" y="1825625"/>
            <a:ext cx="7958667" cy="4351338"/>
          </a:xfrm>
        </p:spPr>
        <p:txBody>
          <a:bodyPr>
            <a:normAutofit/>
          </a:bodyPr>
          <a:lstStyle/>
          <a:p>
            <a:pPr eaLnBrk="1" hangingPunct="1"/>
            <a:r>
              <a:rPr lang="en-AU" altLang="en-US" sz="2400">
                <a:solidFill>
                  <a:schemeClr val="tx1">
                    <a:lumMod val="95000"/>
                  </a:schemeClr>
                </a:solidFill>
                <a:latin typeface="Arial" panose="020B0604020202020204" pitchFamily="34" charset="0"/>
              </a:rPr>
              <a:t>A </a:t>
            </a:r>
            <a:r>
              <a:rPr lang="en-AU" altLang="en-US" sz="2400" b="1">
                <a:solidFill>
                  <a:schemeClr val="tx1">
                    <a:lumMod val="95000"/>
                  </a:schemeClr>
                </a:solidFill>
                <a:latin typeface="Arial" panose="020B0604020202020204" pitchFamily="34" charset="0"/>
              </a:rPr>
              <a:t>Relationship</a:t>
            </a:r>
            <a:r>
              <a:rPr lang="en-AU" altLang="en-US" sz="2400">
                <a:solidFill>
                  <a:schemeClr val="tx1">
                    <a:lumMod val="95000"/>
                  </a:schemeClr>
                </a:solidFill>
                <a:latin typeface="Arial" panose="020B0604020202020204" pitchFamily="34" charset="0"/>
              </a:rPr>
              <a:t> is represented by a line joining two entities</a:t>
            </a:r>
          </a:p>
          <a:p>
            <a:pPr lvl="1" eaLnBrk="1" hangingPunct="1"/>
            <a:r>
              <a:rPr lang="en-AU" altLang="en-US">
                <a:solidFill>
                  <a:schemeClr val="tx1">
                    <a:lumMod val="95000"/>
                  </a:schemeClr>
                </a:solidFill>
                <a:latin typeface="Arial" panose="020B0604020202020204" pitchFamily="34" charset="0"/>
              </a:rPr>
              <a:t>All relationships are binary (or recursive)</a:t>
            </a:r>
            <a:br>
              <a:rPr lang="en-AU" altLang="en-US">
                <a:solidFill>
                  <a:schemeClr val="tx1">
                    <a:lumMod val="95000"/>
                  </a:schemeClr>
                </a:solidFill>
                <a:latin typeface="Arial" panose="020B0604020202020204" pitchFamily="34" charset="0"/>
              </a:rPr>
            </a:br>
            <a:r>
              <a:rPr lang="en-AU" altLang="en-US">
                <a:solidFill>
                  <a:schemeClr val="tx1">
                    <a:lumMod val="95000"/>
                  </a:schemeClr>
                </a:solidFill>
                <a:latin typeface="Arial" panose="020B0604020202020204" pitchFamily="34" charset="0"/>
              </a:rPr>
              <a:t>- </a:t>
            </a:r>
            <a:r>
              <a:rPr lang="en-AU" altLang="en-US" i="1">
                <a:solidFill>
                  <a:schemeClr val="tx1">
                    <a:lumMod val="95000"/>
                  </a:schemeClr>
                </a:solidFill>
                <a:latin typeface="Arial" panose="020B0604020202020204" pitchFamily="34" charset="0"/>
              </a:rPr>
              <a:t>no</a:t>
            </a:r>
            <a:r>
              <a:rPr lang="en-AU" altLang="en-US">
                <a:solidFill>
                  <a:schemeClr val="tx1">
                    <a:lumMod val="95000"/>
                  </a:schemeClr>
                </a:solidFill>
                <a:latin typeface="Arial" panose="020B0604020202020204" pitchFamily="34" charset="0"/>
              </a:rPr>
              <a:t> n-nary (eg ternary) relationships</a:t>
            </a:r>
          </a:p>
          <a:p>
            <a:pPr eaLnBrk="1" hangingPunct="1"/>
            <a:r>
              <a:rPr lang="en-US" altLang="en-US" sz="2400">
                <a:solidFill>
                  <a:schemeClr val="tx1">
                    <a:lumMod val="95000"/>
                  </a:schemeClr>
                </a:solidFill>
                <a:latin typeface="Arial" panose="020B0604020202020204" pitchFamily="34" charset="0"/>
              </a:rPr>
              <a:t>The name of a relationship should be a verb or a verb phrase</a:t>
            </a:r>
          </a:p>
          <a:p>
            <a:pPr eaLnBrk="1" hangingPunct="1"/>
            <a:r>
              <a:rPr lang="en-US" altLang="en-US" sz="2400">
                <a:solidFill>
                  <a:schemeClr val="tx1">
                    <a:lumMod val="95000"/>
                  </a:schemeClr>
                </a:solidFill>
                <a:latin typeface="Arial" panose="020B0604020202020204" pitchFamily="34" charset="0"/>
              </a:rPr>
              <a:t>The name of a relationship is written in </a:t>
            </a:r>
            <a:r>
              <a:rPr lang="en-US" altLang="en-US" sz="2400">
                <a:solidFill>
                  <a:schemeClr val="tx1">
                    <a:lumMod val="95000"/>
                  </a:schemeClr>
                </a:solidFill>
                <a:latin typeface="Times New Roman" panose="02020603050405020304" pitchFamily="18" charset="0"/>
              </a:rPr>
              <a:t>lowercase </a:t>
            </a:r>
            <a:r>
              <a:rPr lang="en-US" altLang="en-US" sz="2400">
                <a:solidFill>
                  <a:schemeClr val="tx1">
                    <a:lumMod val="95000"/>
                  </a:schemeClr>
                </a:solidFill>
                <a:latin typeface="Arial" panose="020B0604020202020204" pitchFamily="34" charset="0"/>
              </a:rPr>
              <a:t>– preferably also in</a:t>
            </a:r>
            <a:r>
              <a:rPr lang="en-US" altLang="en-US" sz="2400">
                <a:solidFill>
                  <a:schemeClr val="tx1">
                    <a:lumMod val="95000"/>
                  </a:schemeClr>
                </a:solidFill>
                <a:latin typeface="Times New Roman" panose="02020603050405020304" pitchFamily="18" charset="0"/>
              </a:rPr>
              <a:t> </a:t>
            </a:r>
            <a:r>
              <a:rPr lang="en-US" altLang="en-US" sz="2400" i="1">
                <a:solidFill>
                  <a:schemeClr val="tx1">
                    <a:lumMod val="95000"/>
                  </a:schemeClr>
                </a:solidFill>
                <a:latin typeface="Times New Roman" panose="02020603050405020304" pitchFamily="18" charset="0"/>
              </a:rPr>
              <a:t>italics</a:t>
            </a:r>
          </a:p>
          <a:p>
            <a:pPr eaLnBrk="1" hangingPunct="1"/>
            <a:r>
              <a:rPr lang="en-US" altLang="en-US" sz="2400">
                <a:solidFill>
                  <a:schemeClr val="tx1">
                    <a:lumMod val="95000"/>
                  </a:schemeClr>
                </a:solidFill>
                <a:latin typeface="Arial" panose="020B0604020202020204" pitchFamily="34" charset="0"/>
              </a:rPr>
              <a:t>The name of a relationship is near the line representing the relationship</a:t>
            </a:r>
            <a:endParaRPr lang="en-AU" altLang="en-US" sz="2400">
              <a:solidFill>
                <a:schemeClr val="tx1">
                  <a:lumMod val="95000"/>
                </a:schemeClr>
              </a:solidFill>
              <a:latin typeface="Arial" panose="020B0604020202020204" pitchFamily="34" charset="0"/>
            </a:endParaRPr>
          </a:p>
        </p:txBody>
      </p:sp>
    </p:spTree>
    <p:extLst>
      <p:ext uri="{BB962C8B-B14F-4D97-AF65-F5344CB8AC3E}">
        <p14:creationId xmlns:p14="http://schemas.microsoft.com/office/powerpoint/2010/main" val="7298074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latin typeface="Arial" panose="020B0604020202020204" pitchFamily="34" charset="0"/>
              </a:rPr>
              <a:t>Example of a Relationship</a:t>
            </a:r>
            <a:endParaRPr lang="en-AU" altLang="en-US">
              <a:latin typeface="Arial" panose="020B0604020202020204" pitchFamily="34" charset="0"/>
            </a:endParaRPr>
          </a:p>
        </p:txBody>
      </p:sp>
      <p:sp>
        <p:nvSpPr>
          <p:cNvPr id="40963" name="Rectangle 3"/>
          <p:cNvSpPr>
            <a:spLocks noGrp="1" noChangeArrowheads="1"/>
          </p:cNvSpPr>
          <p:nvPr>
            <p:ph type="body" idx="4294967295"/>
          </p:nvPr>
        </p:nvSpPr>
        <p:spPr>
          <a:xfrm>
            <a:off x="1616366" y="2009086"/>
            <a:ext cx="9144000" cy="3694112"/>
          </a:xfrm>
        </p:spPr>
        <p:txBody>
          <a:bodyPr/>
          <a:lstStyle/>
          <a:p>
            <a:pPr algn="ctr" eaLnBrk="1" hangingPunct="1">
              <a:buFont typeface="Wingdings" panose="05000000000000000000" pitchFamily="2" charset="2"/>
              <a:buNone/>
            </a:pPr>
            <a:r>
              <a:rPr lang="en-AU" altLang="en-US" dirty="0">
                <a:latin typeface="Arial" panose="020B0604020202020204" pitchFamily="34" charset="0"/>
              </a:rPr>
              <a:t>   Modelling the association between students and the units that they are enrolled in</a:t>
            </a:r>
          </a:p>
        </p:txBody>
      </p:sp>
      <p:sp>
        <p:nvSpPr>
          <p:cNvPr id="40964" name="Rectangle 6"/>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sp>
        <p:nvSpPr>
          <p:cNvPr id="40965" name="Rectangle 7"/>
          <p:cNvSpPr>
            <a:spLocks noChangeArrowheads="1"/>
          </p:cNvSpPr>
          <p:nvPr/>
        </p:nvSpPr>
        <p:spPr bwMode="auto">
          <a:xfrm>
            <a:off x="2135189" y="5013325"/>
            <a:ext cx="7705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eaLnBrk="1" hangingPunct="1">
              <a:lnSpc>
                <a:spcPct val="100000"/>
              </a:lnSpc>
              <a:buClr>
                <a:srgbClr val="330066"/>
              </a:buClr>
              <a:buSzPct val="70000"/>
              <a:buFont typeface="Wingdings" panose="05000000000000000000" pitchFamily="2" charset="2"/>
              <a:buNone/>
            </a:pPr>
            <a:r>
              <a:rPr lang="en-AU" altLang="en-US" sz="2400" i="1">
                <a:latin typeface="Arial" panose="020B0604020202020204" pitchFamily="34" charset="0"/>
              </a:rPr>
              <a:t>Note:</a:t>
            </a:r>
            <a:r>
              <a:rPr lang="en-AU" altLang="en-US" sz="2400">
                <a:latin typeface="Arial" panose="020B0604020202020204" pitchFamily="34" charset="0"/>
              </a:rPr>
              <a:t> Because we are thinking about the relationship </a:t>
            </a:r>
            <a:br>
              <a:rPr lang="en-AU" altLang="en-US" sz="2400">
                <a:latin typeface="Arial" panose="020B0604020202020204" pitchFamily="34" charset="0"/>
              </a:rPr>
            </a:br>
            <a:r>
              <a:rPr lang="en-AU" altLang="en-US" sz="2400">
                <a:latin typeface="Arial" panose="020B0604020202020204" pitchFamily="34" charset="0"/>
              </a:rPr>
              <a:t>          at this stage, I have not listed the attributes </a:t>
            </a:r>
            <a:br>
              <a:rPr lang="en-AU" altLang="en-US" sz="2400">
                <a:latin typeface="Arial" panose="020B0604020202020204" pitchFamily="34" charset="0"/>
              </a:rPr>
            </a:br>
            <a:r>
              <a:rPr lang="en-AU" altLang="en-US" sz="2400">
                <a:latin typeface="Arial" panose="020B0604020202020204" pitchFamily="34" charset="0"/>
              </a:rPr>
              <a:t>          for the entities</a:t>
            </a:r>
          </a:p>
        </p:txBody>
      </p:sp>
      <p:pic>
        <p:nvPicPr>
          <p:cNvPr id="4096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9" y="3729727"/>
            <a:ext cx="75692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7139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rtlCol="0">
            <a:normAutofit fontScale="90000"/>
          </a:bodyPr>
          <a:lstStyle/>
          <a:p>
            <a:pPr>
              <a:defRPr/>
            </a:pPr>
            <a:r>
              <a:rPr lang="en-US">
                <a:latin typeface="Arial" charset="0"/>
                <a:ea typeface="+mj-ea"/>
              </a:rPr>
              <a:t>Another Example of a Relationship</a:t>
            </a:r>
            <a:endParaRPr lang="en-AU">
              <a:latin typeface="Arial" charset="0"/>
              <a:ea typeface="+mj-ea"/>
            </a:endParaRPr>
          </a:p>
        </p:txBody>
      </p:sp>
      <p:sp>
        <p:nvSpPr>
          <p:cNvPr id="41987" name="Rectangle 3"/>
          <p:cNvSpPr>
            <a:spLocks noGrp="1" noChangeArrowheads="1"/>
          </p:cNvSpPr>
          <p:nvPr>
            <p:ph type="body" idx="4294967295"/>
          </p:nvPr>
        </p:nvSpPr>
        <p:spPr>
          <a:xfrm>
            <a:off x="1981200" y="2137748"/>
            <a:ext cx="8229600" cy="3232150"/>
          </a:xfrm>
        </p:spPr>
        <p:txBody>
          <a:bodyPr/>
          <a:lstStyle/>
          <a:p>
            <a:pPr algn="ctr" eaLnBrk="1" hangingPunct="1">
              <a:buFont typeface="Wingdings" panose="05000000000000000000" pitchFamily="2" charset="2"/>
              <a:buNone/>
            </a:pPr>
            <a:r>
              <a:rPr lang="en-AU" altLang="en-US" dirty="0">
                <a:latin typeface="Arial" panose="020B0604020202020204" pitchFamily="34" charset="0"/>
              </a:rPr>
              <a:t>   Modelling the association between a hospital ward and the patients admitted to the ward</a:t>
            </a:r>
          </a:p>
        </p:txBody>
      </p:sp>
      <p:sp>
        <p:nvSpPr>
          <p:cNvPr id="41988" name="Rectangle 4"/>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sp>
        <p:nvSpPr>
          <p:cNvPr id="41989" name="Rectangle 6"/>
          <p:cNvSpPr>
            <a:spLocks noChangeArrowheads="1"/>
          </p:cNvSpPr>
          <p:nvPr/>
        </p:nvSpPr>
        <p:spPr bwMode="auto">
          <a:xfrm>
            <a:off x="2351089" y="5084763"/>
            <a:ext cx="7705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eaLnBrk="1" hangingPunct="1">
              <a:lnSpc>
                <a:spcPct val="100000"/>
              </a:lnSpc>
              <a:buClr>
                <a:srgbClr val="330066"/>
              </a:buClr>
              <a:buSzPct val="70000"/>
              <a:buFont typeface="Wingdings" panose="05000000000000000000" pitchFamily="2" charset="2"/>
              <a:buNone/>
            </a:pPr>
            <a:r>
              <a:rPr lang="en-AU" altLang="en-US" sz="2400" i="1">
                <a:latin typeface="Arial" panose="020B0604020202020204" pitchFamily="34" charset="0"/>
              </a:rPr>
              <a:t>Note:</a:t>
            </a:r>
            <a:r>
              <a:rPr lang="en-AU" altLang="en-US" sz="2400">
                <a:latin typeface="Arial" panose="020B0604020202020204" pitchFamily="34" charset="0"/>
              </a:rPr>
              <a:t> The attribute  </a:t>
            </a:r>
            <a:r>
              <a:rPr lang="en-AU" altLang="en-US" sz="2400">
                <a:latin typeface="Times New Roman" panose="02020603050405020304" pitchFamily="18" charset="0"/>
              </a:rPr>
              <a:t>Date-admitted </a:t>
            </a:r>
            <a:r>
              <a:rPr lang="en-AU" altLang="en-US" sz="2400">
                <a:latin typeface="Arial" panose="020B0604020202020204" pitchFamily="34" charset="0"/>
              </a:rPr>
              <a:t> belongs to </a:t>
            </a:r>
            <a:br>
              <a:rPr lang="en-AU" altLang="en-US" sz="2400">
                <a:latin typeface="Arial" panose="020B0604020202020204" pitchFamily="34" charset="0"/>
              </a:rPr>
            </a:br>
            <a:r>
              <a:rPr lang="en-AU" altLang="en-US" sz="2400">
                <a:latin typeface="Arial" panose="020B0604020202020204" pitchFamily="34" charset="0"/>
              </a:rPr>
              <a:t>          the relationship</a:t>
            </a:r>
            <a:br>
              <a:rPr lang="en-AU" altLang="en-US" sz="2400">
                <a:solidFill>
                  <a:srgbClr val="000000"/>
                </a:solidFill>
                <a:latin typeface="Arial" panose="020B0604020202020204" pitchFamily="34" charset="0"/>
              </a:rPr>
            </a:br>
            <a:endParaRPr lang="en-AU" altLang="en-US" sz="2400">
              <a:solidFill>
                <a:srgbClr val="000000"/>
              </a:solidFill>
              <a:latin typeface="Arial" panose="020B0604020202020204" pitchFamily="34" charset="0"/>
            </a:endParaRPr>
          </a:p>
        </p:txBody>
      </p:sp>
      <p:sp>
        <p:nvSpPr>
          <p:cNvPr id="41990" name="Rectangle 8"/>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sp>
        <p:nvSpPr>
          <p:cNvPr id="41991" name="Rectangle 1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pic>
        <p:nvPicPr>
          <p:cNvPr id="4199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1089" y="3753823"/>
            <a:ext cx="76581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18984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normAutofit fontScale="90000"/>
          </a:bodyPr>
          <a:lstStyle/>
          <a:p>
            <a:pPr eaLnBrk="1" hangingPunct="1">
              <a:defRPr/>
            </a:pPr>
            <a:r>
              <a:rPr lang="en-US" sz="4500">
                <a:latin typeface="Arial" pitchFamily="34" charset="0"/>
                <a:ea typeface="ＭＳ Ｐゴシック" pitchFamily="34" charset="-128"/>
              </a:rPr>
              <a:t>Diagramming Conventions – Relationship Cardinality</a:t>
            </a:r>
          </a:p>
        </p:txBody>
      </p:sp>
      <p:sp>
        <p:nvSpPr>
          <p:cNvPr id="63493" name="Rectangle 3"/>
          <p:cNvSpPr>
            <a:spLocks noGrp="1" noChangeArrowheads="1"/>
          </p:cNvSpPr>
          <p:nvPr>
            <p:ph idx="1"/>
          </p:nvPr>
        </p:nvSpPr>
        <p:spPr/>
        <p:txBody>
          <a:bodyPr rtlCol="0">
            <a:normAutofit/>
          </a:bodyPr>
          <a:lstStyle/>
          <a:p>
            <a:pPr>
              <a:defRPr/>
            </a:pPr>
            <a:r>
              <a:rPr lang="en-AU" dirty="0">
                <a:latin typeface="Arial" charset="0"/>
                <a:ea typeface="+mn-ea"/>
              </a:rPr>
              <a:t>The </a:t>
            </a:r>
            <a:r>
              <a:rPr lang="en-AU" b="1" dirty="0">
                <a:latin typeface="Arial" charset="0"/>
                <a:ea typeface="+mn-ea"/>
              </a:rPr>
              <a:t>cardinality of a relationship </a:t>
            </a:r>
            <a:r>
              <a:rPr lang="en-AU" dirty="0">
                <a:latin typeface="Arial" charset="0"/>
                <a:ea typeface="+mn-ea"/>
              </a:rPr>
              <a:t>indicates the number of possible occurrences of  an entity participating in a given relationship </a:t>
            </a:r>
          </a:p>
          <a:p>
            <a:pPr>
              <a:defRPr/>
            </a:pPr>
            <a:r>
              <a:rPr lang="en-US" dirty="0">
                <a:latin typeface="Arial" charset="0"/>
                <a:ea typeface="+mn-ea"/>
              </a:rPr>
              <a:t>We will add crows feet to relationship lines to indicate cardinality</a:t>
            </a:r>
            <a:endParaRPr lang="en-AU" dirty="0">
              <a:latin typeface="Arial" charset="0"/>
              <a:ea typeface="+mn-ea"/>
            </a:endParaRPr>
          </a:p>
        </p:txBody>
      </p:sp>
    </p:spTree>
    <p:extLst>
      <p:ext uri="{BB962C8B-B14F-4D97-AF65-F5344CB8AC3E}">
        <p14:creationId xmlns:p14="http://schemas.microsoft.com/office/powerpoint/2010/main" val="20456372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normAutofit fontScale="90000"/>
          </a:bodyPr>
          <a:lstStyle/>
          <a:p>
            <a:pPr eaLnBrk="1" hangingPunct="1">
              <a:defRPr/>
            </a:pPr>
            <a:r>
              <a:rPr lang="en-US" sz="4500">
                <a:latin typeface="Arial" pitchFamily="34" charset="0"/>
                <a:ea typeface="ＭＳ Ｐゴシック" pitchFamily="34" charset="-128"/>
              </a:rPr>
              <a:t>Diagramming Conventions – Crows Feet for Cardinality</a:t>
            </a:r>
          </a:p>
        </p:txBody>
      </p:sp>
      <p:sp>
        <p:nvSpPr>
          <p:cNvPr id="44035" name="Rectangle 3"/>
          <p:cNvSpPr>
            <a:spLocks noGrp="1" noChangeArrowheads="1"/>
          </p:cNvSpPr>
          <p:nvPr>
            <p:ph idx="1"/>
          </p:nvPr>
        </p:nvSpPr>
        <p:spPr>
          <a:xfrm>
            <a:off x="803261" y="2427654"/>
            <a:ext cx="10767415" cy="4254500"/>
          </a:xfrm>
        </p:spPr>
        <p:txBody>
          <a:bodyPr>
            <a:normAutofit/>
          </a:bodyPr>
          <a:lstStyle/>
          <a:p>
            <a:pPr eaLnBrk="1" hangingPunct="1">
              <a:lnSpc>
                <a:spcPct val="90000"/>
              </a:lnSpc>
            </a:pPr>
            <a:r>
              <a:rPr lang="en-AU" altLang="en-US" sz="2800" b="1" dirty="0">
                <a:latin typeface="Arial" panose="020B0604020202020204" pitchFamily="34" charset="0"/>
              </a:rPr>
              <a:t>Crows feet</a:t>
            </a:r>
            <a:r>
              <a:rPr lang="en-AU" altLang="en-US" sz="2800" dirty="0">
                <a:latin typeface="Arial" panose="020B0604020202020204" pitchFamily="34" charset="0"/>
              </a:rPr>
              <a:t> indicate that many (zero or more) instances of the entity adjacent to the crows feet may be associated with each instance of the entity at the other end of the relationship line</a:t>
            </a:r>
          </a:p>
          <a:p>
            <a:pPr>
              <a:lnSpc>
                <a:spcPct val="90000"/>
              </a:lnSpc>
              <a:spcBef>
                <a:spcPts val="1200"/>
              </a:spcBef>
            </a:pPr>
            <a:r>
              <a:rPr lang="en-AU" altLang="en-US" sz="2800" dirty="0">
                <a:latin typeface="Arial" panose="020B0604020202020204" pitchFamily="34" charset="0"/>
              </a:rPr>
              <a:t>An absence of crows feet indicates that  zero or one instances of the entity adjacent to the absence of crows feet may be associated with each instance of the entity at the other end of the relationship line</a:t>
            </a:r>
          </a:p>
        </p:txBody>
      </p:sp>
    </p:spTree>
    <p:extLst>
      <p:ext uri="{BB962C8B-B14F-4D97-AF65-F5344CB8AC3E}">
        <p14:creationId xmlns:p14="http://schemas.microsoft.com/office/powerpoint/2010/main" val="17717213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normAutofit fontScale="90000"/>
          </a:bodyPr>
          <a:lstStyle/>
          <a:p>
            <a:pPr eaLnBrk="1" hangingPunct="1">
              <a:defRPr/>
            </a:pPr>
            <a:r>
              <a:rPr lang="en-US" sz="4500">
                <a:latin typeface="Arial" pitchFamily="34" charset="0"/>
                <a:ea typeface="ＭＳ Ｐゴシック" pitchFamily="34" charset="-128"/>
              </a:rPr>
              <a:t>Example of Relationship Cardinality – one-to-many</a:t>
            </a:r>
            <a:endParaRPr lang="en-AU" sz="4500">
              <a:latin typeface="Arial" pitchFamily="34" charset="0"/>
              <a:ea typeface="ＭＳ Ｐゴシック" pitchFamily="34" charset="-128"/>
            </a:endParaRPr>
          </a:p>
        </p:txBody>
      </p:sp>
      <p:sp>
        <p:nvSpPr>
          <p:cNvPr id="45059" name="Rectangle 3"/>
          <p:cNvSpPr>
            <a:spLocks noGrp="1" noChangeArrowheads="1"/>
          </p:cNvSpPr>
          <p:nvPr>
            <p:ph type="body" idx="4294967295"/>
          </p:nvPr>
        </p:nvSpPr>
        <p:spPr>
          <a:xfrm>
            <a:off x="1008644" y="1897063"/>
            <a:ext cx="9109075" cy="3619500"/>
          </a:xfrm>
        </p:spPr>
        <p:txBody>
          <a:bodyPr/>
          <a:lstStyle/>
          <a:p>
            <a:pPr eaLnBrk="1" hangingPunct="1"/>
            <a:r>
              <a:rPr lang="en-AU" altLang="en-US" dirty="0">
                <a:latin typeface="Arial" panose="020B0604020202020204" pitchFamily="34" charset="0"/>
              </a:rPr>
              <a:t>Each patient is receiving, at most, one type of treatment</a:t>
            </a:r>
            <a:r>
              <a:rPr lang="en-US" altLang="en-US" dirty="0">
                <a:latin typeface="Arial" panose="020B0604020202020204" pitchFamily="34" charset="0"/>
              </a:rPr>
              <a:t>   </a:t>
            </a:r>
          </a:p>
          <a:p>
            <a:pPr eaLnBrk="1" hangingPunct="1"/>
            <a:r>
              <a:rPr lang="en-US" altLang="en-US" dirty="0">
                <a:latin typeface="Arial" panose="020B0604020202020204" pitchFamily="34" charset="0"/>
              </a:rPr>
              <a:t>Each type of treatment may be received by many patients</a:t>
            </a:r>
            <a:endParaRPr lang="en-AU" altLang="en-US" dirty="0">
              <a:latin typeface="Arial" panose="020B0604020202020204" pitchFamily="34" charset="0"/>
            </a:endParaRPr>
          </a:p>
        </p:txBody>
      </p:sp>
      <p:sp>
        <p:nvSpPr>
          <p:cNvPr id="45060" name="Rectangle 4"/>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sp>
        <p:nvSpPr>
          <p:cNvPr id="45061" name="Rectangle 6"/>
          <p:cNvSpPr>
            <a:spLocks noChangeArrowheads="1"/>
          </p:cNvSpPr>
          <p:nvPr/>
        </p:nvSpPr>
        <p:spPr bwMode="auto">
          <a:xfrm>
            <a:off x="2208214" y="5516563"/>
            <a:ext cx="7705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eaLnBrk="1" hangingPunct="1">
              <a:lnSpc>
                <a:spcPct val="100000"/>
              </a:lnSpc>
              <a:buClr>
                <a:srgbClr val="330066"/>
              </a:buClr>
              <a:buSzPct val="70000"/>
              <a:buFont typeface="Wingdings" panose="05000000000000000000" pitchFamily="2" charset="2"/>
              <a:buNone/>
            </a:pPr>
            <a:r>
              <a:rPr lang="en-AU" altLang="en-US" sz="2400" i="1">
                <a:solidFill>
                  <a:srgbClr val="000000"/>
                </a:solidFill>
                <a:latin typeface="Arial" panose="020B0604020202020204" pitchFamily="34" charset="0"/>
              </a:rPr>
              <a:t>Note:</a:t>
            </a:r>
            <a:r>
              <a:rPr lang="en-AU" altLang="en-US" sz="2400">
                <a:solidFill>
                  <a:srgbClr val="000000"/>
                </a:solidFill>
                <a:latin typeface="Arial" panose="020B0604020202020204" pitchFamily="34" charset="0"/>
              </a:rPr>
              <a:t> This initial model is not necessarily perfect</a:t>
            </a:r>
          </a:p>
        </p:txBody>
      </p:sp>
      <p:sp>
        <p:nvSpPr>
          <p:cNvPr id="45062" name="Rectangle 8"/>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sp>
        <p:nvSpPr>
          <p:cNvPr id="45063" name="Rectangle 10"/>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pic>
        <p:nvPicPr>
          <p:cNvPr id="4506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8732" y="3880706"/>
            <a:ext cx="77089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873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4" descr="Computer script on a screen">
            <a:extLst>
              <a:ext uri="{FF2B5EF4-FFF2-40B4-BE49-F238E27FC236}">
                <a16:creationId xmlns:a16="http://schemas.microsoft.com/office/drawing/2014/main" id="{85656D43-D8C1-45CF-874D-E67B3800E2E2}"/>
              </a:ext>
            </a:extLst>
          </p:cNvPr>
          <p:cNvPicPr>
            <a:picLocks noChangeAspect="1"/>
          </p:cNvPicPr>
          <p:nvPr/>
        </p:nvPicPr>
        <p:blipFill rotWithShape="1">
          <a:blip r:embed="rId3"/>
          <a:srcRect l="7537" r="47310" b="-1"/>
          <a:stretch/>
        </p:blipFill>
        <p:spPr>
          <a:xfrm>
            <a:off x="7552944" y="10"/>
            <a:ext cx="4639056" cy="6857990"/>
          </a:xfrm>
          <a:prstGeom prst="rect">
            <a:avLst/>
          </a:prstGeom>
        </p:spPr>
      </p:pic>
      <p:sp useBgFill="1">
        <p:nvSpPr>
          <p:cNvPr id="12" name="Rectangle 8">
            <a:extLst>
              <a:ext uri="{FF2B5EF4-FFF2-40B4-BE49-F238E27FC236}">
                <a16:creationId xmlns:a16="http://schemas.microsoft.com/office/drawing/2014/main" id="{97E60398-905F-436C-AB6F-00D742F62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DCFD0-FDB4-4A24-BD68-D1BC73292C25}"/>
              </a:ext>
            </a:extLst>
          </p:cNvPr>
          <p:cNvSpPr>
            <a:spLocks noGrp="1"/>
          </p:cNvSpPr>
          <p:nvPr>
            <p:ph type="title"/>
          </p:nvPr>
        </p:nvSpPr>
        <p:spPr>
          <a:xfrm>
            <a:off x="838201" y="365125"/>
            <a:ext cx="6361590" cy="1325563"/>
          </a:xfrm>
        </p:spPr>
        <p:txBody>
          <a:bodyPr>
            <a:normAutofit/>
          </a:bodyPr>
          <a:lstStyle/>
          <a:p>
            <a:r>
              <a:rPr lang="en-AU"/>
              <a:t>Why learn this unit?</a:t>
            </a:r>
            <a:endParaRPr lang="en-AU" dirty="0"/>
          </a:p>
        </p:txBody>
      </p:sp>
      <p:sp>
        <p:nvSpPr>
          <p:cNvPr id="3" name="Content Placeholder 2">
            <a:extLst>
              <a:ext uri="{FF2B5EF4-FFF2-40B4-BE49-F238E27FC236}">
                <a16:creationId xmlns:a16="http://schemas.microsoft.com/office/drawing/2014/main" id="{AF75F5F0-DC0E-4008-9240-94AC46FA2358}"/>
              </a:ext>
            </a:extLst>
          </p:cNvPr>
          <p:cNvSpPr>
            <a:spLocks noGrp="1"/>
          </p:cNvSpPr>
          <p:nvPr>
            <p:ph idx="1"/>
          </p:nvPr>
        </p:nvSpPr>
        <p:spPr>
          <a:xfrm>
            <a:off x="1120000" y="1825625"/>
            <a:ext cx="6079791" cy="4351338"/>
          </a:xfrm>
        </p:spPr>
        <p:txBody>
          <a:bodyPr>
            <a:normAutofit/>
          </a:bodyPr>
          <a:lstStyle/>
          <a:p>
            <a:r>
              <a:rPr lang="en-AU" dirty="0"/>
              <a:t>Several Job Opportunity </a:t>
            </a:r>
            <a:r>
              <a:rPr lang="en-AU" dirty="0">
                <a:solidFill>
                  <a:srgbClr val="FFC000"/>
                </a:solidFill>
              </a:rPr>
              <a:t>(Salary &gt; 100,000)</a:t>
            </a:r>
          </a:p>
          <a:p>
            <a:pPr lvl="1"/>
            <a:r>
              <a:rPr lang="en-AU" dirty="0"/>
              <a:t>Database Engineer </a:t>
            </a:r>
          </a:p>
          <a:p>
            <a:pPr lvl="1"/>
            <a:r>
              <a:rPr lang="en-AU" dirty="0"/>
              <a:t>Database Designer</a:t>
            </a:r>
          </a:p>
          <a:p>
            <a:pPr lvl="1"/>
            <a:r>
              <a:rPr lang="en-AU" dirty="0"/>
              <a:t>Database Administrator</a:t>
            </a:r>
          </a:p>
          <a:p>
            <a:pPr lvl="1"/>
            <a:r>
              <a:rPr lang="en-AU" dirty="0"/>
              <a:t>Database Developer</a:t>
            </a:r>
          </a:p>
          <a:p>
            <a:pPr lvl="1"/>
            <a:endParaRPr lang="en-AU" dirty="0"/>
          </a:p>
          <a:p>
            <a:pPr marL="457200" lvl="1" indent="0">
              <a:buNone/>
            </a:pPr>
            <a:r>
              <a:rPr lang="en-AU" dirty="0"/>
              <a:t>https://www.seek.com.au/database-jobs</a:t>
            </a:r>
          </a:p>
        </p:txBody>
      </p:sp>
    </p:spTree>
    <p:extLst>
      <p:ext uri="{BB962C8B-B14F-4D97-AF65-F5344CB8AC3E}">
        <p14:creationId xmlns:p14="http://schemas.microsoft.com/office/powerpoint/2010/main" val="26296650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normAutofit fontScale="90000"/>
          </a:bodyPr>
          <a:lstStyle/>
          <a:p>
            <a:pPr eaLnBrk="1" hangingPunct="1">
              <a:defRPr/>
            </a:pPr>
            <a:r>
              <a:rPr lang="en-US" sz="4500">
                <a:latin typeface="Arial" pitchFamily="34" charset="0"/>
                <a:ea typeface="ＭＳ Ｐゴシック" pitchFamily="34" charset="-128"/>
              </a:rPr>
              <a:t>Example of Relationship Cardinality – many-to-many</a:t>
            </a:r>
            <a:endParaRPr lang="en-AU" sz="4500">
              <a:latin typeface="Arial" pitchFamily="34" charset="0"/>
              <a:ea typeface="ＭＳ Ｐゴシック" pitchFamily="34" charset="-128"/>
            </a:endParaRPr>
          </a:p>
        </p:txBody>
      </p:sp>
      <p:sp>
        <p:nvSpPr>
          <p:cNvPr id="66565" name="Rectangle 3"/>
          <p:cNvSpPr>
            <a:spLocks noGrp="1" noChangeArrowheads="1"/>
          </p:cNvSpPr>
          <p:nvPr>
            <p:ph type="body" idx="4294967295"/>
          </p:nvPr>
        </p:nvSpPr>
        <p:spPr>
          <a:xfrm>
            <a:off x="1181099" y="2298700"/>
            <a:ext cx="9486900" cy="3571875"/>
          </a:xfrm>
        </p:spPr>
        <p:txBody>
          <a:bodyPr rtlCol="0">
            <a:normAutofit/>
          </a:bodyPr>
          <a:lstStyle/>
          <a:p>
            <a:pPr>
              <a:defRPr/>
            </a:pPr>
            <a:r>
              <a:rPr lang="en-AU" sz="3200" dirty="0">
                <a:latin typeface="Arial" charset="0"/>
                <a:ea typeface="+mn-ea"/>
              </a:rPr>
              <a:t>Each patient is receiving many types of treatments</a:t>
            </a:r>
          </a:p>
          <a:p>
            <a:pPr>
              <a:defRPr/>
            </a:pPr>
            <a:r>
              <a:rPr lang="en-US" sz="3200" dirty="0">
                <a:latin typeface="Arial" charset="0"/>
                <a:ea typeface="+mn-ea"/>
              </a:rPr>
              <a:t>Each type of treatment is received by many patients</a:t>
            </a:r>
            <a:endParaRPr lang="en-AU" sz="3200" dirty="0">
              <a:latin typeface="Arial" charset="0"/>
              <a:ea typeface="+mn-ea"/>
            </a:endParaRPr>
          </a:p>
        </p:txBody>
      </p:sp>
      <p:sp>
        <p:nvSpPr>
          <p:cNvPr id="46084" name="Rectangle 4"/>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sp>
        <p:nvSpPr>
          <p:cNvPr id="46085" name="Rectangle 6"/>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sp>
        <p:nvSpPr>
          <p:cNvPr id="46086"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sp>
        <p:nvSpPr>
          <p:cNvPr id="46087" name="Rectangle 10"/>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solidFill>
                <a:srgbClr val="000000"/>
              </a:solidFill>
              <a:latin typeface="Arial" panose="020B0604020202020204" pitchFamily="34" charset="0"/>
            </a:endParaRPr>
          </a:p>
        </p:txBody>
      </p:sp>
      <p:pic>
        <p:nvPicPr>
          <p:cNvPr id="46090"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8599" y="4590257"/>
            <a:ext cx="77089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91" name="Group 12"/>
          <p:cNvGrpSpPr>
            <a:grpSpLocks/>
          </p:cNvGrpSpPr>
          <p:nvPr/>
        </p:nvGrpSpPr>
        <p:grpSpPr bwMode="auto">
          <a:xfrm>
            <a:off x="6730352" y="4855369"/>
            <a:ext cx="287337" cy="358775"/>
            <a:chOff x="5580112" y="2348880"/>
            <a:chExt cx="288032" cy="360040"/>
          </a:xfrm>
        </p:grpSpPr>
        <p:cxnSp>
          <p:nvCxnSpPr>
            <p:cNvPr id="8" name="Straight Connector 7"/>
            <p:cNvCxnSpPr/>
            <p:nvPr/>
          </p:nvCxnSpPr>
          <p:spPr>
            <a:xfrm flipH="1" flipV="1">
              <a:off x="5580112" y="2505004"/>
              <a:ext cx="288032" cy="203916"/>
            </a:xfrm>
            <a:prstGeom prst="line">
              <a:avLst/>
            </a:prstGeom>
            <a:ln w="158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5580112" y="2348880"/>
              <a:ext cx="288032" cy="156124"/>
            </a:xfrm>
            <a:prstGeom prst="line">
              <a:avLst/>
            </a:prstGeom>
            <a:ln w="158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075655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normAutofit fontScale="90000"/>
          </a:bodyPr>
          <a:lstStyle/>
          <a:p>
            <a:pPr eaLnBrk="1" hangingPunct="1">
              <a:defRPr/>
            </a:pPr>
            <a:r>
              <a:rPr lang="en-US" sz="4500">
                <a:latin typeface="Arial" pitchFamily="34" charset="0"/>
                <a:ea typeface="ＭＳ Ｐゴシック" pitchFamily="34" charset="-128"/>
              </a:rPr>
              <a:t>Diagramming Conventions – Relationship Participation</a:t>
            </a:r>
          </a:p>
        </p:txBody>
      </p:sp>
      <p:sp>
        <p:nvSpPr>
          <p:cNvPr id="47107" name="Rectangle 3"/>
          <p:cNvSpPr>
            <a:spLocks noGrp="1" noChangeArrowheads="1"/>
          </p:cNvSpPr>
          <p:nvPr>
            <p:ph idx="1"/>
          </p:nvPr>
        </p:nvSpPr>
        <p:spPr/>
        <p:txBody>
          <a:bodyPr>
            <a:normAutofit/>
          </a:bodyPr>
          <a:lstStyle/>
          <a:p>
            <a:pPr eaLnBrk="1" hangingPunct="1">
              <a:lnSpc>
                <a:spcPct val="130000"/>
              </a:lnSpc>
            </a:pPr>
            <a:r>
              <a:rPr lang="en-AU" altLang="en-US" sz="3000" b="1" dirty="0">
                <a:latin typeface="Arial" panose="020B0604020202020204" pitchFamily="34" charset="0"/>
              </a:rPr>
              <a:t>Participation </a:t>
            </a:r>
            <a:r>
              <a:rPr lang="en-AU" altLang="en-US" sz="3000" dirty="0">
                <a:latin typeface="Arial" panose="020B0604020202020204" pitchFamily="34" charset="0"/>
              </a:rPr>
              <a:t>indicates whether all, or only some, entity occurrences participate in a relationship</a:t>
            </a:r>
          </a:p>
          <a:p>
            <a:pPr eaLnBrk="1" hangingPunct="1">
              <a:lnSpc>
                <a:spcPct val="130000"/>
              </a:lnSpc>
            </a:pPr>
            <a:r>
              <a:rPr lang="en-AU" altLang="en-US" sz="3000" dirty="0">
                <a:latin typeface="Arial" panose="020B0604020202020204" pitchFamily="34" charset="0"/>
              </a:rPr>
              <a:t>We use the </a:t>
            </a:r>
            <a:r>
              <a:rPr lang="en-AU" altLang="en-US" sz="3000" b="1" dirty="0">
                <a:latin typeface="Arial" panose="020B0604020202020204" pitchFamily="34" charset="0"/>
              </a:rPr>
              <a:t>|</a:t>
            </a:r>
            <a:r>
              <a:rPr lang="en-AU" altLang="en-US" sz="3000" dirty="0">
                <a:latin typeface="Arial" panose="020B0604020202020204" pitchFamily="34" charset="0"/>
              </a:rPr>
              <a:t> symbol on relationship lines to indicate </a:t>
            </a:r>
            <a:r>
              <a:rPr lang="en-AU" altLang="en-US" sz="3000" b="1" dirty="0">
                <a:latin typeface="Arial" panose="020B0604020202020204" pitchFamily="34" charset="0"/>
              </a:rPr>
              <a:t>mandatory</a:t>
            </a:r>
            <a:r>
              <a:rPr lang="en-AU" altLang="en-US" sz="3000" dirty="0">
                <a:latin typeface="Arial" panose="020B0604020202020204" pitchFamily="34" charset="0"/>
              </a:rPr>
              <a:t> participation </a:t>
            </a:r>
          </a:p>
          <a:p>
            <a:pPr eaLnBrk="1" hangingPunct="1">
              <a:lnSpc>
                <a:spcPct val="130000"/>
              </a:lnSpc>
            </a:pPr>
            <a:r>
              <a:rPr lang="en-AU" altLang="en-US" sz="3000" dirty="0">
                <a:latin typeface="Arial" panose="020B0604020202020204" pitchFamily="34" charset="0"/>
              </a:rPr>
              <a:t>We use the </a:t>
            </a:r>
            <a:r>
              <a:rPr lang="en-AU" altLang="en-US" sz="3000" b="1" dirty="0">
                <a:latin typeface="Arial" panose="020B0604020202020204" pitchFamily="34" charset="0"/>
              </a:rPr>
              <a:t>O</a:t>
            </a:r>
            <a:r>
              <a:rPr lang="en-AU" altLang="en-US" sz="3000" dirty="0">
                <a:latin typeface="Arial" panose="020B0604020202020204" pitchFamily="34" charset="0"/>
              </a:rPr>
              <a:t> symbol on relationship lines to indicate </a:t>
            </a:r>
            <a:r>
              <a:rPr lang="en-AU" altLang="en-US" sz="3000" b="1" dirty="0">
                <a:latin typeface="Arial" panose="020B0604020202020204" pitchFamily="34" charset="0"/>
              </a:rPr>
              <a:t>optional</a:t>
            </a:r>
            <a:r>
              <a:rPr lang="en-AU" altLang="en-US" sz="3000" dirty="0">
                <a:latin typeface="Arial" panose="020B0604020202020204" pitchFamily="34" charset="0"/>
              </a:rPr>
              <a:t> participation </a:t>
            </a:r>
          </a:p>
        </p:txBody>
      </p:sp>
    </p:spTree>
    <p:extLst>
      <p:ext uri="{BB962C8B-B14F-4D97-AF65-F5344CB8AC3E}">
        <p14:creationId xmlns:p14="http://schemas.microsoft.com/office/powerpoint/2010/main" val="27821776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rtlCol="0">
            <a:normAutofit fontScale="90000"/>
          </a:bodyPr>
          <a:lstStyle/>
          <a:p>
            <a:pPr>
              <a:defRPr/>
            </a:pPr>
            <a:r>
              <a:rPr lang="en-US">
                <a:latin typeface="Arial" charset="0"/>
                <a:ea typeface="+mj-ea"/>
              </a:rPr>
              <a:t>Another Example of Relationship Participation</a:t>
            </a:r>
            <a:endParaRPr lang="en-AU">
              <a:latin typeface="Arial" charset="0"/>
              <a:ea typeface="+mj-ea"/>
            </a:endParaRPr>
          </a:p>
        </p:txBody>
      </p:sp>
      <p:sp>
        <p:nvSpPr>
          <p:cNvPr id="48131" name="Rectangle 3"/>
          <p:cNvSpPr>
            <a:spLocks noGrp="1" noChangeArrowheads="1"/>
          </p:cNvSpPr>
          <p:nvPr>
            <p:ph type="body" idx="4294967295"/>
          </p:nvPr>
        </p:nvSpPr>
        <p:spPr>
          <a:xfrm>
            <a:off x="1435100" y="2931322"/>
            <a:ext cx="9036050" cy="3043237"/>
          </a:xfrm>
        </p:spPr>
        <p:txBody>
          <a:bodyPr/>
          <a:lstStyle/>
          <a:p>
            <a:pPr eaLnBrk="1" hangingPunct="1">
              <a:buFont typeface="Wingdings" panose="05000000000000000000" pitchFamily="2" charset="2"/>
              <a:buNone/>
            </a:pPr>
            <a:r>
              <a:rPr lang="en-AU" altLang="en-US" dirty="0">
                <a:latin typeface="Arial" panose="020B0604020202020204" pitchFamily="34" charset="0"/>
              </a:rPr>
              <a:t>  </a:t>
            </a:r>
          </a:p>
          <a:p>
            <a:pPr eaLnBrk="1" hangingPunct="1">
              <a:buFont typeface="Wingdings" panose="05000000000000000000" pitchFamily="2" charset="2"/>
              <a:buNone/>
            </a:pPr>
            <a:endParaRPr lang="en-AU" altLang="en-US" dirty="0">
              <a:latin typeface="Arial" panose="020B0604020202020204" pitchFamily="34" charset="0"/>
            </a:endParaRPr>
          </a:p>
          <a:p>
            <a:pPr eaLnBrk="1" hangingPunct="1">
              <a:buFont typeface="Wingdings" panose="05000000000000000000" pitchFamily="2" charset="2"/>
              <a:buNone/>
            </a:pPr>
            <a:endParaRPr lang="en-AU" altLang="en-US" dirty="0">
              <a:latin typeface="Arial" panose="020B0604020202020204" pitchFamily="34" charset="0"/>
            </a:endParaRPr>
          </a:p>
          <a:p>
            <a:pPr eaLnBrk="1" hangingPunct="1">
              <a:buFont typeface="Wingdings" panose="05000000000000000000" pitchFamily="2" charset="2"/>
              <a:buNone/>
            </a:pPr>
            <a:r>
              <a:rPr lang="en-AU" altLang="en-US" dirty="0">
                <a:latin typeface="Arial" panose="020B0604020202020204" pitchFamily="34" charset="0"/>
              </a:rPr>
              <a:t> If we wish to indicate that it is mandatory for a student to be enrolled in at least one unit, we add a stroke ( | ) at the end of the relationship line near the entity UNIT</a:t>
            </a:r>
          </a:p>
        </p:txBody>
      </p:sp>
      <p:sp>
        <p:nvSpPr>
          <p:cNvPr id="48132" name="Rectangle 4"/>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48133" name="Rectangle 5"/>
          <p:cNvSpPr>
            <a:spLocks noChangeArrowheads="1"/>
          </p:cNvSpPr>
          <p:nvPr/>
        </p:nvSpPr>
        <p:spPr bwMode="auto">
          <a:xfrm>
            <a:off x="1524001" y="2840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48134" name="Rectangle 6"/>
          <p:cNvSpPr>
            <a:spLocks noChangeArrowheads="1"/>
          </p:cNvSpPr>
          <p:nvPr/>
        </p:nvSpPr>
        <p:spPr bwMode="auto">
          <a:xfrm>
            <a:off x="1524001" y="2840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48135" name="Rectangle 9"/>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pic>
        <p:nvPicPr>
          <p:cNvPr id="4813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9625" y="2377432"/>
            <a:ext cx="79248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63611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rtlCol="0">
            <a:normAutofit fontScale="90000"/>
          </a:bodyPr>
          <a:lstStyle/>
          <a:p>
            <a:pPr>
              <a:defRPr/>
            </a:pPr>
            <a:r>
              <a:rPr lang="en-US">
                <a:latin typeface="Arial" charset="0"/>
                <a:ea typeface="+mj-ea"/>
              </a:rPr>
              <a:t>Example of Relationship Participation</a:t>
            </a:r>
            <a:endParaRPr lang="en-AU">
              <a:latin typeface="Arial" charset="0"/>
              <a:ea typeface="+mj-ea"/>
            </a:endParaRPr>
          </a:p>
        </p:txBody>
      </p:sp>
      <p:sp>
        <p:nvSpPr>
          <p:cNvPr id="49155" name="Rectangle 3"/>
          <p:cNvSpPr>
            <a:spLocks noGrp="1" noChangeArrowheads="1"/>
          </p:cNvSpPr>
          <p:nvPr>
            <p:ph type="body" idx="4294967295"/>
          </p:nvPr>
        </p:nvSpPr>
        <p:spPr>
          <a:xfrm>
            <a:off x="1577975" y="4348163"/>
            <a:ext cx="9036050" cy="3260725"/>
          </a:xfrm>
        </p:spPr>
        <p:txBody>
          <a:bodyPr/>
          <a:lstStyle/>
          <a:p>
            <a:pPr eaLnBrk="1" hangingPunct="1">
              <a:buFont typeface="Wingdings" panose="05000000000000000000" pitchFamily="2" charset="2"/>
              <a:buNone/>
            </a:pPr>
            <a:r>
              <a:rPr lang="en-AU" altLang="en-US" dirty="0">
                <a:latin typeface="Arial" panose="020B0604020202020204" pitchFamily="34" charset="0"/>
              </a:rPr>
              <a:t>   If we wish to indicate that it is not necessary for a standardised treatment to be received by any patients, we add an O (for Optional)  at the end of the line near the entity PATIENT</a:t>
            </a:r>
          </a:p>
        </p:txBody>
      </p:sp>
      <p:sp>
        <p:nvSpPr>
          <p:cNvPr id="49156" name="Rectangle 4"/>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49157" name="Rectangle 8"/>
          <p:cNvSpPr>
            <a:spLocks noChangeArrowheads="1"/>
          </p:cNvSpPr>
          <p:nvPr/>
        </p:nvSpPr>
        <p:spPr bwMode="auto">
          <a:xfrm>
            <a:off x="1524001" y="2840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pic>
        <p:nvPicPr>
          <p:cNvPr id="49160"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3767" y="3184970"/>
            <a:ext cx="81026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79072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rtlCol="0">
            <a:normAutofit fontScale="90000"/>
          </a:bodyPr>
          <a:lstStyle/>
          <a:p>
            <a:pPr>
              <a:defRPr/>
            </a:pPr>
            <a:r>
              <a:rPr lang="en-US">
                <a:latin typeface="Arial" charset="0"/>
                <a:ea typeface="+mj-ea"/>
              </a:rPr>
              <a:t>Updated Example of Relationship Participation</a:t>
            </a:r>
            <a:endParaRPr lang="en-AU">
              <a:latin typeface="Arial" charset="0"/>
              <a:ea typeface="+mj-ea"/>
            </a:endParaRPr>
          </a:p>
        </p:txBody>
      </p:sp>
      <p:sp>
        <p:nvSpPr>
          <p:cNvPr id="50179" name="Rectangle 3"/>
          <p:cNvSpPr>
            <a:spLocks noGrp="1" noChangeArrowheads="1"/>
          </p:cNvSpPr>
          <p:nvPr>
            <p:ph type="body" idx="4294967295"/>
          </p:nvPr>
        </p:nvSpPr>
        <p:spPr>
          <a:xfrm>
            <a:off x="1422400" y="4135438"/>
            <a:ext cx="9144000" cy="3114675"/>
          </a:xfrm>
        </p:spPr>
        <p:txBody>
          <a:bodyPr/>
          <a:lstStyle/>
          <a:p>
            <a:pPr eaLnBrk="1" hangingPunct="1">
              <a:buFont typeface="Wingdings" panose="05000000000000000000" pitchFamily="2" charset="2"/>
              <a:buNone/>
            </a:pPr>
            <a:r>
              <a:rPr lang="en-AU" altLang="en-US" sz="3000" dirty="0">
                <a:latin typeface="Arial" panose="020B0604020202020204" pitchFamily="34" charset="0"/>
              </a:rPr>
              <a:t>   If we also wish to indicate that it is not necessary for a patient to be receiving any standardised treatments, we add an O (for Optional) at the end of the line near the entity PATIENT</a:t>
            </a:r>
          </a:p>
        </p:txBody>
      </p:sp>
      <p:sp>
        <p:nvSpPr>
          <p:cNvPr id="50180" name="Rectangle 4"/>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50181" name="Rectangle 5"/>
          <p:cNvSpPr>
            <a:spLocks noChangeArrowheads="1"/>
          </p:cNvSpPr>
          <p:nvPr/>
        </p:nvSpPr>
        <p:spPr bwMode="auto">
          <a:xfrm>
            <a:off x="1524001" y="2840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50182" name="Rectangle 8"/>
          <p:cNvSpPr>
            <a:spLocks noChangeArrowheads="1"/>
          </p:cNvSpPr>
          <p:nvPr/>
        </p:nvSpPr>
        <p:spPr bwMode="auto">
          <a:xfrm>
            <a:off x="1524001" y="2840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pic>
        <p:nvPicPr>
          <p:cNvPr id="5018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0251" y="2709455"/>
            <a:ext cx="8191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836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684" name="Rectangle 2"/>
          <p:cNvSpPr>
            <a:spLocks noGrp="1" noChangeArrowheads="1"/>
          </p:cNvSpPr>
          <p:nvPr>
            <p:ph type="title"/>
          </p:nvPr>
        </p:nvSpPr>
        <p:spPr>
          <a:xfrm>
            <a:off x="838200" y="365125"/>
            <a:ext cx="7958667" cy="1137104"/>
          </a:xfrm>
        </p:spPr>
        <p:txBody>
          <a:bodyPr vert="horz" lIns="91440" tIns="45720" rIns="91440" bIns="45720" rtlCol="0" anchor="b">
            <a:normAutofit/>
          </a:bodyPr>
          <a:lstStyle/>
          <a:p>
            <a:pPr>
              <a:defRPr/>
            </a:pPr>
            <a:r>
              <a:rPr lang="en-US" sz="4400">
                <a:solidFill>
                  <a:schemeClr val="tx1">
                    <a:lumMod val="95000"/>
                  </a:schemeClr>
                </a:solidFill>
              </a:rPr>
              <a:t>When to Indicate Participation</a:t>
            </a:r>
          </a:p>
        </p:txBody>
      </p:sp>
      <p:sp>
        <p:nvSpPr>
          <p:cNvPr id="71685" name="Rectangle 3"/>
          <p:cNvSpPr>
            <a:spLocks noGrp="1" noChangeArrowheads="1"/>
          </p:cNvSpPr>
          <p:nvPr>
            <p:ph type="body" idx="4294967295"/>
          </p:nvPr>
        </p:nvSpPr>
        <p:spPr>
          <a:xfrm>
            <a:off x="838200" y="1825625"/>
            <a:ext cx="10591800" cy="4351338"/>
          </a:xfrm>
        </p:spPr>
        <p:txBody>
          <a:bodyPr vert="horz" lIns="91440" tIns="45720" rIns="91440" bIns="45720" rtlCol="0">
            <a:normAutofit/>
          </a:bodyPr>
          <a:lstStyle/>
          <a:p>
            <a:pPr>
              <a:defRPr/>
            </a:pPr>
            <a:r>
              <a:rPr lang="en-US" sz="3200" dirty="0">
                <a:solidFill>
                  <a:schemeClr val="tx1">
                    <a:lumMod val="95000"/>
                  </a:schemeClr>
                </a:solidFill>
              </a:rPr>
              <a:t>We will add O or | to our relationship lines only if the scenario specifically indicates that participation is optional or mandatory</a:t>
            </a:r>
          </a:p>
          <a:p>
            <a:pPr>
              <a:defRPr/>
            </a:pPr>
            <a:r>
              <a:rPr lang="en-US" sz="3200" dirty="0">
                <a:solidFill>
                  <a:schemeClr val="tx1">
                    <a:lumMod val="95000"/>
                  </a:schemeClr>
                </a:solidFill>
              </a:rPr>
              <a:t>Some people choose to mark every end of every relationship line with either | or O</a:t>
            </a:r>
          </a:p>
          <a:p>
            <a:pPr>
              <a:defRPr/>
            </a:pPr>
            <a:r>
              <a:rPr lang="en-US" sz="3200" dirty="0">
                <a:solidFill>
                  <a:schemeClr val="tx1">
                    <a:lumMod val="95000"/>
                  </a:schemeClr>
                </a:solidFill>
              </a:rPr>
              <a:t>Some people choose to use only | (mandatory) symbols</a:t>
            </a:r>
          </a:p>
        </p:txBody>
      </p:sp>
      <p:sp>
        <p:nvSpPr>
          <p:cNvPr id="51204" name="Rectangle 4"/>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51205" name="Rectangle 5"/>
          <p:cNvSpPr>
            <a:spLocks noChangeArrowheads="1"/>
          </p:cNvSpPr>
          <p:nvPr/>
        </p:nvSpPr>
        <p:spPr bwMode="auto">
          <a:xfrm>
            <a:off x="1524001" y="2840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51206" name="Rectangle 6"/>
          <p:cNvSpPr>
            <a:spLocks noChangeArrowheads="1"/>
          </p:cNvSpPr>
          <p:nvPr/>
        </p:nvSpPr>
        <p:spPr bwMode="auto">
          <a:xfrm>
            <a:off x="1524001" y="2840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Tree>
    <p:extLst>
      <p:ext uri="{BB962C8B-B14F-4D97-AF65-F5344CB8AC3E}">
        <p14:creationId xmlns:p14="http://schemas.microsoft.com/office/powerpoint/2010/main" val="17508393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a:latin typeface="Arial" panose="020B0604020202020204" pitchFamily="34" charset="0"/>
              </a:rPr>
              <a:t>ER Diagram – Example 1</a:t>
            </a:r>
            <a:endParaRPr lang="en-AU" altLang="en-US">
              <a:latin typeface="Arial" panose="020B0604020202020204" pitchFamily="34" charset="0"/>
            </a:endParaRPr>
          </a:p>
        </p:txBody>
      </p:sp>
      <p:sp>
        <p:nvSpPr>
          <p:cNvPr id="52227" name="Rectangle 3"/>
          <p:cNvSpPr>
            <a:spLocks noGrp="1" noChangeArrowheads="1"/>
          </p:cNvSpPr>
          <p:nvPr>
            <p:ph type="body" idx="4294967295"/>
          </p:nvPr>
        </p:nvSpPr>
        <p:spPr>
          <a:xfrm>
            <a:off x="0" y="2228850"/>
            <a:ext cx="9144000" cy="720725"/>
          </a:xfrm>
        </p:spPr>
        <p:txBody>
          <a:bodyPr/>
          <a:lstStyle/>
          <a:p>
            <a:pPr eaLnBrk="1" hangingPunct="1">
              <a:lnSpc>
                <a:spcPct val="130000"/>
              </a:lnSpc>
              <a:spcBef>
                <a:spcPct val="0"/>
              </a:spcBef>
              <a:buFont typeface="Wingdings" panose="05000000000000000000" pitchFamily="2" charset="2"/>
              <a:buNone/>
            </a:pPr>
            <a:r>
              <a:rPr lang="en-AU" altLang="en-US" sz="3000" dirty="0">
                <a:latin typeface="Bookman Old Style" panose="02050604050505020204" pitchFamily="18" charset="0"/>
              </a:rPr>
              <a:t>	</a:t>
            </a:r>
            <a:r>
              <a:rPr lang="en-AU" altLang="en-US" sz="2400" b="1" dirty="0">
                <a:latin typeface="Bookman Old Style" panose="02050604050505020204" pitchFamily="18" charset="0"/>
              </a:rPr>
              <a:t>Finnegan</a:t>
            </a:r>
            <a:r>
              <a:rPr lang="en-AU" altLang="en-AU" sz="2400" b="1" dirty="0">
                <a:latin typeface="Bookman Old Style" panose="02050604050505020204" pitchFamily="18" charset="0"/>
              </a:rPr>
              <a:t>’</a:t>
            </a:r>
            <a:r>
              <a:rPr lang="en-AU" altLang="en-US" sz="2400" b="1" dirty="0">
                <a:latin typeface="Bookman Old Style" panose="02050604050505020204" pitchFamily="18" charset="0"/>
              </a:rPr>
              <a:t>s Falderals Factory - Projects</a:t>
            </a:r>
          </a:p>
        </p:txBody>
      </p:sp>
      <p:sp>
        <p:nvSpPr>
          <p:cNvPr id="52228" name="Rectangle 4"/>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52229" name="Rectangle 5"/>
          <p:cNvSpPr>
            <a:spLocks noChangeArrowheads="1"/>
          </p:cNvSpPr>
          <p:nvPr/>
        </p:nvSpPr>
        <p:spPr bwMode="auto">
          <a:xfrm>
            <a:off x="1524001" y="27219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52230" name="Rectangle 7"/>
          <p:cNvSpPr>
            <a:spLocks noChangeArrowheads="1"/>
          </p:cNvSpPr>
          <p:nvPr/>
        </p:nvSpPr>
        <p:spPr bwMode="auto">
          <a:xfrm>
            <a:off x="1524001" y="23742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52231" name="Rectangle 10"/>
          <p:cNvSpPr>
            <a:spLocks noChangeArrowheads="1"/>
          </p:cNvSpPr>
          <p:nvPr/>
        </p:nvSpPr>
        <p:spPr bwMode="auto">
          <a:xfrm>
            <a:off x="1343026" y="14693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pic>
        <p:nvPicPr>
          <p:cNvPr id="5223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7588" y="2949324"/>
            <a:ext cx="5372100" cy="314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0182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normAutofit fontScale="90000"/>
          </a:bodyPr>
          <a:lstStyle/>
          <a:p>
            <a:pPr eaLnBrk="1" hangingPunct="1">
              <a:defRPr/>
            </a:pPr>
            <a:r>
              <a:rPr lang="en-US" sz="4500">
                <a:latin typeface="Arial" pitchFamily="34" charset="0"/>
                <a:ea typeface="ＭＳ Ｐゴシック" pitchFamily="34" charset="-128"/>
              </a:rPr>
              <a:t>Notes on </a:t>
            </a:r>
            <a:br>
              <a:rPr lang="en-US" sz="4500">
                <a:latin typeface="Arial" pitchFamily="34" charset="0"/>
                <a:ea typeface="ＭＳ Ｐゴシック" pitchFamily="34" charset="-128"/>
              </a:rPr>
            </a:br>
            <a:r>
              <a:rPr lang="en-US" sz="4500">
                <a:latin typeface="Arial" pitchFamily="34" charset="0"/>
                <a:ea typeface="ＭＳ Ｐゴシック" pitchFamily="34" charset="-128"/>
              </a:rPr>
              <a:t>ER Diagram – Example 1</a:t>
            </a:r>
          </a:p>
        </p:txBody>
      </p:sp>
      <p:sp>
        <p:nvSpPr>
          <p:cNvPr id="73733" name="Rectangle 3"/>
          <p:cNvSpPr>
            <a:spLocks noGrp="1" noChangeArrowheads="1"/>
          </p:cNvSpPr>
          <p:nvPr>
            <p:ph idx="1"/>
          </p:nvPr>
        </p:nvSpPr>
        <p:spPr>
          <a:xfrm>
            <a:off x="1028700" y="2057400"/>
            <a:ext cx="9800977" cy="4639239"/>
          </a:xfrm>
        </p:spPr>
        <p:txBody>
          <a:bodyPr rtlCol="0">
            <a:normAutofit/>
          </a:bodyPr>
          <a:lstStyle/>
          <a:p>
            <a:pPr>
              <a:spcAft>
                <a:spcPts val="600"/>
              </a:spcAft>
              <a:defRPr/>
            </a:pPr>
            <a:r>
              <a:rPr lang="en-AU" sz="2400" dirty="0">
                <a:latin typeface="Times New Roman" charset="0"/>
                <a:ea typeface="+mn-ea"/>
                <a:cs typeface="Times New Roman" charset="0"/>
              </a:rPr>
              <a:t>ACTIVITY</a:t>
            </a:r>
            <a:r>
              <a:rPr lang="en-AU" sz="2400" dirty="0">
                <a:latin typeface="Arial" charset="0"/>
                <a:ea typeface="+mn-ea"/>
              </a:rPr>
              <a:t> is a </a:t>
            </a:r>
            <a:r>
              <a:rPr lang="en-AU" sz="2400" b="1" dirty="0">
                <a:latin typeface="Arial" charset="0"/>
                <a:ea typeface="+mn-ea"/>
              </a:rPr>
              <a:t>subordinate entity</a:t>
            </a:r>
            <a:br>
              <a:rPr lang="en-AU" sz="2400" b="1" dirty="0">
                <a:latin typeface="Arial" charset="0"/>
                <a:ea typeface="+mn-ea"/>
              </a:rPr>
            </a:br>
            <a:r>
              <a:rPr lang="en-AU" sz="2400" dirty="0">
                <a:latin typeface="Arial" charset="0"/>
                <a:ea typeface="+mn-ea"/>
              </a:rPr>
              <a:t>(also called a </a:t>
            </a:r>
            <a:r>
              <a:rPr lang="en-AU" sz="2400" b="1" dirty="0">
                <a:latin typeface="Arial" charset="0"/>
                <a:ea typeface="+mn-ea"/>
              </a:rPr>
              <a:t>weak entity</a:t>
            </a:r>
            <a:r>
              <a:rPr lang="en-AU" sz="2400" dirty="0">
                <a:latin typeface="Arial" charset="0"/>
                <a:ea typeface="+mn-ea"/>
              </a:rPr>
              <a:t>)</a:t>
            </a:r>
          </a:p>
          <a:p>
            <a:pPr lvl="1">
              <a:spcBef>
                <a:spcPts val="600"/>
              </a:spcBef>
              <a:defRPr/>
            </a:pPr>
            <a:r>
              <a:rPr lang="en-AU" sz="2000" dirty="0">
                <a:latin typeface="Arial" charset="0"/>
                <a:ea typeface="+mn-ea"/>
              </a:rPr>
              <a:t>Each instance of </a:t>
            </a:r>
            <a:r>
              <a:rPr lang="en-AU" sz="2000" dirty="0">
                <a:latin typeface="Times New Roman" charset="0"/>
                <a:ea typeface="+mn-ea"/>
                <a:cs typeface="Times New Roman" charset="0"/>
              </a:rPr>
              <a:t>ACTIVITY </a:t>
            </a:r>
            <a:r>
              <a:rPr lang="en-AU" sz="2000" dirty="0">
                <a:latin typeface="Arial" charset="0"/>
                <a:ea typeface="+mn-ea"/>
                <a:cs typeface="Times New Roman" charset="0"/>
              </a:rPr>
              <a:t>must be associated with an instance of </a:t>
            </a:r>
            <a:r>
              <a:rPr lang="en-AU" sz="2000" dirty="0">
                <a:latin typeface="Times New Roman" charset="0"/>
                <a:ea typeface="+mn-ea"/>
                <a:cs typeface="Times New Roman" charset="0"/>
              </a:rPr>
              <a:t>PROJECT</a:t>
            </a:r>
          </a:p>
          <a:p>
            <a:pPr lvl="2">
              <a:spcBef>
                <a:spcPts val="600"/>
              </a:spcBef>
              <a:spcAft>
                <a:spcPts val="600"/>
              </a:spcAft>
              <a:defRPr/>
            </a:pPr>
            <a:r>
              <a:rPr lang="en-US" sz="1800" dirty="0">
                <a:latin typeface="Arial" charset="0"/>
                <a:ea typeface="+mn-ea"/>
                <a:cs typeface="Times New Roman" charset="0"/>
              </a:rPr>
              <a:t>Note the mandatory symbol (</a:t>
            </a:r>
            <a:r>
              <a:rPr lang="en-US" sz="1800" b="1" dirty="0">
                <a:latin typeface="Arial" charset="0"/>
                <a:ea typeface="+mn-ea"/>
                <a:cs typeface="Times New Roman" charset="0"/>
              </a:rPr>
              <a:t>|</a:t>
            </a:r>
            <a:r>
              <a:rPr lang="en-US" sz="1800" dirty="0">
                <a:latin typeface="Arial" charset="0"/>
                <a:ea typeface="+mn-ea"/>
                <a:cs typeface="Times New Roman" charset="0"/>
              </a:rPr>
              <a:t>) near </a:t>
            </a:r>
            <a:r>
              <a:rPr lang="en-US" sz="1800" dirty="0">
                <a:latin typeface="Times New Roman" charset="0"/>
                <a:ea typeface="+mn-ea"/>
                <a:cs typeface="Times New Roman" charset="0"/>
              </a:rPr>
              <a:t>PROJECT</a:t>
            </a:r>
            <a:endParaRPr lang="en-AU" sz="1800" dirty="0">
              <a:latin typeface="Times New Roman" charset="0"/>
              <a:ea typeface="+mn-ea"/>
              <a:cs typeface="Times New Roman" charset="0"/>
            </a:endParaRPr>
          </a:p>
          <a:p>
            <a:pPr lvl="1">
              <a:spcBef>
                <a:spcPts val="600"/>
              </a:spcBef>
              <a:defRPr/>
            </a:pPr>
            <a:r>
              <a:rPr lang="en-US" sz="2000" dirty="0">
                <a:latin typeface="Arial" charset="0"/>
                <a:ea typeface="+mn-ea"/>
                <a:cs typeface="Times New Roman" charset="0"/>
              </a:rPr>
              <a:t>The identifier of </a:t>
            </a:r>
            <a:r>
              <a:rPr lang="en-AU" sz="2000" dirty="0">
                <a:latin typeface="Times New Roman" charset="0"/>
                <a:ea typeface="+mn-ea"/>
                <a:cs typeface="Times New Roman" charset="0"/>
              </a:rPr>
              <a:t>ACTIVITY </a:t>
            </a:r>
            <a:r>
              <a:rPr lang="en-AU" sz="2000" dirty="0">
                <a:latin typeface="Arial" charset="0"/>
                <a:ea typeface="+mn-ea"/>
                <a:cs typeface="Times New Roman" charset="0"/>
              </a:rPr>
              <a:t>is derived from the </a:t>
            </a:r>
            <a:r>
              <a:rPr lang="en-US" sz="2000" dirty="0">
                <a:latin typeface="Arial" charset="0"/>
                <a:ea typeface="+mn-ea"/>
                <a:cs typeface="Times New Roman" charset="0"/>
              </a:rPr>
              <a:t>identifier </a:t>
            </a:r>
            <a:r>
              <a:rPr lang="en-AU" sz="2000" dirty="0">
                <a:latin typeface="Arial" charset="0"/>
                <a:ea typeface="+mn-ea"/>
                <a:cs typeface="Times New Roman" charset="0"/>
              </a:rPr>
              <a:t>of </a:t>
            </a:r>
            <a:r>
              <a:rPr lang="en-AU" sz="2000" dirty="0">
                <a:latin typeface="Times New Roman" charset="0"/>
                <a:ea typeface="+mn-ea"/>
                <a:cs typeface="Times New Roman" charset="0"/>
              </a:rPr>
              <a:t>PROJECT</a:t>
            </a:r>
          </a:p>
          <a:p>
            <a:pPr lvl="2">
              <a:spcBef>
                <a:spcPts val="600"/>
              </a:spcBef>
              <a:defRPr/>
            </a:pPr>
            <a:r>
              <a:rPr lang="en-US" sz="1800" dirty="0">
                <a:latin typeface="Arial" charset="0"/>
                <a:ea typeface="+mn-ea"/>
                <a:cs typeface="Times New Roman" charset="0"/>
              </a:rPr>
              <a:t>The identifier of </a:t>
            </a:r>
            <a:r>
              <a:rPr lang="en-AU" sz="1800" dirty="0">
                <a:latin typeface="Times New Roman" charset="0"/>
                <a:ea typeface="+mn-ea"/>
                <a:cs typeface="Times New Roman" charset="0"/>
              </a:rPr>
              <a:t>ACTIVITY </a:t>
            </a:r>
            <a:r>
              <a:rPr lang="en-AU" sz="1800" dirty="0">
                <a:latin typeface="Arial" charset="0"/>
                <a:ea typeface="+mn-ea"/>
                <a:cs typeface="Times New Roman" charset="0"/>
              </a:rPr>
              <a:t>is </a:t>
            </a:r>
            <a:r>
              <a:rPr lang="en-AU" sz="1800" dirty="0">
                <a:latin typeface="Times New Roman" charset="0"/>
                <a:ea typeface="+mn-ea"/>
                <a:cs typeface="Times New Roman" charset="0"/>
              </a:rPr>
              <a:t>{Project-id, Activity-no}</a:t>
            </a:r>
          </a:p>
          <a:p>
            <a:pPr lvl="2">
              <a:spcBef>
                <a:spcPts val="600"/>
              </a:spcBef>
              <a:defRPr/>
            </a:pPr>
            <a:r>
              <a:rPr lang="en-US" sz="1800" dirty="0">
                <a:latin typeface="Arial" charset="0"/>
                <a:ea typeface="+mn-ea"/>
                <a:cs typeface="Times New Roman" charset="0"/>
              </a:rPr>
              <a:t>The identifier of </a:t>
            </a:r>
            <a:r>
              <a:rPr lang="en-AU" sz="1800" dirty="0">
                <a:latin typeface="Times New Roman" charset="0"/>
                <a:ea typeface="+mn-ea"/>
                <a:cs typeface="Times New Roman" charset="0"/>
              </a:rPr>
              <a:t>PROJECT </a:t>
            </a:r>
            <a:r>
              <a:rPr lang="en-AU" sz="1800" dirty="0">
                <a:latin typeface="Arial" charset="0"/>
                <a:ea typeface="+mn-ea"/>
                <a:cs typeface="Times New Roman" charset="0"/>
              </a:rPr>
              <a:t>is </a:t>
            </a:r>
            <a:r>
              <a:rPr lang="en-AU" sz="1800" dirty="0">
                <a:latin typeface="Times New Roman" charset="0"/>
                <a:ea typeface="+mn-ea"/>
                <a:cs typeface="Times New Roman" charset="0"/>
              </a:rPr>
              <a:t>{Project-id}</a:t>
            </a:r>
          </a:p>
          <a:p>
            <a:pPr lvl="1">
              <a:spcBef>
                <a:spcPts val="600"/>
              </a:spcBef>
              <a:defRPr/>
            </a:pPr>
            <a:endParaRPr lang="en-AU" dirty="0">
              <a:latin typeface="Arial" charset="0"/>
              <a:ea typeface="+mn-ea"/>
            </a:endParaRPr>
          </a:p>
        </p:txBody>
      </p:sp>
    </p:spTree>
    <p:extLst>
      <p:ext uri="{BB962C8B-B14F-4D97-AF65-F5344CB8AC3E}">
        <p14:creationId xmlns:p14="http://schemas.microsoft.com/office/powerpoint/2010/main" val="10535538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latin typeface="Arial" panose="020B0604020202020204" pitchFamily="34" charset="0"/>
              </a:rPr>
              <a:t>ER Diagram – Example 2</a:t>
            </a:r>
            <a:endParaRPr lang="en-AU" altLang="en-US">
              <a:latin typeface="Arial" panose="020B0604020202020204" pitchFamily="34" charset="0"/>
            </a:endParaRPr>
          </a:p>
        </p:txBody>
      </p:sp>
      <p:sp>
        <p:nvSpPr>
          <p:cNvPr id="54275" name="Rectangle 3"/>
          <p:cNvSpPr>
            <a:spLocks noGrp="1" noChangeArrowheads="1"/>
          </p:cNvSpPr>
          <p:nvPr>
            <p:ph type="body" idx="4294967295"/>
          </p:nvPr>
        </p:nvSpPr>
        <p:spPr>
          <a:xfrm>
            <a:off x="3011488" y="4768850"/>
            <a:ext cx="9180512" cy="792163"/>
          </a:xfrm>
        </p:spPr>
        <p:txBody>
          <a:bodyPr/>
          <a:lstStyle/>
          <a:p>
            <a:pPr eaLnBrk="1" hangingPunct="1">
              <a:lnSpc>
                <a:spcPct val="140000"/>
              </a:lnSpc>
              <a:buFont typeface="Wingdings" panose="05000000000000000000" pitchFamily="2" charset="2"/>
              <a:buNone/>
            </a:pPr>
            <a:r>
              <a:rPr lang="en-AU" altLang="en-US" dirty="0">
                <a:latin typeface="Bookman Old Style" panose="02050604050505020204" pitchFamily="18" charset="0"/>
              </a:rPr>
              <a:t>	</a:t>
            </a:r>
            <a:r>
              <a:rPr lang="en-AU" altLang="en-US" sz="2600" b="1" dirty="0">
                <a:latin typeface="Bookman Old Style" panose="02050604050505020204" pitchFamily="18" charset="0"/>
              </a:rPr>
              <a:t>Fred Friendly</a:t>
            </a:r>
            <a:r>
              <a:rPr lang="en-AU" altLang="en-AU" sz="2600" b="1" dirty="0">
                <a:latin typeface="Bookman Old Style" panose="02050604050505020204" pitchFamily="18" charset="0"/>
              </a:rPr>
              <a:t>’</a:t>
            </a:r>
            <a:r>
              <a:rPr lang="en-AU" altLang="en-US" sz="2600" b="1" dirty="0">
                <a:latin typeface="Bookman Old Style" panose="02050604050505020204" pitchFamily="18" charset="0"/>
              </a:rPr>
              <a:t>s Factory - Projects</a:t>
            </a:r>
            <a:endParaRPr lang="en-AU" altLang="en-US" sz="2600" dirty="0">
              <a:latin typeface="Bookman Old Style" panose="02050604050505020204" pitchFamily="18" charset="0"/>
            </a:endParaRPr>
          </a:p>
          <a:p>
            <a:pPr eaLnBrk="1" hangingPunct="1">
              <a:lnSpc>
                <a:spcPct val="140000"/>
              </a:lnSpc>
              <a:buFont typeface="Wingdings" panose="05000000000000000000" pitchFamily="2" charset="2"/>
              <a:buNone/>
            </a:pPr>
            <a:endParaRPr lang="en-AU" altLang="en-US" sz="2600" b="1" dirty="0">
              <a:latin typeface="Bookman Old Style" panose="02050604050505020204" pitchFamily="18" charset="0"/>
            </a:endParaRPr>
          </a:p>
        </p:txBody>
      </p:sp>
      <p:sp>
        <p:nvSpPr>
          <p:cNvPr id="54276" name="Rectangle 4"/>
          <p:cNvSpPr>
            <a:spLocks noChangeArrowheads="1"/>
          </p:cNvSpPr>
          <p:nvPr/>
        </p:nvSpPr>
        <p:spPr bwMode="auto">
          <a:xfrm>
            <a:off x="1524001" y="2879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54277" name="Rectangle 5"/>
          <p:cNvSpPr>
            <a:spLocks noChangeArrowheads="1"/>
          </p:cNvSpPr>
          <p:nvPr/>
        </p:nvSpPr>
        <p:spPr bwMode="auto">
          <a:xfrm>
            <a:off x="1524001" y="27219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54278" name="Rectangle 7"/>
          <p:cNvSpPr>
            <a:spLocks noChangeArrowheads="1"/>
          </p:cNvSpPr>
          <p:nvPr/>
        </p:nvSpPr>
        <p:spPr bwMode="auto">
          <a:xfrm>
            <a:off x="1524001" y="23742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54279" name="Rectangle 10"/>
          <p:cNvSpPr>
            <a:spLocks noChangeArrowheads="1"/>
          </p:cNvSpPr>
          <p:nvPr/>
        </p:nvSpPr>
        <p:spPr bwMode="auto">
          <a:xfrm>
            <a:off x="1343026" y="14693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sp>
        <p:nvSpPr>
          <p:cNvPr id="54280"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20000"/>
              </a:spcBef>
              <a:buFont typeface="Arial" panose="020B0604020202020204" pitchFamily="34" charset="0"/>
              <a:buChar char="•"/>
              <a:defRPr sz="3200">
                <a:solidFill>
                  <a:schemeClr val="tx1"/>
                </a:solidFill>
                <a:latin typeface="Corbel" panose="020B0503020204020204" pitchFamily="34" charset="0"/>
                <a:ea typeface="MS PGothic" panose="020B0600070205080204" pitchFamily="34" charset="-128"/>
              </a:defRPr>
            </a:lvl1pPr>
            <a:lvl2pPr marL="742950" indent="-285750">
              <a:lnSpc>
                <a:spcPct val="150000"/>
              </a:lnSpc>
              <a:spcBef>
                <a:spcPct val="20000"/>
              </a:spcBef>
              <a:buFont typeface="Arial" panose="020B0604020202020204" pitchFamily="34" charset="0"/>
              <a:buChar char="–"/>
              <a:defRPr sz="2800">
                <a:solidFill>
                  <a:schemeClr val="tx1"/>
                </a:solidFill>
                <a:latin typeface="Corbel" panose="020B0503020204020204" pitchFamily="34" charset="0"/>
                <a:ea typeface="MS PGothic" panose="020B0600070205080204" pitchFamily="34" charset="-128"/>
              </a:defRPr>
            </a:lvl2pPr>
            <a:lvl3pPr marL="1143000" indent="-228600">
              <a:lnSpc>
                <a:spcPct val="150000"/>
              </a:lnSpc>
              <a:spcBef>
                <a:spcPct val="20000"/>
              </a:spcBef>
              <a:buFont typeface="Arial" panose="020B0604020202020204" pitchFamily="34" charset="0"/>
              <a:buChar char="•"/>
              <a:defRPr sz="2400">
                <a:solidFill>
                  <a:schemeClr val="tx1"/>
                </a:solidFill>
                <a:latin typeface="Corbel" panose="020B0503020204020204" pitchFamily="34" charset="0"/>
                <a:ea typeface="MS PGothic" panose="020B0600070205080204" pitchFamily="34" charset="-128"/>
              </a:defRPr>
            </a:lvl3pPr>
            <a:lvl4pPr marL="16002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4pPr>
            <a:lvl5pPr marL="2057400" indent="-228600">
              <a:lnSpc>
                <a:spcPct val="150000"/>
              </a:lnSpc>
              <a:spcBef>
                <a:spcPct val="20000"/>
              </a:spcBef>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5pPr>
            <a:lvl6pPr marL="25146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6pPr>
            <a:lvl7pPr marL="29718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7pPr>
            <a:lvl8pPr marL="34290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8pPr>
            <a:lvl9pPr marL="3886200" indent="-228600" eaLnBrk="0" fontAlgn="base" hangingPunct="0">
              <a:lnSpc>
                <a:spcPct val="150000"/>
              </a:lnSpc>
              <a:spcBef>
                <a:spcPct val="20000"/>
              </a:spcBef>
              <a:spcAft>
                <a:spcPct val="0"/>
              </a:spcAft>
              <a:buFont typeface="Arial" panose="020B0604020202020204" pitchFamily="34" charset="0"/>
              <a:buChar char="»"/>
              <a:defRPr sz="2000">
                <a:solidFill>
                  <a:schemeClr val="tx1"/>
                </a:solidFill>
                <a:latin typeface="Corbel" panose="020B0503020204020204" pitchFamily="34" charset="0"/>
                <a:ea typeface="MS PGothic" panose="020B0600070205080204" pitchFamily="34" charset="-128"/>
              </a:defRPr>
            </a:lvl9pPr>
          </a:lstStyle>
          <a:p>
            <a:pPr>
              <a:lnSpc>
                <a:spcPct val="100000"/>
              </a:lnSpc>
              <a:spcBef>
                <a:spcPct val="0"/>
              </a:spcBef>
              <a:buFontTx/>
              <a:buNone/>
            </a:pPr>
            <a:endParaRPr lang="en-AU" altLang="en-US" sz="2400">
              <a:latin typeface="Arial" panose="020B0604020202020204" pitchFamily="34" charset="0"/>
            </a:endParaRPr>
          </a:p>
        </p:txBody>
      </p:sp>
      <p:pic>
        <p:nvPicPr>
          <p:cNvPr id="5428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3300" y="2552700"/>
            <a:ext cx="7645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215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p:txBody>
          <a:bodyPr>
            <a:normAutofit fontScale="90000"/>
          </a:bodyPr>
          <a:lstStyle/>
          <a:p>
            <a:pPr eaLnBrk="1" hangingPunct="1">
              <a:defRPr/>
            </a:pPr>
            <a:r>
              <a:rPr lang="en-US" sz="4500">
                <a:latin typeface="Arial" pitchFamily="34" charset="0"/>
                <a:ea typeface="ＭＳ Ｐゴシック" pitchFamily="34" charset="-128"/>
              </a:rPr>
              <a:t>Notes on </a:t>
            </a:r>
            <a:br>
              <a:rPr lang="en-US" sz="4500">
                <a:latin typeface="Arial" pitchFamily="34" charset="0"/>
                <a:ea typeface="ＭＳ Ｐゴシック" pitchFamily="34" charset="-128"/>
              </a:rPr>
            </a:br>
            <a:r>
              <a:rPr lang="en-US" sz="4500">
                <a:latin typeface="Arial" pitchFamily="34" charset="0"/>
                <a:ea typeface="ＭＳ Ｐゴシック" pitchFamily="34" charset="-128"/>
              </a:rPr>
              <a:t>ER Diagram – Example 2</a:t>
            </a:r>
          </a:p>
        </p:txBody>
      </p:sp>
      <p:sp>
        <p:nvSpPr>
          <p:cNvPr id="75781" name="Rectangle 3"/>
          <p:cNvSpPr>
            <a:spLocks noGrp="1" noChangeArrowheads="1"/>
          </p:cNvSpPr>
          <p:nvPr>
            <p:ph idx="1"/>
          </p:nvPr>
        </p:nvSpPr>
        <p:spPr/>
        <p:txBody>
          <a:bodyPr rtlCol="0">
            <a:normAutofit/>
          </a:bodyPr>
          <a:lstStyle/>
          <a:p>
            <a:pPr>
              <a:defRPr/>
            </a:pPr>
            <a:r>
              <a:rPr lang="en-AU" sz="2000" i="1" dirty="0">
                <a:latin typeface="Times New Roman" charset="0"/>
                <a:ea typeface="+mn-ea"/>
                <a:cs typeface="Times New Roman" charset="0"/>
              </a:rPr>
              <a:t>must precede</a:t>
            </a:r>
            <a:r>
              <a:rPr lang="en-AU" sz="2000" i="1" dirty="0">
                <a:latin typeface="Arial" charset="0"/>
                <a:ea typeface="+mn-ea"/>
              </a:rPr>
              <a:t> </a:t>
            </a:r>
            <a:r>
              <a:rPr lang="en-AU" sz="2000" dirty="0">
                <a:latin typeface="Arial" charset="0"/>
                <a:ea typeface="+mn-ea"/>
              </a:rPr>
              <a:t>is a </a:t>
            </a:r>
            <a:r>
              <a:rPr lang="en-AU" sz="2000" b="1" dirty="0">
                <a:latin typeface="Arial" charset="0"/>
                <a:ea typeface="+mn-ea"/>
              </a:rPr>
              <a:t>recursive relationship</a:t>
            </a:r>
            <a:br>
              <a:rPr lang="en-AU" sz="2000" b="1" dirty="0">
                <a:latin typeface="Arial" charset="0"/>
                <a:ea typeface="+mn-ea"/>
              </a:rPr>
            </a:br>
            <a:r>
              <a:rPr lang="en-AU" sz="2000" dirty="0">
                <a:latin typeface="Arial" charset="0"/>
                <a:ea typeface="+mn-ea"/>
              </a:rPr>
              <a:t>(also called a </a:t>
            </a:r>
            <a:r>
              <a:rPr lang="en-AU" sz="2000" b="1" dirty="0">
                <a:latin typeface="Arial" charset="0"/>
                <a:ea typeface="+mn-ea"/>
              </a:rPr>
              <a:t>unary relationship</a:t>
            </a:r>
            <a:r>
              <a:rPr lang="en-AU" sz="2000" dirty="0">
                <a:latin typeface="Arial" charset="0"/>
                <a:ea typeface="+mn-ea"/>
              </a:rPr>
              <a:t>)</a:t>
            </a:r>
          </a:p>
          <a:p>
            <a:pPr lvl="1">
              <a:spcBef>
                <a:spcPts val="600"/>
              </a:spcBef>
              <a:defRPr/>
            </a:pPr>
            <a:r>
              <a:rPr lang="en-AU" sz="1800" dirty="0">
                <a:latin typeface="Arial" charset="0"/>
                <a:ea typeface="+mn-ea"/>
              </a:rPr>
              <a:t>Each instance of </a:t>
            </a:r>
            <a:r>
              <a:rPr lang="en-AU" sz="1800" dirty="0">
                <a:latin typeface="Times New Roman" charset="0"/>
                <a:ea typeface="+mn-ea"/>
                <a:cs typeface="Times New Roman" charset="0"/>
              </a:rPr>
              <a:t>TASK </a:t>
            </a:r>
            <a:r>
              <a:rPr lang="en-AU" sz="1800" dirty="0">
                <a:latin typeface="Arial" charset="0"/>
                <a:ea typeface="+mn-ea"/>
                <a:cs typeface="Times New Roman" charset="0"/>
              </a:rPr>
              <a:t>may be associated with many instances of </a:t>
            </a:r>
            <a:r>
              <a:rPr lang="en-AU" sz="1800" dirty="0">
                <a:latin typeface="Times New Roman" charset="0"/>
                <a:ea typeface="+mn-ea"/>
                <a:cs typeface="Times New Roman" charset="0"/>
              </a:rPr>
              <a:t>TASK</a:t>
            </a:r>
          </a:p>
          <a:p>
            <a:pPr>
              <a:spcBef>
                <a:spcPts val="1200"/>
              </a:spcBef>
              <a:defRPr/>
            </a:pPr>
            <a:r>
              <a:rPr lang="en-AU" sz="2000" i="1" dirty="0">
                <a:latin typeface="Times New Roman" charset="0"/>
                <a:ea typeface="+mn-ea"/>
                <a:cs typeface="Times New Roman" charset="0"/>
              </a:rPr>
              <a:t>is part of </a:t>
            </a:r>
            <a:r>
              <a:rPr lang="en-AU" sz="2000" i="1" dirty="0">
                <a:latin typeface="Arial" charset="0"/>
                <a:ea typeface="+mn-ea"/>
              </a:rPr>
              <a:t> </a:t>
            </a:r>
            <a:r>
              <a:rPr lang="en-AU" sz="2000" dirty="0">
                <a:latin typeface="Arial" charset="0"/>
                <a:ea typeface="+mn-ea"/>
              </a:rPr>
              <a:t>is a </a:t>
            </a:r>
            <a:r>
              <a:rPr lang="en-AU" sz="2000" b="1" dirty="0">
                <a:latin typeface="Arial" charset="0"/>
                <a:ea typeface="+mn-ea"/>
              </a:rPr>
              <a:t>binary relationship</a:t>
            </a:r>
          </a:p>
          <a:p>
            <a:pPr lvl="1">
              <a:spcBef>
                <a:spcPts val="600"/>
              </a:spcBef>
              <a:defRPr/>
            </a:pPr>
            <a:r>
              <a:rPr lang="en-US" sz="1800" dirty="0">
                <a:latin typeface="Arial" charset="0"/>
                <a:ea typeface="+mn-ea"/>
              </a:rPr>
              <a:t>The two entities in the relationship are </a:t>
            </a:r>
            <a:r>
              <a:rPr lang="en-US" sz="1800" dirty="0">
                <a:latin typeface="Times New Roman" charset="0"/>
                <a:ea typeface="+mn-ea"/>
                <a:cs typeface="Times New Roman" charset="0"/>
              </a:rPr>
              <a:t>TASK</a:t>
            </a:r>
            <a:r>
              <a:rPr lang="en-US" sz="1800" dirty="0">
                <a:latin typeface="Arial" charset="0"/>
                <a:ea typeface="+mn-ea"/>
              </a:rPr>
              <a:t> and </a:t>
            </a:r>
            <a:r>
              <a:rPr lang="en-US" sz="1800" dirty="0">
                <a:latin typeface="Times New Roman" charset="0"/>
                <a:ea typeface="+mn-ea"/>
                <a:cs typeface="Times New Roman" charset="0"/>
              </a:rPr>
              <a:t>PROJECT</a:t>
            </a:r>
          </a:p>
          <a:p>
            <a:pPr lvl="1">
              <a:spcBef>
                <a:spcPts val="600"/>
              </a:spcBef>
              <a:defRPr/>
            </a:pPr>
            <a:r>
              <a:rPr lang="en-AU" sz="1800" dirty="0">
                <a:latin typeface="Arial" charset="0"/>
                <a:ea typeface="+mn-ea"/>
              </a:rPr>
              <a:t>Each instance of </a:t>
            </a:r>
            <a:r>
              <a:rPr lang="en-AU" sz="1800" dirty="0">
                <a:latin typeface="Times New Roman" charset="0"/>
                <a:ea typeface="+mn-ea"/>
                <a:cs typeface="Times New Roman" charset="0"/>
              </a:rPr>
              <a:t>PROJECT </a:t>
            </a:r>
            <a:r>
              <a:rPr lang="en-AU" sz="1800" dirty="0">
                <a:latin typeface="Arial" charset="0"/>
                <a:ea typeface="+mn-ea"/>
                <a:cs typeface="Times New Roman" charset="0"/>
              </a:rPr>
              <a:t>may be associated with many instances of </a:t>
            </a:r>
            <a:r>
              <a:rPr lang="en-AU" sz="1800" dirty="0">
                <a:latin typeface="Times New Roman" charset="0"/>
                <a:ea typeface="+mn-ea"/>
                <a:cs typeface="Times New Roman" charset="0"/>
              </a:rPr>
              <a:t>TASK</a:t>
            </a:r>
            <a:endParaRPr lang="en-AU" sz="1800" dirty="0">
              <a:latin typeface="Arial" charset="0"/>
              <a:ea typeface="+mn-ea"/>
            </a:endParaRPr>
          </a:p>
        </p:txBody>
      </p:sp>
    </p:spTree>
    <p:extLst>
      <p:ext uri="{BB962C8B-B14F-4D97-AF65-F5344CB8AC3E}">
        <p14:creationId xmlns:p14="http://schemas.microsoft.com/office/powerpoint/2010/main" val="62687877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8082DC9A55D64ABDEA4A8DA8E6A429" ma:contentTypeVersion="13" ma:contentTypeDescription="Create a new document." ma:contentTypeScope="" ma:versionID="4bdfb22d20b3091bb1c361d8e3085017">
  <xsd:schema xmlns:xsd="http://www.w3.org/2001/XMLSchema" xmlns:xs="http://www.w3.org/2001/XMLSchema" xmlns:p="http://schemas.microsoft.com/office/2006/metadata/properties" xmlns:ns3="efded653-c04c-4571-8f33-256f53484159" xmlns:ns4="3ac3d1ed-336e-4276-973a-2bb5d8322ced" targetNamespace="http://schemas.microsoft.com/office/2006/metadata/properties" ma:root="true" ma:fieldsID="9a2c648d73e2fc5c0434537dc181aeb5" ns3:_="" ns4:_="">
    <xsd:import namespace="efded653-c04c-4571-8f33-256f53484159"/>
    <xsd:import namespace="3ac3d1ed-336e-4276-973a-2bb5d8322ce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ded653-c04c-4571-8f33-256f5348415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c3d1ed-336e-4276-973a-2bb5d8322ce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6072D1-30A4-4F5D-BA4A-4B4CCEDEC2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ded653-c04c-4571-8f33-256f53484159"/>
    <ds:schemaRef ds:uri="3ac3d1ed-336e-4276-973a-2bb5d8322c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284F12-966E-4979-AB3B-AE11BB990EC0}">
  <ds:schemaRefs>
    <ds:schemaRef ds:uri="http://schemas.microsoft.com/sharepoint/v3/contenttype/forms"/>
  </ds:schemaRefs>
</ds:datastoreItem>
</file>

<file path=customXml/itemProps3.xml><?xml version="1.0" encoding="utf-8"?>
<ds:datastoreItem xmlns:ds="http://schemas.openxmlformats.org/officeDocument/2006/customXml" ds:itemID="{933C5A45-09A1-41A9-BF61-4F0471762D02}">
  <ds:schemaRefs>
    <ds:schemaRef ds:uri="http://www.w3.org/XML/1998/namespace"/>
    <ds:schemaRef ds:uri="http://purl.org/dc/dcmitype/"/>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efded653-c04c-4571-8f33-256f53484159"/>
    <ds:schemaRef ds:uri="3ac3d1ed-336e-4276-973a-2bb5d8322ce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TM04033923[[fn=Depth]]</Template>
  <TotalTime>12718</TotalTime>
  <Words>6585</Words>
  <Application>Microsoft Office PowerPoint</Application>
  <PresentationFormat>Widescreen</PresentationFormat>
  <Paragraphs>845</Paragraphs>
  <Slides>105</Slides>
  <Notes>63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105</vt:i4>
      </vt:variant>
    </vt:vector>
  </HeadingPairs>
  <TitlesOfParts>
    <vt:vector size="114" baseType="lpstr">
      <vt:lpstr>Arial</vt:lpstr>
      <vt:lpstr>Bookman Old Style</vt:lpstr>
      <vt:lpstr>Calibri</vt:lpstr>
      <vt:lpstr>Corbel</vt:lpstr>
      <vt:lpstr>Tahoma</vt:lpstr>
      <vt:lpstr>Times New Roman</vt:lpstr>
      <vt:lpstr>Wingdings</vt:lpstr>
      <vt:lpstr>Depth</vt:lpstr>
      <vt:lpstr>Microsoft Excel 97-2003 Worksheet</vt:lpstr>
      <vt:lpstr>KIT712 Data Management Technology</vt:lpstr>
      <vt:lpstr>Teaching Team</vt:lpstr>
      <vt:lpstr>Introduction to KIT712</vt:lpstr>
      <vt:lpstr>Motivation</vt:lpstr>
      <vt:lpstr>Our Data-driven World </vt:lpstr>
      <vt:lpstr>How to Store Data?</vt:lpstr>
      <vt:lpstr>Do we want to store like this?</vt:lpstr>
      <vt:lpstr>Need Organization Data models</vt:lpstr>
      <vt:lpstr>Why learn this unit?</vt:lpstr>
      <vt:lpstr>Unit Outline</vt:lpstr>
      <vt:lpstr>Teaching Pattern</vt:lpstr>
      <vt:lpstr>Prerequisites (Assumptions)</vt:lpstr>
      <vt:lpstr>Textbooks (Reference Only)</vt:lpstr>
      <vt:lpstr>Learning Outcomes</vt:lpstr>
      <vt:lpstr>Topics</vt:lpstr>
      <vt:lpstr>Tentative Tutorial Schedules</vt:lpstr>
      <vt:lpstr>Online Modules [Extra Readings]</vt:lpstr>
      <vt:lpstr>Assessment - Overview</vt:lpstr>
      <vt:lpstr>Assessment - In-Semester</vt:lpstr>
      <vt:lpstr>Assessment - Assignments</vt:lpstr>
      <vt:lpstr>Plagiarism…..</vt:lpstr>
      <vt:lpstr>Assessment – Assignments - Late Penalties</vt:lpstr>
      <vt:lpstr>Assessment – Assignments  - Extensions</vt:lpstr>
      <vt:lpstr>Assessment – Final Exam</vt:lpstr>
      <vt:lpstr>Resources - Fellow Students</vt:lpstr>
      <vt:lpstr>Tips for Success - Overview </vt:lpstr>
      <vt:lpstr>Tips for Success - Tutorials</vt:lpstr>
      <vt:lpstr>Why you are doing this unit? Let us be honest!!</vt:lpstr>
      <vt:lpstr>What do we expect from you? </vt:lpstr>
      <vt:lpstr>Engagement Check?</vt:lpstr>
      <vt:lpstr>Database Systems:  Introduction</vt:lpstr>
      <vt:lpstr>Data vs. Information</vt:lpstr>
      <vt:lpstr>What is a Database?</vt:lpstr>
      <vt:lpstr>Database management system (DBMS)  </vt:lpstr>
      <vt:lpstr>The DBMS manages the Interaction  between the End User and the Database</vt:lpstr>
      <vt:lpstr>Role of the DBMS</vt:lpstr>
      <vt:lpstr>Database System Environment</vt:lpstr>
      <vt:lpstr>Advantages of the DBMS</vt:lpstr>
      <vt:lpstr>Database Life Cycle</vt:lpstr>
      <vt:lpstr>Database Life Cycle</vt:lpstr>
      <vt:lpstr>Data Modelling</vt:lpstr>
      <vt:lpstr>Need Organization Data models</vt:lpstr>
      <vt:lpstr>Data Model: What’s a model?</vt:lpstr>
      <vt:lpstr>Evolution of Data Models</vt:lpstr>
      <vt:lpstr>File structures</vt:lpstr>
      <vt:lpstr>File Structure</vt:lpstr>
      <vt:lpstr>Problems with File structure?</vt:lpstr>
      <vt:lpstr>File System: Inconsistent Data value example</vt:lpstr>
      <vt:lpstr>Hierarchical model </vt:lpstr>
      <vt:lpstr>Hierarchical data model</vt:lpstr>
      <vt:lpstr>Hierarchical data model</vt:lpstr>
      <vt:lpstr>Network model </vt:lpstr>
      <vt:lpstr>Network data model</vt:lpstr>
      <vt:lpstr>Network data model</vt:lpstr>
      <vt:lpstr>Relational database model</vt:lpstr>
      <vt:lpstr>Relational Model</vt:lpstr>
      <vt:lpstr>The Evolution of Data Models</vt:lpstr>
      <vt:lpstr>Types of Databases</vt:lpstr>
      <vt:lpstr>Types of Databases: User Count</vt:lpstr>
      <vt:lpstr>Types of Databases: Location</vt:lpstr>
      <vt:lpstr>Types of Databases: Data Subject</vt:lpstr>
      <vt:lpstr>Types of Databases: Support </vt:lpstr>
      <vt:lpstr>Types of Databases: Types of Data</vt:lpstr>
      <vt:lpstr>Database Design</vt:lpstr>
      <vt:lpstr>Creating a Database</vt:lpstr>
      <vt:lpstr>Designing Business Rules</vt:lpstr>
      <vt:lpstr>Business Rules</vt:lpstr>
      <vt:lpstr>Examples</vt:lpstr>
      <vt:lpstr>Why we need Business Rules?</vt:lpstr>
      <vt:lpstr>Conceptual Database Modelling</vt:lpstr>
      <vt:lpstr>Conceptual Model (Entity-Relationship (E-R) Models)</vt:lpstr>
      <vt:lpstr>ER Model - Basic Building Blocks</vt:lpstr>
      <vt:lpstr>CAUTION: Synonyms that are used on internet you should know…</vt:lpstr>
      <vt:lpstr>Many Conventions</vt:lpstr>
      <vt:lpstr>Translating Business Rules into ERD Components</vt:lpstr>
      <vt:lpstr>Naming Conventions</vt:lpstr>
      <vt:lpstr>PowerPoint Presentation</vt:lpstr>
      <vt:lpstr>ER Conventions for KIT712</vt:lpstr>
      <vt:lpstr>ER Modeling in KIT712</vt:lpstr>
      <vt:lpstr>Diagramming Conventions</vt:lpstr>
      <vt:lpstr>Diagramming Conventions - Entity</vt:lpstr>
      <vt:lpstr>Diagramming Conventions - Attributes</vt:lpstr>
      <vt:lpstr>Example of an Entity</vt:lpstr>
      <vt:lpstr>Diagramming Conventions - Relationship</vt:lpstr>
      <vt:lpstr>Example of a Relationship</vt:lpstr>
      <vt:lpstr>Another Example of a Relationship</vt:lpstr>
      <vt:lpstr>Diagramming Conventions – Relationship Cardinality</vt:lpstr>
      <vt:lpstr>Diagramming Conventions – Crows Feet for Cardinality</vt:lpstr>
      <vt:lpstr>Example of Relationship Cardinality – one-to-many</vt:lpstr>
      <vt:lpstr>Example of Relationship Cardinality – many-to-many</vt:lpstr>
      <vt:lpstr>Diagramming Conventions – Relationship Participation</vt:lpstr>
      <vt:lpstr>Another Example of Relationship Participation</vt:lpstr>
      <vt:lpstr>Example of Relationship Participation</vt:lpstr>
      <vt:lpstr>Updated Example of Relationship Participation</vt:lpstr>
      <vt:lpstr>When to Indicate Participation</vt:lpstr>
      <vt:lpstr>ER Diagram – Example 1</vt:lpstr>
      <vt:lpstr>Notes on  ER Diagram – Example 1</vt:lpstr>
      <vt:lpstr>ER Diagram – Example 2</vt:lpstr>
      <vt:lpstr>Notes on  ER Diagram – Example 2</vt:lpstr>
      <vt:lpstr>Our ER Naming Conventions for (Conceptual) ER Diagrams</vt:lpstr>
      <vt:lpstr>Creating an ER Diagram  </vt:lpstr>
      <vt:lpstr>ER Conventions for KIT712 - Handout</vt:lpstr>
      <vt:lpstr>Example Scenario</vt:lpstr>
      <vt:lpstr>ER Diagram of Given Scenario (Conceptual Model) </vt:lpstr>
      <vt:lpstr>Bad Business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 Data Management Technologies</dc:title>
  <dc:creator>Garg,Saurabh</dc:creator>
  <cp:lastModifiedBy>Saurabh Garg</cp:lastModifiedBy>
  <cp:revision>112</cp:revision>
  <dcterms:created xsi:type="dcterms:W3CDTF">2014-07-14T06:51:37Z</dcterms:created>
  <dcterms:modified xsi:type="dcterms:W3CDTF">2021-07-12T01:58:01Z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0x010100098082DC9A55D64ABDEA4A8DA8E6A429</vt:lpwstr>
  </property>
</Properties>
</file>