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41"/>
  </p:notesMasterIdLst>
  <p:sldIdLst>
    <p:sldId id="256" r:id="rId2"/>
    <p:sldId id="288" r:id="rId3"/>
    <p:sldId id="289" r:id="rId4"/>
    <p:sldId id="313" r:id="rId5"/>
    <p:sldId id="259" r:id="rId6"/>
    <p:sldId id="257" r:id="rId7"/>
    <p:sldId id="258" r:id="rId8"/>
    <p:sldId id="291" r:id="rId9"/>
    <p:sldId id="287" r:id="rId10"/>
    <p:sldId id="268" r:id="rId11"/>
    <p:sldId id="269" r:id="rId12"/>
    <p:sldId id="270" r:id="rId13"/>
    <p:sldId id="271" r:id="rId14"/>
    <p:sldId id="292" r:id="rId15"/>
    <p:sldId id="293" r:id="rId16"/>
    <p:sldId id="294" r:id="rId17"/>
    <p:sldId id="295" r:id="rId18"/>
    <p:sldId id="296" r:id="rId19"/>
    <p:sldId id="302" r:id="rId20"/>
    <p:sldId id="311" r:id="rId21"/>
    <p:sldId id="312" r:id="rId22"/>
    <p:sldId id="307" r:id="rId23"/>
    <p:sldId id="309" r:id="rId24"/>
    <p:sldId id="262" r:id="rId25"/>
    <p:sldId id="308" r:id="rId26"/>
    <p:sldId id="264" r:id="rId27"/>
    <p:sldId id="306" r:id="rId28"/>
    <p:sldId id="305" r:id="rId29"/>
    <p:sldId id="265" r:id="rId30"/>
    <p:sldId id="266" r:id="rId31"/>
    <p:sldId id="310" r:id="rId32"/>
    <p:sldId id="267" r:id="rId33"/>
    <p:sldId id="279" r:id="rId34"/>
    <p:sldId id="280" r:id="rId35"/>
    <p:sldId id="281" r:id="rId36"/>
    <p:sldId id="282" r:id="rId37"/>
    <p:sldId id="283" r:id="rId38"/>
    <p:sldId id="284" r:id="rId39"/>
    <p:sldId id="28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E" initials="CE"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F29B5C-D2AE-4C65-A6E6-F89C542FE955}" v="119" dt="2019-09-15T01:54:48.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79174" autoAdjust="0"/>
  </p:normalViewPr>
  <p:slideViewPr>
    <p:cSldViewPr snapToGrid="0">
      <p:cViewPr varScale="1">
        <p:scale>
          <a:sx n="50" d="100"/>
          <a:sy n="50" d="100"/>
        </p:scale>
        <p:origin x="10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Garg" userId="7f2785e5-f9b4-4be4-9476-5a1c53e71125" providerId="ADAL" clId="{ADF29B5C-D2AE-4C65-A6E6-F89C542FE955}"/>
    <pc:docChg chg="undo custSel addSld delSld modSld sldOrd">
      <pc:chgData name="Saurabh Garg" userId="7f2785e5-f9b4-4be4-9476-5a1c53e71125" providerId="ADAL" clId="{ADF29B5C-D2AE-4C65-A6E6-F89C542FE955}" dt="2019-09-15T01:57:25.165" v="281" actId="2696"/>
      <pc:docMkLst>
        <pc:docMk/>
      </pc:docMkLst>
      <pc:sldChg chg="modSp">
        <pc:chgData name="Saurabh Garg" userId="7f2785e5-f9b4-4be4-9476-5a1c53e71125" providerId="ADAL" clId="{ADF29B5C-D2AE-4C65-A6E6-F89C542FE955}" dt="2019-09-15T01:43:49.633" v="37" actId="1076"/>
        <pc:sldMkLst>
          <pc:docMk/>
          <pc:sldMk cId="1420346074" sldId="257"/>
        </pc:sldMkLst>
        <pc:spChg chg="mod">
          <ac:chgData name="Saurabh Garg" userId="7f2785e5-f9b4-4be4-9476-5a1c53e71125" providerId="ADAL" clId="{ADF29B5C-D2AE-4C65-A6E6-F89C542FE955}" dt="2019-09-15T01:43:49.633" v="37" actId="1076"/>
          <ac:spMkLst>
            <pc:docMk/>
            <pc:sldMk cId="1420346074" sldId="257"/>
            <ac:spMk id="18435" creationId="{00000000-0000-0000-0000-000000000000}"/>
          </ac:spMkLst>
        </pc:spChg>
      </pc:sldChg>
      <pc:sldChg chg="modSp">
        <pc:chgData name="Saurabh Garg" userId="7f2785e5-f9b4-4be4-9476-5a1c53e71125" providerId="ADAL" clId="{ADF29B5C-D2AE-4C65-A6E6-F89C542FE955}" dt="2019-09-15T01:44:01.921" v="42" actId="27636"/>
        <pc:sldMkLst>
          <pc:docMk/>
          <pc:sldMk cId="2577724289" sldId="258"/>
        </pc:sldMkLst>
        <pc:spChg chg="mod">
          <ac:chgData name="Saurabh Garg" userId="7f2785e5-f9b4-4be4-9476-5a1c53e71125" providerId="ADAL" clId="{ADF29B5C-D2AE-4C65-A6E6-F89C542FE955}" dt="2019-09-15T01:44:01.921" v="42" actId="27636"/>
          <ac:spMkLst>
            <pc:docMk/>
            <pc:sldMk cId="2577724289" sldId="258"/>
            <ac:spMk id="19459" creationId="{00000000-0000-0000-0000-000000000000}"/>
          </ac:spMkLst>
        </pc:spChg>
      </pc:sldChg>
      <pc:sldChg chg="modSp">
        <pc:chgData name="Saurabh Garg" userId="7f2785e5-f9b4-4be4-9476-5a1c53e71125" providerId="ADAL" clId="{ADF29B5C-D2AE-4C65-A6E6-F89C542FE955}" dt="2019-09-15T01:48:15.432" v="108" actId="1076"/>
        <pc:sldMkLst>
          <pc:docMk/>
          <pc:sldMk cId="3064831355" sldId="262"/>
        </pc:sldMkLst>
        <pc:spChg chg="mod">
          <ac:chgData name="Saurabh Garg" userId="7f2785e5-f9b4-4be4-9476-5a1c53e71125" providerId="ADAL" clId="{ADF29B5C-D2AE-4C65-A6E6-F89C542FE955}" dt="2019-09-15T01:48:15.432" v="108" actId="1076"/>
          <ac:spMkLst>
            <pc:docMk/>
            <pc:sldMk cId="3064831355" sldId="262"/>
            <ac:spMk id="14339" creationId="{00000000-0000-0000-0000-000000000000}"/>
          </ac:spMkLst>
        </pc:spChg>
      </pc:sldChg>
      <pc:sldChg chg="modSp del">
        <pc:chgData name="Saurabh Garg" userId="7f2785e5-f9b4-4be4-9476-5a1c53e71125" providerId="ADAL" clId="{ADF29B5C-D2AE-4C65-A6E6-F89C542FE955}" dt="2019-09-15T01:49:21.640" v="117" actId="2696"/>
        <pc:sldMkLst>
          <pc:docMk/>
          <pc:sldMk cId="1980691490" sldId="263"/>
        </pc:sldMkLst>
        <pc:spChg chg="mod">
          <ac:chgData name="Saurabh Garg" userId="7f2785e5-f9b4-4be4-9476-5a1c53e71125" providerId="ADAL" clId="{ADF29B5C-D2AE-4C65-A6E6-F89C542FE955}" dt="2019-09-15T01:48:39.932" v="116" actId="27636"/>
          <ac:spMkLst>
            <pc:docMk/>
            <pc:sldMk cId="1980691490" sldId="263"/>
            <ac:spMk id="22531" creationId="{00000000-0000-0000-0000-000000000000}"/>
          </ac:spMkLst>
        </pc:spChg>
      </pc:sldChg>
      <pc:sldChg chg="modSp">
        <pc:chgData name="Saurabh Garg" userId="7f2785e5-f9b4-4be4-9476-5a1c53e71125" providerId="ADAL" clId="{ADF29B5C-D2AE-4C65-A6E6-F89C542FE955}" dt="2019-09-15T01:50:46.235" v="146" actId="113"/>
        <pc:sldMkLst>
          <pc:docMk/>
          <pc:sldMk cId="2865925110" sldId="264"/>
        </pc:sldMkLst>
        <pc:spChg chg="mod">
          <ac:chgData name="Saurabh Garg" userId="7f2785e5-f9b4-4be4-9476-5a1c53e71125" providerId="ADAL" clId="{ADF29B5C-D2AE-4C65-A6E6-F89C542FE955}" dt="2019-09-15T01:50:46.235" v="146" actId="113"/>
          <ac:spMkLst>
            <pc:docMk/>
            <pc:sldMk cId="2865925110" sldId="264"/>
            <ac:spMk id="13315" creationId="{00000000-0000-0000-0000-000000000000}"/>
          </ac:spMkLst>
        </pc:spChg>
      </pc:sldChg>
      <pc:sldChg chg="modSp">
        <pc:chgData name="Saurabh Garg" userId="7f2785e5-f9b4-4be4-9476-5a1c53e71125" providerId="ADAL" clId="{ADF29B5C-D2AE-4C65-A6E6-F89C542FE955}" dt="2019-09-15T01:52:31.733" v="164" actId="113"/>
        <pc:sldMkLst>
          <pc:docMk/>
          <pc:sldMk cId="2326816217" sldId="265"/>
        </pc:sldMkLst>
        <pc:spChg chg="mod">
          <ac:chgData name="Saurabh Garg" userId="7f2785e5-f9b4-4be4-9476-5a1c53e71125" providerId="ADAL" clId="{ADF29B5C-D2AE-4C65-A6E6-F89C542FE955}" dt="2019-09-15T01:52:31.733" v="164" actId="113"/>
          <ac:spMkLst>
            <pc:docMk/>
            <pc:sldMk cId="2326816217" sldId="265"/>
            <ac:spMk id="24579" creationId="{00000000-0000-0000-0000-000000000000}"/>
          </ac:spMkLst>
        </pc:spChg>
      </pc:sldChg>
      <pc:sldChg chg="modSp">
        <pc:chgData name="Saurabh Garg" userId="7f2785e5-f9b4-4be4-9476-5a1c53e71125" providerId="ADAL" clId="{ADF29B5C-D2AE-4C65-A6E6-F89C542FE955}" dt="2019-09-15T01:52:46.145" v="168" actId="403"/>
        <pc:sldMkLst>
          <pc:docMk/>
          <pc:sldMk cId="3270943414" sldId="266"/>
        </pc:sldMkLst>
        <pc:spChg chg="mod">
          <ac:chgData name="Saurabh Garg" userId="7f2785e5-f9b4-4be4-9476-5a1c53e71125" providerId="ADAL" clId="{ADF29B5C-D2AE-4C65-A6E6-F89C542FE955}" dt="2019-09-15T01:52:46.145" v="168" actId="403"/>
          <ac:spMkLst>
            <pc:docMk/>
            <pc:sldMk cId="3270943414" sldId="266"/>
            <ac:spMk id="26627" creationId="{00000000-0000-0000-0000-000000000000}"/>
          </ac:spMkLst>
        </pc:spChg>
      </pc:sldChg>
      <pc:sldChg chg="modSp add">
        <pc:chgData name="Saurabh Garg" userId="7f2785e5-f9b4-4be4-9476-5a1c53e71125" providerId="ADAL" clId="{ADF29B5C-D2AE-4C65-A6E6-F89C542FE955}" dt="2019-09-15T01:54:48.513" v="247" actId="1076"/>
        <pc:sldMkLst>
          <pc:docMk/>
          <pc:sldMk cId="201606811" sldId="268"/>
        </pc:sldMkLst>
        <pc:spChg chg="mod">
          <ac:chgData name="Saurabh Garg" userId="7f2785e5-f9b4-4be4-9476-5a1c53e71125" providerId="ADAL" clId="{ADF29B5C-D2AE-4C65-A6E6-F89C542FE955}" dt="2019-09-15T01:54:46.079" v="246" actId="1076"/>
          <ac:spMkLst>
            <pc:docMk/>
            <pc:sldMk cId="201606811" sldId="268"/>
            <ac:spMk id="27651" creationId="{00000000-0000-0000-0000-000000000000}"/>
          </ac:spMkLst>
        </pc:spChg>
        <pc:picChg chg="mod">
          <ac:chgData name="Saurabh Garg" userId="7f2785e5-f9b4-4be4-9476-5a1c53e71125" providerId="ADAL" clId="{ADF29B5C-D2AE-4C65-A6E6-F89C542FE955}" dt="2019-09-15T01:54:48.513" v="247" actId="1076"/>
          <ac:picMkLst>
            <pc:docMk/>
            <pc:sldMk cId="201606811" sldId="268"/>
            <ac:picMk id="4" creationId="{00000000-0000-0000-0000-000000000000}"/>
          </ac:picMkLst>
        </pc:picChg>
      </pc:sldChg>
      <pc:sldChg chg="modSp del">
        <pc:chgData name="Saurabh Garg" userId="7f2785e5-f9b4-4be4-9476-5a1c53e71125" providerId="ADAL" clId="{ADF29B5C-D2AE-4C65-A6E6-F89C542FE955}" dt="2019-09-15T01:53:44.768" v="239" actId="2696"/>
        <pc:sldMkLst>
          <pc:docMk/>
          <pc:sldMk cId="1491133650" sldId="268"/>
        </pc:sldMkLst>
        <pc:picChg chg="mod">
          <ac:chgData name="Saurabh Garg" userId="7f2785e5-f9b4-4be4-9476-5a1c53e71125" providerId="ADAL" clId="{ADF29B5C-D2AE-4C65-A6E6-F89C542FE955}" dt="2019-09-15T01:53:13.798" v="201" actId="1076"/>
          <ac:picMkLst>
            <pc:docMk/>
            <pc:sldMk cId="1491133650" sldId="268"/>
            <ac:picMk id="4" creationId="{00000000-0000-0000-0000-000000000000}"/>
          </ac:picMkLst>
        </pc:picChg>
      </pc:sldChg>
      <pc:sldChg chg="modSp del">
        <pc:chgData name="Saurabh Garg" userId="7f2785e5-f9b4-4be4-9476-5a1c53e71125" providerId="ADAL" clId="{ADF29B5C-D2AE-4C65-A6E6-F89C542FE955}" dt="2019-09-15T01:53:44.764" v="238" actId="2696"/>
        <pc:sldMkLst>
          <pc:docMk/>
          <pc:sldMk cId="440565331" sldId="269"/>
        </pc:sldMkLst>
        <pc:spChg chg="mod">
          <ac:chgData name="Saurabh Garg" userId="7f2785e5-f9b4-4be4-9476-5a1c53e71125" providerId="ADAL" clId="{ADF29B5C-D2AE-4C65-A6E6-F89C542FE955}" dt="2019-09-15T01:40:15.348" v="21" actId="27636"/>
          <ac:spMkLst>
            <pc:docMk/>
            <pc:sldMk cId="440565331" sldId="269"/>
            <ac:spMk id="28675" creationId="{00000000-0000-0000-0000-000000000000}"/>
          </ac:spMkLst>
        </pc:spChg>
      </pc:sldChg>
      <pc:sldChg chg="modSp add">
        <pc:chgData name="Saurabh Garg" userId="7f2785e5-f9b4-4be4-9476-5a1c53e71125" providerId="ADAL" clId="{ADF29B5C-D2AE-4C65-A6E6-F89C542FE955}" dt="2019-09-15T01:55:53.106" v="260" actId="20577"/>
        <pc:sldMkLst>
          <pc:docMk/>
          <pc:sldMk cId="1771933281" sldId="269"/>
        </pc:sldMkLst>
        <pc:spChg chg="mod">
          <ac:chgData name="Saurabh Garg" userId="7f2785e5-f9b4-4be4-9476-5a1c53e71125" providerId="ADAL" clId="{ADF29B5C-D2AE-4C65-A6E6-F89C542FE955}" dt="2019-09-15T01:55:53.106" v="260" actId="20577"/>
          <ac:spMkLst>
            <pc:docMk/>
            <pc:sldMk cId="1771933281" sldId="269"/>
            <ac:spMk id="28675" creationId="{00000000-0000-0000-0000-000000000000}"/>
          </ac:spMkLst>
        </pc:spChg>
      </pc:sldChg>
      <pc:sldChg chg="del">
        <pc:chgData name="Saurabh Garg" userId="7f2785e5-f9b4-4be4-9476-5a1c53e71125" providerId="ADAL" clId="{ADF29B5C-D2AE-4C65-A6E6-F89C542FE955}" dt="2019-09-15T01:53:44.759" v="237" actId="2696"/>
        <pc:sldMkLst>
          <pc:docMk/>
          <pc:sldMk cId="2584410" sldId="270"/>
        </pc:sldMkLst>
      </pc:sldChg>
      <pc:sldChg chg="modSp add">
        <pc:chgData name="Saurabh Garg" userId="7f2785e5-f9b4-4be4-9476-5a1c53e71125" providerId="ADAL" clId="{ADF29B5C-D2AE-4C65-A6E6-F89C542FE955}" dt="2019-09-15T01:56:12.977" v="265" actId="27636"/>
        <pc:sldMkLst>
          <pc:docMk/>
          <pc:sldMk cId="1891985201" sldId="270"/>
        </pc:sldMkLst>
        <pc:spChg chg="mod">
          <ac:chgData name="Saurabh Garg" userId="7f2785e5-f9b4-4be4-9476-5a1c53e71125" providerId="ADAL" clId="{ADF29B5C-D2AE-4C65-A6E6-F89C542FE955}" dt="2019-09-15T01:56:12.977" v="265" actId="27636"/>
          <ac:spMkLst>
            <pc:docMk/>
            <pc:sldMk cId="1891985201" sldId="270"/>
            <ac:spMk id="30723" creationId="{00000000-0000-0000-0000-000000000000}"/>
          </ac:spMkLst>
        </pc:spChg>
      </pc:sldChg>
      <pc:sldChg chg="add">
        <pc:chgData name="Saurabh Garg" userId="7f2785e5-f9b4-4be4-9476-5a1c53e71125" providerId="ADAL" clId="{ADF29B5C-D2AE-4C65-A6E6-F89C542FE955}" dt="2019-09-15T01:54:23.297" v="241"/>
        <pc:sldMkLst>
          <pc:docMk/>
          <pc:sldMk cId="542656522" sldId="271"/>
        </pc:sldMkLst>
      </pc:sldChg>
      <pc:sldChg chg="modSp del">
        <pc:chgData name="Saurabh Garg" userId="7f2785e5-f9b4-4be4-9476-5a1c53e71125" providerId="ADAL" clId="{ADF29B5C-D2AE-4C65-A6E6-F89C542FE955}" dt="2019-09-15T01:53:44.755" v="236" actId="2696"/>
        <pc:sldMkLst>
          <pc:docMk/>
          <pc:sldMk cId="3952496575" sldId="271"/>
        </pc:sldMkLst>
        <pc:spChg chg="mod">
          <ac:chgData name="Saurabh Garg" userId="7f2785e5-f9b4-4be4-9476-5a1c53e71125" providerId="ADAL" clId="{ADF29B5C-D2AE-4C65-A6E6-F89C542FE955}" dt="2019-09-15T01:53:29.395" v="234" actId="1036"/>
          <ac:spMkLst>
            <pc:docMk/>
            <pc:sldMk cId="3952496575" sldId="271"/>
            <ac:spMk id="5"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6"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7"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8"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9"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0"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1"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2"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3"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4"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5"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6"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7"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8"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19"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20" creationId="{00000000-0000-0000-0000-000000000000}"/>
          </ac:spMkLst>
        </pc:spChg>
        <pc:spChg chg="mod">
          <ac:chgData name="Saurabh Garg" userId="7f2785e5-f9b4-4be4-9476-5a1c53e71125" providerId="ADAL" clId="{ADF29B5C-D2AE-4C65-A6E6-F89C542FE955}" dt="2019-09-15T01:53:29.395" v="234" actId="1036"/>
          <ac:spMkLst>
            <pc:docMk/>
            <pc:sldMk cId="3952496575" sldId="271"/>
            <ac:spMk id="21" creationId="{00000000-0000-0000-0000-000000000000}"/>
          </ac:spMkLst>
        </pc:spChg>
        <pc:spChg chg="mod">
          <ac:chgData name="Saurabh Garg" userId="7f2785e5-f9b4-4be4-9476-5a1c53e71125" providerId="ADAL" clId="{ADF29B5C-D2AE-4C65-A6E6-F89C542FE955}" dt="2019-09-15T01:53:32.702" v="235" actId="1076"/>
          <ac:spMkLst>
            <pc:docMk/>
            <pc:sldMk cId="3952496575" sldId="271"/>
            <ac:spMk id="32771" creationId="{00000000-0000-0000-0000-000000000000}"/>
          </ac:spMkLst>
        </pc:spChg>
      </pc:sldChg>
      <pc:sldChg chg="modSp">
        <pc:chgData name="Saurabh Garg" userId="7f2785e5-f9b4-4be4-9476-5a1c53e71125" providerId="ADAL" clId="{ADF29B5C-D2AE-4C65-A6E6-F89C542FE955}" dt="2019-09-15T01:56:55.069" v="269" actId="27636"/>
        <pc:sldMkLst>
          <pc:docMk/>
          <pc:sldMk cId="1921375520" sldId="280"/>
        </pc:sldMkLst>
        <pc:spChg chg="mod">
          <ac:chgData name="Saurabh Garg" userId="7f2785e5-f9b4-4be4-9476-5a1c53e71125" providerId="ADAL" clId="{ADF29B5C-D2AE-4C65-A6E6-F89C542FE955}" dt="2019-09-15T01:56:55.069" v="269" actId="27636"/>
          <ac:spMkLst>
            <pc:docMk/>
            <pc:sldMk cId="1921375520" sldId="280"/>
            <ac:spMk id="44035" creationId="{00000000-0000-0000-0000-000000000000}"/>
          </ac:spMkLst>
        </pc:spChg>
      </pc:sldChg>
      <pc:sldChg chg="modSp">
        <pc:chgData name="Saurabh Garg" userId="7f2785e5-f9b4-4be4-9476-5a1c53e71125" providerId="ADAL" clId="{ADF29B5C-D2AE-4C65-A6E6-F89C542FE955}" dt="2019-09-15T01:57:03.733" v="272" actId="14100"/>
        <pc:sldMkLst>
          <pc:docMk/>
          <pc:sldMk cId="4081806738" sldId="281"/>
        </pc:sldMkLst>
        <pc:spChg chg="mod">
          <ac:chgData name="Saurabh Garg" userId="7f2785e5-f9b4-4be4-9476-5a1c53e71125" providerId="ADAL" clId="{ADF29B5C-D2AE-4C65-A6E6-F89C542FE955}" dt="2019-09-15T01:57:03.733" v="272" actId="14100"/>
          <ac:spMkLst>
            <pc:docMk/>
            <pc:sldMk cId="4081806738" sldId="281"/>
            <ac:spMk id="46083" creationId="{00000000-0000-0000-0000-000000000000}"/>
          </ac:spMkLst>
        </pc:spChg>
      </pc:sldChg>
      <pc:sldChg chg="modSp">
        <pc:chgData name="Saurabh Garg" userId="7f2785e5-f9b4-4be4-9476-5a1c53e71125" providerId="ADAL" clId="{ADF29B5C-D2AE-4C65-A6E6-F89C542FE955}" dt="2019-09-15T01:57:14.366" v="276" actId="14100"/>
        <pc:sldMkLst>
          <pc:docMk/>
          <pc:sldMk cId="1523662113" sldId="282"/>
        </pc:sldMkLst>
        <pc:spChg chg="mod">
          <ac:chgData name="Saurabh Garg" userId="7f2785e5-f9b4-4be4-9476-5a1c53e71125" providerId="ADAL" clId="{ADF29B5C-D2AE-4C65-A6E6-F89C542FE955}" dt="2019-09-15T01:57:14.366" v="276" actId="14100"/>
          <ac:spMkLst>
            <pc:docMk/>
            <pc:sldMk cId="1523662113" sldId="282"/>
            <ac:spMk id="48131" creationId="{00000000-0000-0000-0000-000000000000}"/>
          </ac:spMkLst>
        </pc:spChg>
      </pc:sldChg>
      <pc:sldChg chg="modSp">
        <pc:chgData name="Saurabh Garg" userId="7f2785e5-f9b4-4be4-9476-5a1c53e71125" providerId="ADAL" clId="{ADF29B5C-D2AE-4C65-A6E6-F89C542FE955}" dt="2019-09-15T01:40:15.422" v="26" actId="27636"/>
        <pc:sldMkLst>
          <pc:docMk/>
          <pc:sldMk cId="4107466390" sldId="283"/>
        </pc:sldMkLst>
        <pc:spChg chg="mod">
          <ac:chgData name="Saurabh Garg" userId="7f2785e5-f9b4-4be4-9476-5a1c53e71125" providerId="ADAL" clId="{ADF29B5C-D2AE-4C65-A6E6-F89C542FE955}" dt="2019-09-15T01:40:15.422" v="26" actId="27636"/>
          <ac:spMkLst>
            <pc:docMk/>
            <pc:sldMk cId="4107466390" sldId="283"/>
            <ac:spMk id="51203" creationId="{00000000-0000-0000-0000-000000000000}"/>
          </ac:spMkLst>
        </pc:spChg>
      </pc:sldChg>
      <pc:sldChg chg="modSp ord">
        <pc:chgData name="Saurabh Garg" userId="7f2785e5-f9b4-4be4-9476-5a1c53e71125" providerId="ADAL" clId="{ADF29B5C-D2AE-4C65-A6E6-F89C542FE955}" dt="2019-09-15T01:54:20.175" v="240"/>
        <pc:sldMkLst>
          <pc:docMk/>
          <pc:sldMk cId="2333115615" sldId="287"/>
        </pc:sldMkLst>
        <pc:spChg chg="mod">
          <ac:chgData name="Saurabh Garg" userId="7f2785e5-f9b4-4be4-9476-5a1c53e71125" providerId="ADAL" clId="{ADF29B5C-D2AE-4C65-A6E6-F89C542FE955}" dt="2019-09-15T01:44:53.646" v="61" actId="1036"/>
          <ac:spMkLst>
            <pc:docMk/>
            <pc:sldMk cId="2333115615" sldId="287"/>
            <ac:spMk id="30"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1"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2"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3"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4"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5"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6"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7"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8"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39"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0"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1"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2" creationId="{00000000-0000-0000-0000-000000000000}"/>
          </ac:spMkLst>
        </pc:spChg>
        <pc:spChg chg="mod">
          <ac:chgData name="Saurabh Garg" userId="7f2785e5-f9b4-4be4-9476-5a1c53e71125" providerId="ADAL" clId="{ADF29B5C-D2AE-4C65-A6E6-F89C542FE955}" dt="2019-09-15T01:44:59.492" v="62" actId="1076"/>
          <ac:spMkLst>
            <pc:docMk/>
            <pc:sldMk cId="2333115615" sldId="287"/>
            <ac:spMk id="45"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6"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7"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48"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53"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54" creationId="{00000000-0000-0000-0000-000000000000}"/>
          </ac:spMkLst>
        </pc:spChg>
        <pc:spChg chg="mod">
          <ac:chgData name="Saurabh Garg" userId="7f2785e5-f9b4-4be4-9476-5a1c53e71125" providerId="ADAL" clId="{ADF29B5C-D2AE-4C65-A6E6-F89C542FE955}" dt="2019-09-15T01:44:53.646" v="61" actId="1036"/>
          <ac:spMkLst>
            <pc:docMk/>
            <pc:sldMk cId="2333115615" sldId="287"/>
            <ac:spMk id="55" creationId="{00000000-0000-0000-0000-000000000000}"/>
          </ac:spMkLst>
        </pc:spChg>
        <pc:picChg chg="mod">
          <ac:chgData name="Saurabh Garg" userId="7f2785e5-f9b4-4be4-9476-5a1c53e71125" providerId="ADAL" clId="{ADF29B5C-D2AE-4C65-A6E6-F89C542FE955}" dt="2019-09-15T01:44:53.646" v="61" actId="1036"/>
          <ac:picMkLst>
            <pc:docMk/>
            <pc:sldMk cId="2333115615" sldId="287"/>
            <ac:picMk id="43" creationId="{00000000-0000-0000-0000-000000000000}"/>
          </ac:picMkLst>
        </pc:picChg>
        <pc:picChg chg="mod">
          <ac:chgData name="Saurabh Garg" userId="7f2785e5-f9b4-4be4-9476-5a1c53e71125" providerId="ADAL" clId="{ADF29B5C-D2AE-4C65-A6E6-F89C542FE955}" dt="2019-09-15T01:44:53.646" v="61" actId="1036"/>
          <ac:picMkLst>
            <pc:docMk/>
            <pc:sldMk cId="2333115615" sldId="287"/>
            <ac:picMk id="44" creationId="{00000000-0000-0000-0000-000000000000}"/>
          </ac:picMkLst>
        </pc:picChg>
        <pc:picChg chg="mod">
          <ac:chgData name="Saurabh Garg" userId="7f2785e5-f9b4-4be4-9476-5a1c53e71125" providerId="ADAL" clId="{ADF29B5C-D2AE-4C65-A6E6-F89C542FE955}" dt="2019-09-15T01:44:53.646" v="61" actId="1036"/>
          <ac:picMkLst>
            <pc:docMk/>
            <pc:sldMk cId="2333115615" sldId="287"/>
            <ac:picMk id="49" creationId="{00000000-0000-0000-0000-000000000000}"/>
          </ac:picMkLst>
        </pc:picChg>
        <pc:picChg chg="mod">
          <ac:chgData name="Saurabh Garg" userId="7f2785e5-f9b4-4be4-9476-5a1c53e71125" providerId="ADAL" clId="{ADF29B5C-D2AE-4C65-A6E6-F89C542FE955}" dt="2019-09-15T01:44:53.646" v="61" actId="1036"/>
          <ac:picMkLst>
            <pc:docMk/>
            <pc:sldMk cId="2333115615" sldId="287"/>
            <ac:picMk id="50" creationId="{00000000-0000-0000-0000-000000000000}"/>
          </ac:picMkLst>
        </pc:picChg>
        <pc:picChg chg="mod">
          <ac:chgData name="Saurabh Garg" userId="7f2785e5-f9b4-4be4-9476-5a1c53e71125" providerId="ADAL" clId="{ADF29B5C-D2AE-4C65-A6E6-F89C542FE955}" dt="2019-09-15T01:44:53.646" v="61" actId="1036"/>
          <ac:picMkLst>
            <pc:docMk/>
            <pc:sldMk cId="2333115615" sldId="287"/>
            <ac:picMk id="51" creationId="{00000000-0000-0000-0000-000000000000}"/>
          </ac:picMkLst>
        </pc:picChg>
        <pc:picChg chg="mod">
          <ac:chgData name="Saurabh Garg" userId="7f2785e5-f9b4-4be4-9476-5a1c53e71125" providerId="ADAL" clId="{ADF29B5C-D2AE-4C65-A6E6-F89C542FE955}" dt="2019-09-15T01:44:53.646" v="61" actId="1036"/>
          <ac:picMkLst>
            <pc:docMk/>
            <pc:sldMk cId="2333115615" sldId="287"/>
            <ac:picMk id="52" creationId="{00000000-0000-0000-0000-000000000000}"/>
          </ac:picMkLst>
        </pc:picChg>
      </pc:sldChg>
      <pc:sldChg chg="modSp">
        <pc:chgData name="Saurabh Garg" userId="7f2785e5-f9b4-4be4-9476-5a1c53e71125" providerId="ADAL" clId="{ADF29B5C-D2AE-4C65-A6E6-F89C542FE955}" dt="2019-09-15T01:40:15.124" v="13" actId="27636"/>
        <pc:sldMkLst>
          <pc:docMk/>
          <pc:sldMk cId="2246138775" sldId="288"/>
        </pc:sldMkLst>
        <pc:spChg chg="mod">
          <ac:chgData name="Saurabh Garg" userId="7f2785e5-f9b4-4be4-9476-5a1c53e71125" providerId="ADAL" clId="{ADF29B5C-D2AE-4C65-A6E6-F89C542FE955}" dt="2019-09-15T01:40:15.124" v="13" actId="27636"/>
          <ac:spMkLst>
            <pc:docMk/>
            <pc:sldMk cId="2246138775" sldId="288"/>
            <ac:spMk id="424963" creationId="{00000000-0000-0000-0000-000000000000}"/>
          </ac:spMkLst>
        </pc:spChg>
      </pc:sldChg>
      <pc:sldChg chg="modSp">
        <pc:chgData name="Saurabh Garg" userId="7f2785e5-f9b4-4be4-9476-5a1c53e71125" providerId="ADAL" clId="{ADF29B5C-D2AE-4C65-A6E6-F89C542FE955}" dt="2019-09-15T01:40:15.146" v="14" actId="27636"/>
        <pc:sldMkLst>
          <pc:docMk/>
          <pc:sldMk cId="4189821079" sldId="289"/>
        </pc:sldMkLst>
        <pc:spChg chg="mod">
          <ac:chgData name="Saurabh Garg" userId="7f2785e5-f9b4-4be4-9476-5a1c53e71125" providerId="ADAL" clId="{ADF29B5C-D2AE-4C65-A6E6-F89C542FE955}" dt="2019-09-15T01:40:15.146" v="14" actId="27636"/>
          <ac:spMkLst>
            <pc:docMk/>
            <pc:sldMk cId="4189821079" sldId="289"/>
            <ac:spMk id="3" creationId="{00000000-0000-0000-0000-000000000000}"/>
          </ac:spMkLst>
        </pc:spChg>
      </pc:sldChg>
      <pc:sldChg chg="addSp delSp modSp">
        <pc:chgData name="Saurabh Garg" userId="7f2785e5-f9b4-4be4-9476-5a1c53e71125" providerId="ADAL" clId="{ADF29B5C-D2AE-4C65-A6E6-F89C542FE955}" dt="2019-09-15T01:44:19.532" v="44" actId="1076"/>
        <pc:sldMkLst>
          <pc:docMk/>
          <pc:sldMk cId="1240592104" sldId="291"/>
        </pc:sldMkLst>
        <pc:spChg chg="add mod">
          <ac:chgData name="Saurabh Garg" userId="7f2785e5-f9b4-4be4-9476-5a1c53e71125" providerId="ADAL" clId="{ADF29B5C-D2AE-4C65-A6E6-F89C542FE955}" dt="2019-09-15T01:44:15.291" v="43"/>
          <ac:spMkLst>
            <pc:docMk/>
            <pc:sldMk cId="1240592104" sldId="291"/>
            <ac:spMk id="2" creationId="{0605FF77-E042-453A-A565-F83E23C08F26}"/>
          </ac:spMkLst>
        </pc:spChg>
        <pc:spChg chg="del">
          <ac:chgData name="Saurabh Garg" userId="7f2785e5-f9b4-4be4-9476-5a1c53e71125" providerId="ADAL" clId="{ADF29B5C-D2AE-4C65-A6E6-F89C542FE955}" dt="2019-09-15T01:44:15.291" v="43"/>
          <ac:spMkLst>
            <pc:docMk/>
            <pc:sldMk cId="1240592104" sldId="291"/>
            <ac:spMk id="19458" creationId="{00000000-0000-0000-0000-000000000000}"/>
          </ac:spMkLst>
        </pc:spChg>
        <pc:spChg chg="mod">
          <ac:chgData name="Saurabh Garg" userId="7f2785e5-f9b4-4be4-9476-5a1c53e71125" providerId="ADAL" clId="{ADF29B5C-D2AE-4C65-A6E6-F89C542FE955}" dt="2019-09-15T01:44:19.532" v="44" actId="1076"/>
          <ac:spMkLst>
            <pc:docMk/>
            <pc:sldMk cId="1240592104" sldId="291"/>
            <ac:spMk id="19459" creationId="{00000000-0000-0000-0000-000000000000}"/>
          </ac:spMkLst>
        </pc:spChg>
      </pc:sldChg>
      <pc:sldChg chg="modSp">
        <pc:chgData name="Saurabh Garg" userId="7f2785e5-f9b4-4be4-9476-5a1c53e71125" providerId="ADAL" clId="{ADF29B5C-D2AE-4C65-A6E6-F89C542FE955}" dt="2019-09-15T01:44:27.244" v="45" actId="1076"/>
        <pc:sldMkLst>
          <pc:docMk/>
          <pc:sldMk cId="2594636747" sldId="292"/>
        </pc:sldMkLst>
        <pc:spChg chg="mod">
          <ac:chgData name="Saurabh Garg" userId="7f2785e5-f9b4-4be4-9476-5a1c53e71125" providerId="ADAL" clId="{ADF29B5C-D2AE-4C65-A6E6-F89C542FE955}" dt="2019-09-15T01:44:27.244" v="45" actId="1076"/>
          <ac:spMkLst>
            <pc:docMk/>
            <pc:sldMk cId="2594636747" sldId="292"/>
            <ac:spMk id="20482" creationId="{00000000-0000-0000-0000-000000000000}"/>
          </ac:spMkLst>
        </pc:spChg>
      </pc:sldChg>
      <pc:sldChg chg="modSp">
        <pc:chgData name="Saurabh Garg" userId="7f2785e5-f9b4-4be4-9476-5a1c53e71125" providerId="ADAL" clId="{ADF29B5C-D2AE-4C65-A6E6-F89C542FE955}" dt="2019-09-15T01:40:09.250" v="2" actId="27636"/>
        <pc:sldMkLst>
          <pc:docMk/>
          <pc:sldMk cId="1756650489" sldId="295"/>
        </pc:sldMkLst>
        <pc:spChg chg="mod">
          <ac:chgData name="Saurabh Garg" userId="7f2785e5-f9b4-4be4-9476-5a1c53e71125" providerId="ADAL" clId="{ADF29B5C-D2AE-4C65-A6E6-F89C542FE955}" dt="2019-09-15T01:40:09.250" v="2" actId="27636"/>
          <ac:spMkLst>
            <pc:docMk/>
            <pc:sldMk cId="1756650489" sldId="295"/>
            <ac:spMk id="23554" creationId="{00000000-0000-0000-0000-000000000000}"/>
          </ac:spMkLst>
        </pc:spChg>
      </pc:sldChg>
      <pc:sldChg chg="addSp modSp">
        <pc:chgData name="Saurabh Garg" userId="7f2785e5-f9b4-4be4-9476-5a1c53e71125" providerId="ADAL" clId="{ADF29B5C-D2AE-4C65-A6E6-F89C542FE955}" dt="2019-09-15T01:45:35.397" v="76" actId="1076"/>
        <pc:sldMkLst>
          <pc:docMk/>
          <pc:sldMk cId="3839467984" sldId="296"/>
        </pc:sldMkLst>
        <pc:spChg chg="mod">
          <ac:chgData name="Saurabh Garg" userId="7f2785e5-f9b4-4be4-9476-5a1c53e71125" providerId="ADAL" clId="{ADF29B5C-D2AE-4C65-A6E6-F89C542FE955}" dt="2019-09-15T01:45:23.221" v="74" actId="164"/>
          <ac:spMkLst>
            <pc:docMk/>
            <pc:sldMk cId="3839467984" sldId="296"/>
            <ac:spMk id="2457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79" creationId="{00000000-0000-0000-0000-000000000000}"/>
          </ac:spMkLst>
        </pc:spChg>
        <pc:spChg chg="mod">
          <ac:chgData name="Saurabh Garg" userId="7f2785e5-f9b4-4be4-9476-5a1c53e71125" providerId="ADAL" clId="{ADF29B5C-D2AE-4C65-A6E6-F89C542FE955}" dt="2019-09-15T01:45:35.397" v="76" actId="1076"/>
          <ac:spMkLst>
            <pc:docMk/>
            <pc:sldMk cId="3839467984" sldId="296"/>
            <ac:spMk id="2458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8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59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0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1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2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3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4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5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6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1"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2"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3"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4"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5"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6"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7"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8"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79"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80" creationId="{00000000-0000-0000-0000-000000000000}"/>
          </ac:spMkLst>
        </pc:spChg>
        <pc:spChg chg="mod">
          <ac:chgData name="Saurabh Garg" userId="7f2785e5-f9b4-4be4-9476-5a1c53e71125" providerId="ADAL" clId="{ADF29B5C-D2AE-4C65-A6E6-F89C542FE955}" dt="2019-09-15T01:45:23.221" v="74" actId="164"/>
          <ac:spMkLst>
            <pc:docMk/>
            <pc:sldMk cId="3839467984" sldId="296"/>
            <ac:spMk id="24681" creationId="{00000000-0000-0000-0000-000000000000}"/>
          </ac:spMkLst>
        </pc:spChg>
        <pc:grpChg chg="add mod">
          <ac:chgData name="Saurabh Garg" userId="7f2785e5-f9b4-4be4-9476-5a1c53e71125" providerId="ADAL" clId="{ADF29B5C-D2AE-4C65-A6E6-F89C542FE955}" dt="2019-09-15T01:45:31.325" v="75" actId="14100"/>
          <ac:grpSpMkLst>
            <pc:docMk/>
            <pc:sldMk cId="3839467984" sldId="296"/>
            <ac:grpSpMk id="2" creationId="{20D88236-E479-4A51-A8E1-98F7D7E151A7}"/>
          </ac:grpSpMkLst>
        </pc:grpChg>
        <pc:graphicFrameChg chg="mod">
          <ac:chgData name="Saurabh Garg" userId="7f2785e5-f9b4-4be4-9476-5a1c53e71125" providerId="ADAL" clId="{ADF29B5C-D2AE-4C65-A6E6-F89C542FE955}" dt="2019-09-15T01:45:23.221" v="74" actId="164"/>
          <ac:graphicFrameMkLst>
            <pc:docMk/>
            <pc:sldMk cId="3839467984" sldId="296"/>
            <ac:graphicFrameMk id="24669" creationId="{00000000-0000-0000-0000-000000000000}"/>
          </ac:graphicFrameMkLst>
        </pc:graphicFrameChg>
      </pc:sldChg>
      <pc:sldChg chg="del">
        <pc:chgData name="Saurabh Garg" userId="7f2785e5-f9b4-4be4-9476-5a1c53e71125" providerId="ADAL" clId="{ADF29B5C-D2AE-4C65-A6E6-F89C542FE955}" dt="2019-09-15T01:57:22.973" v="277" actId="2696"/>
        <pc:sldMkLst>
          <pc:docMk/>
          <pc:sldMk cId="2170583238" sldId="297"/>
        </pc:sldMkLst>
      </pc:sldChg>
      <pc:sldChg chg="modSp del">
        <pc:chgData name="Saurabh Garg" userId="7f2785e5-f9b4-4be4-9476-5a1c53e71125" providerId="ADAL" clId="{ADF29B5C-D2AE-4C65-A6E6-F89C542FE955}" dt="2019-09-15T01:57:23.583" v="278" actId="2696"/>
        <pc:sldMkLst>
          <pc:docMk/>
          <pc:sldMk cId="1818432662" sldId="298"/>
        </pc:sldMkLst>
        <pc:spChg chg="mod">
          <ac:chgData name="Saurabh Garg" userId="7f2785e5-f9b4-4be4-9476-5a1c53e71125" providerId="ADAL" clId="{ADF29B5C-D2AE-4C65-A6E6-F89C542FE955}" dt="2019-09-15T01:40:15.451" v="27" actId="27636"/>
          <ac:spMkLst>
            <pc:docMk/>
            <pc:sldMk cId="1818432662" sldId="298"/>
            <ac:spMk id="34819" creationId="{00000000-0000-0000-0000-000000000000}"/>
          </ac:spMkLst>
        </pc:spChg>
      </pc:sldChg>
      <pc:sldChg chg="modSp del">
        <pc:chgData name="Saurabh Garg" userId="7f2785e5-f9b4-4be4-9476-5a1c53e71125" providerId="ADAL" clId="{ADF29B5C-D2AE-4C65-A6E6-F89C542FE955}" dt="2019-09-15T01:57:24.086" v="279" actId="2696"/>
        <pc:sldMkLst>
          <pc:docMk/>
          <pc:sldMk cId="1084994334" sldId="299"/>
        </pc:sldMkLst>
        <pc:spChg chg="mod">
          <ac:chgData name="Saurabh Garg" userId="7f2785e5-f9b4-4be4-9476-5a1c53e71125" providerId="ADAL" clId="{ADF29B5C-D2AE-4C65-A6E6-F89C542FE955}" dt="2019-09-15T01:40:15.485" v="28" actId="27636"/>
          <ac:spMkLst>
            <pc:docMk/>
            <pc:sldMk cId="1084994334" sldId="299"/>
            <ac:spMk id="36867" creationId="{00000000-0000-0000-0000-000000000000}"/>
          </ac:spMkLst>
        </pc:spChg>
      </pc:sldChg>
      <pc:sldChg chg="modSp del">
        <pc:chgData name="Saurabh Garg" userId="7f2785e5-f9b4-4be4-9476-5a1c53e71125" providerId="ADAL" clId="{ADF29B5C-D2AE-4C65-A6E6-F89C542FE955}" dt="2019-09-15T01:57:24.570" v="280" actId="2696"/>
        <pc:sldMkLst>
          <pc:docMk/>
          <pc:sldMk cId="3851527831" sldId="300"/>
        </pc:sldMkLst>
        <pc:spChg chg="mod">
          <ac:chgData name="Saurabh Garg" userId="7f2785e5-f9b4-4be4-9476-5a1c53e71125" providerId="ADAL" clId="{ADF29B5C-D2AE-4C65-A6E6-F89C542FE955}" dt="2019-09-15T01:40:15.510" v="29" actId="27636"/>
          <ac:spMkLst>
            <pc:docMk/>
            <pc:sldMk cId="3851527831" sldId="300"/>
            <ac:spMk id="37891" creationId="{00000000-0000-0000-0000-000000000000}"/>
          </ac:spMkLst>
        </pc:spChg>
      </pc:sldChg>
      <pc:sldChg chg="modSp del">
        <pc:chgData name="Saurabh Garg" userId="7f2785e5-f9b4-4be4-9476-5a1c53e71125" providerId="ADAL" clId="{ADF29B5C-D2AE-4C65-A6E6-F89C542FE955}" dt="2019-09-15T01:57:25.165" v="281" actId="2696"/>
        <pc:sldMkLst>
          <pc:docMk/>
          <pc:sldMk cId="2108622100" sldId="301"/>
        </pc:sldMkLst>
        <pc:spChg chg="mod">
          <ac:chgData name="Saurabh Garg" userId="7f2785e5-f9b4-4be4-9476-5a1c53e71125" providerId="ADAL" clId="{ADF29B5C-D2AE-4C65-A6E6-F89C542FE955}" dt="2019-09-15T01:40:15.530" v="30" actId="27636"/>
          <ac:spMkLst>
            <pc:docMk/>
            <pc:sldMk cId="2108622100" sldId="301"/>
            <ac:spMk id="38915" creationId="{00000000-0000-0000-0000-000000000000}"/>
          </ac:spMkLst>
        </pc:spChg>
      </pc:sldChg>
      <pc:sldChg chg="modSp">
        <pc:chgData name="Saurabh Garg" userId="7f2785e5-f9b4-4be4-9476-5a1c53e71125" providerId="ADAL" clId="{ADF29B5C-D2AE-4C65-A6E6-F89C542FE955}" dt="2019-09-15T01:46:43.877" v="89" actId="1076"/>
        <pc:sldMkLst>
          <pc:docMk/>
          <pc:sldMk cId="3693282556" sldId="302"/>
        </pc:sldMkLst>
        <pc:spChg chg="mod">
          <ac:chgData name="Saurabh Garg" userId="7f2785e5-f9b4-4be4-9476-5a1c53e71125" providerId="ADAL" clId="{ADF29B5C-D2AE-4C65-A6E6-F89C542FE955}" dt="2019-09-15T01:46:43.877" v="89" actId="1076"/>
          <ac:spMkLst>
            <pc:docMk/>
            <pc:sldMk cId="3693282556" sldId="302"/>
            <ac:spMk id="30722" creationId="{00000000-0000-0000-0000-000000000000}"/>
          </ac:spMkLst>
        </pc:spChg>
        <pc:spChg chg="mod">
          <ac:chgData name="Saurabh Garg" userId="7f2785e5-f9b4-4be4-9476-5a1c53e71125" providerId="ADAL" clId="{ADF29B5C-D2AE-4C65-A6E6-F89C542FE955}" dt="2019-09-15T01:46:23.103" v="87" actId="1076"/>
          <ac:spMkLst>
            <pc:docMk/>
            <pc:sldMk cId="3693282556" sldId="302"/>
            <ac:spMk id="30723" creationId="{00000000-0000-0000-0000-000000000000}"/>
          </ac:spMkLst>
        </pc:spChg>
      </pc:sldChg>
      <pc:sldChg chg="modSp del">
        <pc:chgData name="Saurabh Garg" userId="7f2785e5-f9b4-4be4-9476-5a1c53e71125" providerId="ADAL" clId="{ADF29B5C-D2AE-4C65-A6E6-F89C542FE955}" dt="2019-09-15T01:46:47.224" v="90" actId="2696"/>
        <pc:sldMkLst>
          <pc:docMk/>
          <pc:sldMk cId="1892185537" sldId="303"/>
        </pc:sldMkLst>
        <pc:spChg chg="mod">
          <ac:chgData name="Saurabh Garg" userId="7f2785e5-f9b4-4be4-9476-5a1c53e71125" providerId="ADAL" clId="{ADF29B5C-D2AE-4C65-A6E6-F89C542FE955}" dt="2019-09-15T01:46:38.651" v="88" actId="1076"/>
          <ac:spMkLst>
            <pc:docMk/>
            <pc:sldMk cId="1892185537" sldId="303"/>
            <ac:spMk id="31747" creationId="{00000000-0000-0000-0000-000000000000}"/>
          </ac:spMkLst>
        </pc:spChg>
      </pc:sldChg>
      <pc:sldChg chg="modSp">
        <pc:chgData name="Saurabh Garg" userId="7f2785e5-f9b4-4be4-9476-5a1c53e71125" providerId="ADAL" clId="{ADF29B5C-D2AE-4C65-A6E6-F89C542FE955}" dt="2019-09-15T01:51:13.702" v="152" actId="1076"/>
        <pc:sldMkLst>
          <pc:docMk/>
          <pc:sldMk cId="1436654587" sldId="305"/>
        </pc:sldMkLst>
        <pc:spChg chg="mod">
          <ac:chgData name="Saurabh Garg" userId="7f2785e5-f9b4-4be4-9476-5a1c53e71125" providerId="ADAL" clId="{ADF29B5C-D2AE-4C65-A6E6-F89C542FE955}" dt="2019-09-15T01:51:13.702" v="152" actId="1076"/>
          <ac:spMkLst>
            <pc:docMk/>
            <pc:sldMk cId="1436654587" sldId="305"/>
            <ac:spMk id="45058" creationId="{00000000-0000-0000-0000-000000000000}"/>
          </ac:spMkLst>
        </pc:spChg>
        <pc:spChg chg="mod">
          <ac:chgData name="Saurabh Garg" userId="7f2785e5-f9b4-4be4-9476-5a1c53e71125" providerId="ADAL" clId="{ADF29B5C-D2AE-4C65-A6E6-F89C542FE955}" dt="2019-09-15T01:51:08.835" v="151" actId="1076"/>
          <ac:spMkLst>
            <pc:docMk/>
            <pc:sldMk cId="1436654587" sldId="305"/>
            <ac:spMk id="45059" creationId="{00000000-0000-0000-0000-000000000000}"/>
          </ac:spMkLst>
        </pc:spChg>
      </pc:sldChg>
      <pc:sldChg chg="modSp">
        <pc:chgData name="Saurabh Garg" userId="7f2785e5-f9b4-4be4-9476-5a1c53e71125" providerId="ADAL" clId="{ADF29B5C-D2AE-4C65-A6E6-F89C542FE955}" dt="2019-09-15T01:50:51.666" v="147" actId="1076"/>
        <pc:sldMkLst>
          <pc:docMk/>
          <pc:sldMk cId="3770680437" sldId="306"/>
        </pc:sldMkLst>
        <pc:spChg chg="mod">
          <ac:chgData name="Saurabh Garg" userId="7f2785e5-f9b4-4be4-9476-5a1c53e71125" providerId="ADAL" clId="{ADF29B5C-D2AE-4C65-A6E6-F89C542FE955}" dt="2019-09-15T01:50:51.666" v="147" actId="1076"/>
          <ac:spMkLst>
            <pc:docMk/>
            <pc:sldMk cId="3770680437" sldId="306"/>
            <ac:spMk id="46083" creationId="{00000000-0000-0000-0000-000000000000}"/>
          </ac:spMkLst>
        </pc:spChg>
      </pc:sldChg>
      <pc:sldChg chg="delSp modSp">
        <pc:chgData name="Saurabh Garg" userId="7f2785e5-f9b4-4be4-9476-5a1c53e71125" providerId="ADAL" clId="{ADF29B5C-D2AE-4C65-A6E6-F89C542FE955}" dt="2019-09-15T01:47:12.880" v="93" actId="478"/>
        <pc:sldMkLst>
          <pc:docMk/>
          <pc:sldMk cId="2593785498" sldId="307"/>
        </pc:sldMkLst>
        <pc:spChg chg="del mod">
          <ac:chgData name="Saurabh Garg" userId="7f2785e5-f9b4-4be4-9476-5a1c53e71125" providerId="ADAL" clId="{ADF29B5C-D2AE-4C65-A6E6-F89C542FE955}" dt="2019-09-15T01:47:06.796" v="92" actId="478"/>
          <ac:spMkLst>
            <pc:docMk/>
            <pc:sldMk cId="2593785498" sldId="307"/>
            <ac:spMk id="4" creationId="{00000000-0000-0000-0000-000000000000}"/>
          </ac:spMkLst>
        </pc:spChg>
        <pc:spChg chg="del">
          <ac:chgData name="Saurabh Garg" userId="7f2785e5-f9b4-4be4-9476-5a1c53e71125" providerId="ADAL" clId="{ADF29B5C-D2AE-4C65-A6E6-F89C542FE955}" dt="2019-09-15T01:47:12.880" v="93" actId="478"/>
          <ac:spMkLst>
            <pc:docMk/>
            <pc:sldMk cId="2593785498" sldId="307"/>
            <ac:spMk id="5" creationId="{00000000-0000-0000-0000-000000000000}"/>
          </ac:spMkLst>
        </pc:spChg>
        <pc:spChg chg="mod">
          <ac:chgData name="Saurabh Garg" userId="7f2785e5-f9b4-4be4-9476-5a1c53e71125" providerId="ADAL" clId="{ADF29B5C-D2AE-4C65-A6E6-F89C542FE955}" dt="2019-09-15T01:40:15.228" v="17" actId="27636"/>
          <ac:spMkLst>
            <pc:docMk/>
            <pc:sldMk cId="2593785498" sldId="307"/>
            <ac:spMk id="464899" creationId="{00000000-0000-0000-0000-000000000000}"/>
          </ac:spMkLst>
        </pc:spChg>
      </pc:sldChg>
      <pc:sldChg chg="delSp modSp ord">
        <pc:chgData name="Saurabh Garg" userId="7f2785e5-f9b4-4be4-9476-5a1c53e71125" providerId="ADAL" clId="{ADF29B5C-D2AE-4C65-A6E6-F89C542FE955}" dt="2019-09-15T01:50:20.822" v="134" actId="20577"/>
        <pc:sldMkLst>
          <pc:docMk/>
          <pc:sldMk cId="3795289435" sldId="308"/>
        </pc:sldMkLst>
        <pc:spChg chg="mod">
          <ac:chgData name="Saurabh Garg" userId="7f2785e5-f9b4-4be4-9476-5a1c53e71125" providerId="ADAL" clId="{ADF29B5C-D2AE-4C65-A6E6-F89C542FE955}" dt="2019-09-15T01:47:30.557" v="99" actId="1076"/>
          <ac:spMkLst>
            <pc:docMk/>
            <pc:sldMk cId="3795289435" sldId="308"/>
            <ac:spMk id="2" creationId="{00000000-0000-0000-0000-000000000000}"/>
          </ac:spMkLst>
        </pc:spChg>
        <pc:spChg chg="del mod">
          <ac:chgData name="Saurabh Garg" userId="7f2785e5-f9b4-4be4-9476-5a1c53e71125" providerId="ADAL" clId="{ADF29B5C-D2AE-4C65-A6E6-F89C542FE955}" dt="2019-09-15T01:47:18.251" v="95" actId="478"/>
          <ac:spMkLst>
            <pc:docMk/>
            <pc:sldMk cId="3795289435" sldId="308"/>
            <ac:spMk id="5" creationId="{00000000-0000-0000-0000-000000000000}"/>
          </ac:spMkLst>
        </pc:spChg>
        <pc:spChg chg="mod">
          <ac:chgData name="Saurabh Garg" userId="7f2785e5-f9b4-4be4-9476-5a1c53e71125" providerId="ADAL" clId="{ADF29B5C-D2AE-4C65-A6E6-F89C542FE955}" dt="2019-09-15T01:50:20.822" v="134" actId="20577"/>
          <ac:spMkLst>
            <pc:docMk/>
            <pc:sldMk cId="3795289435" sldId="308"/>
            <ac:spMk id="465922" creationId="{00000000-0000-0000-0000-000000000000}"/>
          </ac:spMkLst>
        </pc:spChg>
        <pc:spChg chg="mod">
          <ac:chgData name="Saurabh Garg" userId="7f2785e5-f9b4-4be4-9476-5a1c53e71125" providerId="ADAL" clId="{ADF29B5C-D2AE-4C65-A6E6-F89C542FE955}" dt="2019-09-15T01:47:33.631" v="100" actId="1076"/>
          <ac:spMkLst>
            <pc:docMk/>
            <pc:sldMk cId="3795289435" sldId="308"/>
            <ac:spMk id="465923" creationId="{00000000-0000-0000-0000-000000000000}"/>
          </ac:spMkLst>
        </pc:spChg>
        <pc:picChg chg="mod">
          <ac:chgData name="Saurabh Garg" userId="7f2785e5-f9b4-4be4-9476-5a1c53e71125" providerId="ADAL" clId="{ADF29B5C-D2AE-4C65-A6E6-F89C542FE955}" dt="2019-09-15T01:47:28.606" v="98" actId="1076"/>
          <ac:picMkLst>
            <pc:docMk/>
            <pc:sldMk cId="3795289435" sldId="308"/>
            <ac:picMk id="6" creationId="{00000000-0000-0000-0000-000000000000}"/>
          </ac:picMkLst>
        </pc:picChg>
      </pc:sldChg>
      <pc:sldChg chg="modSp ord">
        <pc:chgData name="Saurabh Garg" userId="7f2785e5-f9b4-4be4-9476-5a1c53e71125" providerId="ADAL" clId="{ADF29B5C-D2AE-4C65-A6E6-F89C542FE955}" dt="2019-09-15T01:49:45.971" v="121" actId="1076"/>
        <pc:sldMkLst>
          <pc:docMk/>
          <pc:sldMk cId="2347958005" sldId="309"/>
        </pc:sldMkLst>
        <pc:picChg chg="mod">
          <ac:chgData name="Saurabh Garg" userId="7f2785e5-f9b4-4be4-9476-5a1c53e71125" providerId="ADAL" clId="{ADF29B5C-D2AE-4C65-A6E6-F89C542FE955}" dt="2019-09-15T01:49:45.971" v="121" actId="1076"/>
          <ac:picMkLst>
            <pc:docMk/>
            <pc:sldMk cId="2347958005" sldId="309"/>
            <ac:picMk id="477189" creationId="{00000000-0000-0000-0000-000000000000}"/>
          </ac:picMkLst>
        </pc:picChg>
      </pc:sldChg>
      <pc:sldChg chg="modSp">
        <pc:chgData name="Saurabh Garg" userId="7f2785e5-f9b4-4be4-9476-5a1c53e71125" providerId="ADAL" clId="{ADF29B5C-D2AE-4C65-A6E6-F89C542FE955}" dt="2019-09-15T01:52:55.478" v="200" actId="1035"/>
        <pc:sldMkLst>
          <pc:docMk/>
          <pc:sldMk cId="477269699" sldId="310"/>
        </pc:sldMkLst>
        <pc:spChg chg="mod">
          <ac:chgData name="Saurabh Garg" userId="7f2785e5-f9b4-4be4-9476-5a1c53e71125" providerId="ADAL" clId="{ADF29B5C-D2AE-4C65-A6E6-F89C542FE955}" dt="2019-09-15T01:52:55.478" v="200" actId="1035"/>
          <ac:spMkLst>
            <pc:docMk/>
            <pc:sldMk cId="477269699" sldId="310"/>
            <ac:spMk id="32256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6"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7"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8"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69"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0"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1"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3"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6"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7"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8"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79"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0"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1"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3"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6"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7"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8"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89"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0"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1"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3"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6"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7"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8"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599"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0"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1"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3"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6"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7"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8"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09"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0"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1"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2"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3"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4"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5" creationId="{00000000-0000-0000-0000-000000000000}"/>
          </ac:spMkLst>
        </pc:spChg>
        <pc:spChg chg="mod">
          <ac:chgData name="Saurabh Garg" userId="7f2785e5-f9b4-4be4-9476-5a1c53e71125" providerId="ADAL" clId="{ADF29B5C-D2AE-4C65-A6E6-F89C542FE955}" dt="2019-09-15T01:52:55.478" v="200" actId="1035"/>
          <ac:spMkLst>
            <pc:docMk/>
            <pc:sldMk cId="477269699" sldId="310"/>
            <ac:spMk id="322616" creationId="{00000000-0000-0000-0000-000000000000}"/>
          </ac:spMkLst>
        </pc:spChg>
      </pc:sldChg>
      <pc:sldChg chg="modSp">
        <pc:chgData name="Saurabh Garg" userId="7f2785e5-f9b4-4be4-9476-5a1c53e71125" providerId="ADAL" clId="{ADF29B5C-D2AE-4C65-A6E6-F89C542FE955}" dt="2019-09-15T01:43:44.365" v="36" actId="27636"/>
        <pc:sldMkLst>
          <pc:docMk/>
          <pc:sldMk cId="3476311803" sldId="313"/>
        </pc:sldMkLst>
        <pc:spChg chg="mod">
          <ac:chgData name="Saurabh Garg" userId="7f2785e5-f9b4-4be4-9476-5a1c53e71125" providerId="ADAL" clId="{ADF29B5C-D2AE-4C65-A6E6-F89C542FE955}" dt="2019-09-15T01:43:44.365" v="36" actId="27636"/>
          <ac:spMkLst>
            <pc:docMk/>
            <pc:sldMk cId="3476311803" sldId="313"/>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5FF22-4D6B-4C0B-B953-E64F45990183}" type="datetimeFigureOut">
              <a:rPr lang="en-AU" smtClean="0"/>
              <a:t>15/09/2019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E31D-579A-4CFB-82EE-A9F65B2F729F}" type="slidenum">
              <a:rPr lang="en-AU" smtClean="0"/>
              <a:t>‹#›</a:t>
            </a:fld>
            <a:endParaRPr lang="en-AU"/>
          </a:p>
        </p:txBody>
      </p:sp>
    </p:spTree>
    <p:extLst>
      <p:ext uri="{BB962C8B-B14F-4D97-AF65-F5344CB8AC3E}">
        <p14:creationId xmlns:p14="http://schemas.microsoft.com/office/powerpoint/2010/main" val="93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wnload-east.oracle.com/docs/cd/B19306_01/server.102/b14220/glossary.htm#i432427"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wnload-east.oracle.com/docs/cd/B19306_01/server.102/b14220/glossary.htm#i997495"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1D3861-F63B-4962-9B75-6738C79F9536}" type="slidenum">
              <a:rPr lang="en-US"/>
              <a:pPr/>
              <a:t>2</a:t>
            </a:fld>
            <a:endParaRPr lang="en-US"/>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42265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4DFA00-61C0-4BB9-98DB-6956D01BB8F1}" type="slidenum">
              <a:rPr lang="en-US" altLang="en-US"/>
              <a:pPr/>
              <a:t>24</a:t>
            </a:fld>
            <a:endParaRPr lang="en-US" altLang="en-US"/>
          </a:p>
        </p:txBody>
      </p:sp>
      <p:sp>
        <p:nvSpPr>
          <p:cNvPr id="17410" name="Rectangle 2"/>
          <p:cNvSpPr>
            <a:spLocks noGrp="1" noRot="1" noChangeAspect="1" noChangeArrowheads="1" noTextEdit="1"/>
          </p:cNvSpPr>
          <p:nvPr>
            <p:ph type="sldImg"/>
          </p:nvPr>
        </p:nvSpPr>
        <p:spPr>
          <a:xfrm>
            <a:off x="720725" y="476250"/>
            <a:ext cx="5416550" cy="3048000"/>
          </a:xfrm>
          <a:ln/>
        </p:spPr>
      </p:sp>
      <p:sp>
        <p:nvSpPr>
          <p:cNvPr id="17411" name="Rectangle 3"/>
          <p:cNvSpPr>
            <a:spLocks noGrp="1" noChangeArrowheads="1"/>
          </p:cNvSpPr>
          <p:nvPr>
            <p:ph type="body" idx="1"/>
          </p:nvPr>
        </p:nvSpPr>
        <p:spPr/>
        <p:txBody>
          <a:bodyPr/>
          <a:lstStyle/>
          <a:p>
            <a:pPr>
              <a:lnSpc>
                <a:spcPct val="80000"/>
              </a:lnSpc>
            </a:pPr>
            <a:r>
              <a:rPr lang="en-US" altLang="en-US" b="1"/>
              <a:t>Datafiles</a:t>
            </a:r>
          </a:p>
          <a:p>
            <a:pPr>
              <a:lnSpc>
                <a:spcPct val="80000"/>
              </a:lnSpc>
            </a:pPr>
            <a:r>
              <a:rPr lang="en-US" altLang="en-US"/>
              <a:t>Every Oracle database has one or more physical datafiles. </a:t>
            </a:r>
            <a:r>
              <a:rPr lang="en-US" altLang="en-US" b="1"/>
              <a:t>The datafiles contain all the database data. The data of logical database structures, such as tables and indexes, is physically stored in the datafiles allocated for a database.</a:t>
            </a:r>
            <a:r>
              <a:rPr lang="en-US" altLang="en-US"/>
              <a:t>  One or more datafiles form a logical unit of database storage called a tablespace. </a:t>
            </a:r>
          </a:p>
          <a:p>
            <a:pPr>
              <a:lnSpc>
                <a:spcPct val="80000"/>
              </a:lnSpc>
            </a:pPr>
            <a:r>
              <a:rPr lang="en-US" altLang="en-US"/>
              <a:t>Data in a datafile is read, as needed, during normal database operation and stored in the memory cache of Oracle. For example, assume that a user wants to access some data in a table of a database. If the requested information is not already in the memory cache for the database, then it is read from the appropriate datafiles and stored in memory.</a:t>
            </a:r>
          </a:p>
          <a:p>
            <a:pPr>
              <a:lnSpc>
                <a:spcPct val="80000"/>
              </a:lnSpc>
            </a:pPr>
            <a:r>
              <a:rPr lang="en-US" altLang="en-US"/>
              <a:t>Modified or new data is not necessarily written to a datafile immediately. To reduce the amount of disk access and to increase performance, data is pooled in memory and written to the appropriate datafiles all at once, as determined by the database writer process (DBWn) background process.</a:t>
            </a:r>
          </a:p>
          <a:p>
            <a:pPr>
              <a:lnSpc>
                <a:spcPct val="80000"/>
              </a:lnSpc>
            </a:pPr>
            <a:endParaRPr lang="en-US" altLang="en-US"/>
          </a:p>
          <a:p>
            <a:pPr>
              <a:lnSpc>
                <a:spcPct val="80000"/>
              </a:lnSpc>
            </a:pPr>
            <a:r>
              <a:rPr lang="en-US" altLang="en-US" b="1"/>
              <a:t>Control Files</a:t>
            </a:r>
          </a:p>
          <a:p>
            <a:pPr>
              <a:lnSpc>
                <a:spcPct val="80000"/>
              </a:lnSpc>
            </a:pPr>
            <a:r>
              <a:rPr lang="en-US" altLang="en-US" b="1"/>
              <a:t>Every Oracle database has a control file. A control file contains entries that specify the physical structure of the database such as Database name and the Names and locations of datafiles and redo log files.</a:t>
            </a:r>
          </a:p>
          <a:p>
            <a:pPr>
              <a:lnSpc>
                <a:spcPct val="80000"/>
              </a:lnSpc>
            </a:pPr>
            <a:r>
              <a:rPr lang="en-US" altLang="en-US"/>
              <a:t>Oracle can multiplex the control file, that is, simultaneously maintain a number of identical control file copies, to protect against a failure involving the control file.</a:t>
            </a:r>
          </a:p>
          <a:p>
            <a:pPr>
              <a:lnSpc>
                <a:spcPct val="80000"/>
              </a:lnSpc>
            </a:pPr>
            <a:r>
              <a:rPr lang="en-US" altLang="en-US"/>
              <a:t>Every time an </a:t>
            </a:r>
            <a:r>
              <a:rPr lang="en-US" altLang="en-US">
                <a:hlinkClick r:id="rId3"/>
              </a:rPr>
              <a:t>instance</a:t>
            </a:r>
            <a:r>
              <a:rPr lang="en-US" altLang="en-US"/>
              <a:t> of an Oracle database is started, its control file identifies the database and redo log files that must be opened for database operation to proceed. If the physical makeup of the database is altered (for example, if a new datafile or redo log file is created), then the control file is automatically modified by Oracle to reflect the change. A control file is also used in database recovery.</a:t>
            </a:r>
          </a:p>
          <a:p>
            <a:pPr>
              <a:lnSpc>
                <a:spcPct val="80000"/>
              </a:lnSpc>
            </a:pPr>
            <a:endParaRPr lang="en-US" altLang="en-US"/>
          </a:p>
          <a:p>
            <a:pPr>
              <a:lnSpc>
                <a:spcPct val="80000"/>
              </a:lnSpc>
            </a:pPr>
            <a:r>
              <a:rPr lang="en-US" altLang="en-US" b="1"/>
              <a:t>Redo Log Files</a:t>
            </a:r>
          </a:p>
          <a:p>
            <a:pPr>
              <a:lnSpc>
                <a:spcPct val="80000"/>
              </a:lnSpc>
            </a:pPr>
            <a:r>
              <a:rPr lang="en-US" altLang="en-US"/>
              <a:t>Every Oracle database has a set of two or more redo log files. The set of redo log files is collectively known as the redo log for the database. A redo log is made up of redo entries (also called redo records).</a:t>
            </a:r>
          </a:p>
          <a:p>
            <a:pPr>
              <a:lnSpc>
                <a:spcPct val="80000"/>
              </a:lnSpc>
            </a:pPr>
            <a:r>
              <a:rPr lang="en-US" altLang="en-US" b="1"/>
              <a:t>The primary function of the redo log is to record all changes made to data. If a failure prevents modified data from being permanently written to the datafiles, then the changes can be obtained from the redo log, so work is never lost.</a:t>
            </a:r>
          </a:p>
          <a:p>
            <a:pPr>
              <a:lnSpc>
                <a:spcPct val="80000"/>
              </a:lnSpc>
            </a:pPr>
            <a:r>
              <a:rPr lang="en-US" altLang="en-US"/>
              <a:t>To protect against a failure involving the redo log itself, Oracle allows a multiplexed redo log so that two or more copies of the redo log can be maintained on different disks.</a:t>
            </a:r>
          </a:p>
          <a:p>
            <a:pPr>
              <a:lnSpc>
                <a:spcPct val="80000"/>
              </a:lnSpc>
            </a:pPr>
            <a:r>
              <a:rPr lang="en-US" altLang="en-US"/>
              <a:t>The information in a redo log file is used only to recover the database from a system or media failure that prevents database data from being written to the datafiles. For example, if an unexpected power outage terminates database operation, then data in memory cannot be written to the datafiles, and the data is lost. However, lost data can be recovered when the database is opened, after power is restored. By applying the information in the most recent redo log files to the database datafiles, Oracle restores the database to the time at which the power failure occurred.</a:t>
            </a:r>
          </a:p>
          <a:p>
            <a:pPr>
              <a:lnSpc>
                <a:spcPct val="80000"/>
              </a:lnSpc>
            </a:pPr>
            <a:r>
              <a:rPr lang="en-US" altLang="en-US"/>
              <a:t>The process of applying the redo log during a recovery operation is called rolling forward.</a:t>
            </a:r>
          </a:p>
        </p:txBody>
      </p:sp>
    </p:spTree>
    <p:extLst>
      <p:ext uri="{BB962C8B-B14F-4D97-AF65-F5344CB8AC3E}">
        <p14:creationId xmlns:p14="http://schemas.microsoft.com/office/powerpoint/2010/main" val="1423740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D2A96-F781-44D6-9CB8-43B55FB2BB4A}" type="slidenum">
              <a:rPr lang="en-US"/>
              <a:pPr/>
              <a:t>25</a:t>
            </a:fld>
            <a:endParaRPr 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988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573F7-8683-4A7C-A14D-ECDD16B6D0DD}" type="slidenum">
              <a:rPr lang="en-US" altLang="en-US"/>
              <a:pPr/>
              <a:t>26</a:t>
            </a:fld>
            <a:endParaRPr lang="en-US" altLang="en-US"/>
          </a:p>
        </p:txBody>
      </p:sp>
      <p:sp>
        <p:nvSpPr>
          <p:cNvPr id="16386" name="Rectangle 2"/>
          <p:cNvSpPr>
            <a:spLocks noGrp="1" noRot="1" noChangeAspect="1" noChangeArrowheads="1" noTextEdit="1"/>
          </p:cNvSpPr>
          <p:nvPr>
            <p:ph type="sldImg"/>
          </p:nvPr>
        </p:nvSpPr>
        <p:spPr>
          <a:xfrm>
            <a:off x="720725" y="476250"/>
            <a:ext cx="5416550" cy="3048000"/>
          </a:xfrm>
          <a:ln/>
        </p:spPr>
      </p:sp>
      <p:sp>
        <p:nvSpPr>
          <p:cNvPr id="16387" name="Rectangle 3"/>
          <p:cNvSpPr>
            <a:spLocks noGrp="1" noChangeArrowheads="1"/>
          </p:cNvSpPr>
          <p:nvPr>
            <p:ph type="body" idx="1"/>
          </p:nvPr>
        </p:nvSpPr>
        <p:spPr/>
        <p:txBody>
          <a:bodyPr/>
          <a:lstStyle/>
          <a:p>
            <a:r>
              <a:rPr lang="en-US" altLang="en-US" b="1"/>
              <a:t>Tablespaces</a:t>
            </a:r>
          </a:p>
          <a:p>
            <a:r>
              <a:rPr lang="en-US" altLang="en-US" b="1"/>
              <a:t>A database is divided into logical storage units called tablespaces, which group related logical structures together.</a:t>
            </a:r>
            <a:r>
              <a:rPr lang="en-US" altLang="en-US"/>
              <a:t> For example, tablespaces commonly group together all application objects to simplify some administrative operations. </a:t>
            </a:r>
            <a:r>
              <a:rPr lang="en-US" altLang="en-US" b="1"/>
              <a:t>One or more datafiles are explicitly created for each tablespace to physically store the data of all logical structures in a tablespace.</a:t>
            </a:r>
            <a:r>
              <a:rPr lang="en-US" altLang="en-US"/>
              <a:t> </a:t>
            </a:r>
          </a:p>
          <a:p>
            <a:r>
              <a:rPr lang="en-US" altLang="en-US"/>
              <a:t>Every Oracle database contains a SYSTEM tablespace. Oracle creates them automatically when the database is created.</a:t>
            </a:r>
          </a:p>
          <a:p>
            <a:endParaRPr lang="en-US" altLang="en-US"/>
          </a:p>
          <a:p>
            <a:r>
              <a:rPr lang="en-US" altLang="en-US" b="1"/>
              <a:t>Oracle Data Blocks</a:t>
            </a:r>
          </a:p>
          <a:p>
            <a:r>
              <a:rPr lang="en-US" altLang="en-US" b="1"/>
              <a:t>At the finest level of granularity, Oracle database data is stored in data blocks. One data block corresponds to a specific number of bytes of physical database space on disk. The standard block size is specified by the DB_BLOCK_SIZE initialization parameter.</a:t>
            </a:r>
            <a:r>
              <a:rPr lang="en-US" altLang="en-US"/>
              <a:t> A database uses and allocates free database space in Oracle data blocks. Oracle reads and writes data in blocks, so a larger block size could lead to more data transfer per I/O call. The default block size depends on the system architecture, but is generally 8k for UNIX systems.  A larger block size is sometimes used for data warehouse systems which access data in larger chunks.</a:t>
            </a:r>
          </a:p>
          <a:p>
            <a:endParaRPr lang="en-US" altLang="en-US"/>
          </a:p>
        </p:txBody>
      </p:sp>
    </p:spTree>
    <p:extLst>
      <p:ext uri="{BB962C8B-B14F-4D97-AF65-F5344CB8AC3E}">
        <p14:creationId xmlns:p14="http://schemas.microsoft.com/office/powerpoint/2010/main" val="151153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73EC0-057D-426B-88D0-6B22F9D80359}" type="slidenum">
              <a:rPr lang="en-US" altLang="en-US"/>
              <a:pPr/>
              <a:t>29</a:t>
            </a:fld>
            <a:endParaRPr lang="en-US" altLang="en-US"/>
          </a:p>
        </p:txBody>
      </p:sp>
      <p:sp>
        <p:nvSpPr>
          <p:cNvPr id="25602" name="Rectangle 2"/>
          <p:cNvSpPr>
            <a:spLocks noGrp="1" noRot="1" noChangeAspect="1" noChangeArrowheads="1" noTextEdit="1"/>
          </p:cNvSpPr>
          <p:nvPr>
            <p:ph type="sldImg"/>
          </p:nvPr>
        </p:nvSpPr>
        <p:spPr>
          <a:xfrm>
            <a:off x="720725" y="476250"/>
            <a:ext cx="5416550" cy="3048000"/>
          </a:xfrm>
          <a:ln/>
        </p:spPr>
      </p:sp>
      <p:sp>
        <p:nvSpPr>
          <p:cNvPr id="25603" name="Rectangle 3"/>
          <p:cNvSpPr>
            <a:spLocks noGrp="1" noChangeArrowheads="1"/>
          </p:cNvSpPr>
          <p:nvPr>
            <p:ph type="body" idx="1"/>
          </p:nvPr>
        </p:nvSpPr>
        <p:spPr/>
        <p:txBody>
          <a:bodyPr/>
          <a:lstStyle/>
          <a:p>
            <a:r>
              <a:rPr lang="en-US" altLang="en-US" b="1" dirty="0"/>
              <a:t>Extents</a:t>
            </a:r>
          </a:p>
          <a:p>
            <a:r>
              <a:rPr lang="en-US" altLang="en-US" b="1" dirty="0"/>
              <a:t>The next level of logical database space is an extent. An extent is a specific number of contiguous data blocks, obtained in a single allocation, used to store a specific type of information.</a:t>
            </a:r>
          </a:p>
          <a:p>
            <a:endParaRPr lang="en-US" altLang="en-US" b="1" dirty="0"/>
          </a:p>
          <a:p>
            <a:r>
              <a:rPr lang="en-US" altLang="en-US" b="1" dirty="0"/>
              <a:t>Segments</a:t>
            </a:r>
          </a:p>
          <a:p>
            <a:r>
              <a:rPr lang="en-US" altLang="en-US" b="1" dirty="0"/>
              <a:t>Above extents, the level of logical database storage is a segment. A segment is a set of extents allocated for a certain logical structure.  The different types of segments are :</a:t>
            </a:r>
          </a:p>
          <a:p>
            <a:r>
              <a:rPr lang="en-US" altLang="en-US" b="1" dirty="0"/>
              <a:t>Data segment – stores table data</a:t>
            </a:r>
          </a:p>
          <a:p>
            <a:r>
              <a:rPr lang="en-US" altLang="en-US" b="1" dirty="0"/>
              <a:t>Index segment – stores index data</a:t>
            </a:r>
          </a:p>
          <a:p>
            <a:r>
              <a:rPr lang="en-US" altLang="en-US" b="1" dirty="0"/>
              <a:t>Temporary segment – temporary space used during SQL execution</a:t>
            </a:r>
          </a:p>
          <a:p>
            <a:r>
              <a:rPr lang="en-US" altLang="en-US" b="1" dirty="0"/>
              <a:t>Rollback Segment – stores undo information</a:t>
            </a:r>
          </a:p>
          <a:p>
            <a:endParaRPr lang="en-US" altLang="en-US" b="1" dirty="0"/>
          </a:p>
        </p:txBody>
      </p:sp>
    </p:spTree>
    <p:extLst>
      <p:ext uri="{BB962C8B-B14F-4D97-AF65-F5344CB8AC3E}">
        <p14:creationId xmlns:p14="http://schemas.microsoft.com/office/powerpoint/2010/main" val="2934521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88D6E-DA26-495D-8F80-5408D1FB2083}" type="slidenum">
              <a:rPr lang="en-US" altLang="en-US"/>
              <a:pPr/>
              <a:t>30</a:t>
            </a:fld>
            <a:endParaRPr lang="en-US" altLang="en-US"/>
          </a:p>
        </p:txBody>
      </p:sp>
      <p:sp>
        <p:nvSpPr>
          <p:cNvPr id="57346" name="Rectangle 2"/>
          <p:cNvSpPr>
            <a:spLocks noGrp="1" noRot="1" noChangeAspect="1" noChangeArrowheads="1" noTextEdit="1"/>
          </p:cNvSpPr>
          <p:nvPr>
            <p:ph type="sldImg"/>
          </p:nvPr>
        </p:nvSpPr>
        <p:spPr>
          <a:xfrm>
            <a:off x="720725" y="476250"/>
            <a:ext cx="5416550" cy="3048000"/>
          </a:xfrm>
          <a:ln/>
        </p:spPr>
      </p:sp>
      <p:sp>
        <p:nvSpPr>
          <p:cNvPr id="57347" name="Rectangle 3"/>
          <p:cNvSpPr>
            <a:spLocks noGrp="1" noChangeArrowheads="1"/>
          </p:cNvSpPr>
          <p:nvPr>
            <p:ph type="body" idx="1"/>
          </p:nvPr>
        </p:nvSpPr>
        <p:spPr/>
        <p:txBody>
          <a:bodyPr/>
          <a:lstStyle/>
          <a:p>
            <a:r>
              <a:rPr lang="en-US" altLang="en-US" b="1"/>
              <a:t>Schema Overview</a:t>
            </a:r>
          </a:p>
          <a:p>
            <a:pPr lvl="1"/>
            <a:r>
              <a:rPr lang="en-US" altLang="en-US" b="1"/>
              <a:t>A schema is a collection of database objects. A schema is owned by a database user and has the same name as that user. Schema objects are the logical structures that directly refer to the database's data. Schema objects include structures like tables, views, and indexes.</a:t>
            </a:r>
            <a:r>
              <a:rPr lang="en-US" altLang="en-US"/>
              <a:t> There is no relationship between a tablespace and a schema. Objects in the same schema can be in different tablespaces, and a tablespace can hold objects from different schemas.</a:t>
            </a:r>
          </a:p>
          <a:p>
            <a:endParaRPr lang="en-US" altLang="en-US"/>
          </a:p>
        </p:txBody>
      </p:sp>
    </p:spTree>
    <p:extLst>
      <p:ext uri="{BB962C8B-B14F-4D97-AF65-F5344CB8AC3E}">
        <p14:creationId xmlns:p14="http://schemas.microsoft.com/office/powerpoint/2010/main" val="2099640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Administration Workshop I    7 - </a:t>
            </a:r>
            <a:fld id="{75671746-2305-47C0-866C-71C36AFBC555}" type="slidenum">
              <a:rPr lang="en-US" altLang="en-US"/>
              <a:pPr/>
              <a:t>31</a:t>
            </a:fld>
            <a:endParaRPr lang="en-US" altLang="en-US"/>
          </a:p>
        </p:txBody>
      </p:sp>
      <p:sp>
        <p:nvSpPr>
          <p:cNvPr id="323588" name="Rectangle 4"/>
          <p:cNvSpPr>
            <a:spLocks noGrp="1" noRot="1" noChangeAspect="1" noChangeArrowheads="1" noTextEdit="1"/>
          </p:cNvSpPr>
          <p:nvPr>
            <p:ph type="sldImg"/>
          </p:nvPr>
        </p:nvSpPr>
        <p:spPr>
          <a:ln/>
        </p:spPr>
      </p:sp>
      <p:sp>
        <p:nvSpPr>
          <p:cNvPr id="323589" name="Rectangle 5"/>
          <p:cNvSpPr>
            <a:spLocks noGrp="1" noChangeArrowheads="1"/>
          </p:cNvSpPr>
          <p:nvPr>
            <p:ph type="body" idx="1"/>
          </p:nvPr>
        </p:nvSpPr>
        <p:spPr/>
        <p:txBody>
          <a:bodyPr/>
          <a:lstStyle/>
          <a:p>
            <a:r>
              <a:rPr lang="en-US" altLang="en-US"/>
              <a:t>How Table Data Is Stored</a:t>
            </a:r>
          </a:p>
          <a:p>
            <a:pPr lvl="1"/>
            <a:r>
              <a:rPr lang="en-US" altLang="en-US"/>
              <a:t>When a table is created, a segment is created to hold its data. A tablespace contains a collection of segments.</a:t>
            </a:r>
          </a:p>
          <a:p>
            <a:pPr lvl="1"/>
            <a:r>
              <a:rPr lang="en-US" altLang="en-US"/>
              <a:t>Logically, a table contains rows of column values. A row is ultimately stored in a database block in the form of a row piece. It is called a </a:t>
            </a:r>
            <a:r>
              <a:rPr lang="en-US" altLang="en-US" i="1"/>
              <a:t>row piece</a:t>
            </a:r>
            <a:r>
              <a:rPr lang="en-US" altLang="en-US"/>
              <a:t> because, under some circumstances, the entire row may not be stored in one place. This happens when an inserted row is too large to fit into a single block (chained row) or when an update causes an existing row to outgrow the available free space of the current block (migrated row). Row pieces are also used when a table has more than 255 columns. In this case the pieces may be in the same block (intra-block chaining) or across multiple blocks.</a:t>
            </a:r>
          </a:p>
        </p:txBody>
      </p:sp>
    </p:spTree>
    <p:extLst>
      <p:ext uri="{BB962C8B-B14F-4D97-AF65-F5344CB8AC3E}">
        <p14:creationId xmlns:p14="http://schemas.microsoft.com/office/powerpoint/2010/main" val="2965454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D0418-AB98-47CA-A0D8-F08594DB7FCB}" type="slidenum">
              <a:rPr lang="en-US" altLang="en-US"/>
              <a:pPr/>
              <a:t>32</a:t>
            </a:fld>
            <a:endParaRPr lang="en-US" altLang="en-US"/>
          </a:p>
        </p:txBody>
      </p:sp>
      <p:sp>
        <p:nvSpPr>
          <p:cNvPr id="65538" name="Rectangle 2"/>
          <p:cNvSpPr>
            <a:spLocks noGrp="1" noRot="1" noChangeAspect="1" noChangeArrowheads="1" noTextEdit="1"/>
          </p:cNvSpPr>
          <p:nvPr>
            <p:ph type="sldImg"/>
          </p:nvPr>
        </p:nvSpPr>
        <p:spPr>
          <a:xfrm>
            <a:off x="720725" y="476250"/>
            <a:ext cx="5416550" cy="3048000"/>
          </a:xfrm>
          <a:ln/>
        </p:spPr>
      </p:sp>
      <p:sp>
        <p:nvSpPr>
          <p:cNvPr id="6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840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49D8C8-5721-4E35-B969-1CBDD7FEB5B1}" type="slidenum">
              <a:rPr lang="en-US" altLang="en-US"/>
              <a:pPr/>
              <a:t>33</a:t>
            </a:fld>
            <a:endParaRPr lang="en-US" altLang="en-US"/>
          </a:p>
        </p:txBody>
      </p:sp>
      <p:sp>
        <p:nvSpPr>
          <p:cNvPr id="64514" name="Rectangle 2"/>
          <p:cNvSpPr>
            <a:spLocks noGrp="1" noRot="1" noChangeAspect="1" noChangeArrowheads="1" noTextEdit="1"/>
          </p:cNvSpPr>
          <p:nvPr>
            <p:ph type="sldImg"/>
          </p:nvPr>
        </p:nvSpPr>
        <p:spPr>
          <a:xfrm>
            <a:off x="720725" y="476250"/>
            <a:ext cx="5416550" cy="3048000"/>
          </a:xfrm>
          <a:ln/>
        </p:spPr>
      </p:sp>
      <p:sp>
        <p:nvSpPr>
          <p:cNvPr id="64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6793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557F2-2BC2-42E4-8EC8-787B75F2746C}" type="slidenum">
              <a:rPr lang="en-US" altLang="en-US"/>
              <a:pPr/>
              <a:t>34</a:t>
            </a:fld>
            <a:endParaRPr lang="en-US" altLang="en-US"/>
          </a:p>
        </p:txBody>
      </p:sp>
      <p:sp>
        <p:nvSpPr>
          <p:cNvPr id="45058" name="Rectangle 2"/>
          <p:cNvSpPr>
            <a:spLocks noGrp="1" noRot="1" noChangeAspect="1" noChangeArrowheads="1" noTextEdit="1"/>
          </p:cNvSpPr>
          <p:nvPr>
            <p:ph type="sldImg"/>
          </p:nvPr>
        </p:nvSpPr>
        <p:spPr>
          <a:xfrm>
            <a:off x="720725" y="476250"/>
            <a:ext cx="5416550" cy="3048000"/>
          </a:xfrm>
          <a:ln/>
        </p:spPr>
      </p:sp>
      <p:sp>
        <p:nvSpPr>
          <p:cNvPr id="45059" name="Rectangle 3"/>
          <p:cNvSpPr>
            <a:spLocks noGrp="1" noChangeArrowheads="1"/>
          </p:cNvSpPr>
          <p:nvPr>
            <p:ph type="body" idx="1"/>
          </p:nvPr>
        </p:nvSpPr>
        <p:spPr/>
        <p:txBody>
          <a:bodyPr/>
          <a:lstStyle/>
          <a:p>
            <a:r>
              <a:rPr lang="en-US" altLang="en-US"/>
              <a:t>A consistent backup of a database or part of a database is a backup in which all read/write datafiles and control files are checkpointed with the same SCN.</a:t>
            </a:r>
          </a:p>
          <a:p>
            <a:r>
              <a:rPr lang="en-US" altLang="en-US"/>
              <a:t>The only way to make a consistent whole database backup is to shut down the database with the NORMAL, IMMEDIATE, or TRANSACTIONAL options and make the backup while the database is closed. If a database is not shut down cleanly, for example, an instance fails or you issue a SHUTDOWN ABORT statement, then the database's datafiles are always inconsistent—unless the database is a read-only database.</a:t>
            </a:r>
          </a:p>
          <a:p>
            <a:endParaRPr lang="en-US" altLang="en-US"/>
          </a:p>
          <a:p>
            <a:r>
              <a:rPr lang="en-US" altLang="en-US"/>
              <a:t>The important point is that you can open the database after restoring a consistent whole database backup without needing recovery because the data is already consistent: no action is required to make the data in the restored datafiles correct. Hence, you can restore a year-old consistent backup of your database without performing media recovery and without Oracle performing instance recovery. Of course, when you restore a consistent whole database backup without applying redo, you lose all transactions that were made since the backup was taken. When this type of backup is restored and archived logs are available, you have the option of either opening the database immediately and losing transactions that were made since the backup was taken, or applying the archived logs to recover those transactions. </a:t>
            </a:r>
          </a:p>
          <a:p>
            <a:endParaRPr lang="en-US" altLang="en-US"/>
          </a:p>
          <a:p>
            <a:pPr lvl="1"/>
            <a:r>
              <a:rPr lang="en-US" altLang="en-US"/>
              <a:t>Advantage : No recovery is required after datafiles are restored – quicker restore</a:t>
            </a:r>
          </a:p>
          <a:p>
            <a:pPr lvl="1"/>
            <a:r>
              <a:rPr lang="en-US" altLang="en-US"/>
              <a:t>Disadvantage : No access to database during backup time (depends on size/system speed)</a:t>
            </a:r>
          </a:p>
          <a:p>
            <a:endParaRPr lang="en-US" altLang="en-US"/>
          </a:p>
        </p:txBody>
      </p:sp>
    </p:spTree>
    <p:extLst>
      <p:ext uri="{BB962C8B-B14F-4D97-AF65-F5344CB8AC3E}">
        <p14:creationId xmlns:p14="http://schemas.microsoft.com/office/powerpoint/2010/main" val="1133897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E20CF-0E2E-49A1-BD23-C39D63D75E6B}" type="slidenum">
              <a:rPr lang="en-US" altLang="en-US"/>
              <a:pPr/>
              <a:t>35</a:t>
            </a:fld>
            <a:endParaRPr lang="en-US" altLang="en-US"/>
          </a:p>
        </p:txBody>
      </p:sp>
      <p:sp>
        <p:nvSpPr>
          <p:cNvPr id="47106" name="Rectangle 2"/>
          <p:cNvSpPr>
            <a:spLocks noGrp="1" noRot="1" noChangeAspect="1" noChangeArrowheads="1" noTextEdit="1"/>
          </p:cNvSpPr>
          <p:nvPr>
            <p:ph type="sldImg"/>
          </p:nvPr>
        </p:nvSpPr>
        <p:spPr>
          <a:xfrm>
            <a:off x="720725" y="476250"/>
            <a:ext cx="5416550" cy="3048000"/>
          </a:xfrm>
          <a:ln/>
        </p:spPr>
      </p:sp>
      <p:sp>
        <p:nvSpPr>
          <p:cNvPr id="47107" name="Rectangle 3"/>
          <p:cNvSpPr>
            <a:spLocks noGrp="1" noChangeArrowheads="1"/>
          </p:cNvSpPr>
          <p:nvPr>
            <p:ph type="body" idx="1"/>
          </p:nvPr>
        </p:nvSpPr>
        <p:spPr/>
        <p:txBody>
          <a:bodyPr/>
          <a:lstStyle/>
          <a:p>
            <a:r>
              <a:rPr lang="en-US" altLang="en-US"/>
              <a:t>An inconsistent backup is a backup in which the files being backed up do not contain all the changes made at all the SCNs. In other words, some changes are missing. This means that the files in the backup contain data taken from different points in time. This can occur because the datafiles are being modified as backups are being taken. Oracle recovery makes inconsistent backups consistent by reading all archived and online redo logs, starting with the earliest SCN in any of the datafile headers, and applying the changes from the logs back into the datafiles.</a:t>
            </a:r>
          </a:p>
          <a:p>
            <a:r>
              <a:rPr lang="en-US" altLang="en-US"/>
              <a:t>If the database must be up and running 24 hours a day, seven days a week, then you have no choice but to perform inconsistent backups of the whole database. A backup of online datafiles is called an </a:t>
            </a:r>
            <a:r>
              <a:rPr lang="en-US" altLang="en-US">
                <a:hlinkClick r:id="rId3"/>
              </a:rPr>
              <a:t>online backup</a:t>
            </a:r>
            <a:r>
              <a:rPr lang="en-US" altLang="en-US"/>
              <a:t>. This requires that you run your database in ARCHIVELOG mode.</a:t>
            </a:r>
          </a:p>
          <a:p>
            <a:endParaRPr lang="en-US" altLang="en-US"/>
          </a:p>
          <a:p>
            <a:pPr lvl="1"/>
            <a:r>
              <a:rPr lang="en-US" altLang="en-US"/>
              <a:t>Advantage : Database remains open during backup</a:t>
            </a:r>
          </a:p>
          <a:p>
            <a:pPr lvl="1"/>
            <a:r>
              <a:rPr lang="en-US" altLang="en-US"/>
              <a:t>Disadvantage : Large databases may have performance impact during backup, recovery takes longer and is </a:t>
            </a:r>
            <a:r>
              <a:rPr lang="en-US" altLang="en-US" i="1"/>
              <a:t>slightly</a:t>
            </a:r>
            <a:r>
              <a:rPr lang="en-US" altLang="en-US"/>
              <a:t> more complex</a:t>
            </a:r>
          </a:p>
          <a:p>
            <a:endParaRPr lang="en-US" altLang="en-US"/>
          </a:p>
        </p:txBody>
      </p:sp>
    </p:spTree>
    <p:extLst>
      <p:ext uri="{BB962C8B-B14F-4D97-AF65-F5344CB8AC3E}">
        <p14:creationId xmlns:p14="http://schemas.microsoft.com/office/powerpoint/2010/main" val="1873796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D9B01-6547-4B52-BE72-7EA34ABEA9C6}" type="slidenum">
              <a:rPr lang="en-US" altLang="en-US"/>
              <a:pPr/>
              <a:t>10</a:t>
            </a:fld>
            <a:endParaRPr lang="en-US" altLang="en-US"/>
          </a:p>
        </p:txBody>
      </p:sp>
      <p:sp>
        <p:nvSpPr>
          <p:cNvPr id="66562" name="Rectangle 2"/>
          <p:cNvSpPr>
            <a:spLocks noGrp="1" noRot="1" noChangeAspect="1" noChangeArrowheads="1" noTextEdit="1"/>
          </p:cNvSpPr>
          <p:nvPr>
            <p:ph type="sldImg"/>
          </p:nvPr>
        </p:nvSpPr>
        <p:spPr>
          <a:xfrm>
            <a:off x="720725" y="476250"/>
            <a:ext cx="5416550" cy="3048000"/>
          </a:xfrm>
          <a:ln/>
        </p:spPr>
      </p:sp>
      <p:sp>
        <p:nvSpPr>
          <p:cNvPr id="66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8984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4E1BD-73A8-4DAD-89BF-5B147F700653}" type="slidenum">
              <a:rPr lang="en-US" altLang="en-US"/>
              <a:pPr/>
              <a:t>36</a:t>
            </a:fld>
            <a:endParaRPr lang="en-US" altLang="en-US"/>
          </a:p>
        </p:txBody>
      </p:sp>
      <p:sp>
        <p:nvSpPr>
          <p:cNvPr id="71682" name="Rectangle 2"/>
          <p:cNvSpPr>
            <a:spLocks noGrp="1" noRot="1" noChangeAspect="1" noChangeArrowheads="1" noTextEdit="1"/>
          </p:cNvSpPr>
          <p:nvPr>
            <p:ph type="sldImg"/>
          </p:nvPr>
        </p:nvSpPr>
        <p:spPr>
          <a:xfrm>
            <a:off x="720725" y="476250"/>
            <a:ext cx="5416550" cy="3048000"/>
          </a:xfrm>
          <a:ln/>
        </p:spPr>
      </p:sp>
      <p:sp>
        <p:nvSpPr>
          <p:cNvPr id="71683" name="Rectangle 3"/>
          <p:cNvSpPr>
            <a:spLocks noGrp="1" noChangeArrowheads="1"/>
          </p:cNvSpPr>
          <p:nvPr>
            <p:ph type="body" idx="1"/>
          </p:nvPr>
        </p:nvSpPr>
        <p:spPr/>
        <p:txBody>
          <a:bodyPr/>
          <a:lstStyle/>
          <a:p>
            <a:r>
              <a:rPr lang="en-US" altLang="en-US" b="1"/>
              <a:t>Logical backup (Export)</a:t>
            </a:r>
          </a:p>
          <a:p>
            <a:pPr lvl="1"/>
            <a:r>
              <a:rPr lang="en-US" altLang="en-US"/>
              <a:t>Logical backups are exports of schema objects, like tables and stored procedures, into a binary file. Oracle utilities are used to move Oracle schema objects in and out of Oracle.</a:t>
            </a:r>
          </a:p>
          <a:p>
            <a:pPr lvl="1"/>
            <a:r>
              <a:rPr lang="en-US" altLang="en-US"/>
              <a:t>Not recommended for backup of a whole database, but useful for backing up individual objects or schemas or moving data into another database </a:t>
            </a:r>
          </a:p>
          <a:p>
            <a:endParaRPr lang="en-US" altLang="en-US"/>
          </a:p>
        </p:txBody>
      </p:sp>
    </p:spTree>
    <p:extLst>
      <p:ext uri="{BB962C8B-B14F-4D97-AF65-F5344CB8AC3E}">
        <p14:creationId xmlns:p14="http://schemas.microsoft.com/office/powerpoint/2010/main" val="145392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0AF737-0A11-4F26-A850-0CB81ACD2EC5}" type="slidenum">
              <a:rPr lang="en-US" altLang="en-US"/>
              <a:pPr/>
              <a:t>37</a:t>
            </a:fld>
            <a:endParaRPr lang="en-US" altLang="en-US"/>
          </a:p>
        </p:txBody>
      </p:sp>
      <p:sp>
        <p:nvSpPr>
          <p:cNvPr id="52226" name="Rectangle 2"/>
          <p:cNvSpPr>
            <a:spLocks noGrp="1" noRot="1" noChangeAspect="1" noChangeArrowheads="1" noTextEdit="1"/>
          </p:cNvSpPr>
          <p:nvPr>
            <p:ph type="sldImg"/>
          </p:nvPr>
        </p:nvSpPr>
        <p:spPr>
          <a:xfrm>
            <a:off x="720725" y="476250"/>
            <a:ext cx="5416550" cy="3048000"/>
          </a:xfrm>
          <a:ln/>
        </p:spPr>
      </p:sp>
      <p:sp>
        <p:nvSpPr>
          <p:cNvPr id="52227" name="Rectangle 3"/>
          <p:cNvSpPr>
            <a:spLocks noGrp="1" noChangeArrowheads="1"/>
          </p:cNvSpPr>
          <p:nvPr>
            <p:ph type="body" idx="1"/>
          </p:nvPr>
        </p:nvSpPr>
        <p:spPr/>
        <p:txBody>
          <a:bodyPr/>
          <a:lstStyle/>
          <a:p>
            <a:pPr>
              <a:lnSpc>
                <a:spcPct val="90000"/>
              </a:lnSpc>
            </a:pPr>
            <a:r>
              <a:rPr lang="en-US" altLang="en-US"/>
              <a:t>Daily Checks</a:t>
            </a:r>
          </a:p>
          <a:p>
            <a:pPr lvl="1">
              <a:lnSpc>
                <a:spcPct val="90000"/>
              </a:lnSpc>
            </a:pPr>
            <a:r>
              <a:rPr lang="en-US" altLang="en-US"/>
              <a:t>Check database availability</a:t>
            </a:r>
          </a:p>
          <a:p>
            <a:pPr lvl="2">
              <a:lnSpc>
                <a:spcPct val="90000"/>
              </a:lnSpc>
            </a:pPr>
            <a:r>
              <a:rPr lang="en-US" altLang="en-US"/>
              <a:t>Make sure the database is available.  Log into each instance and run daily reports or test scripts. </a:t>
            </a:r>
          </a:p>
          <a:p>
            <a:pPr lvl="1">
              <a:lnSpc>
                <a:spcPct val="90000"/>
              </a:lnSpc>
            </a:pPr>
            <a:r>
              <a:rPr lang="en-US" altLang="en-US"/>
              <a:t>Check logs / trace files</a:t>
            </a:r>
          </a:p>
          <a:p>
            <a:pPr lvl="2">
              <a:lnSpc>
                <a:spcPct val="90000"/>
              </a:lnSpc>
            </a:pPr>
            <a:r>
              <a:rPr lang="en-US" altLang="en-US"/>
              <a:t>Check alert_sid.log for ORA-* errors and investigate as required</a:t>
            </a:r>
          </a:p>
          <a:p>
            <a:pPr lvl="1">
              <a:lnSpc>
                <a:spcPct val="90000"/>
              </a:lnSpc>
            </a:pPr>
            <a:r>
              <a:rPr lang="en-US" altLang="en-US"/>
              <a:t>Check free space / resources</a:t>
            </a:r>
          </a:p>
          <a:p>
            <a:pPr lvl="2">
              <a:lnSpc>
                <a:spcPct val="90000"/>
              </a:lnSpc>
            </a:pPr>
            <a:r>
              <a:rPr lang="en-US" altLang="en-US"/>
              <a:t>Check server disk space and processor / memory utilization</a:t>
            </a:r>
          </a:p>
          <a:p>
            <a:pPr lvl="1">
              <a:lnSpc>
                <a:spcPct val="90000"/>
              </a:lnSpc>
            </a:pPr>
            <a:r>
              <a:rPr lang="en-US" altLang="en-US"/>
              <a:t>Check for invalid objects</a:t>
            </a:r>
          </a:p>
          <a:p>
            <a:pPr lvl="2">
              <a:lnSpc>
                <a:spcPct val="90000"/>
              </a:lnSpc>
            </a:pPr>
            <a:r>
              <a:rPr lang="en-US" altLang="en-US"/>
              <a:t>Run a query against dba_objects to make sure no objects have become invalidated.  This can be caused by such things as failing jobs, new objects and changed passwords.</a:t>
            </a:r>
          </a:p>
          <a:p>
            <a:pPr lvl="1">
              <a:lnSpc>
                <a:spcPct val="90000"/>
              </a:lnSpc>
            </a:pPr>
            <a:r>
              <a:rPr lang="en-US" altLang="en-US"/>
              <a:t>Check for broken jobs</a:t>
            </a:r>
          </a:p>
          <a:p>
            <a:pPr lvl="2">
              <a:lnSpc>
                <a:spcPct val="90000"/>
              </a:lnSpc>
            </a:pPr>
            <a:r>
              <a:rPr lang="en-US" altLang="en-US"/>
              <a:t>Run a query against dbms_jobs to make sure there are no broken job.  A job is a PLSQL program that is defined to run at a specified time.</a:t>
            </a:r>
          </a:p>
          <a:p>
            <a:pPr lvl="1">
              <a:lnSpc>
                <a:spcPct val="90000"/>
              </a:lnSpc>
            </a:pPr>
            <a:r>
              <a:rPr lang="en-US" altLang="en-US"/>
              <a:t>Verify backup</a:t>
            </a:r>
          </a:p>
          <a:p>
            <a:pPr lvl="2">
              <a:lnSpc>
                <a:spcPct val="90000"/>
              </a:lnSpc>
            </a:pPr>
            <a:r>
              <a:rPr lang="en-US" altLang="en-US"/>
              <a:t>Make sure whatever backup system is in place is working properly.</a:t>
            </a:r>
          </a:p>
        </p:txBody>
      </p:sp>
    </p:spTree>
    <p:extLst>
      <p:ext uri="{BB962C8B-B14F-4D97-AF65-F5344CB8AC3E}">
        <p14:creationId xmlns:p14="http://schemas.microsoft.com/office/powerpoint/2010/main" val="3406756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9C56D5-E22C-4BF2-A7B9-397066883680}" type="slidenum">
              <a:rPr lang="en-US" altLang="en-US"/>
              <a:pPr/>
              <a:t>38</a:t>
            </a:fld>
            <a:endParaRPr lang="en-US" altLang="en-US"/>
          </a:p>
        </p:txBody>
      </p:sp>
      <p:sp>
        <p:nvSpPr>
          <p:cNvPr id="54274" name="Rectangle 2"/>
          <p:cNvSpPr>
            <a:spLocks noGrp="1" noRot="1" noChangeAspect="1" noChangeArrowheads="1" noTextEdit="1"/>
          </p:cNvSpPr>
          <p:nvPr>
            <p:ph type="sldImg"/>
          </p:nvPr>
        </p:nvSpPr>
        <p:spPr>
          <a:xfrm>
            <a:off x="720725" y="476250"/>
            <a:ext cx="5416550" cy="3048000"/>
          </a:xfrm>
          <a:ln/>
        </p:spPr>
      </p:sp>
      <p:sp>
        <p:nvSpPr>
          <p:cNvPr id="54275" name="Rectangle 3"/>
          <p:cNvSpPr>
            <a:spLocks noGrp="1" noChangeArrowheads="1"/>
          </p:cNvSpPr>
          <p:nvPr>
            <p:ph type="body" idx="1"/>
          </p:nvPr>
        </p:nvSpPr>
        <p:spPr/>
        <p:txBody>
          <a:bodyPr/>
          <a:lstStyle/>
          <a:p>
            <a:r>
              <a:rPr lang="en-US" altLang="en-US"/>
              <a:t>Weekly Tasks</a:t>
            </a:r>
          </a:p>
          <a:p>
            <a:pPr lvl="1"/>
            <a:r>
              <a:rPr lang="en-US" altLang="en-US"/>
              <a:t>Collect statistics (database job)</a:t>
            </a:r>
          </a:p>
          <a:p>
            <a:pPr lvl="2"/>
            <a:r>
              <a:rPr lang="en-US" altLang="en-US"/>
              <a:t>Collecting statistics on database objects allows the optimizer to pick the most efficient query plan for sql statements.  As the database changes the statistics become out of date and need to be refreshed.  A job should be setup to gather new statistics each week or more often if the data changes frequently.  Confirm that the job runs successfully.</a:t>
            </a:r>
          </a:p>
          <a:p>
            <a:pPr lvl="1"/>
            <a:r>
              <a:rPr lang="en-US" altLang="en-US"/>
              <a:t>Archive / delete log files</a:t>
            </a:r>
          </a:p>
          <a:p>
            <a:pPr lvl="2"/>
            <a:r>
              <a:rPr lang="en-US" altLang="en-US"/>
              <a:t>To save disk space and make it easier to find errors you should tar or zip up old log files.  After a period of time they can be deleted.  </a:t>
            </a:r>
          </a:p>
          <a:p>
            <a:pPr lvl="1"/>
            <a:r>
              <a:rPr lang="en-US" altLang="en-US"/>
              <a:t>Run performance reports (statspack)</a:t>
            </a:r>
          </a:p>
          <a:p>
            <a:pPr lvl="2"/>
            <a:r>
              <a:rPr lang="en-US" altLang="en-US"/>
              <a:t>Using these reports you will hopefully be able to see database performance issues before the user does.  Save old reports and compare them to new ones to help point out system problems.</a:t>
            </a:r>
          </a:p>
          <a:p>
            <a:endParaRPr lang="en-US" altLang="en-US"/>
          </a:p>
        </p:txBody>
      </p:sp>
    </p:spTree>
    <p:extLst>
      <p:ext uri="{BB962C8B-B14F-4D97-AF65-F5344CB8AC3E}">
        <p14:creationId xmlns:p14="http://schemas.microsoft.com/office/powerpoint/2010/main" val="3963460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F83DF-5769-43C3-92A3-EC6CF9227159}" type="slidenum">
              <a:rPr lang="en-US" altLang="en-US"/>
              <a:pPr/>
              <a:t>39</a:t>
            </a:fld>
            <a:endParaRPr lang="en-US" altLang="en-US"/>
          </a:p>
        </p:txBody>
      </p:sp>
      <p:sp>
        <p:nvSpPr>
          <p:cNvPr id="56322" name="Rectangle 2"/>
          <p:cNvSpPr>
            <a:spLocks noGrp="1" noRot="1" noChangeAspect="1" noChangeArrowheads="1" noTextEdit="1"/>
          </p:cNvSpPr>
          <p:nvPr>
            <p:ph type="sldImg"/>
          </p:nvPr>
        </p:nvSpPr>
        <p:spPr>
          <a:xfrm>
            <a:off x="720725" y="476250"/>
            <a:ext cx="5416550" cy="3048000"/>
          </a:xfrm>
          <a:ln/>
        </p:spPr>
      </p:sp>
      <p:sp>
        <p:nvSpPr>
          <p:cNvPr id="56323" name="Rectangle 3"/>
          <p:cNvSpPr>
            <a:spLocks noGrp="1" noChangeArrowheads="1"/>
          </p:cNvSpPr>
          <p:nvPr>
            <p:ph type="body" idx="1"/>
          </p:nvPr>
        </p:nvSpPr>
        <p:spPr/>
        <p:txBody>
          <a:bodyPr/>
          <a:lstStyle/>
          <a:p>
            <a:r>
              <a:rPr lang="en-US" altLang="en-US"/>
              <a:t>Others</a:t>
            </a:r>
          </a:p>
          <a:p>
            <a:pPr lvl="1"/>
            <a:r>
              <a:rPr lang="en-US" altLang="en-US"/>
              <a:t>Applying patches</a:t>
            </a:r>
          </a:p>
          <a:p>
            <a:pPr lvl="2"/>
            <a:r>
              <a:rPr lang="en-US" altLang="en-US"/>
              <a:t>Security patchsets are released quarterly from Oracle and should be applied as soon as possible after adequate testing has been performed.</a:t>
            </a:r>
          </a:p>
          <a:p>
            <a:pPr lvl="1"/>
            <a:r>
              <a:rPr lang="en-US" altLang="en-US"/>
              <a:t>Database upgrades</a:t>
            </a:r>
          </a:p>
          <a:p>
            <a:pPr lvl="2"/>
            <a:r>
              <a:rPr lang="en-US" altLang="en-US"/>
              <a:t>Upgrades to the base database release from Oracle should be applied after extensive testing has been performed.</a:t>
            </a:r>
          </a:p>
          <a:p>
            <a:pPr lvl="1"/>
            <a:r>
              <a:rPr lang="en-US" altLang="en-US"/>
              <a:t>New Database installations</a:t>
            </a:r>
          </a:p>
          <a:p>
            <a:pPr lvl="1"/>
            <a:r>
              <a:rPr lang="en-US" altLang="en-US"/>
              <a:t>Creating user accounts</a:t>
            </a:r>
          </a:p>
          <a:p>
            <a:pPr lvl="2"/>
            <a:r>
              <a:rPr lang="en-US" altLang="en-US"/>
              <a:t>Here it is automated through a script which checks the LDAP directory for students registered in 315/334</a:t>
            </a:r>
          </a:p>
        </p:txBody>
      </p:sp>
    </p:spTree>
    <p:extLst>
      <p:ext uri="{BB962C8B-B14F-4D97-AF65-F5344CB8AC3E}">
        <p14:creationId xmlns:p14="http://schemas.microsoft.com/office/powerpoint/2010/main" val="523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1536A-12C1-4A5A-B6FC-E7886723E848}" type="slidenum">
              <a:rPr lang="en-US" altLang="en-US"/>
              <a:pPr/>
              <a:t>11</a:t>
            </a:fld>
            <a:endParaRPr lang="en-US" altLang="en-US"/>
          </a:p>
        </p:txBody>
      </p:sp>
      <p:sp>
        <p:nvSpPr>
          <p:cNvPr id="29698" name="Rectangle 2"/>
          <p:cNvSpPr>
            <a:spLocks noGrp="1" noRot="1" noChangeAspect="1" noChangeArrowheads="1" noTextEdit="1"/>
          </p:cNvSpPr>
          <p:nvPr>
            <p:ph type="sldImg"/>
          </p:nvPr>
        </p:nvSpPr>
        <p:spPr>
          <a:xfrm>
            <a:off x="720725" y="476250"/>
            <a:ext cx="5416550" cy="3048000"/>
          </a:xfrm>
          <a:ln/>
        </p:spPr>
      </p:sp>
      <p:sp>
        <p:nvSpPr>
          <p:cNvPr id="29699" name="Rectangle 3"/>
          <p:cNvSpPr>
            <a:spLocks noGrp="1" noChangeArrowheads="1"/>
          </p:cNvSpPr>
          <p:nvPr>
            <p:ph type="body" idx="1"/>
          </p:nvPr>
        </p:nvSpPr>
        <p:spPr/>
        <p:txBody>
          <a:bodyPr/>
          <a:lstStyle/>
          <a:p>
            <a:r>
              <a:rPr lang="en-US" altLang="en-US" b="1"/>
              <a:t>System Global Area</a:t>
            </a:r>
          </a:p>
          <a:p>
            <a:r>
              <a:rPr lang="en-US" altLang="en-US" b="1"/>
              <a:t>The System Global Area (SGA) is a shared memory region that contains data and control information for one Oracle instance. Oracle allocates the SGA when an instance starts and deallocates it when the instance shuts down. Each instance has its own SGA. Users currently connected to an Oracle database share the data in the SGA. </a:t>
            </a:r>
            <a:r>
              <a:rPr lang="en-US" altLang="en-US"/>
              <a:t>For optimal performance, the entire SGA should be as large as possible (while still fitting in real memory) to store as much data in memory as possible and to minimize disk I/O.</a:t>
            </a:r>
          </a:p>
          <a:p>
            <a:r>
              <a:rPr lang="en-US" altLang="en-US"/>
              <a:t>The SGA contains the following memory structures :</a:t>
            </a:r>
          </a:p>
          <a:p>
            <a:endParaRPr lang="en-US" altLang="en-US" b="1"/>
          </a:p>
          <a:p>
            <a:r>
              <a:rPr lang="en-US" altLang="en-US" b="1"/>
              <a:t>Database Buffer Cache</a:t>
            </a:r>
          </a:p>
          <a:p>
            <a:r>
              <a:rPr lang="en-US" altLang="en-US" b="1"/>
              <a:t>Database buffers store the most recently used blocks of data. The set of database buffers in an instance is the database buffer cache. The buffer cache contains modified as well as unmodified blocks. Because the most recently (and often, the most frequently) used data is kept in memory, less disk I/O is necessary, and performance is improved.</a:t>
            </a:r>
          </a:p>
          <a:p>
            <a:endParaRPr lang="en-US" altLang="en-US" b="1"/>
          </a:p>
        </p:txBody>
      </p:sp>
    </p:spTree>
    <p:extLst>
      <p:ext uri="{BB962C8B-B14F-4D97-AF65-F5344CB8AC3E}">
        <p14:creationId xmlns:p14="http://schemas.microsoft.com/office/powerpoint/2010/main" val="254829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77A2F-528A-46B5-A844-443473CC3770}" type="slidenum">
              <a:rPr lang="en-US" altLang="en-US"/>
              <a:pPr/>
              <a:t>12</a:t>
            </a:fld>
            <a:endParaRPr lang="en-US" altLang="en-US"/>
          </a:p>
        </p:txBody>
      </p:sp>
      <p:sp>
        <p:nvSpPr>
          <p:cNvPr id="31746" name="Rectangle 2"/>
          <p:cNvSpPr>
            <a:spLocks noGrp="1" noRot="1" noChangeAspect="1" noChangeArrowheads="1" noTextEdit="1"/>
          </p:cNvSpPr>
          <p:nvPr>
            <p:ph type="sldImg"/>
          </p:nvPr>
        </p:nvSpPr>
        <p:spPr>
          <a:xfrm>
            <a:off x="720725" y="476250"/>
            <a:ext cx="5416550" cy="3048000"/>
          </a:xfrm>
          <a:ln/>
        </p:spPr>
      </p:sp>
      <p:sp>
        <p:nvSpPr>
          <p:cNvPr id="31747" name="Rectangle 3"/>
          <p:cNvSpPr>
            <a:spLocks noGrp="1" noChangeArrowheads="1"/>
          </p:cNvSpPr>
          <p:nvPr>
            <p:ph type="body" idx="1"/>
          </p:nvPr>
        </p:nvSpPr>
        <p:spPr/>
        <p:txBody>
          <a:bodyPr/>
          <a:lstStyle/>
          <a:p>
            <a:r>
              <a:rPr lang="en-US" altLang="en-US" b="1"/>
              <a:t>Redo Log Buffer of the SGA</a:t>
            </a:r>
          </a:p>
          <a:p>
            <a:r>
              <a:rPr lang="en-US" altLang="en-US" b="1"/>
              <a:t>The redo log buffer stores redo entries—a log of changes made to the database. The redo entries stored in the redo log buffers are written to an online redo log, which is used if database recovery is necessary. The size of the redo log is static.</a:t>
            </a:r>
          </a:p>
          <a:p>
            <a:endParaRPr lang="en-US" altLang="en-US" b="1"/>
          </a:p>
          <a:p>
            <a:r>
              <a:rPr lang="en-US" altLang="en-US" b="1"/>
              <a:t>Shared Pool of the SGA</a:t>
            </a:r>
          </a:p>
          <a:p>
            <a:r>
              <a:rPr lang="en-US" altLang="en-US" b="1"/>
              <a:t>The shared pool contains shared memory constructs, such as shared SQL areas. A shared SQL area is required to process every unique SQL statement submitted to a database. This area contains information such as the parse tree and execution plan for the corresponding statement. A single shared SQL area is used by multiple applications that issue the same statement, leaving more shared memory for other uses.</a:t>
            </a:r>
          </a:p>
          <a:p>
            <a:endParaRPr lang="en-US" altLang="en-US" b="1"/>
          </a:p>
        </p:txBody>
      </p:sp>
    </p:spTree>
    <p:extLst>
      <p:ext uri="{BB962C8B-B14F-4D97-AF65-F5344CB8AC3E}">
        <p14:creationId xmlns:p14="http://schemas.microsoft.com/office/powerpoint/2010/main" val="2636583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86AB6-9A1A-48EC-A77C-4D0C52C89541}" type="slidenum">
              <a:rPr lang="en-US" altLang="en-US"/>
              <a:pPr/>
              <a:t>13</a:t>
            </a:fld>
            <a:endParaRPr lang="en-US" altLang="en-US"/>
          </a:p>
        </p:txBody>
      </p:sp>
      <p:sp>
        <p:nvSpPr>
          <p:cNvPr id="50178" name="Rectangle 2"/>
          <p:cNvSpPr>
            <a:spLocks noGrp="1" noRot="1" noChangeAspect="1" noChangeArrowheads="1" noTextEdit="1"/>
          </p:cNvSpPr>
          <p:nvPr>
            <p:ph type="sldImg"/>
          </p:nvPr>
        </p:nvSpPr>
        <p:spPr>
          <a:xfrm>
            <a:off x="720725" y="476250"/>
            <a:ext cx="5416550" cy="3048000"/>
          </a:xfrm>
          <a:ln/>
        </p:spPr>
      </p:sp>
      <p:sp>
        <p:nvSpPr>
          <p:cNvPr id="50179" name="Rectangle 3"/>
          <p:cNvSpPr>
            <a:spLocks noGrp="1" noChangeArrowheads="1"/>
          </p:cNvSpPr>
          <p:nvPr>
            <p:ph type="body" idx="1"/>
          </p:nvPr>
        </p:nvSpPr>
        <p:spPr/>
        <p:txBody>
          <a:bodyPr/>
          <a:lstStyle/>
          <a:p>
            <a:r>
              <a:rPr lang="en-US" altLang="en-US"/>
              <a:t>PGA is a memory buffer that contains data and control information for a server process. A server process is a process that services a client’s requests. A PGA is created by oracle when a server process is started. The information in a PGA depends on the oracle configuration. The PGA area is a non-shared area of memory created by oracle when a server process is started. </a:t>
            </a:r>
            <a:br>
              <a:rPr lang="en-US" altLang="en-US"/>
            </a:br>
            <a:br>
              <a:rPr lang="en-US" altLang="en-US"/>
            </a:br>
            <a:r>
              <a:rPr lang="en-US" altLang="en-US"/>
              <a:t>The basic difference between SGA and PGA is that PGA cannot be shared between multiple processes in the sense that it is used only for requirements of a particular process whereas the SGA is used for the whole instance and it is shared. </a:t>
            </a:r>
          </a:p>
          <a:p>
            <a:endParaRPr lang="en-US" altLang="en-US"/>
          </a:p>
        </p:txBody>
      </p:sp>
    </p:spTree>
    <p:extLst>
      <p:ext uri="{BB962C8B-B14F-4D97-AF65-F5344CB8AC3E}">
        <p14:creationId xmlns:p14="http://schemas.microsoft.com/office/powerpoint/2010/main" val="50661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4438E-67E9-46EE-BFF1-12730C55351D}" type="slidenum">
              <a:rPr lang="en-US" altLang="en-US"/>
              <a:pPr/>
              <a:t>20</a:t>
            </a:fld>
            <a:endParaRPr lang="en-US" altLang="en-US"/>
          </a:p>
        </p:txBody>
      </p:sp>
      <p:sp>
        <p:nvSpPr>
          <p:cNvPr id="69634" name="Rectangle 2"/>
          <p:cNvSpPr>
            <a:spLocks noGrp="1" noRot="1" noChangeAspect="1" noChangeArrowheads="1" noTextEdit="1"/>
          </p:cNvSpPr>
          <p:nvPr>
            <p:ph type="sldImg"/>
          </p:nvPr>
        </p:nvSpPr>
        <p:spPr>
          <a:xfrm>
            <a:off x="720725" y="476250"/>
            <a:ext cx="5416550" cy="3048000"/>
          </a:xfrm>
          <a:ln/>
        </p:spPr>
      </p:sp>
      <p:sp>
        <p:nvSpPr>
          <p:cNvPr id="6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740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ltLang="en-US"/>
              <a:t>Oracle Database 11</a:t>
            </a:r>
            <a:r>
              <a:rPr lang="en-US" altLang="en-US" i="1"/>
              <a:t>g</a:t>
            </a:r>
            <a:r>
              <a:rPr lang="en-US" altLang="en-US"/>
              <a:t>: Administration Workshop I   1 - </a:t>
            </a:r>
            <a:fld id="{B88B1C26-0ED1-45CB-9C34-6F6D97D8EA08}" type="slidenum">
              <a:rPr lang="en-US" altLang="en-US"/>
              <a:pPr/>
              <a:t>21</a:t>
            </a:fld>
            <a:endParaRPr lang="en-US" altLang="en-US"/>
          </a:p>
        </p:txBody>
      </p:sp>
      <p:sp>
        <p:nvSpPr>
          <p:cNvPr id="380930" name="Rectangle 2"/>
          <p:cNvSpPr>
            <a:spLocks noGrp="1" noRot="1" noChangeAspect="1" noChangeArrowheads="1" noTextEdit="1"/>
          </p:cNvSpPr>
          <p:nvPr>
            <p:ph type="sldImg"/>
          </p:nvPr>
        </p:nvSpPr>
        <p:spPr>
          <a:xfrm>
            <a:off x="-527050" y="463550"/>
            <a:ext cx="8047038" cy="4527550"/>
          </a:xfrm>
          <a:ln/>
        </p:spPr>
      </p:sp>
      <p:sp>
        <p:nvSpPr>
          <p:cNvPr id="380931" name="Rectangle 3"/>
          <p:cNvSpPr>
            <a:spLocks noGrp="1" noChangeArrowheads="1"/>
          </p:cNvSpPr>
          <p:nvPr>
            <p:ph type="body" idx="1"/>
          </p:nvPr>
        </p:nvSpPr>
        <p:spPr>
          <a:xfrm>
            <a:off x="457200" y="5222875"/>
            <a:ext cx="6076950" cy="3654425"/>
          </a:xfrm>
          <a:ln/>
        </p:spPr>
        <p:txBody>
          <a:bodyPr/>
          <a:lstStyle/>
          <a:p>
            <a:r>
              <a:rPr lang="en-US" altLang="en-US"/>
              <a:t>Logical and Physical</a:t>
            </a:r>
            <a:r>
              <a:rPr lang="fr-FR" altLang="en-US"/>
              <a:t> </a:t>
            </a:r>
            <a:r>
              <a:rPr lang="en-US" altLang="en-US"/>
              <a:t>Database</a:t>
            </a:r>
            <a:r>
              <a:rPr lang="fr-FR" altLang="en-US"/>
              <a:t> Structures</a:t>
            </a:r>
          </a:p>
          <a:p>
            <a:pPr lvl="1"/>
            <a:r>
              <a:rPr lang="en-US" altLang="en-US"/>
              <a:t>The database has logical structures and physical structures. </a:t>
            </a:r>
          </a:p>
          <a:p>
            <a:pPr lvl="1"/>
            <a:r>
              <a:rPr lang="en-US" altLang="en-US" b="1"/>
              <a:t>Databases, Tablespaces, and Data Files</a:t>
            </a:r>
          </a:p>
          <a:p>
            <a:pPr lvl="1"/>
            <a:r>
              <a:rPr lang="en-US" altLang="en-US"/>
              <a:t>The relationship among databases, tablespaces, and data files is illustrated in the slide. Each database is logically divided into two or more tablespaces. One or more data files are explicitly created for each tablespace to physically store the data of all segments in a tablespace. If it is a </a:t>
            </a:r>
            <a:r>
              <a:rPr lang="en-US" altLang="en-US">
                <a:latin typeface="Courier New" panose="02070309020205020404" pitchFamily="49" charset="0"/>
              </a:rPr>
              <a:t>TEMPORARY</a:t>
            </a:r>
            <a:r>
              <a:rPr lang="en-US" altLang="en-US"/>
              <a:t> tablespace, it has a temporary file instead of a data file. A tablespace's datafile can be physically stored on any supported storage technology.</a:t>
            </a:r>
          </a:p>
          <a:p>
            <a:pPr lvl="1"/>
            <a:r>
              <a:rPr lang="en-US" altLang="en-US" b="1"/>
              <a:t>Tablespaces</a:t>
            </a:r>
          </a:p>
          <a:p>
            <a:pPr lvl="1"/>
            <a:r>
              <a:rPr lang="en-US" altLang="en-US"/>
              <a:t>A database is divided into logical storage units called </a:t>
            </a:r>
            <a:r>
              <a:rPr lang="en-US" altLang="en-US" i="1"/>
              <a:t>tablespaces</a:t>
            </a:r>
            <a:r>
              <a:rPr lang="en-US" altLang="en-US"/>
              <a:t>, which group related logical structures or datafiles together. For example, tablespaces commonly group all of an application’s segments to simplify some administrative operations.</a:t>
            </a:r>
          </a:p>
          <a:p>
            <a:pPr lvl="1"/>
            <a:r>
              <a:rPr lang="en-US" altLang="en-US" b="1"/>
              <a:t>Data Blocks</a:t>
            </a:r>
          </a:p>
          <a:p>
            <a:pPr lvl="1"/>
            <a:r>
              <a:rPr lang="en-US" altLang="en-US"/>
              <a:t>At the finest level of granularity, an Oracle database’s data is stored in </a:t>
            </a:r>
            <a:r>
              <a:rPr lang="en-US" altLang="en-US" i="1"/>
              <a:t>data blocks</a:t>
            </a:r>
            <a:r>
              <a:rPr lang="en-US" altLang="en-US"/>
              <a:t>. One data block corresponds to a specific number of bytes of physical  space on the disk. A data block size is specified for each tablespace when it is created. A database uses and allocates free database space in Oracle data blocks.</a:t>
            </a:r>
          </a:p>
          <a:p>
            <a:pPr lvl="1"/>
            <a:endParaRPr lang="en-US" altLang="en-US"/>
          </a:p>
        </p:txBody>
      </p:sp>
    </p:spTree>
    <p:extLst>
      <p:ext uri="{BB962C8B-B14F-4D97-AF65-F5344CB8AC3E}">
        <p14:creationId xmlns:p14="http://schemas.microsoft.com/office/powerpoint/2010/main" val="128344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3063F-F3B2-457D-90D9-653D3A090DBA}" type="slidenum">
              <a:rPr lang="en-US"/>
              <a:pPr/>
              <a:t>22</a:t>
            </a:fld>
            <a:endParaRPr lang="en-US"/>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4218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1E7D3-1E6B-46BA-9130-897E23CA9BE7}" type="slidenum">
              <a:rPr lang="en-US"/>
              <a:pPr/>
              <a:t>23</a:t>
            </a:fld>
            <a:endParaRPr lang="en-US"/>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763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417109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8B1F3-9CFF-4734-BAC8-A99ED6B5DEE8}" type="datetimeFigureOut">
              <a:rPr lang="en-AU" smtClean="0"/>
              <a:t>15/09/2019</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217728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799056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127338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079149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68B1F3-9CFF-4734-BAC8-A99ED6B5DEE8}" type="datetimeFigureOut">
              <a:rPr lang="en-AU" smtClean="0"/>
              <a:t>15/09/2019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2404250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68B1F3-9CFF-4734-BAC8-A99ED6B5DEE8}" type="datetimeFigureOut">
              <a:rPr lang="en-AU" smtClean="0"/>
              <a:t>15/09/2019</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95395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251472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422756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203001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68B1F3-9CFF-4734-BAC8-A99ED6B5DEE8}" type="datetimeFigureOut">
              <a:rPr lang="en-AU" smtClean="0"/>
              <a:t>15/09/2019</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46528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8B1F3-9CFF-4734-BAC8-A99ED6B5DEE8}" type="datetimeFigureOut">
              <a:rPr lang="en-AU" smtClean="0"/>
              <a:t>15/09/2019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2305797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68B1F3-9CFF-4734-BAC8-A99ED6B5DEE8}" type="datetimeFigureOut">
              <a:rPr lang="en-AU" smtClean="0"/>
              <a:t>15/09/2019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81167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8B1F3-9CFF-4734-BAC8-A99ED6B5DEE8}" type="datetimeFigureOut">
              <a:rPr lang="en-AU" smtClean="0"/>
              <a:t>15/09/2019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327386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8B1F3-9CFF-4734-BAC8-A99ED6B5DEE8}" type="datetimeFigureOut">
              <a:rPr lang="en-AU" smtClean="0"/>
              <a:t>15/09/2019</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136239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8B1F3-9CFF-4734-BAC8-A99ED6B5DEE8}" type="datetimeFigureOut">
              <a:rPr lang="en-AU" smtClean="0"/>
              <a:t>15/09/2019</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181919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68B1F3-9CFF-4734-BAC8-A99ED6B5DEE8}" type="datetimeFigureOut">
              <a:rPr lang="en-AU" smtClean="0"/>
              <a:t>15/09/2019</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6B9C3E-DD7A-454F-8A69-35DB3425310F}" type="slidenum">
              <a:rPr lang="en-AU" smtClean="0"/>
              <a:t>‹#›</a:t>
            </a:fld>
            <a:endParaRPr lang="en-AU"/>
          </a:p>
        </p:txBody>
      </p:sp>
    </p:spTree>
    <p:extLst>
      <p:ext uri="{BB962C8B-B14F-4D97-AF65-F5344CB8AC3E}">
        <p14:creationId xmlns:p14="http://schemas.microsoft.com/office/powerpoint/2010/main" val="721570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68B1F3-9CFF-4734-BAC8-A99ED6B5DEE8}" type="datetimeFigureOut">
              <a:rPr lang="en-AU" smtClean="0"/>
              <a:t>15/09/2019</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B6B9C3E-DD7A-454F-8A69-35DB3425310F}" type="slidenum">
              <a:rPr lang="en-AU" smtClean="0"/>
              <a:t>‹#›</a:t>
            </a:fld>
            <a:endParaRPr lang="en-AU"/>
          </a:p>
        </p:txBody>
      </p:sp>
    </p:spTree>
    <p:extLst>
      <p:ext uri="{BB962C8B-B14F-4D97-AF65-F5344CB8AC3E}">
        <p14:creationId xmlns:p14="http://schemas.microsoft.com/office/powerpoint/2010/main" val="172701757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DBMS Architecture</a:t>
            </a:r>
          </a:p>
        </p:txBody>
      </p:sp>
      <p:sp>
        <p:nvSpPr>
          <p:cNvPr id="3" name="Subtitle 2"/>
          <p:cNvSpPr>
            <a:spLocks noGrp="1"/>
          </p:cNvSpPr>
          <p:nvPr>
            <p:ph type="subTitle" idx="1"/>
          </p:nvPr>
        </p:nvSpPr>
        <p:spPr/>
        <p:txBody>
          <a:bodyPr/>
          <a:lstStyle/>
          <a:p>
            <a:r>
              <a:rPr lang="en-AU"/>
              <a:t>KIT712 </a:t>
            </a:r>
            <a:r>
              <a:rPr lang="en-AU" dirty="0"/>
              <a:t>Data Management Technology.</a:t>
            </a:r>
          </a:p>
        </p:txBody>
      </p:sp>
    </p:spTree>
    <p:extLst>
      <p:ext uri="{BB962C8B-B14F-4D97-AF65-F5344CB8AC3E}">
        <p14:creationId xmlns:p14="http://schemas.microsoft.com/office/powerpoint/2010/main" val="1496332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Oracle Instance</a:t>
            </a:r>
          </a:p>
        </p:txBody>
      </p:sp>
      <p:sp>
        <p:nvSpPr>
          <p:cNvPr id="27651" name="Rectangle 3"/>
          <p:cNvSpPr>
            <a:spLocks noGrp="1" noChangeArrowheads="1"/>
          </p:cNvSpPr>
          <p:nvPr>
            <p:ph idx="1"/>
          </p:nvPr>
        </p:nvSpPr>
        <p:spPr>
          <a:xfrm>
            <a:off x="317026" y="2803595"/>
            <a:ext cx="5385942" cy="4351338"/>
          </a:xfrm>
        </p:spPr>
        <p:txBody>
          <a:bodyPr>
            <a:normAutofit/>
          </a:bodyPr>
          <a:lstStyle/>
          <a:p>
            <a:pPr algn="ctr">
              <a:buFont typeface="Wingdings" panose="05000000000000000000" pitchFamily="2" charset="2"/>
              <a:buNone/>
            </a:pPr>
            <a:r>
              <a:rPr lang="en-US" altLang="en-US" sz="2000" dirty="0"/>
              <a:t>An Oracle database server consists of an Oracle database and an Oracle instance. Every time a database is started, a system global area (SGA) is allocated and Oracle background processes are started. The combination of the background processes and memory buffers is called an Oracle instance. </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415" y="2536525"/>
            <a:ext cx="5900559" cy="334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0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System Global Area (SGA)</a:t>
            </a:r>
          </a:p>
        </p:txBody>
      </p:sp>
      <p:sp>
        <p:nvSpPr>
          <p:cNvPr id="28675" name="Rectangle 3"/>
          <p:cNvSpPr>
            <a:spLocks noGrp="1" noChangeArrowheads="1"/>
          </p:cNvSpPr>
          <p:nvPr>
            <p:ph idx="1"/>
          </p:nvPr>
        </p:nvSpPr>
        <p:spPr>
          <a:xfrm>
            <a:off x="830180" y="2603500"/>
            <a:ext cx="11081084" cy="3416300"/>
          </a:xfrm>
        </p:spPr>
        <p:txBody>
          <a:bodyPr>
            <a:normAutofit lnSpcReduction="10000"/>
          </a:bodyPr>
          <a:lstStyle/>
          <a:p>
            <a:pPr marL="0" indent="0" defTabSz="179388">
              <a:buNone/>
            </a:pPr>
            <a:r>
              <a:rPr lang="en-US" altLang="en-US" sz="2400" dirty="0"/>
              <a:t>The System Global Area (SGA) is a shared memory region that contains data and control information for one Oracle instance. Users currently connected to an Oracle database share the data in the SGA. The SGA contains the following memory structures :</a:t>
            </a:r>
          </a:p>
          <a:p>
            <a:pPr>
              <a:buFont typeface="Wingdings" panose="05000000000000000000" pitchFamily="2" charset="2"/>
              <a:buNone/>
            </a:pPr>
            <a:endParaRPr lang="en-US" altLang="en-US" sz="2400" dirty="0"/>
          </a:p>
          <a:p>
            <a:r>
              <a:rPr lang="en-US" altLang="en-US" dirty="0"/>
              <a:t>Database Buffer Cache</a:t>
            </a:r>
          </a:p>
          <a:p>
            <a:pPr lvl="1"/>
            <a:r>
              <a:rPr lang="en-US" altLang="en-US" dirty="0"/>
              <a:t>Database buffers store the most recently used blocks of data. The set of database buffers in an instance is the database buffer cache. The buffer cache contains modified as well as unmodified blocks. Because the most recently (and often, the most frequently) used data is kept in memory, less disk I/O is necessary, and performance is improved.</a:t>
            </a:r>
          </a:p>
        </p:txBody>
      </p:sp>
    </p:spTree>
    <p:extLst>
      <p:ext uri="{BB962C8B-B14F-4D97-AF65-F5344CB8AC3E}">
        <p14:creationId xmlns:p14="http://schemas.microsoft.com/office/powerpoint/2010/main" val="1771933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System Global Area (cont’d)</a:t>
            </a:r>
          </a:p>
        </p:txBody>
      </p:sp>
      <p:sp>
        <p:nvSpPr>
          <p:cNvPr id="30723" name="Rectangle 3"/>
          <p:cNvSpPr>
            <a:spLocks noGrp="1" noChangeArrowheads="1"/>
          </p:cNvSpPr>
          <p:nvPr>
            <p:ph idx="1"/>
          </p:nvPr>
        </p:nvSpPr>
        <p:spPr>
          <a:xfrm>
            <a:off x="1154954" y="2603500"/>
            <a:ext cx="10643346" cy="3860800"/>
          </a:xfrm>
        </p:spPr>
        <p:txBody>
          <a:bodyPr>
            <a:normAutofit lnSpcReduction="10000"/>
          </a:bodyPr>
          <a:lstStyle/>
          <a:p>
            <a:r>
              <a:rPr lang="en-US" altLang="en-US" sz="2400" dirty="0"/>
              <a:t>Redo Log Buffer of the SGA</a:t>
            </a:r>
          </a:p>
          <a:p>
            <a:pPr lvl="1"/>
            <a:r>
              <a:rPr lang="en-US" altLang="en-US" sz="2000" dirty="0"/>
              <a:t>The redo log buffer stores redo entries—a log of changes made to the database. The redo entries stored in the redo log buffers are written to an online redo log, which is used if database recovery is necessary. The size of the redo log is static.</a:t>
            </a:r>
          </a:p>
          <a:p>
            <a:pPr lvl="1"/>
            <a:endParaRPr lang="en-US" altLang="en-US" sz="2000" dirty="0"/>
          </a:p>
          <a:p>
            <a:r>
              <a:rPr lang="en-US" altLang="en-US" sz="2400" dirty="0"/>
              <a:t>Shared Pool of the SGA</a:t>
            </a:r>
          </a:p>
          <a:p>
            <a:pPr lvl="1"/>
            <a:r>
              <a:rPr lang="en-US" altLang="en-US" sz="2000" dirty="0"/>
              <a:t>The shared pool contains shared memory constructs, such as shared SQL areas. A shared SQL area is required to process every unique SQL statement submitted to a database. A shared SQL area contains information such as the parse tree and execution plan for the corresponding statement. </a:t>
            </a:r>
          </a:p>
        </p:txBody>
      </p:sp>
    </p:spTree>
    <p:extLst>
      <p:ext uri="{BB962C8B-B14F-4D97-AF65-F5344CB8AC3E}">
        <p14:creationId xmlns:p14="http://schemas.microsoft.com/office/powerpoint/2010/main" val="189198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Program Global Area (PGA)</a:t>
            </a:r>
          </a:p>
        </p:txBody>
      </p:sp>
      <p:sp>
        <p:nvSpPr>
          <p:cNvPr id="32771" name="Rectangle 3"/>
          <p:cNvSpPr>
            <a:spLocks noGrp="1" noChangeArrowheads="1"/>
          </p:cNvSpPr>
          <p:nvPr>
            <p:ph idx="1"/>
          </p:nvPr>
        </p:nvSpPr>
        <p:spPr>
          <a:xfrm>
            <a:off x="434340" y="2218899"/>
            <a:ext cx="4005430" cy="4351338"/>
          </a:xfrm>
        </p:spPr>
        <p:txBody>
          <a:bodyPr>
            <a:normAutofit fontScale="85000" lnSpcReduction="10000"/>
          </a:bodyPr>
          <a:lstStyle/>
          <a:p>
            <a:pPr>
              <a:buFont typeface="Wingdings" panose="05000000000000000000" pitchFamily="2" charset="2"/>
              <a:buNone/>
            </a:pPr>
            <a:r>
              <a:rPr lang="en-US" altLang="en-US" sz="1800" dirty="0"/>
              <a:t>	PGA is a memory buffer that contains data and control information for a server process. A server process is a process that services a client’s requests. A PGA is created by oracle when a server process is started. The information in a PGA depends on the oracle configuration. The PGA area is a non-shared area of memory created by oracle when a server process is started. </a:t>
            </a:r>
            <a:br>
              <a:rPr lang="en-US" altLang="en-US" sz="1800" dirty="0"/>
            </a:br>
            <a:br>
              <a:rPr lang="en-US" altLang="en-US" sz="1800" dirty="0"/>
            </a:br>
            <a:r>
              <a:rPr lang="en-US" altLang="en-US" sz="1800" dirty="0"/>
              <a:t>The basic difference between SGA and PGA is that PGA cannot be shared between multiple processes in the sense that it is used only for requirements of a particular process whereas the SGA is used for the whole instance and it is shared. </a:t>
            </a:r>
          </a:p>
        </p:txBody>
      </p:sp>
      <p:sp>
        <p:nvSpPr>
          <p:cNvPr id="5" name="AutoShape 1040"/>
          <p:cNvSpPr>
            <a:spLocks noChangeArrowheads="1"/>
          </p:cNvSpPr>
          <p:nvPr/>
        </p:nvSpPr>
        <p:spPr bwMode="blackWhite">
          <a:xfrm>
            <a:off x="4877920" y="4674706"/>
            <a:ext cx="2362200" cy="1130300"/>
          </a:xfrm>
          <a:prstGeom prst="roundRect">
            <a:avLst>
              <a:gd name="adj" fmla="val 12495"/>
            </a:avLst>
          </a:prstGeom>
          <a:solidFill>
            <a:srgbClr val="99CC00"/>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endParaRPr lang="en-US" altLang="en-US" sz="1400"/>
          </a:p>
        </p:txBody>
      </p:sp>
      <p:sp>
        <p:nvSpPr>
          <p:cNvPr id="6" name="Text Box 1041"/>
          <p:cNvSpPr txBox="1">
            <a:spLocks noChangeArrowheads="1"/>
          </p:cNvSpPr>
          <p:nvPr/>
        </p:nvSpPr>
        <p:spPr bwMode="gray">
          <a:xfrm>
            <a:off x="5030320" y="4750906"/>
            <a:ext cx="914400" cy="97155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Stack</a:t>
            </a:r>
          </a:p>
          <a:p>
            <a:pPr algn="ctr">
              <a:spcBef>
                <a:spcPct val="50000"/>
              </a:spcBef>
            </a:pPr>
            <a:r>
              <a:rPr lang="en-US" altLang="en-US" sz="1400">
                <a:latin typeface="Arial" panose="020B0604020202020204" pitchFamily="34" charset="0"/>
              </a:rPr>
              <a:t>Space</a:t>
            </a:r>
          </a:p>
          <a:p>
            <a:pPr algn="ctr">
              <a:spcBef>
                <a:spcPct val="50000"/>
              </a:spcBef>
            </a:pPr>
            <a:endParaRPr lang="en-US" altLang="en-US" sz="1400">
              <a:latin typeface="Arial" panose="020B0604020202020204" pitchFamily="34" charset="0"/>
            </a:endParaRPr>
          </a:p>
        </p:txBody>
      </p:sp>
      <p:sp>
        <p:nvSpPr>
          <p:cNvPr id="7" name="Text Box 1043"/>
          <p:cNvSpPr txBox="1">
            <a:spLocks noChangeArrowheads="1"/>
          </p:cNvSpPr>
          <p:nvPr/>
        </p:nvSpPr>
        <p:spPr bwMode="auto">
          <a:xfrm>
            <a:off x="5049370" y="4279418"/>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PGA</a:t>
            </a:r>
          </a:p>
        </p:txBody>
      </p:sp>
      <p:sp>
        <p:nvSpPr>
          <p:cNvPr id="8" name="Rectangle 1049"/>
          <p:cNvSpPr>
            <a:spLocks noChangeArrowheads="1"/>
          </p:cNvSpPr>
          <p:nvPr/>
        </p:nvSpPr>
        <p:spPr bwMode="blackWhite">
          <a:xfrm>
            <a:off x="6097120" y="4736618"/>
            <a:ext cx="962025" cy="990600"/>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spcBef>
                <a:spcPct val="50000"/>
              </a:spcBef>
              <a:buClrTx/>
              <a:buFontTx/>
              <a:buNone/>
            </a:pPr>
            <a:r>
              <a:rPr lang="en-US" altLang="en-US" sz="1400">
                <a:latin typeface="Arial" panose="020B0604020202020204" pitchFamily="34" charset="0"/>
              </a:rPr>
              <a:t>User</a:t>
            </a:r>
          </a:p>
          <a:p>
            <a:pPr algn="ctr" eaLnBrk="0" hangingPunct="0">
              <a:spcBef>
                <a:spcPct val="50000"/>
              </a:spcBef>
              <a:buClrTx/>
              <a:buFontTx/>
              <a:buNone/>
            </a:pPr>
            <a:r>
              <a:rPr lang="en-US" altLang="en-US" sz="1400">
                <a:latin typeface="Arial" panose="020B0604020202020204" pitchFamily="34" charset="0"/>
              </a:rPr>
              <a:t>Global</a:t>
            </a:r>
          </a:p>
          <a:p>
            <a:pPr algn="ctr" eaLnBrk="0" hangingPunct="0">
              <a:spcBef>
                <a:spcPct val="50000"/>
              </a:spcBef>
              <a:buClrTx/>
              <a:buFontTx/>
              <a:buNone/>
            </a:pPr>
            <a:r>
              <a:rPr lang="en-US" altLang="en-US" sz="1400">
                <a:latin typeface="Arial" panose="020B0604020202020204" pitchFamily="34" charset="0"/>
              </a:rPr>
              <a:t>Area</a:t>
            </a:r>
          </a:p>
        </p:txBody>
      </p:sp>
      <p:sp>
        <p:nvSpPr>
          <p:cNvPr id="9" name="Freeform 1056"/>
          <p:cNvSpPr>
            <a:spLocks/>
          </p:cNvSpPr>
          <p:nvPr/>
        </p:nvSpPr>
        <p:spPr bwMode="blackWhite">
          <a:xfrm>
            <a:off x="7054383" y="4203218"/>
            <a:ext cx="595312" cy="1547813"/>
          </a:xfrm>
          <a:custGeom>
            <a:avLst/>
            <a:gdLst>
              <a:gd name="T0" fmla="*/ 339 w 375"/>
              <a:gd name="T1" fmla="*/ 0 h 975"/>
              <a:gd name="T2" fmla="*/ 0 w 375"/>
              <a:gd name="T3" fmla="*/ 336 h 975"/>
              <a:gd name="T4" fmla="*/ 6 w 375"/>
              <a:gd name="T5" fmla="*/ 954 h 975"/>
              <a:gd name="T6" fmla="*/ 375 w 375"/>
              <a:gd name="T7" fmla="*/ 975 h 975"/>
              <a:gd name="T8" fmla="*/ 339 w 375"/>
              <a:gd name="T9" fmla="*/ 0 h 975"/>
            </a:gdLst>
            <a:ahLst/>
            <a:cxnLst>
              <a:cxn ang="0">
                <a:pos x="T0" y="T1"/>
              </a:cxn>
              <a:cxn ang="0">
                <a:pos x="T2" y="T3"/>
              </a:cxn>
              <a:cxn ang="0">
                <a:pos x="T4" y="T5"/>
              </a:cxn>
              <a:cxn ang="0">
                <a:pos x="T6" y="T7"/>
              </a:cxn>
              <a:cxn ang="0">
                <a:pos x="T8" y="T9"/>
              </a:cxn>
            </a:cxnLst>
            <a:rect l="0" t="0" r="r" b="b"/>
            <a:pathLst>
              <a:path w="375" h="975">
                <a:moveTo>
                  <a:pt x="339" y="0"/>
                </a:moveTo>
                <a:lnTo>
                  <a:pt x="0" y="336"/>
                </a:lnTo>
                <a:lnTo>
                  <a:pt x="6" y="954"/>
                </a:lnTo>
                <a:lnTo>
                  <a:pt x="375" y="975"/>
                </a:lnTo>
                <a:lnTo>
                  <a:pt x="339" y="0"/>
                </a:lnTo>
                <a:close/>
              </a:path>
            </a:pathLst>
          </a:custGeom>
          <a:solidFill>
            <a:srgbClr val="99CCFF"/>
          </a:solidFill>
          <a:ln w="2857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AU"/>
          </a:p>
        </p:txBody>
      </p:sp>
      <p:sp>
        <p:nvSpPr>
          <p:cNvPr id="10" name="AutoShape 1057"/>
          <p:cNvSpPr>
            <a:spLocks noChangeArrowheads="1"/>
          </p:cNvSpPr>
          <p:nvPr/>
        </p:nvSpPr>
        <p:spPr bwMode="blackWhite">
          <a:xfrm>
            <a:off x="7525870" y="4160356"/>
            <a:ext cx="3581400" cy="1600200"/>
          </a:xfrm>
          <a:prstGeom prst="roundRect">
            <a:avLst>
              <a:gd name="adj" fmla="val 12495"/>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spcBef>
                <a:spcPct val="0"/>
              </a:spcBef>
              <a:buClrTx/>
              <a:buFontTx/>
              <a:buNone/>
            </a:pPr>
            <a:endParaRPr lang="en-US" altLang="en-US" sz="1400"/>
          </a:p>
        </p:txBody>
      </p:sp>
      <p:sp>
        <p:nvSpPr>
          <p:cNvPr id="11" name="Text Box 1058"/>
          <p:cNvSpPr txBox="1">
            <a:spLocks noChangeArrowheads="1"/>
          </p:cNvSpPr>
          <p:nvPr/>
        </p:nvSpPr>
        <p:spPr bwMode="gray">
          <a:xfrm>
            <a:off x="7602070" y="5104918"/>
            <a:ext cx="1371600" cy="523220"/>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dirty="0">
                <a:latin typeface="Arial" panose="020B0604020202020204" pitchFamily="34" charset="0"/>
              </a:rPr>
              <a:t>User Session Data</a:t>
            </a:r>
          </a:p>
        </p:txBody>
      </p:sp>
      <p:sp>
        <p:nvSpPr>
          <p:cNvPr id="12" name="Text Box 1059"/>
          <p:cNvSpPr txBox="1">
            <a:spLocks noChangeArrowheads="1"/>
          </p:cNvSpPr>
          <p:nvPr/>
        </p:nvSpPr>
        <p:spPr bwMode="gray">
          <a:xfrm>
            <a:off x="7602070" y="4279418"/>
            <a:ext cx="1371600" cy="652463"/>
          </a:xfrm>
          <a:prstGeom prst="rect">
            <a:avLst/>
          </a:prstGeom>
          <a:solidFill>
            <a:srgbClr val="00FFFF"/>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Cursor </a:t>
            </a:r>
          </a:p>
          <a:p>
            <a:pPr algn="ctr">
              <a:spcBef>
                <a:spcPct val="50000"/>
              </a:spcBef>
            </a:pPr>
            <a:r>
              <a:rPr lang="en-US" altLang="en-US" sz="1400">
                <a:latin typeface="Arial" panose="020B0604020202020204" pitchFamily="34" charset="0"/>
              </a:rPr>
              <a:t>State </a:t>
            </a:r>
          </a:p>
        </p:txBody>
      </p:sp>
      <p:sp>
        <p:nvSpPr>
          <p:cNvPr id="13" name="Text Box 1060"/>
          <p:cNvSpPr txBox="1">
            <a:spLocks noChangeArrowheads="1"/>
          </p:cNvSpPr>
          <p:nvPr/>
        </p:nvSpPr>
        <p:spPr bwMode="gray">
          <a:xfrm>
            <a:off x="9049870" y="4279418"/>
            <a:ext cx="914400" cy="52322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Sort Area</a:t>
            </a:r>
          </a:p>
        </p:txBody>
      </p:sp>
      <p:sp>
        <p:nvSpPr>
          <p:cNvPr id="14" name="Text Box 1061"/>
          <p:cNvSpPr txBox="1">
            <a:spLocks noChangeArrowheads="1"/>
          </p:cNvSpPr>
          <p:nvPr/>
        </p:nvSpPr>
        <p:spPr bwMode="gray">
          <a:xfrm>
            <a:off x="10040470" y="4279418"/>
            <a:ext cx="914400" cy="523220"/>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Hash Area</a:t>
            </a:r>
          </a:p>
        </p:txBody>
      </p:sp>
      <p:sp>
        <p:nvSpPr>
          <p:cNvPr id="15" name="Text Box 1062"/>
          <p:cNvSpPr txBox="1">
            <a:spLocks noChangeArrowheads="1"/>
          </p:cNvSpPr>
          <p:nvPr/>
        </p:nvSpPr>
        <p:spPr bwMode="gray">
          <a:xfrm>
            <a:off x="9049870" y="4922356"/>
            <a:ext cx="1905000" cy="307777"/>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Create Bitmap Area</a:t>
            </a:r>
          </a:p>
        </p:txBody>
      </p:sp>
      <p:sp>
        <p:nvSpPr>
          <p:cNvPr id="16" name="Text Box 1063"/>
          <p:cNvSpPr txBox="1">
            <a:spLocks noChangeArrowheads="1"/>
          </p:cNvSpPr>
          <p:nvPr/>
        </p:nvSpPr>
        <p:spPr bwMode="auto">
          <a:xfrm>
            <a:off x="9184108" y="5868506"/>
            <a:ext cx="1680973" cy="70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SQL </a:t>
            </a:r>
          </a:p>
          <a:p>
            <a:pPr algn="ctr">
              <a:spcBef>
                <a:spcPct val="20000"/>
              </a:spcBef>
            </a:pPr>
            <a:r>
              <a:rPr lang="en-US" altLang="en-US" sz="1800">
                <a:latin typeface="Arial" panose="020B0604020202020204" pitchFamily="34" charset="0"/>
              </a:rPr>
              <a:t>Working Areas</a:t>
            </a:r>
          </a:p>
        </p:txBody>
      </p:sp>
      <p:sp>
        <p:nvSpPr>
          <p:cNvPr id="17" name="Line 1069"/>
          <p:cNvSpPr>
            <a:spLocks noChangeShapeType="1"/>
          </p:cNvSpPr>
          <p:nvPr/>
        </p:nvSpPr>
        <p:spPr bwMode="gray">
          <a:xfrm>
            <a:off x="8992720" y="6260618"/>
            <a:ext cx="15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8" name="Line 1070"/>
          <p:cNvSpPr>
            <a:spLocks noChangeShapeType="1"/>
          </p:cNvSpPr>
          <p:nvPr/>
        </p:nvSpPr>
        <p:spPr bwMode="gray">
          <a:xfrm>
            <a:off x="10878670" y="6260618"/>
            <a:ext cx="76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9" name="Text Box 1071"/>
          <p:cNvSpPr txBox="1">
            <a:spLocks noChangeArrowheads="1"/>
          </p:cNvSpPr>
          <p:nvPr/>
        </p:nvSpPr>
        <p:spPr bwMode="gray">
          <a:xfrm>
            <a:off x="9049870" y="5346218"/>
            <a:ext cx="1905000" cy="307777"/>
          </a:xfrm>
          <a:prstGeom prst="rect">
            <a:avLst/>
          </a:prstGeom>
          <a:solidFill>
            <a:srgbClr val="FFCC99"/>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400">
                <a:latin typeface="Arial" panose="020B0604020202020204" pitchFamily="34" charset="0"/>
              </a:rPr>
              <a:t>Bitmap Merge Area</a:t>
            </a:r>
          </a:p>
        </p:txBody>
      </p:sp>
      <p:sp>
        <p:nvSpPr>
          <p:cNvPr id="20" name="Line 1072"/>
          <p:cNvSpPr>
            <a:spLocks noChangeShapeType="1"/>
          </p:cNvSpPr>
          <p:nvPr/>
        </p:nvSpPr>
        <p:spPr bwMode="gray">
          <a:xfrm flipV="1">
            <a:off x="8997483" y="5803418"/>
            <a:ext cx="0" cy="4572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1" name="Line 1073"/>
          <p:cNvSpPr>
            <a:spLocks noChangeShapeType="1"/>
          </p:cNvSpPr>
          <p:nvPr/>
        </p:nvSpPr>
        <p:spPr bwMode="gray">
          <a:xfrm flipV="1">
            <a:off x="10954870" y="5803418"/>
            <a:ext cx="0" cy="4572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extLst>
      <p:ext uri="{BB962C8B-B14F-4D97-AF65-F5344CB8AC3E}">
        <p14:creationId xmlns:p14="http://schemas.microsoft.com/office/powerpoint/2010/main" val="542656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75084" y="879475"/>
            <a:ext cx="7772400" cy="838200"/>
          </a:xfrm>
        </p:spPr>
        <p:txBody>
          <a:bodyPr/>
          <a:lstStyle/>
          <a:p>
            <a:pPr eaLnBrk="1" hangingPunct="1"/>
            <a:r>
              <a:rPr lang="en-US" altLang="en-US" dirty="0"/>
              <a:t>Instance vs. Database</a:t>
            </a:r>
          </a:p>
        </p:txBody>
      </p:sp>
      <p:sp>
        <p:nvSpPr>
          <p:cNvPr id="20483" name="AutoShape 4"/>
          <p:cNvSpPr>
            <a:spLocks noChangeArrowheads="1"/>
          </p:cNvSpPr>
          <p:nvPr/>
        </p:nvSpPr>
        <p:spPr bwMode="auto">
          <a:xfrm>
            <a:off x="48006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a:t>
            </a:r>
          </a:p>
          <a:p>
            <a:pPr algn="ctr" eaLnBrk="1" hangingPunct="1"/>
            <a:r>
              <a:rPr lang="en-US" altLang="en-US" sz="1800"/>
              <a:t>(disk structures)</a:t>
            </a:r>
          </a:p>
        </p:txBody>
      </p:sp>
      <p:sp>
        <p:nvSpPr>
          <p:cNvPr id="20484" name="Rectangle 5"/>
          <p:cNvSpPr>
            <a:spLocks noChangeArrowheads="1"/>
          </p:cNvSpPr>
          <p:nvPr/>
        </p:nvSpPr>
        <p:spPr bwMode="auto">
          <a:xfrm>
            <a:off x="4800600" y="20574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a:t>
            </a:r>
          </a:p>
          <a:p>
            <a:pPr algn="ctr" eaLnBrk="1" hangingPunct="1"/>
            <a:r>
              <a:rPr lang="en-US" altLang="en-US" sz="1800"/>
              <a:t>(memory structures)</a:t>
            </a:r>
          </a:p>
        </p:txBody>
      </p:sp>
      <p:sp>
        <p:nvSpPr>
          <p:cNvPr id="20485" name="AutoShape 6"/>
          <p:cNvSpPr>
            <a:spLocks noChangeArrowheads="1"/>
          </p:cNvSpPr>
          <p:nvPr/>
        </p:nvSpPr>
        <p:spPr bwMode="auto">
          <a:xfrm>
            <a:off x="59436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0486" name="AutoShape 7"/>
          <p:cNvSpPr>
            <a:spLocks noChangeArrowheads="1"/>
          </p:cNvSpPr>
          <p:nvPr/>
        </p:nvSpPr>
        <p:spPr bwMode="auto">
          <a:xfrm rot="10800000">
            <a:off x="54864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0487" name="Text Box 9"/>
          <p:cNvSpPr txBox="1">
            <a:spLocks noChangeArrowheads="1"/>
          </p:cNvSpPr>
          <p:nvPr/>
        </p:nvSpPr>
        <p:spPr bwMode="auto">
          <a:xfrm>
            <a:off x="6308725" y="2327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259463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609600"/>
            <a:ext cx="7772400" cy="838200"/>
          </a:xfrm>
        </p:spPr>
        <p:txBody>
          <a:bodyPr>
            <a:normAutofit/>
          </a:bodyPr>
          <a:lstStyle/>
          <a:p>
            <a:pPr eaLnBrk="1" hangingPunct="1"/>
            <a:r>
              <a:rPr lang="en-US" altLang="en-US"/>
              <a:t>Multiple Instances for 1 Database</a:t>
            </a:r>
          </a:p>
        </p:txBody>
      </p:sp>
      <p:sp>
        <p:nvSpPr>
          <p:cNvPr id="21507" name="AutoShape 3"/>
          <p:cNvSpPr>
            <a:spLocks noChangeArrowheads="1"/>
          </p:cNvSpPr>
          <p:nvPr/>
        </p:nvSpPr>
        <p:spPr bwMode="auto">
          <a:xfrm>
            <a:off x="48006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 1</a:t>
            </a:r>
          </a:p>
          <a:p>
            <a:pPr algn="ctr" eaLnBrk="1" hangingPunct="1"/>
            <a:r>
              <a:rPr lang="en-US" altLang="en-US" sz="1800"/>
              <a:t>(disk structures)</a:t>
            </a:r>
          </a:p>
        </p:txBody>
      </p:sp>
      <p:sp>
        <p:nvSpPr>
          <p:cNvPr id="21508" name="Rectangle 4"/>
          <p:cNvSpPr>
            <a:spLocks noChangeArrowheads="1"/>
          </p:cNvSpPr>
          <p:nvPr/>
        </p:nvSpPr>
        <p:spPr bwMode="auto">
          <a:xfrm>
            <a:off x="2895600" y="19812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 A</a:t>
            </a:r>
          </a:p>
          <a:p>
            <a:pPr algn="ctr" eaLnBrk="1" hangingPunct="1"/>
            <a:r>
              <a:rPr lang="en-US" altLang="en-US" sz="1800"/>
              <a:t>(memory structures)</a:t>
            </a:r>
          </a:p>
        </p:txBody>
      </p:sp>
      <p:sp>
        <p:nvSpPr>
          <p:cNvPr id="21509" name="Text Box 7"/>
          <p:cNvSpPr txBox="1">
            <a:spLocks noChangeArrowheads="1"/>
          </p:cNvSpPr>
          <p:nvPr/>
        </p:nvSpPr>
        <p:spPr bwMode="auto">
          <a:xfrm>
            <a:off x="6308725" y="2327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0" name="Rectangle 8"/>
          <p:cNvSpPr>
            <a:spLocks noChangeArrowheads="1"/>
          </p:cNvSpPr>
          <p:nvPr/>
        </p:nvSpPr>
        <p:spPr bwMode="auto">
          <a:xfrm>
            <a:off x="7010400" y="19812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 B</a:t>
            </a:r>
          </a:p>
          <a:p>
            <a:pPr algn="ctr" eaLnBrk="1" hangingPunct="1"/>
            <a:r>
              <a:rPr lang="en-US" altLang="en-US" sz="1800"/>
              <a:t>(memory structures)</a:t>
            </a:r>
          </a:p>
        </p:txBody>
      </p:sp>
      <p:sp>
        <p:nvSpPr>
          <p:cNvPr id="21511" name="AutoShape 9"/>
          <p:cNvSpPr>
            <a:spLocks noChangeArrowheads="1"/>
          </p:cNvSpPr>
          <p:nvPr/>
        </p:nvSpPr>
        <p:spPr bwMode="auto">
          <a:xfrm rot="-2261428">
            <a:off x="45720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1512" name="AutoShape 10"/>
          <p:cNvSpPr>
            <a:spLocks noChangeArrowheads="1"/>
          </p:cNvSpPr>
          <p:nvPr/>
        </p:nvSpPr>
        <p:spPr bwMode="auto">
          <a:xfrm rot="8406553">
            <a:off x="4038600" y="34290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1513" name="AutoShape 11"/>
          <p:cNvSpPr>
            <a:spLocks noChangeArrowheads="1"/>
          </p:cNvSpPr>
          <p:nvPr/>
        </p:nvSpPr>
        <p:spPr bwMode="auto">
          <a:xfrm rot="2343900">
            <a:off x="7315200" y="34290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1514" name="AutoShape 12"/>
          <p:cNvSpPr>
            <a:spLocks noChangeArrowheads="1"/>
          </p:cNvSpPr>
          <p:nvPr/>
        </p:nvSpPr>
        <p:spPr bwMode="auto">
          <a:xfrm rot="-8456100">
            <a:off x="67818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Tree>
    <p:extLst>
      <p:ext uri="{BB962C8B-B14F-4D97-AF65-F5344CB8AC3E}">
        <p14:creationId xmlns:p14="http://schemas.microsoft.com/office/powerpoint/2010/main" val="871721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609600"/>
            <a:ext cx="7772400" cy="838200"/>
          </a:xfrm>
        </p:spPr>
        <p:txBody>
          <a:bodyPr>
            <a:normAutofit/>
          </a:bodyPr>
          <a:lstStyle/>
          <a:p>
            <a:pPr eaLnBrk="1" hangingPunct="1"/>
            <a:r>
              <a:rPr lang="en-US" altLang="en-US"/>
              <a:t>Multiple Databases for 1 Instance</a:t>
            </a:r>
          </a:p>
        </p:txBody>
      </p:sp>
      <p:sp>
        <p:nvSpPr>
          <p:cNvPr id="22531" name="AutoShape 3"/>
          <p:cNvSpPr>
            <a:spLocks noChangeArrowheads="1"/>
          </p:cNvSpPr>
          <p:nvPr/>
        </p:nvSpPr>
        <p:spPr bwMode="auto">
          <a:xfrm>
            <a:off x="28194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 1</a:t>
            </a:r>
          </a:p>
          <a:p>
            <a:pPr algn="ctr" eaLnBrk="1" hangingPunct="1"/>
            <a:r>
              <a:rPr lang="en-US" altLang="en-US" sz="1800"/>
              <a:t>(disk structures)</a:t>
            </a:r>
          </a:p>
        </p:txBody>
      </p:sp>
      <p:sp>
        <p:nvSpPr>
          <p:cNvPr id="22532" name="Rectangle 4"/>
          <p:cNvSpPr>
            <a:spLocks noChangeArrowheads="1"/>
          </p:cNvSpPr>
          <p:nvPr/>
        </p:nvSpPr>
        <p:spPr bwMode="auto">
          <a:xfrm>
            <a:off x="4953000" y="20574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 A</a:t>
            </a:r>
          </a:p>
          <a:p>
            <a:pPr algn="ctr" eaLnBrk="1" hangingPunct="1"/>
            <a:r>
              <a:rPr lang="en-US" altLang="en-US" sz="1800"/>
              <a:t>(memory structures)</a:t>
            </a:r>
          </a:p>
        </p:txBody>
      </p:sp>
      <p:sp>
        <p:nvSpPr>
          <p:cNvPr id="22533" name="Text Box 5"/>
          <p:cNvSpPr txBox="1">
            <a:spLocks noChangeArrowheads="1"/>
          </p:cNvSpPr>
          <p:nvPr/>
        </p:nvSpPr>
        <p:spPr bwMode="auto">
          <a:xfrm>
            <a:off x="6308725" y="2327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534" name="AutoShape 7"/>
          <p:cNvSpPr>
            <a:spLocks noChangeArrowheads="1"/>
          </p:cNvSpPr>
          <p:nvPr/>
        </p:nvSpPr>
        <p:spPr bwMode="auto">
          <a:xfrm rot="-2261428">
            <a:off x="76200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2535" name="AutoShape 8"/>
          <p:cNvSpPr>
            <a:spLocks noChangeArrowheads="1"/>
          </p:cNvSpPr>
          <p:nvPr/>
        </p:nvSpPr>
        <p:spPr bwMode="auto">
          <a:xfrm rot="8406553">
            <a:off x="70104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2536" name="AutoShape 11"/>
          <p:cNvSpPr>
            <a:spLocks noChangeArrowheads="1"/>
          </p:cNvSpPr>
          <p:nvPr/>
        </p:nvSpPr>
        <p:spPr bwMode="auto">
          <a:xfrm>
            <a:off x="70104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 2</a:t>
            </a:r>
          </a:p>
          <a:p>
            <a:pPr algn="ctr" eaLnBrk="1" hangingPunct="1"/>
            <a:r>
              <a:rPr lang="en-US" altLang="en-US" sz="1800"/>
              <a:t>(disk structures)</a:t>
            </a:r>
          </a:p>
        </p:txBody>
      </p:sp>
      <p:sp>
        <p:nvSpPr>
          <p:cNvPr id="22537" name="AutoShape 14"/>
          <p:cNvSpPr>
            <a:spLocks noChangeArrowheads="1"/>
          </p:cNvSpPr>
          <p:nvPr/>
        </p:nvSpPr>
        <p:spPr bwMode="auto">
          <a:xfrm rot="2343900">
            <a:off x="45720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2538" name="AutoShape 15"/>
          <p:cNvSpPr>
            <a:spLocks noChangeArrowheads="1"/>
          </p:cNvSpPr>
          <p:nvPr/>
        </p:nvSpPr>
        <p:spPr bwMode="auto">
          <a:xfrm rot="-8456100">
            <a:off x="39624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2539" name="Rectangle 16"/>
          <p:cNvSpPr>
            <a:spLocks noChangeArrowheads="1"/>
          </p:cNvSpPr>
          <p:nvPr/>
        </p:nvSpPr>
        <p:spPr bwMode="auto">
          <a:xfrm rot="2581073">
            <a:off x="5943600" y="1447800"/>
            <a:ext cx="76200" cy="4343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2540" name="Rectangle 17"/>
          <p:cNvSpPr>
            <a:spLocks noChangeArrowheads="1"/>
          </p:cNvSpPr>
          <p:nvPr/>
        </p:nvSpPr>
        <p:spPr bwMode="auto">
          <a:xfrm rot="-2612806">
            <a:off x="5943600" y="1447800"/>
            <a:ext cx="76200" cy="4343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Tree>
    <p:extLst>
      <p:ext uri="{BB962C8B-B14F-4D97-AF65-F5344CB8AC3E}">
        <p14:creationId xmlns:p14="http://schemas.microsoft.com/office/powerpoint/2010/main" val="294430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609600"/>
            <a:ext cx="7772400" cy="838200"/>
          </a:xfrm>
        </p:spPr>
        <p:txBody>
          <a:bodyPr>
            <a:normAutofit fontScale="90000"/>
          </a:bodyPr>
          <a:lstStyle/>
          <a:p>
            <a:pPr eaLnBrk="1" hangingPunct="1"/>
            <a:r>
              <a:rPr lang="en-US" altLang="en-US" sz="3600" b="1"/>
              <a:t>Instance to Instance Communication</a:t>
            </a:r>
          </a:p>
        </p:txBody>
      </p:sp>
      <p:sp>
        <p:nvSpPr>
          <p:cNvPr id="23555" name="AutoShape 13"/>
          <p:cNvSpPr>
            <a:spLocks noChangeArrowheads="1"/>
          </p:cNvSpPr>
          <p:nvPr/>
        </p:nvSpPr>
        <p:spPr bwMode="auto">
          <a:xfrm>
            <a:off x="28956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 1</a:t>
            </a:r>
          </a:p>
          <a:p>
            <a:pPr algn="ctr" eaLnBrk="1" hangingPunct="1"/>
            <a:r>
              <a:rPr lang="en-US" altLang="en-US" sz="1800"/>
              <a:t>(disk structures)</a:t>
            </a:r>
          </a:p>
        </p:txBody>
      </p:sp>
      <p:sp>
        <p:nvSpPr>
          <p:cNvPr id="23556" name="Rectangle 14"/>
          <p:cNvSpPr>
            <a:spLocks noChangeArrowheads="1"/>
          </p:cNvSpPr>
          <p:nvPr/>
        </p:nvSpPr>
        <p:spPr bwMode="auto">
          <a:xfrm>
            <a:off x="2895600" y="20574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 A</a:t>
            </a:r>
          </a:p>
          <a:p>
            <a:pPr algn="ctr" eaLnBrk="1" hangingPunct="1"/>
            <a:r>
              <a:rPr lang="en-US" altLang="en-US" sz="1800"/>
              <a:t>(memory structures)</a:t>
            </a:r>
          </a:p>
        </p:txBody>
      </p:sp>
      <p:sp>
        <p:nvSpPr>
          <p:cNvPr id="23557" name="AutoShape 15"/>
          <p:cNvSpPr>
            <a:spLocks noChangeArrowheads="1"/>
          </p:cNvSpPr>
          <p:nvPr/>
        </p:nvSpPr>
        <p:spPr bwMode="auto">
          <a:xfrm>
            <a:off x="40386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58" name="AutoShape 16"/>
          <p:cNvSpPr>
            <a:spLocks noChangeArrowheads="1"/>
          </p:cNvSpPr>
          <p:nvPr/>
        </p:nvSpPr>
        <p:spPr bwMode="auto">
          <a:xfrm rot="10800000">
            <a:off x="35814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59" name="Text Box 17"/>
          <p:cNvSpPr txBox="1">
            <a:spLocks noChangeArrowheads="1"/>
          </p:cNvSpPr>
          <p:nvPr/>
        </p:nvSpPr>
        <p:spPr bwMode="auto">
          <a:xfrm>
            <a:off x="4403725" y="2327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0" name="AutoShape 18"/>
          <p:cNvSpPr>
            <a:spLocks noChangeArrowheads="1"/>
          </p:cNvSpPr>
          <p:nvPr/>
        </p:nvSpPr>
        <p:spPr bwMode="auto">
          <a:xfrm>
            <a:off x="6934200" y="4724400"/>
            <a:ext cx="2057400" cy="1295400"/>
          </a:xfrm>
          <a:prstGeom prst="can">
            <a:avLst>
              <a:gd name="adj" fmla="val 25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Database 2</a:t>
            </a:r>
          </a:p>
          <a:p>
            <a:pPr algn="ctr" eaLnBrk="1" hangingPunct="1"/>
            <a:r>
              <a:rPr lang="en-US" altLang="en-US" sz="1800"/>
              <a:t>(disk structures)</a:t>
            </a:r>
          </a:p>
        </p:txBody>
      </p:sp>
      <p:sp>
        <p:nvSpPr>
          <p:cNvPr id="23561" name="Rectangle 19"/>
          <p:cNvSpPr>
            <a:spLocks noChangeArrowheads="1"/>
          </p:cNvSpPr>
          <p:nvPr/>
        </p:nvSpPr>
        <p:spPr bwMode="auto">
          <a:xfrm>
            <a:off x="6934200" y="2057400"/>
            <a:ext cx="2057400" cy="1066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b="1"/>
              <a:t>Instance B</a:t>
            </a:r>
          </a:p>
          <a:p>
            <a:pPr algn="ctr" eaLnBrk="1" hangingPunct="1"/>
            <a:r>
              <a:rPr lang="en-US" altLang="en-US" sz="1800"/>
              <a:t>(memory structures)</a:t>
            </a:r>
          </a:p>
        </p:txBody>
      </p:sp>
      <p:sp>
        <p:nvSpPr>
          <p:cNvPr id="23562" name="AutoShape 20"/>
          <p:cNvSpPr>
            <a:spLocks noChangeArrowheads="1"/>
          </p:cNvSpPr>
          <p:nvPr/>
        </p:nvSpPr>
        <p:spPr bwMode="auto">
          <a:xfrm>
            <a:off x="8077200" y="33528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63" name="AutoShape 21"/>
          <p:cNvSpPr>
            <a:spLocks noChangeArrowheads="1"/>
          </p:cNvSpPr>
          <p:nvPr/>
        </p:nvSpPr>
        <p:spPr bwMode="auto">
          <a:xfrm rot="10800000">
            <a:off x="7620000" y="3276600"/>
            <a:ext cx="304800" cy="1219200"/>
          </a:xfrm>
          <a:prstGeom prst="down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64" name="Text Box 22"/>
          <p:cNvSpPr txBox="1">
            <a:spLocks noChangeArrowheads="1"/>
          </p:cNvSpPr>
          <p:nvPr/>
        </p:nvSpPr>
        <p:spPr bwMode="auto">
          <a:xfrm>
            <a:off x="8442325" y="23272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65" name="AutoShape 25"/>
          <p:cNvSpPr>
            <a:spLocks noChangeArrowheads="1"/>
          </p:cNvSpPr>
          <p:nvPr/>
        </p:nvSpPr>
        <p:spPr bwMode="auto">
          <a:xfrm>
            <a:off x="5334000" y="21336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66" name="AutoShape 26"/>
          <p:cNvSpPr>
            <a:spLocks noChangeArrowheads="1"/>
          </p:cNvSpPr>
          <p:nvPr/>
        </p:nvSpPr>
        <p:spPr bwMode="auto">
          <a:xfrm rot="10800000">
            <a:off x="5410200" y="25908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3567" name="Text Box 27"/>
          <p:cNvSpPr txBox="1">
            <a:spLocks noChangeArrowheads="1"/>
          </p:cNvSpPr>
          <p:nvPr/>
        </p:nvSpPr>
        <p:spPr bwMode="auto">
          <a:xfrm>
            <a:off x="5389224" y="2906713"/>
            <a:ext cx="118654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a:t>Via client</a:t>
            </a:r>
          </a:p>
          <a:p>
            <a:pPr algn="ctr" eaLnBrk="1" hangingPunct="1"/>
            <a:r>
              <a:rPr lang="en-US" altLang="en-US" sz="1400"/>
              <a:t>Or replication</a:t>
            </a:r>
          </a:p>
          <a:p>
            <a:pPr algn="ctr" eaLnBrk="1" hangingPunct="1"/>
            <a:r>
              <a:rPr lang="en-US" altLang="en-US" sz="1400"/>
              <a:t>process</a:t>
            </a:r>
          </a:p>
        </p:txBody>
      </p:sp>
    </p:spTree>
    <p:extLst>
      <p:ext uri="{BB962C8B-B14F-4D97-AF65-F5344CB8AC3E}">
        <p14:creationId xmlns:p14="http://schemas.microsoft.com/office/powerpoint/2010/main" val="1756650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932412" y="1055978"/>
            <a:ext cx="7772400" cy="609600"/>
          </a:xfrm>
        </p:spPr>
        <p:txBody>
          <a:bodyPr/>
          <a:lstStyle/>
          <a:p>
            <a:pPr eaLnBrk="1" hangingPunct="1"/>
            <a:r>
              <a:rPr lang="en-US" altLang="en-US" sz="3200" dirty="0"/>
              <a:t>Key structures and Processes</a:t>
            </a:r>
          </a:p>
        </p:txBody>
      </p:sp>
      <p:grpSp>
        <p:nvGrpSpPr>
          <p:cNvPr id="2" name="Group 1">
            <a:extLst>
              <a:ext uri="{FF2B5EF4-FFF2-40B4-BE49-F238E27FC236}">
                <a16:creationId xmlns:a16="http://schemas.microsoft.com/office/drawing/2014/main" id="{20D88236-E479-4A51-A8E1-98F7D7E151A7}"/>
              </a:ext>
            </a:extLst>
          </p:cNvPr>
          <p:cNvGrpSpPr/>
          <p:nvPr/>
        </p:nvGrpSpPr>
        <p:grpSpPr>
          <a:xfrm>
            <a:off x="1455821" y="2358189"/>
            <a:ext cx="9212179" cy="4503825"/>
            <a:chOff x="1752600" y="1070814"/>
            <a:chExt cx="8915400" cy="5791200"/>
          </a:xfrm>
        </p:grpSpPr>
        <p:sp>
          <p:nvSpPr>
            <p:cNvPr id="24578" name="AutoShape 39"/>
            <p:cNvSpPr>
              <a:spLocks noChangeArrowheads="1"/>
            </p:cNvSpPr>
            <p:nvPr/>
          </p:nvSpPr>
          <p:spPr bwMode="auto">
            <a:xfrm>
              <a:off x="4191000" y="5109414"/>
              <a:ext cx="1143000" cy="1371600"/>
            </a:xfrm>
            <a:prstGeom prst="can">
              <a:avLst>
                <a:gd name="adj" fmla="val 30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Data</a:t>
              </a:r>
            </a:p>
            <a:p>
              <a:pPr algn="ctr" eaLnBrk="1" hangingPunct="1"/>
              <a:r>
                <a:rPr lang="en-US" altLang="en-US" sz="1400" b="1"/>
                <a:t>Files</a:t>
              </a:r>
            </a:p>
            <a:p>
              <a:pPr algn="ctr" eaLnBrk="1" hangingPunct="1"/>
              <a:r>
                <a:rPr lang="en-US" altLang="en-US" sz="1400" b="1"/>
                <a:t>(Inc. RB</a:t>
              </a:r>
            </a:p>
            <a:p>
              <a:pPr algn="ctr" eaLnBrk="1" hangingPunct="1"/>
              <a:r>
                <a:rPr lang="en-US" altLang="en-US" sz="1400" b="1"/>
                <a:t>Segments)</a:t>
              </a:r>
            </a:p>
          </p:txBody>
        </p:sp>
        <p:sp>
          <p:nvSpPr>
            <p:cNvPr id="24579" name="AutoShape 36"/>
            <p:cNvSpPr>
              <a:spLocks noChangeArrowheads="1"/>
            </p:cNvSpPr>
            <p:nvPr/>
          </p:nvSpPr>
          <p:spPr bwMode="auto">
            <a:xfrm>
              <a:off x="8763000" y="5033214"/>
              <a:ext cx="1143000" cy="1219200"/>
            </a:xfrm>
            <a:prstGeom prst="can">
              <a:avLst>
                <a:gd name="adj" fmla="val 2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On-line</a:t>
              </a:r>
            </a:p>
            <a:p>
              <a:pPr algn="ctr" eaLnBrk="1" hangingPunct="1"/>
              <a:r>
                <a:rPr lang="en-US" altLang="en-US" sz="1400" b="1"/>
                <a:t>Redo</a:t>
              </a:r>
            </a:p>
            <a:p>
              <a:pPr algn="ctr" eaLnBrk="1" hangingPunct="1"/>
              <a:r>
                <a:rPr lang="en-US" altLang="en-US" sz="1400" b="1"/>
                <a:t>Log Files</a:t>
              </a:r>
            </a:p>
          </p:txBody>
        </p:sp>
        <p:sp>
          <p:nvSpPr>
            <p:cNvPr id="24581" name="Rectangle 25"/>
            <p:cNvSpPr>
              <a:spLocks noChangeArrowheads="1"/>
            </p:cNvSpPr>
            <p:nvPr/>
          </p:nvSpPr>
          <p:spPr bwMode="auto">
            <a:xfrm>
              <a:off x="6629400" y="26710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2" name="Rectangle 26"/>
            <p:cNvSpPr>
              <a:spLocks noChangeArrowheads="1"/>
            </p:cNvSpPr>
            <p:nvPr/>
          </p:nvSpPr>
          <p:spPr bwMode="auto">
            <a:xfrm>
              <a:off x="6629400" y="28996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3" name="Rectangle 27"/>
            <p:cNvSpPr>
              <a:spLocks noChangeArrowheads="1"/>
            </p:cNvSpPr>
            <p:nvPr/>
          </p:nvSpPr>
          <p:spPr bwMode="auto">
            <a:xfrm>
              <a:off x="6629400" y="31282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4" name="Rectangle 28"/>
            <p:cNvSpPr>
              <a:spLocks noChangeArrowheads="1"/>
            </p:cNvSpPr>
            <p:nvPr/>
          </p:nvSpPr>
          <p:spPr bwMode="auto">
            <a:xfrm>
              <a:off x="6629400" y="33568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5" name="Rectangle 29"/>
            <p:cNvSpPr>
              <a:spLocks noChangeArrowheads="1"/>
            </p:cNvSpPr>
            <p:nvPr/>
          </p:nvSpPr>
          <p:spPr bwMode="auto">
            <a:xfrm>
              <a:off x="6629400" y="35854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6" name="Rectangle 30"/>
            <p:cNvSpPr>
              <a:spLocks noChangeArrowheads="1"/>
            </p:cNvSpPr>
            <p:nvPr/>
          </p:nvSpPr>
          <p:spPr bwMode="auto">
            <a:xfrm>
              <a:off x="6629400" y="24424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7" name="Rectangle 31"/>
            <p:cNvSpPr>
              <a:spLocks noChangeArrowheads="1"/>
            </p:cNvSpPr>
            <p:nvPr/>
          </p:nvSpPr>
          <p:spPr bwMode="auto">
            <a:xfrm>
              <a:off x="6629400" y="22138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8" name="Rectangle 33"/>
            <p:cNvSpPr>
              <a:spLocks noChangeArrowheads="1"/>
            </p:cNvSpPr>
            <p:nvPr/>
          </p:nvSpPr>
          <p:spPr bwMode="auto">
            <a:xfrm>
              <a:off x="6629400" y="1985214"/>
              <a:ext cx="1600200" cy="228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589" name="AutoShape 35"/>
            <p:cNvSpPr>
              <a:spLocks noChangeArrowheads="1"/>
            </p:cNvSpPr>
            <p:nvPr/>
          </p:nvSpPr>
          <p:spPr bwMode="auto">
            <a:xfrm>
              <a:off x="8229600" y="5338014"/>
              <a:ext cx="1143000" cy="1219200"/>
            </a:xfrm>
            <a:prstGeom prst="can">
              <a:avLst>
                <a:gd name="adj" fmla="val 2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On-line</a:t>
              </a:r>
            </a:p>
            <a:p>
              <a:pPr algn="ctr" eaLnBrk="1" hangingPunct="1"/>
              <a:r>
                <a:rPr lang="en-US" altLang="en-US" sz="1400" b="1"/>
                <a:t>Redo</a:t>
              </a:r>
            </a:p>
            <a:p>
              <a:pPr algn="ctr" eaLnBrk="1" hangingPunct="1"/>
              <a:r>
                <a:rPr lang="en-US" altLang="en-US" sz="1400" b="1"/>
                <a:t>Log Files</a:t>
              </a:r>
            </a:p>
          </p:txBody>
        </p:sp>
        <p:sp>
          <p:nvSpPr>
            <p:cNvPr id="24590" name="AutoShape 34"/>
            <p:cNvSpPr>
              <a:spLocks noChangeArrowheads="1"/>
            </p:cNvSpPr>
            <p:nvPr/>
          </p:nvSpPr>
          <p:spPr bwMode="auto">
            <a:xfrm>
              <a:off x="7696200" y="5642814"/>
              <a:ext cx="1143000" cy="1219200"/>
            </a:xfrm>
            <a:prstGeom prst="can">
              <a:avLst>
                <a:gd name="adj" fmla="val 2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On-line</a:t>
              </a:r>
            </a:p>
            <a:p>
              <a:pPr algn="ctr" eaLnBrk="1" hangingPunct="1"/>
              <a:r>
                <a:rPr lang="en-US" altLang="en-US" sz="1400" b="1"/>
                <a:t>Redo</a:t>
              </a:r>
            </a:p>
            <a:p>
              <a:pPr algn="ctr" eaLnBrk="1" hangingPunct="1"/>
              <a:r>
                <a:rPr lang="en-US" altLang="en-US" sz="1400" b="1"/>
                <a:t>Log Files</a:t>
              </a:r>
            </a:p>
          </p:txBody>
        </p:sp>
        <p:sp>
          <p:nvSpPr>
            <p:cNvPr id="24591" name="AutoShape 38"/>
            <p:cNvSpPr>
              <a:spLocks noChangeArrowheads="1"/>
            </p:cNvSpPr>
            <p:nvPr/>
          </p:nvSpPr>
          <p:spPr bwMode="auto">
            <a:xfrm>
              <a:off x="3581400" y="5414214"/>
              <a:ext cx="1143000" cy="1371600"/>
            </a:xfrm>
            <a:prstGeom prst="can">
              <a:avLst>
                <a:gd name="adj" fmla="val 3000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Data</a:t>
              </a:r>
            </a:p>
            <a:p>
              <a:pPr algn="ctr" eaLnBrk="1" hangingPunct="1"/>
              <a:r>
                <a:rPr lang="en-US" altLang="en-US" sz="1400" b="1"/>
                <a:t>Files</a:t>
              </a:r>
            </a:p>
            <a:p>
              <a:pPr algn="ctr" eaLnBrk="1" hangingPunct="1"/>
              <a:r>
                <a:rPr lang="en-US" altLang="en-US" sz="1400" b="1"/>
                <a:t>(Inc. RB</a:t>
              </a:r>
            </a:p>
            <a:p>
              <a:pPr algn="ctr" eaLnBrk="1" hangingPunct="1"/>
              <a:r>
                <a:rPr lang="en-US" altLang="en-US" sz="1400" b="1"/>
                <a:t>Segments)</a:t>
              </a:r>
            </a:p>
          </p:txBody>
        </p:sp>
        <p:sp>
          <p:nvSpPr>
            <p:cNvPr id="24592" name="Text Box 40"/>
            <p:cNvSpPr txBox="1">
              <a:spLocks noChangeArrowheads="1"/>
            </p:cNvSpPr>
            <p:nvPr/>
          </p:nvSpPr>
          <p:spPr bwMode="auto">
            <a:xfrm>
              <a:off x="6553200" y="1642315"/>
              <a:ext cx="174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t>Redo Log Buffer</a:t>
              </a:r>
            </a:p>
          </p:txBody>
        </p:sp>
        <p:sp>
          <p:nvSpPr>
            <p:cNvPr id="24593" name="Text Box 41"/>
            <p:cNvSpPr txBox="1">
              <a:spLocks noChangeArrowheads="1"/>
            </p:cNvSpPr>
            <p:nvPr/>
          </p:nvSpPr>
          <p:spPr bwMode="auto">
            <a:xfrm>
              <a:off x="3733800" y="160421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a:t>Database Buffer Cache</a:t>
              </a:r>
            </a:p>
          </p:txBody>
        </p:sp>
        <p:sp>
          <p:nvSpPr>
            <p:cNvPr id="24594" name="Oval 53"/>
            <p:cNvSpPr>
              <a:spLocks noChangeArrowheads="1"/>
            </p:cNvSpPr>
            <p:nvPr/>
          </p:nvSpPr>
          <p:spPr bwMode="auto">
            <a:xfrm>
              <a:off x="34290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DBWR</a:t>
              </a:r>
            </a:p>
          </p:txBody>
        </p:sp>
        <p:sp>
          <p:nvSpPr>
            <p:cNvPr id="24595" name="Rectangle 74"/>
            <p:cNvSpPr>
              <a:spLocks noChangeArrowheads="1"/>
            </p:cNvSpPr>
            <p:nvPr/>
          </p:nvSpPr>
          <p:spPr bwMode="auto">
            <a:xfrm>
              <a:off x="8458200" y="1756614"/>
              <a:ext cx="1771650" cy="20574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596" name="Rectangle 75"/>
            <p:cNvSpPr>
              <a:spLocks noChangeArrowheads="1"/>
            </p:cNvSpPr>
            <p:nvPr/>
          </p:nvSpPr>
          <p:spPr bwMode="auto">
            <a:xfrm>
              <a:off x="8591550" y="2137614"/>
              <a:ext cx="1543050" cy="762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t>Library</a:t>
              </a:r>
            </a:p>
            <a:p>
              <a:pPr algn="ctr" eaLnBrk="1" hangingPunct="1"/>
              <a:r>
                <a:rPr lang="en-US" altLang="en-US" sz="1800"/>
                <a:t>Cache</a:t>
              </a:r>
            </a:p>
          </p:txBody>
        </p:sp>
        <p:sp>
          <p:nvSpPr>
            <p:cNvPr id="24597" name="Rectangle 76"/>
            <p:cNvSpPr>
              <a:spLocks noChangeArrowheads="1"/>
            </p:cNvSpPr>
            <p:nvPr/>
          </p:nvSpPr>
          <p:spPr bwMode="auto">
            <a:xfrm>
              <a:off x="8591550" y="2975814"/>
              <a:ext cx="1543050" cy="7620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800"/>
                <a:t>Data Dictionary</a:t>
              </a:r>
            </a:p>
            <a:p>
              <a:pPr algn="ctr" eaLnBrk="1" hangingPunct="1"/>
              <a:r>
                <a:rPr lang="en-US" altLang="en-US" sz="1800"/>
                <a:t>Cache</a:t>
              </a:r>
            </a:p>
          </p:txBody>
        </p:sp>
        <p:sp>
          <p:nvSpPr>
            <p:cNvPr id="24598" name="Text Box 77"/>
            <p:cNvSpPr txBox="1">
              <a:spLocks noChangeArrowheads="1"/>
            </p:cNvSpPr>
            <p:nvPr/>
          </p:nvSpPr>
          <p:spPr bwMode="auto">
            <a:xfrm>
              <a:off x="8629650" y="175344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t>Shared Pool</a:t>
              </a:r>
            </a:p>
          </p:txBody>
        </p:sp>
        <p:sp>
          <p:nvSpPr>
            <p:cNvPr id="24599" name="Rectangle 106"/>
            <p:cNvSpPr>
              <a:spLocks noChangeArrowheads="1"/>
            </p:cNvSpPr>
            <p:nvPr/>
          </p:nvSpPr>
          <p:spPr bwMode="auto">
            <a:xfrm>
              <a:off x="3429000" y="1451814"/>
              <a:ext cx="7010400" cy="259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00" name="Rectangle 107"/>
            <p:cNvSpPr>
              <a:spLocks noChangeArrowheads="1"/>
            </p:cNvSpPr>
            <p:nvPr/>
          </p:nvSpPr>
          <p:spPr bwMode="auto">
            <a:xfrm>
              <a:off x="6096000" y="3509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1" name="Rectangle 108"/>
            <p:cNvSpPr>
              <a:spLocks noChangeArrowheads="1"/>
            </p:cNvSpPr>
            <p:nvPr/>
          </p:nvSpPr>
          <p:spPr bwMode="auto">
            <a:xfrm>
              <a:off x="60960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2" name="Rectangle 109"/>
            <p:cNvSpPr>
              <a:spLocks noChangeArrowheads="1"/>
            </p:cNvSpPr>
            <p:nvPr/>
          </p:nvSpPr>
          <p:spPr bwMode="auto">
            <a:xfrm>
              <a:off x="6096000" y="28996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3" name="Rectangle 110"/>
            <p:cNvSpPr>
              <a:spLocks noChangeArrowheads="1"/>
            </p:cNvSpPr>
            <p:nvPr/>
          </p:nvSpPr>
          <p:spPr bwMode="auto">
            <a:xfrm>
              <a:off x="6096000" y="25948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4" name="Rectangle 111"/>
            <p:cNvSpPr>
              <a:spLocks noChangeArrowheads="1"/>
            </p:cNvSpPr>
            <p:nvPr/>
          </p:nvSpPr>
          <p:spPr bwMode="auto">
            <a:xfrm>
              <a:off x="6096000" y="22900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5" name="Rectangle 112"/>
            <p:cNvSpPr>
              <a:spLocks noChangeArrowheads="1"/>
            </p:cNvSpPr>
            <p:nvPr/>
          </p:nvSpPr>
          <p:spPr bwMode="auto">
            <a:xfrm>
              <a:off x="6096000" y="1985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06" name="Rectangle 155"/>
            <p:cNvSpPr>
              <a:spLocks noChangeArrowheads="1"/>
            </p:cNvSpPr>
            <p:nvPr/>
          </p:nvSpPr>
          <p:spPr bwMode="auto">
            <a:xfrm>
              <a:off x="3200400" y="1070814"/>
              <a:ext cx="7391400" cy="3581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07" name="Text Box 156"/>
            <p:cNvSpPr txBox="1">
              <a:spLocks noChangeArrowheads="1"/>
            </p:cNvSpPr>
            <p:nvPr/>
          </p:nvSpPr>
          <p:spPr bwMode="auto">
            <a:xfrm>
              <a:off x="3390900" y="1070815"/>
              <a:ext cx="2400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chemeClr val="accent2"/>
                  </a:solidFill>
                </a:rPr>
                <a:t>ORACLE INSTANCE</a:t>
              </a:r>
            </a:p>
          </p:txBody>
        </p:sp>
        <p:sp>
          <p:nvSpPr>
            <p:cNvPr id="24608" name="Oval 158"/>
            <p:cNvSpPr>
              <a:spLocks noChangeArrowheads="1"/>
            </p:cNvSpPr>
            <p:nvPr/>
          </p:nvSpPr>
          <p:spPr bwMode="auto">
            <a:xfrm>
              <a:off x="76962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LGWR</a:t>
              </a:r>
            </a:p>
          </p:txBody>
        </p:sp>
        <p:sp>
          <p:nvSpPr>
            <p:cNvPr id="24609" name="Oval 159"/>
            <p:cNvSpPr>
              <a:spLocks noChangeArrowheads="1"/>
            </p:cNvSpPr>
            <p:nvPr/>
          </p:nvSpPr>
          <p:spPr bwMode="auto">
            <a:xfrm>
              <a:off x="44958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SMON</a:t>
              </a:r>
            </a:p>
          </p:txBody>
        </p:sp>
        <p:sp>
          <p:nvSpPr>
            <p:cNvPr id="24610" name="Oval 160"/>
            <p:cNvSpPr>
              <a:spLocks noChangeArrowheads="1"/>
            </p:cNvSpPr>
            <p:nvPr/>
          </p:nvSpPr>
          <p:spPr bwMode="auto">
            <a:xfrm>
              <a:off x="55626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PMON</a:t>
              </a:r>
            </a:p>
          </p:txBody>
        </p:sp>
        <p:sp>
          <p:nvSpPr>
            <p:cNvPr id="24611" name="Oval 162"/>
            <p:cNvSpPr>
              <a:spLocks noChangeArrowheads="1"/>
            </p:cNvSpPr>
            <p:nvPr/>
          </p:nvSpPr>
          <p:spPr bwMode="auto">
            <a:xfrm>
              <a:off x="66294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CKPT</a:t>
              </a:r>
            </a:p>
          </p:txBody>
        </p:sp>
        <p:sp>
          <p:nvSpPr>
            <p:cNvPr id="24612" name="Text Box 163"/>
            <p:cNvSpPr txBox="1">
              <a:spLocks noChangeArrowheads="1"/>
            </p:cNvSpPr>
            <p:nvPr/>
          </p:nvSpPr>
          <p:spPr bwMode="auto">
            <a:xfrm>
              <a:off x="9690100" y="4118814"/>
              <a:ext cx="97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dirty="0"/>
                <a:t>Background</a:t>
              </a:r>
            </a:p>
            <a:p>
              <a:pPr eaLnBrk="1" hangingPunct="1"/>
              <a:r>
                <a:rPr lang="en-US" altLang="en-US" sz="1200" dirty="0"/>
                <a:t>Processes</a:t>
              </a:r>
            </a:p>
          </p:txBody>
        </p:sp>
        <p:sp>
          <p:nvSpPr>
            <p:cNvPr id="24613" name="Oval 164"/>
            <p:cNvSpPr>
              <a:spLocks noChangeArrowheads="1"/>
            </p:cNvSpPr>
            <p:nvPr/>
          </p:nvSpPr>
          <p:spPr bwMode="auto">
            <a:xfrm>
              <a:off x="2057400" y="3737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SERVER</a:t>
              </a:r>
            </a:p>
          </p:txBody>
        </p:sp>
        <p:sp>
          <p:nvSpPr>
            <p:cNvPr id="24614" name="Rectangle 165"/>
            <p:cNvSpPr>
              <a:spLocks noChangeArrowheads="1"/>
            </p:cNvSpPr>
            <p:nvPr/>
          </p:nvSpPr>
          <p:spPr bwMode="auto">
            <a:xfrm>
              <a:off x="5791200" y="3509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15" name="Rectangle 166"/>
            <p:cNvSpPr>
              <a:spLocks noChangeArrowheads="1"/>
            </p:cNvSpPr>
            <p:nvPr/>
          </p:nvSpPr>
          <p:spPr bwMode="auto">
            <a:xfrm>
              <a:off x="5791200" y="32044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16" name="Rectangle 167"/>
            <p:cNvSpPr>
              <a:spLocks noChangeArrowheads="1"/>
            </p:cNvSpPr>
            <p:nvPr/>
          </p:nvSpPr>
          <p:spPr bwMode="auto">
            <a:xfrm>
              <a:off x="5791200" y="28996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17" name="Rectangle 168"/>
            <p:cNvSpPr>
              <a:spLocks noChangeArrowheads="1"/>
            </p:cNvSpPr>
            <p:nvPr/>
          </p:nvSpPr>
          <p:spPr bwMode="auto">
            <a:xfrm>
              <a:off x="5791200" y="25948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18" name="Rectangle 169"/>
            <p:cNvSpPr>
              <a:spLocks noChangeArrowheads="1"/>
            </p:cNvSpPr>
            <p:nvPr/>
          </p:nvSpPr>
          <p:spPr bwMode="auto">
            <a:xfrm>
              <a:off x="5791200" y="22900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19" name="Rectangle 170"/>
            <p:cNvSpPr>
              <a:spLocks noChangeArrowheads="1"/>
            </p:cNvSpPr>
            <p:nvPr/>
          </p:nvSpPr>
          <p:spPr bwMode="auto">
            <a:xfrm>
              <a:off x="5791200" y="1985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0" name="Rectangle 171"/>
            <p:cNvSpPr>
              <a:spLocks noChangeArrowheads="1"/>
            </p:cNvSpPr>
            <p:nvPr/>
          </p:nvSpPr>
          <p:spPr bwMode="auto">
            <a:xfrm>
              <a:off x="5486400" y="3509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1" name="Rectangle 172"/>
            <p:cNvSpPr>
              <a:spLocks noChangeArrowheads="1"/>
            </p:cNvSpPr>
            <p:nvPr/>
          </p:nvSpPr>
          <p:spPr bwMode="auto">
            <a:xfrm>
              <a:off x="54864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2" name="Rectangle 173"/>
            <p:cNvSpPr>
              <a:spLocks noChangeArrowheads="1"/>
            </p:cNvSpPr>
            <p:nvPr/>
          </p:nvSpPr>
          <p:spPr bwMode="auto">
            <a:xfrm>
              <a:off x="5486400" y="28996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3" name="Rectangle 174"/>
            <p:cNvSpPr>
              <a:spLocks noChangeArrowheads="1"/>
            </p:cNvSpPr>
            <p:nvPr/>
          </p:nvSpPr>
          <p:spPr bwMode="auto">
            <a:xfrm>
              <a:off x="5486400" y="25948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4" name="Rectangle 175"/>
            <p:cNvSpPr>
              <a:spLocks noChangeArrowheads="1"/>
            </p:cNvSpPr>
            <p:nvPr/>
          </p:nvSpPr>
          <p:spPr bwMode="auto">
            <a:xfrm>
              <a:off x="5486400" y="22900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5" name="Rectangle 176"/>
            <p:cNvSpPr>
              <a:spLocks noChangeArrowheads="1"/>
            </p:cNvSpPr>
            <p:nvPr/>
          </p:nvSpPr>
          <p:spPr bwMode="auto">
            <a:xfrm>
              <a:off x="5486400" y="1985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6" name="Rectangle 177"/>
            <p:cNvSpPr>
              <a:spLocks noChangeArrowheads="1"/>
            </p:cNvSpPr>
            <p:nvPr/>
          </p:nvSpPr>
          <p:spPr bwMode="auto">
            <a:xfrm>
              <a:off x="5181600" y="3509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7" name="Rectangle 178"/>
            <p:cNvSpPr>
              <a:spLocks noChangeArrowheads="1"/>
            </p:cNvSpPr>
            <p:nvPr/>
          </p:nvSpPr>
          <p:spPr bwMode="auto">
            <a:xfrm>
              <a:off x="51816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8" name="Rectangle 179"/>
            <p:cNvSpPr>
              <a:spLocks noChangeArrowheads="1"/>
            </p:cNvSpPr>
            <p:nvPr/>
          </p:nvSpPr>
          <p:spPr bwMode="auto">
            <a:xfrm>
              <a:off x="5181600" y="28996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29" name="Rectangle 180"/>
            <p:cNvSpPr>
              <a:spLocks noChangeArrowheads="1"/>
            </p:cNvSpPr>
            <p:nvPr/>
          </p:nvSpPr>
          <p:spPr bwMode="auto">
            <a:xfrm>
              <a:off x="5181600" y="25948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0" name="Rectangle 181"/>
            <p:cNvSpPr>
              <a:spLocks noChangeArrowheads="1"/>
            </p:cNvSpPr>
            <p:nvPr/>
          </p:nvSpPr>
          <p:spPr bwMode="auto">
            <a:xfrm>
              <a:off x="5181600" y="22900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1" name="Rectangle 182"/>
            <p:cNvSpPr>
              <a:spLocks noChangeArrowheads="1"/>
            </p:cNvSpPr>
            <p:nvPr/>
          </p:nvSpPr>
          <p:spPr bwMode="auto">
            <a:xfrm>
              <a:off x="5181600" y="1985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2" name="Rectangle 183"/>
            <p:cNvSpPr>
              <a:spLocks noChangeArrowheads="1"/>
            </p:cNvSpPr>
            <p:nvPr/>
          </p:nvSpPr>
          <p:spPr bwMode="auto">
            <a:xfrm>
              <a:off x="4876800" y="35092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3" name="Rectangle 184"/>
            <p:cNvSpPr>
              <a:spLocks noChangeArrowheads="1"/>
            </p:cNvSpPr>
            <p:nvPr/>
          </p:nvSpPr>
          <p:spPr bwMode="auto">
            <a:xfrm>
              <a:off x="48768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4" name="Rectangle 185"/>
            <p:cNvSpPr>
              <a:spLocks noChangeArrowheads="1"/>
            </p:cNvSpPr>
            <p:nvPr/>
          </p:nvSpPr>
          <p:spPr bwMode="auto">
            <a:xfrm>
              <a:off x="4876800" y="28996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5" name="Rectangle 186"/>
            <p:cNvSpPr>
              <a:spLocks noChangeArrowheads="1"/>
            </p:cNvSpPr>
            <p:nvPr/>
          </p:nvSpPr>
          <p:spPr bwMode="auto">
            <a:xfrm>
              <a:off x="4876800" y="25948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6" name="Rectangle 187"/>
            <p:cNvSpPr>
              <a:spLocks noChangeArrowheads="1"/>
            </p:cNvSpPr>
            <p:nvPr/>
          </p:nvSpPr>
          <p:spPr bwMode="auto">
            <a:xfrm>
              <a:off x="4876800" y="22900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7" name="Rectangle 188"/>
            <p:cNvSpPr>
              <a:spLocks noChangeArrowheads="1"/>
            </p:cNvSpPr>
            <p:nvPr/>
          </p:nvSpPr>
          <p:spPr bwMode="auto">
            <a:xfrm>
              <a:off x="4876800" y="1985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8" name="Rectangle 189"/>
            <p:cNvSpPr>
              <a:spLocks noChangeArrowheads="1"/>
            </p:cNvSpPr>
            <p:nvPr/>
          </p:nvSpPr>
          <p:spPr bwMode="auto">
            <a:xfrm>
              <a:off x="4572000" y="3509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39" name="Rectangle 190"/>
            <p:cNvSpPr>
              <a:spLocks noChangeArrowheads="1"/>
            </p:cNvSpPr>
            <p:nvPr/>
          </p:nvSpPr>
          <p:spPr bwMode="auto">
            <a:xfrm>
              <a:off x="4572000" y="32044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0" name="Rectangle 191"/>
            <p:cNvSpPr>
              <a:spLocks noChangeArrowheads="1"/>
            </p:cNvSpPr>
            <p:nvPr/>
          </p:nvSpPr>
          <p:spPr bwMode="auto">
            <a:xfrm>
              <a:off x="4572000" y="28996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1" name="Rectangle 192"/>
            <p:cNvSpPr>
              <a:spLocks noChangeArrowheads="1"/>
            </p:cNvSpPr>
            <p:nvPr/>
          </p:nvSpPr>
          <p:spPr bwMode="auto">
            <a:xfrm>
              <a:off x="4572000" y="25948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2" name="Rectangle 193"/>
            <p:cNvSpPr>
              <a:spLocks noChangeArrowheads="1"/>
            </p:cNvSpPr>
            <p:nvPr/>
          </p:nvSpPr>
          <p:spPr bwMode="auto">
            <a:xfrm>
              <a:off x="4572000" y="22900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3" name="Rectangle 194"/>
            <p:cNvSpPr>
              <a:spLocks noChangeArrowheads="1"/>
            </p:cNvSpPr>
            <p:nvPr/>
          </p:nvSpPr>
          <p:spPr bwMode="auto">
            <a:xfrm>
              <a:off x="4572000" y="19852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4" name="Rectangle 195"/>
            <p:cNvSpPr>
              <a:spLocks noChangeArrowheads="1"/>
            </p:cNvSpPr>
            <p:nvPr/>
          </p:nvSpPr>
          <p:spPr bwMode="auto">
            <a:xfrm>
              <a:off x="4267200" y="3509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5" name="Rectangle 196"/>
            <p:cNvSpPr>
              <a:spLocks noChangeArrowheads="1"/>
            </p:cNvSpPr>
            <p:nvPr/>
          </p:nvSpPr>
          <p:spPr bwMode="auto">
            <a:xfrm>
              <a:off x="42672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6" name="Rectangle 197"/>
            <p:cNvSpPr>
              <a:spLocks noChangeArrowheads="1"/>
            </p:cNvSpPr>
            <p:nvPr/>
          </p:nvSpPr>
          <p:spPr bwMode="auto">
            <a:xfrm>
              <a:off x="4267200" y="28996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7" name="Rectangle 198"/>
            <p:cNvSpPr>
              <a:spLocks noChangeArrowheads="1"/>
            </p:cNvSpPr>
            <p:nvPr/>
          </p:nvSpPr>
          <p:spPr bwMode="auto">
            <a:xfrm>
              <a:off x="4267200" y="25948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8" name="Rectangle 199"/>
            <p:cNvSpPr>
              <a:spLocks noChangeArrowheads="1"/>
            </p:cNvSpPr>
            <p:nvPr/>
          </p:nvSpPr>
          <p:spPr bwMode="auto">
            <a:xfrm>
              <a:off x="4267200" y="22900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49" name="Rectangle 200"/>
            <p:cNvSpPr>
              <a:spLocks noChangeArrowheads="1"/>
            </p:cNvSpPr>
            <p:nvPr/>
          </p:nvSpPr>
          <p:spPr bwMode="auto">
            <a:xfrm>
              <a:off x="4267200" y="1985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0" name="Rectangle 201"/>
            <p:cNvSpPr>
              <a:spLocks noChangeArrowheads="1"/>
            </p:cNvSpPr>
            <p:nvPr/>
          </p:nvSpPr>
          <p:spPr bwMode="auto">
            <a:xfrm>
              <a:off x="3962400" y="3509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1" name="Rectangle 202"/>
            <p:cNvSpPr>
              <a:spLocks noChangeArrowheads="1"/>
            </p:cNvSpPr>
            <p:nvPr/>
          </p:nvSpPr>
          <p:spPr bwMode="auto">
            <a:xfrm>
              <a:off x="3962400" y="32044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2" name="Rectangle 203"/>
            <p:cNvSpPr>
              <a:spLocks noChangeArrowheads="1"/>
            </p:cNvSpPr>
            <p:nvPr/>
          </p:nvSpPr>
          <p:spPr bwMode="auto">
            <a:xfrm>
              <a:off x="3962400" y="28996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3" name="Rectangle 204"/>
            <p:cNvSpPr>
              <a:spLocks noChangeArrowheads="1"/>
            </p:cNvSpPr>
            <p:nvPr/>
          </p:nvSpPr>
          <p:spPr bwMode="auto">
            <a:xfrm>
              <a:off x="3962400" y="25948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4" name="Rectangle 205"/>
            <p:cNvSpPr>
              <a:spLocks noChangeArrowheads="1"/>
            </p:cNvSpPr>
            <p:nvPr/>
          </p:nvSpPr>
          <p:spPr bwMode="auto">
            <a:xfrm>
              <a:off x="3962400" y="22900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5" name="Rectangle 206"/>
            <p:cNvSpPr>
              <a:spLocks noChangeArrowheads="1"/>
            </p:cNvSpPr>
            <p:nvPr/>
          </p:nvSpPr>
          <p:spPr bwMode="auto">
            <a:xfrm>
              <a:off x="3962400" y="1985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6" name="Rectangle 207"/>
            <p:cNvSpPr>
              <a:spLocks noChangeArrowheads="1"/>
            </p:cNvSpPr>
            <p:nvPr/>
          </p:nvSpPr>
          <p:spPr bwMode="auto">
            <a:xfrm>
              <a:off x="3657600" y="3509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7" name="Rectangle 208"/>
            <p:cNvSpPr>
              <a:spLocks noChangeArrowheads="1"/>
            </p:cNvSpPr>
            <p:nvPr/>
          </p:nvSpPr>
          <p:spPr bwMode="auto">
            <a:xfrm>
              <a:off x="3657600" y="3204414"/>
              <a:ext cx="304800" cy="304800"/>
            </a:xfrm>
            <a:prstGeom prst="rect">
              <a:avLst/>
            </a:prstGeom>
            <a:solidFill>
              <a:srgbClr val="FDCDC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8" name="Rectangle 209"/>
            <p:cNvSpPr>
              <a:spLocks noChangeArrowheads="1"/>
            </p:cNvSpPr>
            <p:nvPr/>
          </p:nvSpPr>
          <p:spPr bwMode="auto">
            <a:xfrm>
              <a:off x="3657600" y="28996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59" name="Rectangle 210"/>
            <p:cNvSpPr>
              <a:spLocks noChangeArrowheads="1"/>
            </p:cNvSpPr>
            <p:nvPr/>
          </p:nvSpPr>
          <p:spPr bwMode="auto">
            <a:xfrm>
              <a:off x="3657600" y="25948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60" name="Rectangle 211"/>
            <p:cNvSpPr>
              <a:spLocks noChangeArrowheads="1"/>
            </p:cNvSpPr>
            <p:nvPr/>
          </p:nvSpPr>
          <p:spPr bwMode="auto">
            <a:xfrm>
              <a:off x="3657600" y="2290014"/>
              <a:ext cx="304800" cy="304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61" name="Rectangle 212"/>
            <p:cNvSpPr>
              <a:spLocks noChangeArrowheads="1"/>
            </p:cNvSpPr>
            <p:nvPr/>
          </p:nvSpPr>
          <p:spPr bwMode="auto">
            <a:xfrm>
              <a:off x="3657600" y="1985214"/>
              <a:ext cx="304800" cy="3048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400" b="1"/>
            </a:p>
          </p:txBody>
        </p:sp>
        <p:sp>
          <p:nvSpPr>
            <p:cNvPr id="24662" name="AutoShape 42"/>
            <p:cNvSpPr>
              <a:spLocks noChangeArrowheads="1"/>
            </p:cNvSpPr>
            <p:nvPr/>
          </p:nvSpPr>
          <p:spPr bwMode="auto">
            <a:xfrm>
              <a:off x="3886200" y="4576014"/>
              <a:ext cx="304800" cy="990600"/>
            </a:xfrm>
            <a:prstGeom prst="downArrow">
              <a:avLst>
                <a:gd name="adj1" fmla="val 50000"/>
                <a:gd name="adj2" fmla="val 8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63" name="Oval 213"/>
            <p:cNvSpPr>
              <a:spLocks noChangeArrowheads="1"/>
            </p:cNvSpPr>
            <p:nvPr/>
          </p:nvSpPr>
          <p:spPr bwMode="auto">
            <a:xfrm>
              <a:off x="8763000" y="4118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ARCH</a:t>
              </a:r>
            </a:p>
          </p:txBody>
        </p:sp>
        <p:sp>
          <p:nvSpPr>
            <p:cNvPr id="24664" name="AutoShape 214"/>
            <p:cNvSpPr>
              <a:spLocks noChangeArrowheads="1"/>
            </p:cNvSpPr>
            <p:nvPr/>
          </p:nvSpPr>
          <p:spPr bwMode="auto">
            <a:xfrm>
              <a:off x="6096000" y="5185614"/>
              <a:ext cx="1143000" cy="1219200"/>
            </a:xfrm>
            <a:prstGeom prst="can">
              <a:avLst>
                <a:gd name="adj" fmla="val 2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Control</a:t>
              </a:r>
            </a:p>
            <a:p>
              <a:pPr algn="ctr" eaLnBrk="1" hangingPunct="1"/>
              <a:r>
                <a:rPr lang="en-US" altLang="en-US" sz="1400" b="1"/>
                <a:t>Files</a:t>
              </a:r>
            </a:p>
          </p:txBody>
        </p:sp>
        <p:sp>
          <p:nvSpPr>
            <p:cNvPr id="24665" name="AutoShape 215"/>
            <p:cNvSpPr>
              <a:spLocks noChangeArrowheads="1"/>
            </p:cNvSpPr>
            <p:nvPr/>
          </p:nvSpPr>
          <p:spPr bwMode="auto">
            <a:xfrm>
              <a:off x="5638800" y="5566614"/>
              <a:ext cx="1143000" cy="1219200"/>
            </a:xfrm>
            <a:prstGeom prst="can">
              <a:avLst>
                <a:gd name="adj" fmla="val 26667"/>
              </a:avLst>
            </a:prstGeom>
            <a:solidFill>
              <a:srgbClr val="C0C0C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Control</a:t>
              </a:r>
            </a:p>
            <a:p>
              <a:pPr algn="ctr" eaLnBrk="1" hangingPunct="1"/>
              <a:r>
                <a:rPr lang="en-US" altLang="en-US" sz="1400" b="1"/>
                <a:t>Files</a:t>
              </a:r>
            </a:p>
          </p:txBody>
        </p:sp>
        <p:sp>
          <p:nvSpPr>
            <p:cNvPr id="24666" name="AutoShape 216"/>
            <p:cNvSpPr>
              <a:spLocks noChangeArrowheads="1"/>
            </p:cNvSpPr>
            <p:nvPr/>
          </p:nvSpPr>
          <p:spPr bwMode="auto">
            <a:xfrm>
              <a:off x="6858000" y="4576014"/>
              <a:ext cx="304800" cy="762000"/>
            </a:xfrm>
            <a:prstGeom prst="down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67" name="AutoShape 217"/>
            <p:cNvSpPr>
              <a:spLocks noChangeArrowheads="1"/>
            </p:cNvSpPr>
            <p:nvPr/>
          </p:nvSpPr>
          <p:spPr bwMode="auto">
            <a:xfrm>
              <a:off x="2743200" y="3966414"/>
              <a:ext cx="685800" cy="228600"/>
            </a:xfrm>
            <a:prstGeom prst="left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68" name="Oval 219"/>
            <p:cNvSpPr>
              <a:spLocks noChangeArrowheads="1"/>
            </p:cNvSpPr>
            <p:nvPr/>
          </p:nvSpPr>
          <p:spPr bwMode="auto">
            <a:xfrm>
              <a:off x="2057400" y="10708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CLIENT</a:t>
              </a:r>
            </a:p>
          </p:txBody>
        </p:sp>
        <p:graphicFrame>
          <p:nvGraphicFramePr>
            <p:cNvPr id="24669" name="Object 220"/>
            <p:cNvGraphicFramePr>
              <a:graphicFrameLocks noChangeAspect="1"/>
            </p:cNvGraphicFramePr>
            <p:nvPr>
              <p:extLst>
                <p:ext uri="{D42A27DB-BD31-4B8C-83A1-F6EECF244321}">
                  <p14:modId xmlns:p14="http://schemas.microsoft.com/office/powerpoint/2010/main" val="1548953341"/>
                </p:ext>
              </p:extLst>
            </p:nvPr>
          </p:nvGraphicFramePr>
          <p:xfrm>
            <a:off x="1752600" y="2366214"/>
            <a:ext cx="960438" cy="731838"/>
          </p:xfrm>
          <a:graphic>
            <a:graphicData uri="http://schemas.openxmlformats.org/presentationml/2006/ole">
              <mc:AlternateContent xmlns:mc="http://schemas.openxmlformats.org/markup-compatibility/2006">
                <mc:Choice xmlns:v="urn:schemas-microsoft-com:vml" Requires="v">
                  <p:oleObj spid="_x0000_s1026" name="VISIO" r:id="rId3" imgW="963168" imgH="731520" progId="Visio.Drawing.6">
                    <p:embed/>
                  </p:oleObj>
                </mc:Choice>
                <mc:Fallback>
                  <p:oleObj name="VISIO" r:id="rId3" imgW="963168" imgH="731520" progId="Visio.Drawing.6">
                    <p:embed/>
                    <p:pic>
                      <p:nvPicPr>
                        <p:cNvPr id="24669" name="Object 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366214"/>
                          <a:ext cx="960438"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70" name="Text Box 221"/>
            <p:cNvSpPr txBox="1">
              <a:spLocks noChangeArrowheads="1"/>
            </p:cNvSpPr>
            <p:nvPr/>
          </p:nvSpPr>
          <p:spPr bwMode="auto">
            <a:xfrm>
              <a:off x="1828800" y="2594814"/>
              <a:ext cx="8461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t>Network</a:t>
              </a:r>
            </a:p>
          </p:txBody>
        </p:sp>
        <p:sp>
          <p:nvSpPr>
            <p:cNvPr id="24671" name="AutoShape 222"/>
            <p:cNvSpPr>
              <a:spLocks noChangeArrowheads="1"/>
            </p:cNvSpPr>
            <p:nvPr/>
          </p:nvSpPr>
          <p:spPr bwMode="auto">
            <a:xfrm rot="16200000">
              <a:off x="1905000" y="1985214"/>
              <a:ext cx="685800" cy="228600"/>
            </a:xfrm>
            <a:prstGeom prst="left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72" name="AutoShape 223"/>
            <p:cNvSpPr>
              <a:spLocks noChangeArrowheads="1"/>
            </p:cNvSpPr>
            <p:nvPr/>
          </p:nvSpPr>
          <p:spPr bwMode="auto">
            <a:xfrm rot="16200000">
              <a:off x="1905000" y="3280614"/>
              <a:ext cx="685800" cy="228600"/>
            </a:xfrm>
            <a:prstGeom prst="leftRightArrow">
              <a:avLst>
                <a:gd name="adj1" fmla="val 50000"/>
                <a:gd name="adj2" fmla="val 6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73" name="Oval 224"/>
            <p:cNvSpPr>
              <a:spLocks noChangeArrowheads="1"/>
            </p:cNvSpPr>
            <p:nvPr/>
          </p:nvSpPr>
          <p:spPr bwMode="auto">
            <a:xfrm>
              <a:off x="1905000" y="38902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SERVER</a:t>
              </a:r>
            </a:p>
          </p:txBody>
        </p:sp>
        <p:sp>
          <p:nvSpPr>
            <p:cNvPr id="24674" name="Oval 225"/>
            <p:cNvSpPr>
              <a:spLocks noChangeArrowheads="1"/>
            </p:cNvSpPr>
            <p:nvPr/>
          </p:nvSpPr>
          <p:spPr bwMode="auto">
            <a:xfrm>
              <a:off x="1752600" y="40426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t>SERVER</a:t>
              </a:r>
            </a:p>
          </p:txBody>
        </p:sp>
        <p:sp>
          <p:nvSpPr>
            <p:cNvPr id="24675" name="Oval 227"/>
            <p:cNvSpPr>
              <a:spLocks noChangeArrowheads="1"/>
            </p:cNvSpPr>
            <p:nvPr/>
          </p:nvSpPr>
          <p:spPr bwMode="auto">
            <a:xfrm>
              <a:off x="1905000" y="12232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CLIENT</a:t>
              </a:r>
            </a:p>
          </p:txBody>
        </p:sp>
        <p:sp>
          <p:nvSpPr>
            <p:cNvPr id="24676" name="Oval 228"/>
            <p:cNvSpPr>
              <a:spLocks noChangeArrowheads="1"/>
            </p:cNvSpPr>
            <p:nvPr/>
          </p:nvSpPr>
          <p:spPr bwMode="auto">
            <a:xfrm>
              <a:off x="1752600" y="13756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CLIENT</a:t>
              </a:r>
            </a:p>
          </p:txBody>
        </p:sp>
        <p:sp>
          <p:nvSpPr>
            <p:cNvPr id="24677" name="AutoShape 161"/>
            <p:cNvSpPr>
              <a:spLocks noChangeArrowheads="1"/>
            </p:cNvSpPr>
            <p:nvPr/>
          </p:nvSpPr>
          <p:spPr bwMode="auto">
            <a:xfrm>
              <a:off x="8001000" y="4576014"/>
              <a:ext cx="304800" cy="1066800"/>
            </a:xfrm>
            <a:prstGeom prst="downArrow">
              <a:avLst>
                <a:gd name="adj1" fmla="val 50000"/>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78" name="AutoShape 229"/>
            <p:cNvSpPr>
              <a:spLocks noChangeArrowheads="1"/>
            </p:cNvSpPr>
            <p:nvPr/>
          </p:nvSpPr>
          <p:spPr bwMode="auto">
            <a:xfrm rot="10800000">
              <a:off x="9144000" y="4576014"/>
              <a:ext cx="304800" cy="533400"/>
            </a:xfrm>
            <a:prstGeom prst="downArrow">
              <a:avLst>
                <a:gd name="adj1" fmla="val 50000"/>
                <a:gd name="adj2" fmla="val 4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79" name="AutoShape 231"/>
            <p:cNvSpPr>
              <a:spLocks noChangeArrowheads="1"/>
            </p:cNvSpPr>
            <p:nvPr/>
          </p:nvSpPr>
          <p:spPr bwMode="auto">
            <a:xfrm rot="18110035">
              <a:off x="9898063" y="4241052"/>
              <a:ext cx="304800" cy="1143000"/>
            </a:xfrm>
            <a:prstGeom prst="down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sp>
          <p:nvSpPr>
            <p:cNvPr id="24680" name="Oval 232"/>
            <p:cNvSpPr>
              <a:spLocks noChangeArrowheads="1"/>
            </p:cNvSpPr>
            <p:nvPr/>
          </p:nvSpPr>
          <p:spPr bwMode="auto">
            <a:xfrm>
              <a:off x="2590800" y="2518614"/>
              <a:ext cx="990600" cy="457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a:t>LSTNR</a:t>
              </a:r>
            </a:p>
          </p:txBody>
        </p:sp>
        <p:sp>
          <p:nvSpPr>
            <p:cNvPr id="24681" name="AutoShape 233"/>
            <p:cNvSpPr>
              <a:spLocks noChangeArrowheads="1"/>
            </p:cNvSpPr>
            <p:nvPr/>
          </p:nvSpPr>
          <p:spPr bwMode="auto">
            <a:xfrm rot="3925990">
              <a:off x="5997575" y="3914027"/>
              <a:ext cx="304800" cy="1981200"/>
            </a:xfrm>
            <a:prstGeom prst="downArrow">
              <a:avLst>
                <a:gd name="adj1" fmla="val 50000"/>
                <a:gd name="adj2" fmla="val 1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AU" altLang="en-US"/>
            </a:p>
          </p:txBody>
        </p:sp>
      </p:grpSp>
    </p:spTree>
    <p:extLst>
      <p:ext uri="{BB962C8B-B14F-4D97-AF65-F5344CB8AC3E}">
        <p14:creationId xmlns:p14="http://schemas.microsoft.com/office/powerpoint/2010/main" val="383946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50232" y="806115"/>
            <a:ext cx="7772400" cy="762000"/>
          </a:xfrm>
        </p:spPr>
        <p:txBody>
          <a:bodyPr/>
          <a:lstStyle/>
          <a:p>
            <a:pPr eaLnBrk="1" hangingPunct="1"/>
            <a:r>
              <a:rPr lang="en-US" altLang="en-US" dirty="0"/>
              <a:t>Oracle Processes</a:t>
            </a:r>
          </a:p>
        </p:txBody>
      </p:sp>
      <p:sp>
        <p:nvSpPr>
          <p:cNvPr id="30723" name="Text Box 3"/>
          <p:cNvSpPr txBox="1">
            <a:spLocks noChangeArrowheads="1"/>
          </p:cNvSpPr>
          <p:nvPr/>
        </p:nvSpPr>
        <p:spPr bwMode="auto">
          <a:xfrm>
            <a:off x="663742" y="2233863"/>
            <a:ext cx="10864516"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dirty="0">
                <a:solidFill>
                  <a:schemeClr val="accent2"/>
                </a:solidFill>
              </a:rPr>
              <a:t>Background Processes </a:t>
            </a:r>
          </a:p>
          <a:p>
            <a:pPr lvl="1" eaLnBrk="1" hangingPunct="1">
              <a:spcBef>
                <a:spcPct val="50000"/>
              </a:spcBef>
              <a:buFont typeface="Wingdings" panose="05000000000000000000" pitchFamily="2" charset="2"/>
              <a:buChar char="Ø"/>
            </a:pPr>
            <a:r>
              <a:rPr lang="en-US" altLang="en-US" sz="1800" dirty="0"/>
              <a:t>run on server</a:t>
            </a:r>
          </a:p>
          <a:p>
            <a:pPr lvl="2" eaLnBrk="1" hangingPunct="1">
              <a:buFontTx/>
              <a:buChar char="-"/>
            </a:pPr>
            <a:r>
              <a:rPr lang="en-US" altLang="en-US" sz="1800" dirty="0"/>
              <a:t>as separate processes on UNIX </a:t>
            </a:r>
            <a:r>
              <a:rPr lang="en-US" altLang="en-US" sz="1400" b="1" dirty="0">
                <a:latin typeface="Courier New" panose="02070309020205020404" pitchFamily="49" charset="0"/>
              </a:rPr>
              <a:t>(</a:t>
            </a:r>
            <a:r>
              <a:rPr lang="en-US" altLang="en-US" sz="1400" b="1" dirty="0" err="1">
                <a:latin typeface="Courier New" panose="02070309020205020404" pitchFamily="49" charset="0"/>
              </a:rPr>
              <a:t>ps</a:t>
            </a:r>
            <a:r>
              <a:rPr lang="en-US" altLang="en-US" sz="1400" b="1" dirty="0">
                <a:latin typeface="Courier New" panose="02070309020205020404" pitchFamily="49" charset="0"/>
              </a:rPr>
              <a:t> –</a:t>
            </a:r>
            <a:r>
              <a:rPr lang="en-US" altLang="en-US" sz="1400" b="1" dirty="0" err="1">
                <a:latin typeface="Courier New" panose="02070309020205020404" pitchFamily="49" charset="0"/>
              </a:rPr>
              <a:t>ef</a:t>
            </a:r>
            <a:r>
              <a:rPr lang="en-US" altLang="en-US" sz="1400" b="1" dirty="0">
                <a:latin typeface="Courier New" panose="02070309020205020404" pitchFamily="49" charset="0"/>
              </a:rPr>
              <a:t> | grep &lt;ORA_SID&gt;)</a:t>
            </a:r>
          </a:p>
          <a:p>
            <a:pPr lvl="2" eaLnBrk="1" hangingPunct="1">
              <a:buFontTx/>
              <a:buChar char="-"/>
            </a:pPr>
            <a:r>
              <a:rPr lang="en-US" altLang="en-US" sz="1800" dirty="0"/>
              <a:t>As separate threads in single service on NT</a:t>
            </a:r>
          </a:p>
          <a:p>
            <a:pPr eaLnBrk="1" hangingPunct="1">
              <a:buFontTx/>
              <a:buChar char="•"/>
            </a:pPr>
            <a:r>
              <a:rPr lang="en-US" altLang="en-US" sz="2000" dirty="0">
                <a:solidFill>
                  <a:schemeClr val="accent2"/>
                </a:solidFill>
              </a:rPr>
              <a:t>Listener Process</a:t>
            </a:r>
          </a:p>
          <a:p>
            <a:pPr lvl="1" eaLnBrk="1" hangingPunct="1">
              <a:buFont typeface="Wingdings" panose="05000000000000000000" pitchFamily="2" charset="2"/>
              <a:buChar char="Ø"/>
            </a:pPr>
            <a:r>
              <a:rPr lang="en-US" altLang="en-US" sz="1800" dirty="0"/>
              <a:t>one or more per server</a:t>
            </a:r>
          </a:p>
          <a:p>
            <a:pPr lvl="1" eaLnBrk="1" hangingPunct="1">
              <a:buFont typeface="Wingdings" panose="05000000000000000000" pitchFamily="2" charset="2"/>
              <a:buChar char="Ø"/>
            </a:pPr>
            <a:r>
              <a:rPr lang="en-US" altLang="en-US" sz="1800" dirty="0"/>
              <a:t>listens for connection requests</a:t>
            </a:r>
          </a:p>
          <a:p>
            <a:pPr lvl="1" eaLnBrk="1" hangingPunct="1">
              <a:buFont typeface="Wingdings" panose="05000000000000000000" pitchFamily="2" charset="2"/>
              <a:buChar char="Ø"/>
            </a:pPr>
            <a:r>
              <a:rPr lang="en-US" altLang="en-US" sz="1800" dirty="0"/>
              <a:t>hands off to server process (on diff. Port)</a:t>
            </a:r>
          </a:p>
          <a:p>
            <a:pPr eaLnBrk="1" hangingPunct="1">
              <a:spcBef>
                <a:spcPct val="50000"/>
              </a:spcBef>
              <a:buFontTx/>
              <a:buChar char="•"/>
            </a:pPr>
            <a:r>
              <a:rPr lang="en-US" altLang="en-US" sz="2000" dirty="0">
                <a:solidFill>
                  <a:schemeClr val="accent2"/>
                </a:solidFill>
              </a:rPr>
              <a:t>Server Processes</a:t>
            </a:r>
          </a:p>
          <a:p>
            <a:pPr lvl="1" eaLnBrk="1" hangingPunct="1">
              <a:buFont typeface="Wingdings" panose="05000000000000000000" pitchFamily="2" charset="2"/>
              <a:buChar char="Ø"/>
            </a:pPr>
            <a:r>
              <a:rPr lang="en-US" altLang="en-US" sz="1800" dirty="0"/>
              <a:t>Run on server</a:t>
            </a:r>
          </a:p>
          <a:p>
            <a:pPr lvl="1" eaLnBrk="1" hangingPunct="1">
              <a:buFont typeface="Wingdings" panose="05000000000000000000" pitchFamily="2" charset="2"/>
              <a:buChar char="Ø"/>
            </a:pPr>
            <a:r>
              <a:rPr lang="en-US" altLang="en-US" sz="1800" dirty="0"/>
              <a:t>Typically one process to support each connected user (unless MTS)</a:t>
            </a:r>
          </a:p>
          <a:p>
            <a:pPr eaLnBrk="1" hangingPunct="1">
              <a:spcBef>
                <a:spcPct val="50000"/>
              </a:spcBef>
              <a:buFontTx/>
              <a:buChar char="•"/>
            </a:pPr>
            <a:r>
              <a:rPr lang="en-US" altLang="en-US" sz="2000" dirty="0">
                <a:solidFill>
                  <a:schemeClr val="accent2"/>
                </a:solidFill>
              </a:rPr>
              <a:t>Client (“User”) Process</a:t>
            </a:r>
          </a:p>
          <a:p>
            <a:pPr lvl="1" eaLnBrk="1" hangingPunct="1">
              <a:buFont typeface="Wingdings" panose="05000000000000000000" pitchFamily="2" charset="2"/>
              <a:buChar char="Ø"/>
            </a:pPr>
            <a:r>
              <a:rPr lang="en-US" altLang="en-US" sz="1800" dirty="0"/>
              <a:t>runs on client machine</a:t>
            </a:r>
          </a:p>
          <a:p>
            <a:pPr lvl="1" eaLnBrk="1" hangingPunct="1">
              <a:buFont typeface="Wingdings" panose="05000000000000000000" pitchFamily="2" charset="2"/>
              <a:buChar char="Ø"/>
            </a:pPr>
            <a:r>
              <a:rPr lang="en-US" altLang="en-US" sz="1800" dirty="0"/>
              <a:t>communicates with a server process on server</a:t>
            </a:r>
          </a:p>
        </p:txBody>
      </p:sp>
    </p:spTree>
    <p:extLst>
      <p:ext uri="{BB962C8B-B14F-4D97-AF65-F5344CB8AC3E}">
        <p14:creationId xmlns:p14="http://schemas.microsoft.com/office/powerpoint/2010/main" val="369328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normAutofit/>
          </a:bodyPr>
          <a:lstStyle/>
          <a:p>
            <a:r>
              <a:rPr lang="en-US" dirty="0"/>
              <a:t>What is Database Administration?</a:t>
            </a:r>
            <a:endParaRPr lang="en-US" b="0" dirty="0"/>
          </a:p>
        </p:txBody>
      </p:sp>
      <p:sp>
        <p:nvSpPr>
          <p:cNvPr id="424963" name="Rectangle 3"/>
          <p:cNvSpPr>
            <a:spLocks noGrp="1" noChangeArrowheads="1"/>
          </p:cNvSpPr>
          <p:nvPr>
            <p:ph idx="1"/>
          </p:nvPr>
        </p:nvSpPr>
        <p:spPr/>
        <p:txBody>
          <a:bodyPr>
            <a:normAutofit lnSpcReduction="10000"/>
          </a:bodyPr>
          <a:lstStyle/>
          <a:p>
            <a:r>
              <a:rPr lang="en-US" sz="3600" dirty="0"/>
              <a:t>A Function information technology (IT) department</a:t>
            </a:r>
          </a:p>
          <a:p>
            <a:r>
              <a:rPr lang="en-US" sz="3600" dirty="0"/>
              <a:t>Database Administrator (DBA)</a:t>
            </a:r>
          </a:p>
          <a:p>
            <a:pPr lvl="1"/>
            <a:r>
              <a:rPr lang="en-US" sz="3200" dirty="0"/>
              <a:t>Overall health / Performance</a:t>
            </a:r>
          </a:p>
          <a:p>
            <a:pPr lvl="1"/>
            <a:r>
              <a:rPr lang="en-US" sz="3200" dirty="0"/>
              <a:t>Manages Security</a:t>
            </a:r>
          </a:p>
          <a:p>
            <a:pPr lvl="1"/>
            <a:r>
              <a:rPr lang="en-US" sz="3200" dirty="0"/>
              <a:t>Setup Test and Dev. Environments</a:t>
            </a:r>
          </a:p>
        </p:txBody>
      </p:sp>
      <p:sp>
        <p:nvSpPr>
          <p:cNvPr id="5" name="Slide Number Placeholder 4"/>
          <p:cNvSpPr>
            <a:spLocks noGrp="1"/>
          </p:cNvSpPr>
          <p:nvPr>
            <p:ph type="sldNum" sz="quarter" idx="12"/>
          </p:nvPr>
        </p:nvSpPr>
        <p:spPr/>
        <p:txBody>
          <a:bodyPr/>
          <a:lstStyle/>
          <a:p>
            <a:fld id="{677206BF-AB88-4B77-9037-9EDA1C838F05}" type="slidenum">
              <a:rPr lang="en-US"/>
              <a:pPr/>
              <a:t>2</a:t>
            </a:fld>
            <a:endParaRPr lang="en-US" dirty="0"/>
          </a:p>
        </p:txBody>
      </p:sp>
    </p:spTree>
    <p:extLst>
      <p:ext uri="{BB962C8B-B14F-4D97-AF65-F5344CB8AC3E}">
        <p14:creationId xmlns:p14="http://schemas.microsoft.com/office/powerpoint/2010/main" val="2246138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8600"/>
            <a:ext cx="6262688"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17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en-US" dirty="0"/>
              <a:t>Logical and Physical Database Structures</a:t>
            </a:r>
          </a:p>
        </p:txBody>
      </p:sp>
      <p:sp>
        <p:nvSpPr>
          <p:cNvPr id="379907" name="Freeform 3"/>
          <p:cNvSpPr>
            <a:spLocks/>
          </p:cNvSpPr>
          <p:nvPr/>
        </p:nvSpPr>
        <p:spPr bwMode="blackWhite">
          <a:xfrm>
            <a:off x="4306889" y="5736886"/>
            <a:ext cx="458787" cy="228600"/>
          </a:xfrm>
          <a:custGeom>
            <a:avLst/>
            <a:gdLst>
              <a:gd name="T0" fmla="*/ 0 w 97"/>
              <a:gd name="T1" fmla="*/ 73 h 74"/>
              <a:gd name="T2" fmla="*/ 47 w 97"/>
              <a:gd name="T3" fmla="*/ 0 h 74"/>
              <a:gd name="T4" fmla="*/ 96 w 97"/>
              <a:gd name="T5" fmla="*/ 73 h 74"/>
            </a:gdLst>
            <a:ahLst/>
            <a:cxnLst>
              <a:cxn ang="0">
                <a:pos x="T0" y="T1"/>
              </a:cxn>
              <a:cxn ang="0">
                <a:pos x="T2" y="T3"/>
              </a:cxn>
              <a:cxn ang="0">
                <a:pos x="T4" y="T5"/>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0" name="Freeform 6"/>
          <p:cNvSpPr>
            <a:spLocks/>
          </p:cNvSpPr>
          <p:nvPr/>
        </p:nvSpPr>
        <p:spPr bwMode="blackWhite">
          <a:xfrm>
            <a:off x="4310064" y="3912848"/>
            <a:ext cx="458787" cy="228600"/>
          </a:xfrm>
          <a:custGeom>
            <a:avLst/>
            <a:gdLst>
              <a:gd name="T0" fmla="*/ 0 w 97"/>
              <a:gd name="T1" fmla="*/ 73 h 74"/>
              <a:gd name="T2" fmla="*/ 47 w 97"/>
              <a:gd name="T3" fmla="*/ 0 h 74"/>
              <a:gd name="T4" fmla="*/ 96 w 97"/>
              <a:gd name="T5" fmla="*/ 73 h 74"/>
            </a:gdLst>
            <a:ahLst/>
            <a:cxnLst>
              <a:cxn ang="0">
                <a:pos x="T0" y="T1"/>
              </a:cxn>
              <a:cxn ang="0">
                <a:pos x="T2" y="T3"/>
              </a:cxn>
              <a:cxn ang="0">
                <a:pos x="T4" y="T5"/>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1" name="Freeform 7"/>
          <p:cNvSpPr>
            <a:spLocks/>
          </p:cNvSpPr>
          <p:nvPr/>
        </p:nvSpPr>
        <p:spPr bwMode="blackWhite">
          <a:xfrm>
            <a:off x="4311650" y="4827248"/>
            <a:ext cx="458788" cy="228600"/>
          </a:xfrm>
          <a:custGeom>
            <a:avLst/>
            <a:gdLst>
              <a:gd name="T0" fmla="*/ 0 w 97"/>
              <a:gd name="T1" fmla="*/ 73 h 74"/>
              <a:gd name="T2" fmla="*/ 47 w 97"/>
              <a:gd name="T3" fmla="*/ 0 h 74"/>
              <a:gd name="T4" fmla="*/ 96 w 97"/>
              <a:gd name="T5" fmla="*/ 73 h 74"/>
            </a:gdLst>
            <a:ahLst/>
            <a:cxnLst>
              <a:cxn ang="0">
                <a:pos x="T0" y="T1"/>
              </a:cxn>
              <a:cxn ang="0">
                <a:pos x="T2" y="T3"/>
              </a:cxn>
              <a:cxn ang="0">
                <a:pos x="T4" y="T5"/>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2" name="Freeform 8"/>
          <p:cNvSpPr>
            <a:spLocks/>
          </p:cNvSpPr>
          <p:nvPr/>
        </p:nvSpPr>
        <p:spPr bwMode="blackWhite">
          <a:xfrm>
            <a:off x="4324350" y="3074648"/>
            <a:ext cx="458788" cy="228600"/>
          </a:xfrm>
          <a:custGeom>
            <a:avLst/>
            <a:gdLst>
              <a:gd name="T0" fmla="*/ 0 w 97"/>
              <a:gd name="T1" fmla="*/ 73 h 74"/>
              <a:gd name="T2" fmla="*/ 47 w 97"/>
              <a:gd name="T3" fmla="*/ 0 h 74"/>
              <a:gd name="T4" fmla="*/ 96 w 97"/>
              <a:gd name="T5" fmla="*/ 73 h 74"/>
            </a:gdLst>
            <a:ahLst/>
            <a:cxnLst>
              <a:cxn ang="0">
                <a:pos x="T0" y="T1"/>
              </a:cxn>
              <a:cxn ang="0">
                <a:pos x="T2" y="T3"/>
              </a:cxn>
              <a:cxn ang="0">
                <a:pos x="T4" y="T5"/>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3" name="Line 9"/>
          <p:cNvSpPr>
            <a:spLocks noChangeShapeType="1"/>
          </p:cNvSpPr>
          <p:nvPr/>
        </p:nvSpPr>
        <p:spPr bwMode="auto">
          <a:xfrm>
            <a:off x="4540250" y="2360273"/>
            <a:ext cx="0" cy="38862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5" name="Freeform 11"/>
          <p:cNvSpPr>
            <a:spLocks/>
          </p:cNvSpPr>
          <p:nvPr/>
        </p:nvSpPr>
        <p:spPr bwMode="blackWhite">
          <a:xfrm>
            <a:off x="5287964" y="5122524"/>
            <a:ext cx="92075" cy="180975"/>
          </a:xfrm>
          <a:custGeom>
            <a:avLst/>
            <a:gdLst>
              <a:gd name="T0" fmla="*/ 0 w 58"/>
              <a:gd name="T1" fmla="*/ 0 h 114"/>
              <a:gd name="T2" fmla="*/ 57 w 58"/>
              <a:gd name="T3" fmla="*/ 56 h 114"/>
              <a:gd name="T4" fmla="*/ 0 w 58"/>
              <a:gd name="T5" fmla="*/ 113 h 114"/>
            </a:gdLst>
            <a:ahLst/>
            <a:cxnLst>
              <a:cxn ang="0">
                <a:pos x="T0" y="T1"/>
              </a:cxn>
              <a:cxn ang="0">
                <a:pos x="T2" y="T3"/>
              </a:cxn>
              <a:cxn ang="0">
                <a:pos x="T4" y="T5"/>
              </a:cxn>
            </a:cxnLst>
            <a:rect l="0" t="0" r="r" b="b"/>
            <a:pathLst>
              <a:path w="58" h="114">
                <a:moveTo>
                  <a:pt x="0" y="0"/>
                </a:moveTo>
                <a:lnTo>
                  <a:pt x="57" y="56"/>
                </a:lnTo>
                <a:lnTo>
                  <a:pt x="0" y="113"/>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6" name="Freeform 12"/>
          <p:cNvSpPr>
            <a:spLocks/>
          </p:cNvSpPr>
          <p:nvPr/>
        </p:nvSpPr>
        <p:spPr bwMode="auto">
          <a:xfrm>
            <a:off x="6716713" y="3384211"/>
            <a:ext cx="152400" cy="228600"/>
          </a:xfrm>
          <a:custGeom>
            <a:avLst/>
            <a:gdLst>
              <a:gd name="T0" fmla="*/ 96 w 97"/>
              <a:gd name="T1" fmla="*/ 0 h 97"/>
              <a:gd name="T2" fmla="*/ 0 w 97"/>
              <a:gd name="T3" fmla="*/ 48 h 97"/>
              <a:gd name="T4" fmla="*/ 96 w 97"/>
              <a:gd name="T5" fmla="*/ 96 h 97"/>
            </a:gdLst>
            <a:ahLst/>
            <a:cxnLst>
              <a:cxn ang="0">
                <a:pos x="T0" y="T1"/>
              </a:cxn>
              <a:cxn ang="0">
                <a:pos x="T2" y="T3"/>
              </a:cxn>
              <a:cxn ang="0">
                <a:pos x="T4" y="T5"/>
              </a:cxn>
            </a:cxnLst>
            <a:rect l="0" t="0" r="r" b="b"/>
            <a:pathLst>
              <a:path w="97" h="97">
                <a:moveTo>
                  <a:pt x="96" y="0"/>
                </a:moveTo>
                <a:lnTo>
                  <a:pt x="0" y="48"/>
                </a:lnTo>
                <a:lnTo>
                  <a:pt x="96" y="96"/>
                </a:lnTo>
              </a:path>
            </a:pathLst>
          </a:custGeom>
          <a:noFill/>
          <a:ln w="25400" cap="rnd" cmpd="sng">
            <a:solidFill>
              <a:schemeClr val="tx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18" name="Line 14"/>
          <p:cNvSpPr>
            <a:spLocks noChangeShapeType="1"/>
          </p:cNvSpPr>
          <p:nvPr/>
        </p:nvSpPr>
        <p:spPr bwMode="auto">
          <a:xfrm>
            <a:off x="4554538" y="3503273"/>
            <a:ext cx="2971800" cy="0"/>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20" name="AutoShape 16"/>
          <p:cNvSpPr>
            <a:spLocks noChangeArrowheads="1"/>
          </p:cNvSpPr>
          <p:nvPr/>
        </p:nvSpPr>
        <p:spPr bwMode="blackWhite">
          <a:xfrm>
            <a:off x="3654426" y="2298361"/>
            <a:ext cx="1806575" cy="588962"/>
          </a:xfrm>
          <a:prstGeom prst="roundRect">
            <a:avLst>
              <a:gd name="adj" fmla="val 12495"/>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Database</a:t>
            </a:r>
          </a:p>
        </p:txBody>
      </p:sp>
      <p:sp>
        <p:nvSpPr>
          <p:cNvPr id="379921" name="Line 17"/>
          <p:cNvSpPr>
            <a:spLocks noChangeShapeType="1"/>
          </p:cNvSpPr>
          <p:nvPr/>
        </p:nvSpPr>
        <p:spPr bwMode="auto">
          <a:xfrm>
            <a:off x="5849939" y="2131674"/>
            <a:ext cx="15875" cy="4500563"/>
          </a:xfrm>
          <a:prstGeom prst="line">
            <a:avLst/>
          </a:prstGeom>
          <a:noFill/>
          <a:ln w="25400">
            <a:solidFill>
              <a:schemeClr val="accent2"/>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b="1"/>
          </a:p>
        </p:txBody>
      </p:sp>
      <p:sp>
        <p:nvSpPr>
          <p:cNvPr id="379922" name="Rectangle 18"/>
          <p:cNvSpPr>
            <a:spLocks noChangeArrowheads="1"/>
          </p:cNvSpPr>
          <p:nvPr/>
        </p:nvSpPr>
        <p:spPr bwMode="auto">
          <a:xfrm>
            <a:off x="3944938" y="1831636"/>
            <a:ext cx="993862" cy="32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eaLnBrk="0" hangingPunct="0">
              <a:lnSpc>
                <a:spcPct val="85000"/>
              </a:lnSpc>
              <a:spcBef>
                <a:spcPct val="35000"/>
              </a:spcBef>
              <a:buClrTx/>
              <a:buFontTx/>
              <a:buNone/>
            </a:pPr>
            <a:r>
              <a:rPr lang="en-US" altLang="en-US" sz="1800" b="1" dirty="0">
                <a:solidFill>
                  <a:srgbClr val="FF0066"/>
                </a:solidFill>
                <a:latin typeface="Arial" panose="020B0604020202020204" pitchFamily="34" charset="0"/>
                <a:cs typeface="Times New Roman" panose="02020603050405020304" pitchFamily="18" charset="0"/>
              </a:rPr>
              <a:t>Logical</a:t>
            </a:r>
          </a:p>
        </p:txBody>
      </p:sp>
      <p:sp>
        <p:nvSpPr>
          <p:cNvPr id="379923" name="Rectangle 19"/>
          <p:cNvSpPr>
            <a:spLocks noChangeArrowheads="1"/>
          </p:cNvSpPr>
          <p:nvPr/>
        </p:nvSpPr>
        <p:spPr bwMode="auto">
          <a:xfrm>
            <a:off x="6916738" y="1831636"/>
            <a:ext cx="1122102" cy="32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defTabSz="346075">
              <a:spcBef>
                <a:spcPct val="0"/>
              </a:spcBef>
              <a:tabLst>
                <a:tab pos="571500" algn="l"/>
              </a:tabLst>
              <a:defRPr sz="2400">
                <a:solidFill>
                  <a:schemeClr val="tx1"/>
                </a:solidFill>
                <a:latin typeface="Times New Roman" panose="02020603050405020304" pitchFamily="18" charset="0"/>
              </a:defRPr>
            </a:lvl1pPr>
            <a:lvl2pPr marL="341313" indent="-227013" algn="l" defTabSz="346075">
              <a:spcBef>
                <a:spcPct val="0"/>
              </a:spcBef>
              <a:tabLst>
                <a:tab pos="571500" algn="l"/>
              </a:tabLst>
              <a:defRPr sz="2400">
                <a:solidFill>
                  <a:schemeClr val="tx1"/>
                </a:solidFill>
                <a:latin typeface="Times New Roman" panose="02020603050405020304" pitchFamily="18" charset="0"/>
              </a:defRPr>
            </a:lvl2pPr>
            <a:lvl3pPr marL="741363" indent="-285750" algn="l" defTabSz="346075">
              <a:spcBef>
                <a:spcPct val="0"/>
              </a:spcBef>
              <a:tabLst>
                <a:tab pos="571500" algn="l"/>
              </a:tabLst>
              <a:defRPr sz="2400">
                <a:solidFill>
                  <a:schemeClr val="tx1"/>
                </a:solidFill>
                <a:latin typeface="Times New Roman" panose="02020603050405020304" pitchFamily="18" charset="0"/>
              </a:defRPr>
            </a:lvl3pPr>
            <a:lvl4pPr marL="1600200" indent="-228600" algn="l" defTabSz="346075">
              <a:spcBef>
                <a:spcPct val="0"/>
              </a:spcBef>
              <a:tabLst>
                <a:tab pos="571500" algn="l"/>
              </a:tabLst>
              <a:defRPr sz="2400">
                <a:solidFill>
                  <a:schemeClr val="tx1"/>
                </a:solidFill>
                <a:latin typeface="Times New Roman" panose="02020603050405020304" pitchFamily="18" charset="0"/>
              </a:defRPr>
            </a:lvl4pPr>
            <a:lvl5pPr marL="2057400" indent="-228600" algn="l" defTabSz="346075">
              <a:spcBef>
                <a:spcPct val="0"/>
              </a:spcBef>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eaLnBrk="0" hangingPunct="0">
              <a:lnSpc>
                <a:spcPct val="85000"/>
              </a:lnSpc>
              <a:spcBef>
                <a:spcPct val="35000"/>
              </a:spcBef>
              <a:buClrTx/>
              <a:buFontTx/>
              <a:buNone/>
            </a:pPr>
            <a:r>
              <a:rPr lang="en-US" altLang="en-US" sz="1800" b="1">
                <a:solidFill>
                  <a:srgbClr val="FF0066"/>
                </a:solidFill>
                <a:latin typeface="Arial" panose="020B0604020202020204" pitchFamily="34" charset="0"/>
                <a:cs typeface="Times New Roman" panose="02020603050405020304" pitchFamily="18" charset="0"/>
              </a:rPr>
              <a:t>Physical</a:t>
            </a:r>
          </a:p>
        </p:txBody>
      </p:sp>
      <p:sp>
        <p:nvSpPr>
          <p:cNvPr id="379924" name="AutoShape 20"/>
          <p:cNvSpPr>
            <a:spLocks noChangeArrowheads="1"/>
          </p:cNvSpPr>
          <p:nvPr/>
        </p:nvSpPr>
        <p:spPr bwMode="blackWhite">
          <a:xfrm>
            <a:off x="3668714" y="3204823"/>
            <a:ext cx="1779587" cy="596900"/>
          </a:xfrm>
          <a:prstGeom prst="roundRect">
            <a:avLst>
              <a:gd name="adj" fmla="val 12495"/>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Tablespace</a:t>
            </a:r>
          </a:p>
        </p:txBody>
      </p:sp>
      <p:sp>
        <p:nvSpPr>
          <p:cNvPr id="379925" name="AutoShape 21"/>
          <p:cNvSpPr>
            <a:spLocks noChangeArrowheads="1"/>
          </p:cNvSpPr>
          <p:nvPr/>
        </p:nvSpPr>
        <p:spPr bwMode="blackWhite">
          <a:xfrm>
            <a:off x="6846888" y="3188949"/>
            <a:ext cx="1435100" cy="612775"/>
          </a:xfrm>
          <a:prstGeom prst="roundRect">
            <a:avLst>
              <a:gd name="adj" fmla="val 12495"/>
            </a:avLst>
          </a:prstGeom>
          <a:solidFill>
            <a:srgbClr val="6699CC"/>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Data file</a:t>
            </a:r>
          </a:p>
        </p:txBody>
      </p:sp>
      <p:sp>
        <p:nvSpPr>
          <p:cNvPr id="379927" name="AutoShape 23"/>
          <p:cNvSpPr>
            <a:spLocks noChangeArrowheads="1"/>
          </p:cNvSpPr>
          <p:nvPr/>
        </p:nvSpPr>
        <p:spPr bwMode="blackWhite">
          <a:xfrm>
            <a:off x="3659189" y="4043023"/>
            <a:ext cx="1798637" cy="596900"/>
          </a:xfrm>
          <a:prstGeom prst="roundRect">
            <a:avLst>
              <a:gd name="adj" fmla="val 12495"/>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Segment</a:t>
            </a:r>
          </a:p>
        </p:txBody>
      </p:sp>
      <p:sp>
        <p:nvSpPr>
          <p:cNvPr id="379928" name="AutoShape 24"/>
          <p:cNvSpPr>
            <a:spLocks noChangeArrowheads="1"/>
          </p:cNvSpPr>
          <p:nvPr/>
        </p:nvSpPr>
        <p:spPr bwMode="blackWhite">
          <a:xfrm>
            <a:off x="3659189" y="4962187"/>
            <a:ext cx="1798637" cy="592137"/>
          </a:xfrm>
          <a:prstGeom prst="roundRect">
            <a:avLst>
              <a:gd name="adj" fmla="val 12495"/>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Extent</a:t>
            </a:r>
          </a:p>
        </p:txBody>
      </p:sp>
      <p:sp>
        <p:nvSpPr>
          <p:cNvPr id="379929" name="AutoShape 25"/>
          <p:cNvSpPr>
            <a:spLocks noChangeArrowheads="1"/>
          </p:cNvSpPr>
          <p:nvPr/>
        </p:nvSpPr>
        <p:spPr bwMode="blackWhite">
          <a:xfrm>
            <a:off x="3646488" y="5876587"/>
            <a:ext cx="1816100" cy="744537"/>
          </a:xfrm>
          <a:prstGeom prst="roundRect">
            <a:avLst>
              <a:gd name="adj" fmla="val 12495"/>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5000"/>
              </a:lnSpc>
              <a:buClrTx/>
              <a:buFontTx/>
              <a:buNone/>
            </a:pPr>
            <a:r>
              <a:rPr lang="en-US" altLang="en-US" sz="1800" b="1">
                <a:latin typeface="Arial" panose="020B0604020202020204" pitchFamily="34" charset="0"/>
              </a:rPr>
              <a:t>Oracle data</a:t>
            </a:r>
            <a:br>
              <a:rPr lang="en-US" altLang="en-US" sz="1800" b="1">
                <a:latin typeface="Arial" panose="020B0604020202020204" pitchFamily="34" charset="0"/>
              </a:rPr>
            </a:br>
            <a:r>
              <a:rPr lang="en-US" altLang="en-US" sz="1800" b="1">
                <a:latin typeface="Arial" panose="020B0604020202020204" pitchFamily="34" charset="0"/>
              </a:rPr>
              <a:t>block</a:t>
            </a:r>
          </a:p>
        </p:txBody>
      </p:sp>
      <p:sp>
        <p:nvSpPr>
          <p:cNvPr id="379933" name="Rectangle 29"/>
          <p:cNvSpPr>
            <a:spLocks noChangeArrowheads="1"/>
          </p:cNvSpPr>
          <p:nvPr/>
        </p:nvSpPr>
        <p:spPr bwMode="gray">
          <a:xfrm>
            <a:off x="6307138" y="4443073"/>
            <a:ext cx="2438400" cy="2133600"/>
          </a:xfrm>
          <a:prstGeom prst="rect">
            <a:avLst/>
          </a:prstGeom>
          <a:solidFill>
            <a:srgbClr val="00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endParaRPr lang="en-US" altLang="en-US" sz="1800" b="1">
              <a:latin typeface="Arial" panose="020B0604020202020204" pitchFamily="34" charset="0"/>
            </a:endParaRPr>
          </a:p>
          <a:p>
            <a:pPr algn="ctr">
              <a:spcBef>
                <a:spcPct val="20000"/>
              </a:spcBef>
            </a:pPr>
            <a:endParaRPr lang="en-US" altLang="en-US" sz="1800" b="1">
              <a:latin typeface="Arial" panose="020B0604020202020204" pitchFamily="34" charset="0"/>
            </a:endParaRPr>
          </a:p>
        </p:txBody>
      </p:sp>
      <p:sp>
        <p:nvSpPr>
          <p:cNvPr id="379934" name="Text Box 30"/>
          <p:cNvSpPr txBox="1">
            <a:spLocks noChangeArrowheads="1"/>
          </p:cNvSpPr>
          <p:nvPr/>
        </p:nvSpPr>
        <p:spPr bwMode="gray">
          <a:xfrm>
            <a:off x="6459538" y="4443074"/>
            <a:ext cx="2209800" cy="20177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a:latin typeface="Arial" panose="020B0604020202020204" pitchFamily="34" charset="0"/>
              </a:rPr>
              <a:t>Storage System</a:t>
            </a:r>
          </a:p>
          <a:p>
            <a:pPr>
              <a:spcBef>
                <a:spcPct val="50000"/>
              </a:spcBef>
              <a:buFont typeface="Arial" panose="020B0604020202020204" pitchFamily="34" charset="0"/>
              <a:buChar char="•"/>
            </a:pPr>
            <a:r>
              <a:rPr lang="en-US" altLang="en-US" sz="1800" b="1">
                <a:latin typeface="Arial" panose="020B0604020202020204" pitchFamily="34" charset="0"/>
              </a:rPr>
              <a:t> SAN</a:t>
            </a:r>
          </a:p>
          <a:p>
            <a:pPr>
              <a:spcBef>
                <a:spcPct val="50000"/>
              </a:spcBef>
              <a:buFont typeface="Arial" panose="020B0604020202020204" pitchFamily="34" charset="0"/>
              <a:buChar char="•"/>
            </a:pPr>
            <a:r>
              <a:rPr lang="en-US" altLang="en-US" sz="1800" b="1">
                <a:latin typeface="Arial" panose="020B0604020202020204" pitchFamily="34" charset="0"/>
              </a:rPr>
              <a:t> NAS</a:t>
            </a:r>
          </a:p>
          <a:p>
            <a:pPr>
              <a:spcBef>
                <a:spcPct val="50000"/>
              </a:spcBef>
              <a:buFont typeface="Arial" panose="020B0604020202020204" pitchFamily="34" charset="0"/>
              <a:buChar char="•"/>
            </a:pPr>
            <a:r>
              <a:rPr lang="en-US" altLang="en-US" sz="1800" b="1">
                <a:latin typeface="Arial" panose="020B0604020202020204" pitchFamily="34" charset="0"/>
              </a:rPr>
              <a:t> Exadata</a:t>
            </a:r>
          </a:p>
          <a:p>
            <a:pPr>
              <a:spcBef>
                <a:spcPct val="50000"/>
              </a:spcBef>
              <a:buFont typeface="Arial" panose="020B0604020202020204" pitchFamily="34" charset="0"/>
              <a:buChar char="•"/>
            </a:pPr>
            <a:r>
              <a:rPr lang="en-US" altLang="en-US" sz="1800" b="1">
                <a:latin typeface="Arial" panose="020B0604020202020204" pitchFamily="34" charset="0"/>
              </a:rPr>
              <a:t> File System</a:t>
            </a:r>
          </a:p>
        </p:txBody>
      </p:sp>
      <p:sp>
        <p:nvSpPr>
          <p:cNvPr id="379935" name="Line 31"/>
          <p:cNvSpPr>
            <a:spLocks noChangeShapeType="1"/>
          </p:cNvSpPr>
          <p:nvPr/>
        </p:nvSpPr>
        <p:spPr bwMode="gray">
          <a:xfrm>
            <a:off x="7526338" y="3833473"/>
            <a:ext cx="0" cy="533400"/>
          </a:xfrm>
          <a:prstGeom prst="line">
            <a:avLst/>
          </a:prstGeom>
          <a:noFill/>
          <a:ln w="2857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b="1"/>
          </a:p>
        </p:txBody>
      </p:sp>
      <p:sp>
        <p:nvSpPr>
          <p:cNvPr id="379936" name="Text Box 32"/>
          <p:cNvSpPr txBox="1">
            <a:spLocks noChangeArrowheads="1"/>
          </p:cNvSpPr>
          <p:nvPr/>
        </p:nvSpPr>
        <p:spPr bwMode="gray">
          <a:xfrm>
            <a:off x="7678738" y="4824074"/>
            <a:ext cx="1066800" cy="11922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buFont typeface="Arial" panose="020B0604020202020204" pitchFamily="34" charset="0"/>
              <a:buChar char="•"/>
            </a:pPr>
            <a:r>
              <a:rPr lang="en-US" altLang="en-US" sz="1800" b="1">
                <a:latin typeface="Arial" panose="020B0604020202020204" pitchFamily="34" charset="0"/>
              </a:rPr>
              <a:t> NFS</a:t>
            </a:r>
          </a:p>
          <a:p>
            <a:pPr>
              <a:spcBef>
                <a:spcPct val="50000"/>
              </a:spcBef>
              <a:buFont typeface="Arial" panose="020B0604020202020204" pitchFamily="34" charset="0"/>
              <a:buChar char="•"/>
            </a:pPr>
            <a:r>
              <a:rPr lang="en-US" altLang="en-US" sz="1800" b="1">
                <a:latin typeface="Arial" panose="020B0604020202020204" pitchFamily="34" charset="0"/>
              </a:rPr>
              <a:t> ASM</a:t>
            </a:r>
          </a:p>
          <a:p>
            <a:pPr>
              <a:spcBef>
                <a:spcPct val="50000"/>
              </a:spcBef>
              <a:buFont typeface="Arial" panose="020B0604020202020204" pitchFamily="34" charset="0"/>
              <a:buChar char="•"/>
            </a:pPr>
            <a:r>
              <a:rPr lang="en-US" altLang="en-US" sz="1800" b="1">
                <a:latin typeface="Arial" panose="020B0604020202020204" pitchFamily="34" charset="0"/>
              </a:rPr>
              <a:t> RAW</a:t>
            </a:r>
          </a:p>
        </p:txBody>
      </p:sp>
    </p:spTree>
    <p:extLst>
      <p:ext uri="{BB962C8B-B14F-4D97-AF65-F5344CB8AC3E}">
        <p14:creationId xmlns:p14="http://schemas.microsoft.com/office/powerpoint/2010/main" val="27417573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normAutofit/>
          </a:bodyPr>
          <a:lstStyle/>
          <a:p>
            <a:r>
              <a:rPr lang="en-US" dirty="0"/>
              <a:t>Managing Oracle 11</a:t>
            </a:r>
            <a:r>
              <a:rPr lang="en-US" i="1" dirty="0"/>
              <a:t>g </a:t>
            </a:r>
            <a:r>
              <a:rPr lang="en-US" dirty="0"/>
              <a:t>Data Storage</a:t>
            </a:r>
            <a:endParaRPr lang="en-US" b="0" dirty="0"/>
          </a:p>
        </p:txBody>
      </p:sp>
      <p:sp>
        <p:nvSpPr>
          <p:cNvPr id="464899" name="Rectangle 3"/>
          <p:cNvSpPr>
            <a:spLocks noGrp="1" noChangeArrowheads="1"/>
          </p:cNvSpPr>
          <p:nvPr>
            <p:ph idx="1"/>
          </p:nvPr>
        </p:nvSpPr>
        <p:spPr/>
        <p:txBody>
          <a:bodyPr>
            <a:normAutofit fontScale="92500" lnSpcReduction="20000"/>
          </a:bodyPr>
          <a:lstStyle/>
          <a:p>
            <a:r>
              <a:rPr lang="en-US" sz="2800" dirty="0"/>
              <a:t>Like most DBMS’s the logical structures </a:t>
            </a:r>
          </a:p>
          <a:p>
            <a:pPr lvl="1"/>
            <a:r>
              <a:rPr lang="en-US" sz="2400" dirty="0"/>
              <a:t>Tables</a:t>
            </a:r>
          </a:p>
          <a:p>
            <a:pPr lvl="1"/>
            <a:r>
              <a:rPr lang="en-US" sz="2400" dirty="0"/>
              <a:t>Constraints</a:t>
            </a:r>
          </a:p>
          <a:p>
            <a:pPr lvl="1"/>
            <a:r>
              <a:rPr lang="en-US" sz="2400" dirty="0"/>
              <a:t>Views / Procedures</a:t>
            </a:r>
          </a:p>
          <a:p>
            <a:r>
              <a:rPr lang="en-US" sz="2800" dirty="0"/>
              <a:t>Can be stored in physical data structures</a:t>
            </a:r>
          </a:p>
          <a:p>
            <a:pPr lvl="1"/>
            <a:r>
              <a:rPr lang="en-US" sz="2400" dirty="0"/>
              <a:t>Files on disk</a:t>
            </a:r>
          </a:p>
          <a:p>
            <a:pPr lvl="1"/>
            <a:r>
              <a:rPr lang="en-US" sz="2400" dirty="0"/>
              <a:t>Dedicated drive partitions</a:t>
            </a:r>
          </a:p>
          <a:p>
            <a:pPr lvl="1"/>
            <a:r>
              <a:rPr lang="en-US" sz="2400" dirty="0"/>
              <a:t>RAM</a:t>
            </a:r>
          </a:p>
        </p:txBody>
      </p:sp>
    </p:spTree>
    <p:extLst>
      <p:ext uri="{BB962C8B-B14F-4D97-AF65-F5344CB8AC3E}">
        <p14:creationId xmlns:p14="http://schemas.microsoft.com/office/powerpoint/2010/main" val="2593785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normAutofit/>
          </a:bodyPr>
          <a:lstStyle/>
          <a:p>
            <a:r>
              <a:rPr lang="en-US" dirty="0"/>
              <a:t>Oracle 11</a:t>
            </a:r>
            <a:r>
              <a:rPr lang="en-US" i="1" dirty="0"/>
              <a:t>g </a:t>
            </a:r>
            <a:r>
              <a:rPr lang="en-US" dirty="0"/>
              <a:t>Database File Architecture</a:t>
            </a:r>
          </a:p>
        </p:txBody>
      </p:sp>
      <p:pic>
        <p:nvPicPr>
          <p:cNvPr id="477189" name="Picture 5" descr="Fig11-38"/>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828800" y="2272949"/>
            <a:ext cx="7014409" cy="4369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sz="quarter" idx="12"/>
          </p:nvPr>
        </p:nvSpPr>
        <p:spPr/>
        <p:txBody>
          <a:bodyPr/>
          <a:lstStyle/>
          <a:p>
            <a:fld id="{FFB4DC19-E092-41A6-BF9B-4ECA62ACD159}" type="slidenum">
              <a:rPr lang="en-US"/>
              <a:pPr/>
              <a:t>23</a:t>
            </a:fld>
            <a:endParaRPr lang="en-US"/>
          </a:p>
        </p:txBody>
      </p:sp>
    </p:spTree>
    <p:extLst>
      <p:ext uri="{BB962C8B-B14F-4D97-AF65-F5344CB8AC3E}">
        <p14:creationId xmlns:p14="http://schemas.microsoft.com/office/powerpoint/2010/main" val="2347958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Physical Structures</a:t>
            </a:r>
          </a:p>
        </p:txBody>
      </p:sp>
      <p:sp>
        <p:nvSpPr>
          <p:cNvPr id="14339" name="Rectangle 3"/>
          <p:cNvSpPr>
            <a:spLocks noGrp="1" noChangeArrowheads="1"/>
          </p:cNvSpPr>
          <p:nvPr>
            <p:ph idx="1"/>
          </p:nvPr>
        </p:nvSpPr>
        <p:spPr>
          <a:xfrm>
            <a:off x="830102" y="2362868"/>
            <a:ext cx="9853941" cy="4098089"/>
          </a:xfrm>
        </p:spPr>
        <p:txBody>
          <a:bodyPr>
            <a:normAutofit fontScale="85000" lnSpcReduction="20000"/>
          </a:bodyPr>
          <a:lstStyle/>
          <a:p>
            <a:pPr>
              <a:lnSpc>
                <a:spcPct val="120000"/>
              </a:lnSpc>
              <a:spcBef>
                <a:spcPts val="0"/>
              </a:spcBef>
            </a:pPr>
            <a:r>
              <a:rPr lang="en-US" altLang="en-US" sz="2400" dirty="0"/>
              <a:t>Datafiles (*.dbf)</a:t>
            </a:r>
          </a:p>
          <a:p>
            <a:pPr lvl="1">
              <a:lnSpc>
                <a:spcPct val="120000"/>
              </a:lnSpc>
              <a:spcBef>
                <a:spcPts val="0"/>
              </a:spcBef>
            </a:pPr>
            <a:r>
              <a:rPr lang="en-US" altLang="en-US" sz="2000" dirty="0"/>
              <a:t>The datafiles contain all the database data. The data of logical database structures, such as tables and indexes, is physically stored in the datafiles allocated for a database.  </a:t>
            </a:r>
          </a:p>
          <a:p>
            <a:pPr>
              <a:lnSpc>
                <a:spcPct val="120000"/>
              </a:lnSpc>
              <a:spcBef>
                <a:spcPts val="0"/>
              </a:spcBef>
              <a:buFont typeface="Wingdings" panose="05000000000000000000" pitchFamily="2" charset="2"/>
              <a:buNone/>
            </a:pPr>
            <a:endParaRPr lang="en-US" altLang="en-US" sz="2400" dirty="0"/>
          </a:p>
          <a:p>
            <a:pPr>
              <a:lnSpc>
                <a:spcPct val="120000"/>
              </a:lnSpc>
              <a:spcBef>
                <a:spcPts val="0"/>
              </a:spcBef>
            </a:pPr>
            <a:r>
              <a:rPr lang="en-US" altLang="en-US" sz="2400" dirty="0"/>
              <a:t>Control Files (*.</a:t>
            </a:r>
            <a:r>
              <a:rPr lang="en-US" altLang="en-US" sz="2400" dirty="0" err="1"/>
              <a:t>ctl</a:t>
            </a:r>
            <a:r>
              <a:rPr lang="en-US" altLang="en-US" sz="2400" dirty="0"/>
              <a:t>)</a:t>
            </a:r>
          </a:p>
          <a:p>
            <a:pPr lvl="1">
              <a:lnSpc>
                <a:spcPct val="120000"/>
              </a:lnSpc>
              <a:spcBef>
                <a:spcPts val="0"/>
              </a:spcBef>
            </a:pPr>
            <a:r>
              <a:rPr lang="en-US" altLang="en-US" sz="2000" dirty="0"/>
              <a:t>Every Oracle database has a control file. A control file contains entries that specify the physical structure of the database such as Database name and the Names and locations of </a:t>
            </a:r>
            <a:r>
              <a:rPr lang="en-US" altLang="en-US" sz="2000" dirty="0" err="1"/>
              <a:t>datafiles</a:t>
            </a:r>
            <a:r>
              <a:rPr lang="en-US" altLang="en-US" sz="2000" dirty="0"/>
              <a:t> and redo log files.</a:t>
            </a:r>
          </a:p>
          <a:p>
            <a:pPr>
              <a:lnSpc>
                <a:spcPct val="120000"/>
              </a:lnSpc>
              <a:spcBef>
                <a:spcPts val="0"/>
              </a:spcBef>
              <a:buFont typeface="Wingdings" panose="05000000000000000000" pitchFamily="2" charset="2"/>
              <a:buNone/>
            </a:pPr>
            <a:endParaRPr lang="en-US" altLang="en-US" sz="2400" dirty="0"/>
          </a:p>
          <a:p>
            <a:pPr>
              <a:lnSpc>
                <a:spcPct val="120000"/>
              </a:lnSpc>
              <a:spcBef>
                <a:spcPts val="0"/>
              </a:spcBef>
            </a:pPr>
            <a:r>
              <a:rPr lang="en-US" altLang="en-US" sz="2400" dirty="0"/>
              <a:t>Redo Log Files (*.log)</a:t>
            </a:r>
          </a:p>
          <a:p>
            <a:pPr lvl="1">
              <a:lnSpc>
                <a:spcPct val="120000"/>
              </a:lnSpc>
              <a:spcBef>
                <a:spcPts val="0"/>
              </a:spcBef>
            </a:pPr>
            <a:r>
              <a:rPr lang="en-US" altLang="en-US" sz="2000" dirty="0"/>
              <a:t>The primary function of the redo log is to record all changes made to data. If a failure prevents modified data from being permanently written to the </a:t>
            </a:r>
            <a:r>
              <a:rPr lang="en-US" altLang="en-US" sz="2000" dirty="0" err="1"/>
              <a:t>datafiles</a:t>
            </a:r>
            <a:r>
              <a:rPr lang="en-US" altLang="en-US" sz="2000" dirty="0"/>
              <a:t>, then the changes can be obtained from the redo log, so work is never lost. </a:t>
            </a:r>
          </a:p>
        </p:txBody>
      </p:sp>
    </p:spTree>
    <p:extLst>
      <p:ext uri="{BB962C8B-B14F-4D97-AF65-F5344CB8AC3E}">
        <p14:creationId xmlns:p14="http://schemas.microsoft.com/office/powerpoint/2010/main" val="306483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Oracle 11</a:t>
            </a:r>
            <a:r>
              <a:rPr lang="en-US" i="1" dirty="0"/>
              <a:t>g Logical </a:t>
            </a:r>
            <a:r>
              <a:rPr lang="en-US" dirty="0"/>
              <a:t>Data Structures</a:t>
            </a:r>
            <a:endParaRPr lang="en-US" b="0" dirty="0"/>
          </a:p>
        </p:txBody>
      </p:sp>
      <p:sp>
        <p:nvSpPr>
          <p:cNvPr id="465923" name="Rectangle 3"/>
          <p:cNvSpPr>
            <a:spLocks noGrp="1" noChangeArrowheads="1"/>
          </p:cNvSpPr>
          <p:nvPr>
            <p:ph idx="1"/>
          </p:nvPr>
        </p:nvSpPr>
        <p:spPr>
          <a:xfrm>
            <a:off x="811260" y="2414337"/>
            <a:ext cx="4724400" cy="4525963"/>
          </a:xfrm>
        </p:spPr>
        <p:txBody>
          <a:bodyPr>
            <a:normAutofit/>
          </a:bodyPr>
          <a:lstStyle/>
          <a:p>
            <a:r>
              <a:rPr lang="en-US" dirty="0" err="1"/>
              <a:t>Tablespace</a:t>
            </a:r>
            <a:endParaRPr lang="en-US" dirty="0"/>
          </a:p>
          <a:p>
            <a:pPr lvl="1"/>
            <a:r>
              <a:rPr lang="en-US" dirty="0"/>
              <a:t>One or more Data Files</a:t>
            </a:r>
          </a:p>
          <a:p>
            <a:r>
              <a:rPr lang="en-US" dirty="0"/>
              <a:t>Segment</a:t>
            </a:r>
          </a:p>
          <a:p>
            <a:pPr lvl="1"/>
            <a:r>
              <a:rPr lang="en-US" dirty="0"/>
              <a:t>Partitioned Data</a:t>
            </a:r>
          </a:p>
          <a:p>
            <a:r>
              <a:rPr lang="en-US" dirty="0"/>
              <a:t>Extent</a:t>
            </a:r>
          </a:p>
          <a:p>
            <a:pPr lvl="1"/>
            <a:r>
              <a:rPr lang="en-US" dirty="0"/>
              <a:t>Growth rule for segment</a:t>
            </a:r>
          </a:p>
          <a:p>
            <a:r>
              <a:rPr lang="en-US" dirty="0"/>
              <a:t>Data block</a:t>
            </a:r>
          </a:p>
          <a:p>
            <a:pPr lvl="1"/>
            <a:r>
              <a:rPr lang="en-US" dirty="0"/>
              <a:t>Database storage data block</a:t>
            </a:r>
          </a:p>
          <a:p>
            <a:pPr lvl="1"/>
            <a:r>
              <a:rPr lang="en-US" dirty="0"/>
              <a:t>Operating system blocks</a:t>
            </a:r>
          </a:p>
        </p:txBody>
      </p:sp>
      <p:pic>
        <p:nvPicPr>
          <p:cNvPr id="6" name="Picture 5" descr="Fig11-27"/>
          <p:cNvPicPr>
            <a:picLocks noChangeAspect="1" noChangeArrowheads="1"/>
          </p:cNvPicPr>
          <p:nvPr/>
        </p:nvPicPr>
        <p:blipFill>
          <a:blip r:embed="rId3">
            <a:lum bright="-6000"/>
            <a:extLst>
              <a:ext uri="{28A0092B-C50C-407E-A947-70E740481C1C}">
                <a14:useLocalDpi xmlns:a14="http://schemas.microsoft.com/office/drawing/2010/main" val="0"/>
              </a:ext>
            </a:extLst>
          </a:blip>
          <a:stretch>
            <a:fillRect/>
          </a:stretch>
        </p:blipFill>
        <p:spPr>
          <a:xfrm>
            <a:off x="7812506" y="2414337"/>
            <a:ext cx="2971429" cy="411428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Down Arrow 1"/>
          <p:cNvSpPr/>
          <p:nvPr/>
        </p:nvSpPr>
        <p:spPr>
          <a:xfrm>
            <a:off x="6473863" y="2223580"/>
            <a:ext cx="685800" cy="4495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95289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Logical Structures</a:t>
            </a:r>
          </a:p>
        </p:txBody>
      </p:sp>
      <p:sp>
        <p:nvSpPr>
          <p:cNvPr id="13315" name="Rectangle 3"/>
          <p:cNvSpPr>
            <a:spLocks noGrp="1" noChangeArrowheads="1"/>
          </p:cNvSpPr>
          <p:nvPr>
            <p:ph idx="1"/>
          </p:nvPr>
        </p:nvSpPr>
        <p:spPr>
          <a:xfrm>
            <a:off x="625642" y="2603500"/>
            <a:ext cx="11032958" cy="3869489"/>
          </a:xfrm>
        </p:spPr>
        <p:txBody>
          <a:bodyPr>
            <a:normAutofit lnSpcReduction="10000"/>
          </a:bodyPr>
          <a:lstStyle/>
          <a:p>
            <a:r>
              <a:rPr lang="en-US" altLang="en-US" sz="2400" b="1" dirty="0" err="1"/>
              <a:t>Tablespaces</a:t>
            </a:r>
            <a:endParaRPr lang="en-US" altLang="en-US" sz="2400" b="1" dirty="0"/>
          </a:p>
          <a:p>
            <a:pPr lvl="1"/>
            <a:r>
              <a:rPr lang="en-US" altLang="en-US" sz="2000" dirty="0"/>
              <a:t>A database is divided into logical storage units called </a:t>
            </a:r>
            <a:r>
              <a:rPr lang="en-US" altLang="en-US" sz="2000" dirty="0" err="1"/>
              <a:t>tablespaces</a:t>
            </a:r>
            <a:r>
              <a:rPr lang="en-US" altLang="en-US" sz="2000" dirty="0"/>
              <a:t>, which group related logical structures together. One or more </a:t>
            </a:r>
            <a:r>
              <a:rPr lang="en-US" altLang="en-US" sz="2000" dirty="0" err="1"/>
              <a:t>datafiles</a:t>
            </a:r>
            <a:r>
              <a:rPr lang="en-US" altLang="en-US" sz="2000" dirty="0"/>
              <a:t> are explicitly created for each </a:t>
            </a:r>
            <a:r>
              <a:rPr lang="en-US" altLang="en-US" sz="2000" dirty="0" err="1"/>
              <a:t>tablespace</a:t>
            </a:r>
            <a:r>
              <a:rPr lang="en-US" altLang="en-US" sz="2000" dirty="0"/>
              <a:t> to physically store the data of all logical structures in a </a:t>
            </a:r>
            <a:r>
              <a:rPr lang="en-US" altLang="en-US" sz="2000" dirty="0" err="1"/>
              <a:t>tablespace</a:t>
            </a:r>
            <a:r>
              <a:rPr lang="en-US" altLang="en-US" sz="2000" dirty="0"/>
              <a:t>.</a:t>
            </a:r>
          </a:p>
          <a:p>
            <a:pPr lvl="1">
              <a:buFont typeface="Wingdings" panose="05000000000000000000" pitchFamily="2" charset="2"/>
              <a:buNone/>
            </a:pPr>
            <a:endParaRPr lang="en-US" altLang="en-US" sz="2000" b="1" dirty="0"/>
          </a:p>
          <a:p>
            <a:r>
              <a:rPr lang="en-US" altLang="en-US" sz="2400" b="1" dirty="0"/>
              <a:t>Oracle Data Blocks</a:t>
            </a:r>
          </a:p>
          <a:p>
            <a:pPr lvl="1"/>
            <a:r>
              <a:rPr lang="en-US" altLang="en-US" sz="2000" dirty="0"/>
              <a:t>At the finest level of granularity, Oracle database data is stored in data blocks. One data block corresponds to a specific number of bytes of physical database space on disk. The standard block size is specified by the DB_BLOCK_SIZE initialization parameter. </a:t>
            </a:r>
          </a:p>
        </p:txBody>
      </p:sp>
    </p:spTree>
    <p:extLst>
      <p:ext uri="{BB962C8B-B14F-4D97-AF65-F5344CB8AC3E}">
        <p14:creationId xmlns:p14="http://schemas.microsoft.com/office/powerpoint/2010/main" val="2865925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a:t>Typical </a:t>
            </a:r>
            <a:r>
              <a:rPr lang="en-US" altLang="en-US" dirty="0" err="1"/>
              <a:t>Tablespaces</a:t>
            </a:r>
            <a:r>
              <a:rPr lang="en-US" altLang="en-US" dirty="0"/>
              <a:t>:</a:t>
            </a:r>
          </a:p>
        </p:txBody>
      </p:sp>
      <p:sp>
        <p:nvSpPr>
          <p:cNvPr id="46083" name="Rectangle 3"/>
          <p:cNvSpPr>
            <a:spLocks noGrp="1" noChangeArrowheads="1"/>
          </p:cNvSpPr>
          <p:nvPr>
            <p:ph idx="1"/>
          </p:nvPr>
        </p:nvSpPr>
        <p:spPr>
          <a:xfrm>
            <a:off x="761098" y="2277897"/>
            <a:ext cx="10251233" cy="4114800"/>
          </a:xfrm>
        </p:spPr>
        <p:txBody>
          <a:bodyPr>
            <a:normAutofit/>
          </a:bodyPr>
          <a:lstStyle/>
          <a:p>
            <a:r>
              <a:rPr lang="en-US" dirty="0"/>
              <a:t>Stores all database structures + data</a:t>
            </a:r>
          </a:p>
          <a:p>
            <a:pPr lvl="1"/>
            <a:r>
              <a:rPr lang="en-US" dirty="0"/>
              <a:t>Tables, data, views, </a:t>
            </a:r>
            <a:r>
              <a:rPr lang="en-US" dirty="0" err="1"/>
              <a:t>sp’s</a:t>
            </a:r>
            <a:r>
              <a:rPr lang="en-US" dirty="0"/>
              <a:t> etc…</a:t>
            </a:r>
          </a:p>
          <a:p>
            <a:pPr eaLnBrk="1" hangingPunct="1"/>
            <a:endParaRPr lang="en-US" altLang="en-US" sz="1600" b="1" dirty="0">
              <a:latin typeface="Courier New" panose="02070309020205020404" pitchFamily="49" charset="0"/>
            </a:endParaRPr>
          </a:p>
          <a:p>
            <a:pPr marL="0" indent="0" eaLnBrk="1" hangingPunct="1">
              <a:buNone/>
            </a:pPr>
            <a:r>
              <a:rPr lang="en-US" altLang="en-US" sz="1600" b="1" dirty="0">
                <a:solidFill>
                  <a:srgbClr val="C00000"/>
                </a:solidFill>
                <a:latin typeface="Courier New" panose="02070309020205020404" pitchFamily="49" charset="0"/>
              </a:rPr>
              <a:t>SYSTEM                32464 E:\ORACLE\ORADATA\INSY\SYSTEM01.DBF</a:t>
            </a:r>
          </a:p>
          <a:p>
            <a:pPr marL="0" indent="0" eaLnBrk="1" hangingPunct="1">
              <a:buNone/>
            </a:pPr>
            <a:r>
              <a:rPr lang="en-US" altLang="en-US" sz="1600" b="1" dirty="0">
                <a:solidFill>
                  <a:srgbClr val="C00000"/>
                </a:solidFill>
                <a:latin typeface="Courier New" panose="02070309020205020404" pitchFamily="49" charset="0"/>
              </a:rPr>
              <a:t>RBS                  265600 E:\ORACLE\ORADATA\INSY\RBS01.DBF</a:t>
            </a:r>
          </a:p>
          <a:p>
            <a:pPr marL="0" indent="0" eaLnBrk="1" hangingPunct="1">
              <a:buNone/>
            </a:pPr>
            <a:r>
              <a:rPr lang="en-US" altLang="en-US" sz="1600" b="1" dirty="0">
                <a:solidFill>
                  <a:srgbClr val="C00000"/>
                </a:solidFill>
                <a:latin typeface="Courier New" panose="02070309020205020404" pitchFamily="49" charset="0"/>
              </a:rPr>
              <a:t>USERS                 89440 E:\ORACLE\ORADATA\INSY\USERS01.DBF</a:t>
            </a:r>
          </a:p>
          <a:p>
            <a:pPr marL="0" indent="0" eaLnBrk="1" hangingPunct="1">
              <a:buNone/>
            </a:pPr>
            <a:r>
              <a:rPr lang="en-US" altLang="en-US" sz="1600" b="1" dirty="0">
                <a:solidFill>
                  <a:srgbClr val="C00000"/>
                </a:solidFill>
                <a:latin typeface="Courier New" panose="02070309020205020404" pitchFamily="49" charset="0"/>
              </a:rPr>
              <a:t>TEMP                  10560 E:\ORACLE\ORADATA\INSY\TEMP01.DBF</a:t>
            </a:r>
          </a:p>
          <a:p>
            <a:pPr marL="0" indent="0" eaLnBrk="1" hangingPunct="1">
              <a:buNone/>
            </a:pPr>
            <a:r>
              <a:rPr lang="en-US" altLang="en-US" sz="1600" b="1" dirty="0">
                <a:solidFill>
                  <a:srgbClr val="C00000"/>
                </a:solidFill>
                <a:latin typeface="Courier New" panose="02070309020205020404" pitchFamily="49" charset="0"/>
              </a:rPr>
              <a:t>TOOLS                  1280 E:\ORACLE\ORADATA\INSY\TOOLS01.DBF</a:t>
            </a:r>
          </a:p>
          <a:p>
            <a:pPr marL="0" indent="0" eaLnBrk="1" hangingPunct="1">
              <a:buNone/>
            </a:pPr>
            <a:r>
              <a:rPr lang="en-US" altLang="en-US" sz="1600" b="1" dirty="0">
                <a:solidFill>
                  <a:srgbClr val="C00000"/>
                </a:solidFill>
                <a:latin typeface="Courier New" panose="02070309020205020404" pitchFamily="49" charset="0"/>
              </a:rPr>
              <a:t>INDX                   2560 E:\ORACLE\ORADATA\INSY\INDX01.DBF</a:t>
            </a:r>
          </a:p>
          <a:p>
            <a:pPr marL="0" indent="0" eaLnBrk="1" hangingPunct="1">
              <a:buNone/>
            </a:pPr>
            <a:r>
              <a:rPr lang="en-US" altLang="en-US" sz="1600" b="1" dirty="0">
                <a:solidFill>
                  <a:srgbClr val="C00000"/>
                </a:solidFill>
                <a:latin typeface="Courier New" panose="02070309020205020404" pitchFamily="49" charset="0"/>
              </a:rPr>
              <a:t>DRSYS                  2560 E:\ORACLE\ORADATA\INSY\DR01.DBF</a:t>
            </a:r>
          </a:p>
          <a:p>
            <a:pPr marL="0" indent="0" eaLnBrk="1" hangingPunct="1">
              <a:buNone/>
            </a:pPr>
            <a:r>
              <a:rPr lang="en-US" altLang="en-US" sz="1600" b="1" dirty="0">
                <a:solidFill>
                  <a:srgbClr val="C00000"/>
                </a:solidFill>
                <a:latin typeface="Courier New" panose="02070309020205020404" pitchFamily="49" charset="0"/>
              </a:rPr>
              <a:t>OEM_REPOSITORY         3841 E:\ORACLE\ORADATA\INSY\OEM_REPOSITORY.ORA</a:t>
            </a:r>
          </a:p>
        </p:txBody>
      </p:sp>
    </p:spTree>
    <p:extLst>
      <p:ext uri="{BB962C8B-B14F-4D97-AF65-F5344CB8AC3E}">
        <p14:creationId xmlns:p14="http://schemas.microsoft.com/office/powerpoint/2010/main" val="377068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73967" y="901479"/>
            <a:ext cx="8761413" cy="706964"/>
          </a:xfrm>
        </p:spPr>
        <p:txBody>
          <a:bodyPr/>
          <a:lstStyle/>
          <a:p>
            <a:pPr eaLnBrk="1" hangingPunct="1"/>
            <a:r>
              <a:rPr lang="en-US" altLang="en-US" dirty="0"/>
              <a:t>Why multiple Tablespaces?</a:t>
            </a:r>
          </a:p>
        </p:txBody>
      </p:sp>
      <p:sp>
        <p:nvSpPr>
          <p:cNvPr id="45059" name="Rectangle 3"/>
          <p:cNvSpPr>
            <a:spLocks noGrp="1" noChangeArrowheads="1"/>
          </p:cNvSpPr>
          <p:nvPr>
            <p:ph idx="1"/>
          </p:nvPr>
        </p:nvSpPr>
        <p:spPr>
          <a:xfrm>
            <a:off x="773967" y="2406316"/>
            <a:ext cx="10644065" cy="4083518"/>
          </a:xfrm>
        </p:spPr>
        <p:txBody>
          <a:bodyPr>
            <a:normAutofit fontScale="92500" lnSpcReduction="10000"/>
          </a:bodyPr>
          <a:lstStyle/>
          <a:p>
            <a:pPr marL="0" indent="0" eaLnBrk="1" hangingPunct="1">
              <a:buNone/>
            </a:pPr>
            <a:r>
              <a:rPr lang="en-US" altLang="en-US" sz="2400" dirty="0"/>
              <a:t> Reduce Disk Contention by spreading disk I/O over multiple spindles.</a:t>
            </a:r>
          </a:p>
          <a:p>
            <a:pPr lvl="1" eaLnBrk="1" hangingPunct="1"/>
            <a:r>
              <a:rPr lang="en-US" altLang="en-US" sz="2000" dirty="0"/>
              <a:t>We control which TS objects are stored on</a:t>
            </a:r>
          </a:p>
          <a:p>
            <a:pPr lvl="1" eaLnBrk="1" hangingPunct="1"/>
            <a:r>
              <a:rPr lang="en-US" altLang="en-US" sz="2000" dirty="0"/>
              <a:t>We control physical location of TS </a:t>
            </a:r>
            <a:r>
              <a:rPr lang="en-US" altLang="en-US" sz="2000" dirty="0" err="1"/>
              <a:t>datafiles</a:t>
            </a:r>
            <a:endParaRPr lang="en-US" altLang="en-US" sz="2000" dirty="0"/>
          </a:p>
          <a:p>
            <a:pPr lvl="1" eaLnBrk="1" hangingPunct="1"/>
            <a:r>
              <a:rPr lang="en-US" altLang="en-US" sz="2000" dirty="0"/>
              <a:t>Even if all disks are in use currently, the best practice is to keep major apps on different </a:t>
            </a:r>
            <a:r>
              <a:rPr lang="en-US" altLang="en-US" sz="2000" dirty="0" err="1"/>
              <a:t>tablespaces</a:t>
            </a:r>
            <a:r>
              <a:rPr lang="en-US" altLang="en-US" sz="2000" dirty="0"/>
              <a:t> to more easily allow for future movement.</a:t>
            </a:r>
          </a:p>
          <a:p>
            <a:pPr eaLnBrk="1" hangingPunct="1"/>
            <a:r>
              <a:rPr lang="en-US" altLang="en-US" sz="2400" dirty="0"/>
              <a:t>Reduce performance degradation during on-line physical backups.</a:t>
            </a:r>
          </a:p>
          <a:p>
            <a:pPr eaLnBrk="1" hangingPunct="1"/>
            <a:r>
              <a:rPr lang="en-US" altLang="en-US" sz="2400" dirty="0"/>
              <a:t>Allows different applications to have different physical parameters </a:t>
            </a:r>
          </a:p>
          <a:p>
            <a:pPr lvl="1" eaLnBrk="1" hangingPunct="1"/>
            <a:r>
              <a:rPr lang="en-US" altLang="en-US" sz="2000" dirty="0"/>
              <a:t>block size</a:t>
            </a:r>
          </a:p>
          <a:p>
            <a:pPr lvl="1" eaLnBrk="1" hangingPunct="1"/>
            <a:r>
              <a:rPr lang="en-US" altLang="en-US" sz="2000" dirty="0"/>
              <a:t>Fragmentation level</a:t>
            </a:r>
          </a:p>
          <a:p>
            <a:pPr lvl="1" eaLnBrk="1" hangingPunct="1"/>
            <a:r>
              <a:rPr lang="en-US" altLang="en-US" sz="2000" dirty="0" err="1"/>
              <a:t>etc</a:t>
            </a:r>
            <a:endParaRPr lang="en-US" altLang="en-US" sz="2000" dirty="0"/>
          </a:p>
          <a:p>
            <a:pPr eaLnBrk="1" hangingPunct="1"/>
            <a:endParaRPr lang="en-US" altLang="en-US" sz="1800" dirty="0"/>
          </a:p>
        </p:txBody>
      </p:sp>
    </p:spTree>
    <p:extLst>
      <p:ext uri="{BB962C8B-B14F-4D97-AF65-F5344CB8AC3E}">
        <p14:creationId xmlns:p14="http://schemas.microsoft.com/office/powerpoint/2010/main" val="143665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Logical Structures (cont’d)</a:t>
            </a:r>
          </a:p>
        </p:txBody>
      </p:sp>
      <p:sp>
        <p:nvSpPr>
          <p:cNvPr id="24579" name="Rectangle 3"/>
          <p:cNvSpPr>
            <a:spLocks noGrp="1" noChangeArrowheads="1"/>
          </p:cNvSpPr>
          <p:nvPr>
            <p:ph idx="1"/>
          </p:nvPr>
        </p:nvSpPr>
        <p:spPr>
          <a:xfrm>
            <a:off x="506187" y="2201779"/>
            <a:ext cx="8433276" cy="4255564"/>
          </a:xfrm>
        </p:spPr>
        <p:txBody>
          <a:bodyPr wrap="square">
            <a:normAutofit fontScale="92500" lnSpcReduction="10000"/>
          </a:bodyPr>
          <a:lstStyle/>
          <a:p>
            <a:pPr marL="0" indent="0">
              <a:buNone/>
            </a:pPr>
            <a:r>
              <a:rPr lang="en-US" altLang="en-US" sz="2400" b="1" dirty="0"/>
              <a:t>Segments</a:t>
            </a:r>
          </a:p>
          <a:p>
            <a:pPr lvl="1"/>
            <a:r>
              <a:rPr lang="en-US" altLang="en-US" sz="2000" dirty="0"/>
              <a:t>After </a:t>
            </a:r>
            <a:r>
              <a:rPr lang="en-US" altLang="en-US" sz="2000" dirty="0" err="1"/>
              <a:t>Tablespaces</a:t>
            </a:r>
            <a:r>
              <a:rPr lang="en-US" altLang="en-US" sz="2000" dirty="0"/>
              <a:t>, the level of logical database storage is a segment. A segment is a set of extents allocated for a certain logical structure.  The different types of segments are :</a:t>
            </a:r>
          </a:p>
          <a:p>
            <a:pPr lvl="2"/>
            <a:r>
              <a:rPr lang="en-US" altLang="en-US" sz="1800" dirty="0"/>
              <a:t>Data segment – stores table data</a:t>
            </a:r>
          </a:p>
          <a:p>
            <a:pPr lvl="2"/>
            <a:r>
              <a:rPr lang="en-US" altLang="en-US" sz="1800" dirty="0"/>
              <a:t>Index segment – stores index data</a:t>
            </a:r>
          </a:p>
          <a:p>
            <a:pPr lvl="2"/>
            <a:r>
              <a:rPr lang="en-US" altLang="en-US" sz="1800" dirty="0"/>
              <a:t>Temporary segment – temporary space used during SQL execution</a:t>
            </a:r>
          </a:p>
          <a:p>
            <a:pPr lvl="2"/>
            <a:r>
              <a:rPr lang="en-US" altLang="en-US" sz="1800" dirty="0"/>
              <a:t>Rollback Segment – stores undo information</a:t>
            </a:r>
          </a:p>
          <a:p>
            <a:r>
              <a:rPr lang="en-US" altLang="en-US" sz="2400" b="1" dirty="0"/>
              <a:t>Extents</a:t>
            </a:r>
          </a:p>
          <a:p>
            <a:pPr lvl="1"/>
            <a:r>
              <a:rPr lang="en-US" altLang="en-US" sz="2000" dirty="0"/>
              <a:t>The next level of logical database space is an extent. An extent is a specific number of contiguous data blocks, obtained in a single allocation, used to store a specific type of information.</a:t>
            </a:r>
          </a:p>
          <a:p>
            <a:pPr lvl="2"/>
            <a:endParaRPr lang="en-US" altLang="en-US" sz="1800" dirty="0"/>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1874" y="649044"/>
            <a:ext cx="3495675"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816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p:cTn id="7" dur="500" fill="hold"/>
                                        <p:tgtEl>
                                          <p:spTgt spid="24580"/>
                                        </p:tgtEl>
                                        <p:attrNameLst>
                                          <p:attrName>ppt_w</p:attrName>
                                        </p:attrNameLst>
                                      </p:cBhvr>
                                      <p:tavLst>
                                        <p:tav tm="0">
                                          <p:val>
                                            <p:fltVal val="0"/>
                                          </p:val>
                                        </p:tav>
                                        <p:tav tm="100000">
                                          <p:val>
                                            <p:strVal val="#ppt_w"/>
                                          </p:val>
                                        </p:tav>
                                      </p:tavLst>
                                    </p:anim>
                                    <p:anim calcmode="lin" valueType="num">
                                      <p:cBhvr>
                                        <p:cTn id="8" dur="500" fill="hold"/>
                                        <p:tgtEl>
                                          <p:spTgt spid="24580"/>
                                        </p:tgtEl>
                                        <p:attrNameLst>
                                          <p:attrName>ppt_h</p:attrName>
                                        </p:attrNameLst>
                                      </p:cBhvr>
                                      <p:tavLst>
                                        <p:tav tm="0">
                                          <p:val>
                                            <p:fltVal val="0"/>
                                          </p:val>
                                        </p:tav>
                                        <p:tav tm="100000">
                                          <p:val>
                                            <p:strVal val="#ppt_h"/>
                                          </p:val>
                                        </p:tav>
                                      </p:tavLst>
                                    </p:anim>
                                    <p:animEffect transition="in" filter="fade">
                                      <p:cBhvr>
                                        <p:cTn id="9"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Duties of the DBA</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ü"/>
            </a:pPr>
            <a:r>
              <a:rPr lang="en-US" sz="3600" dirty="0"/>
              <a:t>Manage Database Objects – Tables / Views / Procedures</a:t>
            </a:r>
          </a:p>
          <a:p>
            <a:pPr>
              <a:buFont typeface="Wingdings" panose="05000000000000000000" pitchFamily="2" charset="2"/>
              <a:buChar char="ü"/>
            </a:pPr>
            <a:r>
              <a:rPr lang="en-US" sz="3600" dirty="0"/>
              <a:t>Database performance</a:t>
            </a:r>
          </a:p>
          <a:p>
            <a:pPr>
              <a:buFont typeface="Wingdings" panose="05000000000000000000" pitchFamily="2" charset="2"/>
              <a:buChar char="ü"/>
            </a:pPr>
            <a:r>
              <a:rPr lang="en-US" sz="3600" dirty="0"/>
              <a:t>Security – Logons /Users / Roles </a:t>
            </a:r>
          </a:p>
          <a:p>
            <a:pPr>
              <a:buFont typeface="Wingdings" panose="05000000000000000000" pitchFamily="2" charset="2"/>
              <a:buChar char="ü"/>
            </a:pPr>
            <a:r>
              <a:rPr lang="en-US" sz="3600" dirty="0"/>
              <a:t>Clone data from Production to Development  or Test</a:t>
            </a:r>
          </a:p>
          <a:p>
            <a:pPr>
              <a:buFont typeface="Wingdings" panose="05000000000000000000" pitchFamily="2" charset="2"/>
              <a:buChar char="ü"/>
            </a:pPr>
            <a:r>
              <a:rPr lang="en-US" sz="3600" dirty="0"/>
              <a:t>Manage backups and carry out Data Replication plans.</a:t>
            </a:r>
          </a:p>
        </p:txBody>
      </p:sp>
    </p:spTree>
    <p:extLst>
      <p:ext uri="{BB962C8B-B14F-4D97-AF65-F5344CB8AC3E}">
        <p14:creationId xmlns:p14="http://schemas.microsoft.com/office/powerpoint/2010/main" val="4189821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p:cNvSpPr>
            <a:spLocks noGrp="1" noChangeAspect="1" noChangeArrowheads="1"/>
          </p:cNvSpPr>
          <p:nvPr>
            <p:ph type="title"/>
          </p:nvPr>
        </p:nvSpPr>
        <p:spPr/>
        <p:txBody>
          <a:bodyPr/>
          <a:lstStyle/>
          <a:p>
            <a:r>
              <a:rPr lang="en-US" altLang="en-US"/>
              <a:t>Logical Structures (cont’d)</a:t>
            </a:r>
          </a:p>
        </p:txBody>
      </p:sp>
      <p:sp>
        <p:nvSpPr>
          <p:cNvPr id="26627" name="Rectangle 3"/>
          <p:cNvSpPr>
            <a:spLocks noGrp="1" noChangeArrowheads="1"/>
          </p:cNvSpPr>
          <p:nvPr>
            <p:ph idx="1"/>
          </p:nvPr>
        </p:nvSpPr>
        <p:spPr/>
        <p:txBody>
          <a:bodyPr>
            <a:normAutofit/>
          </a:bodyPr>
          <a:lstStyle/>
          <a:p>
            <a:r>
              <a:rPr lang="en-US" altLang="en-US" b="1" dirty="0"/>
              <a:t>Schema Overview</a:t>
            </a:r>
          </a:p>
          <a:p>
            <a:pPr lvl="1"/>
            <a:r>
              <a:rPr lang="en-US" altLang="en-US" sz="2400" dirty="0"/>
              <a:t>A schema is a collection of database objects. A schema is owned by a database user and has the same name as that user. Schema objects are the logical structures that directly refer to the database's data. Schema objects include structures like tables, views, and indexes. </a:t>
            </a:r>
          </a:p>
        </p:txBody>
      </p:sp>
    </p:spTree>
    <p:extLst>
      <p:ext uri="{BB962C8B-B14F-4D97-AF65-F5344CB8AC3E}">
        <p14:creationId xmlns:p14="http://schemas.microsoft.com/office/powerpoint/2010/main" val="3270943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Line 2"/>
          <p:cNvSpPr>
            <a:spLocks noChangeShapeType="1"/>
          </p:cNvSpPr>
          <p:nvPr/>
        </p:nvSpPr>
        <p:spPr bwMode="auto">
          <a:xfrm>
            <a:off x="7543800" y="2753476"/>
            <a:ext cx="60483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63" name="Rectangle 3"/>
          <p:cNvSpPr>
            <a:spLocks noGrp="1" noChangeArrowheads="1"/>
          </p:cNvSpPr>
          <p:nvPr>
            <p:ph type="title"/>
          </p:nvPr>
        </p:nvSpPr>
        <p:spPr>
          <a:xfrm>
            <a:off x="852488" y="479425"/>
            <a:ext cx="10515600" cy="1325563"/>
          </a:xfrm>
        </p:spPr>
        <p:txBody>
          <a:bodyPr/>
          <a:lstStyle/>
          <a:p>
            <a:r>
              <a:rPr lang="en-US" altLang="en-US" dirty="0"/>
              <a:t>How Table Data Is Stored</a:t>
            </a:r>
          </a:p>
        </p:txBody>
      </p:sp>
      <p:sp>
        <p:nvSpPr>
          <p:cNvPr id="322564" name="Rectangle 4"/>
          <p:cNvSpPr>
            <a:spLocks noChangeArrowheads="1"/>
          </p:cNvSpPr>
          <p:nvPr/>
        </p:nvSpPr>
        <p:spPr bwMode="auto">
          <a:xfrm>
            <a:off x="2147888" y="2410576"/>
            <a:ext cx="2667000" cy="1928812"/>
          </a:xfrm>
          <a:prstGeom prst="rect">
            <a:avLst/>
          </a:prstGeom>
          <a:noFill/>
          <a:ln w="5715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65" name="Text Box 5"/>
          <p:cNvSpPr txBox="1">
            <a:spLocks noChangeArrowheads="1"/>
          </p:cNvSpPr>
          <p:nvPr/>
        </p:nvSpPr>
        <p:spPr bwMode="blackWhite">
          <a:xfrm>
            <a:off x="2810293" y="4491788"/>
            <a:ext cx="1351717" cy="369332"/>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Tablespace</a:t>
            </a:r>
          </a:p>
        </p:txBody>
      </p:sp>
      <p:sp>
        <p:nvSpPr>
          <p:cNvPr id="322566" name="Rectangle 6"/>
          <p:cNvSpPr>
            <a:spLocks noChangeArrowheads="1"/>
          </p:cNvSpPr>
          <p:nvPr/>
        </p:nvSpPr>
        <p:spPr bwMode="blackWhite">
          <a:xfrm>
            <a:off x="2262188" y="2562976"/>
            <a:ext cx="1143000" cy="11430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67" name="Rectangle 7"/>
          <p:cNvSpPr>
            <a:spLocks noChangeArrowheads="1"/>
          </p:cNvSpPr>
          <p:nvPr/>
        </p:nvSpPr>
        <p:spPr bwMode="blackWhite">
          <a:xfrm>
            <a:off x="3519488" y="2562976"/>
            <a:ext cx="1143000" cy="11430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68" name="Text Box 8"/>
          <p:cNvSpPr txBox="1">
            <a:spLocks noChangeArrowheads="1"/>
          </p:cNvSpPr>
          <p:nvPr/>
        </p:nvSpPr>
        <p:spPr bwMode="auto">
          <a:xfrm>
            <a:off x="2334407" y="2562976"/>
            <a:ext cx="9414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Table A</a:t>
            </a:r>
          </a:p>
        </p:txBody>
      </p:sp>
      <p:sp>
        <p:nvSpPr>
          <p:cNvPr id="322569" name="Text Box 9"/>
          <p:cNvSpPr txBox="1">
            <a:spLocks noChangeArrowheads="1"/>
          </p:cNvSpPr>
          <p:nvPr/>
        </p:nvSpPr>
        <p:spPr bwMode="auto">
          <a:xfrm>
            <a:off x="3623428" y="2562976"/>
            <a:ext cx="9541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Table B</a:t>
            </a:r>
          </a:p>
        </p:txBody>
      </p:sp>
      <p:sp>
        <p:nvSpPr>
          <p:cNvPr id="322570" name="Text Box 10"/>
          <p:cNvSpPr txBox="1">
            <a:spLocks noChangeArrowheads="1"/>
          </p:cNvSpPr>
          <p:nvPr/>
        </p:nvSpPr>
        <p:spPr bwMode="blackWhite">
          <a:xfrm>
            <a:off x="3588287" y="3805988"/>
            <a:ext cx="1005403" cy="338554"/>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600">
                <a:latin typeface="Arial" panose="020B0604020202020204" pitchFamily="34" charset="0"/>
              </a:rPr>
              <a:t>Segment</a:t>
            </a:r>
          </a:p>
        </p:txBody>
      </p:sp>
      <p:sp>
        <p:nvSpPr>
          <p:cNvPr id="322571" name="Text Box 11"/>
          <p:cNvSpPr txBox="1">
            <a:spLocks noChangeArrowheads="1"/>
          </p:cNvSpPr>
          <p:nvPr/>
        </p:nvSpPr>
        <p:spPr bwMode="blackWhite">
          <a:xfrm>
            <a:off x="2330987" y="3805988"/>
            <a:ext cx="1005403" cy="338554"/>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600">
                <a:latin typeface="Arial" panose="020B0604020202020204" pitchFamily="34" charset="0"/>
              </a:rPr>
              <a:t>Segment</a:t>
            </a:r>
          </a:p>
        </p:txBody>
      </p:sp>
      <p:sp>
        <p:nvSpPr>
          <p:cNvPr id="322572" name="Rectangle 12"/>
          <p:cNvSpPr>
            <a:spLocks noChangeArrowheads="1"/>
          </p:cNvSpPr>
          <p:nvPr/>
        </p:nvSpPr>
        <p:spPr bwMode="blackWhite">
          <a:xfrm>
            <a:off x="6110288" y="2486776"/>
            <a:ext cx="1447800" cy="16002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73" name="Line 13"/>
          <p:cNvSpPr>
            <a:spLocks noChangeShapeType="1"/>
          </p:cNvSpPr>
          <p:nvPr/>
        </p:nvSpPr>
        <p:spPr bwMode="blackWhite">
          <a:xfrm>
            <a:off x="6110288" y="26645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4" name="Line 14"/>
          <p:cNvSpPr>
            <a:spLocks noChangeShapeType="1"/>
          </p:cNvSpPr>
          <p:nvPr/>
        </p:nvSpPr>
        <p:spPr bwMode="blackWhite">
          <a:xfrm>
            <a:off x="6110288" y="28423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5" name="Line 15"/>
          <p:cNvSpPr>
            <a:spLocks noChangeShapeType="1"/>
          </p:cNvSpPr>
          <p:nvPr/>
        </p:nvSpPr>
        <p:spPr bwMode="blackWhite">
          <a:xfrm>
            <a:off x="6110288" y="30201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6" name="Line 16"/>
          <p:cNvSpPr>
            <a:spLocks noChangeShapeType="1"/>
          </p:cNvSpPr>
          <p:nvPr/>
        </p:nvSpPr>
        <p:spPr bwMode="blackWhite">
          <a:xfrm>
            <a:off x="6110288" y="31979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7" name="Line 17"/>
          <p:cNvSpPr>
            <a:spLocks noChangeShapeType="1"/>
          </p:cNvSpPr>
          <p:nvPr/>
        </p:nvSpPr>
        <p:spPr bwMode="blackWhite">
          <a:xfrm>
            <a:off x="6110288" y="33757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8" name="Line 18"/>
          <p:cNvSpPr>
            <a:spLocks noChangeShapeType="1"/>
          </p:cNvSpPr>
          <p:nvPr/>
        </p:nvSpPr>
        <p:spPr bwMode="blackWhite">
          <a:xfrm>
            <a:off x="6110288" y="35535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79" name="Line 19"/>
          <p:cNvSpPr>
            <a:spLocks noChangeShapeType="1"/>
          </p:cNvSpPr>
          <p:nvPr/>
        </p:nvSpPr>
        <p:spPr bwMode="blackWhite">
          <a:xfrm>
            <a:off x="6110288" y="37313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0" name="Line 20"/>
          <p:cNvSpPr>
            <a:spLocks noChangeShapeType="1"/>
          </p:cNvSpPr>
          <p:nvPr/>
        </p:nvSpPr>
        <p:spPr bwMode="blackWhite">
          <a:xfrm>
            <a:off x="6110288" y="3909176"/>
            <a:ext cx="1447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1" name="Line 21"/>
          <p:cNvSpPr>
            <a:spLocks noChangeShapeType="1"/>
          </p:cNvSpPr>
          <p:nvPr/>
        </p:nvSpPr>
        <p:spPr bwMode="blackWhite">
          <a:xfrm>
            <a:off x="6310313" y="2486776"/>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2" name="Line 22"/>
          <p:cNvSpPr>
            <a:spLocks noChangeShapeType="1"/>
          </p:cNvSpPr>
          <p:nvPr/>
        </p:nvSpPr>
        <p:spPr bwMode="blackWhite">
          <a:xfrm>
            <a:off x="6410325" y="2486776"/>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3" name="Line 23"/>
          <p:cNvSpPr>
            <a:spLocks noChangeShapeType="1"/>
          </p:cNvSpPr>
          <p:nvPr/>
        </p:nvSpPr>
        <p:spPr bwMode="blackWhite">
          <a:xfrm>
            <a:off x="6659563" y="2486776"/>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4" name="Line 24"/>
          <p:cNvSpPr>
            <a:spLocks noChangeShapeType="1"/>
          </p:cNvSpPr>
          <p:nvPr/>
        </p:nvSpPr>
        <p:spPr bwMode="blackWhite">
          <a:xfrm>
            <a:off x="7108825" y="2486776"/>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5" name="Line 25"/>
          <p:cNvSpPr>
            <a:spLocks noChangeShapeType="1"/>
          </p:cNvSpPr>
          <p:nvPr/>
        </p:nvSpPr>
        <p:spPr bwMode="blackWhite">
          <a:xfrm>
            <a:off x="7358063" y="2486776"/>
            <a:ext cx="0" cy="16002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6" name="Line 26"/>
          <p:cNvSpPr>
            <a:spLocks noChangeShapeType="1"/>
          </p:cNvSpPr>
          <p:nvPr/>
        </p:nvSpPr>
        <p:spPr bwMode="auto">
          <a:xfrm flipV="1">
            <a:off x="4738688" y="2467726"/>
            <a:ext cx="1104900" cy="9525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7" name="Line 27"/>
          <p:cNvSpPr>
            <a:spLocks noChangeShapeType="1"/>
          </p:cNvSpPr>
          <p:nvPr/>
        </p:nvSpPr>
        <p:spPr bwMode="auto">
          <a:xfrm>
            <a:off x="4738688" y="3705976"/>
            <a:ext cx="1143000" cy="3810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88" name="Text Box 28"/>
          <p:cNvSpPr txBox="1">
            <a:spLocks noChangeArrowheads="1"/>
          </p:cNvSpPr>
          <p:nvPr/>
        </p:nvSpPr>
        <p:spPr bwMode="auto">
          <a:xfrm>
            <a:off x="4967288" y="3096376"/>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600">
                <a:latin typeface="Arial" panose="020B0604020202020204" pitchFamily="34" charset="0"/>
              </a:rPr>
              <a:t>Rows</a:t>
            </a:r>
          </a:p>
        </p:txBody>
      </p:sp>
      <p:sp>
        <p:nvSpPr>
          <p:cNvPr id="322589" name="Text Box 29"/>
          <p:cNvSpPr txBox="1">
            <a:spLocks noChangeArrowheads="1"/>
          </p:cNvSpPr>
          <p:nvPr/>
        </p:nvSpPr>
        <p:spPr bwMode="auto">
          <a:xfrm>
            <a:off x="6318055" y="1900988"/>
            <a:ext cx="9925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600">
                <a:latin typeface="Arial" panose="020B0604020202020204" pitchFamily="34" charset="0"/>
              </a:rPr>
              <a:t>Columns</a:t>
            </a:r>
          </a:p>
        </p:txBody>
      </p:sp>
      <p:sp>
        <p:nvSpPr>
          <p:cNvPr id="322590" name="AutoShape 30"/>
          <p:cNvSpPr>
            <a:spLocks noChangeAspect="1" noChangeArrowheads="1"/>
          </p:cNvSpPr>
          <p:nvPr/>
        </p:nvSpPr>
        <p:spPr bwMode="blackWhite">
          <a:xfrm>
            <a:off x="8686801" y="2453439"/>
            <a:ext cx="976313" cy="1471613"/>
          </a:xfrm>
          <a:prstGeom prst="cube">
            <a:avLst>
              <a:gd name="adj" fmla="val 25000"/>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91" name="Rectangle 31"/>
          <p:cNvSpPr>
            <a:spLocks noChangeArrowheads="1"/>
          </p:cNvSpPr>
          <p:nvPr/>
        </p:nvSpPr>
        <p:spPr bwMode="blackWhite">
          <a:xfrm>
            <a:off x="8701088" y="2943976"/>
            <a:ext cx="520700" cy="1143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92" name="Rectangle 32"/>
          <p:cNvSpPr>
            <a:spLocks noChangeArrowheads="1"/>
          </p:cNvSpPr>
          <p:nvPr/>
        </p:nvSpPr>
        <p:spPr bwMode="blackWhite">
          <a:xfrm>
            <a:off x="8802688" y="3172576"/>
            <a:ext cx="520700" cy="1143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93" name="Line 33"/>
          <p:cNvSpPr>
            <a:spLocks noChangeShapeType="1"/>
          </p:cNvSpPr>
          <p:nvPr/>
        </p:nvSpPr>
        <p:spPr bwMode="auto">
          <a:xfrm>
            <a:off x="8243888" y="3004301"/>
            <a:ext cx="4445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94" name="Line 34"/>
          <p:cNvSpPr>
            <a:spLocks noChangeShapeType="1"/>
          </p:cNvSpPr>
          <p:nvPr/>
        </p:nvSpPr>
        <p:spPr bwMode="auto">
          <a:xfrm>
            <a:off x="8139113" y="3223376"/>
            <a:ext cx="66040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95" name="AutoShape 35"/>
          <p:cNvSpPr>
            <a:spLocks noChangeAspect="1" noChangeArrowheads="1"/>
          </p:cNvSpPr>
          <p:nvPr/>
        </p:nvSpPr>
        <p:spPr bwMode="blackWhite">
          <a:xfrm>
            <a:off x="8686801" y="4587038"/>
            <a:ext cx="976313" cy="1473200"/>
          </a:xfrm>
          <a:prstGeom prst="cube">
            <a:avLst>
              <a:gd name="adj" fmla="val 25000"/>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96" name="Rectangle 36"/>
          <p:cNvSpPr>
            <a:spLocks noChangeArrowheads="1"/>
          </p:cNvSpPr>
          <p:nvPr/>
        </p:nvSpPr>
        <p:spPr bwMode="blackWhite">
          <a:xfrm>
            <a:off x="8701088" y="5482388"/>
            <a:ext cx="520700" cy="1143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597" name="Line 37"/>
          <p:cNvSpPr>
            <a:spLocks noChangeShapeType="1"/>
          </p:cNvSpPr>
          <p:nvPr/>
        </p:nvSpPr>
        <p:spPr bwMode="auto">
          <a:xfrm>
            <a:off x="7929563" y="5558588"/>
            <a:ext cx="742950" cy="0"/>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98" name="Line 38"/>
          <p:cNvSpPr>
            <a:spLocks noChangeShapeType="1"/>
          </p:cNvSpPr>
          <p:nvPr/>
        </p:nvSpPr>
        <p:spPr bwMode="auto">
          <a:xfrm>
            <a:off x="7558088" y="2562976"/>
            <a:ext cx="6858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599" name="Line 39"/>
          <p:cNvSpPr>
            <a:spLocks noChangeShapeType="1"/>
          </p:cNvSpPr>
          <p:nvPr/>
        </p:nvSpPr>
        <p:spPr bwMode="auto">
          <a:xfrm>
            <a:off x="8243888" y="2562976"/>
            <a:ext cx="0" cy="438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600" name="Line 40"/>
          <p:cNvSpPr>
            <a:spLocks noChangeShapeType="1"/>
          </p:cNvSpPr>
          <p:nvPr/>
        </p:nvSpPr>
        <p:spPr bwMode="auto">
          <a:xfrm>
            <a:off x="8148638" y="2753476"/>
            <a:ext cx="0" cy="4762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601" name="Line 41"/>
          <p:cNvSpPr>
            <a:spLocks noChangeShapeType="1"/>
          </p:cNvSpPr>
          <p:nvPr/>
        </p:nvSpPr>
        <p:spPr bwMode="auto">
          <a:xfrm>
            <a:off x="7567613" y="3810751"/>
            <a:ext cx="3810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602" name="Line 42"/>
          <p:cNvSpPr>
            <a:spLocks noChangeShapeType="1"/>
          </p:cNvSpPr>
          <p:nvPr/>
        </p:nvSpPr>
        <p:spPr bwMode="auto">
          <a:xfrm>
            <a:off x="7939088" y="3820276"/>
            <a:ext cx="0" cy="17526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322603" name="AutoShape 43"/>
          <p:cNvSpPr>
            <a:spLocks/>
          </p:cNvSpPr>
          <p:nvPr/>
        </p:nvSpPr>
        <p:spPr bwMode="auto">
          <a:xfrm>
            <a:off x="5834063" y="2524876"/>
            <a:ext cx="152400" cy="1524000"/>
          </a:xfrm>
          <a:prstGeom prst="leftBrace">
            <a:avLst>
              <a:gd name="adj1" fmla="val 83333"/>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04" name="AutoShape 44"/>
          <p:cNvSpPr>
            <a:spLocks/>
          </p:cNvSpPr>
          <p:nvPr/>
        </p:nvSpPr>
        <p:spPr bwMode="auto">
          <a:xfrm rot="5400000">
            <a:off x="6761957" y="1606507"/>
            <a:ext cx="144462" cy="1447800"/>
          </a:xfrm>
          <a:prstGeom prst="leftBrace">
            <a:avLst>
              <a:gd name="adj1" fmla="val 83517"/>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05" name="Text Box 45"/>
          <p:cNvSpPr txBox="1">
            <a:spLocks noChangeArrowheads="1"/>
          </p:cNvSpPr>
          <p:nvPr/>
        </p:nvSpPr>
        <p:spPr bwMode="blackWhite">
          <a:xfrm>
            <a:off x="6437530" y="4186988"/>
            <a:ext cx="736164" cy="369332"/>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Table</a:t>
            </a:r>
          </a:p>
        </p:txBody>
      </p:sp>
      <p:sp>
        <p:nvSpPr>
          <p:cNvPr id="322606" name="Text Box 46"/>
          <p:cNvSpPr txBox="1">
            <a:spLocks noChangeArrowheads="1"/>
          </p:cNvSpPr>
          <p:nvPr/>
        </p:nvSpPr>
        <p:spPr bwMode="blackWhite">
          <a:xfrm>
            <a:off x="8786022" y="1977188"/>
            <a:ext cx="787395" cy="338554"/>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600">
                <a:latin typeface="Arial" panose="020B0604020202020204" pitchFamily="34" charset="0"/>
              </a:rPr>
              <a:t>Blocks</a:t>
            </a:r>
          </a:p>
        </p:txBody>
      </p:sp>
      <p:sp>
        <p:nvSpPr>
          <p:cNvPr id="322607" name="Oval 47"/>
          <p:cNvSpPr>
            <a:spLocks noChangeArrowheads="1"/>
          </p:cNvSpPr>
          <p:nvPr/>
        </p:nvSpPr>
        <p:spPr bwMode="blackWhite">
          <a:xfrm>
            <a:off x="9005888" y="4034588"/>
            <a:ext cx="76200"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08" name="Oval 48"/>
          <p:cNvSpPr>
            <a:spLocks noChangeArrowheads="1"/>
          </p:cNvSpPr>
          <p:nvPr/>
        </p:nvSpPr>
        <p:spPr bwMode="blackWhite">
          <a:xfrm>
            <a:off x="9005888" y="4186988"/>
            <a:ext cx="76200"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09" name="Oval 49"/>
          <p:cNvSpPr>
            <a:spLocks noChangeArrowheads="1"/>
          </p:cNvSpPr>
          <p:nvPr/>
        </p:nvSpPr>
        <p:spPr bwMode="blackWhite">
          <a:xfrm>
            <a:off x="9005888" y="4339388"/>
            <a:ext cx="76200"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10" name="Text Box 50"/>
          <p:cNvSpPr txBox="1">
            <a:spLocks noChangeArrowheads="1"/>
          </p:cNvSpPr>
          <p:nvPr/>
        </p:nvSpPr>
        <p:spPr bwMode="auto">
          <a:xfrm>
            <a:off x="6462713" y="6396788"/>
            <a:ext cx="1060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400">
                <a:latin typeface="Arial" panose="020B0604020202020204" pitchFamily="34" charset="0"/>
              </a:rPr>
              <a:t>Row piece</a:t>
            </a:r>
          </a:p>
        </p:txBody>
      </p:sp>
      <p:sp>
        <p:nvSpPr>
          <p:cNvPr id="322611" name="Rectangle 51"/>
          <p:cNvSpPr>
            <a:spLocks noChangeArrowheads="1"/>
          </p:cNvSpPr>
          <p:nvPr/>
        </p:nvSpPr>
        <p:spPr bwMode="blackWhite">
          <a:xfrm>
            <a:off x="6567488" y="6168188"/>
            <a:ext cx="520700" cy="114300"/>
          </a:xfrm>
          <a:prstGeom prst="rect">
            <a:avLst/>
          </a:prstGeom>
          <a:solidFill>
            <a:srgbClr val="33CCCC"/>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12" name="Rectangle 52"/>
          <p:cNvSpPr>
            <a:spLocks noChangeArrowheads="1"/>
          </p:cNvSpPr>
          <p:nvPr/>
        </p:nvSpPr>
        <p:spPr bwMode="auto">
          <a:xfrm>
            <a:off x="8396288" y="1900988"/>
            <a:ext cx="1447800" cy="4343400"/>
          </a:xfrm>
          <a:prstGeom prst="rect">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13" name="Text Box 53"/>
          <p:cNvSpPr txBox="1">
            <a:spLocks noChangeArrowheads="1"/>
          </p:cNvSpPr>
          <p:nvPr/>
        </p:nvSpPr>
        <p:spPr bwMode="blackWhite">
          <a:xfrm>
            <a:off x="8737356" y="6320588"/>
            <a:ext cx="838691" cy="369332"/>
          </a:xfrm>
          <a:prstGeom prst="rect">
            <a:avLst/>
          </a:prstGeom>
          <a:solidFill>
            <a:srgbClr val="FFCC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800">
                <a:latin typeface="Arial" panose="020B0604020202020204" pitchFamily="34" charset="0"/>
              </a:rPr>
              <a:t>Extent</a:t>
            </a:r>
          </a:p>
        </p:txBody>
      </p:sp>
      <p:sp>
        <p:nvSpPr>
          <p:cNvPr id="322614" name="Oval 54"/>
          <p:cNvSpPr>
            <a:spLocks noChangeArrowheads="1"/>
          </p:cNvSpPr>
          <p:nvPr/>
        </p:nvSpPr>
        <p:spPr bwMode="blackWhite">
          <a:xfrm>
            <a:off x="7664451" y="3120188"/>
            <a:ext cx="74613"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15" name="Oval 55"/>
          <p:cNvSpPr>
            <a:spLocks noChangeArrowheads="1"/>
          </p:cNvSpPr>
          <p:nvPr/>
        </p:nvSpPr>
        <p:spPr bwMode="blackWhite">
          <a:xfrm>
            <a:off x="7662863" y="3272588"/>
            <a:ext cx="76200"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322616" name="Oval 56"/>
          <p:cNvSpPr>
            <a:spLocks noChangeArrowheads="1"/>
          </p:cNvSpPr>
          <p:nvPr/>
        </p:nvSpPr>
        <p:spPr bwMode="blackWhite">
          <a:xfrm>
            <a:off x="7664451" y="3424988"/>
            <a:ext cx="74613" cy="76200"/>
          </a:xfrm>
          <a:prstGeom prst="ellipse">
            <a:avLst/>
          </a:prstGeom>
          <a:solidFill>
            <a:srgbClr val="000000"/>
          </a:solidFill>
          <a:ln w="28575">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extLst>
      <p:ext uri="{BB962C8B-B14F-4D97-AF65-F5344CB8AC3E}">
        <p14:creationId xmlns:p14="http://schemas.microsoft.com/office/powerpoint/2010/main" val="47726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4"/>
          <p:cNvPicPr>
            <a:picLocks noChangeAspect="1" noChangeArrowheads="1"/>
          </p:cNvPicPr>
          <p:nvPr/>
        </p:nvPicPr>
        <p:blipFill>
          <a:blip r:embed="rId3">
            <a:extLst>
              <a:ext uri="{28A0092B-C50C-407E-A947-70E740481C1C}">
                <a14:useLocalDpi xmlns:a14="http://schemas.microsoft.com/office/drawing/2010/main" val="0"/>
              </a:ext>
            </a:extLst>
          </a:blip>
          <a:srcRect t="6668"/>
          <a:stretch>
            <a:fillRect/>
          </a:stretch>
        </p:blipFill>
        <p:spPr bwMode="auto">
          <a:xfrm>
            <a:off x="2667001" y="914400"/>
            <a:ext cx="6810375" cy="49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00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t="8534"/>
          <a:stretch>
            <a:fillRect/>
          </a:stretch>
        </p:blipFill>
        <p:spPr bwMode="auto">
          <a:xfrm>
            <a:off x="2362200" y="533401"/>
            <a:ext cx="7543800" cy="531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806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Backup Methods</a:t>
            </a:r>
          </a:p>
        </p:txBody>
      </p:sp>
      <p:sp>
        <p:nvSpPr>
          <p:cNvPr id="44035" name="Rectangle 3"/>
          <p:cNvSpPr>
            <a:spLocks noGrp="1" noChangeArrowheads="1"/>
          </p:cNvSpPr>
          <p:nvPr>
            <p:ph idx="1"/>
          </p:nvPr>
        </p:nvSpPr>
        <p:spPr>
          <a:xfrm>
            <a:off x="685800" y="2501900"/>
            <a:ext cx="10579100" cy="3898900"/>
          </a:xfrm>
        </p:spPr>
        <p:txBody>
          <a:bodyPr>
            <a:normAutofit/>
          </a:bodyPr>
          <a:lstStyle/>
          <a:p>
            <a:r>
              <a:rPr lang="en-US" altLang="en-US" sz="2800" dirty="0"/>
              <a:t>Cold Backup (aka Consistent Backups)</a:t>
            </a:r>
          </a:p>
          <a:p>
            <a:pPr lvl="1"/>
            <a:r>
              <a:rPr lang="en-US" altLang="en-US" sz="2400" dirty="0"/>
              <a:t>The only way to make a consistent whole database backup is to shut down the database with the NORMAL, IMMEDIATE, or TRANSACTIONAL options and make the backup while the database is closed.</a:t>
            </a:r>
          </a:p>
          <a:p>
            <a:pPr lvl="1"/>
            <a:r>
              <a:rPr lang="en-US" altLang="en-US" sz="2400" dirty="0"/>
              <a:t>Advantage : No recovery is required after </a:t>
            </a:r>
            <a:r>
              <a:rPr lang="en-US" altLang="en-US" sz="2400" dirty="0" err="1"/>
              <a:t>datafiles</a:t>
            </a:r>
            <a:r>
              <a:rPr lang="en-US" altLang="en-US" sz="2400" dirty="0"/>
              <a:t> are restored – quicker restore</a:t>
            </a:r>
          </a:p>
          <a:p>
            <a:pPr lvl="1"/>
            <a:r>
              <a:rPr lang="en-US" altLang="en-US" sz="2400" dirty="0"/>
              <a:t>Disadvantage : No access to database during backup time (depends on size/system speed)</a:t>
            </a:r>
          </a:p>
          <a:p>
            <a:pPr lvl="1"/>
            <a:endParaRPr lang="en-US" altLang="en-US" dirty="0"/>
          </a:p>
        </p:txBody>
      </p:sp>
    </p:spTree>
    <p:extLst>
      <p:ext uri="{BB962C8B-B14F-4D97-AF65-F5344CB8AC3E}">
        <p14:creationId xmlns:p14="http://schemas.microsoft.com/office/powerpoint/2010/main" val="1921375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Backup Methods (cont’d)</a:t>
            </a:r>
          </a:p>
        </p:txBody>
      </p:sp>
      <p:sp>
        <p:nvSpPr>
          <p:cNvPr id="46083" name="Rectangle 3"/>
          <p:cNvSpPr>
            <a:spLocks noGrp="1" noChangeArrowheads="1"/>
          </p:cNvSpPr>
          <p:nvPr>
            <p:ph idx="1"/>
          </p:nvPr>
        </p:nvSpPr>
        <p:spPr>
          <a:xfrm>
            <a:off x="660400" y="2374900"/>
            <a:ext cx="10998200" cy="4483100"/>
          </a:xfrm>
        </p:spPr>
        <p:txBody>
          <a:bodyPr>
            <a:normAutofit/>
          </a:bodyPr>
          <a:lstStyle/>
          <a:p>
            <a:pPr>
              <a:lnSpc>
                <a:spcPct val="90000"/>
              </a:lnSpc>
            </a:pPr>
            <a:r>
              <a:rPr lang="en-US" altLang="en-US" sz="2800" dirty="0"/>
              <a:t>Hot Backup (aka Inconsistent Backups)</a:t>
            </a:r>
          </a:p>
          <a:p>
            <a:pPr lvl="1">
              <a:lnSpc>
                <a:spcPct val="90000"/>
              </a:lnSpc>
            </a:pPr>
            <a:r>
              <a:rPr lang="en-US" altLang="en-US" sz="2400" dirty="0"/>
              <a:t>If the database must be up and running 24 hours a day, seven days a week, then you have no choice but to perform inconsistent backups of the whole database. A backup of online </a:t>
            </a:r>
            <a:r>
              <a:rPr lang="en-US" altLang="en-US" sz="2400" dirty="0" err="1"/>
              <a:t>datafiles</a:t>
            </a:r>
            <a:r>
              <a:rPr lang="en-US" altLang="en-US" sz="2400" dirty="0"/>
              <a:t> is called an online backup. This requires that you run your database in ARCHIVELOG mode. </a:t>
            </a:r>
          </a:p>
          <a:p>
            <a:pPr lvl="1">
              <a:lnSpc>
                <a:spcPct val="90000"/>
              </a:lnSpc>
            </a:pPr>
            <a:r>
              <a:rPr lang="en-US" altLang="en-US" sz="2400" dirty="0"/>
              <a:t>Advantage : Database remains open during backup</a:t>
            </a:r>
          </a:p>
          <a:p>
            <a:pPr lvl="1">
              <a:lnSpc>
                <a:spcPct val="90000"/>
              </a:lnSpc>
            </a:pPr>
            <a:r>
              <a:rPr lang="en-US" altLang="en-US" sz="2400" dirty="0"/>
              <a:t>Disadvantage : Large databases may have performance impact during backup, recovery takes longer and is </a:t>
            </a:r>
            <a:r>
              <a:rPr lang="en-US" altLang="en-US" sz="2400" i="1" dirty="0"/>
              <a:t>slightly</a:t>
            </a:r>
            <a:r>
              <a:rPr lang="en-US" altLang="en-US" sz="2400" dirty="0"/>
              <a:t> more complex</a:t>
            </a:r>
            <a:endParaRPr lang="en-US" altLang="en-US" sz="2800" dirty="0"/>
          </a:p>
          <a:p>
            <a:pPr lvl="1">
              <a:lnSpc>
                <a:spcPct val="90000"/>
              </a:lnSpc>
            </a:pP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081806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Backup Methods (cont’d)</a:t>
            </a:r>
          </a:p>
        </p:txBody>
      </p:sp>
      <p:sp>
        <p:nvSpPr>
          <p:cNvPr id="48131" name="Rectangle 3"/>
          <p:cNvSpPr>
            <a:spLocks noGrp="1" noChangeArrowheads="1"/>
          </p:cNvSpPr>
          <p:nvPr>
            <p:ph idx="1"/>
          </p:nvPr>
        </p:nvSpPr>
        <p:spPr>
          <a:xfrm>
            <a:off x="508000" y="2197100"/>
            <a:ext cx="11188700" cy="4546600"/>
          </a:xfrm>
        </p:spPr>
        <p:txBody>
          <a:bodyPr>
            <a:normAutofit/>
          </a:bodyPr>
          <a:lstStyle/>
          <a:p>
            <a:r>
              <a:rPr lang="en-US" altLang="en-US" sz="3200" dirty="0"/>
              <a:t>Logical backup (Export)</a:t>
            </a:r>
          </a:p>
          <a:p>
            <a:pPr lvl="1"/>
            <a:r>
              <a:rPr lang="en-US" altLang="en-US" sz="2800" dirty="0"/>
              <a:t>Logical backups are exports of schema objects, like tables and stored procedures, into a binary file. Oracle utilities are used to move Oracle schema objects in and out of Oracle.</a:t>
            </a:r>
          </a:p>
          <a:p>
            <a:pPr lvl="1"/>
            <a:r>
              <a:rPr lang="en-US" altLang="en-US" sz="2800" dirty="0"/>
              <a:t>Not recommended for backup of a whole database, but useful for backing up individual objects or schemas or moving data into another database </a:t>
            </a:r>
          </a:p>
        </p:txBody>
      </p:sp>
    </p:spTree>
    <p:extLst>
      <p:ext uri="{BB962C8B-B14F-4D97-AF65-F5344CB8AC3E}">
        <p14:creationId xmlns:p14="http://schemas.microsoft.com/office/powerpoint/2010/main" val="1523662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Administrative Tasks</a:t>
            </a:r>
          </a:p>
        </p:txBody>
      </p:sp>
      <p:sp>
        <p:nvSpPr>
          <p:cNvPr id="51203" name="Rectangle 3"/>
          <p:cNvSpPr>
            <a:spLocks noGrp="1" noChangeArrowheads="1"/>
          </p:cNvSpPr>
          <p:nvPr>
            <p:ph idx="1"/>
          </p:nvPr>
        </p:nvSpPr>
        <p:spPr/>
        <p:txBody>
          <a:bodyPr>
            <a:normAutofit fontScale="85000" lnSpcReduction="20000"/>
          </a:bodyPr>
          <a:lstStyle/>
          <a:p>
            <a:r>
              <a:rPr lang="en-US" altLang="en-US" sz="3600" dirty="0"/>
              <a:t>Daily Checks</a:t>
            </a:r>
          </a:p>
          <a:p>
            <a:pPr lvl="1"/>
            <a:r>
              <a:rPr lang="en-US" altLang="en-US" sz="3200" dirty="0"/>
              <a:t>Check database availability</a:t>
            </a:r>
          </a:p>
          <a:p>
            <a:pPr lvl="1"/>
            <a:r>
              <a:rPr lang="en-US" altLang="en-US" sz="3200" dirty="0"/>
              <a:t>Check logs / trace files</a:t>
            </a:r>
          </a:p>
          <a:p>
            <a:pPr lvl="1"/>
            <a:r>
              <a:rPr lang="en-US" altLang="en-US" sz="3200" dirty="0"/>
              <a:t>Check free space / resources</a:t>
            </a:r>
          </a:p>
          <a:p>
            <a:pPr lvl="1"/>
            <a:r>
              <a:rPr lang="en-US" altLang="en-US" sz="3200" dirty="0"/>
              <a:t>Check for invalid objects</a:t>
            </a:r>
          </a:p>
          <a:p>
            <a:pPr lvl="1"/>
            <a:r>
              <a:rPr lang="en-US" altLang="en-US" sz="3200" dirty="0"/>
              <a:t>Check for broken jobs</a:t>
            </a:r>
          </a:p>
          <a:p>
            <a:pPr lvl="1"/>
            <a:r>
              <a:rPr lang="en-US" altLang="en-US" sz="3200" dirty="0"/>
              <a:t>Verify backup</a:t>
            </a:r>
          </a:p>
        </p:txBody>
      </p:sp>
    </p:spTree>
    <p:extLst>
      <p:ext uri="{BB962C8B-B14F-4D97-AF65-F5344CB8AC3E}">
        <p14:creationId xmlns:p14="http://schemas.microsoft.com/office/powerpoint/2010/main" val="4107466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Administrative Tasks (cont’d)</a:t>
            </a:r>
          </a:p>
        </p:txBody>
      </p:sp>
      <p:sp>
        <p:nvSpPr>
          <p:cNvPr id="53251" name="Rectangle 3"/>
          <p:cNvSpPr>
            <a:spLocks noGrp="1" noChangeArrowheads="1"/>
          </p:cNvSpPr>
          <p:nvPr>
            <p:ph idx="1"/>
          </p:nvPr>
        </p:nvSpPr>
        <p:spPr/>
        <p:txBody>
          <a:bodyPr>
            <a:normAutofit/>
          </a:bodyPr>
          <a:lstStyle/>
          <a:p>
            <a:r>
              <a:rPr lang="en-US" altLang="en-US" sz="3600" dirty="0"/>
              <a:t>Weekly Tasks</a:t>
            </a:r>
          </a:p>
          <a:p>
            <a:pPr lvl="1"/>
            <a:r>
              <a:rPr lang="en-US" altLang="en-US" sz="3200" dirty="0"/>
              <a:t>Collect statistics (database job)</a:t>
            </a:r>
          </a:p>
          <a:p>
            <a:pPr lvl="1"/>
            <a:r>
              <a:rPr lang="en-US" altLang="en-US" sz="3200" dirty="0"/>
              <a:t>Archive / delete log files</a:t>
            </a:r>
          </a:p>
          <a:p>
            <a:pPr lvl="1"/>
            <a:r>
              <a:rPr lang="en-US" altLang="en-US" sz="3200" dirty="0"/>
              <a:t>Run performance reports (</a:t>
            </a:r>
            <a:r>
              <a:rPr lang="en-US" altLang="en-US" sz="3200" dirty="0" err="1"/>
              <a:t>statspack</a:t>
            </a:r>
            <a:r>
              <a:rPr lang="en-US" altLang="en-US" sz="3200" dirty="0"/>
              <a:t>)</a:t>
            </a:r>
          </a:p>
        </p:txBody>
      </p:sp>
    </p:spTree>
    <p:extLst>
      <p:ext uri="{BB962C8B-B14F-4D97-AF65-F5344CB8AC3E}">
        <p14:creationId xmlns:p14="http://schemas.microsoft.com/office/powerpoint/2010/main" val="82590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Administrative Tasks (cont’d)</a:t>
            </a:r>
          </a:p>
        </p:txBody>
      </p:sp>
      <p:sp>
        <p:nvSpPr>
          <p:cNvPr id="55299" name="Rectangle 3"/>
          <p:cNvSpPr>
            <a:spLocks noGrp="1" noChangeArrowheads="1"/>
          </p:cNvSpPr>
          <p:nvPr>
            <p:ph idx="1"/>
          </p:nvPr>
        </p:nvSpPr>
        <p:spPr/>
        <p:txBody>
          <a:bodyPr>
            <a:normAutofit/>
          </a:bodyPr>
          <a:lstStyle/>
          <a:p>
            <a:r>
              <a:rPr lang="en-US" altLang="en-US" sz="3600" dirty="0"/>
              <a:t>Others</a:t>
            </a:r>
          </a:p>
          <a:p>
            <a:pPr lvl="1"/>
            <a:r>
              <a:rPr lang="en-US" altLang="en-US" sz="3200" dirty="0"/>
              <a:t>Applying patches</a:t>
            </a:r>
          </a:p>
          <a:p>
            <a:pPr lvl="1"/>
            <a:r>
              <a:rPr lang="en-US" altLang="en-US" sz="3200" dirty="0"/>
              <a:t>Database upgrades</a:t>
            </a:r>
          </a:p>
          <a:p>
            <a:pPr lvl="1"/>
            <a:r>
              <a:rPr lang="en-US" altLang="en-US" sz="3200" dirty="0"/>
              <a:t>New Database installations</a:t>
            </a:r>
          </a:p>
          <a:p>
            <a:pPr lvl="1"/>
            <a:r>
              <a:rPr lang="en-US" altLang="en-US" sz="3200" dirty="0"/>
              <a:t>Creating user accounts</a:t>
            </a:r>
          </a:p>
        </p:txBody>
      </p:sp>
    </p:spTree>
    <p:extLst>
      <p:ext uri="{BB962C8B-B14F-4D97-AF65-F5344CB8AC3E}">
        <p14:creationId xmlns:p14="http://schemas.microsoft.com/office/powerpoint/2010/main" val="380643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DBA Tools in Oracle 11g</a:t>
            </a:r>
          </a:p>
        </p:txBody>
      </p:sp>
      <p:sp>
        <p:nvSpPr>
          <p:cNvPr id="3" name="Content Placeholder 2"/>
          <p:cNvSpPr>
            <a:spLocks noGrp="1"/>
          </p:cNvSpPr>
          <p:nvPr>
            <p:ph idx="1"/>
          </p:nvPr>
        </p:nvSpPr>
        <p:spPr>
          <a:xfrm>
            <a:off x="577516" y="2603500"/>
            <a:ext cx="11093116" cy="4013868"/>
          </a:xfrm>
        </p:spPr>
        <p:txBody>
          <a:bodyPr>
            <a:normAutofit fontScale="85000" lnSpcReduction="20000"/>
          </a:bodyPr>
          <a:lstStyle/>
          <a:p>
            <a:pPr lvl="1"/>
            <a:r>
              <a:rPr lang="en-US" altLang="en-US" sz="3200" b="1" dirty="0"/>
              <a:t>SQL*Plus </a:t>
            </a:r>
            <a:r>
              <a:rPr lang="en-US" altLang="en-US" sz="3200" dirty="0"/>
              <a:t>provides an additional interface </a:t>
            </a:r>
            <a:br>
              <a:rPr lang="en-US" altLang="en-US" sz="3200" dirty="0"/>
            </a:br>
            <a:r>
              <a:rPr lang="en-US" altLang="en-US" sz="3200" dirty="0"/>
              <a:t>to your database so that you can:</a:t>
            </a:r>
          </a:p>
          <a:p>
            <a:pPr lvl="2"/>
            <a:r>
              <a:rPr lang="en-US" altLang="en-US" sz="2800" dirty="0"/>
              <a:t>Perform database management operations</a:t>
            </a:r>
          </a:p>
          <a:p>
            <a:pPr lvl="2"/>
            <a:r>
              <a:rPr lang="en-US" altLang="en-US" sz="2800" dirty="0"/>
              <a:t>Execute SQL commands to query, insert, update, and delete data in your database</a:t>
            </a:r>
          </a:p>
          <a:p>
            <a:pPr lvl="1"/>
            <a:r>
              <a:rPr lang="en-US" altLang="en-US" sz="3200" b="1" dirty="0"/>
              <a:t>SQL Developer: </a:t>
            </a:r>
          </a:p>
          <a:p>
            <a:pPr lvl="2"/>
            <a:r>
              <a:rPr lang="en-US" altLang="en-US" sz="2800" dirty="0"/>
              <a:t>Is a graphical user interface for accessing your instance of Oracle Database </a:t>
            </a:r>
          </a:p>
          <a:p>
            <a:pPr lvl="2"/>
            <a:r>
              <a:rPr lang="en-US" altLang="en-US" sz="2800" dirty="0"/>
              <a:t>Supports development in both SQL and PL/SQL </a:t>
            </a:r>
          </a:p>
          <a:p>
            <a:pPr lvl="2"/>
            <a:r>
              <a:rPr lang="en-US" altLang="en-US" sz="2800" dirty="0"/>
              <a:t>Is available in the default installation of Oracle Database</a:t>
            </a:r>
          </a:p>
          <a:p>
            <a:endParaRPr lang="en-AU" dirty="0"/>
          </a:p>
        </p:txBody>
      </p:sp>
    </p:spTree>
    <p:extLst>
      <p:ext uri="{BB962C8B-B14F-4D97-AF65-F5344CB8AC3E}">
        <p14:creationId xmlns:p14="http://schemas.microsoft.com/office/powerpoint/2010/main" val="347631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ea typeface="ＭＳ Ｐゴシック" panose="020B0600070205080204" pitchFamily="34" charset="-128"/>
              </a:rPr>
              <a:t>Basic DBMS Architecture</a:t>
            </a:r>
            <a:endParaRPr lang="en-US" altLang="en-US"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BB8F9F15-49FC-4A45-94D4-92CB7C4029EF}" type="slidenum">
              <a:rPr lang="en-US" altLang="en-US"/>
              <a:pPr eaLnBrk="1" hangingPunct="1"/>
              <a:t>5</a:t>
            </a:fld>
            <a:endParaRPr lang="en-US" altLang="en-US" dirty="0"/>
          </a:p>
        </p:txBody>
      </p:sp>
      <p:pic>
        <p:nvPicPr>
          <p:cNvPr id="2048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76400"/>
            <a:ext cx="77724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51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a:ea typeface="ＭＳ Ｐゴシック" panose="020B0600070205080204" pitchFamily="34" charset="-128"/>
              </a:rPr>
              <a:t>DBMS Architecture</a:t>
            </a:r>
            <a:endParaRPr lang="en-US" altLang="en-US" dirty="0"/>
          </a:p>
        </p:txBody>
      </p:sp>
      <p:sp>
        <p:nvSpPr>
          <p:cNvPr id="18435" name="Content Placeholder 2"/>
          <p:cNvSpPr>
            <a:spLocks noGrp="1"/>
          </p:cNvSpPr>
          <p:nvPr>
            <p:ph idx="1"/>
          </p:nvPr>
        </p:nvSpPr>
        <p:spPr>
          <a:xfrm>
            <a:off x="577477" y="2468032"/>
            <a:ext cx="11037046" cy="3416300"/>
          </a:xfrm>
        </p:spPr>
        <p:txBody>
          <a:bodyPr>
            <a:normAutofit fontScale="85000" lnSpcReduction="20000"/>
          </a:bodyPr>
          <a:lstStyle/>
          <a:p>
            <a:pPr eaLnBrk="1" hangingPunct="1"/>
            <a:r>
              <a:rPr lang="en-US" altLang="en-US" sz="3200" dirty="0">
                <a:ea typeface="ＭＳ Ｐゴシック" panose="020B0600070205080204" pitchFamily="34" charset="-128"/>
              </a:rPr>
              <a:t>All data in a database are stored in </a:t>
            </a:r>
            <a:r>
              <a:rPr lang="en-US" altLang="en-US" sz="3200" b="1" dirty="0">
                <a:ea typeface="ＭＳ Ｐゴシック" panose="020B0600070205080204" pitchFamily="34" charset="-128"/>
              </a:rPr>
              <a:t>data files</a:t>
            </a:r>
          </a:p>
          <a:p>
            <a:pPr lvl="1" eaLnBrk="1" hangingPunct="1"/>
            <a:r>
              <a:rPr lang="en-US" altLang="en-US" sz="2800" dirty="0">
                <a:ea typeface="ＭＳ Ｐゴシック" panose="020B0600070205080204" pitchFamily="34" charset="-128"/>
              </a:rPr>
              <a:t>Data files automatically expand in predefined increments known as </a:t>
            </a:r>
            <a:r>
              <a:rPr lang="en-US" altLang="en-US" sz="2800" b="1" dirty="0">
                <a:ea typeface="ＭＳ Ｐゴシック" panose="020B0600070205080204" pitchFamily="34" charset="-128"/>
              </a:rPr>
              <a:t>extents</a:t>
            </a:r>
          </a:p>
          <a:p>
            <a:pPr eaLnBrk="1" hangingPunct="1"/>
            <a:r>
              <a:rPr lang="en-US" altLang="en-US" sz="3200" dirty="0">
                <a:ea typeface="ＭＳ Ｐゴシック" panose="020B0600070205080204" pitchFamily="34" charset="-128"/>
              </a:rPr>
              <a:t>Data files are grouped in file groups or table spaces</a:t>
            </a:r>
          </a:p>
          <a:p>
            <a:pPr lvl="1" eaLnBrk="1" hangingPunct="1"/>
            <a:r>
              <a:rPr lang="en-US" altLang="en-US" sz="2800" b="1" dirty="0">
                <a:ea typeface="ＭＳ Ｐゴシック" panose="020B0600070205080204" pitchFamily="34" charset="-128"/>
              </a:rPr>
              <a:t>Table space </a:t>
            </a:r>
            <a:r>
              <a:rPr lang="en-US" altLang="en-US" sz="2800" dirty="0">
                <a:ea typeface="ＭＳ Ｐゴシック" panose="020B0600070205080204" pitchFamily="34" charset="-128"/>
              </a:rPr>
              <a:t>or</a:t>
            </a:r>
            <a:r>
              <a:rPr lang="en-US" altLang="en-US" sz="2800" b="1" dirty="0">
                <a:ea typeface="ＭＳ Ｐゴシック" panose="020B0600070205080204" pitchFamily="34" charset="-128"/>
              </a:rPr>
              <a:t> file group</a:t>
            </a:r>
            <a:r>
              <a:rPr lang="en-US" altLang="en-US" sz="2800" dirty="0">
                <a:ea typeface="ＭＳ Ｐゴシック" panose="020B0600070205080204" pitchFamily="34" charset="-128"/>
              </a:rPr>
              <a:t>: Logical grouping of several data files that store data with similar characteristics</a:t>
            </a:r>
          </a:p>
          <a:p>
            <a:pPr eaLnBrk="1" hangingPunct="1"/>
            <a:r>
              <a:rPr lang="en-US" altLang="en-US" sz="3200" b="1" dirty="0">
                <a:ea typeface="ＭＳ Ｐゴシック" panose="020B0600070205080204" pitchFamily="34" charset="-128"/>
              </a:rPr>
              <a:t>Data cache </a:t>
            </a:r>
            <a:r>
              <a:rPr lang="en-US" altLang="en-US" sz="3200" dirty="0">
                <a:ea typeface="ＭＳ Ｐゴシック" panose="020B0600070205080204" pitchFamily="34" charset="-128"/>
              </a:rPr>
              <a:t>or</a:t>
            </a:r>
            <a:r>
              <a:rPr lang="en-US" altLang="en-US" sz="3200" b="1" dirty="0">
                <a:ea typeface="ＭＳ Ｐゴシック" panose="020B0600070205080204" pitchFamily="34" charset="-128"/>
              </a:rPr>
              <a:t> buffer cache</a:t>
            </a:r>
            <a:r>
              <a:rPr lang="en-US" altLang="en-US" sz="3200" dirty="0">
                <a:ea typeface="ＭＳ Ｐゴシック" panose="020B0600070205080204" pitchFamily="34" charset="-128"/>
              </a:rPr>
              <a:t>: Shared, reserved memory area</a:t>
            </a:r>
          </a:p>
          <a:p>
            <a:pPr lvl="1" eaLnBrk="1" hangingPunct="1"/>
            <a:r>
              <a:rPr lang="en-US" altLang="en-US" sz="2800" dirty="0">
                <a:ea typeface="ＭＳ Ｐゴシック" panose="020B0600070205080204" pitchFamily="34" charset="-128"/>
              </a:rPr>
              <a:t>Stores most recently accessed data blocks in RAM</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236F2CAF-397F-40E5-A366-9F34661AC731}" type="slidenum">
              <a:rPr lang="en-US" altLang="en-US"/>
              <a:pPr eaLnBrk="1" hangingPunct="1"/>
              <a:t>6</a:t>
            </a:fld>
            <a:endParaRPr lang="en-US" altLang="en-US" dirty="0"/>
          </a:p>
        </p:txBody>
      </p:sp>
    </p:spTree>
    <p:extLst>
      <p:ext uri="{BB962C8B-B14F-4D97-AF65-F5344CB8AC3E}">
        <p14:creationId xmlns:p14="http://schemas.microsoft.com/office/powerpoint/2010/main" val="142034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ea typeface="ＭＳ Ｐゴシック" panose="020B0600070205080204" pitchFamily="34" charset="-128"/>
              </a:rPr>
              <a:t>DBMS Architecture</a:t>
            </a:r>
            <a:endParaRPr lang="en-US" altLang="en-US"/>
          </a:p>
        </p:txBody>
      </p:sp>
      <p:sp>
        <p:nvSpPr>
          <p:cNvPr id="19459" name="Content Placeholder 2"/>
          <p:cNvSpPr>
            <a:spLocks noGrp="1"/>
          </p:cNvSpPr>
          <p:nvPr>
            <p:ph idx="1"/>
          </p:nvPr>
        </p:nvSpPr>
        <p:spPr>
          <a:xfrm>
            <a:off x="733926" y="2603499"/>
            <a:ext cx="10900611" cy="3869489"/>
          </a:xfrm>
        </p:spPr>
        <p:txBody>
          <a:bodyPr>
            <a:normAutofit lnSpcReduction="10000"/>
          </a:bodyPr>
          <a:lstStyle/>
          <a:p>
            <a:pPr eaLnBrk="1" hangingPunct="1"/>
            <a:r>
              <a:rPr lang="en-US" altLang="en-US" sz="2400" b="1" dirty="0">
                <a:ea typeface="ＭＳ Ｐゴシック" panose="020B0600070205080204" pitchFamily="34" charset="-128"/>
              </a:rPr>
              <a:t>SQL cache </a:t>
            </a:r>
            <a:r>
              <a:rPr lang="en-US" altLang="en-US" sz="2400" dirty="0">
                <a:ea typeface="ＭＳ Ｐゴシック" panose="020B0600070205080204" pitchFamily="34" charset="-128"/>
              </a:rPr>
              <a:t>or</a:t>
            </a:r>
            <a:r>
              <a:rPr lang="en-US" altLang="en-US" sz="2400" b="1" dirty="0">
                <a:ea typeface="ＭＳ Ｐゴシック" panose="020B0600070205080204" pitchFamily="34" charset="-128"/>
              </a:rPr>
              <a:t> procedure cache</a:t>
            </a:r>
            <a:r>
              <a:rPr lang="en-US" altLang="en-US" sz="2400" dirty="0">
                <a:ea typeface="ＭＳ Ｐゴシック" panose="020B0600070205080204" pitchFamily="34" charset="-128"/>
              </a:rPr>
              <a:t>: Stores most recently executed SQL statements or PL/SQL procedures</a:t>
            </a:r>
          </a:p>
          <a:p>
            <a:pPr eaLnBrk="1" hangingPunct="1"/>
            <a:r>
              <a:rPr lang="en-US" altLang="en-US" sz="2400" dirty="0">
                <a:ea typeface="ＭＳ Ｐゴシック" panose="020B0600070205080204" pitchFamily="34" charset="-128"/>
              </a:rPr>
              <a:t>DBMS retrieves data from permanent storage and places them in RAM</a:t>
            </a:r>
          </a:p>
          <a:p>
            <a:pPr eaLnBrk="1" hangingPunct="1"/>
            <a:r>
              <a:rPr lang="en-US" altLang="en-US" sz="2400" b="1" dirty="0">
                <a:ea typeface="ＭＳ Ｐゴシック" panose="020B0600070205080204" pitchFamily="34" charset="-128"/>
              </a:rPr>
              <a:t>Input/output request</a:t>
            </a:r>
            <a:r>
              <a:rPr lang="en-US" altLang="en-US" sz="2400" dirty="0">
                <a:ea typeface="ＭＳ Ｐゴシック" panose="020B0600070205080204" pitchFamily="34" charset="-128"/>
              </a:rPr>
              <a:t>: Low-level data access operation that reads or writes data to and from computer devices</a:t>
            </a:r>
          </a:p>
          <a:p>
            <a:pPr eaLnBrk="1" hangingPunct="1"/>
            <a:r>
              <a:rPr lang="en-US" altLang="en-US" sz="2400" dirty="0">
                <a:ea typeface="ＭＳ Ｐゴシック" panose="020B0600070205080204" pitchFamily="34" charset="-128"/>
              </a:rPr>
              <a:t>Data cache is faster than working with data files</a:t>
            </a:r>
          </a:p>
          <a:p>
            <a:pPr eaLnBrk="1" hangingPunct="1"/>
            <a:r>
              <a:rPr lang="en-US" altLang="en-US" sz="2400" dirty="0">
                <a:ea typeface="ＭＳ Ｐゴシック" panose="020B0600070205080204" pitchFamily="34" charset="-128"/>
              </a:rPr>
              <a:t>Majority of performance-tuning activities focus on minimizing I/O operations</a:t>
            </a:r>
          </a:p>
          <a:p>
            <a:pPr eaLnBrk="1" hangingPunct="1"/>
            <a:endParaRPr lang="en-US" altLang="en-US" sz="2400" dirty="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D036652A-BF82-4B01-8FD7-83855E9AC803}" type="slidenum">
              <a:rPr lang="en-US" altLang="en-US"/>
              <a:pPr eaLnBrk="1" hangingPunct="1"/>
              <a:t>7</a:t>
            </a:fld>
            <a:endParaRPr lang="en-US" altLang="en-US"/>
          </a:p>
        </p:txBody>
      </p:sp>
    </p:spTree>
    <p:extLst>
      <p:ext uri="{BB962C8B-B14F-4D97-AF65-F5344CB8AC3E}">
        <p14:creationId xmlns:p14="http://schemas.microsoft.com/office/powerpoint/2010/main" val="257772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FF77-E042-453A-A565-F83E23C08F26}"/>
              </a:ext>
            </a:extLst>
          </p:cNvPr>
          <p:cNvSpPr>
            <a:spLocks noGrp="1"/>
          </p:cNvSpPr>
          <p:nvPr>
            <p:ph type="ctrTitle"/>
          </p:nvPr>
        </p:nvSpPr>
        <p:spPr/>
        <p:txBody>
          <a:bodyPr/>
          <a:lstStyle/>
          <a:p>
            <a:endParaRPr lang="en-AU"/>
          </a:p>
        </p:txBody>
      </p:sp>
      <p:sp>
        <p:nvSpPr>
          <p:cNvPr id="19459" name="Rectangle 3"/>
          <p:cNvSpPr>
            <a:spLocks noGrp="1" noChangeArrowheads="1"/>
          </p:cNvSpPr>
          <p:nvPr>
            <p:ph type="subTitle" idx="1"/>
          </p:nvPr>
        </p:nvSpPr>
        <p:spPr>
          <a:xfrm>
            <a:off x="1239176" y="3706569"/>
            <a:ext cx="8825658" cy="861420"/>
          </a:xfrm>
        </p:spPr>
        <p:txBody>
          <a:bodyPr/>
          <a:lstStyle/>
          <a:p>
            <a:r>
              <a:rPr lang="en-US" altLang="en-US" sz="3200" dirty="0"/>
              <a:t>Oracle’s Architecture</a:t>
            </a:r>
          </a:p>
        </p:txBody>
      </p:sp>
    </p:spTree>
    <p:extLst>
      <p:ext uri="{BB962C8B-B14F-4D97-AF65-F5344CB8AC3E}">
        <p14:creationId xmlns:p14="http://schemas.microsoft.com/office/powerpoint/2010/main" val="124059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Oracle 11g</a:t>
            </a:r>
          </a:p>
        </p:txBody>
      </p:sp>
      <p:sp>
        <p:nvSpPr>
          <p:cNvPr id="30" name="Rectangle 2"/>
          <p:cNvSpPr>
            <a:spLocks noChangeArrowheads="1"/>
          </p:cNvSpPr>
          <p:nvPr/>
        </p:nvSpPr>
        <p:spPr bwMode="blackWhite">
          <a:xfrm>
            <a:off x="5456819" y="5293896"/>
            <a:ext cx="4343400" cy="11430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lstStyle>
            <a:lvl1pPr algn="l" defTabSz="1041400">
              <a:spcBef>
                <a:spcPct val="0"/>
              </a:spcBef>
              <a:defRPr sz="2400">
                <a:solidFill>
                  <a:schemeClr val="tx1"/>
                </a:solidFill>
                <a:latin typeface="Times New Roman" panose="02020603050405020304" pitchFamily="18" charset="0"/>
              </a:defRPr>
            </a:lvl1pPr>
            <a:lvl2pPr marL="461963" algn="l" defTabSz="1041400">
              <a:spcBef>
                <a:spcPct val="0"/>
              </a:spcBef>
              <a:defRPr sz="2400">
                <a:solidFill>
                  <a:schemeClr val="tx1"/>
                </a:solidFill>
                <a:latin typeface="Times New Roman" panose="02020603050405020304" pitchFamily="18" charset="0"/>
              </a:defRPr>
            </a:lvl2pPr>
            <a:lvl3pPr marL="925513" algn="l" defTabSz="1041400">
              <a:spcBef>
                <a:spcPct val="0"/>
              </a:spcBef>
              <a:defRPr sz="2400">
                <a:solidFill>
                  <a:schemeClr val="tx1"/>
                </a:solidFill>
                <a:latin typeface="Times New Roman" panose="02020603050405020304" pitchFamily="18" charset="0"/>
              </a:defRPr>
            </a:lvl3pPr>
            <a:lvl4pPr marL="1389063" algn="l" defTabSz="1041400">
              <a:spcBef>
                <a:spcPct val="0"/>
              </a:spcBef>
              <a:defRPr sz="2400">
                <a:solidFill>
                  <a:schemeClr val="tx1"/>
                </a:solidFill>
                <a:latin typeface="Times New Roman" panose="02020603050405020304" pitchFamily="18" charset="0"/>
              </a:defRPr>
            </a:lvl4pPr>
            <a:lvl5pPr marL="1854200" algn="l" defTabSz="1041400">
              <a:spcBef>
                <a:spcPct val="0"/>
              </a:spcBef>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r>
              <a:rPr kumimoji="0" lang="en-US" altLang="en-US" sz="1800" b="1" i="0" u="none" strike="noStrike" kern="0" cap="none" spc="0" normalizeH="0" baseline="0" noProof="0">
                <a:ln>
                  <a:noFill/>
                </a:ln>
                <a:solidFill>
                  <a:srgbClr val="000000"/>
                </a:solidFill>
                <a:effectLst/>
                <a:uLnTx/>
                <a:uFillTx/>
                <a:latin typeface="Arial" panose="020B0604020202020204" pitchFamily="34" charset="0"/>
              </a:rPr>
              <a:t>Database (Storage Structures)</a:t>
            </a:r>
          </a:p>
        </p:txBody>
      </p:sp>
      <p:sp>
        <p:nvSpPr>
          <p:cNvPr id="31" name="Rectangle 41"/>
          <p:cNvSpPr>
            <a:spLocks noChangeArrowheads="1"/>
          </p:cNvSpPr>
          <p:nvPr/>
        </p:nvSpPr>
        <p:spPr bwMode="blackWhite">
          <a:xfrm>
            <a:off x="5456819" y="2017296"/>
            <a:ext cx="4343400" cy="30480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spcBef>
                <a:spcPct val="0"/>
              </a:spcBef>
              <a:spcAft>
                <a:spcPct val="0"/>
              </a:spcAft>
            </a:pPr>
            <a:endParaRPr lang="en-US" altLang="en-US" sz="1400" b="1">
              <a:solidFill>
                <a:srgbClr val="000000"/>
              </a:solidFill>
              <a:latin typeface="Arial" panose="020B0604020202020204" pitchFamily="34" charset="0"/>
            </a:endParaRPr>
          </a:p>
          <a:p>
            <a:pPr algn="ctr" eaLnBrk="0" fontAlgn="base" hangingPunct="0">
              <a:spcBef>
                <a:spcPct val="0"/>
              </a:spcBef>
              <a:spcAft>
                <a:spcPct val="0"/>
              </a:spcAft>
            </a:pPr>
            <a:endParaRPr lang="en-US" altLang="en-US" sz="1400" b="1">
              <a:solidFill>
                <a:srgbClr val="000000"/>
              </a:solidFill>
              <a:latin typeface="Arial" panose="020B0604020202020204" pitchFamily="34" charset="0"/>
            </a:endParaRPr>
          </a:p>
        </p:txBody>
      </p:sp>
      <p:sp>
        <p:nvSpPr>
          <p:cNvPr id="32" name="Rectangle 42"/>
          <p:cNvSpPr>
            <a:spLocks noChangeArrowheads="1"/>
          </p:cNvSpPr>
          <p:nvPr/>
        </p:nvSpPr>
        <p:spPr bwMode="blackWhite">
          <a:xfrm>
            <a:off x="5685419" y="2474496"/>
            <a:ext cx="3733800" cy="1716088"/>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822325" eaLnBrk="0" fontAlgn="base" latinLnBrk="0" hangingPunct="0">
              <a:lnSpc>
                <a:spcPct val="100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3" name="Oval 50"/>
          <p:cNvSpPr>
            <a:spLocks noChangeArrowheads="1"/>
          </p:cNvSpPr>
          <p:nvPr/>
        </p:nvSpPr>
        <p:spPr bwMode="blackWhite">
          <a:xfrm>
            <a:off x="2180219" y="2626896"/>
            <a:ext cx="1222375" cy="838200"/>
          </a:xfrm>
          <a:prstGeom prst="ellipse">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t>Server</a:t>
            </a:r>
            <a:b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34" name="Rectangle 51"/>
          <p:cNvSpPr>
            <a:spLocks noChangeArrowheads="1"/>
          </p:cNvSpPr>
          <p:nvPr/>
        </p:nvSpPr>
        <p:spPr bwMode="blackWhite">
          <a:xfrm>
            <a:off x="2815219" y="2512596"/>
            <a:ext cx="587375" cy="311150"/>
          </a:xfrm>
          <a:prstGeom prst="rect">
            <a:avLst/>
          </a:prstGeom>
          <a:solidFill>
            <a:srgbClr val="99CC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t>PGA</a:t>
            </a:r>
          </a:p>
        </p:txBody>
      </p:sp>
      <p:sp>
        <p:nvSpPr>
          <p:cNvPr id="35" name="Oval 57"/>
          <p:cNvSpPr>
            <a:spLocks noChangeArrowheads="1"/>
          </p:cNvSpPr>
          <p:nvPr/>
        </p:nvSpPr>
        <p:spPr bwMode="blackWhite">
          <a:xfrm>
            <a:off x="2180219" y="5141496"/>
            <a:ext cx="1187450" cy="850900"/>
          </a:xfrm>
          <a:prstGeom prst="ellipse">
            <a:avLst/>
          </a:prstGeom>
          <a:solidFill>
            <a:srgbClr val="CC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t>User</a:t>
            </a:r>
            <a:b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br>
            <a:r>
              <a:rPr kumimoji="0" lang="en-US" altLang="en-US" sz="1400" b="1" i="0" u="none" strike="noStrike" kern="0" cap="none" spc="0" normalizeH="0" baseline="0" noProof="0">
                <a:ln>
                  <a:noFill/>
                </a:ln>
                <a:solidFill>
                  <a:srgbClr val="000000"/>
                </a:solidFill>
                <a:effectLst/>
                <a:uLnTx/>
                <a:uFillTx/>
                <a:latin typeface="Arial" panose="020B0604020202020204" pitchFamily="34" charset="0"/>
              </a:rPr>
              <a:t>process</a:t>
            </a:r>
          </a:p>
        </p:txBody>
      </p:sp>
      <p:sp>
        <p:nvSpPr>
          <p:cNvPr id="36" name="Text Box 58"/>
          <p:cNvSpPr txBox="1">
            <a:spLocks noChangeArrowheads="1"/>
          </p:cNvSpPr>
          <p:nvPr/>
        </p:nvSpPr>
        <p:spPr bwMode="blackWhite">
          <a:xfrm>
            <a:off x="6828419" y="2093496"/>
            <a:ext cx="1295400" cy="311150"/>
          </a:xfrm>
          <a:prstGeom prst="rect">
            <a:avLst/>
          </a:prstGeom>
          <a:noFill/>
          <a:ln>
            <a:noFill/>
          </a:ln>
          <a:effectLst/>
          <a:extLst>
            <a:ext uri="{909E8E84-426E-40DD-AFC4-6F175D3DCCD1}">
              <a14:hiddenFill xmlns:a14="http://schemas.microsoft.com/office/drawing/2010/main">
                <a:gradFill rotWithShape="0">
                  <a:gsLst>
                    <a:gs pos="0">
                      <a:srgbClr val="CCCCFF">
                        <a:gamma/>
                        <a:shade val="80000"/>
                        <a:invGamma/>
                      </a:srgbClr>
                    </a:gs>
                    <a:gs pos="100000">
                      <a:srgbClr val="CCCCFF"/>
                    </a:gs>
                  </a:gsLst>
                  <a:lin ang="189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Instance</a:t>
            </a:r>
          </a:p>
        </p:txBody>
      </p:sp>
      <p:sp>
        <p:nvSpPr>
          <p:cNvPr id="37" name="Oval 60"/>
          <p:cNvSpPr>
            <a:spLocks noChangeArrowheads="1"/>
          </p:cNvSpPr>
          <p:nvPr/>
        </p:nvSpPr>
        <p:spPr bwMode="blackWhite">
          <a:xfrm>
            <a:off x="8581019" y="4608096"/>
            <a:ext cx="757238" cy="349250"/>
          </a:xfrm>
          <a:prstGeom prst="ellipse">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US" altLang="en-US" sz="1200" b="1" i="1" u="none" strike="noStrike" kern="0" cap="none" spc="0" normalizeH="0" baseline="0" noProof="0">
              <a:ln>
                <a:noFill/>
              </a:ln>
              <a:solidFill>
                <a:srgbClr val="000000"/>
              </a:solidFill>
              <a:effectLst/>
              <a:uLnTx/>
              <a:uFillTx/>
              <a:latin typeface="Arial" panose="020B0604020202020204" pitchFamily="34" charset="0"/>
            </a:endParaRPr>
          </a:p>
        </p:txBody>
      </p:sp>
      <p:sp>
        <p:nvSpPr>
          <p:cNvPr id="38" name="Text Box 63"/>
          <p:cNvSpPr txBox="1">
            <a:spLocks noChangeArrowheads="1"/>
          </p:cNvSpPr>
          <p:nvPr/>
        </p:nvSpPr>
        <p:spPr bwMode="blackWhite">
          <a:xfrm>
            <a:off x="5990219" y="3007896"/>
            <a:ext cx="3276600" cy="668338"/>
          </a:xfrm>
          <a:prstGeom prst="rect">
            <a:avLst/>
          </a:prstGeom>
          <a:noFill/>
          <a:ln>
            <a:noFill/>
          </a:ln>
          <a:effectLst/>
          <a:extLst>
            <a:ext uri="{909E8E84-426E-40DD-AFC4-6F175D3DCCD1}">
              <a14:hiddenFill xmlns:a14="http://schemas.microsoft.com/office/drawing/2010/main">
                <a:gradFill rotWithShape="0">
                  <a:gsLst>
                    <a:gs pos="0">
                      <a:srgbClr val="CCCCFF">
                        <a:gamma/>
                        <a:shade val="80000"/>
                        <a:invGamma/>
                      </a:srgbClr>
                    </a:gs>
                    <a:gs pos="100000">
                      <a:srgbClr val="CCCCFF"/>
                    </a:gs>
                  </a:gsLst>
                  <a:lin ang="189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Memory Structures</a:t>
            </a:r>
          </a:p>
          <a:p>
            <a:pPr algn="ct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 (System Global Area)</a:t>
            </a:r>
          </a:p>
        </p:txBody>
      </p:sp>
      <p:sp>
        <p:nvSpPr>
          <p:cNvPr id="39" name="Oval 71"/>
          <p:cNvSpPr>
            <a:spLocks noChangeArrowheads="1"/>
          </p:cNvSpPr>
          <p:nvPr/>
        </p:nvSpPr>
        <p:spPr bwMode="blackWhite">
          <a:xfrm>
            <a:off x="5761619" y="4608096"/>
            <a:ext cx="771525" cy="349250"/>
          </a:xfrm>
          <a:prstGeom prst="ellipse">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US" altLang="en-US" sz="1200" b="1" i="1" u="none" strike="noStrike" kern="0" cap="none" spc="0" normalizeH="0" baseline="0" noProof="0">
              <a:ln>
                <a:noFill/>
              </a:ln>
              <a:solidFill>
                <a:srgbClr val="000000"/>
              </a:solidFill>
              <a:effectLst/>
              <a:uLnTx/>
              <a:uFillTx/>
              <a:latin typeface="Arial" panose="020B0604020202020204" pitchFamily="34" charset="0"/>
            </a:endParaRPr>
          </a:p>
        </p:txBody>
      </p:sp>
      <p:sp>
        <p:nvSpPr>
          <p:cNvPr id="40" name="Oval 74"/>
          <p:cNvSpPr>
            <a:spLocks noChangeArrowheads="1"/>
          </p:cNvSpPr>
          <p:nvPr/>
        </p:nvSpPr>
        <p:spPr bwMode="blackWhite">
          <a:xfrm>
            <a:off x="7590419" y="4608096"/>
            <a:ext cx="815975" cy="349250"/>
          </a:xfrm>
          <a:prstGeom prst="ellipse">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r>
              <a:rPr kumimoji="0" lang="en-US" altLang="en-US" sz="1200" b="1" i="0" u="none" strike="noStrike" kern="0" cap="none" spc="0" normalizeH="0" baseline="0" noProof="0">
                <a:ln>
                  <a:noFill/>
                </a:ln>
                <a:solidFill>
                  <a:srgbClr val="000000"/>
                </a:solidFill>
                <a:effectLst/>
                <a:uLnTx/>
                <a:uFillTx/>
                <a:latin typeface="Arial" panose="020B0604020202020204" pitchFamily="34" charset="0"/>
              </a:rPr>
              <a:t> </a:t>
            </a:r>
          </a:p>
        </p:txBody>
      </p:sp>
      <p:sp>
        <p:nvSpPr>
          <p:cNvPr id="41" name="Oval 79"/>
          <p:cNvSpPr>
            <a:spLocks noChangeArrowheads="1"/>
          </p:cNvSpPr>
          <p:nvPr/>
        </p:nvSpPr>
        <p:spPr bwMode="blackWhite">
          <a:xfrm>
            <a:off x="6676019" y="4608096"/>
            <a:ext cx="784225" cy="349250"/>
          </a:xfrm>
          <a:prstGeom prst="ellipse">
            <a:avLst/>
          </a:prstGeom>
          <a:solidFill>
            <a:srgbClr val="FFFF99"/>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defTabSz="822325">
              <a:spcBef>
                <a:spcPct val="0"/>
              </a:spcBef>
              <a:defRPr sz="2400">
                <a:solidFill>
                  <a:schemeClr val="tx1"/>
                </a:solidFill>
                <a:latin typeface="Times New Roman" panose="02020603050405020304" pitchFamily="18" charset="0"/>
              </a:defRPr>
            </a:lvl1pPr>
            <a:lvl2pPr marL="411163" algn="l" defTabSz="822325">
              <a:spcBef>
                <a:spcPct val="0"/>
              </a:spcBef>
              <a:defRPr sz="2400">
                <a:solidFill>
                  <a:schemeClr val="tx1"/>
                </a:solidFill>
                <a:latin typeface="Times New Roman" panose="02020603050405020304" pitchFamily="18" charset="0"/>
              </a:defRPr>
            </a:lvl2pPr>
            <a:lvl3pPr marL="822325" algn="l" defTabSz="822325">
              <a:spcBef>
                <a:spcPct val="0"/>
              </a:spcBef>
              <a:defRPr sz="2400">
                <a:solidFill>
                  <a:schemeClr val="tx1"/>
                </a:solidFill>
                <a:latin typeface="Times New Roman" panose="02020603050405020304" pitchFamily="18" charset="0"/>
              </a:defRPr>
            </a:lvl3pPr>
            <a:lvl4pPr marL="1235075" algn="l" defTabSz="822325">
              <a:spcBef>
                <a:spcPct val="0"/>
              </a:spcBef>
              <a:defRPr sz="2400">
                <a:solidFill>
                  <a:schemeClr val="tx1"/>
                </a:solidFill>
                <a:latin typeface="Times New Roman" panose="02020603050405020304" pitchFamily="18" charset="0"/>
              </a:defRPr>
            </a:lvl4pPr>
            <a:lvl5pPr marL="1646238" algn="l" defTabSz="822325">
              <a:spcBef>
                <a:spcPct val="0"/>
              </a:spcBef>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822325"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US" altLang="en-US" sz="12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42" name="Text Box 82"/>
          <p:cNvSpPr txBox="1">
            <a:spLocks noChangeArrowheads="1"/>
          </p:cNvSpPr>
          <p:nvPr/>
        </p:nvSpPr>
        <p:spPr bwMode="blackWhite">
          <a:xfrm>
            <a:off x="5837819" y="4303296"/>
            <a:ext cx="2286000" cy="311150"/>
          </a:xfrm>
          <a:prstGeom prst="rect">
            <a:avLst/>
          </a:prstGeom>
          <a:noFill/>
          <a:ln>
            <a:noFill/>
          </a:ln>
          <a:effectLst/>
          <a:extLst>
            <a:ext uri="{909E8E84-426E-40DD-AFC4-6F175D3DCCD1}">
              <a14:hiddenFill xmlns:a14="http://schemas.microsoft.com/office/drawing/2010/main">
                <a:gradFill rotWithShape="0">
                  <a:gsLst>
                    <a:gs pos="0">
                      <a:srgbClr val="CCCCFF">
                        <a:gamma/>
                        <a:shade val="80000"/>
                        <a:invGamma/>
                      </a:srgbClr>
                    </a:gs>
                    <a:gs pos="100000">
                      <a:srgbClr val="CCCCFF"/>
                    </a:gs>
                  </a:gsLst>
                  <a:lin ang="1890000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80000"/>
              </a:lnSpc>
              <a:spcBef>
                <a:spcPct val="50000"/>
              </a:spcBef>
              <a:spcAft>
                <a:spcPct val="0"/>
              </a:spcAft>
            </a:pPr>
            <a:r>
              <a:rPr lang="en-US" altLang="en-US" sz="1800" b="1">
                <a:solidFill>
                  <a:srgbClr val="000000"/>
                </a:solidFill>
                <a:latin typeface="Arial" panose="020B0604020202020204" pitchFamily="34" charset="0"/>
              </a:rPr>
              <a:t>Process Structures</a:t>
            </a:r>
          </a:p>
        </p:txBody>
      </p:sp>
      <p:pic>
        <p:nvPicPr>
          <p:cNvPr id="43" name="Picture 83" descr="compu0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628019" y="2093496"/>
            <a:ext cx="1497013" cy="22098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4" descr="compu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551819" y="4989096"/>
            <a:ext cx="1417638" cy="1406525"/>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85"/>
          <p:cNvSpPr txBox="1">
            <a:spLocks noChangeArrowheads="1"/>
          </p:cNvSpPr>
          <p:nvPr/>
        </p:nvSpPr>
        <p:spPr bwMode="auto">
          <a:xfrm>
            <a:off x="3177963" y="6101139"/>
            <a:ext cx="108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fontAlgn="base">
              <a:spcBef>
                <a:spcPct val="50000"/>
              </a:spcBef>
              <a:spcAft>
                <a:spcPct val="0"/>
              </a:spcAft>
              <a:buClr>
                <a:srgbClr val="FF0000"/>
              </a:buClr>
              <a:buFont typeface="Arial" panose="020B0604020202020204" pitchFamily="34" charset="0"/>
              <a:buNone/>
            </a:pPr>
            <a:r>
              <a:rPr lang="en-US" altLang="en-US" sz="1800" b="1" dirty="0">
                <a:solidFill>
                  <a:srgbClr val="000000"/>
                </a:solidFill>
                <a:latin typeface="Arial" panose="020B0604020202020204" pitchFamily="34" charset="0"/>
              </a:rPr>
              <a:t>Client</a:t>
            </a:r>
          </a:p>
        </p:txBody>
      </p:sp>
      <p:sp>
        <p:nvSpPr>
          <p:cNvPr id="46" name="Text Box 87"/>
          <p:cNvSpPr txBox="1">
            <a:spLocks noChangeArrowheads="1"/>
          </p:cNvSpPr>
          <p:nvPr/>
        </p:nvSpPr>
        <p:spPr bwMode="auto">
          <a:xfrm>
            <a:off x="3399419" y="4074696"/>
            <a:ext cx="1082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228600">
              <a:spcBef>
                <a:spcPct val="0"/>
              </a:spcBef>
              <a:defRPr sz="2400">
                <a:solidFill>
                  <a:schemeClr val="tx1"/>
                </a:solidFill>
                <a:latin typeface="Times New Roman" panose="02020603050405020304" pitchFamily="18" charset="0"/>
              </a:defRPr>
            </a:lvl1pPr>
            <a:lvl2pPr marL="228600" algn="l" defTabSz="228600">
              <a:spcBef>
                <a:spcPct val="0"/>
              </a:spcBef>
              <a:defRPr sz="2400">
                <a:solidFill>
                  <a:schemeClr val="tx1"/>
                </a:solidFill>
                <a:latin typeface="Times New Roman" panose="02020603050405020304" pitchFamily="18" charset="0"/>
              </a:defRPr>
            </a:lvl2pPr>
            <a:lvl3pPr marL="457200" algn="l" defTabSz="228600">
              <a:spcBef>
                <a:spcPct val="0"/>
              </a:spcBef>
              <a:defRPr sz="2400">
                <a:solidFill>
                  <a:schemeClr val="tx1"/>
                </a:solidFill>
                <a:latin typeface="Times New Roman" panose="02020603050405020304" pitchFamily="18" charset="0"/>
              </a:defRPr>
            </a:lvl3pPr>
            <a:lvl4pPr marL="685800" algn="l" defTabSz="228600">
              <a:spcBef>
                <a:spcPct val="0"/>
              </a:spcBef>
              <a:defRPr sz="2400">
                <a:solidFill>
                  <a:schemeClr val="tx1"/>
                </a:solidFill>
                <a:latin typeface="Times New Roman" panose="02020603050405020304" pitchFamily="18" charset="0"/>
              </a:defRPr>
            </a:lvl4pPr>
            <a:lvl5pPr marL="914400" algn="l" defTabSz="228600">
              <a:spcBef>
                <a:spcPct val="0"/>
              </a:spcBef>
              <a:defRPr sz="2400">
                <a:solidFill>
                  <a:schemeClr val="tx1"/>
                </a:solidFill>
                <a:latin typeface="Times New Roman" panose="02020603050405020304" pitchFamily="18" charset="0"/>
              </a:defRPr>
            </a:lvl5pPr>
            <a:lvl6pPr marL="1371600" defTabSz="228600" fontAlgn="base">
              <a:spcBef>
                <a:spcPct val="0"/>
              </a:spcBef>
              <a:spcAft>
                <a:spcPct val="0"/>
              </a:spcAft>
              <a:defRPr sz="2400">
                <a:solidFill>
                  <a:schemeClr val="tx1"/>
                </a:solidFill>
                <a:latin typeface="Times New Roman" panose="02020603050405020304" pitchFamily="18" charset="0"/>
              </a:defRPr>
            </a:lvl6pPr>
            <a:lvl7pPr marL="1828800" defTabSz="228600" fontAlgn="base">
              <a:spcBef>
                <a:spcPct val="0"/>
              </a:spcBef>
              <a:spcAft>
                <a:spcPct val="0"/>
              </a:spcAft>
              <a:defRPr sz="2400">
                <a:solidFill>
                  <a:schemeClr val="tx1"/>
                </a:solidFill>
                <a:latin typeface="Times New Roman" panose="02020603050405020304" pitchFamily="18" charset="0"/>
              </a:defRPr>
            </a:lvl7pPr>
            <a:lvl8pPr marL="2286000" defTabSz="228600" fontAlgn="base">
              <a:spcBef>
                <a:spcPct val="0"/>
              </a:spcBef>
              <a:spcAft>
                <a:spcPct val="0"/>
              </a:spcAft>
              <a:defRPr sz="2400">
                <a:solidFill>
                  <a:schemeClr val="tx1"/>
                </a:solidFill>
                <a:latin typeface="Times New Roman" panose="02020603050405020304" pitchFamily="18" charset="0"/>
              </a:defRPr>
            </a:lvl8pPr>
            <a:lvl9pPr marL="2743200" defTabSz="228600" fontAlgn="base">
              <a:spcBef>
                <a:spcPct val="0"/>
              </a:spcBef>
              <a:spcAft>
                <a:spcPct val="0"/>
              </a:spcAft>
              <a:defRPr sz="2400">
                <a:solidFill>
                  <a:schemeClr val="tx1"/>
                </a:solidFill>
                <a:latin typeface="Times New Roman" panose="02020603050405020304" pitchFamily="18" charset="0"/>
              </a:defRPr>
            </a:lvl9pPr>
          </a:lstStyle>
          <a:p>
            <a:pPr algn="ctr" fontAlgn="base">
              <a:spcBef>
                <a:spcPct val="50000"/>
              </a:spcBef>
              <a:spcAft>
                <a:spcPct val="0"/>
              </a:spcAft>
              <a:buClr>
                <a:srgbClr val="FF0000"/>
              </a:buClr>
              <a:buFont typeface="Arial" panose="020B0604020202020204" pitchFamily="34" charset="0"/>
              <a:buNone/>
            </a:pPr>
            <a:r>
              <a:rPr lang="en-US" altLang="en-US" sz="1800" b="1">
                <a:solidFill>
                  <a:srgbClr val="000000"/>
                </a:solidFill>
                <a:latin typeface="Arial" panose="020B0604020202020204" pitchFamily="34" charset="0"/>
              </a:rPr>
              <a:t>Server</a:t>
            </a:r>
          </a:p>
        </p:txBody>
      </p:sp>
      <p:sp>
        <p:nvSpPr>
          <p:cNvPr id="47" name="Rectangle 100"/>
          <p:cNvSpPr>
            <a:spLocks noChangeArrowheads="1"/>
          </p:cNvSpPr>
          <p:nvPr/>
        </p:nvSpPr>
        <p:spPr bwMode="blackWhite">
          <a:xfrm>
            <a:off x="3780419" y="2855496"/>
            <a:ext cx="762000" cy="304800"/>
          </a:xfrm>
          <a:prstGeom prst="rect">
            <a:avLst/>
          </a:prstGeom>
          <a:solidFill>
            <a:srgbClr val="99CC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fontAlgn="base" hangingPunct="0">
              <a:spcBef>
                <a:spcPct val="0"/>
              </a:spcBef>
              <a:spcAft>
                <a:spcPct val="0"/>
              </a:spcAft>
            </a:pPr>
            <a:endParaRPr lang="en-US" altLang="en-US" sz="1400" b="1">
              <a:solidFill>
                <a:srgbClr val="000000"/>
              </a:solidFill>
              <a:latin typeface="Arial" panose="020B0604020202020204" pitchFamily="34" charset="0"/>
            </a:endParaRPr>
          </a:p>
          <a:p>
            <a:pPr algn="ctr" eaLnBrk="0" fontAlgn="base" hangingPunct="0">
              <a:spcBef>
                <a:spcPct val="0"/>
              </a:spcBef>
              <a:spcAft>
                <a:spcPct val="0"/>
              </a:spcAft>
            </a:pPr>
            <a:endParaRPr lang="en-US" altLang="en-US" sz="1400" b="1">
              <a:solidFill>
                <a:srgbClr val="000000"/>
              </a:solidFill>
              <a:latin typeface="Arial" panose="020B0604020202020204" pitchFamily="34" charset="0"/>
            </a:endParaRPr>
          </a:p>
        </p:txBody>
      </p:sp>
      <p:sp>
        <p:nvSpPr>
          <p:cNvPr id="48" name="Rectangle 101"/>
          <p:cNvSpPr>
            <a:spLocks noChangeArrowheads="1"/>
          </p:cNvSpPr>
          <p:nvPr/>
        </p:nvSpPr>
        <p:spPr bwMode="blackWhite">
          <a:xfrm>
            <a:off x="3780419" y="3388896"/>
            <a:ext cx="762000" cy="228600"/>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lstStyle>
            <a:lvl1pPr algn="l" defTabSz="1041400">
              <a:spcBef>
                <a:spcPct val="0"/>
              </a:spcBef>
              <a:defRPr sz="2400">
                <a:solidFill>
                  <a:schemeClr val="tx1"/>
                </a:solidFill>
                <a:latin typeface="Times New Roman" panose="02020603050405020304" pitchFamily="18" charset="0"/>
              </a:defRPr>
            </a:lvl1pPr>
            <a:lvl2pPr marL="461963" algn="l" defTabSz="1041400">
              <a:spcBef>
                <a:spcPct val="0"/>
              </a:spcBef>
              <a:defRPr sz="2400">
                <a:solidFill>
                  <a:schemeClr val="tx1"/>
                </a:solidFill>
                <a:latin typeface="Times New Roman" panose="02020603050405020304" pitchFamily="18" charset="0"/>
              </a:defRPr>
            </a:lvl2pPr>
            <a:lvl3pPr marL="925513" algn="l" defTabSz="1041400">
              <a:spcBef>
                <a:spcPct val="0"/>
              </a:spcBef>
              <a:defRPr sz="2400">
                <a:solidFill>
                  <a:schemeClr val="tx1"/>
                </a:solidFill>
                <a:latin typeface="Times New Roman" panose="02020603050405020304" pitchFamily="18" charset="0"/>
              </a:defRPr>
            </a:lvl3pPr>
            <a:lvl4pPr marL="1389063" algn="l" defTabSz="1041400">
              <a:spcBef>
                <a:spcPct val="0"/>
              </a:spcBef>
              <a:defRPr sz="2400">
                <a:solidFill>
                  <a:schemeClr val="tx1"/>
                </a:solidFill>
                <a:latin typeface="Times New Roman" panose="02020603050405020304" pitchFamily="18" charset="0"/>
              </a:defRPr>
            </a:lvl4pPr>
            <a:lvl5pPr marL="1854200" algn="l" defTabSz="1041400">
              <a:spcBef>
                <a:spcPct val="0"/>
              </a:spcBef>
              <a:defRPr sz="2400">
                <a:solidFill>
                  <a:schemeClr val="tx1"/>
                </a:solidFill>
                <a:latin typeface="Times New Roman" panose="02020603050405020304" pitchFamily="18" charset="0"/>
              </a:defRPr>
            </a:lvl5pPr>
            <a:lvl6pPr marL="2311400" defTabSz="1041400" fontAlgn="base">
              <a:spcBef>
                <a:spcPct val="0"/>
              </a:spcBef>
              <a:spcAft>
                <a:spcPct val="0"/>
              </a:spcAft>
              <a:defRPr sz="2400">
                <a:solidFill>
                  <a:schemeClr val="tx1"/>
                </a:solidFill>
                <a:latin typeface="Times New Roman" panose="02020603050405020304" pitchFamily="18" charset="0"/>
              </a:defRPr>
            </a:lvl6pPr>
            <a:lvl7pPr marL="2768600" defTabSz="1041400" fontAlgn="base">
              <a:spcBef>
                <a:spcPct val="0"/>
              </a:spcBef>
              <a:spcAft>
                <a:spcPct val="0"/>
              </a:spcAft>
              <a:defRPr sz="2400">
                <a:solidFill>
                  <a:schemeClr val="tx1"/>
                </a:solidFill>
                <a:latin typeface="Times New Roman" panose="02020603050405020304" pitchFamily="18" charset="0"/>
              </a:defRPr>
            </a:lvl7pPr>
            <a:lvl8pPr marL="3225800" defTabSz="1041400" fontAlgn="base">
              <a:spcBef>
                <a:spcPct val="0"/>
              </a:spcBef>
              <a:spcAft>
                <a:spcPct val="0"/>
              </a:spcAft>
              <a:defRPr sz="2400">
                <a:solidFill>
                  <a:schemeClr val="tx1"/>
                </a:solidFill>
                <a:latin typeface="Times New Roman" panose="02020603050405020304" pitchFamily="18" charset="0"/>
              </a:defRPr>
            </a:lvl8pPr>
            <a:lvl9pPr marL="3683000" defTabSz="1041400" fontAlgn="base">
              <a:spcBef>
                <a:spcPct val="0"/>
              </a:spcBef>
              <a:spcAft>
                <a:spcPct val="0"/>
              </a:spcAft>
              <a:defRPr sz="2400">
                <a:solidFill>
                  <a:schemeClr val="tx1"/>
                </a:solidFill>
                <a:latin typeface="Times New Roman" panose="02020603050405020304" pitchFamily="18" charset="0"/>
              </a:defRPr>
            </a:lvl9pPr>
          </a:lstStyle>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Arial" panose="020B0604020202020204" pitchFamily="34" charset="0"/>
            </a:endParaRPr>
          </a:p>
          <a:p>
            <a:pPr marL="0" marR="0" lvl="0" indent="0" algn="ctr" defTabSz="1041400" eaLnBrk="0" fontAlgn="base" latinLnBrk="0" hangingPunct="0">
              <a:lnSpc>
                <a:spcPct val="85000"/>
              </a:lnSpc>
              <a:spcBef>
                <a:spcPct val="50000"/>
              </a:spcBef>
              <a:spcAft>
                <a:spcPct val="0"/>
              </a:spcAft>
              <a:buClrTx/>
              <a:buSzTx/>
              <a:buFontTx/>
              <a:buNone/>
              <a:tabLst/>
              <a:defRPr/>
            </a:pPr>
            <a:endParaRPr kumimoji="0" lang="en-US" altLang="en-US" sz="1800" b="1" i="0" u="none" strike="noStrike" kern="0" cap="none" spc="0" normalizeH="0" baseline="0" noProof="0">
              <a:ln>
                <a:noFill/>
              </a:ln>
              <a:solidFill>
                <a:srgbClr val="000000"/>
              </a:solidFill>
              <a:effectLst/>
              <a:uLnTx/>
              <a:uFillTx/>
              <a:latin typeface="Arial" panose="020B0604020202020204" pitchFamily="34" charset="0"/>
            </a:endParaRPr>
          </a:p>
        </p:txBody>
      </p:sp>
      <p:pic>
        <p:nvPicPr>
          <p:cNvPr id="49" name="Picture 104"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809619" y="5370096"/>
            <a:ext cx="785813" cy="7620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5"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819019" y="5370096"/>
            <a:ext cx="785813" cy="7620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106"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828419" y="5370096"/>
            <a:ext cx="785813" cy="762000"/>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7"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837819" y="5370096"/>
            <a:ext cx="785813" cy="762000"/>
          </a:xfrm>
          <a:prstGeom prst="rect">
            <a:avLst/>
          </a:prstGeom>
          <a:noFill/>
          <a:extLst>
            <a:ext uri="{909E8E84-426E-40DD-AFC4-6F175D3DCCD1}">
              <a14:hiddenFill xmlns:a14="http://schemas.microsoft.com/office/drawing/2010/main">
                <a:solidFill>
                  <a:srgbClr val="FFFFFF"/>
                </a:solidFill>
              </a14:hiddenFill>
            </a:ext>
          </a:extLst>
        </p:spPr>
      </p:pic>
      <p:sp>
        <p:nvSpPr>
          <p:cNvPr id="53" name="Freeform 113"/>
          <p:cNvSpPr>
            <a:spLocks/>
          </p:cNvSpPr>
          <p:nvPr/>
        </p:nvSpPr>
        <p:spPr bwMode="auto">
          <a:xfrm>
            <a:off x="4542419" y="3007896"/>
            <a:ext cx="914400" cy="381000"/>
          </a:xfrm>
          <a:custGeom>
            <a:avLst/>
            <a:gdLst>
              <a:gd name="T0" fmla="*/ 0 w 576"/>
              <a:gd name="T1" fmla="*/ 0 h 336"/>
              <a:gd name="T2" fmla="*/ 240 w 576"/>
              <a:gd name="T3" fmla="*/ 0 h 336"/>
              <a:gd name="T4" fmla="*/ 240 w 576"/>
              <a:gd name="T5" fmla="*/ 336 h 336"/>
              <a:gd name="T6" fmla="*/ 576 w 576"/>
              <a:gd name="T7" fmla="*/ 336 h 336"/>
            </a:gdLst>
            <a:ahLst/>
            <a:cxnLst>
              <a:cxn ang="0">
                <a:pos x="T0" y="T1"/>
              </a:cxn>
              <a:cxn ang="0">
                <a:pos x="T2" y="T3"/>
              </a:cxn>
              <a:cxn ang="0">
                <a:pos x="T4" y="T5"/>
              </a:cxn>
              <a:cxn ang="0">
                <a:pos x="T6" y="T7"/>
              </a:cxn>
            </a:cxnLst>
            <a:rect l="0" t="0" r="r" b="b"/>
            <a:pathLst>
              <a:path w="576" h="336">
                <a:moveTo>
                  <a:pt x="0" y="0"/>
                </a:moveTo>
                <a:lnTo>
                  <a:pt x="240" y="0"/>
                </a:lnTo>
                <a:lnTo>
                  <a:pt x="240" y="336"/>
                </a:lnTo>
                <a:lnTo>
                  <a:pt x="576" y="336"/>
                </a:lnTo>
              </a:path>
            </a:pathLst>
          </a:custGeom>
          <a:noFill/>
          <a:ln w="28575" cap="flat" cmpd="sng">
            <a:solidFill>
              <a:srgbClr val="000000"/>
            </a:solidFill>
            <a:prstDash val="solid"/>
            <a:round/>
            <a:headEnd/>
            <a:tailEnd type="triangl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AU"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Freeform 114"/>
          <p:cNvSpPr>
            <a:spLocks/>
          </p:cNvSpPr>
          <p:nvPr/>
        </p:nvSpPr>
        <p:spPr bwMode="auto">
          <a:xfrm>
            <a:off x="4542419" y="3515896"/>
            <a:ext cx="914400" cy="2286000"/>
          </a:xfrm>
          <a:custGeom>
            <a:avLst/>
            <a:gdLst>
              <a:gd name="T0" fmla="*/ 0 w 576"/>
              <a:gd name="T1" fmla="*/ 0 h 336"/>
              <a:gd name="T2" fmla="*/ 240 w 576"/>
              <a:gd name="T3" fmla="*/ 0 h 336"/>
              <a:gd name="T4" fmla="*/ 240 w 576"/>
              <a:gd name="T5" fmla="*/ 336 h 336"/>
              <a:gd name="T6" fmla="*/ 576 w 576"/>
              <a:gd name="T7" fmla="*/ 336 h 336"/>
            </a:gdLst>
            <a:ahLst/>
            <a:cxnLst>
              <a:cxn ang="0">
                <a:pos x="T0" y="T1"/>
              </a:cxn>
              <a:cxn ang="0">
                <a:pos x="T2" y="T3"/>
              </a:cxn>
              <a:cxn ang="0">
                <a:pos x="T4" y="T5"/>
              </a:cxn>
              <a:cxn ang="0">
                <a:pos x="T6" y="T7"/>
              </a:cxn>
            </a:cxnLst>
            <a:rect l="0" t="0" r="r" b="b"/>
            <a:pathLst>
              <a:path w="576" h="336">
                <a:moveTo>
                  <a:pt x="0" y="0"/>
                </a:moveTo>
                <a:lnTo>
                  <a:pt x="240" y="0"/>
                </a:lnTo>
                <a:lnTo>
                  <a:pt x="240" y="336"/>
                </a:lnTo>
                <a:lnTo>
                  <a:pt x="576" y="336"/>
                </a:lnTo>
              </a:path>
            </a:pathLst>
          </a:custGeom>
          <a:noFill/>
          <a:ln w="28575" cap="flat" cmpd="sng">
            <a:solidFill>
              <a:srgbClr val="000000"/>
            </a:solidFill>
            <a:prstDash val="solid"/>
            <a:round/>
            <a:headEnd/>
            <a:tailEnd type="triangle" w="sm" len="sm"/>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AU"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55" name="Line 115"/>
          <p:cNvSpPr>
            <a:spLocks noChangeShapeType="1"/>
          </p:cNvSpPr>
          <p:nvPr/>
        </p:nvSpPr>
        <p:spPr bwMode="auto">
          <a:xfrm flipV="1">
            <a:off x="2789819" y="3465096"/>
            <a:ext cx="0" cy="1676400"/>
          </a:xfrm>
          <a:prstGeom prst="line">
            <a:avLst/>
          </a:prstGeom>
          <a:noFill/>
          <a:ln w="28575">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20000"/>
              </a:spcBef>
              <a:spcAft>
                <a:spcPct val="0"/>
              </a:spcAft>
              <a:buClr>
                <a:srgbClr val="FF0000"/>
              </a:buClr>
              <a:buSzTx/>
              <a:buFont typeface="Arial" panose="020B0604020202020204" pitchFamily="34" charset="0"/>
              <a:buNone/>
              <a:tabLst/>
              <a:defRPr/>
            </a:pPr>
            <a:endParaRPr kumimoji="0" lang="en-AU"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2333115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4755</TotalTime>
  <Words>4362</Words>
  <Application>Microsoft Office PowerPoint</Application>
  <PresentationFormat>Widescreen</PresentationFormat>
  <Paragraphs>435</Paragraphs>
  <Slides>39</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Calibri</vt:lpstr>
      <vt:lpstr>Century Gothic</vt:lpstr>
      <vt:lpstr>Courier New</vt:lpstr>
      <vt:lpstr>Georgia</vt:lpstr>
      <vt:lpstr>Times New Roman</vt:lpstr>
      <vt:lpstr>Wingdings</vt:lpstr>
      <vt:lpstr>Wingdings 3</vt:lpstr>
      <vt:lpstr>Ion Boardroom</vt:lpstr>
      <vt:lpstr>VISIO</vt:lpstr>
      <vt:lpstr>DBMS Architecture</vt:lpstr>
      <vt:lpstr>What is Database Administration?</vt:lpstr>
      <vt:lpstr>Duties of the DBA</vt:lpstr>
      <vt:lpstr>DBA Tools in Oracle 11g</vt:lpstr>
      <vt:lpstr>Basic DBMS Architecture</vt:lpstr>
      <vt:lpstr>DBMS Architecture</vt:lpstr>
      <vt:lpstr>DBMS Architecture</vt:lpstr>
      <vt:lpstr>PowerPoint Presentation</vt:lpstr>
      <vt:lpstr>Oracle 11g</vt:lpstr>
      <vt:lpstr>Oracle Instance</vt:lpstr>
      <vt:lpstr>System Global Area (SGA)</vt:lpstr>
      <vt:lpstr>System Global Area (cont’d)</vt:lpstr>
      <vt:lpstr>Program Global Area (PGA)</vt:lpstr>
      <vt:lpstr>Instance vs. Database</vt:lpstr>
      <vt:lpstr>Multiple Instances for 1 Database</vt:lpstr>
      <vt:lpstr>Multiple Databases for 1 Instance</vt:lpstr>
      <vt:lpstr>Instance to Instance Communication</vt:lpstr>
      <vt:lpstr>Key structures and Processes</vt:lpstr>
      <vt:lpstr>Oracle Processes</vt:lpstr>
      <vt:lpstr>PowerPoint Presentation</vt:lpstr>
      <vt:lpstr>Logical and Physical Database Structures</vt:lpstr>
      <vt:lpstr>Managing Oracle 11g Data Storage</vt:lpstr>
      <vt:lpstr>Oracle 11g Database File Architecture</vt:lpstr>
      <vt:lpstr>Physical Structures</vt:lpstr>
      <vt:lpstr>Oracle 11g Logical Data Structures</vt:lpstr>
      <vt:lpstr>Logical Structures</vt:lpstr>
      <vt:lpstr>Typical Tablespaces:</vt:lpstr>
      <vt:lpstr>Why multiple Tablespaces?</vt:lpstr>
      <vt:lpstr>Logical Structures (cont’d)</vt:lpstr>
      <vt:lpstr>Logical Structures (cont’d)</vt:lpstr>
      <vt:lpstr>How Table Data Is Stored</vt:lpstr>
      <vt:lpstr>PowerPoint Presentation</vt:lpstr>
      <vt:lpstr>PowerPoint Presentation</vt:lpstr>
      <vt:lpstr>Backup Methods</vt:lpstr>
      <vt:lpstr>Backup Methods (cont’d)</vt:lpstr>
      <vt:lpstr>Backup Methods (cont’d)</vt:lpstr>
      <vt:lpstr>Administrative Tasks</vt:lpstr>
      <vt:lpstr>Administrative Tasks (cont’d)</vt:lpstr>
      <vt:lpstr>Administrative Tasks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Garg,Saurabh</dc:creator>
  <cp:lastModifiedBy>Saurabh Garg</cp:lastModifiedBy>
  <cp:revision>18</cp:revision>
  <dcterms:created xsi:type="dcterms:W3CDTF">2014-09-18T06:23:47Z</dcterms:created>
  <dcterms:modified xsi:type="dcterms:W3CDTF">2019-09-15T01:57:27Z</dcterms:modified>
</cp:coreProperties>
</file>