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8" r:id="rId3"/>
    <p:sldId id="263" r:id="rId4"/>
    <p:sldId id="259" r:id="rId5"/>
    <p:sldId id="260" r:id="rId6"/>
    <p:sldId id="297" r:id="rId7"/>
    <p:sldId id="298" r:id="rId8"/>
    <p:sldId id="308" r:id="rId9"/>
    <p:sldId id="311" r:id="rId10"/>
    <p:sldId id="291" r:id="rId11"/>
    <p:sldId id="292" r:id="rId12"/>
    <p:sldId id="293" r:id="rId13"/>
    <p:sldId id="294" r:id="rId14"/>
    <p:sldId id="295" r:id="rId15"/>
    <p:sldId id="296" r:id="rId16"/>
    <p:sldId id="262" r:id="rId17"/>
    <p:sldId id="309" r:id="rId18"/>
    <p:sldId id="279" r:id="rId19"/>
    <p:sldId id="301" r:id="rId20"/>
    <p:sldId id="299" r:id="rId21"/>
    <p:sldId id="300" r:id="rId22"/>
    <p:sldId id="282" r:id="rId23"/>
    <p:sldId id="280" r:id="rId24"/>
    <p:sldId id="283" r:id="rId25"/>
    <p:sldId id="285" r:id="rId26"/>
    <p:sldId id="286" r:id="rId27"/>
    <p:sldId id="303" r:id="rId28"/>
    <p:sldId id="304" r:id="rId29"/>
    <p:sldId id="305" r:id="rId30"/>
    <p:sldId id="306" r:id="rId31"/>
    <p:sldId id="307"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3" d="100"/>
          <a:sy n="63" d="100"/>
        </p:scale>
        <p:origin x="6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Garg" userId="7f2785e5-f9b4-4be4-9476-5a1c53e71125" providerId="ADAL" clId="{4096907F-62C6-4B83-85C6-A7483B254169}"/>
    <pc:docChg chg="delSld">
      <pc:chgData name="Saurabh Garg" userId="7f2785e5-f9b4-4be4-9476-5a1c53e71125" providerId="ADAL" clId="{4096907F-62C6-4B83-85C6-A7483B254169}" dt="2020-09-05T04:56:32.681" v="0" actId="47"/>
      <pc:docMkLst>
        <pc:docMk/>
      </pc:docMkLst>
      <pc:sldChg chg="del">
        <pc:chgData name="Saurabh Garg" userId="7f2785e5-f9b4-4be4-9476-5a1c53e71125" providerId="ADAL" clId="{4096907F-62C6-4B83-85C6-A7483B254169}" dt="2020-09-05T04:56:32.681" v="0" actId="47"/>
        <pc:sldMkLst>
          <pc:docMk/>
          <pc:sldMk cId="2834443800" sldId="290"/>
        </pc:sldMkLst>
      </pc:sldChg>
    </pc:docChg>
  </pc:docChgLst>
</pc:chgInfo>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86.28159" units="1/cm"/>
          <inkml:channelProperty channel="Y" name="resolution" value="49.23077" units="1/cm"/>
          <inkml:channelProperty channel="T" name="resolution" value="1" units="1/dev"/>
        </inkml:channelProperties>
      </inkml:inkSource>
      <inkml:timestamp xml:id="ts0" timeString="2015-08-18T05:30:10.733"/>
    </inkml:context>
    <inkml:brush xml:id="br0">
      <inkml:brushProperty name="width" value="0.05292" units="cm"/>
      <inkml:brushProperty name="height" value="0.05292" units="cm"/>
      <inkml:brushProperty name="color" value="#FF0000"/>
    </inkml:brush>
  </inkml:definitions>
  <inkml:trace contextRef="#ctx0" brushRef="#br0">11642 10186 0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DB977-4661-49F3-BAD5-2F5BA25A0A6C}" type="datetimeFigureOut">
              <a:rPr lang="en-AU" smtClean="0"/>
              <a:t>14/09/2021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639D0-8BDC-4B2B-8A3D-49360E82403A}" type="slidenum">
              <a:rPr lang="en-AU" smtClean="0"/>
              <a:t>‹#›</a:t>
            </a:fld>
            <a:endParaRPr lang="en-AU"/>
          </a:p>
        </p:txBody>
      </p:sp>
    </p:spTree>
    <p:extLst>
      <p:ext uri="{BB962C8B-B14F-4D97-AF65-F5344CB8AC3E}">
        <p14:creationId xmlns:p14="http://schemas.microsoft.com/office/powerpoint/2010/main" val="1471100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image" Target="../media/image6.wmf"/></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r>
              <a:rPr lang="en-US" altLang="en-US"/>
              <a:t>Review of Anonymous Blocks</a:t>
            </a:r>
          </a:p>
          <a:p>
            <a:pPr lvl="1"/>
            <a:r>
              <a:rPr lang="en-US" altLang="en-US"/>
              <a:t>Anonymous blocks are typically used for:</a:t>
            </a:r>
          </a:p>
          <a:p>
            <a:pPr lvl="2"/>
            <a:r>
              <a:rPr lang="en-US" altLang="en-US"/>
              <a:t>Writing trigger code for Oracle Forms components</a:t>
            </a:r>
          </a:p>
          <a:p>
            <a:pPr lvl="2"/>
            <a:r>
              <a:rPr lang="en-US" altLang="en-US"/>
              <a:t>Initiating calls to procedures, functions, and package constructs</a:t>
            </a:r>
          </a:p>
          <a:p>
            <a:pPr lvl="2"/>
            <a:r>
              <a:rPr lang="en-US" altLang="en-US"/>
              <a:t>Isolating exception handling within a block of code</a:t>
            </a:r>
          </a:p>
          <a:p>
            <a:pPr lvl="2"/>
            <a:r>
              <a:rPr lang="en-US" altLang="en-US"/>
              <a:t>Nesting inside other PL/SQL blocks for managing code flow control</a:t>
            </a:r>
          </a:p>
          <a:p>
            <a:pPr lvl="1"/>
            <a:r>
              <a:rPr lang="en-US" altLang="en-US"/>
              <a:t>The </a:t>
            </a:r>
            <a:r>
              <a:rPr lang="en-US" altLang="en-US">
                <a:latin typeface="Courier New" panose="02070309020205020404" pitchFamily="49" charset="0"/>
              </a:rPr>
              <a:t>DECLARE</a:t>
            </a:r>
            <a:r>
              <a:rPr lang="en-US" altLang="en-US"/>
              <a:t> keyword is optional, but it is required if you declare variables, constants, and exceptions to be used within the PL/SQL block.</a:t>
            </a:r>
          </a:p>
          <a:p>
            <a:pPr lvl="1"/>
            <a:r>
              <a:rPr lang="en-US" altLang="en-US">
                <a:latin typeface="Courier New" panose="02070309020205020404" pitchFamily="49" charset="0"/>
              </a:rPr>
              <a:t>BEGIN</a:t>
            </a:r>
            <a:r>
              <a:rPr lang="en-US" altLang="en-US"/>
              <a:t> and </a:t>
            </a:r>
            <a:r>
              <a:rPr lang="en-US" altLang="en-US">
                <a:latin typeface="Courier New" panose="02070309020205020404" pitchFamily="49" charset="0"/>
              </a:rPr>
              <a:t>END</a:t>
            </a:r>
            <a:r>
              <a:rPr lang="en-US" altLang="en-US"/>
              <a:t> are mandatory and require at least one statement between them, either SQL, PL/SQL, or both.</a:t>
            </a:r>
          </a:p>
          <a:p>
            <a:pPr lvl="1"/>
            <a:r>
              <a:rPr lang="en-US" altLang="en-US"/>
              <a:t>The exception section is optional and is used to handle errors that occur within the scope of the PL/SQL block. Exceptions can be propagated to the caller of the anonymous block by excluding an exception handler for the specific exception, thus creating what is known as an unhandled exception.</a:t>
            </a:r>
          </a:p>
        </p:txBody>
      </p:sp>
    </p:spTree>
    <p:extLst>
      <p:ext uri="{BB962C8B-B14F-4D97-AF65-F5344CB8AC3E}">
        <p14:creationId xmlns:p14="http://schemas.microsoft.com/office/powerpoint/2010/main" val="2475332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Rectangle 4"/>
          <p:cNvSpPr>
            <a:spLocks noGrp="1" noRot="1" noChangeAspect="1" noChangeArrowheads="1" noTextEdit="1"/>
          </p:cNvSpPr>
          <p:nvPr>
            <p:ph type="sldImg"/>
          </p:nvPr>
        </p:nvSpPr>
        <p:spPr>
          <a:ln/>
        </p:spPr>
      </p:sp>
      <p:sp>
        <p:nvSpPr>
          <p:cNvPr id="328709" name="Rectangle 5"/>
          <p:cNvSpPr>
            <a:spLocks noGrp="1" noChangeArrowheads="1"/>
          </p:cNvSpPr>
          <p:nvPr>
            <p:ph type="body" idx="1"/>
          </p:nvPr>
        </p:nvSpPr>
        <p:spPr/>
        <p:txBody>
          <a:bodyPr/>
          <a:lstStyle/>
          <a:p>
            <a:r>
              <a:rPr lang="en-US" altLang="en-US"/>
              <a:t>Exceptions Not Handled</a:t>
            </a:r>
          </a:p>
          <a:p>
            <a:pPr lvl="1"/>
            <a:r>
              <a:rPr lang="en-US" altLang="en-US"/>
              <a:t>As discussed, when an exception is raised in a called procedure, control immediately goes to the exception section of that block. If the exception section does not provide a handler for the raised exception, then it is not handled. The following code flow occurs:</a:t>
            </a:r>
          </a:p>
          <a:p>
            <a:pPr lvl="2">
              <a:buFontTx/>
              <a:buNone/>
            </a:pPr>
            <a:r>
              <a:rPr lang="en-US" altLang="en-US"/>
              <a:t>1.	The exception is raised.</a:t>
            </a:r>
          </a:p>
          <a:p>
            <a:pPr lvl="2">
              <a:buFontTx/>
              <a:buNone/>
            </a:pPr>
            <a:r>
              <a:rPr lang="en-US" altLang="en-US"/>
              <a:t>2.	The block terminates because no exception handler exists; any DML operations performed within the procedure are rolled back.</a:t>
            </a:r>
          </a:p>
          <a:p>
            <a:pPr lvl="2">
              <a:buFontTx/>
              <a:buNone/>
            </a:pPr>
            <a:r>
              <a:rPr lang="en-US" altLang="en-US"/>
              <a:t>3.	The exception propagates to the exception section of the calling procedure. That is, control is returned to the exception section of the calling block, if one exists.</a:t>
            </a:r>
          </a:p>
          <a:p>
            <a:pPr lvl="1"/>
            <a:r>
              <a:rPr lang="en-US" altLang="en-US"/>
              <a:t>If an exception is not handled, then all the DML statements in the calling procedure and the called procedure are rolled back along with any changes to any host variables. The DML statements that are not affected are statements that were executed before calling the PL/SQL code whose exceptions are not handled.</a:t>
            </a:r>
          </a:p>
        </p:txBody>
      </p:sp>
    </p:spTree>
    <p:extLst>
      <p:ext uri="{BB962C8B-B14F-4D97-AF65-F5344CB8AC3E}">
        <p14:creationId xmlns:p14="http://schemas.microsoft.com/office/powerpoint/2010/main" val="1977041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r>
              <a:rPr lang="en-US" altLang="en-US"/>
              <a:t>Introduction to PL/SQL Triggers</a:t>
            </a:r>
          </a:p>
          <a:p>
            <a:pPr lvl="1"/>
            <a:r>
              <a:rPr lang="en-US" altLang="en-US"/>
              <a:t>A trigger is a PL/SQL block that executes when a particular event occurs.</a:t>
            </a:r>
          </a:p>
          <a:p>
            <a:pPr lvl="1"/>
            <a:r>
              <a:rPr lang="en-US" altLang="en-US"/>
              <a:t>A PL/SQL trigger has two forms:</a:t>
            </a:r>
          </a:p>
          <a:p>
            <a:pPr lvl="2"/>
            <a:r>
              <a:rPr lang="en-US" altLang="en-US"/>
              <a:t>Application triggers, which are created as blocks of code that execute when a nominated application event occurs in an Oracle Forms execution environment</a:t>
            </a:r>
          </a:p>
          <a:p>
            <a:pPr lvl="2"/>
            <a:r>
              <a:rPr lang="en-US" altLang="en-US"/>
              <a:t>Database triggers, which are named blocks of code that are associated and execute when a nominated database or table event occurs</a:t>
            </a:r>
          </a:p>
          <a:p>
            <a:pPr lvl="1"/>
            <a:r>
              <a:rPr lang="en-US" altLang="en-US"/>
              <a:t>The </a:t>
            </a:r>
            <a:r>
              <a:rPr lang="en-US" altLang="en-US">
                <a:latin typeface="Courier New" panose="02070309020205020404" pitchFamily="49" charset="0"/>
              </a:rPr>
              <a:t>check_salary</a:t>
            </a:r>
            <a:r>
              <a:rPr lang="en-US" altLang="en-US"/>
              <a:t> trigger example shows a database trigger that executes before either an </a:t>
            </a:r>
            <a:r>
              <a:rPr lang="en-US" altLang="en-US">
                <a:latin typeface="Courier New" panose="02070309020205020404" pitchFamily="49" charset="0"/>
              </a:rPr>
              <a:t>INSERT</a:t>
            </a:r>
            <a:r>
              <a:rPr lang="en-US" altLang="en-US"/>
              <a:t> or an </a:t>
            </a:r>
            <a:r>
              <a:rPr lang="en-US" altLang="en-US">
                <a:latin typeface="Courier New" panose="02070309020205020404" pitchFamily="49" charset="0"/>
              </a:rPr>
              <a:t>UPDATE</a:t>
            </a:r>
            <a:r>
              <a:rPr lang="en-US" altLang="en-US"/>
              <a:t> operation occurs on the </a:t>
            </a:r>
            <a:r>
              <a:rPr lang="en-US" altLang="en-US">
                <a:latin typeface="Courier New" panose="02070309020205020404" pitchFamily="49" charset="0"/>
              </a:rPr>
              <a:t>EMPLOYEES</a:t>
            </a:r>
            <a:r>
              <a:rPr lang="en-US" altLang="en-US"/>
              <a:t> table. The trigger code checks whether the </a:t>
            </a:r>
            <a:r>
              <a:rPr lang="en-US" altLang="en-US">
                <a:latin typeface="Courier New" panose="02070309020205020404" pitchFamily="49" charset="0"/>
              </a:rPr>
              <a:t>salary</a:t>
            </a:r>
            <a:r>
              <a:rPr lang="en-US" altLang="en-US"/>
              <a:t> column value is within an acceptable range. If the value is outside the specified range, then the code uses the </a:t>
            </a:r>
            <a:r>
              <a:rPr lang="en-US" altLang="en-US">
                <a:latin typeface="Courier New" panose="02070309020205020404" pitchFamily="49" charset="0"/>
              </a:rPr>
              <a:t>RAISE_APPLICATION_ERROR</a:t>
            </a:r>
            <a:r>
              <a:rPr lang="en-US" altLang="en-US"/>
              <a:t> built-in procedure to fail the operation. The </a:t>
            </a:r>
            <a:r>
              <a:rPr lang="en-US" altLang="en-US">
                <a:latin typeface="Courier New" panose="02070309020205020404" pitchFamily="49" charset="0"/>
              </a:rPr>
              <a:t>:new</a:t>
            </a:r>
            <a:r>
              <a:rPr lang="en-US" altLang="en-US"/>
              <a:t> syntax, which is used in the example, is a special bind/host variable that can be used in row-level triggers.</a:t>
            </a:r>
          </a:p>
          <a:p>
            <a:pPr lvl="1"/>
            <a:r>
              <a:rPr lang="en-US" altLang="en-US"/>
              <a:t>Triggers are covered in detail in the lesson titled “Creating Triggers.”</a:t>
            </a:r>
          </a:p>
        </p:txBody>
      </p:sp>
    </p:spTree>
    <p:extLst>
      <p:ext uri="{BB962C8B-B14F-4D97-AF65-F5344CB8AC3E}">
        <p14:creationId xmlns:p14="http://schemas.microsoft.com/office/powerpoint/2010/main" val="203740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4"/>
          <p:cNvSpPr>
            <a:spLocks noGrp="1" noRot="1" noChangeAspect="1" noChangeArrowheads="1" noTextEdit="1"/>
          </p:cNvSpPr>
          <p:nvPr>
            <p:ph type="sldImg"/>
          </p:nvPr>
        </p:nvSpPr>
        <p:spPr>
          <a:ln/>
        </p:spPr>
      </p:sp>
      <p:sp>
        <p:nvSpPr>
          <p:cNvPr id="300037" name="Rectangle 5"/>
          <p:cNvSpPr>
            <a:spLocks noGrp="1" noChangeArrowheads="1"/>
          </p:cNvSpPr>
          <p:nvPr>
            <p:ph type="body" idx="1"/>
          </p:nvPr>
        </p:nvSpPr>
        <p:spPr/>
        <p:txBody>
          <a:bodyPr/>
          <a:lstStyle/>
          <a:p>
            <a:r>
              <a:rPr lang="en-US" altLang="en-US"/>
              <a:t>Types of DML Triggers</a:t>
            </a:r>
          </a:p>
          <a:p>
            <a:pPr lvl="1"/>
            <a:r>
              <a:rPr lang="en-US" altLang="en-US"/>
              <a:t>You can specify that the trigger will be executed once for every row affected by the triggering statement (such as a multiple row </a:t>
            </a:r>
            <a:r>
              <a:rPr lang="en-US" altLang="en-US">
                <a:latin typeface="Courier New" panose="02070309020205020404" pitchFamily="49" charset="0"/>
              </a:rPr>
              <a:t>UPDATE</a:t>
            </a:r>
            <a:r>
              <a:rPr lang="en-US" altLang="en-US"/>
              <a:t>) or once for the triggering statement, no matter how many rows it affects.</a:t>
            </a:r>
          </a:p>
          <a:p>
            <a:pPr lvl="1"/>
            <a:r>
              <a:rPr lang="en-US" altLang="en-US" b="1"/>
              <a:t>Statement Trigger</a:t>
            </a:r>
            <a:endParaRPr lang="en-US" altLang="en-US"/>
          </a:p>
          <a:p>
            <a:pPr lvl="1"/>
            <a:r>
              <a:rPr lang="en-US" altLang="en-US"/>
              <a:t>A </a:t>
            </a:r>
            <a:r>
              <a:rPr lang="en-US" altLang="en-US">
                <a:solidFill>
                  <a:schemeClr val="tx1"/>
                </a:solidFill>
              </a:rPr>
              <a:t>statement trigger</a:t>
            </a:r>
            <a:r>
              <a:rPr lang="en-US" altLang="en-US"/>
              <a:t> is fired once on behalf of the triggering event, even if no rows are affected at all. Statement triggers are useful if the trigger action does not depend on the data from rows that are affected or on data provided by the triggering event itself (for example, a trigger that performs a complex security check on the current user).</a:t>
            </a:r>
          </a:p>
          <a:p>
            <a:pPr lvl="1"/>
            <a:r>
              <a:rPr lang="en-US" altLang="en-US" b="1"/>
              <a:t>Row Trigger</a:t>
            </a:r>
            <a:endParaRPr lang="en-US" altLang="en-US"/>
          </a:p>
          <a:p>
            <a:pPr lvl="1"/>
            <a:r>
              <a:rPr lang="en-US" altLang="en-US"/>
              <a:t>A </a:t>
            </a:r>
            <a:r>
              <a:rPr lang="en-US" altLang="en-US">
                <a:solidFill>
                  <a:schemeClr val="tx1"/>
                </a:solidFill>
              </a:rPr>
              <a:t>row trigger</a:t>
            </a:r>
            <a:r>
              <a:rPr lang="en-US" altLang="en-US" b="1"/>
              <a:t> </a:t>
            </a:r>
            <a:r>
              <a:rPr lang="en-US" altLang="en-US"/>
              <a:t>fires each time the table is affected by the triggering event. If the triggering event affects no rows, a row trigger is not executed. Row triggers are useful if the trigger action depends on data of rows that are affected or on data provided by the triggering event itself.</a:t>
            </a:r>
          </a:p>
          <a:p>
            <a:pPr lvl="1"/>
            <a:r>
              <a:rPr lang="en-US" altLang="en-US" b="1"/>
              <a:t>Note:</a:t>
            </a:r>
            <a:r>
              <a:rPr lang="en-US" altLang="en-US"/>
              <a:t> Row triggers use correlation names to access the old and new column values of the row being processed by the trigger.</a:t>
            </a:r>
          </a:p>
        </p:txBody>
      </p:sp>
    </p:spTree>
    <p:extLst>
      <p:ext uri="{BB962C8B-B14F-4D97-AF65-F5344CB8AC3E}">
        <p14:creationId xmlns:p14="http://schemas.microsoft.com/office/powerpoint/2010/main" val="3768728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1028"/>
          <p:cNvSpPr>
            <a:spLocks noGrp="1" noRot="1" noChangeAspect="1" noChangeArrowheads="1" noTextEdit="1"/>
          </p:cNvSpPr>
          <p:nvPr>
            <p:ph type="sldImg"/>
          </p:nvPr>
        </p:nvSpPr>
        <p:spPr>
          <a:ln/>
        </p:spPr>
      </p:sp>
      <p:sp>
        <p:nvSpPr>
          <p:cNvPr id="306182" name="Rectangle 1030"/>
          <p:cNvSpPr>
            <a:spLocks noGrp="1" noChangeArrowheads="1"/>
          </p:cNvSpPr>
          <p:nvPr>
            <p:ph type="body" idx="1"/>
          </p:nvPr>
        </p:nvSpPr>
        <p:spPr/>
        <p:txBody>
          <a:bodyPr/>
          <a:lstStyle/>
          <a:p>
            <a:r>
              <a:rPr lang="en-US" altLang="en-US">
                <a:solidFill>
                  <a:srgbClr val="000000"/>
                </a:solidFill>
              </a:rPr>
              <a:t>Trigger-Firing Sequence (continued)</a:t>
            </a:r>
          </a:p>
          <a:p>
            <a:pPr lvl="1"/>
            <a:r>
              <a:rPr lang="en-US" altLang="en-US"/>
              <a:t>When the triggering DML statement affects many rows, the statement trigger fires exactly once, and the row trigger fires once for every row affected by the statement.</a:t>
            </a:r>
          </a:p>
          <a:p>
            <a:pPr lvl="1"/>
            <a:r>
              <a:rPr lang="en-US" altLang="en-US" b="1"/>
              <a:t>Example</a:t>
            </a:r>
          </a:p>
          <a:p>
            <a:pPr lvl="1"/>
            <a:r>
              <a:rPr lang="en-US" altLang="en-US"/>
              <a:t>The SQL statement in the slide causes a row-level trigger to fire a number of times equal to the number of rows that satisfy the </a:t>
            </a:r>
            <a:r>
              <a:rPr lang="en-US" altLang="en-US">
                <a:latin typeface="Courier New" panose="02070309020205020404" pitchFamily="49" charset="0"/>
              </a:rPr>
              <a:t>WHERE</a:t>
            </a:r>
            <a:r>
              <a:rPr lang="en-US" altLang="en-US"/>
              <a:t> clause, that is, the number of employees reporting to department 30.</a:t>
            </a:r>
          </a:p>
        </p:txBody>
      </p:sp>
    </p:spTree>
    <p:extLst>
      <p:ext uri="{BB962C8B-B14F-4D97-AF65-F5344CB8AC3E}">
        <p14:creationId xmlns:p14="http://schemas.microsoft.com/office/powerpoint/2010/main" val="1667177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Rectangle 5"/>
          <p:cNvSpPr>
            <a:spLocks noGrp="1" noRot="1" noChangeAspect="1" noChangeArrowheads="1" noTextEdit="1"/>
          </p:cNvSpPr>
          <p:nvPr>
            <p:ph type="sldImg"/>
          </p:nvPr>
        </p:nvSpPr>
        <p:spPr>
          <a:ln/>
        </p:spPr>
      </p:sp>
      <p:sp>
        <p:nvSpPr>
          <p:cNvPr id="320518" name="Rectangle 6"/>
          <p:cNvSpPr>
            <a:spLocks noGrp="1" noChangeArrowheads="1"/>
          </p:cNvSpPr>
          <p:nvPr>
            <p:ph type="body" idx="1"/>
          </p:nvPr>
        </p:nvSpPr>
        <p:spPr/>
        <p:txBody>
          <a:bodyPr/>
          <a:lstStyle/>
          <a:p>
            <a:r>
              <a:rPr lang="en-US" altLang="en-US"/>
              <a:t>Using </a:t>
            </a:r>
            <a:r>
              <a:rPr lang="en-US" altLang="en-US">
                <a:latin typeface="Courier New" panose="02070309020205020404" pitchFamily="49" charset="0"/>
              </a:rPr>
              <a:t>OLD</a:t>
            </a:r>
            <a:r>
              <a:rPr lang="en-US" altLang="en-US"/>
              <a:t> and </a:t>
            </a:r>
            <a:r>
              <a:rPr lang="en-US" altLang="en-US">
                <a:latin typeface="Courier New" panose="02070309020205020404" pitchFamily="49" charset="0"/>
              </a:rPr>
              <a:t>NEW</a:t>
            </a:r>
            <a:r>
              <a:rPr lang="en-US" altLang="en-US"/>
              <a:t> Qualifiers</a:t>
            </a:r>
            <a:endParaRPr lang="en-US" altLang="en-US" b="0"/>
          </a:p>
          <a:p>
            <a:pPr lvl="1"/>
            <a:r>
              <a:rPr lang="en-US" altLang="en-US"/>
              <a:t>Within a </a:t>
            </a:r>
            <a:r>
              <a:rPr lang="en-US" altLang="en-US">
                <a:latin typeface="Courier New" panose="02070309020205020404" pitchFamily="49" charset="0"/>
              </a:rPr>
              <a:t>ROW</a:t>
            </a:r>
            <a:r>
              <a:rPr lang="en-US" altLang="en-US"/>
              <a:t> trigger, reference the value of a column before and after the data change by prefixing it with the </a:t>
            </a:r>
            <a:r>
              <a:rPr lang="en-US" altLang="en-US">
                <a:solidFill>
                  <a:schemeClr val="tx1"/>
                </a:solidFill>
                <a:latin typeface="Courier New" panose="02070309020205020404" pitchFamily="49" charset="0"/>
              </a:rPr>
              <a:t>OLD</a:t>
            </a:r>
            <a:r>
              <a:rPr lang="en-US" altLang="en-US">
                <a:solidFill>
                  <a:schemeClr val="tx1"/>
                </a:solidFill>
              </a:rPr>
              <a:t> and </a:t>
            </a:r>
            <a:r>
              <a:rPr lang="en-US" altLang="en-US">
                <a:solidFill>
                  <a:schemeClr val="tx1"/>
                </a:solidFill>
                <a:latin typeface="Courier New" panose="02070309020205020404" pitchFamily="49" charset="0"/>
              </a:rPr>
              <a:t>NEW</a:t>
            </a:r>
            <a:r>
              <a:rPr lang="en-US" altLang="en-US">
                <a:solidFill>
                  <a:schemeClr val="tx1"/>
                </a:solidFill>
              </a:rPr>
              <a:t> qualifiers.</a:t>
            </a: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r>
              <a:rPr lang="en-US" altLang="en-US">
                <a:solidFill>
                  <a:schemeClr val="tx1"/>
                </a:solidFill>
              </a:rPr>
              <a:t>Usage notes:</a:t>
            </a:r>
          </a:p>
          <a:p>
            <a:pPr lvl="2"/>
            <a:r>
              <a:rPr lang="en-US" altLang="en-US"/>
              <a:t>The </a:t>
            </a:r>
            <a:r>
              <a:rPr lang="en-US" altLang="en-US">
                <a:latin typeface="Courier New" panose="02070309020205020404" pitchFamily="49" charset="0"/>
              </a:rPr>
              <a:t>OLD</a:t>
            </a:r>
            <a:r>
              <a:rPr lang="en-US" altLang="en-US"/>
              <a:t> and </a:t>
            </a:r>
            <a:r>
              <a:rPr lang="en-US" altLang="en-US">
                <a:latin typeface="Courier New" panose="02070309020205020404" pitchFamily="49" charset="0"/>
              </a:rPr>
              <a:t>NEW</a:t>
            </a:r>
            <a:r>
              <a:rPr lang="en-US" altLang="en-US"/>
              <a:t> qualifiers are available only in </a:t>
            </a:r>
            <a:r>
              <a:rPr lang="en-US" altLang="en-US">
                <a:latin typeface="Courier New" panose="02070309020205020404" pitchFamily="49" charset="0"/>
              </a:rPr>
              <a:t>ROW</a:t>
            </a:r>
            <a:r>
              <a:rPr lang="en-US" altLang="en-US"/>
              <a:t> triggers.</a:t>
            </a:r>
          </a:p>
          <a:p>
            <a:pPr lvl="2"/>
            <a:r>
              <a:rPr lang="en-US" altLang="en-US"/>
              <a:t>Prefix these qualifiers with a colon (:) in every SQL and PL/SQL statement.</a:t>
            </a:r>
          </a:p>
          <a:p>
            <a:pPr lvl="2"/>
            <a:r>
              <a:rPr lang="en-US" altLang="en-US"/>
              <a:t>There is no colon (:) prefix if the qualifiers are referenced in the </a:t>
            </a:r>
            <a:r>
              <a:rPr lang="en-US" altLang="en-US">
                <a:latin typeface="Courier New" panose="02070309020205020404" pitchFamily="49" charset="0"/>
              </a:rPr>
              <a:t>WHEN</a:t>
            </a:r>
            <a:r>
              <a:rPr lang="en-US" altLang="en-US"/>
              <a:t> restricting condition.</a:t>
            </a:r>
            <a:endParaRPr lang="en-US" altLang="en-US">
              <a:solidFill>
                <a:srgbClr val="FC0128"/>
              </a:solidFill>
            </a:endParaRPr>
          </a:p>
          <a:p>
            <a:pPr lvl="1"/>
            <a:r>
              <a:rPr lang="en-US" altLang="en-US" b="1"/>
              <a:t>Note:</a:t>
            </a:r>
            <a:r>
              <a:rPr lang="en-US" altLang="en-US"/>
              <a:t> Row triggers can decrease the performance if you do a lot of updates on larger tables.</a:t>
            </a:r>
          </a:p>
        </p:txBody>
      </p:sp>
      <p:graphicFrame>
        <p:nvGraphicFramePr>
          <p:cNvPr id="320519" name="Object 7"/>
          <p:cNvGraphicFramePr>
            <a:graphicFrameLocks/>
          </p:cNvGraphicFramePr>
          <p:nvPr/>
        </p:nvGraphicFramePr>
        <p:xfrm>
          <a:off x="623888" y="5913438"/>
          <a:ext cx="5667375" cy="1171575"/>
        </p:xfrm>
        <a:graphic>
          <a:graphicData uri="http://schemas.openxmlformats.org/presentationml/2006/ole">
            <mc:AlternateContent xmlns:mc="http://schemas.openxmlformats.org/markup-compatibility/2006">
              <mc:Choice xmlns:v="urn:schemas-microsoft-com:vml" Requires="v">
                <p:oleObj name="Document" r:id="rId3" imgW="5751360" imgH="1188720" progId="Word.Document.8">
                  <p:embed/>
                </p:oleObj>
              </mc:Choice>
              <mc:Fallback>
                <p:oleObj name="Document" r:id="rId3" imgW="5751360" imgH="1188720" progId="Word.Document.8">
                  <p:embed/>
                  <p:pic>
                    <p:nvPicPr>
                      <p:cNvPr id="320519"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5913438"/>
                        <a:ext cx="56673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026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r>
              <a:rPr lang="en-US" altLang="en-US"/>
              <a:t>Introduction to PL/SQL Procedures</a:t>
            </a:r>
          </a:p>
          <a:p>
            <a:pPr lvl="1"/>
            <a:r>
              <a:rPr lang="en-US" altLang="en-US"/>
              <a:t>A </a:t>
            </a:r>
            <a:r>
              <a:rPr lang="en-US" altLang="en-US">
                <a:solidFill>
                  <a:schemeClr val="tx1"/>
                </a:solidFill>
              </a:rPr>
              <a:t>procedure</a:t>
            </a:r>
            <a:r>
              <a:rPr lang="en-US" altLang="en-US"/>
              <a:t> is a named PL/SQL block that is created by using a </a:t>
            </a:r>
            <a:r>
              <a:rPr lang="en-US" altLang="en-US">
                <a:latin typeface="Courier New" panose="02070309020205020404" pitchFamily="49" charset="0"/>
              </a:rPr>
              <a:t>CREATE PROCEDURE</a:t>
            </a:r>
            <a:r>
              <a:rPr lang="en-US" altLang="en-US"/>
              <a:t> statement. When called, or invoked, a procedure performs a sequence of actions. The anatomy of the procedure includes:</a:t>
            </a:r>
          </a:p>
          <a:p>
            <a:pPr lvl="2"/>
            <a:r>
              <a:rPr lang="en-US" altLang="en-US"/>
              <a:t>The header: “</a:t>
            </a:r>
            <a:r>
              <a:rPr lang="en-US" altLang="en-US">
                <a:latin typeface="Courier New" panose="02070309020205020404" pitchFamily="49" charset="0"/>
              </a:rPr>
              <a:t>PROCEDURE getemp IS</a:t>
            </a:r>
            <a:r>
              <a:rPr lang="en-US" altLang="en-US"/>
              <a:t>” </a:t>
            </a:r>
          </a:p>
          <a:p>
            <a:pPr lvl="2"/>
            <a:r>
              <a:rPr lang="en-US" altLang="en-US"/>
              <a:t>The declaration section: With variable declarations </a:t>
            </a:r>
            <a:r>
              <a:rPr lang="en-US" altLang="en-US">
                <a:latin typeface="Courier New" panose="02070309020205020404" pitchFamily="49" charset="0"/>
              </a:rPr>
              <a:t>emp_id</a:t>
            </a:r>
            <a:r>
              <a:rPr lang="en-US" altLang="en-US"/>
              <a:t> and </a:t>
            </a:r>
            <a:r>
              <a:rPr lang="en-US" altLang="en-US">
                <a:latin typeface="Courier New" panose="02070309020205020404" pitchFamily="49" charset="0"/>
              </a:rPr>
              <a:t>lname</a:t>
            </a:r>
            <a:endParaRPr lang="en-US" altLang="en-US"/>
          </a:p>
          <a:p>
            <a:pPr lvl="2"/>
            <a:r>
              <a:rPr lang="en-US" altLang="en-US"/>
              <a:t>The executable section: Contains the PL/SQL and SQL statements used to obtain the last name of employee 100. The executable section makes use of the </a:t>
            </a:r>
            <a:r>
              <a:rPr lang="en-US" altLang="en-US">
                <a:latin typeface="Courier New" panose="02070309020205020404" pitchFamily="49" charset="0"/>
              </a:rPr>
              <a:t>DBMS_OUTPUT</a:t>
            </a:r>
            <a:r>
              <a:rPr lang="en-US" altLang="en-US"/>
              <a:t> package to print the last name of the employee.</a:t>
            </a:r>
          </a:p>
          <a:p>
            <a:pPr lvl="2"/>
            <a:r>
              <a:rPr lang="en-US" altLang="en-US"/>
              <a:t>The exception section: Optional and not used in the example</a:t>
            </a:r>
          </a:p>
          <a:p>
            <a:pPr lvl="1"/>
            <a:r>
              <a:rPr lang="en-US" altLang="en-US" b="1"/>
              <a:t>Note:</a:t>
            </a:r>
            <a:r>
              <a:rPr lang="en-US" altLang="en-US"/>
              <a:t> Hard-coding the value of 100 for </a:t>
            </a:r>
            <a:r>
              <a:rPr lang="en-US" altLang="en-US">
                <a:latin typeface="Courier New" panose="02070309020205020404" pitchFamily="49" charset="0"/>
              </a:rPr>
              <a:t>emp_id</a:t>
            </a:r>
            <a:r>
              <a:rPr lang="en-US" altLang="en-US"/>
              <a:t> is inflexible. The procedure would be more reusable if used as a parameter to obtain the employee ID value. Using parameters is covered in the lesson titled “Creating Stored Procedures.”</a:t>
            </a:r>
          </a:p>
          <a:p>
            <a:pPr lvl="1"/>
            <a:r>
              <a:rPr lang="en-US" altLang="en-US"/>
              <a:t>To call a procedure by using an anonymous block, use:</a:t>
            </a:r>
          </a:p>
          <a:p>
            <a:pPr lvl="4"/>
            <a:r>
              <a:rPr lang="en-US" altLang="en-US"/>
              <a:t>BEGIN</a:t>
            </a:r>
            <a:br>
              <a:rPr lang="en-US" altLang="en-US"/>
            </a:br>
            <a:r>
              <a:rPr lang="en-US" altLang="en-US"/>
              <a:t>  </a:t>
            </a:r>
            <a:r>
              <a:rPr lang="en-US" altLang="en-US" b="1"/>
              <a:t>getemp;</a:t>
            </a:r>
            <a:br>
              <a:rPr lang="en-US" altLang="en-US"/>
            </a:br>
            <a:r>
              <a:rPr lang="en-US" altLang="en-US"/>
              <a:t>END;</a:t>
            </a:r>
          </a:p>
        </p:txBody>
      </p:sp>
    </p:spTree>
    <p:extLst>
      <p:ext uri="{BB962C8B-B14F-4D97-AF65-F5344CB8AC3E}">
        <p14:creationId xmlns:p14="http://schemas.microsoft.com/office/powerpoint/2010/main" val="144398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Rot="1" noChangeAspect="1" noChangeArrowheads="1" noTextEdit="1"/>
          </p:cNvSpPr>
          <p:nvPr>
            <p:ph type="sldImg"/>
          </p:nvPr>
        </p:nvSpPr>
        <p:spPr>
          <a:ln/>
        </p:spPr>
      </p:sp>
      <p:sp>
        <p:nvSpPr>
          <p:cNvPr id="357381" name="Rectangle 5"/>
          <p:cNvSpPr>
            <a:spLocks noGrp="1" noChangeArrowheads="1"/>
          </p:cNvSpPr>
          <p:nvPr>
            <p:ph type="body" idx="1"/>
          </p:nvPr>
        </p:nvSpPr>
        <p:spPr/>
        <p:txBody>
          <a:bodyPr/>
          <a:lstStyle/>
          <a:p>
            <a:r>
              <a:rPr lang="en-US" altLang="en-US"/>
              <a:t>Introduction to PL/SQL Functions</a:t>
            </a:r>
          </a:p>
          <a:p>
            <a:pPr lvl="1"/>
            <a:r>
              <a:rPr lang="en-US" altLang="en-US"/>
              <a:t>A function is a named PL/SQL block that is created with a </a:t>
            </a:r>
            <a:r>
              <a:rPr lang="en-US" altLang="en-US">
                <a:latin typeface="Courier New" panose="02070309020205020404" pitchFamily="49" charset="0"/>
              </a:rPr>
              <a:t>CREATE FUNCTION</a:t>
            </a:r>
            <a:r>
              <a:rPr lang="en-US" altLang="en-US"/>
              <a:t> statement. Functions are used to compute a value that must be returned to the caller.</a:t>
            </a:r>
          </a:p>
          <a:p>
            <a:pPr lvl="1">
              <a:lnSpc>
                <a:spcPct val="98000"/>
              </a:lnSpc>
              <a:spcBef>
                <a:spcPct val="20000"/>
              </a:spcBef>
            </a:pPr>
            <a:r>
              <a:rPr lang="en-US" altLang="en-US"/>
              <a:t>PL/SQL functions follow the same block structure as procedures. However, the header starts with the keyword </a:t>
            </a:r>
            <a:r>
              <a:rPr lang="en-US" altLang="en-US">
                <a:latin typeface="Courier New" panose="02070309020205020404" pitchFamily="49" charset="0"/>
              </a:rPr>
              <a:t>FUNCTION</a:t>
            </a:r>
            <a:r>
              <a:rPr lang="en-US" altLang="en-US"/>
              <a:t> followed by the function name. The header includes the return data type after the function name (using the keyword </a:t>
            </a:r>
            <a:r>
              <a:rPr lang="en-US" altLang="en-US">
                <a:latin typeface="Courier New" panose="02070309020205020404" pitchFamily="49" charset="0"/>
              </a:rPr>
              <a:t>RETURN</a:t>
            </a:r>
            <a:r>
              <a:rPr lang="en-US" altLang="en-US"/>
              <a:t> followed by the data type). The example declares a variable called </a:t>
            </a:r>
            <a:r>
              <a:rPr lang="en-US" altLang="en-US">
                <a:latin typeface="Courier New" panose="02070309020205020404" pitchFamily="49" charset="0"/>
              </a:rPr>
              <a:t>v_total_salary</a:t>
            </a:r>
            <a:r>
              <a:rPr lang="en-US" altLang="en-US"/>
              <a:t> in the declaration section, and uses the </a:t>
            </a:r>
            <a:r>
              <a:rPr lang="en-US" altLang="en-US">
                <a:latin typeface="Courier New" panose="02070309020205020404" pitchFamily="49" charset="0"/>
              </a:rPr>
              <a:t>RETURN</a:t>
            </a:r>
            <a:r>
              <a:rPr lang="en-US" altLang="en-US"/>
              <a:t> statement to return the value retrieved from the </a:t>
            </a:r>
            <a:r>
              <a:rPr lang="en-US" altLang="en-US">
                <a:latin typeface="Courier New" panose="02070309020205020404" pitchFamily="49" charset="0"/>
              </a:rPr>
              <a:t>SELECT</a:t>
            </a:r>
            <a:r>
              <a:rPr lang="en-US" altLang="en-US"/>
              <a:t> statement. The value returned represents the total salary for all employees.</a:t>
            </a:r>
          </a:p>
          <a:p>
            <a:pPr lvl="1">
              <a:lnSpc>
                <a:spcPct val="98000"/>
              </a:lnSpc>
              <a:spcBef>
                <a:spcPct val="20000"/>
              </a:spcBef>
            </a:pPr>
            <a:r>
              <a:rPr lang="en-US" altLang="en-US"/>
              <a:t>A function can be called from:</a:t>
            </a:r>
          </a:p>
          <a:p>
            <a:pPr lvl="2">
              <a:lnSpc>
                <a:spcPct val="98000"/>
              </a:lnSpc>
            </a:pPr>
            <a:r>
              <a:rPr lang="en-US" altLang="en-US"/>
              <a:t>Another PL/SQL block where its return value can be stored in a variable or supplied as a parameter to a procedure</a:t>
            </a:r>
          </a:p>
          <a:p>
            <a:pPr lvl="2">
              <a:lnSpc>
                <a:spcPct val="98000"/>
              </a:lnSpc>
            </a:pPr>
            <a:r>
              <a:rPr lang="en-US" altLang="en-US"/>
              <a:t>A SQL statement, subject to restrictions (This topic is covered in the lesson titled “Creating Stored Functions.”)</a:t>
            </a:r>
          </a:p>
          <a:p>
            <a:pPr lvl="1">
              <a:lnSpc>
                <a:spcPct val="98000"/>
              </a:lnSpc>
            </a:pPr>
            <a:r>
              <a:rPr lang="en-US" altLang="en-US"/>
              <a:t>To call a function from an anonymous block, use the following:</a:t>
            </a:r>
          </a:p>
          <a:p>
            <a:pPr lvl="4">
              <a:lnSpc>
                <a:spcPct val="98000"/>
              </a:lnSpc>
            </a:pPr>
            <a:r>
              <a:rPr lang="en-US" altLang="en-US"/>
              <a:t>BEGIN</a:t>
            </a:r>
          </a:p>
          <a:p>
            <a:pPr lvl="4">
              <a:lnSpc>
                <a:spcPct val="98000"/>
              </a:lnSpc>
            </a:pPr>
            <a:r>
              <a:rPr lang="en-US" altLang="en-US"/>
              <a:t>  dbms_output.put_line('Average Salary: ' ||</a:t>
            </a:r>
          </a:p>
          <a:p>
            <a:pPr lvl="4">
              <a:lnSpc>
                <a:spcPct val="98000"/>
              </a:lnSpc>
            </a:pPr>
            <a:r>
              <a:rPr lang="en-US" altLang="en-US"/>
              <a:t>     </a:t>
            </a:r>
            <a:r>
              <a:rPr lang="en-US" altLang="en-US" b="1"/>
              <a:t>avg_salary</a:t>
            </a:r>
            <a:r>
              <a:rPr lang="en-US" altLang="en-US"/>
              <a:t>);</a:t>
            </a:r>
          </a:p>
          <a:p>
            <a:pPr lvl="4">
              <a:lnSpc>
                <a:spcPct val="98000"/>
              </a:lnSpc>
            </a:pPr>
            <a:r>
              <a:rPr lang="en-US" altLang="en-US"/>
              <a:t>END;</a:t>
            </a:r>
          </a:p>
        </p:txBody>
      </p:sp>
    </p:spTree>
    <p:extLst>
      <p:ext uri="{BB962C8B-B14F-4D97-AF65-F5344CB8AC3E}">
        <p14:creationId xmlns:p14="http://schemas.microsoft.com/office/powerpoint/2010/main" val="386953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p:cNvSpPr>
            <a:spLocks noGrp="1" noRot="1" noChangeAspect="1" noChangeArrowheads="1" noTextEdit="1"/>
          </p:cNvSpPr>
          <p:nvPr>
            <p:ph type="sldImg"/>
          </p:nvPr>
        </p:nvSpPr>
        <p:spPr>
          <a:ln/>
        </p:spPr>
      </p:sp>
      <p:sp>
        <p:nvSpPr>
          <p:cNvPr id="302085" name="Rectangle 5"/>
          <p:cNvSpPr>
            <a:spLocks noGrp="1" noChangeArrowheads="1"/>
          </p:cNvSpPr>
          <p:nvPr>
            <p:ph type="body" idx="1"/>
          </p:nvPr>
        </p:nvSpPr>
        <p:spPr/>
        <p:txBody>
          <a:bodyPr/>
          <a:lstStyle/>
          <a:p>
            <a:r>
              <a:rPr lang="en-US" altLang="en-US">
                <a:solidFill>
                  <a:srgbClr val="000000"/>
                </a:solidFill>
              </a:rPr>
              <a:t>Advantages of User-Defined Functions in SQL Statements</a:t>
            </a:r>
          </a:p>
          <a:p>
            <a:pPr lvl="1"/>
            <a:r>
              <a:rPr lang="en-US" altLang="en-US"/>
              <a:t>SQL statements can reference PL/SQL user-defined functions anywhere a SQL expression is allowed. For example, a user-defined function can be used anywhere a built-in SQL function, such as </a:t>
            </a:r>
            <a:r>
              <a:rPr lang="en-US" altLang="en-US">
                <a:latin typeface="Courier New" panose="02070309020205020404" pitchFamily="49" charset="0"/>
              </a:rPr>
              <a:t>UPPER()</a:t>
            </a:r>
            <a:r>
              <a:rPr lang="en-US" altLang="en-US"/>
              <a:t>, can be placed.</a:t>
            </a:r>
          </a:p>
          <a:p>
            <a:pPr lvl="1"/>
            <a:r>
              <a:rPr lang="en-US" altLang="en-US" b="1"/>
              <a:t>Advantages</a:t>
            </a:r>
          </a:p>
          <a:p>
            <a:pPr lvl="2"/>
            <a:r>
              <a:rPr lang="en-US" altLang="en-US"/>
              <a:t>Permits calculations that are too complex, awkward, or unavailable with SQL</a:t>
            </a:r>
          </a:p>
          <a:p>
            <a:pPr lvl="2"/>
            <a:r>
              <a:rPr lang="en-US" altLang="en-US"/>
              <a:t>Increases data independence by processing complex data analysis within the Oracle server, rather than by retrieving the data into an application</a:t>
            </a:r>
          </a:p>
          <a:p>
            <a:pPr lvl="2"/>
            <a:r>
              <a:rPr lang="en-US" altLang="en-US"/>
              <a:t>Increases efficiency of queries by performing functions in the query rather than in the application</a:t>
            </a:r>
          </a:p>
          <a:p>
            <a:pPr lvl="2"/>
            <a:r>
              <a:rPr lang="en-US" altLang="en-US"/>
              <a:t>Manipulates new types of data (for example, latitude and longitude) by encoding character strings and using functions to operate on the strings</a:t>
            </a:r>
          </a:p>
        </p:txBody>
      </p:sp>
    </p:spTree>
    <p:extLst>
      <p:ext uri="{BB962C8B-B14F-4D97-AF65-F5344CB8AC3E}">
        <p14:creationId xmlns:p14="http://schemas.microsoft.com/office/powerpoint/2010/main" val="148971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Rot="1" noChangeAspect="1" noChangeArrowheads="1" noTextEdit="1"/>
          </p:cNvSpPr>
          <p:nvPr>
            <p:ph type="sldImg"/>
          </p:nvPr>
        </p:nvSpPr>
        <p:spPr>
          <a:ln/>
        </p:spPr>
      </p:sp>
      <p:sp>
        <p:nvSpPr>
          <p:cNvPr id="381955" name="Rectangle 3"/>
          <p:cNvSpPr>
            <a:spLocks noGrp="1" noChangeArrowheads="1"/>
          </p:cNvSpPr>
          <p:nvPr>
            <p:ph type="body" idx="1"/>
          </p:nvPr>
        </p:nvSpPr>
        <p:spPr/>
        <p:txBody>
          <a:bodyPr/>
          <a:lstStyle/>
          <a:p>
            <a:r>
              <a:rPr lang="en-US" altLang="en-US"/>
              <a:t>What Are Parameters?</a:t>
            </a:r>
          </a:p>
          <a:p>
            <a:pPr lvl="1"/>
            <a:r>
              <a:rPr lang="en-US" altLang="en-US"/>
              <a:t>Parameters are used to transfer data values to and from the calling environment and the procedure (or subprogram). Parameters are declared in the subprogram header, after the name and before the declaration section for local variables.</a:t>
            </a:r>
          </a:p>
          <a:p>
            <a:pPr lvl="1"/>
            <a:r>
              <a:rPr lang="en-US" altLang="en-US"/>
              <a:t>Parameters are subject to one of the three parameter-passing modes: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or </a:t>
            </a:r>
            <a:r>
              <a:rPr lang="en-US" altLang="en-US">
                <a:latin typeface="Courier New" panose="02070309020205020404" pitchFamily="49" charset="0"/>
              </a:rPr>
              <a:t>IN OUT</a:t>
            </a:r>
            <a:r>
              <a:rPr lang="en-US" altLang="en-US"/>
              <a:t>.</a:t>
            </a:r>
          </a:p>
          <a:p>
            <a:pPr lvl="2"/>
            <a:r>
              <a:rPr lang="en-US" altLang="en-US"/>
              <a:t>An </a:t>
            </a:r>
            <a:r>
              <a:rPr lang="en-US" altLang="en-US">
                <a:latin typeface="Courier New" panose="02070309020205020404" pitchFamily="49" charset="0"/>
              </a:rPr>
              <a:t>IN</a:t>
            </a:r>
            <a:r>
              <a:rPr lang="en-US" altLang="en-US"/>
              <a:t> parameter </a:t>
            </a:r>
            <a:r>
              <a:rPr lang="en-US" altLang="en-US">
                <a:cs typeface="Times New Roman" panose="02020603050405020304" pitchFamily="18" charset="0"/>
              </a:rPr>
              <a:t>passes a constant value from the calling environment into the procedure.</a:t>
            </a:r>
            <a:r>
              <a:rPr lang="en-US" altLang="en-US"/>
              <a:t> </a:t>
            </a:r>
          </a:p>
          <a:p>
            <a:pPr lvl="2"/>
            <a:r>
              <a:rPr lang="en-US" altLang="en-US"/>
              <a:t>An </a:t>
            </a:r>
            <a:r>
              <a:rPr lang="en-US" altLang="en-US">
                <a:latin typeface="Courier New" panose="02070309020205020404" pitchFamily="49" charset="0"/>
              </a:rPr>
              <a:t>OUT</a:t>
            </a:r>
            <a:r>
              <a:rPr lang="en-US" altLang="en-US"/>
              <a:t> parameter p</a:t>
            </a:r>
            <a:r>
              <a:rPr lang="en-US" altLang="en-US">
                <a:cs typeface="Times New Roman" panose="02020603050405020304" pitchFamily="18" charset="0"/>
              </a:rPr>
              <a:t>asses a value from the procedure to the calling environment.</a:t>
            </a:r>
            <a:r>
              <a:rPr lang="en-US" altLang="en-US"/>
              <a:t> </a:t>
            </a:r>
          </a:p>
          <a:p>
            <a:pPr lvl="2"/>
            <a:r>
              <a:rPr lang="en-US" altLang="en-US"/>
              <a:t>An </a:t>
            </a:r>
            <a:r>
              <a:rPr lang="en-US" altLang="en-US">
                <a:latin typeface="Courier New" panose="02070309020205020404" pitchFamily="49" charset="0"/>
              </a:rPr>
              <a:t>IN OUT</a:t>
            </a:r>
            <a:r>
              <a:rPr lang="en-US" altLang="en-US"/>
              <a:t> parameter p</a:t>
            </a:r>
            <a:r>
              <a:rPr lang="en-US" altLang="en-US">
                <a:cs typeface="Times New Roman" panose="02020603050405020304" pitchFamily="18" charset="0"/>
              </a:rPr>
              <a:t>asses a value from the calling environment to the procedure and a possibly different value from the procedure back to the calling environment using the same parameter.</a:t>
            </a:r>
            <a:endParaRPr lang="en-US" altLang="en-US"/>
          </a:p>
          <a:p>
            <a:pPr lvl="1"/>
            <a:r>
              <a:rPr lang="en-US" altLang="en-US"/>
              <a:t>Parameters can be thought of as a special form of local variable, whose input values are initialized by the calling environment when the subprogram is called, and whose output values are returned to the calling environment when the subprogram returns control to the caller.</a:t>
            </a:r>
          </a:p>
        </p:txBody>
      </p:sp>
    </p:spTree>
    <p:extLst>
      <p:ext uri="{BB962C8B-B14F-4D97-AF65-F5344CB8AC3E}">
        <p14:creationId xmlns:p14="http://schemas.microsoft.com/office/powerpoint/2010/main" val="371857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8" name="Rectangle 6"/>
          <p:cNvSpPr>
            <a:spLocks noGrp="1" noRot="1" noChangeAspect="1" noChangeArrowheads="1" noTextEdit="1"/>
          </p:cNvSpPr>
          <p:nvPr>
            <p:ph type="sldImg"/>
          </p:nvPr>
        </p:nvSpPr>
        <p:spPr>
          <a:ln/>
        </p:spPr>
      </p:sp>
      <p:sp>
        <p:nvSpPr>
          <p:cNvPr id="300039" name="Rectangle 7"/>
          <p:cNvSpPr>
            <a:spLocks noGrp="1" noChangeArrowheads="1"/>
          </p:cNvSpPr>
          <p:nvPr>
            <p:ph type="body" idx="1"/>
          </p:nvPr>
        </p:nvSpPr>
        <p:spPr/>
        <p:txBody>
          <a:bodyPr/>
          <a:lstStyle/>
          <a:p>
            <a:r>
              <a:rPr lang="en-US" altLang="en-US"/>
              <a:t>Using </a:t>
            </a:r>
            <a:r>
              <a:rPr lang="en-US" altLang="en-US">
                <a:latin typeface="Courier New" panose="02070309020205020404" pitchFamily="49" charset="0"/>
              </a:rPr>
              <a:t>IN</a:t>
            </a:r>
            <a:r>
              <a:rPr lang="en-US" altLang="en-US"/>
              <a:t> Parameters: Example</a:t>
            </a:r>
          </a:p>
          <a:p>
            <a:pPr lvl="1"/>
            <a:r>
              <a:rPr lang="en-US" altLang="en-US"/>
              <a:t>The example shows a procedure with two </a:t>
            </a:r>
            <a:r>
              <a:rPr lang="en-US" altLang="en-US">
                <a:latin typeface="Courier New" panose="02070309020205020404" pitchFamily="49" charset="0"/>
              </a:rPr>
              <a:t>IN</a:t>
            </a:r>
            <a:r>
              <a:rPr lang="en-US" altLang="en-US"/>
              <a:t> parameters. Running this first statement in </a:t>
            </a:r>
            <a:r>
              <a:rPr lang="en-US" altLang="en-US" i="1"/>
              <a:t>i</a:t>
            </a:r>
            <a:r>
              <a:rPr lang="en-US" altLang="en-US"/>
              <a:t>SQL*Plus creates the </a:t>
            </a:r>
            <a:r>
              <a:rPr lang="en-US" altLang="en-US">
                <a:latin typeface="Courier New" panose="02070309020205020404" pitchFamily="49" charset="0"/>
              </a:rPr>
              <a:t>raise_salary</a:t>
            </a:r>
            <a:r>
              <a:rPr lang="en-US" altLang="en-US"/>
              <a:t> procedure in the database. The second example invokes </a:t>
            </a:r>
            <a:r>
              <a:rPr lang="en-US" altLang="en-US">
                <a:latin typeface="Courier New" panose="02070309020205020404" pitchFamily="49" charset="0"/>
              </a:rPr>
              <a:t>raise_salary</a:t>
            </a:r>
            <a:r>
              <a:rPr lang="en-US" altLang="en-US"/>
              <a:t> and provides the first parameter value of </a:t>
            </a:r>
            <a:r>
              <a:rPr lang="en-US" altLang="en-US">
                <a:latin typeface="Courier New" panose="02070309020205020404" pitchFamily="49" charset="0"/>
              </a:rPr>
              <a:t>176</a:t>
            </a:r>
            <a:r>
              <a:rPr lang="en-US" altLang="en-US"/>
              <a:t> for the employee ID, and a percentage salary increase of 10% for the second parameter value.</a:t>
            </a:r>
          </a:p>
          <a:p>
            <a:pPr lvl="1"/>
            <a:r>
              <a:rPr lang="en-US" altLang="en-US"/>
              <a:t>To invoke a procedure in </a:t>
            </a:r>
            <a:r>
              <a:rPr lang="en-US" altLang="en-US" i="1"/>
              <a:t>i</a:t>
            </a:r>
            <a:r>
              <a:rPr lang="en-US" altLang="en-US"/>
              <a:t>SQL*Plus, use the following </a:t>
            </a:r>
            <a:r>
              <a:rPr lang="en-US" altLang="en-US">
                <a:latin typeface="Courier New" panose="02070309020205020404" pitchFamily="49" charset="0"/>
              </a:rPr>
              <a:t>EXECUTE</a:t>
            </a:r>
            <a:r>
              <a:rPr lang="en-US" altLang="en-US"/>
              <a:t> command:</a:t>
            </a:r>
          </a:p>
          <a:p>
            <a:pPr lvl="4"/>
            <a:r>
              <a:rPr lang="en-US" altLang="en-US"/>
              <a:t>EXECUTE raise_salary (176, 10)</a:t>
            </a:r>
          </a:p>
          <a:p>
            <a:pPr lvl="1"/>
            <a:r>
              <a:rPr lang="en-US" altLang="en-US"/>
              <a:t>To invoke a procedure from another procedure, use a direct call inside an executable section of the calling block. At the location of calling the new procedure, enter the procedure name and actual parameters. For example:</a:t>
            </a:r>
          </a:p>
          <a:p>
            <a:pPr lvl="4"/>
            <a:r>
              <a:rPr lang="en-US" altLang="en-US"/>
              <a:t>...</a:t>
            </a:r>
          </a:p>
          <a:p>
            <a:pPr lvl="4"/>
            <a:r>
              <a:rPr lang="en-US" altLang="en-US"/>
              <a:t>BEGIN</a:t>
            </a:r>
          </a:p>
          <a:p>
            <a:pPr lvl="4"/>
            <a:r>
              <a:rPr lang="en-US" altLang="en-US"/>
              <a:t>  raise_salary (176, 10);</a:t>
            </a:r>
          </a:p>
          <a:p>
            <a:pPr lvl="4"/>
            <a:r>
              <a:rPr lang="en-US" altLang="en-US"/>
              <a:t>END;</a:t>
            </a:r>
          </a:p>
          <a:p>
            <a:pPr lvl="1"/>
            <a:r>
              <a:rPr lang="en-US" altLang="en-US" b="1"/>
              <a:t>Note:</a:t>
            </a:r>
            <a:r>
              <a:rPr lang="en-US" altLang="en-US"/>
              <a:t> </a:t>
            </a:r>
            <a:r>
              <a:rPr lang="en-US" altLang="en-US">
                <a:latin typeface="Courier New" panose="02070309020205020404" pitchFamily="49" charset="0"/>
              </a:rPr>
              <a:t>IN</a:t>
            </a:r>
            <a:r>
              <a:rPr lang="en-US" altLang="en-US"/>
              <a:t> parameters are passed as read-only values from the calling environment into the procedure. Attempts to change the value of an </a:t>
            </a:r>
            <a:r>
              <a:rPr lang="en-US" altLang="en-US">
                <a:latin typeface="Courier New" panose="02070309020205020404" pitchFamily="49" charset="0"/>
              </a:rPr>
              <a:t>IN</a:t>
            </a:r>
            <a:r>
              <a:rPr lang="en-US" altLang="en-US"/>
              <a:t> parameter result in a compile-time error.</a:t>
            </a:r>
          </a:p>
        </p:txBody>
      </p:sp>
    </p:spTree>
    <p:extLst>
      <p:ext uri="{BB962C8B-B14F-4D97-AF65-F5344CB8AC3E}">
        <p14:creationId xmlns:p14="http://schemas.microsoft.com/office/powerpoint/2010/main" val="48019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Grp="1" noRot="1" noChangeAspect="1" noChangeArrowheads="1" noTextEdit="1"/>
          </p:cNvSpPr>
          <p:nvPr>
            <p:ph type="sldImg"/>
          </p:nvPr>
        </p:nvSpPr>
        <p:spPr>
          <a:ln/>
        </p:spPr>
      </p:sp>
      <p:sp>
        <p:nvSpPr>
          <p:cNvPr id="304133" name="Rectangle 5"/>
          <p:cNvSpPr>
            <a:spLocks noGrp="1" noChangeArrowheads="1"/>
          </p:cNvSpPr>
          <p:nvPr>
            <p:ph type="body" idx="1"/>
          </p:nvPr>
        </p:nvSpPr>
        <p:spPr/>
        <p:txBody>
          <a:bodyPr/>
          <a:lstStyle/>
          <a:p>
            <a:r>
              <a:rPr lang="en-US" altLang="en-US"/>
              <a:t>Using </a:t>
            </a:r>
            <a:r>
              <a:rPr lang="en-US" altLang="en-US">
                <a:latin typeface="Courier New" panose="02070309020205020404" pitchFamily="49" charset="0"/>
              </a:rPr>
              <a:t>OUT</a:t>
            </a:r>
            <a:r>
              <a:rPr lang="en-US" altLang="en-US"/>
              <a:t> Parameters: Example</a:t>
            </a:r>
          </a:p>
          <a:p>
            <a:pPr lvl="1"/>
            <a:r>
              <a:rPr lang="en-US" altLang="en-US"/>
              <a:t>In this example, you create a procedure with </a:t>
            </a:r>
            <a:r>
              <a:rPr lang="en-US" altLang="en-US">
                <a:latin typeface="Courier New" panose="02070309020205020404" pitchFamily="49" charset="0"/>
              </a:rPr>
              <a:t>OUT</a:t>
            </a:r>
            <a:r>
              <a:rPr lang="en-US" altLang="en-US"/>
              <a:t> parameters to retrieve information about an employee. The procedure accepts the value </a:t>
            </a:r>
            <a:r>
              <a:rPr lang="en-US" altLang="en-US">
                <a:latin typeface="Courier New" panose="02070309020205020404" pitchFamily="49" charset="0"/>
              </a:rPr>
              <a:t>171</a:t>
            </a:r>
            <a:r>
              <a:rPr lang="en-US" altLang="en-US"/>
              <a:t> for employee ID and retrieves the name and salary of the employee with ID </a:t>
            </a:r>
            <a:r>
              <a:rPr lang="en-US" altLang="en-US">
                <a:latin typeface="Courier New" panose="02070309020205020404" pitchFamily="49" charset="0"/>
              </a:rPr>
              <a:t>171</a:t>
            </a:r>
            <a:r>
              <a:rPr lang="en-US" altLang="en-US"/>
              <a:t> into the two </a:t>
            </a:r>
            <a:r>
              <a:rPr lang="en-US" altLang="en-US">
                <a:latin typeface="Courier New" panose="02070309020205020404" pitchFamily="49" charset="0"/>
              </a:rPr>
              <a:t>OUT</a:t>
            </a:r>
            <a:r>
              <a:rPr lang="en-US" altLang="en-US"/>
              <a:t> parameters. The </a:t>
            </a:r>
            <a:r>
              <a:rPr lang="en-US" altLang="en-US">
                <a:latin typeface="Courier New" panose="02070309020205020404" pitchFamily="49" charset="0"/>
              </a:rPr>
              <a:t>query_emp</a:t>
            </a:r>
            <a:r>
              <a:rPr lang="en-US" altLang="en-US"/>
              <a:t> procedure has three formal parameters. Two of them are </a:t>
            </a:r>
            <a:r>
              <a:rPr lang="en-US" altLang="en-US">
                <a:latin typeface="Courier New" panose="02070309020205020404" pitchFamily="49" charset="0"/>
              </a:rPr>
              <a:t>OUT</a:t>
            </a:r>
            <a:r>
              <a:rPr lang="en-US" altLang="en-US"/>
              <a:t> parameters</a:t>
            </a:r>
            <a:r>
              <a:rPr lang="en-US" altLang="en-US">
                <a:solidFill>
                  <a:srgbClr val="FC0128"/>
                </a:solidFill>
              </a:rPr>
              <a:t> </a:t>
            </a:r>
            <a:r>
              <a:rPr lang="en-US" altLang="en-US"/>
              <a:t>that return values to the calling environment, shown in the code box at the bottom of the slide. The procedure accepts an employee ID value through the </a:t>
            </a:r>
            <a:r>
              <a:rPr lang="en-US" altLang="en-US">
                <a:latin typeface="Courier New" panose="02070309020205020404" pitchFamily="49" charset="0"/>
              </a:rPr>
              <a:t>id</a:t>
            </a:r>
            <a:r>
              <a:rPr lang="en-US" altLang="en-US"/>
              <a:t> parameter. The </a:t>
            </a:r>
            <a:r>
              <a:rPr lang="en-US" altLang="en-US">
                <a:latin typeface="Courier New" panose="02070309020205020404" pitchFamily="49" charset="0"/>
              </a:rPr>
              <a:t>emp_name</a:t>
            </a:r>
            <a:r>
              <a:rPr lang="en-US" altLang="en-US"/>
              <a:t> and </a:t>
            </a:r>
            <a:r>
              <a:rPr lang="en-US" altLang="en-US">
                <a:latin typeface="Courier New" panose="02070309020205020404" pitchFamily="49" charset="0"/>
              </a:rPr>
              <a:t>emp_salary</a:t>
            </a:r>
            <a:r>
              <a:rPr lang="en-US" altLang="en-US"/>
              <a:t> variables are populated with the information retrieved from the query into their two corresponding </a:t>
            </a:r>
            <a:r>
              <a:rPr lang="en-US" altLang="en-US">
                <a:latin typeface="Courier New" panose="02070309020205020404" pitchFamily="49" charset="0"/>
              </a:rPr>
              <a:t>OUT</a:t>
            </a:r>
            <a:r>
              <a:rPr lang="en-US" altLang="en-US"/>
              <a:t> parameters.</a:t>
            </a:r>
          </a:p>
          <a:p>
            <a:pPr lvl="1"/>
            <a:r>
              <a:rPr lang="en-US" altLang="en-US"/>
              <a:t>If you print the values returned into PL/SQL variables of the calling block shown in the second block of code, then the variables contain the following:</a:t>
            </a:r>
          </a:p>
          <a:p>
            <a:pPr lvl="2">
              <a:buSzPct val="70000"/>
            </a:pPr>
            <a:r>
              <a:rPr lang="en-US" altLang="en-US">
                <a:latin typeface="Courier New" panose="02070309020205020404" pitchFamily="49" charset="0"/>
              </a:rPr>
              <a:t>emp_name</a:t>
            </a:r>
            <a:r>
              <a:rPr lang="en-US" altLang="en-US"/>
              <a:t> holds the value </a:t>
            </a:r>
            <a:r>
              <a:rPr lang="en-US" altLang="en-US">
                <a:latin typeface="Courier New" panose="02070309020205020404" pitchFamily="49" charset="0"/>
              </a:rPr>
              <a:t>Smith</a:t>
            </a:r>
            <a:r>
              <a:rPr lang="en-US" altLang="en-US"/>
              <a:t>.</a:t>
            </a:r>
          </a:p>
          <a:p>
            <a:pPr lvl="2">
              <a:buSzPct val="70000"/>
            </a:pPr>
            <a:r>
              <a:rPr lang="en-US" altLang="en-US">
                <a:latin typeface="Courier New" panose="02070309020205020404" pitchFamily="49" charset="0"/>
              </a:rPr>
              <a:t>emp_salary</a:t>
            </a:r>
            <a:r>
              <a:rPr lang="en-US" altLang="en-US"/>
              <a:t> holds the value </a:t>
            </a:r>
            <a:r>
              <a:rPr lang="en-US" altLang="en-US">
                <a:latin typeface="Courier New" panose="02070309020205020404" pitchFamily="49" charset="0"/>
              </a:rPr>
              <a:t>7600</a:t>
            </a:r>
            <a:r>
              <a:rPr lang="en-US" altLang="en-US"/>
              <a:t>.</a:t>
            </a:r>
          </a:p>
          <a:p>
            <a:pPr lvl="1"/>
            <a:r>
              <a:rPr lang="en-US" altLang="en-US" b="1"/>
              <a:t>Note:</a:t>
            </a:r>
            <a:r>
              <a:rPr lang="en-US" altLang="en-US"/>
              <a:t> Make sure that the data type for the actual parameter variables used to retrieve values from </a:t>
            </a:r>
            <a:r>
              <a:rPr lang="en-US" altLang="en-US">
                <a:latin typeface="Courier New" panose="02070309020205020404" pitchFamily="49" charset="0"/>
              </a:rPr>
              <a:t>OUT</a:t>
            </a:r>
            <a:r>
              <a:rPr lang="en-US" altLang="en-US"/>
              <a:t> parameters has a size sufficient to hold the data values being returned.</a:t>
            </a:r>
          </a:p>
          <a:p>
            <a:pPr lvl="1"/>
            <a:r>
              <a:rPr lang="en-US" altLang="en-US"/>
              <a:t>Attempting to use or read </a:t>
            </a:r>
            <a:r>
              <a:rPr lang="en-US" altLang="en-US">
                <a:latin typeface="Courier New" panose="02070309020205020404" pitchFamily="49" charset="0"/>
              </a:rPr>
              <a:t>OUT</a:t>
            </a:r>
            <a:r>
              <a:rPr lang="en-US" altLang="en-US"/>
              <a:t> parameters inside the procedure that declares them results in a compilation error. The </a:t>
            </a:r>
            <a:r>
              <a:rPr lang="en-US" altLang="en-US">
                <a:latin typeface="Courier New" panose="02070309020205020404" pitchFamily="49" charset="0"/>
              </a:rPr>
              <a:t>OUT</a:t>
            </a:r>
            <a:r>
              <a:rPr lang="en-US" altLang="en-US"/>
              <a:t> parameters can be assigned values only in the body of the procedure in which they are declared.</a:t>
            </a:r>
          </a:p>
        </p:txBody>
      </p:sp>
    </p:spTree>
    <p:extLst>
      <p:ext uri="{BB962C8B-B14F-4D97-AF65-F5344CB8AC3E}">
        <p14:creationId xmlns:p14="http://schemas.microsoft.com/office/powerpoint/2010/main" val="384140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p:cNvSpPr>
            <a:spLocks noGrp="1" noRot="1" noChangeAspect="1" noChangeArrowheads="1" noTextEdit="1"/>
          </p:cNvSpPr>
          <p:nvPr>
            <p:ph type="sldImg"/>
          </p:nvPr>
        </p:nvSpPr>
        <p:spPr>
          <a:ln/>
        </p:spPr>
      </p:sp>
      <p:sp>
        <p:nvSpPr>
          <p:cNvPr id="308229" name="Rectangle 5"/>
          <p:cNvSpPr>
            <a:spLocks noGrp="1" noChangeArrowheads="1"/>
          </p:cNvSpPr>
          <p:nvPr>
            <p:ph type="body" idx="1"/>
          </p:nvPr>
        </p:nvSpPr>
        <p:spPr/>
        <p:txBody>
          <a:bodyPr/>
          <a:lstStyle/>
          <a:p>
            <a:r>
              <a:rPr lang="en-US" altLang="en-US"/>
              <a:t>Using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Parameters: Example</a:t>
            </a:r>
          </a:p>
          <a:p>
            <a:pPr lvl="1"/>
            <a:r>
              <a:rPr lang="en-US" altLang="en-US"/>
              <a:t>Using an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parameter, you can pass a value into a procedure that can be updated. The actual parameter value supplied from the calling environment can return as either of the following:</a:t>
            </a:r>
          </a:p>
          <a:p>
            <a:pPr lvl="2"/>
            <a:r>
              <a:rPr lang="en-US" altLang="en-US"/>
              <a:t>The original unchanged value</a:t>
            </a:r>
          </a:p>
          <a:p>
            <a:pPr lvl="2"/>
            <a:r>
              <a:rPr lang="en-US" altLang="en-US"/>
              <a:t>A new value that is set within the procedure</a:t>
            </a:r>
          </a:p>
          <a:p>
            <a:pPr lvl="1"/>
            <a:r>
              <a:rPr lang="en-US" altLang="en-US" b="1"/>
              <a:t>Note:</a:t>
            </a:r>
            <a:r>
              <a:rPr lang="en-US" altLang="en-US"/>
              <a:t> An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parameter acts as an initialized variable.</a:t>
            </a:r>
          </a:p>
          <a:p>
            <a:pPr lvl="1">
              <a:lnSpc>
                <a:spcPct val="95000"/>
              </a:lnSpc>
            </a:pPr>
            <a:r>
              <a:rPr lang="en-US" altLang="en-US"/>
              <a:t>The example in the slide creates a procedure with an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parameter to accept a 10-character string containing digits for a phone number. The procedure returns the phone number formatted with parentheses around the first three characters and a hyphen after the sixth digit—for example, the phone string 8006330575 is returned as (800) 633-0575.</a:t>
            </a:r>
          </a:p>
          <a:p>
            <a:pPr lvl="1"/>
            <a:r>
              <a:rPr lang="en-US" altLang="en-US"/>
              <a:t>The following code uses the </a:t>
            </a:r>
            <a:r>
              <a:rPr lang="en-US" altLang="en-US">
                <a:latin typeface="Courier New" panose="02070309020205020404" pitchFamily="49" charset="0"/>
              </a:rPr>
              <a:t>phone_no</a:t>
            </a:r>
            <a:r>
              <a:rPr lang="en-US" altLang="en-US"/>
              <a:t> host variable of </a:t>
            </a:r>
            <a:r>
              <a:rPr lang="en-US" altLang="en-US" i="1"/>
              <a:t>i</a:t>
            </a:r>
            <a:r>
              <a:rPr lang="en-US" altLang="en-US"/>
              <a:t>SQL*Plus to provide the input value passed to the </a:t>
            </a:r>
            <a:r>
              <a:rPr lang="en-US" altLang="en-US">
                <a:latin typeface="Courier New" panose="02070309020205020404" pitchFamily="49" charset="0"/>
              </a:rPr>
              <a:t>FORMAT_PHONE</a:t>
            </a:r>
            <a:r>
              <a:rPr lang="en-US" altLang="en-US"/>
              <a:t> procedure. The procedure is executed and returns an updated string in the </a:t>
            </a:r>
            <a:r>
              <a:rPr lang="en-US" altLang="en-US">
                <a:latin typeface="Courier New" panose="02070309020205020404" pitchFamily="49" charset="0"/>
              </a:rPr>
              <a:t>phone_no</a:t>
            </a:r>
            <a:r>
              <a:rPr lang="en-US" altLang="en-US"/>
              <a:t> host variable.</a:t>
            </a:r>
          </a:p>
          <a:p>
            <a:pPr lvl="4"/>
            <a:r>
              <a:rPr lang="en-US" altLang="en-US"/>
              <a:t>VARIABLE phone_no VARCHAR2(15)</a:t>
            </a:r>
          </a:p>
          <a:p>
            <a:pPr lvl="4"/>
            <a:r>
              <a:rPr lang="en-US" altLang="en-US"/>
              <a:t>EXECUTE :phone_no := '8006330575' </a:t>
            </a:r>
          </a:p>
          <a:p>
            <a:pPr lvl="4"/>
            <a:r>
              <a:rPr lang="en-US" altLang="en-US"/>
              <a:t>PRINT phone_no</a:t>
            </a:r>
          </a:p>
          <a:p>
            <a:pPr lvl="4"/>
            <a:r>
              <a:rPr lang="en-US" altLang="en-US"/>
              <a:t>EXECUTE format_phone (:phone_no)</a:t>
            </a:r>
          </a:p>
          <a:p>
            <a:pPr lvl="4"/>
            <a:r>
              <a:rPr lang="en-US" altLang="en-US"/>
              <a:t>PRINT phone_no</a:t>
            </a:r>
          </a:p>
        </p:txBody>
      </p:sp>
    </p:spTree>
    <p:extLst>
      <p:ext uri="{BB962C8B-B14F-4D97-AF65-F5344CB8AC3E}">
        <p14:creationId xmlns:p14="http://schemas.microsoft.com/office/powerpoint/2010/main" val="81126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5" name="Rectangle 7"/>
          <p:cNvSpPr>
            <a:spLocks noGrp="1" noRot="1" noChangeAspect="1" noChangeArrowheads="1" noTextEdit="1"/>
          </p:cNvSpPr>
          <p:nvPr>
            <p:ph type="sldImg"/>
          </p:nvPr>
        </p:nvSpPr>
        <p:spPr>
          <a:ln/>
        </p:spPr>
      </p:sp>
      <p:sp>
        <p:nvSpPr>
          <p:cNvPr id="324616" name="Rectangle 8"/>
          <p:cNvSpPr>
            <a:spLocks noGrp="1" noChangeArrowheads="1"/>
          </p:cNvSpPr>
          <p:nvPr>
            <p:ph type="body" idx="1"/>
          </p:nvPr>
        </p:nvSpPr>
        <p:spPr/>
        <p:txBody>
          <a:bodyPr/>
          <a:lstStyle/>
          <a:p>
            <a:r>
              <a:rPr lang="en-US" altLang="en-US"/>
              <a:t>Handled Exceptions</a:t>
            </a:r>
          </a:p>
          <a:p>
            <a:pPr lvl="1"/>
            <a:r>
              <a:rPr lang="en-US" altLang="en-US"/>
              <a:t>When you develop procedures that are called from other procedures, you should be aware of the effects that handled and unhandled exceptions have on the transaction and the calling procedure.</a:t>
            </a:r>
          </a:p>
          <a:p>
            <a:pPr lvl="1"/>
            <a:r>
              <a:rPr lang="en-US" altLang="en-US"/>
              <a:t>When an exception is raised in a called procedure, the control immediately goes to the exception section of that block. An exception is considered handled if the exception section provides a handler for the exception raised. </a:t>
            </a:r>
          </a:p>
          <a:p>
            <a:pPr lvl="1"/>
            <a:r>
              <a:rPr lang="en-US" altLang="en-US"/>
              <a:t>When an exception occurs and is handled, the following code flow takes place:</a:t>
            </a:r>
          </a:p>
          <a:p>
            <a:pPr lvl="2">
              <a:buFontTx/>
              <a:buNone/>
            </a:pPr>
            <a:r>
              <a:rPr lang="en-US" altLang="en-US"/>
              <a:t>1.	The exception is raised.</a:t>
            </a:r>
          </a:p>
          <a:p>
            <a:pPr lvl="2">
              <a:buFontTx/>
              <a:buNone/>
            </a:pPr>
            <a:r>
              <a:rPr lang="en-US" altLang="en-US"/>
              <a:t>2.	Control is transferred to the exception handler.</a:t>
            </a:r>
          </a:p>
          <a:p>
            <a:pPr lvl="2">
              <a:buFontTx/>
              <a:buNone/>
            </a:pPr>
            <a:r>
              <a:rPr lang="en-US" altLang="en-US"/>
              <a:t>3.	The block is terminated.</a:t>
            </a:r>
          </a:p>
          <a:p>
            <a:pPr lvl="2">
              <a:buFontTx/>
              <a:buNone/>
            </a:pPr>
            <a:r>
              <a:rPr lang="en-US" altLang="en-US"/>
              <a:t>4.	The calling program/block continues to execute as if nothing has happened.</a:t>
            </a:r>
          </a:p>
          <a:p>
            <a:pPr lvl="1"/>
            <a:r>
              <a:rPr lang="en-US" altLang="en-US"/>
              <a:t>If a transaction was started (that is, if any data manipulation language [DML] statements executed before executing the procedure in which the exception was raised), the transaction is unaffected. A DML operation is rolled back if it was performed within the procedure before the exception.</a:t>
            </a:r>
          </a:p>
          <a:p>
            <a:pPr lvl="1">
              <a:lnSpc>
                <a:spcPct val="95000"/>
              </a:lnSpc>
            </a:pPr>
            <a:r>
              <a:rPr lang="en-US" altLang="en-US" b="1"/>
              <a:t>Note:</a:t>
            </a:r>
            <a:r>
              <a:rPr lang="en-US" altLang="en-US"/>
              <a:t> You can explicitly end a transaction by executing a </a:t>
            </a:r>
            <a:r>
              <a:rPr lang="en-US" altLang="en-US">
                <a:latin typeface="Courier New" panose="02070309020205020404" pitchFamily="49" charset="0"/>
              </a:rPr>
              <a:t>COMMIT</a:t>
            </a:r>
            <a:r>
              <a:rPr lang="en-US" altLang="en-US"/>
              <a:t> or </a:t>
            </a:r>
            <a:r>
              <a:rPr lang="en-US" altLang="en-US">
                <a:latin typeface="Courier New" panose="02070309020205020404" pitchFamily="49" charset="0"/>
              </a:rPr>
              <a:t>ROLLBACK </a:t>
            </a:r>
            <a:r>
              <a:rPr lang="en-US" altLang="en-US"/>
              <a:t>operation in the exception section.</a:t>
            </a:r>
          </a:p>
        </p:txBody>
      </p:sp>
    </p:spTree>
    <p:extLst>
      <p:ext uri="{BB962C8B-B14F-4D97-AF65-F5344CB8AC3E}">
        <p14:creationId xmlns:p14="http://schemas.microsoft.com/office/powerpoint/2010/main" val="1355147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F1697D-02DD-4DA8-81F6-4D521A683235}" type="datetimeFigureOut">
              <a:rPr lang="en-AU" smtClean="0"/>
              <a:t>14/09/2021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46026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1697D-02DD-4DA8-81F6-4D521A683235}" type="datetimeFigureOut">
              <a:rPr lang="en-AU" smtClean="0"/>
              <a:t>14/09/2021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124251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F1697D-02DD-4DA8-81F6-4D521A683235}" type="datetimeFigureOut">
              <a:rPr lang="en-AU" smtClean="0"/>
              <a:t>14/09/2021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1161709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F1697D-02DD-4DA8-81F6-4D521A683235}" type="datetimeFigureOut">
              <a:rPr lang="en-AU" smtClean="0"/>
              <a:t>14/09/2021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1301948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F1697D-02DD-4DA8-81F6-4D521A683235}" type="datetimeFigureOut">
              <a:rPr lang="en-AU" smtClean="0"/>
              <a:t>14/09/2021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242325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F1697D-02DD-4DA8-81F6-4D521A683235}" type="datetimeFigureOut">
              <a:rPr lang="en-AU" smtClean="0"/>
              <a:t>14/09/2021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960185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F1697D-02DD-4DA8-81F6-4D521A683235}" type="datetimeFigureOut">
              <a:rPr lang="en-AU" smtClean="0"/>
              <a:t>14/09/2021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568185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F1697D-02DD-4DA8-81F6-4D521A683235}" type="datetimeFigureOut">
              <a:rPr lang="en-AU" smtClean="0"/>
              <a:t>14/09/2021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1700560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F1697D-02DD-4DA8-81F6-4D521A683235}" type="datetimeFigureOut">
              <a:rPr lang="en-AU" smtClean="0"/>
              <a:t>14/09/2021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1249771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F1697D-02DD-4DA8-81F6-4D521A683235}" type="datetimeFigureOut">
              <a:rPr lang="en-AU" smtClean="0"/>
              <a:t>14/09/2021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60666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F1697D-02DD-4DA8-81F6-4D521A683235}" type="datetimeFigureOut">
              <a:rPr lang="en-AU" smtClean="0"/>
              <a:t>14/09/2021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266903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F1697D-02DD-4DA8-81F6-4D521A683235}" type="datetimeFigureOut">
              <a:rPr lang="en-AU" smtClean="0"/>
              <a:t>14/09/2021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93860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F1697D-02DD-4DA8-81F6-4D521A683235}" type="datetimeFigureOut">
              <a:rPr lang="en-AU" smtClean="0"/>
              <a:t>14/09/2021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220226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F1697D-02DD-4DA8-81F6-4D521A683235}" type="datetimeFigureOut">
              <a:rPr lang="en-AU" smtClean="0"/>
              <a:t>14/09/2021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96578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1697D-02DD-4DA8-81F6-4D521A683235}" type="datetimeFigureOut">
              <a:rPr lang="en-AU" smtClean="0"/>
              <a:t>14/09/2021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48061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1697D-02DD-4DA8-81F6-4D521A683235}" type="datetimeFigureOut">
              <a:rPr lang="en-AU" smtClean="0"/>
              <a:t>14/09/2021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7058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1697D-02DD-4DA8-81F6-4D521A683235}" type="datetimeFigureOut">
              <a:rPr lang="en-AU" smtClean="0"/>
              <a:t>14/09/2021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8FE1D1-547B-439E-88C7-B4C4489350A7}" type="slidenum">
              <a:rPr lang="en-AU" smtClean="0"/>
              <a:t>‹#›</a:t>
            </a:fld>
            <a:endParaRPr lang="en-AU"/>
          </a:p>
        </p:txBody>
      </p:sp>
    </p:spTree>
    <p:extLst>
      <p:ext uri="{BB962C8B-B14F-4D97-AF65-F5344CB8AC3E}">
        <p14:creationId xmlns:p14="http://schemas.microsoft.com/office/powerpoint/2010/main" val="307743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F1697D-02DD-4DA8-81F6-4D521A683235}" type="datetimeFigureOut">
              <a:rPr lang="en-AU" smtClean="0"/>
              <a:t>14/09/2021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38FE1D1-547B-439E-88C7-B4C4489350A7}" type="slidenum">
              <a:rPr lang="en-AU" smtClean="0"/>
              <a:t>‹#›</a:t>
            </a:fld>
            <a:endParaRPr lang="en-AU"/>
          </a:p>
        </p:txBody>
      </p:sp>
    </p:spTree>
    <p:extLst>
      <p:ext uri="{BB962C8B-B14F-4D97-AF65-F5344CB8AC3E}">
        <p14:creationId xmlns:p14="http://schemas.microsoft.com/office/powerpoint/2010/main" val="395066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KIT712: Database Management Technology</a:t>
            </a:r>
          </a:p>
        </p:txBody>
      </p:sp>
      <p:sp>
        <p:nvSpPr>
          <p:cNvPr id="3" name="Subtitle 2"/>
          <p:cNvSpPr>
            <a:spLocks noGrp="1"/>
          </p:cNvSpPr>
          <p:nvPr>
            <p:ph type="subTitle" idx="1"/>
          </p:nvPr>
        </p:nvSpPr>
        <p:spPr/>
        <p:txBody>
          <a:bodyPr/>
          <a:lstStyle/>
          <a:p>
            <a:r>
              <a:rPr lang="en-AU" dirty="0"/>
              <a:t>Lecture 9: </a:t>
            </a:r>
            <a:r>
              <a:rPr lang="en-AU" dirty="0" err="1"/>
              <a:t>plsql</a:t>
            </a:r>
            <a:r>
              <a:rPr lang="en-AU" dirty="0"/>
              <a:t> function, procedure, triggers </a:t>
            </a:r>
          </a:p>
        </p:txBody>
      </p:sp>
    </p:spTree>
    <p:extLst>
      <p:ext uri="{BB962C8B-B14F-4D97-AF65-F5344CB8AC3E}">
        <p14:creationId xmlns:p14="http://schemas.microsoft.com/office/powerpoint/2010/main" val="384859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4098"/>
          <p:cNvSpPr>
            <a:spLocks noGrp="1" noChangeArrowheads="1"/>
          </p:cNvSpPr>
          <p:nvPr>
            <p:ph type="title"/>
          </p:nvPr>
        </p:nvSpPr>
        <p:spPr>
          <a:xfrm>
            <a:off x="1144068" y="875696"/>
            <a:ext cx="8761413" cy="706964"/>
          </a:xfrm>
        </p:spPr>
        <p:txBody>
          <a:bodyPr/>
          <a:lstStyle/>
          <a:p>
            <a:r>
              <a:rPr lang="en-US" altLang="en-US"/>
              <a:t>What Are Parameters?</a:t>
            </a:r>
          </a:p>
        </p:txBody>
      </p:sp>
      <p:sp>
        <p:nvSpPr>
          <p:cNvPr id="380931" name="Rectangle 4099"/>
          <p:cNvSpPr>
            <a:spLocks noGrp="1" noChangeArrowheads="1"/>
          </p:cNvSpPr>
          <p:nvPr>
            <p:ph type="body" idx="1"/>
          </p:nvPr>
        </p:nvSpPr>
        <p:spPr>
          <a:xfrm>
            <a:off x="653142" y="2349500"/>
            <a:ext cx="10787743" cy="4275138"/>
          </a:xfrm>
        </p:spPr>
        <p:txBody>
          <a:bodyPr>
            <a:noAutofit/>
          </a:bodyPr>
          <a:lstStyle/>
          <a:p>
            <a:r>
              <a:rPr lang="en-US" altLang="en-US" sz="2800" dirty="0"/>
              <a:t>Parameters:</a:t>
            </a:r>
          </a:p>
          <a:p>
            <a:pPr lvl="1"/>
            <a:r>
              <a:rPr lang="en-US" altLang="en-US" sz="2400" dirty="0"/>
              <a:t>Are declared after the subprogram name in the PL/SQL header</a:t>
            </a:r>
          </a:p>
          <a:p>
            <a:pPr lvl="1"/>
            <a:r>
              <a:rPr lang="en-US" altLang="en-US" sz="2400" dirty="0"/>
              <a:t>Pass or communicate data between the caller and the subprogram</a:t>
            </a:r>
          </a:p>
          <a:p>
            <a:pPr lvl="1"/>
            <a:r>
              <a:rPr lang="en-US" altLang="en-US" sz="2400" dirty="0"/>
              <a:t>Are used like local variables but are dependent on their parameter-passing mode:</a:t>
            </a:r>
          </a:p>
          <a:p>
            <a:pPr lvl="2"/>
            <a:r>
              <a:rPr lang="en-US" altLang="en-US" sz="2000" dirty="0"/>
              <a:t>An </a:t>
            </a:r>
            <a:r>
              <a:rPr lang="en-US" altLang="en-US" sz="2000" b="1" dirty="0">
                <a:latin typeface="Courier New" panose="02070309020205020404" pitchFamily="49" charset="0"/>
              </a:rPr>
              <a:t>IN</a:t>
            </a:r>
            <a:r>
              <a:rPr lang="en-US" altLang="en-US" sz="2000" dirty="0"/>
              <a:t> parameter (the default) provides values for a subprogram to process.</a:t>
            </a:r>
          </a:p>
          <a:p>
            <a:pPr lvl="2"/>
            <a:r>
              <a:rPr lang="en-US" altLang="en-US" sz="2000" dirty="0"/>
              <a:t>An </a:t>
            </a:r>
            <a:r>
              <a:rPr lang="en-US" altLang="en-US" sz="2000" b="1" dirty="0">
                <a:latin typeface="Courier New" panose="02070309020205020404" pitchFamily="49" charset="0"/>
              </a:rPr>
              <a:t>OUT</a:t>
            </a:r>
            <a:r>
              <a:rPr lang="en-US" altLang="en-US" sz="2000" dirty="0"/>
              <a:t> parameter returns a value to the caller.</a:t>
            </a:r>
          </a:p>
          <a:p>
            <a:pPr lvl="2"/>
            <a:r>
              <a:rPr lang="en-US" altLang="en-US" sz="2000" dirty="0"/>
              <a:t>An </a:t>
            </a:r>
            <a:r>
              <a:rPr lang="en-US" altLang="en-US" sz="2000" b="1" dirty="0">
                <a:latin typeface="Courier New" panose="02070309020205020404" pitchFamily="49" charset="0"/>
              </a:rPr>
              <a:t>IN</a:t>
            </a:r>
            <a:r>
              <a:rPr lang="en-US" altLang="en-US" sz="2000" dirty="0">
                <a:latin typeface="Courier New" panose="02070309020205020404" pitchFamily="49" charset="0"/>
              </a:rPr>
              <a:t> </a:t>
            </a:r>
            <a:r>
              <a:rPr lang="en-US" altLang="en-US" sz="2000" b="1" dirty="0">
                <a:latin typeface="Courier New" panose="02070309020205020404" pitchFamily="49" charset="0"/>
              </a:rPr>
              <a:t>OUT</a:t>
            </a:r>
            <a:r>
              <a:rPr lang="en-US" altLang="en-US" sz="2000" dirty="0"/>
              <a:t> parameter supplies an input value, which may be returned (output) as a modified value.</a:t>
            </a:r>
          </a:p>
        </p:txBody>
      </p:sp>
    </p:spTree>
    <p:extLst>
      <p:ext uri="{BB962C8B-B14F-4D97-AF65-F5344CB8AC3E}">
        <p14:creationId xmlns:p14="http://schemas.microsoft.com/office/powerpoint/2010/main" val="199349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0" name="Rectangle 12"/>
          <p:cNvSpPr>
            <a:spLocks noGrp="1" noChangeArrowheads="1"/>
          </p:cNvSpPr>
          <p:nvPr>
            <p:ph type="title"/>
          </p:nvPr>
        </p:nvSpPr>
        <p:spPr/>
        <p:txBody>
          <a:bodyPr/>
          <a:lstStyle/>
          <a:p>
            <a:r>
              <a:rPr lang="en-US" altLang="en-US"/>
              <a:t>Using </a:t>
            </a:r>
            <a:r>
              <a:rPr lang="en-US" altLang="en-US">
                <a:latin typeface="Courier New" panose="02070309020205020404" pitchFamily="49" charset="0"/>
              </a:rPr>
              <a:t>IN</a:t>
            </a:r>
            <a:r>
              <a:rPr lang="en-US" altLang="en-US"/>
              <a:t> Parameters: Example</a:t>
            </a:r>
          </a:p>
        </p:txBody>
      </p:sp>
      <p:sp>
        <p:nvSpPr>
          <p:cNvPr id="299018" name="Rectangle 10"/>
          <p:cNvSpPr>
            <a:spLocks noChangeArrowheads="1"/>
          </p:cNvSpPr>
          <p:nvPr/>
        </p:nvSpPr>
        <p:spPr bwMode="blackGray">
          <a:xfrm>
            <a:off x="2528889" y="2558142"/>
            <a:ext cx="7138987" cy="3048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2000" b="1" dirty="0">
                <a:latin typeface="Courier New" panose="02070309020205020404" pitchFamily="49" charset="0"/>
              </a:rPr>
              <a:t>CREATE OR REPLACE PROCEDURE </a:t>
            </a:r>
            <a:r>
              <a:rPr lang="en-US" altLang="en-US" sz="2000" dirty="0" err="1">
                <a:latin typeface="Courier New" panose="02070309020205020404" pitchFamily="49" charset="0"/>
              </a:rPr>
              <a:t>raise_salary</a:t>
            </a:r>
            <a:endParaRPr lang="en-US" altLang="en-US" sz="2000" dirty="0">
              <a:latin typeface="Courier New" panose="02070309020205020404" pitchFamily="49" charset="0"/>
            </a:endParaRPr>
          </a:p>
          <a:p>
            <a:pPr eaLnBrk="0" hangingPunct="0">
              <a:buClrTx/>
              <a:buFontTx/>
              <a:buNone/>
            </a:pPr>
            <a:r>
              <a:rPr lang="en-US" altLang="en-US" sz="2000" dirty="0">
                <a:latin typeface="Courier New" panose="02070309020205020404" pitchFamily="49" charset="0"/>
              </a:rPr>
              <a:t>  (id      IN </a:t>
            </a:r>
            <a:r>
              <a:rPr lang="en-US" altLang="en-US" sz="2000" dirty="0" err="1">
                <a:latin typeface="Courier New" panose="02070309020205020404" pitchFamily="49" charset="0"/>
              </a:rPr>
              <a:t>employees.employee_id%TYPE</a:t>
            </a:r>
            <a:r>
              <a:rPr lang="en-US" altLang="en-US" sz="2000" dirty="0">
                <a:latin typeface="Courier New" panose="02070309020205020404" pitchFamily="49" charset="0"/>
              </a:rPr>
              <a:t>,</a:t>
            </a:r>
          </a:p>
          <a:p>
            <a:pPr eaLnBrk="0" hangingPunct="0">
              <a:buClrTx/>
              <a:buFontTx/>
              <a:buNone/>
            </a:pPr>
            <a:r>
              <a:rPr lang="en-US" altLang="en-US" sz="2000" dirty="0">
                <a:latin typeface="Courier New" panose="02070309020205020404" pitchFamily="49" charset="0"/>
              </a:rPr>
              <a:t>   percent IN NUMBER)</a:t>
            </a:r>
          </a:p>
          <a:p>
            <a:pPr eaLnBrk="0" hangingPunct="0">
              <a:buClrTx/>
              <a:buFontTx/>
              <a:buNone/>
            </a:pPr>
            <a:r>
              <a:rPr lang="en-US" altLang="en-US" sz="2000" b="1" dirty="0">
                <a:latin typeface="Courier New" panose="02070309020205020404" pitchFamily="49" charset="0"/>
              </a:rPr>
              <a:t>IS</a:t>
            </a:r>
          </a:p>
          <a:p>
            <a:pPr eaLnBrk="0" hangingPunct="0">
              <a:buClrTx/>
              <a:buFontTx/>
              <a:buNone/>
            </a:pPr>
            <a:r>
              <a:rPr lang="en-US" altLang="en-US" sz="2000" b="1" dirty="0">
                <a:latin typeface="Courier New" panose="02070309020205020404" pitchFamily="49" charset="0"/>
              </a:rPr>
              <a:t>BEGIN</a:t>
            </a:r>
          </a:p>
          <a:p>
            <a:pPr eaLnBrk="0" hangingPunct="0">
              <a:buClrTx/>
              <a:buFontTx/>
              <a:buNone/>
            </a:pPr>
            <a:r>
              <a:rPr lang="en-US" altLang="en-US" sz="2000" dirty="0">
                <a:latin typeface="Courier New" panose="02070309020205020404" pitchFamily="49" charset="0"/>
              </a:rPr>
              <a:t>  UPDATE employees</a:t>
            </a:r>
          </a:p>
          <a:p>
            <a:pPr eaLnBrk="0" hangingPunct="0">
              <a:buClrTx/>
              <a:buFontTx/>
              <a:buNone/>
            </a:pPr>
            <a:r>
              <a:rPr lang="en-US" altLang="en-US" sz="2000" dirty="0">
                <a:latin typeface="Courier New" panose="02070309020205020404" pitchFamily="49" charset="0"/>
              </a:rPr>
              <a:t>  SET    salary = salary * (1 + percent/100)</a:t>
            </a:r>
          </a:p>
          <a:p>
            <a:pPr eaLnBrk="0" hangingPunct="0">
              <a:buClrTx/>
              <a:buFontTx/>
              <a:buNone/>
            </a:pPr>
            <a:r>
              <a:rPr lang="en-US" altLang="en-US" sz="2000" dirty="0">
                <a:latin typeface="Courier New" panose="02070309020205020404" pitchFamily="49" charset="0"/>
              </a:rPr>
              <a:t>  WHERE  </a:t>
            </a:r>
            <a:r>
              <a:rPr lang="en-US" altLang="en-US" sz="2000" dirty="0" err="1">
                <a:latin typeface="Courier New" panose="02070309020205020404" pitchFamily="49" charset="0"/>
              </a:rPr>
              <a:t>employee_id</a:t>
            </a:r>
            <a:r>
              <a:rPr lang="en-US" altLang="en-US" sz="2000" dirty="0">
                <a:latin typeface="Courier New" panose="02070309020205020404" pitchFamily="49" charset="0"/>
              </a:rPr>
              <a:t> = id;</a:t>
            </a:r>
          </a:p>
          <a:p>
            <a:pPr eaLnBrk="0" hangingPunct="0">
              <a:buClrTx/>
              <a:buFontTx/>
              <a:buNone/>
            </a:pPr>
            <a:r>
              <a:rPr lang="en-US" altLang="en-US" sz="2000" b="1" dirty="0">
                <a:latin typeface="Courier New" panose="02070309020205020404" pitchFamily="49" charset="0"/>
              </a:rPr>
              <a:t>END</a:t>
            </a:r>
            <a:r>
              <a:rPr lang="en-US" altLang="en-US" sz="2000" dirty="0">
                <a:latin typeface="Courier New" panose="02070309020205020404" pitchFamily="49" charset="0"/>
              </a:rPr>
              <a:t> </a:t>
            </a:r>
            <a:r>
              <a:rPr lang="en-US" altLang="en-US" sz="2000" dirty="0" err="1">
                <a:latin typeface="Courier New" panose="02070309020205020404" pitchFamily="49" charset="0"/>
              </a:rPr>
              <a:t>raise_salary</a:t>
            </a:r>
            <a:r>
              <a:rPr lang="en-US" altLang="en-US" sz="2000" dirty="0">
                <a:latin typeface="Courier New" panose="02070309020205020404" pitchFamily="49" charset="0"/>
              </a:rPr>
              <a:t>;</a:t>
            </a:r>
          </a:p>
          <a:p>
            <a:pPr eaLnBrk="0" hangingPunct="0">
              <a:buClrTx/>
              <a:buFontTx/>
              <a:buNone/>
            </a:pPr>
            <a:r>
              <a:rPr lang="en-US" altLang="en-US" sz="2000" dirty="0">
                <a:latin typeface="Courier New" panose="02070309020205020404" pitchFamily="49" charset="0"/>
              </a:rPr>
              <a:t>/</a:t>
            </a:r>
          </a:p>
        </p:txBody>
      </p:sp>
      <p:sp>
        <p:nvSpPr>
          <p:cNvPr id="299023" name="Rectangle 15"/>
          <p:cNvSpPr>
            <a:spLocks noChangeArrowheads="1"/>
          </p:cNvSpPr>
          <p:nvPr/>
        </p:nvSpPr>
        <p:spPr bwMode="blackGray">
          <a:xfrm>
            <a:off x="2514600" y="6139542"/>
            <a:ext cx="7138988" cy="609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2000">
                <a:latin typeface="Courier New" panose="02070309020205020404" pitchFamily="49" charset="0"/>
              </a:rPr>
              <a:t>EXECUTE raise_salary(176,10)</a:t>
            </a:r>
          </a:p>
        </p:txBody>
      </p:sp>
      <p:sp>
        <p:nvSpPr>
          <p:cNvPr id="299024" name="Line 16"/>
          <p:cNvSpPr>
            <a:spLocks noChangeShapeType="1"/>
          </p:cNvSpPr>
          <p:nvPr/>
        </p:nvSpPr>
        <p:spPr bwMode="auto">
          <a:xfrm flipV="1">
            <a:off x="5929313" y="5910942"/>
            <a:ext cx="0" cy="38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299025" name="Line 17"/>
          <p:cNvSpPr>
            <a:spLocks noChangeShapeType="1"/>
          </p:cNvSpPr>
          <p:nvPr/>
        </p:nvSpPr>
        <p:spPr bwMode="auto">
          <a:xfrm flipH="1">
            <a:off x="2362200" y="5910942"/>
            <a:ext cx="3581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299026" name="Line 18"/>
          <p:cNvSpPr>
            <a:spLocks noChangeShapeType="1"/>
          </p:cNvSpPr>
          <p:nvPr/>
        </p:nvSpPr>
        <p:spPr bwMode="auto">
          <a:xfrm flipV="1">
            <a:off x="2376488" y="3015342"/>
            <a:ext cx="0" cy="28956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299027" name="Line 19"/>
          <p:cNvSpPr>
            <a:spLocks noChangeShapeType="1"/>
          </p:cNvSpPr>
          <p:nvPr/>
        </p:nvSpPr>
        <p:spPr bwMode="auto">
          <a:xfrm>
            <a:off x="2362200" y="3015342"/>
            <a:ext cx="609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299028" name="Line 20"/>
          <p:cNvSpPr>
            <a:spLocks noChangeShapeType="1"/>
          </p:cNvSpPr>
          <p:nvPr/>
        </p:nvSpPr>
        <p:spPr bwMode="auto">
          <a:xfrm flipV="1">
            <a:off x="6553200" y="5910942"/>
            <a:ext cx="0" cy="381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299029" name="Line 21"/>
          <p:cNvSpPr>
            <a:spLocks noChangeShapeType="1"/>
          </p:cNvSpPr>
          <p:nvPr/>
        </p:nvSpPr>
        <p:spPr bwMode="auto">
          <a:xfrm>
            <a:off x="6553200" y="5910942"/>
            <a:ext cx="3200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299030" name="Line 22"/>
          <p:cNvSpPr>
            <a:spLocks noChangeShapeType="1"/>
          </p:cNvSpPr>
          <p:nvPr/>
        </p:nvSpPr>
        <p:spPr bwMode="auto">
          <a:xfrm flipV="1">
            <a:off x="9739313" y="3334430"/>
            <a:ext cx="0" cy="2590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299031" name="Line 23"/>
          <p:cNvSpPr>
            <a:spLocks noChangeShapeType="1"/>
          </p:cNvSpPr>
          <p:nvPr/>
        </p:nvSpPr>
        <p:spPr bwMode="auto">
          <a:xfrm flipH="1">
            <a:off x="5867400" y="3320142"/>
            <a:ext cx="38862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Tree>
    <p:extLst>
      <p:ext uri="{BB962C8B-B14F-4D97-AF65-F5344CB8AC3E}">
        <p14:creationId xmlns:p14="http://schemas.microsoft.com/office/powerpoint/2010/main" val="393991526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5" name="Rectangle 11"/>
          <p:cNvSpPr>
            <a:spLocks noGrp="1" noChangeArrowheads="1"/>
          </p:cNvSpPr>
          <p:nvPr>
            <p:ph type="title"/>
          </p:nvPr>
        </p:nvSpPr>
        <p:spPr/>
        <p:txBody>
          <a:bodyPr/>
          <a:lstStyle/>
          <a:p>
            <a:r>
              <a:rPr lang="en-US" altLang="en-US"/>
              <a:t>Using </a:t>
            </a:r>
            <a:r>
              <a:rPr lang="en-US" altLang="en-US">
                <a:latin typeface="Courier New" panose="02070309020205020404" pitchFamily="49" charset="0"/>
              </a:rPr>
              <a:t>OUT</a:t>
            </a:r>
            <a:r>
              <a:rPr lang="en-US" altLang="en-US"/>
              <a:t> Parameters: Example</a:t>
            </a:r>
          </a:p>
        </p:txBody>
      </p:sp>
      <p:sp>
        <p:nvSpPr>
          <p:cNvPr id="303107" name="Rectangle 3"/>
          <p:cNvSpPr>
            <a:spLocks noChangeArrowheads="1"/>
          </p:cNvSpPr>
          <p:nvPr/>
        </p:nvSpPr>
        <p:spPr bwMode="blackGray">
          <a:xfrm>
            <a:off x="2528889" y="2405742"/>
            <a:ext cx="7138987" cy="2590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b="1" dirty="0">
                <a:solidFill>
                  <a:srgbClr val="000000"/>
                </a:solidFill>
                <a:latin typeface="Courier New" panose="02070309020205020404" pitchFamily="49" charset="0"/>
              </a:rPr>
              <a:t>CREATE OR REPLACE PROCEDURE </a:t>
            </a:r>
            <a:r>
              <a:rPr lang="en-US" altLang="en-US" sz="1800" dirty="0" err="1">
                <a:solidFill>
                  <a:srgbClr val="000000"/>
                </a:solidFill>
                <a:latin typeface="Courier New" panose="02070309020205020404" pitchFamily="49" charset="0"/>
              </a:rPr>
              <a:t>query_emp</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 (id     </a:t>
            </a:r>
            <a:r>
              <a:rPr lang="en-US" altLang="en-US" sz="1800" b="1" dirty="0">
                <a:solidFill>
                  <a:srgbClr val="000000"/>
                </a:solidFill>
                <a:latin typeface="Courier New" panose="02070309020205020404" pitchFamily="49" charset="0"/>
              </a:rPr>
              <a:t>IN</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employees.employee_id%TYPE</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name   </a:t>
            </a:r>
            <a:r>
              <a:rPr lang="en-US" altLang="en-US" sz="1800" b="1" dirty="0">
                <a:solidFill>
                  <a:srgbClr val="000000"/>
                </a:solidFill>
                <a:latin typeface="Courier New" panose="02070309020205020404" pitchFamily="49" charset="0"/>
              </a:rPr>
              <a:t>OUT</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employees.last_name%TYPE</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salary </a:t>
            </a:r>
            <a:r>
              <a:rPr lang="en-US" altLang="en-US" sz="1800" b="1" dirty="0">
                <a:solidFill>
                  <a:srgbClr val="000000"/>
                </a:solidFill>
                <a:latin typeface="Courier New" panose="02070309020205020404" pitchFamily="49" charset="0"/>
              </a:rPr>
              <a:t>OUT</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employees.salary%TYPE</a:t>
            </a:r>
            <a:r>
              <a:rPr lang="en-US" altLang="en-US" sz="1800" dirty="0">
                <a:solidFill>
                  <a:srgbClr val="000000"/>
                </a:solidFill>
                <a:latin typeface="Courier New" panose="02070309020205020404" pitchFamily="49" charset="0"/>
              </a:rPr>
              <a:t>) IS</a:t>
            </a:r>
          </a:p>
          <a:p>
            <a:pPr eaLnBrk="0" hangingPunct="0">
              <a:buClrTx/>
              <a:buFontTx/>
              <a:buNone/>
            </a:pPr>
            <a:r>
              <a:rPr lang="en-US" altLang="en-US" sz="1800" b="1" dirty="0">
                <a:solidFill>
                  <a:srgbClr val="000000"/>
                </a:solidFill>
                <a:latin typeface="Courier New" panose="02070309020205020404" pitchFamily="49" charset="0"/>
              </a:rPr>
              <a:t>BEGIN</a:t>
            </a:r>
          </a:p>
          <a:p>
            <a:pPr eaLnBrk="0" hangingPunct="0">
              <a:buClrTx/>
              <a:buFontTx/>
              <a:buNone/>
            </a:pPr>
            <a:r>
              <a:rPr lang="en-US" altLang="en-US" sz="1800" dirty="0">
                <a:solidFill>
                  <a:srgbClr val="000000"/>
                </a:solidFill>
                <a:latin typeface="Courier New" panose="02070309020205020404" pitchFamily="49" charset="0"/>
              </a:rPr>
              <a:t>  SELECT   </a:t>
            </a:r>
            <a:r>
              <a:rPr lang="en-US" altLang="en-US" sz="1800" dirty="0" err="1">
                <a:solidFill>
                  <a:srgbClr val="000000"/>
                </a:solidFill>
                <a:latin typeface="Courier New" panose="02070309020205020404" pitchFamily="49" charset="0"/>
              </a:rPr>
              <a:t>last_name</a:t>
            </a:r>
            <a:r>
              <a:rPr lang="en-US" altLang="en-US" sz="1800" dirty="0">
                <a:solidFill>
                  <a:srgbClr val="000000"/>
                </a:solidFill>
                <a:latin typeface="Courier New" panose="02070309020205020404" pitchFamily="49" charset="0"/>
              </a:rPr>
              <a:t>, salary INTO name, salary</a:t>
            </a:r>
          </a:p>
          <a:p>
            <a:pPr eaLnBrk="0" hangingPunct="0">
              <a:buClrTx/>
              <a:buFontTx/>
              <a:buNone/>
            </a:pPr>
            <a:r>
              <a:rPr lang="en-US" altLang="en-US" sz="1800" dirty="0">
                <a:solidFill>
                  <a:srgbClr val="000000"/>
                </a:solidFill>
                <a:latin typeface="Courier New" panose="02070309020205020404" pitchFamily="49" charset="0"/>
              </a:rPr>
              <a:t>   FROM    employees</a:t>
            </a:r>
          </a:p>
          <a:p>
            <a:pPr eaLnBrk="0" hangingPunct="0">
              <a:buClrTx/>
              <a:buFontTx/>
              <a:buNone/>
            </a:pPr>
            <a:r>
              <a:rPr lang="en-US" altLang="en-US" sz="1800" dirty="0">
                <a:solidFill>
                  <a:srgbClr val="000000"/>
                </a:solidFill>
                <a:latin typeface="Courier New" panose="02070309020205020404" pitchFamily="49" charset="0"/>
              </a:rPr>
              <a:t>   WHERE   </a:t>
            </a:r>
            <a:r>
              <a:rPr lang="en-US" altLang="en-US" sz="1800" dirty="0" err="1">
                <a:solidFill>
                  <a:srgbClr val="000000"/>
                </a:solidFill>
                <a:latin typeface="Courier New" panose="02070309020205020404" pitchFamily="49" charset="0"/>
              </a:rPr>
              <a:t>employee_id</a:t>
            </a:r>
            <a:r>
              <a:rPr lang="en-US" altLang="en-US" sz="1800" dirty="0">
                <a:solidFill>
                  <a:srgbClr val="000000"/>
                </a:solidFill>
                <a:latin typeface="Courier New" panose="02070309020205020404" pitchFamily="49" charset="0"/>
              </a:rPr>
              <a:t> = id;</a:t>
            </a:r>
          </a:p>
          <a:p>
            <a:pPr eaLnBrk="0" hangingPunct="0">
              <a:buClrTx/>
              <a:buFontTx/>
              <a:buNone/>
            </a:pPr>
            <a:r>
              <a:rPr lang="en-US" altLang="en-US" sz="1800" b="1" dirty="0">
                <a:solidFill>
                  <a:srgbClr val="000000"/>
                </a:solidFill>
                <a:latin typeface="Courier New" panose="02070309020205020404" pitchFamily="49" charset="0"/>
              </a:rPr>
              <a:t>END </a:t>
            </a:r>
            <a:r>
              <a:rPr lang="en-US" altLang="en-US" sz="1800" b="1" dirty="0" err="1">
                <a:solidFill>
                  <a:srgbClr val="000000"/>
                </a:solidFill>
                <a:latin typeface="Courier New" panose="02070309020205020404" pitchFamily="49" charset="0"/>
              </a:rPr>
              <a:t>query_emp</a:t>
            </a:r>
            <a:r>
              <a:rPr lang="en-US" altLang="en-US" sz="1800" dirty="0">
                <a:solidFill>
                  <a:srgbClr val="000000"/>
                </a:solidFill>
                <a:latin typeface="Courier New" panose="02070309020205020404" pitchFamily="49" charset="0"/>
              </a:rPr>
              <a:t>;</a:t>
            </a:r>
          </a:p>
        </p:txBody>
      </p:sp>
      <p:sp>
        <p:nvSpPr>
          <p:cNvPr id="303118" name="Rectangle 14"/>
          <p:cNvSpPr>
            <a:spLocks noChangeArrowheads="1"/>
          </p:cNvSpPr>
          <p:nvPr/>
        </p:nvSpPr>
        <p:spPr bwMode="blackGray">
          <a:xfrm>
            <a:off x="2514600" y="5301342"/>
            <a:ext cx="7138988" cy="1600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b="1" dirty="0">
                <a:solidFill>
                  <a:srgbClr val="000000"/>
                </a:solidFill>
                <a:latin typeface="Courier New" panose="02070309020205020404" pitchFamily="49" charset="0"/>
              </a:rPr>
              <a:t>DECLARE</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emp_name</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employees.last_name%TYPE</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emp_sal</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employees.salary%TYPE</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b="1" dirty="0">
                <a:solidFill>
                  <a:srgbClr val="000000"/>
                </a:solidFill>
                <a:latin typeface="Courier New" panose="02070309020205020404" pitchFamily="49" charset="0"/>
              </a:rPr>
              <a:t>BEGIN</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query_emp</a:t>
            </a:r>
            <a:r>
              <a:rPr lang="en-US" altLang="en-US" sz="1800" dirty="0">
                <a:solidFill>
                  <a:srgbClr val="000000"/>
                </a:solidFill>
                <a:latin typeface="Courier New" panose="02070309020205020404" pitchFamily="49" charset="0"/>
              </a:rPr>
              <a:t>(171, </a:t>
            </a:r>
            <a:r>
              <a:rPr lang="en-US" altLang="en-US" sz="1800" dirty="0" err="1">
                <a:solidFill>
                  <a:srgbClr val="000000"/>
                </a:solidFill>
                <a:latin typeface="Courier New" panose="02070309020205020404" pitchFamily="49" charset="0"/>
              </a:rPr>
              <a:t>emp_name</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emp_sal</a:t>
            </a:r>
            <a:r>
              <a:rPr lang="en-US" altLang="en-US" sz="1800" dirty="0">
                <a:solidFill>
                  <a:srgbClr val="000000"/>
                </a:solidFill>
                <a:latin typeface="Courier New" panose="02070309020205020404" pitchFamily="49" charset="0"/>
              </a:rPr>
              <a:t>); ...</a:t>
            </a:r>
          </a:p>
          <a:p>
            <a:pPr eaLnBrk="0" hangingPunct="0">
              <a:buClrTx/>
              <a:buFontTx/>
              <a:buNone/>
            </a:pPr>
            <a:r>
              <a:rPr lang="en-US" altLang="en-US" sz="1800" b="1" dirty="0">
                <a:solidFill>
                  <a:srgbClr val="000000"/>
                </a:solidFill>
                <a:latin typeface="Courier New" panose="02070309020205020404" pitchFamily="49" charset="0"/>
              </a:rPr>
              <a:t>END;</a:t>
            </a:r>
          </a:p>
        </p:txBody>
      </p:sp>
      <p:sp>
        <p:nvSpPr>
          <p:cNvPr id="303119" name="Line 15"/>
          <p:cNvSpPr>
            <a:spLocks noChangeShapeType="1"/>
          </p:cNvSpPr>
          <p:nvPr/>
        </p:nvSpPr>
        <p:spPr bwMode="auto">
          <a:xfrm flipV="1">
            <a:off x="4329113" y="5148942"/>
            <a:ext cx="0" cy="1219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303120" name="Line 16"/>
          <p:cNvSpPr>
            <a:spLocks noChangeShapeType="1"/>
          </p:cNvSpPr>
          <p:nvPr/>
        </p:nvSpPr>
        <p:spPr bwMode="auto">
          <a:xfrm flipH="1">
            <a:off x="2438400" y="5148942"/>
            <a:ext cx="19050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303121" name="Line 17"/>
          <p:cNvSpPr>
            <a:spLocks noChangeShapeType="1"/>
          </p:cNvSpPr>
          <p:nvPr/>
        </p:nvSpPr>
        <p:spPr bwMode="auto">
          <a:xfrm flipV="1">
            <a:off x="2438400" y="2862942"/>
            <a:ext cx="0" cy="2286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303122" name="Line 18"/>
          <p:cNvSpPr>
            <a:spLocks noChangeShapeType="1"/>
          </p:cNvSpPr>
          <p:nvPr/>
        </p:nvSpPr>
        <p:spPr bwMode="auto">
          <a:xfrm>
            <a:off x="2438400" y="2862942"/>
            <a:ext cx="3810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303124" name="Line 20"/>
          <p:cNvSpPr>
            <a:spLocks noChangeShapeType="1"/>
          </p:cNvSpPr>
          <p:nvPr/>
        </p:nvSpPr>
        <p:spPr bwMode="auto">
          <a:xfrm>
            <a:off x="7939088" y="3167742"/>
            <a:ext cx="15240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303125" name="Line 21"/>
          <p:cNvSpPr>
            <a:spLocks noChangeShapeType="1"/>
          </p:cNvSpPr>
          <p:nvPr/>
        </p:nvSpPr>
        <p:spPr bwMode="auto">
          <a:xfrm>
            <a:off x="9448800" y="3167742"/>
            <a:ext cx="0" cy="36576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303126" name="Line 22"/>
          <p:cNvSpPr>
            <a:spLocks noChangeShapeType="1"/>
          </p:cNvSpPr>
          <p:nvPr/>
        </p:nvSpPr>
        <p:spPr bwMode="auto">
          <a:xfrm flipH="1">
            <a:off x="5715000" y="6811055"/>
            <a:ext cx="3733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303127" name="Line 23"/>
          <p:cNvSpPr>
            <a:spLocks noChangeShapeType="1"/>
          </p:cNvSpPr>
          <p:nvPr/>
        </p:nvSpPr>
        <p:spPr bwMode="auto">
          <a:xfrm flipV="1">
            <a:off x="5715000" y="6596742"/>
            <a:ext cx="0" cy="2286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303129" name="Line 25"/>
          <p:cNvSpPr>
            <a:spLocks noChangeShapeType="1"/>
          </p:cNvSpPr>
          <p:nvPr/>
        </p:nvSpPr>
        <p:spPr bwMode="auto">
          <a:xfrm>
            <a:off x="7924800" y="3410630"/>
            <a:ext cx="12192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303130" name="Line 26"/>
          <p:cNvSpPr>
            <a:spLocks noChangeShapeType="1"/>
          </p:cNvSpPr>
          <p:nvPr/>
        </p:nvSpPr>
        <p:spPr bwMode="auto">
          <a:xfrm>
            <a:off x="9144000" y="3396342"/>
            <a:ext cx="0" cy="2819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p>
            <a:endParaRPr lang="en-AU"/>
          </a:p>
        </p:txBody>
      </p:sp>
      <p:sp>
        <p:nvSpPr>
          <p:cNvPr id="303131" name="Line 27"/>
          <p:cNvSpPr>
            <a:spLocks noChangeShapeType="1"/>
          </p:cNvSpPr>
          <p:nvPr/>
        </p:nvSpPr>
        <p:spPr bwMode="auto">
          <a:xfrm flipH="1">
            <a:off x="6781800" y="6215742"/>
            <a:ext cx="23622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303132" name="Line 28"/>
          <p:cNvSpPr>
            <a:spLocks noChangeShapeType="1"/>
          </p:cNvSpPr>
          <p:nvPr/>
        </p:nvSpPr>
        <p:spPr bwMode="auto">
          <a:xfrm>
            <a:off x="6781800" y="6215742"/>
            <a:ext cx="0" cy="2286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Tree>
    <p:extLst>
      <p:ext uri="{BB962C8B-B14F-4D97-AF65-F5344CB8AC3E}">
        <p14:creationId xmlns:p14="http://schemas.microsoft.com/office/powerpoint/2010/main" val="120158383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6" name="Rectangle 16"/>
          <p:cNvSpPr>
            <a:spLocks noGrp="1" noChangeArrowheads="1"/>
          </p:cNvSpPr>
          <p:nvPr>
            <p:ph type="title"/>
          </p:nvPr>
        </p:nvSpPr>
        <p:spPr/>
        <p:txBody>
          <a:bodyPr/>
          <a:lstStyle/>
          <a:p>
            <a:r>
              <a:rPr lang="en-US" altLang="en-US"/>
              <a:t>Using </a:t>
            </a:r>
            <a:r>
              <a:rPr lang="en-US" altLang="en-US">
                <a:latin typeface="Courier New" panose="02070309020205020404" pitchFamily="49" charset="0"/>
              </a:rPr>
              <a:t>IN</a:t>
            </a:r>
            <a:r>
              <a:rPr lang="en-US" altLang="en-US"/>
              <a:t> </a:t>
            </a:r>
            <a:r>
              <a:rPr lang="en-US" altLang="en-US">
                <a:latin typeface="Courier New" panose="02070309020205020404" pitchFamily="49" charset="0"/>
              </a:rPr>
              <a:t>OUT</a:t>
            </a:r>
            <a:r>
              <a:rPr lang="en-US" altLang="en-US"/>
              <a:t> Parameters: Example</a:t>
            </a:r>
          </a:p>
        </p:txBody>
      </p:sp>
      <p:sp>
        <p:nvSpPr>
          <p:cNvPr id="307203" name="Rectangle 3"/>
          <p:cNvSpPr>
            <a:spLocks noChangeArrowheads="1"/>
          </p:cNvSpPr>
          <p:nvPr/>
        </p:nvSpPr>
        <p:spPr bwMode="gray">
          <a:xfrm>
            <a:off x="2514600" y="2494642"/>
            <a:ext cx="7162800" cy="977900"/>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7206" name="Rectangle 6"/>
          <p:cNvSpPr>
            <a:spLocks noChangeArrowheads="1"/>
          </p:cNvSpPr>
          <p:nvPr/>
        </p:nvSpPr>
        <p:spPr bwMode="blackWhite">
          <a:xfrm>
            <a:off x="2592834" y="2124756"/>
            <a:ext cx="2205732" cy="36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algn="l" defTabSz="739775">
              <a:spcBef>
                <a:spcPct val="0"/>
              </a:spcBef>
              <a:defRPr sz="2400">
                <a:solidFill>
                  <a:schemeClr val="tx1"/>
                </a:solidFill>
                <a:latin typeface="Times New Roman" panose="02020603050405020304" pitchFamily="18" charset="0"/>
              </a:defRPr>
            </a:lvl1pPr>
            <a:lvl2pPr marL="411163" algn="l" defTabSz="739775">
              <a:spcBef>
                <a:spcPct val="0"/>
              </a:spcBef>
              <a:defRPr sz="2400">
                <a:solidFill>
                  <a:schemeClr val="tx1"/>
                </a:solidFill>
                <a:latin typeface="Times New Roman" panose="02020603050405020304" pitchFamily="18" charset="0"/>
              </a:defRPr>
            </a:lvl2pPr>
            <a:lvl3pPr marL="822325" algn="l" defTabSz="739775">
              <a:spcBef>
                <a:spcPct val="0"/>
              </a:spcBef>
              <a:defRPr sz="2400">
                <a:solidFill>
                  <a:schemeClr val="tx1"/>
                </a:solidFill>
                <a:latin typeface="Times New Roman" panose="02020603050405020304" pitchFamily="18" charset="0"/>
              </a:defRPr>
            </a:lvl3pPr>
            <a:lvl4pPr marL="1235075" algn="l" defTabSz="739775">
              <a:spcBef>
                <a:spcPct val="0"/>
              </a:spcBef>
              <a:defRPr sz="2400">
                <a:solidFill>
                  <a:schemeClr val="tx1"/>
                </a:solidFill>
                <a:latin typeface="Times New Roman" panose="02020603050405020304" pitchFamily="18" charset="0"/>
              </a:defRPr>
            </a:lvl4pPr>
            <a:lvl5pPr marL="1646238" algn="l" defTabSz="739775">
              <a:spcBef>
                <a:spcPct val="0"/>
              </a:spcBef>
              <a:defRPr sz="2400">
                <a:solidFill>
                  <a:schemeClr val="tx1"/>
                </a:solidFill>
                <a:latin typeface="Times New Roman" panose="02020603050405020304" pitchFamily="18" charset="0"/>
              </a:defRPr>
            </a:lvl5pPr>
            <a:lvl6pPr marL="2103438" defTabSz="739775" fontAlgn="base">
              <a:spcBef>
                <a:spcPct val="0"/>
              </a:spcBef>
              <a:spcAft>
                <a:spcPct val="0"/>
              </a:spcAft>
              <a:defRPr sz="2400">
                <a:solidFill>
                  <a:schemeClr val="tx1"/>
                </a:solidFill>
                <a:latin typeface="Times New Roman" panose="02020603050405020304" pitchFamily="18" charset="0"/>
              </a:defRPr>
            </a:lvl6pPr>
            <a:lvl7pPr marL="2560638" defTabSz="739775" fontAlgn="base">
              <a:spcBef>
                <a:spcPct val="0"/>
              </a:spcBef>
              <a:spcAft>
                <a:spcPct val="0"/>
              </a:spcAft>
              <a:defRPr sz="2400">
                <a:solidFill>
                  <a:schemeClr val="tx1"/>
                </a:solidFill>
                <a:latin typeface="Times New Roman" panose="02020603050405020304" pitchFamily="18" charset="0"/>
              </a:defRPr>
            </a:lvl7pPr>
            <a:lvl8pPr marL="3017838" defTabSz="739775" fontAlgn="base">
              <a:spcBef>
                <a:spcPct val="0"/>
              </a:spcBef>
              <a:spcAft>
                <a:spcPct val="0"/>
              </a:spcAft>
              <a:defRPr sz="2400">
                <a:solidFill>
                  <a:schemeClr val="tx1"/>
                </a:solidFill>
                <a:latin typeface="Times New Roman" panose="02020603050405020304" pitchFamily="18" charset="0"/>
              </a:defRPr>
            </a:lvl8pPr>
            <a:lvl9pPr marL="3475038" defTabSz="739775"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Calling environment</a:t>
            </a:r>
          </a:p>
        </p:txBody>
      </p:sp>
      <p:sp>
        <p:nvSpPr>
          <p:cNvPr id="307208" name="Rectangle 8"/>
          <p:cNvSpPr>
            <a:spLocks noChangeArrowheads="1"/>
          </p:cNvSpPr>
          <p:nvPr/>
        </p:nvSpPr>
        <p:spPr bwMode="gray">
          <a:xfrm>
            <a:off x="7848601" y="2888342"/>
            <a:ext cx="1755775" cy="431800"/>
          </a:xfrm>
          <a:prstGeom prst="rect">
            <a:avLst/>
          </a:prstGeom>
          <a:solidFill>
            <a:srgbClr val="FF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'(800)633-0575'</a:t>
            </a:r>
          </a:p>
        </p:txBody>
      </p:sp>
      <p:sp>
        <p:nvSpPr>
          <p:cNvPr id="307212" name="Rectangle 12"/>
          <p:cNvSpPr>
            <a:spLocks noChangeArrowheads="1"/>
          </p:cNvSpPr>
          <p:nvPr/>
        </p:nvSpPr>
        <p:spPr bwMode="gray">
          <a:xfrm>
            <a:off x="2609850" y="2888342"/>
            <a:ext cx="1581150" cy="431800"/>
          </a:xfrm>
          <a:prstGeom prst="rect">
            <a:avLst/>
          </a:prstGeom>
          <a:solidFill>
            <a:srgbClr val="FF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'8006330575'</a:t>
            </a:r>
          </a:p>
        </p:txBody>
      </p:sp>
      <p:sp>
        <p:nvSpPr>
          <p:cNvPr id="307214" name="Rectangle 14"/>
          <p:cNvSpPr>
            <a:spLocks noChangeArrowheads="1"/>
          </p:cNvSpPr>
          <p:nvPr/>
        </p:nvSpPr>
        <p:spPr bwMode="blackGray">
          <a:xfrm>
            <a:off x="2528889" y="4009118"/>
            <a:ext cx="7138987" cy="22066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b="1" dirty="0">
                <a:solidFill>
                  <a:srgbClr val="000000"/>
                </a:solidFill>
                <a:latin typeface="Courier New" panose="02070309020205020404" pitchFamily="49" charset="0"/>
              </a:rPr>
              <a:t>CREATE OR REPLACE PROCEDURE </a:t>
            </a:r>
            <a:r>
              <a:rPr lang="en-US" altLang="en-US" sz="1800" dirty="0" err="1">
                <a:solidFill>
                  <a:srgbClr val="000000"/>
                </a:solidFill>
                <a:latin typeface="Courier New" panose="02070309020205020404" pitchFamily="49" charset="0"/>
              </a:rPr>
              <a:t>format_phone</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phone_no</a:t>
            </a:r>
            <a:r>
              <a:rPr lang="en-US" altLang="en-US" sz="1800" dirty="0">
                <a:solidFill>
                  <a:srgbClr val="000000"/>
                </a:solidFill>
                <a:latin typeface="Courier New" panose="02070309020205020404" pitchFamily="49" charset="0"/>
              </a:rPr>
              <a:t> IN OUT VARCHAR2) </a:t>
            </a:r>
            <a:r>
              <a:rPr lang="en-US" altLang="en-US" sz="1800" b="1" dirty="0">
                <a:solidFill>
                  <a:srgbClr val="000000"/>
                </a:solidFill>
                <a:latin typeface="Courier New" panose="02070309020205020404" pitchFamily="49" charset="0"/>
              </a:rPr>
              <a:t>IS</a:t>
            </a:r>
          </a:p>
          <a:p>
            <a:pPr eaLnBrk="0" hangingPunct="0">
              <a:buClrTx/>
              <a:buFontTx/>
              <a:buNone/>
            </a:pPr>
            <a:r>
              <a:rPr lang="en-US" altLang="en-US" sz="1800" b="1" dirty="0">
                <a:solidFill>
                  <a:srgbClr val="000000"/>
                </a:solidFill>
                <a:latin typeface="Courier New" panose="02070309020205020404" pitchFamily="49" charset="0"/>
              </a:rPr>
              <a:t>BEGIN</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phone_no</a:t>
            </a:r>
            <a:r>
              <a:rPr lang="en-US" altLang="en-US" sz="1800" dirty="0">
                <a:solidFill>
                  <a:srgbClr val="000000"/>
                </a:solidFill>
                <a:latin typeface="Courier New" panose="02070309020205020404" pitchFamily="49" charset="0"/>
              </a:rPr>
              <a:t> := '(' || SUBSTR(phone_no,1,3) ||</a:t>
            </a:r>
          </a:p>
          <a:p>
            <a:pPr eaLnBrk="0" hangingPunct="0">
              <a:buClrTx/>
              <a:buFontTx/>
              <a:buNone/>
            </a:pPr>
            <a:r>
              <a:rPr lang="en-US" altLang="en-US" sz="1800" dirty="0">
                <a:solidFill>
                  <a:srgbClr val="000000"/>
                </a:solidFill>
                <a:latin typeface="Courier New" panose="02070309020205020404" pitchFamily="49" charset="0"/>
              </a:rPr>
              <a:t>              ')' || SUBSTR(phone_no,4,3) ||</a:t>
            </a:r>
          </a:p>
          <a:p>
            <a:pPr eaLnBrk="0" hangingPunct="0">
              <a:buClrTx/>
              <a:buFontTx/>
              <a:buNone/>
            </a:pPr>
            <a:r>
              <a:rPr lang="en-US" altLang="en-US" sz="1800" dirty="0">
                <a:solidFill>
                  <a:srgbClr val="000000"/>
                </a:solidFill>
                <a:latin typeface="Courier New" panose="02070309020205020404" pitchFamily="49" charset="0"/>
              </a:rPr>
              <a:t>              '-' || SUBSTR(phone_no,7);</a:t>
            </a:r>
          </a:p>
          <a:p>
            <a:pPr eaLnBrk="0" hangingPunct="0">
              <a:buClrTx/>
              <a:buFontTx/>
              <a:buNone/>
            </a:pPr>
            <a:r>
              <a:rPr lang="en-US" altLang="en-US" sz="1800" b="1" dirty="0">
                <a:solidFill>
                  <a:srgbClr val="000000"/>
                </a:solidFill>
                <a:latin typeface="Courier New" panose="02070309020205020404" pitchFamily="49" charset="0"/>
              </a:rPr>
              <a:t>END</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format_phone</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a:t>
            </a:r>
          </a:p>
        </p:txBody>
      </p:sp>
      <p:sp>
        <p:nvSpPr>
          <p:cNvPr id="307219" name="Rectangle 19"/>
          <p:cNvSpPr>
            <a:spLocks noChangeArrowheads="1"/>
          </p:cNvSpPr>
          <p:nvPr/>
        </p:nvSpPr>
        <p:spPr bwMode="gray">
          <a:xfrm>
            <a:off x="2514600" y="2481942"/>
            <a:ext cx="30480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lgn="l" defTabSz="739775">
              <a:spcBef>
                <a:spcPct val="0"/>
              </a:spcBef>
              <a:defRPr sz="2400">
                <a:solidFill>
                  <a:schemeClr val="tx1"/>
                </a:solidFill>
                <a:latin typeface="Times New Roman" panose="02020603050405020304" pitchFamily="18" charset="0"/>
              </a:defRPr>
            </a:lvl1pPr>
            <a:lvl2pPr marL="411163" algn="l" defTabSz="739775">
              <a:spcBef>
                <a:spcPct val="0"/>
              </a:spcBef>
              <a:defRPr sz="2400">
                <a:solidFill>
                  <a:schemeClr val="tx1"/>
                </a:solidFill>
                <a:latin typeface="Times New Roman" panose="02020603050405020304" pitchFamily="18" charset="0"/>
              </a:defRPr>
            </a:lvl2pPr>
            <a:lvl3pPr marL="822325" algn="l" defTabSz="739775">
              <a:spcBef>
                <a:spcPct val="0"/>
              </a:spcBef>
              <a:defRPr sz="2400">
                <a:solidFill>
                  <a:schemeClr val="tx1"/>
                </a:solidFill>
                <a:latin typeface="Times New Roman" panose="02020603050405020304" pitchFamily="18" charset="0"/>
              </a:defRPr>
            </a:lvl3pPr>
            <a:lvl4pPr marL="1235075" algn="l" defTabSz="739775">
              <a:spcBef>
                <a:spcPct val="0"/>
              </a:spcBef>
              <a:defRPr sz="2400">
                <a:solidFill>
                  <a:schemeClr val="tx1"/>
                </a:solidFill>
                <a:latin typeface="Times New Roman" panose="02020603050405020304" pitchFamily="18" charset="0"/>
              </a:defRPr>
            </a:lvl4pPr>
            <a:lvl5pPr marL="1646238" algn="l" defTabSz="739775">
              <a:spcBef>
                <a:spcPct val="0"/>
              </a:spcBef>
              <a:defRPr sz="2400">
                <a:solidFill>
                  <a:schemeClr val="tx1"/>
                </a:solidFill>
                <a:latin typeface="Times New Roman" panose="02020603050405020304" pitchFamily="18" charset="0"/>
              </a:defRPr>
            </a:lvl5pPr>
            <a:lvl6pPr marL="2103438" defTabSz="739775" fontAlgn="base">
              <a:spcBef>
                <a:spcPct val="0"/>
              </a:spcBef>
              <a:spcAft>
                <a:spcPct val="0"/>
              </a:spcAft>
              <a:defRPr sz="2400">
                <a:solidFill>
                  <a:schemeClr val="tx1"/>
                </a:solidFill>
                <a:latin typeface="Times New Roman" panose="02020603050405020304" pitchFamily="18" charset="0"/>
              </a:defRPr>
            </a:lvl6pPr>
            <a:lvl7pPr marL="2560638" defTabSz="739775" fontAlgn="base">
              <a:spcBef>
                <a:spcPct val="0"/>
              </a:spcBef>
              <a:spcAft>
                <a:spcPct val="0"/>
              </a:spcAft>
              <a:defRPr sz="2400">
                <a:solidFill>
                  <a:schemeClr val="tx1"/>
                </a:solidFill>
                <a:latin typeface="Times New Roman" panose="02020603050405020304" pitchFamily="18" charset="0"/>
              </a:defRPr>
            </a:lvl7pPr>
            <a:lvl8pPr marL="3017838" defTabSz="739775" fontAlgn="base">
              <a:spcBef>
                <a:spcPct val="0"/>
              </a:spcBef>
              <a:spcAft>
                <a:spcPct val="0"/>
              </a:spcAft>
              <a:defRPr sz="2400">
                <a:solidFill>
                  <a:schemeClr val="tx1"/>
                </a:solidFill>
                <a:latin typeface="Times New Roman" panose="02020603050405020304" pitchFamily="18" charset="0"/>
              </a:defRPr>
            </a:lvl8pPr>
            <a:lvl9pPr marL="3475038" defTabSz="739775"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phone_no (before the call)</a:t>
            </a:r>
          </a:p>
        </p:txBody>
      </p:sp>
      <p:sp>
        <p:nvSpPr>
          <p:cNvPr id="307222" name="Rectangle 22"/>
          <p:cNvSpPr>
            <a:spLocks noChangeArrowheads="1"/>
          </p:cNvSpPr>
          <p:nvPr/>
        </p:nvSpPr>
        <p:spPr bwMode="gray">
          <a:xfrm>
            <a:off x="6934200" y="2481942"/>
            <a:ext cx="28194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lgn="l" defTabSz="739775">
              <a:spcBef>
                <a:spcPct val="0"/>
              </a:spcBef>
              <a:defRPr sz="2400">
                <a:solidFill>
                  <a:schemeClr val="tx1"/>
                </a:solidFill>
                <a:latin typeface="Times New Roman" panose="02020603050405020304" pitchFamily="18" charset="0"/>
              </a:defRPr>
            </a:lvl1pPr>
            <a:lvl2pPr marL="411163" algn="l" defTabSz="739775">
              <a:spcBef>
                <a:spcPct val="0"/>
              </a:spcBef>
              <a:defRPr sz="2400">
                <a:solidFill>
                  <a:schemeClr val="tx1"/>
                </a:solidFill>
                <a:latin typeface="Times New Roman" panose="02020603050405020304" pitchFamily="18" charset="0"/>
              </a:defRPr>
            </a:lvl2pPr>
            <a:lvl3pPr marL="822325" algn="l" defTabSz="739775">
              <a:spcBef>
                <a:spcPct val="0"/>
              </a:spcBef>
              <a:defRPr sz="2400">
                <a:solidFill>
                  <a:schemeClr val="tx1"/>
                </a:solidFill>
                <a:latin typeface="Times New Roman" panose="02020603050405020304" pitchFamily="18" charset="0"/>
              </a:defRPr>
            </a:lvl3pPr>
            <a:lvl4pPr marL="1235075" algn="l" defTabSz="739775">
              <a:spcBef>
                <a:spcPct val="0"/>
              </a:spcBef>
              <a:defRPr sz="2400">
                <a:solidFill>
                  <a:schemeClr val="tx1"/>
                </a:solidFill>
                <a:latin typeface="Times New Roman" panose="02020603050405020304" pitchFamily="18" charset="0"/>
              </a:defRPr>
            </a:lvl4pPr>
            <a:lvl5pPr marL="1646238" algn="l" defTabSz="739775">
              <a:spcBef>
                <a:spcPct val="0"/>
              </a:spcBef>
              <a:defRPr sz="2400">
                <a:solidFill>
                  <a:schemeClr val="tx1"/>
                </a:solidFill>
                <a:latin typeface="Times New Roman" panose="02020603050405020304" pitchFamily="18" charset="0"/>
              </a:defRPr>
            </a:lvl5pPr>
            <a:lvl6pPr marL="2103438" defTabSz="739775" fontAlgn="base">
              <a:spcBef>
                <a:spcPct val="0"/>
              </a:spcBef>
              <a:spcAft>
                <a:spcPct val="0"/>
              </a:spcAft>
              <a:defRPr sz="2400">
                <a:solidFill>
                  <a:schemeClr val="tx1"/>
                </a:solidFill>
                <a:latin typeface="Times New Roman" panose="02020603050405020304" pitchFamily="18" charset="0"/>
              </a:defRPr>
            </a:lvl6pPr>
            <a:lvl7pPr marL="2560638" defTabSz="739775" fontAlgn="base">
              <a:spcBef>
                <a:spcPct val="0"/>
              </a:spcBef>
              <a:spcAft>
                <a:spcPct val="0"/>
              </a:spcAft>
              <a:defRPr sz="2400">
                <a:solidFill>
                  <a:schemeClr val="tx1"/>
                </a:solidFill>
                <a:latin typeface="Times New Roman" panose="02020603050405020304" pitchFamily="18" charset="0"/>
              </a:defRPr>
            </a:lvl7pPr>
            <a:lvl8pPr marL="3017838" defTabSz="739775" fontAlgn="base">
              <a:spcBef>
                <a:spcPct val="0"/>
              </a:spcBef>
              <a:spcAft>
                <a:spcPct val="0"/>
              </a:spcAft>
              <a:defRPr sz="2400">
                <a:solidFill>
                  <a:schemeClr val="tx1"/>
                </a:solidFill>
                <a:latin typeface="Times New Roman" panose="02020603050405020304" pitchFamily="18" charset="0"/>
              </a:defRPr>
            </a:lvl8pPr>
            <a:lvl9pPr marL="3475038" defTabSz="739775"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phone_no (after the call)</a:t>
            </a:r>
          </a:p>
        </p:txBody>
      </p:sp>
      <p:sp>
        <p:nvSpPr>
          <p:cNvPr id="307223" name="Line 23"/>
          <p:cNvSpPr>
            <a:spLocks noChangeShapeType="1"/>
          </p:cNvSpPr>
          <p:nvPr/>
        </p:nvSpPr>
        <p:spPr bwMode="auto">
          <a:xfrm>
            <a:off x="3505200" y="3320142"/>
            <a:ext cx="0" cy="9906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307224" name="Line 24"/>
          <p:cNvSpPr>
            <a:spLocks noChangeShapeType="1"/>
          </p:cNvSpPr>
          <p:nvPr/>
        </p:nvSpPr>
        <p:spPr bwMode="auto">
          <a:xfrm>
            <a:off x="6934200" y="4386942"/>
            <a:ext cx="19050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307225" name="Line 25"/>
          <p:cNvSpPr>
            <a:spLocks noChangeShapeType="1"/>
          </p:cNvSpPr>
          <p:nvPr/>
        </p:nvSpPr>
        <p:spPr bwMode="auto">
          <a:xfrm flipV="1">
            <a:off x="8839200" y="3320142"/>
            <a:ext cx="0" cy="10668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Tree>
    <p:extLst>
      <p:ext uri="{BB962C8B-B14F-4D97-AF65-F5344CB8AC3E}">
        <p14:creationId xmlns:p14="http://schemas.microsoft.com/office/powerpoint/2010/main" val="405696729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637" name="Rectangle 53"/>
          <p:cNvSpPr>
            <a:spLocks noChangeArrowheads="1"/>
          </p:cNvSpPr>
          <p:nvPr/>
        </p:nvSpPr>
        <p:spPr bwMode="blackWhite">
          <a:xfrm>
            <a:off x="2438401" y="3204029"/>
            <a:ext cx="2174875" cy="2511425"/>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lvl1pPr algn="l" defTabSz="525463">
              <a:spcBef>
                <a:spcPct val="0"/>
              </a:spcBef>
              <a:defRPr sz="2400">
                <a:solidFill>
                  <a:schemeClr val="tx1"/>
                </a:solidFill>
                <a:latin typeface="Times New Roman" panose="02020603050405020304" pitchFamily="18" charset="0"/>
              </a:defRPr>
            </a:lvl1pPr>
            <a:lvl2pPr marL="328613" algn="l" defTabSz="525463">
              <a:spcBef>
                <a:spcPct val="0"/>
              </a:spcBef>
              <a:defRPr sz="2400">
                <a:solidFill>
                  <a:schemeClr val="tx1"/>
                </a:solidFill>
                <a:latin typeface="Times New Roman" panose="02020603050405020304" pitchFamily="18" charset="0"/>
              </a:defRPr>
            </a:lvl2pPr>
            <a:lvl3pPr marL="657225" algn="l" defTabSz="525463">
              <a:spcBef>
                <a:spcPct val="0"/>
              </a:spcBef>
              <a:defRPr sz="2400">
                <a:solidFill>
                  <a:schemeClr val="tx1"/>
                </a:solidFill>
                <a:latin typeface="Times New Roman" panose="02020603050405020304" pitchFamily="18" charset="0"/>
              </a:defRPr>
            </a:lvl3pPr>
            <a:lvl4pPr marL="987425" algn="l" defTabSz="525463">
              <a:spcBef>
                <a:spcPct val="0"/>
              </a:spcBef>
              <a:defRPr sz="2400">
                <a:solidFill>
                  <a:schemeClr val="tx1"/>
                </a:solidFill>
                <a:latin typeface="Times New Roman" panose="02020603050405020304" pitchFamily="18" charset="0"/>
              </a:defRPr>
            </a:lvl4pPr>
            <a:lvl5pPr marL="1317625" algn="l" defTabSz="525463">
              <a:spcBef>
                <a:spcPct val="0"/>
              </a:spcBef>
              <a:defRPr sz="2400">
                <a:solidFill>
                  <a:schemeClr val="tx1"/>
                </a:solidFill>
                <a:latin typeface="Times New Roman" panose="02020603050405020304" pitchFamily="18" charset="0"/>
              </a:defRPr>
            </a:lvl5pPr>
            <a:lvl6pPr marL="1774825" defTabSz="525463" fontAlgn="base">
              <a:spcBef>
                <a:spcPct val="0"/>
              </a:spcBef>
              <a:spcAft>
                <a:spcPct val="0"/>
              </a:spcAft>
              <a:defRPr sz="2400">
                <a:solidFill>
                  <a:schemeClr val="tx1"/>
                </a:solidFill>
                <a:latin typeface="Times New Roman" panose="02020603050405020304" pitchFamily="18" charset="0"/>
              </a:defRPr>
            </a:lvl6pPr>
            <a:lvl7pPr marL="2232025" defTabSz="525463" fontAlgn="base">
              <a:spcBef>
                <a:spcPct val="0"/>
              </a:spcBef>
              <a:spcAft>
                <a:spcPct val="0"/>
              </a:spcAft>
              <a:defRPr sz="2400">
                <a:solidFill>
                  <a:schemeClr val="tx1"/>
                </a:solidFill>
                <a:latin typeface="Times New Roman" panose="02020603050405020304" pitchFamily="18" charset="0"/>
              </a:defRPr>
            </a:lvl7pPr>
            <a:lvl8pPr marL="2689225" defTabSz="525463" fontAlgn="base">
              <a:spcBef>
                <a:spcPct val="0"/>
              </a:spcBef>
              <a:spcAft>
                <a:spcPct val="0"/>
              </a:spcAft>
              <a:defRPr sz="2400">
                <a:solidFill>
                  <a:schemeClr val="tx1"/>
                </a:solidFill>
                <a:latin typeface="Times New Roman" panose="02020603050405020304" pitchFamily="18" charset="0"/>
              </a:defRPr>
            </a:lvl8pPr>
            <a:lvl9pPr marL="3146425" defTabSz="52546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buClrTx/>
              <a:buFontTx/>
              <a:buNone/>
            </a:pPr>
            <a:r>
              <a:rPr lang="en-US" altLang="en-US" sz="1800">
                <a:latin typeface="Courier New" panose="02070309020205020404" pitchFamily="49" charset="0"/>
              </a:rPr>
              <a:t>PROCEDURE</a:t>
            </a:r>
          </a:p>
          <a:p>
            <a:pPr eaLnBrk="0" hangingPunct="0">
              <a:lnSpc>
                <a:spcPct val="80000"/>
              </a:lnSpc>
              <a:buClrTx/>
              <a:buFontTx/>
              <a:buNone/>
            </a:pPr>
            <a:r>
              <a:rPr lang="en-US" altLang="en-US" sz="1800">
                <a:latin typeface="Courier New" panose="02070309020205020404" pitchFamily="49" charset="0"/>
              </a:rPr>
              <a:t> PROC1 ...</a:t>
            </a:r>
          </a:p>
          <a:p>
            <a:pPr eaLnBrk="0" hangingPunct="0">
              <a:lnSpc>
                <a:spcPct val="80000"/>
              </a:lnSpc>
              <a:buClrTx/>
              <a:buFontTx/>
              <a:buNone/>
            </a:pPr>
            <a:r>
              <a:rPr lang="en-US" altLang="en-US" sz="1800">
                <a:latin typeface="Courier New" panose="02070309020205020404" pitchFamily="49" charset="0"/>
              </a:rPr>
              <a:t>IS </a:t>
            </a:r>
          </a:p>
          <a:p>
            <a:pPr eaLnBrk="0" hangingPunct="0">
              <a:lnSpc>
                <a:spcPct val="80000"/>
              </a:lnSpc>
              <a:buClrTx/>
              <a:buFontTx/>
              <a:buNone/>
            </a:pPr>
            <a:r>
              <a:rPr lang="en-US" altLang="en-US" sz="1800">
                <a:latin typeface="Courier New" panose="02070309020205020404" pitchFamily="49" charset="0"/>
              </a:rPr>
              <a:t> ...</a:t>
            </a:r>
          </a:p>
          <a:p>
            <a:pPr eaLnBrk="0" hangingPunct="0">
              <a:lnSpc>
                <a:spcPct val="80000"/>
              </a:lnSpc>
              <a:buClrTx/>
              <a:buFontTx/>
              <a:buNone/>
            </a:pPr>
            <a:r>
              <a:rPr lang="en-US" altLang="en-US" sz="1800">
                <a:latin typeface="Courier New" panose="02070309020205020404" pitchFamily="49" charset="0"/>
              </a:rPr>
              <a:t>BEGIN</a:t>
            </a:r>
          </a:p>
          <a:p>
            <a:pPr eaLnBrk="0" hangingPunct="0">
              <a:lnSpc>
                <a:spcPct val="80000"/>
              </a:lnSpc>
              <a:buClrTx/>
              <a:buFontTx/>
              <a:buNone/>
            </a:pPr>
            <a:r>
              <a:rPr lang="en-US" altLang="en-US" sz="1800">
                <a:latin typeface="Courier New" panose="02070309020205020404" pitchFamily="49" charset="0"/>
              </a:rPr>
              <a:t> ...</a:t>
            </a:r>
          </a:p>
          <a:p>
            <a:pPr eaLnBrk="0" hangingPunct="0">
              <a:lnSpc>
                <a:spcPct val="80000"/>
              </a:lnSpc>
              <a:buClrTx/>
              <a:buFontTx/>
              <a:buNone/>
            </a:pPr>
            <a:r>
              <a:rPr lang="en-US" altLang="en-US" sz="1800">
                <a:latin typeface="Courier New" panose="02070309020205020404" pitchFamily="49" charset="0"/>
              </a:rPr>
              <a:t>  PROC2(arg1);</a:t>
            </a:r>
          </a:p>
          <a:p>
            <a:pPr eaLnBrk="0" hangingPunct="0">
              <a:lnSpc>
                <a:spcPct val="80000"/>
              </a:lnSpc>
              <a:buClrTx/>
              <a:buFontTx/>
              <a:buNone/>
            </a:pPr>
            <a:r>
              <a:rPr lang="en-US" altLang="en-US" sz="1800">
                <a:latin typeface="Courier New" panose="02070309020205020404" pitchFamily="49" charset="0"/>
              </a:rPr>
              <a:t> ...</a:t>
            </a:r>
          </a:p>
          <a:p>
            <a:pPr eaLnBrk="0" hangingPunct="0">
              <a:lnSpc>
                <a:spcPct val="80000"/>
              </a:lnSpc>
              <a:buClrTx/>
              <a:buFontTx/>
              <a:buNone/>
            </a:pPr>
            <a:r>
              <a:rPr lang="en-US" altLang="en-US" sz="1800">
                <a:latin typeface="Courier New" panose="02070309020205020404" pitchFamily="49" charset="0"/>
              </a:rPr>
              <a:t>EXCEPTION</a:t>
            </a:r>
          </a:p>
          <a:p>
            <a:pPr eaLnBrk="0" hangingPunct="0">
              <a:lnSpc>
                <a:spcPct val="80000"/>
              </a:lnSpc>
              <a:buClrTx/>
              <a:buFontTx/>
              <a:buNone/>
            </a:pPr>
            <a:r>
              <a:rPr lang="en-US" altLang="en-US" sz="1800">
                <a:latin typeface="Courier New" panose="02070309020205020404" pitchFamily="49" charset="0"/>
              </a:rPr>
              <a:t> ...</a:t>
            </a:r>
          </a:p>
          <a:p>
            <a:pPr eaLnBrk="0" hangingPunct="0">
              <a:lnSpc>
                <a:spcPct val="80000"/>
              </a:lnSpc>
              <a:buClrTx/>
              <a:buFontTx/>
              <a:buNone/>
            </a:pPr>
            <a:r>
              <a:rPr lang="en-US" altLang="en-US" sz="1800">
                <a:latin typeface="Courier New" panose="02070309020205020404" pitchFamily="49" charset="0"/>
              </a:rPr>
              <a:t>END PROC1;</a:t>
            </a:r>
          </a:p>
        </p:txBody>
      </p:sp>
      <p:sp>
        <p:nvSpPr>
          <p:cNvPr id="323638" name="Rectangle 54"/>
          <p:cNvSpPr>
            <a:spLocks noChangeArrowheads="1"/>
          </p:cNvSpPr>
          <p:nvPr/>
        </p:nvSpPr>
        <p:spPr bwMode="auto">
          <a:xfrm>
            <a:off x="2362200" y="2770641"/>
            <a:ext cx="2286000" cy="35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spcBef>
                <a:spcPct val="35000"/>
              </a:spcBef>
              <a:buClrTx/>
              <a:buFontTx/>
              <a:buNone/>
            </a:pPr>
            <a:r>
              <a:rPr lang="en-US" altLang="en-US" sz="1800">
                <a:latin typeface="Arial" panose="020B0604020202020204" pitchFamily="34" charset="0"/>
              </a:rPr>
              <a:t>Calling procedure</a:t>
            </a:r>
          </a:p>
        </p:txBody>
      </p:sp>
      <p:sp>
        <p:nvSpPr>
          <p:cNvPr id="323639" name="Freeform 55"/>
          <p:cNvSpPr>
            <a:spLocks/>
          </p:cNvSpPr>
          <p:nvPr/>
        </p:nvSpPr>
        <p:spPr bwMode="auto">
          <a:xfrm>
            <a:off x="4489449" y="3345317"/>
            <a:ext cx="1166813" cy="1290636"/>
          </a:xfrm>
          <a:custGeom>
            <a:avLst/>
            <a:gdLst>
              <a:gd name="T0" fmla="*/ 0 w 768"/>
              <a:gd name="T1" fmla="*/ 864 h 864"/>
              <a:gd name="T2" fmla="*/ 288 w 768"/>
              <a:gd name="T3" fmla="*/ 864 h 864"/>
              <a:gd name="T4" fmla="*/ 288 w 768"/>
              <a:gd name="T5" fmla="*/ 0 h 864"/>
              <a:gd name="T6" fmla="*/ 768 w 768"/>
              <a:gd name="T7" fmla="*/ 0 h 864"/>
            </a:gdLst>
            <a:ahLst/>
            <a:cxnLst>
              <a:cxn ang="0">
                <a:pos x="T0" y="T1"/>
              </a:cxn>
              <a:cxn ang="0">
                <a:pos x="T2" y="T3"/>
              </a:cxn>
              <a:cxn ang="0">
                <a:pos x="T4" y="T5"/>
              </a:cxn>
              <a:cxn ang="0">
                <a:pos x="T6" y="T7"/>
              </a:cxn>
            </a:cxnLst>
            <a:rect l="0" t="0" r="r" b="b"/>
            <a:pathLst>
              <a:path w="768" h="864">
                <a:moveTo>
                  <a:pt x="0" y="864"/>
                </a:moveTo>
                <a:lnTo>
                  <a:pt x="288" y="864"/>
                </a:lnTo>
                <a:lnTo>
                  <a:pt x="288" y="0"/>
                </a:lnTo>
                <a:lnTo>
                  <a:pt x="768" y="0"/>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152" tIns="36576" rIns="73152" bIns="36576">
            <a:spAutoFit/>
          </a:bodyPr>
          <a:lstStyle/>
          <a:p>
            <a:endParaRPr lang="en-AU"/>
          </a:p>
        </p:txBody>
      </p:sp>
      <p:sp>
        <p:nvSpPr>
          <p:cNvPr id="323640" name="Rectangle 56"/>
          <p:cNvSpPr>
            <a:spLocks noChangeArrowheads="1"/>
          </p:cNvSpPr>
          <p:nvPr/>
        </p:nvSpPr>
        <p:spPr bwMode="auto">
          <a:xfrm>
            <a:off x="2701925" y="4543878"/>
            <a:ext cx="1741488" cy="261938"/>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3642" name="Rectangle 58"/>
          <p:cNvSpPr>
            <a:spLocks noChangeArrowheads="1"/>
          </p:cNvSpPr>
          <p:nvPr/>
        </p:nvSpPr>
        <p:spPr bwMode="auto">
          <a:xfrm>
            <a:off x="5410200" y="2770641"/>
            <a:ext cx="2133600" cy="35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spcBef>
                <a:spcPct val="35000"/>
              </a:spcBef>
              <a:buClrTx/>
              <a:buFontTx/>
              <a:buNone/>
            </a:pPr>
            <a:r>
              <a:rPr lang="en-US" altLang="en-US" sz="1800">
                <a:latin typeface="Arial" panose="020B0604020202020204" pitchFamily="34" charset="0"/>
              </a:rPr>
              <a:t>Called procedure</a:t>
            </a:r>
          </a:p>
        </p:txBody>
      </p:sp>
      <p:sp>
        <p:nvSpPr>
          <p:cNvPr id="323643" name="Rectangle 59"/>
          <p:cNvSpPr>
            <a:spLocks noChangeArrowheads="1"/>
          </p:cNvSpPr>
          <p:nvPr/>
        </p:nvSpPr>
        <p:spPr bwMode="auto">
          <a:xfrm>
            <a:off x="5657850" y="3199266"/>
            <a:ext cx="1581150" cy="2201862"/>
          </a:xfrm>
          <a:prstGeom prst="rect">
            <a:avLst/>
          </a:prstGeom>
          <a:solidFill>
            <a:srgbClr val="3399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buClrTx/>
              <a:buFontTx/>
              <a:buNone/>
            </a:pPr>
            <a:r>
              <a:rPr lang="en-US" altLang="en-US" sz="1800">
                <a:latin typeface="Courier New" panose="02070309020205020404" pitchFamily="49" charset="0"/>
              </a:rPr>
              <a:t>PROCEDURE</a:t>
            </a:r>
          </a:p>
          <a:p>
            <a:pPr eaLnBrk="0" hangingPunct="0">
              <a:lnSpc>
                <a:spcPct val="85000"/>
              </a:lnSpc>
              <a:buClrTx/>
              <a:buFontTx/>
              <a:buNone/>
            </a:pPr>
            <a:r>
              <a:rPr lang="en-US" altLang="en-US" sz="1800">
                <a:latin typeface="Courier New" panose="02070309020205020404" pitchFamily="49" charset="0"/>
              </a:rPr>
              <a:t> PROC2 ...</a:t>
            </a:r>
          </a:p>
          <a:p>
            <a:pPr eaLnBrk="0" hangingPunct="0">
              <a:lnSpc>
                <a:spcPct val="85000"/>
              </a:lnSpc>
              <a:buClrTx/>
              <a:buFontTx/>
              <a:buNone/>
            </a:pPr>
            <a:r>
              <a:rPr lang="en-US" altLang="en-US" sz="1800">
                <a:latin typeface="Courier New" panose="02070309020205020404" pitchFamily="49" charset="0"/>
              </a:rPr>
              <a:t>IS </a:t>
            </a:r>
          </a:p>
          <a:p>
            <a:pPr eaLnBrk="0" hangingPunct="0">
              <a:lnSpc>
                <a:spcPct val="85000"/>
              </a:lnSpc>
              <a:buClrTx/>
              <a:buFontTx/>
              <a:buNone/>
            </a:pPr>
            <a:r>
              <a:rPr lang="en-US" altLang="en-US" sz="1800">
                <a:latin typeface="Courier New" panose="02070309020205020404" pitchFamily="49" charset="0"/>
              </a:rPr>
              <a:t> ...</a:t>
            </a:r>
          </a:p>
          <a:p>
            <a:pPr eaLnBrk="0" hangingPunct="0">
              <a:lnSpc>
                <a:spcPct val="85000"/>
              </a:lnSpc>
              <a:buClrTx/>
              <a:buFontTx/>
              <a:buNone/>
            </a:pPr>
            <a:r>
              <a:rPr lang="en-US" altLang="en-US" sz="1800">
                <a:latin typeface="Courier New" panose="02070309020205020404" pitchFamily="49" charset="0"/>
              </a:rPr>
              <a:t>BEGIN</a:t>
            </a:r>
          </a:p>
          <a:p>
            <a:pPr eaLnBrk="0" hangingPunct="0">
              <a:lnSpc>
                <a:spcPct val="85000"/>
              </a:lnSpc>
              <a:buClrTx/>
              <a:buFontTx/>
              <a:buNone/>
            </a:pPr>
            <a:r>
              <a:rPr lang="en-US" altLang="en-US" sz="1800">
                <a:latin typeface="Courier New" panose="02070309020205020404" pitchFamily="49" charset="0"/>
              </a:rPr>
              <a:t> ...</a:t>
            </a:r>
          </a:p>
          <a:p>
            <a:pPr eaLnBrk="0" hangingPunct="0">
              <a:lnSpc>
                <a:spcPct val="85000"/>
              </a:lnSpc>
              <a:buClrTx/>
              <a:buFontTx/>
              <a:buNone/>
            </a:pPr>
            <a:r>
              <a:rPr lang="en-US" altLang="en-US" sz="1800">
                <a:latin typeface="Courier New" panose="02070309020205020404" pitchFamily="49" charset="0"/>
              </a:rPr>
              <a:t>EXCEPTION</a:t>
            </a:r>
          </a:p>
          <a:p>
            <a:pPr eaLnBrk="0" hangingPunct="0">
              <a:lnSpc>
                <a:spcPct val="85000"/>
              </a:lnSpc>
              <a:buClrTx/>
              <a:buFontTx/>
              <a:buNone/>
            </a:pPr>
            <a:r>
              <a:rPr lang="en-US" altLang="en-US" sz="1800">
                <a:latin typeface="Courier New" panose="02070309020205020404" pitchFamily="49" charset="0"/>
              </a:rPr>
              <a:t> ...</a:t>
            </a:r>
          </a:p>
          <a:p>
            <a:pPr eaLnBrk="0" hangingPunct="0">
              <a:lnSpc>
                <a:spcPct val="85000"/>
              </a:lnSpc>
              <a:buClrTx/>
              <a:buFontTx/>
              <a:buNone/>
            </a:pPr>
            <a:r>
              <a:rPr lang="en-US" altLang="en-US" sz="1800">
                <a:latin typeface="Courier New" panose="02070309020205020404" pitchFamily="49" charset="0"/>
              </a:rPr>
              <a:t>END PROC2;</a:t>
            </a:r>
          </a:p>
        </p:txBody>
      </p:sp>
      <p:sp>
        <p:nvSpPr>
          <p:cNvPr id="323644" name="Line 60"/>
          <p:cNvSpPr>
            <a:spLocks noChangeShapeType="1"/>
          </p:cNvSpPr>
          <p:nvPr/>
        </p:nvSpPr>
        <p:spPr bwMode="auto">
          <a:xfrm flipH="1">
            <a:off x="6546850" y="4537528"/>
            <a:ext cx="10731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3645" name="Line 61"/>
          <p:cNvSpPr>
            <a:spLocks noChangeShapeType="1"/>
          </p:cNvSpPr>
          <p:nvPr/>
        </p:nvSpPr>
        <p:spPr bwMode="auto">
          <a:xfrm flipH="1">
            <a:off x="6546850" y="4980441"/>
            <a:ext cx="10731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3646" name="Rectangle 62"/>
          <p:cNvSpPr>
            <a:spLocks noChangeArrowheads="1"/>
          </p:cNvSpPr>
          <p:nvPr/>
        </p:nvSpPr>
        <p:spPr bwMode="auto">
          <a:xfrm>
            <a:off x="7620000" y="4353379"/>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dirty="0"/>
              <a:t>Exception raised</a:t>
            </a:r>
          </a:p>
        </p:txBody>
      </p:sp>
      <p:sp>
        <p:nvSpPr>
          <p:cNvPr id="323647" name="Rectangle 63"/>
          <p:cNvSpPr>
            <a:spLocks noChangeArrowheads="1"/>
          </p:cNvSpPr>
          <p:nvPr/>
        </p:nvSpPr>
        <p:spPr bwMode="auto">
          <a:xfrm>
            <a:off x="7613650" y="4777242"/>
            <a:ext cx="2216150"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dirty="0"/>
              <a:t>Exception handled</a:t>
            </a:r>
          </a:p>
        </p:txBody>
      </p:sp>
      <p:sp>
        <p:nvSpPr>
          <p:cNvPr id="323650" name="Rectangle 66"/>
          <p:cNvSpPr>
            <a:spLocks noGrp="1" noChangeArrowheads="1"/>
          </p:cNvSpPr>
          <p:nvPr>
            <p:ph type="title"/>
          </p:nvPr>
        </p:nvSpPr>
        <p:spPr/>
        <p:txBody>
          <a:bodyPr/>
          <a:lstStyle/>
          <a:p>
            <a:r>
              <a:rPr lang="en-US" altLang="en-US" dirty="0"/>
              <a:t>Handled Exceptions in Procedures</a:t>
            </a:r>
          </a:p>
        </p:txBody>
      </p:sp>
      <p:sp>
        <p:nvSpPr>
          <p:cNvPr id="323607" name="Rectangle 23"/>
          <p:cNvSpPr>
            <a:spLocks noChangeArrowheads="1"/>
          </p:cNvSpPr>
          <p:nvPr/>
        </p:nvSpPr>
        <p:spPr bwMode="auto">
          <a:xfrm>
            <a:off x="4637088" y="5691642"/>
            <a:ext cx="199231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Control returns</a:t>
            </a:r>
            <a:br>
              <a:rPr lang="en-US" altLang="en-US" dirty="0"/>
            </a:br>
            <a:r>
              <a:rPr lang="en-US" altLang="en-US" dirty="0"/>
              <a:t>to calling procedure</a:t>
            </a:r>
          </a:p>
        </p:txBody>
      </p:sp>
      <p:sp>
        <p:nvSpPr>
          <p:cNvPr id="323623" name="Freeform 39"/>
          <p:cNvSpPr>
            <a:spLocks/>
          </p:cNvSpPr>
          <p:nvPr/>
        </p:nvSpPr>
        <p:spPr bwMode="auto">
          <a:xfrm>
            <a:off x="3481389" y="4926467"/>
            <a:ext cx="2489105" cy="358227"/>
          </a:xfrm>
          <a:custGeom>
            <a:avLst/>
            <a:gdLst>
              <a:gd name="T0" fmla="*/ 1536 w 1536"/>
              <a:gd name="T1" fmla="*/ 288 h 432"/>
              <a:gd name="T2" fmla="*/ 1536 w 1536"/>
              <a:gd name="T3" fmla="*/ 432 h 432"/>
              <a:gd name="T4" fmla="*/ 912 w 1536"/>
              <a:gd name="T5" fmla="*/ 432 h 432"/>
              <a:gd name="T6" fmla="*/ 912 w 1536"/>
              <a:gd name="T7" fmla="*/ 0 h 432"/>
              <a:gd name="T8" fmla="*/ 0 w 1536"/>
              <a:gd name="T9" fmla="*/ 0 h 432"/>
            </a:gdLst>
            <a:ahLst/>
            <a:cxnLst>
              <a:cxn ang="0">
                <a:pos x="T0" y="T1"/>
              </a:cxn>
              <a:cxn ang="0">
                <a:pos x="T2" y="T3"/>
              </a:cxn>
              <a:cxn ang="0">
                <a:pos x="T4" y="T5"/>
              </a:cxn>
              <a:cxn ang="0">
                <a:pos x="T6" y="T7"/>
              </a:cxn>
              <a:cxn ang="0">
                <a:pos x="T8" y="T9"/>
              </a:cxn>
            </a:cxnLst>
            <a:rect l="0" t="0" r="r" b="b"/>
            <a:pathLst>
              <a:path w="1536" h="432">
                <a:moveTo>
                  <a:pt x="1536" y="288"/>
                </a:moveTo>
                <a:lnTo>
                  <a:pt x="1536" y="432"/>
                </a:lnTo>
                <a:lnTo>
                  <a:pt x="912" y="432"/>
                </a:lnTo>
                <a:lnTo>
                  <a:pt x="912" y="0"/>
                </a:lnTo>
                <a:lnTo>
                  <a:pt x="0" y="0"/>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152" tIns="36576" rIns="73152" bIns="36576">
            <a:spAutoFit/>
          </a:bodyPr>
          <a:lstStyle/>
          <a:p>
            <a:endParaRPr lang="en-AU"/>
          </a:p>
        </p:txBody>
      </p:sp>
    </p:spTree>
    <p:extLst>
      <p:ext uri="{BB962C8B-B14F-4D97-AF65-F5344CB8AC3E}">
        <p14:creationId xmlns:p14="http://schemas.microsoft.com/office/powerpoint/2010/main" val="168204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6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6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36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36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36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36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3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39" grpId="0" animBg="1"/>
      <p:bldP spid="323644" grpId="0" animBg="1"/>
      <p:bldP spid="323645" grpId="0" animBg="1"/>
      <p:bldP spid="323646" grpId="0"/>
      <p:bldP spid="323647" grpId="0"/>
      <p:bldP spid="323607" grpId="0"/>
      <p:bldP spid="3236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7" name="Rectangle 47"/>
          <p:cNvSpPr>
            <a:spLocks noGrp="1" noChangeArrowheads="1"/>
          </p:cNvSpPr>
          <p:nvPr>
            <p:ph type="title"/>
          </p:nvPr>
        </p:nvSpPr>
        <p:spPr/>
        <p:txBody>
          <a:bodyPr/>
          <a:lstStyle/>
          <a:p>
            <a:r>
              <a:rPr lang="en-US" altLang="en-US"/>
              <a:t>Exceptions Not Handled</a:t>
            </a:r>
          </a:p>
        </p:txBody>
      </p:sp>
      <p:sp>
        <p:nvSpPr>
          <p:cNvPr id="327709" name="Rectangle 29"/>
          <p:cNvSpPr>
            <a:spLocks noChangeArrowheads="1"/>
          </p:cNvSpPr>
          <p:nvPr/>
        </p:nvSpPr>
        <p:spPr bwMode="blackWhite">
          <a:xfrm>
            <a:off x="2438401" y="2931888"/>
            <a:ext cx="2174875" cy="2511425"/>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lvl1pPr algn="l" defTabSz="525463">
              <a:spcBef>
                <a:spcPct val="0"/>
              </a:spcBef>
              <a:defRPr sz="2400">
                <a:solidFill>
                  <a:schemeClr val="tx1"/>
                </a:solidFill>
                <a:latin typeface="Times New Roman" panose="02020603050405020304" pitchFamily="18" charset="0"/>
              </a:defRPr>
            </a:lvl1pPr>
            <a:lvl2pPr marL="328613" algn="l" defTabSz="525463">
              <a:spcBef>
                <a:spcPct val="0"/>
              </a:spcBef>
              <a:defRPr sz="2400">
                <a:solidFill>
                  <a:schemeClr val="tx1"/>
                </a:solidFill>
                <a:latin typeface="Times New Roman" panose="02020603050405020304" pitchFamily="18" charset="0"/>
              </a:defRPr>
            </a:lvl2pPr>
            <a:lvl3pPr marL="657225" algn="l" defTabSz="525463">
              <a:spcBef>
                <a:spcPct val="0"/>
              </a:spcBef>
              <a:defRPr sz="2400">
                <a:solidFill>
                  <a:schemeClr val="tx1"/>
                </a:solidFill>
                <a:latin typeface="Times New Roman" panose="02020603050405020304" pitchFamily="18" charset="0"/>
              </a:defRPr>
            </a:lvl3pPr>
            <a:lvl4pPr marL="987425" algn="l" defTabSz="525463">
              <a:spcBef>
                <a:spcPct val="0"/>
              </a:spcBef>
              <a:defRPr sz="2400">
                <a:solidFill>
                  <a:schemeClr val="tx1"/>
                </a:solidFill>
                <a:latin typeface="Times New Roman" panose="02020603050405020304" pitchFamily="18" charset="0"/>
              </a:defRPr>
            </a:lvl4pPr>
            <a:lvl5pPr marL="1317625" algn="l" defTabSz="525463">
              <a:spcBef>
                <a:spcPct val="0"/>
              </a:spcBef>
              <a:defRPr sz="2400">
                <a:solidFill>
                  <a:schemeClr val="tx1"/>
                </a:solidFill>
                <a:latin typeface="Times New Roman" panose="02020603050405020304" pitchFamily="18" charset="0"/>
              </a:defRPr>
            </a:lvl5pPr>
            <a:lvl6pPr marL="1774825" defTabSz="525463" fontAlgn="base">
              <a:spcBef>
                <a:spcPct val="0"/>
              </a:spcBef>
              <a:spcAft>
                <a:spcPct val="0"/>
              </a:spcAft>
              <a:defRPr sz="2400">
                <a:solidFill>
                  <a:schemeClr val="tx1"/>
                </a:solidFill>
                <a:latin typeface="Times New Roman" panose="02020603050405020304" pitchFamily="18" charset="0"/>
              </a:defRPr>
            </a:lvl6pPr>
            <a:lvl7pPr marL="2232025" defTabSz="525463" fontAlgn="base">
              <a:spcBef>
                <a:spcPct val="0"/>
              </a:spcBef>
              <a:spcAft>
                <a:spcPct val="0"/>
              </a:spcAft>
              <a:defRPr sz="2400">
                <a:solidFill>
                  <a:schemeClr val="tx1"/>
                </a:solidFill>
                <a:latin typeface="Times New Roman" panose="02020603050405020304" pitchFamily="18" charset="0"/>
              </a:defRPr>
            </a:lvl7pPr>
            <a:lvl8pPr marL="2689225" defTabSz="525463" fontAlgn="base">
              <a:spcBef>
                <a:spcPct val="0"/>
              </a:spcBef>
              <a:spcAft>
                <a:spcPct val="0"/>
              </a:spcAft>
              <a:defRPr sz="2400">
                <a:solidFill>
                  <a:schemeClr val="tx1"/>
                </a:solidFill>
                <a:latin typeface="Times New Roman" panose="02020603050405020304" pitchFamily="18" charset="0"/>
              </a:defRPr>
            </a:lvl8pPr>
            <a:lvl9pPr marL="3146425" defTabSz="52546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0000"/>
              </a:lnSpc>
              <a:buClrTx/>
              <a:buFontTx/>
              <a:buNone/>
            </a:pPr>
            <a:r>
              <a:rPr lang="en-US" altLang="en-US" sz="1800">
                <a:latin typeface="Courier New" panose="02070309020205020404" pitchFamily="49" charset="0"/>
              </a:rPr>
              <a:t>PROCEDURE</a:t>
            </a:r>
          </a:p>
          <a:p>
            <a:pPr eaLnBrk="0" hangingPunct="0">
              <a:lnSpc>
                <a:spcPct val="80000"/>
              </a:lnSpc>
              <a:buClrTx/>
              <a:buFontTx/>
              <a:buNone/>
            </a:pPr>
            <a:r>
              <a:rPr lang="en-US" altLang="en-US" sz="1800">
                <a:latin typeface="Courier New" panose="02070309020205020404" pitchFamily="49" charset="0"/>
              </a:rPr>
              <a:t> PROC1 ...</a:t>
            </a:r>
          </a:p>
          <a:p>
            <a:pPr eaLnBrk="0" hangingPunct="0">
              <a:lnSpc>
                <a:spcPct val="80000"/>
              </a:lnSpc>
              <a:buClrTx/>
              <a:buFontTx/>
              <a:buNone/>
            </a:pPr>
            <a:r>
              <a:rPr lang="en-US" altLang="en-US" sz="1800">
                <a:latin typeface="Courier New" panose="02070309020205020404" pitchFamily="49" charset="0"/>
              </a:rPr>
              <a:t>IS </a:t>
            </a:r>
          </a:p>
          <a:p>
            <a:pPr eaLnBrk="0" hangingPunct="0">
              <a:lnSpc>
                <a:spcPct val="80000"/>
              </a:lnSpc>
              <a:buClrTx/>
              <a:buFontTx/>
              <a:buNone/>
            </a:pPr>
            <a:r>
              <a:rPr lang="en-US" altLang="en-US" sz="1800">
                <a:latin typeface="Courier New" panose="02070309020205020404" pitchFamily="49" charset="0"/>
              </a:rPr>
              <a:t> ...</a:t>
            </a:r>
          </a:p>
          <a:p>
            <a:pPr eaLnBrk="0" hangingPunct="0">
              <a:lnSpc>
                <a:spcPct val="80000"/>
              </a:lnSpc>
              <a:buClrTx/>
              <a:buFontTx/>
              <a:buNone/>
            </a:pPr>
            <a:r>
              <a:rPr lang="en-US" altLang="en-US" sz="1800">
                <a:latin typeface="Courier New" panose="02070309020205020404" pitchFamily="49" charset="0"/>
              </a:rPr>
              <a:t>BEGIN</a:t>
            </a:r>
          </a:p>
          <a:p>
            <a:pPr eaLnBrk="0" hangingPunct="0">
              <a:lnSpc>
                <a:spcPct val="80000"/>
              </a:lnSpc>
              <a:buClrTx/>
              <a:buFontTx/>
              <a:buNone/>
            </a:pPr>
            <a:r>
              <a:rPr lang="en-US" altLang="en-US" sz="1800">
                <a:latin typeface="Courier New" panose="02070309020205020404" pitchFamily="49" charset="0"/>
              </a:rPr>
              <a:t> ...</a:t>
            </a:r>
          </a:p>
          <a:p>
            <a:pPr eaLnBrk="0" hangingPunct="0">
              <a:lnSpc>
                <a:spcPct val="80000"/>
              </a:lnSpc>
              <a:buClrTx/>
              <a:buFontTx/>
              <a:buNone/>
            </a:pPr>
            <a:r>
              <a:rPr lang="en-US" altLang="en-US" sz="1800">
                <a:latin typeface="Courier New" panose="02070309020205020404" pitchFamily="49" charset="0"/>
              </a:rPr>
              <a:t>  PROC2(arg1);</a:t>
            </a:r>
          </a:p>
          <a:p>
            <a:pPr eaLnBrk="0" hangingPunct="0">
              <a:lnSpc>
                <a:spcPct val="80000"/>
              </a:lnSpc>
              <a:buClrTx/>
              <a:buFontTx/>
              <a:buNone/>
            </a:pPr>
            <a:r>
              <a:rPr lang="en-US" altLang="en-US" sz="1800">
                <a:latin typeface="Courier New" panose="02070309020205020404" pitchFamily="49" charset="0"/>
              </a:rPr>
              <a:t> ...</a:t>
            </a:r>
          </a:p>
          <a:p>
            <a:pPr eaLnBrk="0" hangingPunct="0">
              <a:lnSpc>
                <a:spcPct val="80000"/>
              </a:lnSpc>
              <a:buClrTx/>
              <a:buFontTx/>
              <a:buNone/>
            </a:pPr>
            <a:r>
              <a:rPr lang="en-US" altLang="en-US" sz="1800">
                <a:latin typeface="Courier New" panose="02070309020205020404" pitchFamily="49" charset="0"/>
              </a:rPr>
              <a:t>EXCEPTION</a:t>
            </a:r>
          </a:p>
          <a:p>
            <a:pPr eaLnBrk="0" hangingPunct="0">
              <a:lnSpc>
                <a:spcPct val="80000"/>
              </a:lnSpc>
              <a:buClrTx/>
              <a:buFontTx/>
              <a:buNone/>
            </a:pPr>
            <a:r>
              <a:rPr lang="en-US" altLang="en-US" sz="1800">
                <a:latin typeface="Courier New" panose="02070309020205020404" pitchFamily="49" charset="0"/>
              </a:rPr>
              <a:t> ...</a:t>
            </a:r>
          </a:p>
          <a:p>
            <a:pPr eaLnBrk="0" hangingPunct="0">
              <a:lnSpc>
                <a:spcPct val="80000"/>
              </a:lnSpc>
              <a:buClrTx/>
              <a:buFontTx/>
              <a:buNone/>
            </a:pPr>
            <a:r>
              <a:rPr lang="en-US" altLang="en-US" sz="1800">
                <a:latin typeface="Courier New" panose="02070309020205020404" pitchFamily="49" charset="0"/>
              </a:rPr>
              <a:t>END PROC1;</a:t>
            </a:r>
          </a:p>
        </p:txBody>
      </p:sp>
      <p:sp>
        <p:nvSpPr>
          <p:cNvPr id="327711" name="Rectangle 31"/>
          <p:cNvSpPr>
            <a:spLocks noChangeArrowheads="1"/>
          </p:cNvSpPr>
          <p:nvPr/>
        </p:nvSpPr>
        <p:spPr bwMode="auto">
          <a:xfrm>
            <a:off x="2362200" y="2498500"/>
            <a:ext cx="2286000" cy="35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spcBef>
                <a:spcPct val="35000"/>
              </a:spcBef>
              <a:buClrTx/>
              <a:buFontTx/>
              <a:buNone/>
            </a:pPr>
            <a:r>
              <a:rPr lang="en-US" altLang="en-US" sz="1800">
                <a:latin typeface="Arial" panose="020B0604020202020204" pitchFamily="34" charset="0"/>
              </a:rPr>
              <a:t>Calling procedure</a:t>
            </a:r>
          </a:p>
        </p:txBody>
      </p:sp>
      <p:sp>
        <p:nvSpPr>
          <p:cNvPr id="327712" name="Rectangle 32"/>
          <p:cNvSpPr>
            <a:spLocks noChangeArrowheads="1"/>
          </p:cNvSpPr>
          <p:nvPr/>
        </p:nvSpPr>
        <p:spPr bwMode="auto">
          <a:xfrm>
            <a:off x="4484688" y="5419501"/>
            <a:ext cx="20685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Control returned to exception section of calling procedure</a:t>
            </a:r>
          </a:p>
        </p:txBody>
      </p:sp>
      <p:sp>
        <p:nvSpPr>
          <p:cNvPr id="327719" name="Freeform 39"/>
          <p:cNvSpPr>
            <a:spLocks/>
          </p:cNvSpPr>
          <p:nvPr/>
        </p:nvSpPr>
        <p:spPr bwMode="auto">
          <a:xfrm>
            <a:off x="4443413" y="3073176"/>
            <a:ext cx="1212850" cy="1374775"/>
          </a:xfrm>
          <a:custGeom>
            <a:avLst/>
            <a:gdLst>
              <a:gd name="T0" fmla="*/ 0 w 768"/>
              <a:gd name="T1" fmla="*/ 864 h 864"/>
              <a:gd name="T2" fmla="*/ 288 w 768"/>
              <a:gd name="T3" fmla="*/ 864 h 864"/>
              <a:gd name="T4" fmla="*/ 288 w 768"/>
              <a:gd name="T5" fmla="*/ 0 h 864"/>
              <a:gd name="T6" fmla="*/ 768 w 768"/>
              <a:gd name="T7" fmla="*/ 0 h 864"/>
            </a:gdLst>
            <a:ahLst/>
            <a:cxnLst>
              <a:cxn ang="0">
                <a:pos x="T0" y="T1"/>
              </a:cxn>
              <a:cxn ang="0">
                <a:pos x="T2" y="T3"/>
              </a:cxn>
              <a:cxn ang="0">
                <a:pos x="T4" y="T5"/>
              </a:cxn>
              <a:cxn ang="0">
                <a:pos x="T6" y="T7"/>
              </a:cxn>
            </a:cxnLst>
            <a:rect l="0" t="0" r="r" b="b"/>
            <a:pathLst>
              <a:path w="768" h="864">
                <a:moveTo>
                  <a:pt x="0" y="864"/>
                </a:moveTo>
                <a:lnTo>
                  <a:pt x="288" y="864"/>
                </a:lnTo>
                <a:lnTo>
                  <a:pt x="288" y="0"/>
                </a:lnTo>
                <a:lnTo>
                  <a:pt x="768" y="0"/>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152" tIns="36576" rIns="73152" bIns="36576">
            <a:spAutoFit/>
          </a:bodyPr>
          <a:lstStyle/>
          <a:p>
            <a:endParaRPr lang="en-AU"/>
          </a:p>
        </p:txBody>
      </p:sp>
      <p:sp>
        <p:nvSpPr>
          <p:cNvPr id="327721" name="Rectangle 41"/>
          <p:cNvSpPr>
            <a:spLocks noChangeArrowheads="1"/>
          </p:cNvSpPr>
          <p:nvPr/>
        </p:nvSpPr>
        <p:spPr bwMode="auto">
          <a:xfrm>
            <a:off x="2701925" y="4271737"/>
            <a:ext cx="1741488" cy="261938"/>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7710" name="Rectangle 30"/>
          <p:cNvSpPr>
            <a:spLocks noChangeArrowheads="1"/>
          </p:cNvSpPr>
          <p:nvPr/>
        </p:nvSpPr>
        <p:spPr bwMode="auto">
          <a:xfrm>
            <a:off x="5410200" y="2498500"/>
            <a:ext cx="2133600" cy="35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spcBef>
                <a:spcPct val="35000"/>
              </a:spcBef>
              <a:buClrTx/>
              <a:buFontTx/>
              <a:buNone/>
            </a:pPr>
            <a:r>
              <a:rPr lang="en-US" altLang="en-US" sz="1800">
                <a:latin typeface="Arial" panose="020B0604020202020204" pitchFamily="34" charset="0"/>
              </a:rPr>
              <a:t>Called procedure</a:t>
            </a:r>
          </a:p>
        </p:txBody>
      </p:sp>
      <p:sp>
        <p:nvSpPr>
          <p:cNvPr id="327713" name="Rectangle 33"/>
          <p:cNvSpPr>
            <a:spLocks noChangeArrowheads="1"/>
          </p:cNvSpPr>
          <p:nvPr/>
        </p:nvSpPr>
        <p:spPr bwMode="auto">
          <a:xfrm>
            <a:off x="5657850" y="2927125"/>
            <a:ext cx="1581150" cy="2201862"/>
          </a:xfrm>
          <a:prstGeom prst="rect">
            <a:avLst/>
          </a:prstGeom>
          <a:solidFill>
            <a:srgbClr val="3399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3152" tIns="36576" rIns="73152" bIns="36576">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buClrTx/>
              <a:buFontTx/>
              <a:buNone/>
            </a:pPr>
            <a:r>
              <a:rPr lang="en-US" altLang="en-US" sz="1800">
                <a:latin typeface="Courier New" panose="02070309020205020404" pitchFamily="49" charset="0"/>
              </a:rPr>
              <a:t>PROCEDURE</a:t>
            </a:r>
          </a:p>
          <a:p>
            <a:pPr eaLnBrk="0" hangingPunct="0">
              <a:lnSpc>
                <a:spcPct val="85000"/>
              </a:lnSpc>
              <a:buClrTx/>
              <a:buFontTx/>
              <a:buNone/>
            </a:pPr>
            <a:r>
              <a:rPr lang="en-US" altLang="en-US" sz="1800">
                <a:latin typeface="Courier New" panose="02070309020205020404" pitchFamily="49" charset="0"/>
              </a:rPr>
              <a:t> PROC2 ...</a:t>
            </a:r>
          </a:p>
          <a:p>
            <a:pPr eaLnBrk="0" hangingPunct="0">
              <a:lnSpc>
                <a:spcPct val="85000"/>
              </a:lnSpc>
              <a:buClrTx/>
              <a:buFontTx/>
              <a:buNone/>
            </a:pPr>
            <a:r>
              <a:rPr lang="en-US" altLang="en-US" sz="1800">
                <a:latin typeface="Courier New" panose="02070309020205020404" pitchFamily="49" charset="0"/>
              </a:rPr>
              <a:t>IS </a:t>
            </a:r>
          </a:p>
          <a:p>
            <a:pPr eaLnBrk="0" hangingPunct="0">
              <a:lnSpc>
                <a:spcPct val="85000"/>
              </a:lnSpc>
              <a:buClrTx/>
              <a:buFontTx/>
              <a:buNone/>
            </a:pPr>
            <a:r>
              <a:rPr lang="en-US" altLang="en-US" sz="1800">
                <a:latin typeface="Courier New" panose="02070309020205020404" pitchFamily="49" charset="0"/>
              </a:rPr>
              <a:t> ...</a:t>
            </a:r>
          </a:p>
          <a:p>
            <a:pPr eaLnBrk="0" hangingPunct="0">
              <a:lnSpc>
                <a:spcPct val="85000"/>
              </a:lnSpc>
              <a:buClrTx/>
              <a:buFontTx/>
              <a:buNone/>
            </a:pPr>
            <a:r>
              <a:rPr lang="en-US" altLang="en-US" sz="1800">
                <a:latin typeface="Courier New" panose="02070309020205020404" pitchFamily="49" charset="0"/>
              </a:rPr>
              <a:t>BEGIN</a:t>
            </a:r>
          </a:p>
          <a:p>
            <a:pPr eaLnBrk="0" hangingPunct="0">
              <a:lnSpc>
                <a:spcPct val="85000"/>
              </a:lnSpc>
              <a:buClrTx/>
              <a:buFontTx/>
              <a:buNone/>
            </a:pPr>
            <a:r>
              <a:rPr lang="en-US" altLang="en-US" sz="1800">
                <a:latin typeface="Courier New" panose="02070309020205020404" pitchFamily="49" charset="0"/>
              </a:rPr>
              <a:t> ...</a:t>
            </a:r>
          </a:p>
          <a:p>
            <a:pPr eaLnBrk="0" hangingPunct="0">
              <a:lnSpc>
                <a:spcPct val="85000"/>
              </a:lnSpc>
              <a:buClrTx/>
              <a:buFontTx/>
              <a:buNone/>
            </a:pPr>
            <a:r>
              <a:rPr lang="en-US" altLang="en-US" sz="1800">
                <a:latin typeface="Courier New" panose="02070309020205020404" pitchFamily="49" charset="0"/>
              </a:rPr>
              <a:t>EXCEPTION</a:t>
            </a:r>
          </a:p>
          <a:p>
            <a:pPr eaLnBrk="0" hangingPunct="0">
              <a:lnSpc>
                <a:spcPct val="85000"/>
              </a:lnSpc>
              <a:buClrTx/>
              <a:buFontTx/>
              <a:buNone/>
            </a:pPr>
            <a:r>
              <a:rPr lang="en-US" altLang="en-US" sz="1800">
                <a:latin typeface="Courier New" panose="02070309020205020404" pitchFamily="49" charset="0"/>
              </a:rPr>
              <a:t> ...</a:t>
            </a:r>
          </a:p>
          <a:p>
            <a:pPr eaLnBrk="0" hangingPunct="0">
              <a:lnSpc>
                <a:spcPct val="85000"/>
              </a:lnSpc>
              <a:buClrTx/>
              <a:buFontTx/>
              <a:buNone/>
            </a:pPr>
            <a:r>
              <a:rPr lang="en-US" altLang="en-US" sz="1800">
                <a:latin typeface="Courier New" panose="02070309020205020404" pitchFamily="49" charset="0"/>
              </a:rPr>
              <a:t>END PROC2;</a:t>
            </a:r>
          </a:p>
        </p:txBody>
      </p:sp>
      <p:sp>
        <p:nvSpPr>
          <p:cNvPr id="327714" name="Line 34"/>
          <p:cNvSpPr>
            <a:spLocks noChangeShapeType="1"/>
          </p:cNvSpPr>
          <p:nvPr/>
        </p:nvSpPr>
        <p:spPr bwMode="auto">
          <a:xfrm flipH="1">
            <a:off x="6546850" y="4265387"/>
            <a:ext cx="10731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7715" name="Line 35"/>
          <p:cNvSpPr>
            <a:spLocks noChangeShapeType="1"/>
          </p:cNvSpPr>
          <p:nvPr/>
        </p:nvSpPr>
        <p:spPr bwMode="auto">
          <a:xfrm flipH="1">
            <a:off x="6546850" y="4708300"/>
            <a:ext cx="10731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7717" name="Rectangle 37"/>
          <p:cNvSpPr>
            <a:spLocks noChangeArrowheads="1"/>
          </p:cNvSpPr>
          <p:nvPr/>
        </p:nvSpPr>
        <p:spPr bwMode="auto">
          <a:xfrm>
            <a:off x="7620000" y="4081238"/>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a:t>Exception raised</a:t>
            </a:r>
          </a:p>
        </p:txBody>
      </p:sp>
      <p:sp>
        <p:nvSpPr>
          <p:cNvPr id="327718" name="Rectangle 38"/>
          <p:cNvSpPr>
            <a:spLocks noChangeArrowheads="1"/>
          </p:cNvSpPr>
          <p:nvPr/>
        </p:nvSpPr>
        <p:spPr bwMode="auto">
          <a:xfrm>
            <a:off x="7613650" y="4505100"/>
            <a:ext cx="221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a:t>Exception not handled</a:t>
            </a:r>
          </a:p>
        </p:txBody>
      </p:sp>
      <p:sp>
        <p:nvSpPr>
          <p:cNvPr id="327725" name="Line 45"/>
          <p:cNvSpPr>
            <a:spLocks noChangeShapeType="1"/>
          </p:cNvSpPr>
          <p:nvPr/>
        </p:nvSpPr>
        <p:spPr bwMode="auto">
          <a:xfrm>
            <a:off x="7332663" y="4582887"/>
            <a:ext cx="228600" cy="228600"/>
          </a:xfrm>
          <a:prstGeom prst="line">
            <a:avLst/>
          </a:prstGeom>
          <a:noFill/>
          <a:ln w="571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327726" name="Line 46"/>
          <p:cNvSpPr>
            <a:spLocks noChangeShapeType="1"/>
          </p:cNvSpPr>
          <p:nvPr/>
        </p:nvSpPr>
        <p:spPr bwMode="auto">
          <a:xfrm flipH="1">
            <a:off x="7332663" y="4582887"/>
            <a:ext cx="228600" cy="228600"/>
          </a:xfrm>
          <a:prstGeom prst="line">
            <a:avLst/>
          </a:prstGeom>
          <a:noFill/>
          <a:ln w="571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p>
            <a:endParaRPr lang="en-AU"/>
          </a:p>
        </p:txBody>
      </p:sp>
      <p:sp>
        <p:nvSpPr>
          <p:cNvPr id="17" name="Freeform 16"/>
          <p:cNvSpPr>
            <a:spLocks/>
          </p:cNvSpPr>
          <p:nvPr/>
        </p:nvSpPr>
        <p:spPr bwMode="auto">
          <a:xfrm>
            <a:off x="3065463" y="5096346"/>
            <a:ext cx="2743200" cy="304800"/>
          </a:xfrm>
          <a:custGeom>
            <a:avLst/>
            <a:gdLst>
              <a:gd name="T0" fmla="*/ 1728 w 1728"/>
              <a:gd name="T1" fmla="*/ 0 h 192"/>
              <a:gd name="T2" fmla="*/ 1728 w 1728"/>
              <a:gd name="T3" fmla="*/ 192 h 192"/>
              <a:gd name="T4" fmla="*/ 1056 w 1728"/>
              <a:gd name="T5" fmla="*/ 192 h 192"/>
              <a:gd name="T6" fmla="*/ 1056 w 1728"/>
              <a:gd name="T7" fmla="*/ 0 h 192"/>
              <a:gd name="T8" fmla="*/ 0 w 1728"/>
              <a:gd name="T9" fmla="*/ 0 h 192"/>
            </a:gdLst>
            <a:ahLst/>
            <a:cxnLst>
              <a:cxn ang="0">
                <a:pos x="T0" y="T1"/>
              </a:cxn>
              <a:cxn ang="0">
                <a:pos x="T2" y="T3"/>
              </a:cxn>
              <a:cxn ang="0">
                <a:pos x="T4" y="T5"/>
              </a:cxn>
              <a:cxn ang="0">
                <a:pos x="T6" y="T7"/>
              </a:cxn>
              <a:cxn ang="0">
                <a:pos x="T8" y="T9"/>
              </a:cxn>
            </a:cxnLst>
            <a:rect l="0" t="0" r="r" b="b"/>
            <a:pathLst>
              <a:path w="1728" h="192">
                <a:moveTo>
                  <a:pt x="1728" y="0"/>
                </a:moveTo>
                <a:lnTo>
                  <a:pt x="1728" y="192"/>
                </a:lnTo>
                <a:lnTo>
                  <a:pt x="1056" y="192"/>
                </a:lnTo>
                <a:lnTo>
                  <a:pt x="1056" y="0"/>
                </a:lnTo>
                <a:lnTo>
                  <a:pt x="0" y="0"/>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152" tIns="36576" rIns="73152" bIns="36576">
            <a:spAutoFit/>
          </a:bodyPr>
          <a:lstStyle>
            <a:defPPr>
              <a:defRPr lang="en-US"/>
            </a:defPPr>
            <a:lvl1pPr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AU"/>
          </a:p>
        </p:txBody>
      </p:sp>
    </p:spTree>
    <p:extLst>
      <p:ext uri="{BB962C8B-B14F-4D97-AF65-F5344CB8AC3E}">
        <p14:creationId xmlns:p14="http://schemas.microsoft.com/office/powerpoint/2010/main" val="4158108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7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2" grpId="0"/>
      <p:bldP spid="327719" grpId="0" animBg="1"/>
      <p:bldP spid="327714" grpId="0" animBg="1"/>
      <p:bldP spid="327715" grpId="0" animBg="1"/>
      <p:bldP spid="327717" grpId="0"/>
      <p:bldP spid="327725" grpId="0" animBg="1"/>
      <p:bldP spid="32772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10" name="Rectangle 6"/>
          <p:cNvSpPr>
            <a:spLocks noGrp="1" noChangeArrowheads="1"/>
          </p:cNvSpPr>
          <p:nvPr>
            <p:ph type="title"/>
          </p:nvPr>
        </p:nvSpPr>
        <p:spPr/>
        <p:txBody>
          <a:bodyPr/>
          <a:lstStyle/>
          <a:p>
            <a:r>
              <a:rPr lang="en-US" altLang="en-US"/>
              <a:t>Introduction to PL/SQL Triggers</a:t>
            </a:r>
          </a:p>
        </p:txBody>
      </p:sp>
      <p:sp>
        <p:nvSpPr>
          <p:cNvPr id="354311" name="Rectangle 7"/>
          <p:cNvSpPr>
            <a:spLocks noGrp="1" noChangeArrowheads="1"/>
          </p:cNvSpPr>
          <p:nvPr>
            <p:ph type="body" idx="1"/>
          </p:nvPr>
        </p:nvSpPr>
        <p:spPr>
          <a:xfrm>
            <a:off x="859970" y="2260826"/>
            <a:ext cx="10482943" cy="1733550"/>
          </a:xfrm>
        </p:spPr>
        <p:txBody>
          <a:bodyPr>
            <a:normAutofit/>
          </a:bodyPr>
          <a:lstStyle/>
          <a:p>
            <a:r>
              <a:rPr lang="en-US" altLang="en-US" sz="2400" dirty="0"/>
              <a:t>PL/SQL triggers are code blocks that execute when a specified application, database, or table event occurs.</a:t>
            </a:r>
          </a:p>
          <a:p>
            <a:pPr lvl="1"/>
            <a:r>
              <a:rPr lang="en-US" altLang="en-US" sz="2000" dirty="0"/>
              <a:t>The Oracle database automatically executes a trigger when specified conditions occur.</a:t>
            </a:r>
          </a:p>
        </p:txBody>
      </p:sp>
      <p:sp>
        <p:nvSpPr>
          <p:cNvPr id="354309" name="Rectangle 5"/>
          <p:cNvSpPr>
            <a:spLocks noChangeArrowheads="1"/>
          </p:cNvSpPr>
          <p:nvPr/>
        </p:nvSpPr>
        <p:spPr bwMode="gray">
          <a:xfrm>
            <a:off x="1894114" y="3834374"/>
            <a:ext cx="7837715" cy="28755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2700" tIns="12700" rIns="12700" bIns="12700"/>
          <a:lstStyle>
            <a:lvl1pPr algn="l">
              <a:buClr>
                <a:srgbClr val="000000"/>
              </a:buClr>
              <a:tabLst>
                <a:tab pos="1200150" algn="l"/>
              </a:tabLst>
              <a:defRPr sz="2200" b="1">
                <a:solidFill>
                  <a:schemeClr val="tx1"/>
                </a:solidFill>
                <a:latin typeface="Arial" panose="020B0604020202020204" pitchFamily="34" charset="0"/>
              </a:defRPr>
            </a:lvl1pPr>
            <a:lvl2pPr algn="l">
              <a:buChar char="•"/>
              <a:tabLst>
                <a:tab pos="1200150" algn="l"/>
              </a:tabLst>
              <a:defRPr sz="2200" b="1">
                <a:solidFill>
                  <a:schemeClr val="tx1"/>
                </a:solidFill>
                <a:latin typeface="Arial" panose="020B0604020202020204" pitchFamily="34" charset="0"/>
              </a:defRPr>
            </a:lvl2pPr>
            <a:lvl3pPr algn="l">
              <a:buChar char="–"/>
              <a:tabLst>
                <a:tab pos="1200150" algn="l"/>
              </a:tabLst>
              <a:defRPr sz="2000" b="1">
                <a:solidFill>
                  <a:schemeClr val="tx1"/>
                </a:solidFill>
                <a:latin typeface="Arial" panose="020B0604020202020204" pitchFamily="34" charset="0"/>
              </a:defRPr>
            </a:lvl3pPr>
            <a:lvl4pPr algn="l">
              <a:buClr>
                <a:srgbClr val="000000"/>
              </a:buClr>
              <a:tabLst>
                <a:tab pos="1200150" algn="l"/>
              </a:tabLst>
              <a:defRPr sz="2000" b="1">
                <a:solidFill>
                  <a:srgbClr val="FF0000"/>
                </a:solidFill>
                <a:latin typeface="Arial" panose="020B0604020202020204" pitchFamily="34" charset="0"/>
              </a:defRPr>
            </a:lvl4pPr>
            <a:lvl5pPr algn="l">
              <a:buClr>
                <a:srgbClr val="000000"/>
              </a:buClr>
              <a:tabLst>
                <a:tab pos="1200150" algn="l"/>
              </a:tabLst>
              <a:defRPr sz="2000" b="1">
                <a:solidFill>
                  <a:schemeClr val="tx1"/>
                </a:solidFill>
                <a:latin typeface="Arial" panose="020B0604020202020204" pitchFamily="34" charset="0"/>
              </a:defRPr>
            </a:lvl5pPr>
            <a:lvl6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0" hangingPunct="0">
              <a:lnSpc>
                <a:spcPct val="80000"/>
              </a:lnSpc>
              <a:spcBef>
                <a:spcPct val="0"/>
              </a:spcBef>
              <a:buClrTx/>
              <a:buFontTx/>
              <a:buNone/>
            </a:pPr>
            <a:r>
              <a:rPr lang="en-US" altLang="en-US" sz="1800" dirty="0">
                <a:latin typeface="Courier New" panose="02070309020205020404" pitchFamily="49" charset="0"/>
              </a:rPr>
              <a:t>CREATE TRIGGER </a:t>
            </a:r>
            <a:r>
              <a:rPr lang="en-US" altLang="en-US" sz="1800" b="0" dirty="0" err="1">
                <a:latin typeface="Courier New" panose="02070309020205020404" pitchFamily="49" charset="0"/>
              </a:rPr>
              <a:t>check_salary</a:t>
            </a:r>
            <a:br>
              <a:rPr lang="en-US" altLang="en-US" sz="1800" dirty="0">
                <a:latin typeface="Courier New" panose="02070309020205020404" pitchFamily="49" charset="0"/>
              </a:rPr>
            </a:br>
            <a:r>
              <a:rPr lang="en-US" altLang="en-US" sz="1800" b="0" dirty="0">
                <a:latin typeface="Courier New" panose="02070309020205020404" pitchFamily="49" charset="0"/>
              </a:rPr>
              <a:t>BEFORE INSERT OR UPDATE ON employees</a:t>
            </a:r>
            <a:br>
              <a:rPr lang="en-US" altLang="en-US" sz="1800" b="0" dirty="0">
                <a:latin typeface="Courier New" panose="02070309020205020404" pitchFamily="49" charset="0"/>
              </a:rPr>
            </a:br>
            <a:r>
              <a:rPr lang="en-US" altLang="en-US" sz="1800" b="0" dirty="0">
                <a:latin typeface="Courier New" panose="02070309020205020404" pitchFamily="49" charset="0"/>
              </a:rPr>
              <a:t>FOR EACH ROW</a:t>
            </a:r>
          </a:p>
          <a:p>
            <a:pPr eaLnBrk="0" hangingPunct="0">
              <a:lnSpc>
                <a:spcPct val="80000"/>
              </a:lnSpc>
              <a:spcBef>
                <a:spcPct val="0"/>
              </a:spcBef>
              <a:buClrTx/>
              <a:buFontTx/>
              <a:buNone/>
            </a:pPr>
            <a:r>
              <a:rPr lang="en-US" altLang="en-US" sz="1800" dirty="0">
                <a:latin typeface="Courier New" panose="02070309020205020404" pitchFamily="49" charset="0"/>
              </a:rPr>
              <a:t>DECLARE</a:t>
            </a:r>
          </a:p>
          <a:p>
            <a:pPr eaLnBrk="0" hangingPunct="0">
              <a:lnSpc>
                <a:spcPct val="80000"/>
              </a:lnSpc>
              <a:spcBef>
                <a:spcPct val="0"/>
              </a:spcBef>
              <a:buClrTx/>
              <a:buFontTx/>
              <a:buNone/>
            </a:pPr>
            <a:r>
              <a:rPr lang="en-US" altLang="en-US" sz="1800" dirty="0">
                <a:latin typeface="Courier New" panose="02070309020205020404" pitchFamily="49" charset="0"/>
              </a:rPr>
              <a:t>  </a:t>
            </a:r>
            <a:r>
              <a:rPr lang="en-US" altLang="en-US" sz="1800" b="0" dirty="0" err="1">
                <a:latin typeface="Courier New" panose="02070309020205020404" pitchFamily="49" charset="0"/>
              </a:rPr>
              <a:t>c_min</a:t>
            </a:r>
            <a:r>
              <a:rPr lang="en-US" altLang="en-US" sz="1800" b="0" dirty="0">
                <a:latin typeface="Courier New" panose="02070309020205020404" pitchFamily="49" charset="0"/>
              </a:rPr>
              <a:t> constant number(8,2) := 1000.0;</a:t>
            </a:r>
          </a:p>
          <a:p>
            <a:pPr eaLnBrk="0" hangingPunct="0">
              <a:lnSpc>
                <a:spcPct val="80000"/>
              </a:lnSpc>
              <a:spcBef>
                <a:spcPct val="0"/>
              </a:spcBef>
              <a:buClrTx/>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c_max</a:t>
            </a:r>
            <a:r>
              <a:rPr lang="en-US" altLang="en-US" sz="1800" b="0" dirty="0">
                <a:latin typeface="Courier New" panose="02070309020205020404" pitchFamily="49" charset="0"/>
              </a:rPr>
              <a:t> constant number(8,2) := 500000.0;</a:t>
            </a:r>
          </a:p>
          <a:p>
            <a:pPr eaLnBrk="0" hangingPunct="0">
              <a:lnSpc>
                <a:spcPct val="80000"/>
              </a:lnSpc>
              <a:spcBef>
                <a:spcPct val="0"/>
              </a:spcBef>
              <a:buClrTx/>
              <a:buFontTx/>
              <a:buNone/>
            </a:pPr>
            <a:r>
              <a:rPr lang="en-US" altLang="en-US" sz="1800" dirty="0">
                <a:latin typeface="Courier New" panose="02070309020205020404" pitchFamily="49" charset="0"/>
              </a:rPr>
              <a:t>BEGIN</a:t>
            </a:r>
          </a:p>
          <a:p>
            <a:pPr eaLnBrk="0" hangingPunct="0">
              <a:lnSpc>
                <a:spcPct val="80000"/>
              </a:lnSpc>
              <a:spcBef>
                <a:spcPct val="0"/>
              </a:spcBef>
              <a:buClrTx/>
              <a:buFontTx/>
              <a:buNone/>
            </a:pPr>
            <a:r>
              <a:rPr lang="en-US" altLang="en-US" sz="1800" dirty="0">
                <a:latin typeface="Courier New" panose="02070309020205020404" pitchFamily="49" charset="0"/>
              </a:rPr>
              <a:t> </a:t>
            </a:r>
            <a:r>
              <a:rPr lang="en-US" altLang="en-US" sz="1800" b="0" dirty="0">
                <a:latin typeface="Courier New" panose="02070309020205020404" pitchFamily="49" charset="0"/>
              </a:rPr>
              <a:t> IF :</a:t>
            </a:r>
            <a:r>
              <a:rPr lang="en-US" altLang="en-US" sz="1800" b="0" dirty="0" err="1">
                <a:latin typeface="Courier New" panose="02070309020205020404" pitchFamily="49" charset="0"/>
              </a:rPr>
              <a:t>new.salary</a:t>
            </a:r>
            <a:r>
              <a:rPr lang="en-US" altLang="en-US" sz="1800" b="0" dirty="0">
                <a:latin typeface="Courier New" panose="02070309020205020404" pitchFamily="49" charset="0"/>
              </a:rPr>
              <a:t> &gt; </a:t>
            </a:r>
            <a:r>
              <a:rPr lang="en-US" altLang="en-US" sz="1800" b="0" dirty="0" err="1">
                <a:latin typeface="Courier New" panose="02070309020205020404" pitchFamily="49" charset="0"/>
              </a:rPr>
              <a:t>c_max</a:t>
            </a:r>
            <a:r>
              <a:rPr lang="en-US" altLang="en-US" sz="1800" b="0" dirty="0">
                <a:latin typeface="Courier New" panose="02070309020205020404" pitchFamily="49" charset="0"/>
              </a:rPr>
              <a:t> OR </a:t>
            </a:r>
          </a:p>
          <a:p>
            <a:pPr eaLnBrk="0" hangingPunct="0">
              <a:lnSpc>
                <a:spcPct val="80000"/>
              </a:lnSpc>
              <a:spcBef>
                <a:spcPct val="0"/>
              </a:spcBef>
              <a:buClrTx/>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new.salary</a:t>
            </a:r>
            <a:r>
              <a:rPr lang="en-US" altLang="en-US" sz="1800" b="0" dirty="0">
                <a:latin typeface="Courier New" panose="02070309020205020404" pitchFamily="49" charset="0"/>
              </a:rPr>
              <a:t> &lt; </a:t>
            </a:r>
            <a:r>
              <a:rPr lang="en-US" altLang="en-US" sz="1800" b="0" dirty="0" err="1">
                <a:latin typeface="Courier New" panose="02070309020205020404" pitchFamily="49" charset="0"/>
              </a:rPr>
              <a:t>c_min</a:t>
            </a:r>
            <a:r>
              <a:rPr lang="en-US" altLang="en-US" sz="1800" b="0" dirty="0">
                <a:latin typeface="Courier New" panose="02070309020205020404" pitchFamily="49" charset="0"/>
              </a:rPr>
              <a:t> THEN</a:t>
            </a:r>
          </a:p>
          <a:p>
            <a:pPr eaLnBrk="0" hangingPunct="0">
              <a:lnSpc>
                <a:spcPct val="80000"/>
              </a:lnSpc>
              <a:spcBef>
                <a:spcPct val="0"/>
              </a:spcBef>
              <a:buClrTx/>
              <a:buFontTx/>
              <a:buNone/>
            </a:pPr>
            <a:r>
              <a:rPr lang="en-US" altLang="en-US" sz="1800" b="0" dirty="0">
                <a:latin typeface="Courier New" panose="02070309020205020404" pitchFamily="49" charset="0"/>
              </a:rPr>
              <a:t>    RAISE_APPLICATION_ERROR(-20000,</a:t>
            </a:r>
          </a:p>
          <a:p>
            <a:pPr eaLnBrk="0" hangingPunct="0">
              <a:lnSpc>
                <a:spcPct val="80000"/>
              </a:lnSpc>
              <a:spcBef>
                <a:spcPct val="0"/>
              </a:spcBef>
              <a:buClrTx/>
              <a:buFontTx/>
              <a:buNone/>
            </a:pPr>
            <a:r>
              <a:rPr lang="en-US" altLang="en-US" sz="1800" b="0" dirty="0">
                <a:latin typeface="Courier New" panose="02070309020205020404" pitchFamily="49" charset="0"/>
              </a:rPr>
              <a:t>      'New salary is too small or large');</a:t>
            </a:r>
          </a:p>
          <a:p>
            <a:pPr eaLnBrk="0" hangingPunct="0">
              <a:lnSpc>
                <a:spcPct val="80000"/>
              </a:lnSpc>
              <a:spcBef>
                <a:spcPct val="0"/>
              </a:spcBef>
              <a:buClrTx/>
              <a:buFontTx/>
              <a:buNone/>
            </a:pPr>
            <a:r>
              <a:rPr lang="en-US" altLang="en-US" sz="1800" b="0" dirty="0">
                <a:latin typeface="Courier New" panose="02070309020205020404" pitchFamily="49" charset="0"/>
              </a:rPr>
              <a:t>  END IF;</a:t>
            </a:r>
          </a:p>
          <a:p>
            <a:pPr eaLnBrk="0" hangingPunct="0">
              <a:lnSpc>
                <a:spcPct val="80000"/>
              </a:lnSpc>
              <a:spcBef>
                <a:spcPct val="0"/>
              </a:spcBef>
              <a:buClrTx/>
              <a:buFontTx/>
              <a:buNone/>
            </a:pPr>
            <a:r>
              <a:rPr lang="en-US" altLang="en-US" sz="1800" dirty="0">
                <a:latin typeface="Courier New" panose="02070309020205020404" pitchFamily="49" charset="0"/>
              </a:rPr>
              <a:t>END;</a:t>
            </a:r>
          </a:p>
          <a:p>
            <a:pPr eaLnBrk="0" hangingPunct="0">
              <a:lnSpc>
                <a:spcPct val="80000"/>
              </a:lnSpc>
              <a:spcBef>
                <a:spcPct val="0"/>
              </a:spcBef>
              <a:buClrTx/>
              <a:buFontTx/>
              <a:buNone/>
            </a:pPr>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93777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Trigger?</a:t>
            </a:r>
          </a:p>
        </p:txBody>
      </p:sp>
      <p:sp>
        <p:nvSpPr>
          <p:cNvPr id="3" name="Content Placeholder 2"/>
          <p:cNvSpPr>
            <a:spLocks noGrp="1"/>
          </p:cNvSpPr>
          <p:nvPr>
            <p:ph idx="1"/>
          </p:nvPr>
        </p:nvSpPr>
        <p:spPr>
          <a:xfrm>
            <a:off x="1154954" y="2603500"/>
            <a:ext cx="9656481" cy="3999006"/>
          </a:xfrm>
        </p:spPr>
        <p:txBody>
          <a:bodyPr/>
          <a:lstStyle/>
          <a:p>
            <a:pPr marL="457200" indent="-285750"/>
            <a:r>
              <a:rPr lang="en-US" altLang="en-US" sz="2800" dirty="0"/>
              <a:t>Database triggers can be used to perform any of the following: </a:t>
            </a:r>
          </a:p>
          <a:p>
            <a:pPr marL="857250" lvl="1"/>
            <a:r>
              <a:rPr lang="en-US" altLang="en-US" sz="2400" dirty="0"/>
              <a:t>Audit data modification </a:t>
            </a:r>
          </a:p>
          <a:p>
            <a:pPr marL="857250" lvl="1"/>
            <a:r>
              <a:rPr lang="en-US" altLang="en-US" sz="2400" dirty="0"/>
              <a:t>Log events transparently </a:t>
            </a:r>
          </a:p>
          <a:p>
            <a:pPr marL="857250" lvl="1"/>
            <a:r>
              <a:rPr lang="en-US" altLang="en-US" sz="2400" dirty="0"/>
              <a:t>Enforce complex business rules </a:t>
            </a:r>
          </a:p>
          <a:p>
            <a:pPr marL="857250" lvl="1"/>
            <a:r>
              <a:rPr lang="en-US" altLang="en-US" sz="2400" dirty="0"/>
              <a:t>Derive column values automatically </a:t>
            </a:r>
          </a:p>
          <a:p>
            <a:pPr marL="857250" lvl="1"/>
            <a:r>
              <a:rPr lang="en-US" altLang="en-US" sz="2400" dirty="0"/>
              <a:t>Implement complex security authorizations </a:t>
            </a:r>
          </a:p>
          <a:p>
            <a:pPr marL="857250" lvl="1"/>
            <a:r>
              <a:rPr lang="en-US" altLang="en-US" sz="2400" dirty="0"/>
              <a:t>Maintain replicate tables </a:t>
            </a:r>
          </a:p>
          <a:p>
            <a:endParaRPr lang="en-AU" dirty="0"/>
          </a:p>
        </p:txBody>
      </p:sp>
    </p:spTree>
    <p:extLst>
      <p:ext uri="{BB962C8B-B14F-4D97-AF65-F5344CB8AC3E}">
        <p14:creationId xmlns:p14="http://schemas.microsoft.com/office/powerpoint/2010/main" val="342883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xfrm>
            <a:off x="10606697" y="6553201"/>
            <a:ext cx="1585303" cy="3047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Oracle11</a:t>
            </a:r>
            <a:r>
              <a:rPr lang="en-US" altLang="en-US" i="1" dirty="0"/>
              <a:t>g</a:t>
            </a:r>
            <a:r>
              <a:rPr lang="en-US" altLang="en-US" dirty="0"/>
              <a:t>: PL/SQL Programming</a:t>
            </a:r>
          </a:p>
        </p:txBody>
      </p:sp>
      <p:sp>
        <p:nvSpPr>
          <p:cNvPr id="5124" name="Rectangle 2"/>
          <p:cNvSpPr>
            <a:spLocks noGrp="1" noChangeArrowheads="1"/>
          </p:cNvSpPr>
          <p:nvPr>
            <p:ph type="title"/>
          </p:nvPr>
        </p:nvSpPr>
        <p:spPr/>
        <p:txBody>
          <a:bodyPr/>
          <a:lstStyle/>
          <a:p>
            <a:pPr eaLnBrk="1" hangingPunct="1"/>
            <a:r>
              <a:rPr lang="en-US" altLang="en-US"/>
              <a:t>Database Trigger Defined</a:t>
            </a:r>
          </a:p>
        </p:txBody>
      </p:sp>
      <p:sp>
        <p:nvSpPr>
          <p:cNvPr id="5125" name="Rectangle 3"/>
          <p:cNvSpPr>
            <a:spLocks noGrp="1" noChangeArrowheads="1"/>
          </p:cNvSpPr>
          <p:nvPr>
            <p:ph type="body" idx="1"/>
          </p:nvPr>
        </p:nvSpPr>
        <p:spPr>
          <a:xfrm>
            <a:off x="685800" y="2375580"/>
            <a:ext cx="10776857" cy="4678363"/>
          </a:xfrm>
        </p:spPr>
        <p:txBody>
          <a:bodyPr/>
          <a:lstStyle/>
          <a:p>
            <a:pPr eaLnBrk="1" hangingPunct="1">
              <a:lnSpc>
                <a:spcPct val="90000"/>
              </a:lnSpc>
            </a:pPr>
            <a:r>
              <a:rPr lang="en-US" altLang="en-US" sz="2800" dirty="0"/>
              <a:t>Triggers are similar to procedures and functions but will execute automatically based on an event</a:t>
            </a:r>
          </a:p>
          <a:p>
            <a:pPr eaLnBrk="1" hangingPunct="1">
              <a:lnSpc>
                <a:spcPct val="90000"/>
              </a:lnSpc>
            </a:pPr>
            <a:r>
              <a:rPr lang="en-US" altLang="en-US" sz="2800" dirty="0"/>
              <a:t>Events are either DML statements or database system actions</a:t>
            </a:r>
          </a:p>
          <a:p>
            <a:pPr eaLnBrk="1" hangingPunct="1">
              <a:lnSpc>
                <a:spcPct val="90000"/>
              </a:lnSpc>
            </a:pPr>
            <a:r>
              <a:rPr lang="en-US" altLang="en-US" sz="2800" dirty="0"/>
              <a:t>Triggers will fire regardless of the source of the event</a:t>
            </a:r>
          </a:p>
          <a:p>
            <a:pPr eaLnBrk="1" hangingPunct="1">
              <a:lnSpc>
                <a:spcPct val="90000"/>
              </a:lnSpc>
            </a:pPr>
            <a:r>
              <a:rPr lang="en-US" altLang="en-US" sz="2800" dirty="0"/>
              <a:t>DML triggers are specifically associated with a table</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191120" y="3666960"/>
              <a:ext cx="360" cy="360"/>
            </p14:xfrm>
          </p:contentPart>
        </mc:Choice>
        <mc:Fallback xmlns="">
          <p:pic>
            <p:nvPicPr>
              <p:cNvPr id="2" name="Ink 1"/>
              <p:cNvPicPr/>
              <p:nvPr/>
            </p:nvPicPr>
            <p:blipFill>
              <a:blip r:embed="rId3"/>
              <a:stretch>
                <a:fillRect/>
              </a:stretch>
            </p:blipFill>
            <p:spPr>
              <a:xfrm>
                <a:off x="4181760" y="3657600"/>
                <a:ext cx="19080" cy="19080"/>
              </a:xfrm>
              <a:prstGeom prst="rect">
                <a:avLst/>
              </a:prstGeom>
            </p:spPr>
          </p:pic>
        </mc:Fallback>
      </mc:AlternateContent>
    </p:spTree>
    <p:extLst>
      <p:ext uri="{BB962C8B-B14F-4D97-AF65-F5344CB8AC3E}">
        <p14:creationId xmlns:p14="http://schemas.microsoft.com/office/powerpoint/2010/main" val="224166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xfrm>
            <a:off x="10816392" y="6544238"/>
            <a:ext cx="1332067" cy="3047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Oracle11</a:t>
            </a:r>
            <a:r>
              <a:rPr lang="en-US" altLang="en-US" i="1" dirty="0"/>
              <a:t>g</a:t>
            </a:r>
            <a:r>
              <a:rPr lang="en-US" altLang="en-US" dirty="0"/>
              <a:t>: PL/SQL Programming</a:t>
            </a:r>
          </a:p>
        </p:txBody>
      </p:sp>
      <p:sp>
        <p:nvSpPr>
          <p:cNvPr id="13316" name="Rectangle 2"/>
          <p:cNvSpPr>
            <a:spLocks noGrp="1" noChangeArrowheads="1"/>
          </p:cNvSpPr>
          <p:nvPr>
            <p:ph type="title"/>
          </p:nvPr>
        </p:nvSpPr>
        <p:spPr/>
        <p:txBody>
          <a:bodyPr/>
          <a:lstStyle/>
          <a:p>
            <a:pPr eaLnBrk="1" hangingPunct="1"/>
            <a:r>
              <a:rPr lang="en-US" altLang="en-US"/>
              <a:t>Trigger Body</a:t>
            </a:r>
          </a:p>
        </p:txBody>
      </p:sp>
      <p:sp>
        <p:nvSpPr>
          <p:cNvPr id="13317" name="Rectangle 3"/>
          <p:cNvSpPr>
            <a:spLocks noGrp="1" noChangeArrowheads="1"/>
          </p:cNvSpPr>
          <p:nvPr>
            <p:ph type="body" idx="1"/>
          </p:nvPr>
        </p:nvSpPr>
        <p:spPr>
          <a:xfrm>
            <a:off x="887682" y="2296887"/>
            <a:ext cx="10389919" cy="4678363"/>
          </a:xfrm>
        </p:spPr>
        <p:txBody>
          <a:bodyPr/>
          <a:lstStyle/>
          <a:p>
            <a:pPr eaLnBrk="1" hangingPunct="1"/>
            <a:r>
              <a:rPr lang="en-US" altLang="en-US" sz="2800" dirty="0"/>
              <a:t>PL/SQL block</a:t>
            </a:r>
          </a:p>
          <a:p>
            <a:pPr eaLnBrk="1" hangingPunct="1"/>
            <a:r>
              <a:rPr lang="en-US" altLang="en-US" sz="2800" dirty="0"/>
              <a:t>Must include a DECLARE clause if declarations needed</a:t>
            </a:r>
          </a:p>
          <a:p>
            <a:pPr eaLnBrk="1" hangingPunct="1"/>
            <a:r>
              <a:rPr lang="en-US" altLang="en-US" sz="2800" dirty="0"/>
              <a:t>Can reference correlation identifiers using a preceding colon</a:t>
            </a:r>
          </a:p>
          <a:p>
            <a:pPr eaLnBrk="1" hangingPunct="1"/>
            <a:r>
              <a:rPr lang="en-US" altLang="en-US" sz="2800" dirty="0"/>
              <a:t>Can include calls to other program units</a:t>
            </a:r>
          </a:p>
        </p:txBody>
      </p:sp>
    </p:spTree>
    <p:extLst>
      <p:ext uri="{BB962C8B-B14F-4D97-AF65-F5344CB8AC3E}">
        <p14:creationId xmlns:p14="http://schemas.microsoft.com/office/powerpoint/2010/main" val="42916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en-US" dirty="0"/>
              <a:t>Review of Anonymous Blocks</a:t>
            </a:r>
          </a:p>
        </p:txBody>
      </p:sp>
      <p:sp>
        <p:nvSpPr>
          <p:cNvPr id="323587" name="Rectangle 3"/>
          <p:cNvSpPr>
            <a:spLocks noGrp="1" noChangeArrowheads="1"/>
          </p:cNvSpPr>
          <p:nvPr>
            <p:ph type="body" idx="1"/>
          </p:nvPr>
        </p:nvSpPr>
        <p:spPr>
          <a:xfrm>
            <a:off x="1240971" y="2447471"/>
            <a:ext cx="8926286" cy="1900238"/>
          </a:xfrm>
        </p:spPr>
        <p:txBody>
          <a:bodyPr/>
          <a:lstStyle/>
          <a:p>
            <a:r>
              <a:rPr lang="en-US" altLang="en-US" dirty="0"/>
              <a:t>Anonymous blocks:</a:t>
            </a:r>
          </a:p>
          <a:p>
            <a:pPr lvl="1"/>
            <a:r>
              <a:rPr lang="en-US" altLang="en-US" dirty="0"/>
              <a:t>Form the basic PL/SQL block structure</a:t>
            </a:r>
          </a:p>
          <a:p>
            <a:pPr lvl="1"/>
            <a:r>
              <a:rPr lang="en-US" altLang="en-US" dirty="0"/>
              <a:t>Initiate PL/SQL processing tasks from applications</a:t>
            </a:r>
          </a:p>
          <a:p>
            <a:pPr lvl="1"/>
            <a:r>
              <a:rPr lang="en-US" altLang="en-US" dirty="0"/>
              <a:t>Can be nested within the executable section of any PL/SQL block</a:t>
            </a:r>
          </a:p>
        </p:txBody>
      </p:sp>
      <p:sp>
        <p:nvSpPr>
          <p:cNvPr id="323588" name="Rectangle 4"/>
          <p:cNvSpPr>
            <a:spLocks noChangeArrowheads="1"/>
          </p:cNvSpPr>
          <p:nvPr/>
        </p:nvSpPr>
        <p:spPr bwMode="gray">
          <a:xfrm>
            <a:off x="1875746" y="4158342"/>
            <a:ext cx="7138987" cy="2209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lIns="92075" tIns="46038" rIns="92075" bIns="46038"/>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lnSpc>
                <a:spcPct val="97000"/>
              </a:lnSpc>
              <a:buClrTx/>
              <a:buFontTx/>
              <a:buNone/>
            </a:pPr>
            <a:r>
              <a:rPr lang="en-US" altLang="en-US" sz="2000" dirty="0">
                <a:latin typeface="Courier New" panose="02070309020205020404" pitchFamily="49" charset="0"/>
              </a:rPr>
              <a:t>[DECLARE     -- Declaration Section (Optional)</a:t>
            </a:r>
            <a:endParaRPr lang="en-US" altLang="en-US" sz="2000" i="1" dirty="0">
              <a:latin typeface="Courier New" panose="02070309020205020404" pitchFamily="49" charset="0"/>
            </a:endParaRPr>
          </a:p>
          <a:p>
            <a:pPr eaLnBrk="0" hangingPunct="0">
              <a:lnSpc>
                <a:spcPct val="97000"/>
              </a:lnSpc>
              <a:buClrTx/>
              <a:buFontTx/>
              <a:buNone/>
            </a:pPr>
            <a:r>
              <a:rPr lang="en-US" altLang="en-US" sz="2000" dirty="0">
                <a:latin typeface="Courier New" panose="02070309020205020404" pitchFamily="49" charset="0"/>
              </a:rPr>
              <a:t>  variable declarations; ... ]</a:t>
            </a:r>
          </a:p>
          <a:p>
            <a:pPr eaLnBrk="0" hangingPunct="0">
              <a:lnSpc>
                <a:spcPct val="97000"/>
              </a:lnSpc>
              <a:buClrTx/>
              <a:buFontTx/>
              <a:buNone/>
            </a:pPr>
            <a:r>
              <a:rPr lang="en-US" altLang="en-US" sz="2000" dirty="0">
                <a:latin typeface="Courier New" panose="02070309020205020404" pitchFamily="49" charset="0"/>
              </a:rPr>
              <a:t>BEGIN        -- Executable Section (Mandatory)</a:t>
            </a:r>
          </a:p>
          <a:p>
            <a:pPr eaLnBrk="0" hangingPunct="0">
              <a:lnSpc>
                <a:spcPct val="97000"/>
              </a:lnSpc>
              <a:buClrTx/>
              <a:buFontTx/>
              <a:buNone/>
            </a:pPr>
            <a:r>
              <a:rPr lang="en-US" altLang="en-US" sz="2000" dirty="0">
                <a:latin typeface="Courier New" panose="02070309020205020404" pitchFamily="49" charset="0"/>
              </a:rPr>
              <a:t>  SQL or PL/SQL statements;</a:t>
            </a:r>
          </a:p>
          <a:p>
            <a:pPr eaLnBrk="0" hangingPunct="0">
              <a:lnSpc>
                <a:spcPct val="97000"/>
              </a:lnSpc>
              <a:buClrTx/>
              <a:buFontTx/>
              <a:buNone/>
            </a:pPr>
            <a:r>
              <a:rPr lang="en-US" altLang="en-US" sz="2000" dirty="0">
                <a:latin typeface="Courier New" panose="02070309020205020404" pitchFamily="49" charset="0"/>
              </a:rPr>
              <a:t>[EXCEPTION   -- Exception Section (Optional)</a:t>
            </a:r>
          </a:p>
          <a:p>
            <a:pPr eaLnBrk="0" hangingPunct="0">
              <a:lnSpc>
                <a:spcPct val="97000"/>
              </a:lnSpc>
              <a:buClrTx/>
              <a:buFontTx/>
              <a:buNone/>
            </a:pPr>
            <a:r>
              <a:rPr lang="en-US" altLang="en-US" sz="2000" dirty="0">
                <a:latin typeface="Courier New" panose="02070309020205020404" pitchFamily="49" charset="0"/>
              </a:rPr>
              <a:t>  WHEN exception THEN statements; ]</a:t>
            </a:r>
          </a:p>
          <a:p>
            <a:pPr eaLnBrk="0" hangingPunct="0">
              <a:lnSpc>
                <a:spcPct val="97000"/>
              </a:lnSpc>
              <a:buClrTx/>
              <a:buFontTx/>
              <a:buNone/>
            </a:pPr>
            <a:r>
              <a:rPr lang="en-US" altLang="en-US" sz="2000" dirty="0">
                <a:latin typeface="Courier New" panose="02070309020205020404" pitchFamily="49" charset="0"/>
              </a:rPr>
              <a:t>END</a:t>
            </a:r>
            <a:r>
              <a:rPr lang="en-US" altLang="en-US" sz="2000" i="1" dirty="0">
                <a:latin typeface="Courier New" panose="02070309020205020404" pitchFamily="49" charset="0"/>
              </a:rPr>
              <a:t>;         </a:t>
            </a:r>
            <a:r>
              <a:rPr lang="en-US" altLang="en-US" sz="2000" dirty="0">
                <a:latin typeface="Courier New" panose="02070309020205020404" pitchFamily="49" charset="0"/>
              </a:rPr>
              <a:t>-- End of Block (Mandatory)</a:t>
            </a:r>
          </a:p>
        </p:txBody>
      </p:sp>
    </p:spTree>
    <p:extLst>
      <p:ext uri="{BB962C8B-B14F-4D97-AF65-F5344CB8AC3E}">
        <p14:creationId xmlns:p14="http://schemas.microsoft.com/office/powerpoint/2010/main" val="4277548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Oracle11</a:t>
            </a:r>
            <a:r>
              <a:rPr lang="en-US" altLang="en-US" i="1" dirty="0"/>
              <a:t>g</a:t>
            </a:r>
            <a:r>
              <a:rPr lang="en-US" altLang="en-US" dirty="0"/>
              <a:t>: PL/SQL Programming</a:t>
            </a:r>
          </a:p>
        </p:txBody>
      </p:sp>
      <p:sp>
        <p:nvSpPr>
          <p:cNvPr id="11268" name="Rectangle 2"/>
          <p:cNvSpPr>
            <a:spLocks noGrp="1" noChangeArrowheads="1"/>
          </p:cNvSpPr>
          <p:nvPr>
            <p:ph type="title"/>
          </p:nvPr>
        </p:nvSpPr>
        <p:spPr/>
        <p:txBody>
          <a:bodyPr/>
          <a:lstStyle/>
          <a:p>
            <a:pPr eaLnBrk="1" hangingPunct="1"/>
            <a:r>
              <a:rPr lang="en-US" altLang="en-US" dirty="0"/>
              <a:t>Trigger Events</a:t>
            </a:r>
          </a:p>
        </p:txBody>
      </p:sp>
      <p:sp>
        <p:nvSpPr>
          <p:cNvPr id="11269" name="Rectangle 3"/>
          <p:cNvSpPr>
            <a:spLocks noGrp="1" noChangeArrowheads="1"/>
          </p:cNvSpPr>
          <p:nvPr>
            <p:ph type="body" idx="1"/>
          </p:nvPr>
        </p:nvSpPr>
        <p:spPr>
          <a:xfrm>
            <a:off x="774700" y="2336800"/>
            <a:ext cx="10617200" cy="3683000"/>
          </a:xfrm>
        </p:spPr>
        <p:txBody>
          <a:bodyPr>
            <a:normAutofit/>
          </a:bodyPr>
          <a:lstStyle/>
          <a:p>
            <a:pPr eaLnBrk="1" hangingPunct="1"/>
            <a:r>
              <a:rPr lang="en-US" altLang="en-US" sz="2800" dirty="0"/>
              <a:t>You can write triggers that fire (aka executes) whenever following operations occurs:</a:t>
            </a:r>
          </a:p>
          <a:p>
            <a:pPr lvl="1"/>
            <a:r>
              <a:rPr lang="en-US" altLang="en-US" sz="2600" dirty="0"/>
              <a:t>DML Statements: INSERT, UPDATE, DELETE</a:t>
            </a:r>
          </a:p>
          <a:p>
            <a:pPr lvl="2"/>
            <a:r>
              <a:rPr lang="en-US" altLang="en-US" sz="2400" dirty="0"/>
              <a:t>Use the OR operator to include more than one event in a trigger</a:t>
            </a:r>
          </a:p>
          <a:p>
            <a:pPr lvl="1"/>
            <a:r>
              <a:rPr lang="en-US" altLang="en-US" sz="2600" dirty="0"/>
              <a:t>DDL Statements: CREATE, ALTER, or DROP</a:t>
            </a:r>
          </a:p>
          <a:p>
            <a:pPr eaLnBrk="1" hangingPunct="1">
              <a:buFontTx/>
              <a:buNone/>
            </a:pPr>
            <a:endParaRPr lang="en-US" altLang="en-US" sz="2800" i="1" dirty="0"/>
          </a:p>
        </p:txBody>
      </p:sp>
    </p:spTree>
    <p:extLst>
      <p:ext uri="{BB962C8B-B14F-4D97-AF65-F5344CB8AC3E}">
        <p14:creationId xmlns:p14="http://schemas.microsoft.com/office/powerpoint/2010/main" val="309437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4" name="Rectangle 1030"/>
          <p:cNvSpPr>
            <a:spLocks noGrp="1" noChangeArrowheads="1"/>
          </p:cNvSpPr>
          <p:nvPr>
            <p:ph type="title"/>
          </p:nvPr>
        </p:nvSpPr>
        <p:spPr/>
        <p:txBody>
          <a:bodyPr/>
          <a:lstStyle/>
          <a:p>
            <a:r>
              <a:rPr lang="en-US" altLang="en-US"/>
              <a:t>Types of DML Triggers</a:t>
            </a:r>
          </a:p>
        </p:txBody>
      </p:sp>
      <p:sp>
        <p:nvSpPr>
          <p:cNvPr id="299015" name="Rectangle 1031"/>
          <p:cNvSpPr>
            <a:spLocks noGrp="1" noChangeArrowheads="1"/>
          </p:cNvSpPr>
          <p:nvPr>
            <p:ph type="body" idx="1"/>
          </p:nvPr>
        </p:nvSpPr>
        <p:spPr>
          <a:xfrm>
            <a:off x="990600" y="2371272"/>
            <a:ext cx="10972799" cy="4298950"/>
          </a:xfrm>
        </p:spPr>
        <p:txBody>
          <a:bodyPr>
            <a:normAutofit/>
          </a:bodyPr>
          <a:lstStyle/>
          <a:p>
            <a:r>
              <a:rPr lang="en-US" altLang="en-US" sz="2400" dirty="0"/>
              <a:t>The trigger type determines if the body executes for each row or only once for the triggering statement.</a:t>
            </a:r>
          </a:p>
          <a:p>
            <a:pPr lvl="1"/>
            <a:r>
              <a:rPr lang="en-US" altLang="en-US" sz="2000" dirty="0"/>
              <a:t>A statement trigger:</a:t>
            </a:r>
          </a:p>
          <a:p>
            <a:pPr lvl="2"/>
            <a:r>
              <a:rPr lang="en-US" altLang="en-US" sz="1800" dirty="0"/>
              <a:t>Executes once for the triggering event</a:t>
            </a:r>
          </a:p>
          <a:p>
            <a:pPr lvl="2"/>
            <a:r>
              <a:rPr lang="en-US" altLang="en-US" sz="1800" dirty="0"/>
              <a:t>Is the default type of trigger</a:t>
            </a:r>
          </a:p>
          <a:p>
            <a:pPr lvl="2"/>
            <a:r>
              <a:rPr lang="en-US" altLang="en-US" sz="1800" dirty="0"/>
              <a:t>Fires once even if no rows are affected at all</a:t>
            </a:r>
          </a:p>
          <a:p>
            <a:pPr lvl="1"/>
            <a:r>
              <a:rPr lang="en-US" altLang="en-US" sz="2000" dirty="0"/>
              <a:t>A row trigger:</a:t>
            </a:r>
          </a:p>
          <a:p>
            <a:pPr lvl="2"/>
            <a:r>
              <a:rPr lang="en-US" altLang="en-US" sz="1800" dirty="0"/>
              <a:t>Executes once for each row affected by the triggering event</a:t>
            </a:r>
          </a:p>
          <a:p>
            <a:pPr lvl="2"/>
            <a:r>
              <a:rPr lang="en-US" altLang="en-US" sz="1800" dirty="0"/>
              <a:t>Is not executed if the triggering event does not affect any rows</a:t>
            </a:r>
          </a:p>
          <a:p>
            <a:pPr lvl="2"/>
            <a:r>
              <a:rPr lang="en-US" altLang="en-US" sz="1800" dirty="0"/>
              <a:t>Is indicated by specifying the </a:t>
            </a:r>
            <a:r>
              <a:rPr lang="en-US" altLang="en-US" sz="1800" dirty="0">
                <a:latin typeface="Courier New" panose="02070309020205020404" pitchFamily="49" charset="0"/>
              </a:rPr>
              <a:t>FOR EACH ROW</a:t>
            </a:r>
            <a:r>
              <a:rPr lang="en-US" altLang="en-US" sz="1800" dirty="0"/>
              <a:t> clause</a:t>
            </a:r>
          </a:p>
        </p:txBody>
      </p:sp>
    </p:spTree>
    <p:extLst>
      <p:ext uri="{BB962C8B-B14F-4D97-AF65-F5344CB8AC3E}">
        <p14:creationId xmlns:p14="http://schemas.microsoft.com/office/powerpoint/2010/main" val="94555534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xfrm>
            <a:off x="10468047" y="6413610"/>
            <a:ext cx="1723953" cy="3047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Oracle11</a:t>
            </a:r>
            <a:r>
              <a:rPr lang="en-US" altLang="en-US" i="1" dirty="0"/>
              <a:t>g</a:t>
            </a:r>
            <a:r>
              <a:rPr lang="en-US" altLang="en-US" dirty="0"/>
              <a:t>: PL/SQL Programming</a:t>
            </a:r>
          </a:p>
        </p:txBody>
      </p:sp>
      <p:sp>
        <p:nvSpPr>
          <p:cNvPr id="9220" name="Rectangle 2"/>
          <p:cNvSpPr>
            <a:spLocks noGrp="1" noChangeArrowheads="1"/>
          </p:cNvSpPr>
          <p:nvPr>
            <p:ph type="title"/>
          </p:nvPr>
        </p:nvSpPr>
        <p:spPr/>
        <p:txBody>
          <a:bodyPr/>
          <a:lstStyle/>
          <a:p>
            <a:pPr eaLnBrk="1" hangingPunct="1"/>
            <a:r>
              <a:rPr lang="en-US" altLang="en-US"/>
              <a:t>Trigger Timing</a:t>
            </a:r>
          </a:p>
        </p:txBody>
      </p:sp>
      <p:sp>
        <p:nvSpPr>
          <p:cNvPr id="9221" name="Rectangle 3"/>
          <p:cNvSpPr>
            <a:spLocks noGrp="1" noChangeArrowheads="1"/>
          </p:cNvSpPr>
          <p:nvPr>
            <p:ph type="body" idx="1"/>
          </p:nvPr>
        </p:nvSpPr>
        <p:spPr>
          <a:xfrm>
            <a:off x="1077687" y="2332037"/>
            <a:ext cx="9100457" cy="4525963"/>
          </a:xfrm>
        </p:spPr>
        <p:txBody>
          <a:bodyPr/>
          <a:lstStyle/>
          <a:p>
            <a:pPr marL="0" indent="0" eaLnBrk="1" hangingPunct="1">
              <a:buNone/>
            </a:pPr>
            <a:r>
              <a:rPr lang="en-US" altLang="en-US" sz="2800" dirty="0"/>
              <a:t>You can specify the trigger timing as to whether to run the trigger before or after the event:</a:t>
            </a:r>
          </a:p>
          <a:p>
            <a:pPr lvl="1"/>
            <a:r>
              <a:rPr lang="en-US" altLang="en-US" sz="2600" dirty="0"/>
              <a:t>BEFORE event: Trigger executes before the triggering DML event on a table</a:t>
            </a:r>
          </a:p>
          <a:p>
            <a:pPr lvl="1"/>
            <a:r>
              <a:rPr lang="en-US" altLang="en-US" sz="2600" dirty="0"/>
              <a:t>AFTER: Trigger executes after the triggering DML event on a table.</a:t>
            </a:r>
          </a:p>
          <a:p>
            <a:pPr lvl="1"/>
            <a:r>
              <a:rPr lang="en-US" altLang="en-US" sz="2600" dirty="0"/>
              <a:t>ROW level or STATEMENT level</a:t>
            </a:r>
          </a:p>
          <a:p>
            <a:pPr lvl="1"/>
            <a:r>
              <a:rPr lang="en-US" altLang="en-US" sz="2600" dirty="0"/>
              <a:t>WHEN clause provides conditional processing</a:t>
            </a:r>
          </a:p>
        </p:txBody>
      </p:sp>
    </p:spTree>
    <p:extLst>
      <p:ext uri="{BB962C8B-B14F-4D97-AF65-F5344CB8AC3E}">
        <p14:creationId xmlns:p14="http://schemas.microsoft.com/office/powerpoint/2010/main" val="3529402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xfrm>
            <a:off x="10653104" y="6555125"/>
            <a:ext cx="1440925" cy="3047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Oracle11</a:t>
            </a:r>
            <a:r>
              <a:rPr lang="en-US" altLang="en-US" i="1" dirty="0"/>
              <a:t>g</a:t>
            </a:r>
            <a:r>
              <a:rPr lang="en-US" altLang="en-US" dirty="0"/>
              <a:t>: PL/SQL Programming</a:t>
            </a:r>
          </a:p>
        </p:txBody>
      </p:sp>
      <p:sp>
        <p:nvSpPr>
          <p:cNvPr id="7172" name="Rectangle 2"/>
          <p:cNvSpPr>
            <a:spLocks noGrp="1" noChangeArrowheads="1"/>
          </p:cNvSpPr>
          <p:nvPr>
            <p:ph type="title"/>
          </p:nvPr>
        </p:nvSpPr>
        <p:spPr/>
        <p:txBody>
          <a:bodyPr/>
          <a:lstStyle/>
          <a:p>
            <a:pPr eaLnBrk="1" hangingPunct="1"/>
            <a:r>
              <a:rPr lang="en-US" altLang="en-US"/>
              <a:t>Create DML Trigger Syntax</a:t>
            </a:r>
          </a:p>
        </p:txBody>
      </p:sp>
      <p:pic>
        <p:nvPicPr>
          <p:cNvPr id="7173" name="Picture 6" descr="F:\books\PLSQL_2012_dir\IR\Final 11g files\Art files\C8159_09\C8159_09\C8159_ch09_f03.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486" y="2315138"/>
            <a:ext cx="804068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164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154" name="Picture 2" descr="D:\AFTER_EARLY_ADAPTER\PLSf\images\PLPU\09_12sB.gif"/>
          <p:cNvPicPr>
            <a:picLocks noChangeAspect="1" noChangeArrowheads="1"/>
          </p:cNvPicPr>
          <p:nvPr/>
        </p:nvPicPr>
        <p:blipFill>
          <a:blip r:embed="rId3">
            <a:extLst>
              <a:ext uri="{28A0092B-C50C-407E-A947-70E740481C1C}">
                <a14:useLocalDpi xmlns:a14="http://schemas.microsoft.com/office/drawing/2010/main" val="0"/>
              </a:ext>
            </a:extLst>
          </a:blip>
          <a:srcRect l="385"/>
          <a:stretch>
            <a:fillRect/>
          </a:stretch>
        </p:blipFill>
        <p:spPr bwMode="gray">
          <a:xfrm>
            <a:off x="2398713" y="4532768"/>
            <a:ext cx="4735512"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6" name="Rectangle 4"/>
          <p:cNvSpPr>
            <a:spLocks noChangeArrowheads="1"/>
          </p:cNvSpPr>
          <p:nvPr/>
        </p:nvSpPr>
        <p:spPr bwMode="blackGray">
          <a:xfrm>
            <a:off x="2528889" y="3053218"/>
            <a:ext cx="7138987" cy="8207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2075" tIns="46038" rIns="92075" bIns="46038"/>
          <a:lstStyle>
            <a:lvl1pPr defTabSz="400050">
              <a:tabLst>
                <a:tab pos="400050" algn="r"/>
                <a:tab pos="519113" algn="l"/>
              </a:tabLst>
              <a:defRPr sz="2400">
                <a:solidFill>
                  <a:schemeClr val="tx1"/>
                </a:solidFill>
                <a:latin typeface="Times New Roman" panose="02020603050405020304" pitchFamily="18" charset="0"/>
              </a:defRPr>
            </a:lvl1pPr>
            <a:lvl2pPr defTabSz="400050">
              <a:tabLst>
                <a:tab pos="400050" algn="r"/>
                <a:tab pos="519113" algn="l"/>
              </a:tabLst>
              <a:defRPr sz="2400">
                <a:solidFill>
                  <a:schemeClr val="tx1"/>
                </a:solidFill>
                <a:latin typeface="Times New Roman" panose="02020603050405020304" pitchFamily="18" charset="0"/>
              </a:defRPr>
            </a:lvl2pPr>
            <a:lvl3pPr defTabSz="400050">
              <a:tabLst>
                <a:tab pos="400050" algn="r"/>
                <a:tab pos="519113" algn="l"/>
              </a:tabLst>
              <a:defRPr sz="2400">
                <a:solidFill>
                  <a:schemeClr val="tx1"/>
                </a:solidFill>
                <a:latin typeface="Times New Roman" panose="02020603050405020304" pitchFamily="18" charset="0"/>
              </a:defRPr>
            </a:lvl3pPr>
            <a:lvl4pPr defTabSz="400050">
              <a:tabLst>
                <a:tab pos="400050" algn="r"/>
                <a:tab pos="519113" algn="l"/>
              </a:tabLst>
              <a:defRPr sz="2400">
                <a:solidFill>
                  <a:schemeClr val="tx1"/>
                </a:solidFill>
                <a:latin typeface="Times New Roman" panose="02020603050405020304" pitchFamily="18" charset="0"/>
              </a:defRPr>
            </a:lvl4pPr>
            <a:lvl5pPr defTabSz="400050">
              <a:tabLst>
                <a:tab pos="400050" algn="r"/>
                <a:tab pos="519113"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519113"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519113"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519113"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519113" algn="l"/>
              </a:tabLst>
              <a:defRPr sz="2400">
                <a:solidFill>
                  <a:schemeClr val="tx1"/>
                </a:solidFill>
                <a:latin typeface="Times New Roman" panose="02020603050405020304" pitchFamily="18" charset="0"/>
              </a:defRPr>
            </a:lvl9pPr>
          </a:lstStyle>
          <a:p>
            <a:pPr>
              <a:lnSpc>
                <a:spcPct val="85000"/>
              </a:lnSpc>
            </a:pPr>
            <a:r>
              <a:rPr lang="en-US" altLang="en-US" sz="1800" dirty="0">
                <a:latin typeface="Courier New" panose="02070309020205020404" pitchFamily="49" charset="0"/>
              </a:rPr>
              <a:t>UPDATE employees</a:t>
            </a:r>
          </a:p>
          <a:p>
            <a:pPr>
              <a:lnSpc>
                <a:spcPct val="85000"/>
              </a:lnSpc>
            </a:pPr>
            <a:r>
              <a:rPr lang="en-US" altLang="en-US" sz="1800" dirty="0">
                <a:latin typeface="Courier New" panose="02070309020205020404" pitchFamily="49" charset="0"/>
              </a:rPr>
              <a:t>  SET salary = salary * 1.1</a:t>
            </a:r>
          </a:p>
          <a:p>
            <a:pPr>
              <a:lnSpc>
                <a:spcPct val="85000"/>
              </a:lnSpc>
            </a:pPr>
            <a:r>
              <a:rPr lang="en-US" altLang="en-US" sz="1800" dirty="0">
                <a:latin typeface="Courier New" panose="02070309020205020404" pitchFamily="49" charset="0"/>
              </a:rPr>
              <a:t>  WHERE </a:t>
            </a:r>
            <a:r>
              <a:rPr lang="en-US" altLang="en-US" sz="1800" dirty="0" err="1">
                <a:latin typeface="Courier New" panose="02070309020205020404" pitchFamily="49" charset="0"/>
              </a:rPr>
              <a:t>department_id</a:t>
            </a:r>
            <a:r>
              <a:rPr lang="en-US" altLang="en-US" sz="1800" dirty="0">
                <a:latin typeface="Courier New" panose="02070309020205020404" pitchFamily="49" charset="0"/>
              </a:rPr>
              <a:t> = 30;</a:t>
            </a:r>
          </a:p>
        </p:txBody>
      </p:sp>
      <p:sp>
        <p:nvSpPr>
          <p:cNvPr id="305181" name="Rectangle 29"/>
          <p:cNvSpPr>
            <a:spLocks noGrp="1" noChangeArrowheads="1"/>
          </p:cNvSpPr>
          <p:nvPr>
            <p:ph type="title"/>
          </p:nvPr>
        </p:nvSpPr>
        <p:spPr/>
        <p:txBody>
          <a:bodyPr/>
          <a:lstStyle/>
          <a:p>
            <a:r>
              <a:rPr lang="en-US" altLang="en-US"/>
              <a:t>Trigger-Firing Sequence</a:t>
            </a:r>
          </a:p>
        </p:txBody>
      </p:sp>
      <p:sp>
        <p:nvSpPr>
          <p:cNvPr id="305182" name="Rectangle 30"/>
          <p:cNvSpPr>
            <a:spLocks noGrp="1" noChangeArrowheads="1"/>
          </p:cNvSpPr>
          <p:nvPr>
            <p:ph type="body" idx="1"/>
          </p:nvPr>
        </p:nvSpPr>
        <p:spPr>
          <a:xfrm>
            <a:off x="1349829" y="2251530"/>
            <a:ext cx="9176657" cy="695325"/>
          </a:xfrm>
        </p:spPr>
        <p:txBody>
          <a:bodyPr/>
          <a:lstStyle/>
          <a:p>
            <a:pPr eaLnBrk="0" hangingPunct="0">
              <a:buClrTx/>
              <a:buFontTx/>
              <a:buNone/>
            </a:pPr>
            <a:r>
              <a:rPr lang="en-US" altLang="en-US" dirty="0"/>
              <a:t>Use the following firing sequence for a trigger on a table when many rows are manipulated:</a:t>
            </a:r>
          </a:p>
        </p:txBody>
      </p:sp>
      <p:sp>
        <p:nvSpPr>
          <p:cNvPr id="305160" name="Line 8"/>
          <p:cNvSpPr>
            <a:spLocks noChangeShapeType="1"/>
          </p:cNvSpPr>
          <p:nvPr/>
        </p:nvSpPr>
        <p:spPr bwMode="auto">
          <a:xfrm>
            <a:off x="6492876" y="4389892"/>
            <a:ext cx="5191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5161" name="Rectangle 9"/>
          <p:cNvSpPr>
            <a:spLocks noChangeArrowheads="1"/>
          </p:cNvSpPr>
          <p:nvPr/>
        </p:nvSpPr>
        <p:spPr bwMode="auto">
          <a:xfrm>
            <a:off x="6958014" y="4218442"/>
            <a:ext cx="281327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BEFORE</a:t>
            </a:r>
            <a:r>
              <a:rPr lang="en-US" altLang="en-US">
                <a:latin typeface="Arial" panose="020B0604020202020204" pitchFamily="34" charset="0"/>
              </a:rPr>
              <a:t> statement trigger</a:t>
            </a:r>
          </a:p>
        </p:txBody>
      </p:sp>
      <p:sp>
        <p:nvSpPr>
          <p:cNvPr id="305164" name="Line 12"/>
          <p:cNvSpPr>
            <a:spLocks noChangeShapeType="1"/>
          </p:cNvSpPr>
          <p:nvPr/>
        </p:nvSpPr>
        <p:spPr bwMode="auto">
          <a:xfrm>
            <a:off x="7080251" y="4832804"/>
            <a:ext cx="43497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5165" name="Rectangle 13"/>
          <p:cNvSpPr>
            <a:spLocks noChangeArrowheads="1"/>
          </p:cNvSpPr>
          <p:nvPr/>
        </p:nvSpPr>
        <p:spPr bwMode="auto">
          <a:xfrm>
            <a:off x="7459664" y="4664529"/>
            <a:ext cx="21720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BEFORE</a:t>
            </a:r>
            <a:r>
              <a:rPr lang="en-US" altLang="en-US">
                <a:latin typeface="Arial" panose="020B0604020202020204" pitchFamily="34" charset="0"/>
              </a:rPr>
              <a:t> row trigger</a:t>
            </a:r>
          </a:p>
        </p:txBody>
      </p:sp>
      <p:sp>
        <p:nvSpPr>
          <p:cNvPr id="305167" name="Line 15"/>
          <p:cNvSpPr>
            <a:spLocks noChangeShapeType="1"/>
          </p:cNvSpPr>
          <p:nvPr/>
        </p:nvSpPr>
        <p:spPr bwMode="auto">
          <a:xfrm>
            <a:off x="7097713" y="5163004"/>
            <a:ext cx="404812"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5168" name="Rectangle 16"/>
          <p:cNvSpPr>
            <a:spLocks noChangeArrowheads="1"/>
          </p:cNvSpPr>
          <p:nvPr/>
        </p:nvSpPr>
        <p:spPr bwMode="auto">
          <a:xfrm>
            <a:off x="7432675" y="5110618"/>
            <a:ext cx="1984518" cy="35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40000"/>
              </a:lnSpc>
            </a:pPr>
            <a:r>
              <a:rPr lang="en-US" altLang="en-US"/>
              <a:t>AFTER</a:t>
            </a:r>
            <a:r>
              <a:rPr lang="en-US" altLang="en-US">
                <a:latin typeface="Arial" panose="020B0604020202020204" pitchFamily="34" charset="0"/>
              </a:rPr>
              <a:t> row trigger</a:t>
            </a:r>
          </a:p>
          <a:p>
            <a:pPr>
              <a:lnSpc>
                <a:spcPct val="40000"/>
              </a:lnSpc>
            </a:pPr>
            <a:r>
              <a:rPr lang="en-US" altLang="en-US" sz="2400">
                <a:latin typeface="Arial" panose="020B0604020202020204" pitchFamily="34" charset="0"/>
              </a:rPr>
              <a:t>...</a:t>
            </a:r>
          </a:p>
        </p:txBody>
      </p:sp>
      <p:sp>
        <p:nvSpPr>
          <p:cNvPr id="305170" name="Line 18"/>
          <p:cNvSpPr>
            <a:spLocks noChangeShapeType="1"/>
          </p:cNvSpPr>
          <p:nvPr/>
        </p:nvSpPr>
        <p:spPr bwMode="auto">
          <a:xfrm>
            <a:off x="7092951" y="5810704"/>
            <a:ext cx="4032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5171" name="Rectangle 19"/>
          <p:cNvSpPr>
            <a:spLocks noChangeArrowheads="1"/>
          </p:cNvSpPr>
          <p:nvPr/>
        </p:nvSpPr>
        <p:spPr bwMode="auto">
          <a:xfrm>
            <a:off x="7469189" y="5631317"/>
            <a:ext cx="217206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BEFORE</a:t>
            </a:r>
            <a:r>
              <a:rPr lang="en-US" altLang="en-US">
                <a:latin typeface="Arial" panose="020B0604020202020204" pitchFamily="34" charset="0"/>
              </a:rPr>
              <a:t> row trigger</a:t>
            </a:r>
          </a:p>
        </p:txBody>
      </p:sp>
      <p:sp>
        <p:nvSpPr>
          <p:cNvPr id="305173" name="Line 21"/>
          <p:cNvSpPr>
            <a:spLocks noChangeShapeType="1"/>
          </p:cNvSpPr>
          <p:nvPr/>
        </p:nvSpPr>
        <p:spPr bwMode="auto">
          <a:xfrm>
            <a:off x="7094539" y="6159954"/>
            <a:ext cx="388937"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5174" name="Rectangle 22"/>
          <p:cNvSpPr>
            <a:spLocks noChangeArrowheads="1"/>
          </p:cNvSpPr>
          <p:nvPr/>
        </p:nvSpPr>
        <p:spPr bwMode="auto">
          <a:xfrm>
            <a:off x="7427913" y="5967868"/>
            <a:ext cx="1984518" cy="40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AFTER</a:t>
            </a:r>
            <a:r>
              <a:rPr lang="en-US" altLang="en-US">
                <a:latin typeface="Arial" panose="020B0604020202020204" pitchFamily="34" charset="0"/>
              </a:rPr>
              <a:t> row trigger</a:t>
            </a:r>
          </a:p>
          <a:p>
            <a:pPr>
              <a:lnSpc>
                <a:spcPct val="10000"/>
              </a:lnSpc>
            </a:pPr>
            <a:r>
              <a:rPr lang="en-US" altLang="en-US" sz="2400">
                <a:latin typeface="Arial" panose="020B0604020202020204" pitchFamily="34" charset="0"/>
              </a:rPr>
              <a:t>...</a:t>
            </a:r>
          </a:p>
        </p:txBody>
      </p:sp>
      <p:sp>
        <p:nvSpPr>
          <p:cNvPr id="305176" name="Line 24"/>
          <p:cNvSpPr>
            <a:spLocks noChangeShapeType="1"/>
          </p:cNvSpPr>
          <p:nvPr/>
        </p:nvSpPr>
        <p:spPr bwMode="auto">
          <a:xfrm>
            <a:off x="6432551" y="6547304"/>
            <a:ext cx="6334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05177" name="Rectangle 25"/>
          <p:cNvSpPr>
            <a:spLocks noChangeArrowheads="1"/>
          </p:cNvSpPr>
          <p:nvPr/>
        </p:nvSpPr>
        <p:spPr bwMode="auto">
          <a:xfrm>
            <a:off x="7019926" y="6393317"/>
            <a:ext cx="262571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AFTER</a:t>
            </a:r>
            <a:r>
              <a:rPr lang="en-US" altLang="en-US">
                <a:latin typeface="Arial" panose="020B0604020202020204" pitchFamily="34" charset="0"/>
              </a:rPr>
              <a:t> statement trigger</a:t>
            </a:r>
          </a:p>
        </p:txBody>
      </p:sp>
    </p:spTree>
    <p:extLst>
      <p:ext uri="{BB962C8B-B14F-4D97-AF65-F5344CB8AC3E}">
        <p14:creationId xmlns:p14="http://schemas.microsoft.com/office/powerpoint/2010/main" val="210277590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Oracle11</a:t>
            </a:r>
            <a:r>
              <a:rPr lang="en-US" altLang="en-US" i="1"/>
              <a:t>g</a:t>
            </a:r>
            <a:r>
              <a:rPr lang="en-US" altLang="en-US"/>
              <a:t>: PL/SQL Programming</a:t>
            </a: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4AA756-53E2-47F1-A7FF-15540C1AB666}" type="slidenum">
              <a:rPr lang="en-US" altLang="en-US"/>
              <a:pPr eaLnBrk="1" hangingPunct="1"/>
              <a:t>25</a:t>
            </a:fld>
            <a:endParaRPr lang="en-US" altLang="en-US"/>
          </a:p>
        </p:txBody>
      </p:sp>
      <p:sp>
        <p:nvSpPr>
          <p:cNvPr id="12292" name="Rectangle 2"/>
          <p:cNvSpPr>
            <a:spLocks noGrp="1" noChangeArrowheads="1"/>
          </p:cNvSpPr>
          <p:nvPr>
            <p:ph type="title"/>
          </p:nvPr>
        </p:nvSpPr>
        <p:spPr/>
        <p:txBody>
          <a:bodyPr/>
          <a:lstStyle/>
          <a:p>
            <a:pPr eaLnBrk="1" hangingPunct="1"/>
            <a:r>
              <a:rPr lang="en-US" altLang="en-US" dirty="0"/>
              <a:t>Using OLD and NEW Identifiers</a:t>
            </a:r>
          </a:p>
        </p:txBody>
      </p:sp>
      <p:sp>
        <p:nvSpPr>
          <p:cNvPr id="12293" name="Rectangle 3"/>
          <p:cNvSpPr>
            <a:spLocks noGrp="1" noChangeArrowheads="1"/>
          </p:cNvSpPr>
          <p:nvPr>
            <p:ph type="body" idx="1"/>
          </p:nvPr>
        </p:nvSpPr>
        <p:spPr>
          <a:xfrm>
            <a:off x="1154954" y="2492829"/>
            <a:ext cx="9652746" cy="1676400"/>
          </a:xfrm>
        </p:spPr>
        <p:txBody>
          <a:bodyPr>
            <a:normAutofit fontScale="70000" lnSpcReduction="20000"/>
          </a:bodyPr>
          <a:lstStyle/>
          <a:p>
            <a:pPr eaLnBrk="1" hangingPunct="1"/>
            <a:r>
              <a:rPr lang="en-US" altLang="en-US" sz="2800" dirty="0"/>
              <a:t>When a row-level trigger fires, two data structures are created and populated </a:t>
            </a:r>
          </a:p>
          <a:p>
            <a:pPr lvl="1"/>
            <a:r>
              <a:rPr lang="en-US" altLang="en-US" sz="2600" dirty="0"/>
              <a:t>OLD: stores the original values of the record</a:t>
            </a:r>
          </a:p>
          <a:p>
            <a:pPr lvl="1"/>
            <a:r>
              <a:rPr lang="en-US" altLang="en-US" sz="2600" dirty="0"/>
              <a:t>NEW: stores the new values</a:t>
            </a:r>
          </a:p>
          <a:p>
            <a:pPr eaLnBrk="1" hangingPunct="1"/>
            <a:r>
              <a:rPr lang="en-US" altLang="en-US" sz="2800" dirty="0"/>
              <a:t>Special bind variables associated with DML activity</a:t>
            </a:r>
          </a:p>
        </p:txBody>
      </p:sp>
      <p:pic>
        <p:nvPicPr>
          <p:cNvPr id="12294"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328" y="4343400"/>
            <a:ext cx="79898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3617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02" name="Rectangle 14"/>
          <p:cNvSpPr>
            <a:spLocks noGrp="1" noChangeArrowheads="1"/>
          </p:cNvSpPr>
          <p:nvPr>
            <p:ph type="title"/>
          </p:nvPr>
        </p:nvSpPr>
        <p:spPr/>
        <p:txBody>
          <a:bodyPr/>
          <a:lstStyle/>
          <a:p>
            <a:r>
              <a:rPr lang="en-US" altLang="en-US"/>
              <a:t>Using </a:t>
            </a:r>
            <a:r>
              <a:rPr lang="en-US" altLang="en-US">
                <a:latin typeface="Courier New" panose="02070309020205020404" pitchFamily="49" charset="0"/>
              </a:rPr>
              <a:t>OLD</a:t>
            </a:r>
            <a:r>
              <a:rPr lang="en-US" altLang="en-US"/>
              <a:t> and </a:t>
            </a:r>
            <a:r>
              <a:rPr lang="en-US" altLang="en-US">
                <a:latin typeface="Courier New" panose="02070309020205020404" pitchFamily="49" charset="0"/>
              </a:rPr>
              <a:t>NEW</a:t>
            </a:r>
            <a:r>
              <a:rPr lang="en-US" altLang="en-US"/>
              <a:t> Qualifiers</a:t>
            </a:r>
          </a:p>
        </p:txBody>
      </p:sp>
      <p:sp>
        <p:nvSpPr>
          <p:cNvPr id="319492" name="Rectangle 4"/>
          <p:cNvSpPr>
            <a:spLocks noChangeArrowheads="1"/>
          </p:cNvSpPr>
          <p:nvPr/>
        </p:nvSpPr>
        <p:spPr bwMode="blackGray">
          <a:xfrm>
            <a:off x="2450306" y="2791662"/>
            <a:ext cx="7138987" cy="3657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2075" tIns="46038" rIns="92075" bIns="46038"/>
          <a:lstStyle/>
          <a:p>
            <a:pPr>
              <a:lnSpc>
                <a:spcPct val="110000"/>
              </a:lnSpc>
            </a:pPr>
            <a:r>
              <a:rPr lang="en-US" altLang="en-US" dirty="0"/>
              <a:t>CREATE OR REPLACE TRIGGER </a:t>
            </a:r>
            <a:r>
              <a:rPr lang="en-US" altLang="en-US" dirty="0" err="1"/>
              <a:t>audit_emp_values</a:t>
            </a:r>
            <a:endParaRPr lang="en-US" altLang="en-US" dirty="0"/>
          </a:p>
          <a:p>
            <a:pPr>
              <a:lnSpc>
                <a:spcPct val="110000"/>
              </a:lnSpc>
            </a:pPr>
            <a:r>
              <a:rPr lang="en-US" altLang="en-US" dirty="0"/>
              <a:t>AFTER DELETE OR INSERT OR UPDATE ON employees</a:t>
            </a:r>
          </a:p>
          <a:p>
            <a:pPr>
              <a:lnSpc>
                <a:spcPct val="110000"/>
              </a:lnSpc>
            </a:pPr>
            <a:r>
              <a:rPr lang="en-US" altLang="en-US" b="1" dirty="0"/>
              <a:t>FOR EACH ROW</a:t>
            </a:r>
          </a:p>
          <a:p>
            <a:pPr>
              <a:lnSpc>
                <a:spcPct val="110000"/>
              </a:lnSpc>
            </a:pPr>
            <a:r>
              <a:rPr lang="en-US" altLang="en-US" dirty="0"/>
              <a:t>BEGIN</a:t>
            </a:r>
          </a:p>
          <a:p>
            <a:pPr>
              <a:lnSpc>
                <a:spcPct val="110000"/>
              </a:lnSpc>
            </a:pPr>
            <a:r>
              <a:rPr lang="en-US" altLang="en-US" dirty="0"/>
              <a:t>  INSERT INTO </a:t>
            </a:r>
            <a:r>
              <a:rPr lang="en-US" altLang="en-US" dirty="0" err="1"/>
              <a:t>audit_emp</a:t>
            </a:r>
            <a:r>
              <a:rPr lang="en-US" altLang="en-US" dirty="0"/>
              <a:t>(</a:t>
            </a:r>
            <a:r>
              <a:rPr lang="en-US" altLang="en-US" dirty="0" err="1"/>
              <a:t>user_name</a:t>
            </a:r>
            <a:r>
              <a:rPr lang="en-US" altLang="en-US" dirty="0"/>
              <a:t>, </a:t>
            </a:r>
            <a:r>
              <a:rPr lang="en-US" altLang="en-US" dirty="0" err="1"/>
              <a:t>time_stamp</a:t>
            </a:r>
            <a:r>
              <a:rPr lang="en-US" altLang="en-US" dirty="0"/>
              <a:t>, id,</a:t>
            </a:r>
          </a:p>
          <a:p>
            <a:pPr>
              <a:lnSpc>
                <a:spcPct val="110000"/>
              </a:lnSpc>
            </a:pPr>
            <a:r>
              <a:rPr lang="en-US" altLang="en-US" dirty="0"/>
              <a:t>    </a:t>
            </a:r>
            <a:r>
              <a:rPr lang="en-US" altLang="en-US" dirty="0" err="1"/>
              <a:t>old_last_name</a:t>
            </a:r>
            <a:r>
              <a:rPr lang="en-US" altLang="en-US" dirty="0"/>
              <a:t>, </a:t>
            </a:r>
            <a:r>
              <a:rPr lang="en-US" altLang="en-US" dirty="0" err="1"/>
              <a:t>new_last_name</a:t>
            </a:r>
            <a:r>
              <a:rPr lang="en-US" altLang="en-US" dirty="0"/>
              <a:t>, </a:t>
            </a:r>
            <a:r>
              <a:rPr lang="en-US" altLang="en-US" dirty="0" err="1"/>
              <a:t>old_title</a:t>
            </a:r>
            <a:r>
              <a:rPr lang="en-US" altLang="en-US" dirty="0"/>
              <a:t>,</a:t>
            </a:r>
          </a:p>
          <a:p>
            <a:pPr>
              <a:lnSpc>
                <a:spcPct val="110000"/>
              </a:lnSpc>
            </a:pPr>
            <a:r>
              <a:rPr lang="en-US" altLang="en-US" dirty="0"/>
              <a:t>    </a:t>
            </a:r>
            <a:r>
              <a:rPr lang="en-US" altLang="en-US" dirty="0" err="1"/>
              <a:t>new_title</a:t>
            </a:r>
            <a:r>
              <a:rPr lang="en-US" altLang="en-US" dirty="0"/>
              <a:t>, </a:t>
            </a:r>
            <a:r>
              <a:rPr lang="en-US" altLang="en-US" dirty="0" err="1"/>
              <a:t>old_salary</a:t>
            </a:r>
            <a:r>
              <a:rPr lang="en-US" altLang="en-US" dirty="0"/>
              <a:t>, </a:t>
            </a:r>
            <a:r>
              <a:rPr lang="en-US" altLang="en-US" dirty="0" err="1"/>
              <a:t>new_salary</a:t>
            </a:r>
            <a:r>
              <a:rPr lang="en-US" altLang="en-US" dirty="0"/>
              <a:t>)</a:t>
            </a:r>
          </a:p>
          <a:p>
            <a:pPr>
              <a:lnSpc>
                <a:spcPct val="110000"/>
              </a:lnSpc>
            </a:pPr>
            <a:r>
              <a:rPr lang="en-US" altLang="en-US" dirty="0"/>
              <a:t>  VALUES (USER, SYSDATE, </a:t>
            </a:r>
            <a:r>
              <a:rPr lang="en-US" altLang="en-US" b="1" dirty="0"/>
              <a:t>:</a:t>
            </a:r>
            <a:r>
              <a:rPr lang="en-US" altLang="en-US" b="1" dirty="0" err="1"/>
              <a:t>OLD.employee_id</a:t>
            </a:r>
            <a:r>
              <a:rPr lang="en-US" altLang="en-US" b="1" dirty="0"/>
              <a:t>,</a:t>
            </a:r>
          </a:p>
          <a:p>
            <a:pPr>
              <a:lnSpc>
                <a:spcPct val="110000"/>
              </a:lnSpc>
            </a:pPr>
            <a:r>
              <a:rPr lang="en-US" altLang="en-US" b="1" dirty="0"/>
              <a:t>    :</a:t>
            </a:r>
            <a:r>
              <a:rPr lang="en-US" altLang="en-US" b="1" dirty="0" err="1"/>
              <a:t>OLD.last_name</a:t>
            </a:r>
            <a:r>
              <a:rPr lang="en-US" altLang="en-US" b="1" dirty="0"/>
              <a:t>, :</a:t>
            </a:r>
            <a:r>
              <a:rPr lang="en-US" altLang="en-US" b="1" dirty="0" err="1"/>
              <a:t>NEW.last_name</a:t>
            </a:r>
            <a:r>
              <a:rPr lang="en-US" altLang="en-US" b="1" dirty="0"/>
              <a:t>, :</a:t>
            </a:r>
            <a:r>
              <a:rPr lang="en-US" altLang="en-US" b="1" dirty="0" err="1"/>
              <a:t>OLD.job_id</a:t>
            </a:r>
            <a:r>
              <a:rPr lang="en-US" altLang="en-US" b="1" dirty="0"/>
              <a:t>,</a:t>
            </a:r>
          </a:p>
          <a:p>
            <a:pPr>
              <a:lnSpc>
                <a:spcPct val="110000"/>
              </a:lnSpc>
            </a:pPr>
            <a:r>
              <a:rPr lang="en-US" altLang="en-US" b="1" dirty="0"/>
              <a:t>    :</a:t>
            </a:r>
            <a:r>
              <a:rPr lang="en-US" altLang="en-US" b="1" dirty="0" err="1"/>
              <a:t>NEW.job_id</a:t>
            </a:r>
            <a:r>
              <a:rPr lang="en-US" altLang="en-US" b="1" dirty="0"/>
              <a:t>, :</a:t>
            </a:r>
            <a:r>
              <a:rPr lang="en-US" altLang="en-US" b="1" dirty="0" err="1"/>
              <a:t>OLD.salary</a:t>
            </a:r>
            <a:r>
              <a:rPr lang="en-US" altLang="en-US" b="1" dirty="0"/>
              <a:t>, :</a:t>
            </a:r>
            <a:r>
              <a:rPr lang="en-US" altLang="en-US" b="1" dirty="0" err="1"/>
              <a:t>NEW.salary</a:t>
            </a:r>
            <a:r>
              <a:rPr lang="en-US" altLang="en-US" dirty="0"/>
              <a:t>);</a:t>
            </a:r>
          </a:p>
          <a:p>
            <a:pPr>
              <a:lnSpc>
                <a:spcPct val="110000"/>
              </a:lnSpc>
            </a:pPr>
            <a:r>
              <a:rPr lang="en-US" altLang="en-US" dirty="0"/>
              <a:t>END;</a:t>
            </a:r>
          </a:p>
          <a:p>
            <a:pPr>
              <a:lnSpc>
                <a:spcPct val="110000"/>
              </a:lnSpc>
            </a:pPr>
            <a:r>
              <a:rPr lang="en-US" altLang="en-US" dirty="0"/>
              <a:t>/</a:t>
            </a:r>
          </a:p>
        </p:txBody>
      </p:sp>
      <p:sp>
        <p:nvSpPr>
          <p:cNvPr id="319505" name="Rectangle 17"/>
          <p:cNvSpPr>
            <a:spLocks noChangeArrowheads="1"/>
          </p:cNvSpPr>
          <p:nvPr/>
        </p:nvSpPr>
        <p:spPr bwMode="auto">
          <a:xfrm>
            <a:off x="2536373" y="3366592"/>
            <a:ext cx="1839684" cy="36997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endParaRPr lang="en-AU"/>
          </a:p>
        </p:txBody>
      </p:sp>
      <p:sp>
        <p:nvSpPr>
          <p:cNvPr id="319506" name="Rectangle 18"/>
          <p:cNvSpPr>
            <a:spLocks noChangeArrowheads="1"/>
          </p:cNvSpPr>
          <p:nvPr/>
        </p:nvSpPr>
        <p:spPr bwMode="auto">
          <a:xfrm>
            <a:off x="5312229" y="4923389"/>
            <a:ext cx="2438400" cy="36997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en-AU"/>
          </a:p>
        </p:txBody>
      </p:sp>
      <p:sp>
        <p:nvSpPr>
          <p:cNvPr id="319507" name="Rectangle 19"/>
          <p:cNvSpPr>
            <a:spLocks noChangeArrowheads="1"/>
          </p:cNvSpPr>
          <p:nvPr/>
        </p:nvSpPr>
        <p:spPr bwMode="auto">
          <a:xfrm>
            <a:off x="2623457" y="5293363"/>
            <a:ext cx="6296252" cy="5361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endParaRPr lang="en-AU"/>
          </a:p>
        </p:txBody>
      </p:sp>
    </p:spTree>
    <p:extLst>
      <p:ext uri="{BB962C8B-B14F-4D97-AF65-F5344CB8AC3E}">
        <p14:creationId xmlns:p14="http://schemas.microsoft.com/office/powerpoint/2010/main" val="378724241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Oracle11</a:t>
            </a:r>
            <a:r>
              <a:rPr lang="en-US" altLang="en-US" i="1"/>
              <a:t>g</a:t>
            </a:r>
            <a:r>
              <a:rPr lang="en-US" altLang="en-US"/>
              <a:t>: PL/SQL Programming</a:t>
            </a:r>
          </a:p>
          <a:p>
            <a:pPr eaLnBrk="1" hangingPunct="1"/>
            <a:endParaRPr lang="en-US" altLang="en-US"/>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076624-A063-4B5F-97A0-76C13868F927}" type="slidenum">
              <a:rPr lang="en-US" altLang="en-US"/>
              <a:pPr eaLnBrk="1" hangingPunct="1"/>
              <a:t>27</a:t>
            </a:fld>
            <a:endParaRPr lang="en-US" altLang="en-US"/>
          </a:p>
        </p:txBody>
      </p:sp>
      <p:sp>
        <p:nvSpPr>
          <p:cNvPr id="30724" name="Rectangle 2"/>
          <p:cNvSpPr>
            <a:spLocks noGrp="1" noChangeArrowheads="1"/>
          </p:cNvSpPr>
          <p:nvPr>
            <p:ph type="title"/>
          </p:nvPr>
        </p:nvSpPr>
        <p:spPr/>
        <p:txBody>
          <a:bodyPr/>
          <a:lstStyle/>
          <a:p>
            <a:pPr eaLnBrk="1" hangingPunct="1"/>
            <a:r>
              <a:rPr lang="en-US" altLang="en-US"/>
              <a:t>ALTER TRIGGER statement</a:t>
            </a:r>
          </a:p>
        </p:txBody>
      </p:sp>
      <p:sp>
        <p:nvSpPr>
          <p:cNvPr id="30725" name="Rectangle 3"/>
          <p:cNvSpPr>
            <a:spLocks noGrp="1" noChangeArrowheads="1"/>
          </p:cNvSpPr>
          <p:nvPr>
            <p:ph type="body" idx="1"/>
          </p:nvPr>
        </p:nvSpPr>
        <p:spPr/>
        <p:txBody>
          <a:bodyPr/>
          <a:lstStyle/>
          <a:p>
            <a:pPr eaLnBrk="1" hangingPunct="1"/>
            <a:r>
              <a:rPr lang="en-US" altLang="en-US" sz="2800"/>
              <a:t>Used to compile or disable/enable a trigger</a:t>
            </a:r>
          </a:p>
          <a:p>
            <a:pPr eaLnBrk="1" hangingPunct="1">
              <a:buFontTx/>
              <a:buNone/>
            </a:pPr>
            <a:endParaRPr lang="en-US" altLang="en-US" sz="1400"/>
          </a:p>
          <a:p>
            <a:pPr eaLnBrk="1" hangingPunct="1">
              <a:buFontTx/>
              <a:buNone/>
            </a:pPr>
            <a:r>
              <a:rPr lang="en-US" altLang="en-US"/>
              <a:t>  </a:t>
            </a:r>
            <a:r>
              <a:rPr lang="en-US" altLang="en-US" sz="2000">
                <a:latin typeface="Times New Roman" panose="02020603050405020304" pitchFamily="18" charset="0"/>
                <a:cs typeface="Courier New" panose="02070309020205020404" pitchFamily="49" charset="0"/>
              </a:rPr>
              <a:t>ALTER TRIGGER </a:t>
            </a:r>
            <a:r>
              <a:rPr lang="en-US" altLang="en-US" sz="2000" i="1">
                <a:latin typeface="Times New Roman" panose="02020603050405020304" pitchFamily="18" charset="0"/>
                <a:cs typeface="Courier New" panose="02070309020205020404" pitchFamily="49" charset="0"/>
              </a:rPr>
              <a:t>trigger_name</a:t>
            </a:r>
            <a:r>
              <a:rPr lang="en-US" altLang="en-US" sz="2000">
                <a:latin typeface="Times New Roman" panose="02020603050405020304" pitchFamily="18" charset="0"/>
                <a:cs typeface="Courier New" panose="02070309020205020404" pitchFamily="49" charset="0"/>
              </a:rPr>
              <a:t> COMPILE;</a:t>
            </a:r>
            <a:r>
              <a:rPr lang="en-US" altLang="en-US" sz="2000">
                <a:latin typeface="Times New Roman" panose="02020603050405020304" pitchFamily="18" charset="0"/>
              </a:rPr>
              <a:t> </a:t>
            </a:r>
          </a:p>
          <a:p>
            <a:pPr eaLnBrk="1" hangingPunct="1">
              <a:buFontTx/>
              <a:buNone/>
            </a:pPr>
            <a:endParaRPr lang="en-US" altLang="en-US" sz="2000">
              <a:latin typeface="Times New Roman" panose="02020603050405020304" pitchFamily="18" charset="0"/>
            </a:endParaRPr>
          </a:p>
          <a:p>
            <a:pPr eaLnBrk="1" hangingPunct="1">
              <a:buFontTx/>
              <a:buNone/>
            </a:pPr>
            <a:r>
              <a:rPr lang="en-US" altLang="en-US" sz="2000">
                <a:latin typeface="Times New Roman" panose="02020603050405020304" pitchFamily="18" charset="0"/>
              </a:rPr>
              <a:t>   </a:t>
            </a:r>
            <a:r>
              <a:rPr lang="en-US" altLang="en-US" sz="2000">
                <a:latin typeface="Times New Roman" panose="02020603050405020304" pitchFamily="18" charset="0"/>
                <a:cs typeface="Courier New" panose="02070309020205020404" pitchFamily="49" charset="0"/>
              </a:rPr>
              <a:t>ALTER TRIGGER </a:t>
            </a:r>
            <a:r>
              <a:rPr lang="en-US" altLang="en-US" sz="2000" i="1">
                <a:latin typeface="Times New Roman" panose="02020603050405020304" pitchFamily="18" charset="0"/>
                <a:cs typeface="Courier New" panose="02070309020205020404" pitchFamily="49" charset="0"/>
              </a:rPr>
              <a:t>trigger_name</a:t>
            </a:r>
            <a:r>
              <a:rPr lang="en-US" altLang="en-US" sz="2000">
                <a:latin typeface="Times New Roman" panose="02020603050405020304" pitchFamily="18" charset="0"/>
                <a:cs typeface="Courier New" panose="02070309020205020404" pitchFamily="49" charset="0"/>
              </a:rPr>
              <a:t> DISABLE|ENABLE;</a:t>
            </a:r>
            <a:r>
              <a:rPr lang="en-US" altLang="en-US" sz="2400">
                <a:latin typeface="Times New Roman" panose="02020603050405020304" pitchFamily="18" charset="0"/>
              </a:rPr>
              <a:t> </a:t>
            </a:r>
          </a:p>
          <a:p>
            <a:pPr eaLnBrk="1" hangingPunct="1">
              <a:buFontTx/>
              <a:buNone/>
            </a:pPr>
            <a:endParaRPr lang="en-US" altLang="en-US" sz="1200">
              <a:latin typeface="Times New Roman" panose="02020603050405020304" pitchFamily="18" charset="0"/>
            </a:endParaRPr>
          </a:p>
          <a:p>
            <a:pPr eaLnBrk="1" hangingPunct="1">
              <a:buFontTx/>
              <a:buNone/>
            </a:pPr>
            <a:r>
              <a:rPr lang="en-US" altLang="en-US" sz="2400">
                <a:latin typeface="Times New Roman" panose="02020603050405020304" pitchFamily="18" charset="0"/>
              </a:rPr>
              <a:t>   </a:t>
            </a:r>
            <a:r>
              <a:rPr lang="en-US" altLang="en-US" sz="2000">
                <a:latin typeface="Times New Roman" panose="02020603050405020304" pitchFamily="18" charset="0"/>
                <a:cs typeface="Courier New" panose="02070309020205020404" pitchFamily="49" charset="0"/>
              </a:rPr>
              <a:t>ALTER TABLE </a:t>
            </a:r>
            <a:r>
              <a:rPr lang="en-US" altLang="en-US" sz="2000" i="1">
                <a:latin typeface="Times New Roman" panose="02020603050405020304" pitchFamily="18" charset="0"/>
                <a:cs typeface="Courier New" panose="02070309020205020404" pitchFamily="49" charset="0"/>
              </a:rPr>
              <a:t>table_name</a:t>
            </a:r>
            <a:r>
              <a:rPr lang="en-US" altLang="en-US" sz="2000">
                <a:latin typeface="Times New Roman" panose="02020603050405020304" pitchFamily="18" charset="0"/>
                <a:cs typeface="Courier New" panose="02070309020205020404" pitchFamily="49" charset="0"/>
              </a:rPr>
              <a:t> DISABLE|ENABLE ALL TRIGGERS;</a:t>
            </a:r>
            <a:r>
              <a:rPr lang="en-US" altLang="en-US" sz="2000">
                <a:latin typeface="Times New Roman" panose="02020603050405020304" pitchFamily="18" charset="0"/>
              </a:rPr>
              <a:t> </a:t>
            </a:r>
          </a:p>
        </p:txBody>
      </p:sp>
    </p:spTree>
    <p:extLst>
      <p:ext uri="{BB962C8B-B14F-4D97-AF65-F5344CB8AC3E}">
        <p14:creationId xmlns:p14="http://schemas.microsoft.com/office/powerpoint/2010/main" val="3104792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Oracle11</a:t>
            </a:r>
            <a:r>
              <a:rPr lang="en-US" altLang="en-US" i="1"/>
              <a:t>g</a:t>
            </a:r>
            <a:r>
              <a:rPr lang="en-US" altLang="en-US"/>
              <a:t>: PL/SQL Programming</a:t>
            </a: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44BDD9-F0D3-4FCA-B6C7-16954C179C12}" type="slidenum">
              <a:rPr lang="en-US" altLang="en-US"/>
              <a:pPr eaLnBrk="1" hangingPunct="1"/>
              <a:t>28</a:t>
            </a:fld>
            <a:endParaRPr lang="en-US" altLang="en-US"/>
          </a:p>
        </p:txBody>
      </p:sp>
      <p:sp>
        <p:nvSpPr>
          <p:cNvPr id="31748" name="Rectangle 2"/>
          <p:cNvSpPr>
            <a:spLocks noGrp="1" noChangeArrowheads="1"/>
          </p:cNvSpPr>
          <p:nvPr>
            <p:ph type="title"/>
          </p:nvPr>
        </p:nvSpPr>
        <p:spPr/>
        <p:txBody>
          <a:bodyPr/>
          <a:lstStyle/>
          <a:p>
            <a:pPr eaLnBrk="1" hangingPunct="1"/>
            <a:r>
              <a:rPr lang="en-US" altLang="en-US"/>
              <a:t>Delete a Trigger</a:t>
            </a:r>
          </a:p>
        </p:txBody>
      </p:sp>
      <p:sp>
        <p:nvSpPr>
          <p:cNvPr id="31749" name="Rectangle 3"/>
          <p:cNvSpPr>
            <a:spLocks noGrp="1" noChangeArrowheads="1"/>
          </p:cNvSpPr>
          <p:nvPr>
            <p:ph type="body" idx="1"/>
          </p:nvPr>
        </p:nvSpPr>
        <p:spPr>
          <a:xfrm>
            <a:off x="1458960" y="2324101"/>
            <a:ext cx="8153400" cy="4678363"/>
          </a:xfrm>
        </p:spPr>
        <p:txBody>
          <a:bodyPr/>
          <a:lstStyle/>
          <a:p>
            <a:pPr eaLnBrk="1" hangingPunct="1">
              <a:buFontTx/>
              <a:buNone/>
            </a:pPr>
            <a:endParaRPr lang="en-US" altLang="en-US" dirty="0"/>
          </a:p>
          <a:p>
            <a:pPr eaLnBrk="1" hangingPunct="1">
              <a:buFontTx/>
              <a:buNone/>
            </a:pPr>
            <a:r>
              <a:rPr lang="en-US" altLang="en-US" dirty="0"/>
              <a:t>  </a:t>
            </a:r>
            <a:r>
              <a:rPr lang="en-US" altLang="en-US" sz="2800" b="1" dirty="0">
                <a:latin typeface="Courier New" panose="02070309020205020404" pitchFamily="49" charset="0"/>
                <a:cs typeface="Courier New" panose="02070309020205020404" pitchFamily="49" charset="0"/>
              </a:rPr>
              <a:t>DROP TRIGGER</a:t>
            </a:r>
            <a:r>
              <a:rPr lang="en-US" altLang="en-US" sz="2800" dirty="0">
                <a:latin typeface="Courier New" panose="02070309020205020404" pitchFamily="49" charset="0"/>
                <a:cs typeface="Courier New" panose="02070309020205020404" pitchFamily="49" charset="0"/>
              </a:rPr>
              <a:t> </a:t>
            </a:r>
            <a:r>
              <a:rPr lang="en-US" altLang="en-US" sz="2800" i="1" dirty="0" err="1">
                <a:latin typeface="Courier New" panose="02070309020205020404" pitchFamily="49" charset="0"/>
                <a:cs typeface="Courier New" panose="02070309020205020404" pitchFamily="49" charset="0"/>
              </a:rPr>
              <a:t>trigger_name</a:t>
            </a:r>
            <a:r>
              <a:rPr lang="en-US" altLang="en-US" sz="2800" dirty="0">
                <a:latin typeface="Courier New" panose="02070309020205020404" pitchFamily="49" charset="0"/>
                <a:cs typeface="Courier New" panose="02070309020205020404" pitchFamily="49" charset="0"/>
              </a:rPr>
              <a:t>;</a:t>
            </a:r>
            <a:r>
              <a:rPr lang="en-US" altLang="en-US" dirty="0"/>
              <a:t> </a:t>
            </a:r>
          </a:p>
          <a:p>
            <a:pPr eaLnBrk="1" hangingPunct="1">
              <a:buFontTx/>
              <a:buNone/>
            </a:pPr>
            <a:endParaRPr lang="en-US" altLang="en-US" dirty="0"/>
          </a:p>
          <a:p>
            <a:pPr eaLnBrk="1" hangingPunct="1"/>
            <a:r>
              <a:rPr lang="en-US" altLang="en-US" sz="2800" dirty="0"/>
              <a:t>Note: If a table or view is dropped, any associated DML triggers will automatically be deleted</a:t>
            </a:r>
          </a:p>
        </p:txBody>
      </p:sp>
    </p:spTree>
    <p:extLst>
      <p:ext uri="{BB962C8B-B14F-4D97-AF65-F5344CB8AC3E}">
        <p14:creationId xmlns:p14="http://schemas.microsoft.com/office/powerpoint/2010/main" val="714762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Oracle11</a:t>
            </a:r>
            <a:r>
              <a:rPr lang="en-US" altLang="en-US" i="1"/>
              <a:t>g</a:t>
            </a:r>
            <a:r>
              <a:rPr lang="en-US" altLang="en-US"/>
              <a:t>: PL/SQL Programming</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EAC512-FBBA-4052-88E2-D43C6A733D29}" type="slidenum">
              <a:rPr lang="en-US" altLang="en-US"/>
              <a:pPr eaLnBrk="1" hangingPunct="1"/>
              <a:t>29</a:t>
            </a:fld>
            <a:endParaRPr lang="en-US" altLang="en-US"/>
          </a:p>
        </p:txBody>
      </p:sp>
      <p:sp>
        <p:nvSpPr>
          <p:cNvPr id="32772" name="Rectangle 2"/>
          <p:cNvSpPr>
            <a:spLocks noGrp="1" noChangeArrowheads="1"/>
          </p:cNvSpPr>
          <p:nvPr>
            <p:ph type="title"/>
          </p:nvPr>
        </p:nvSpPr>
        <p:spPr/>
        <p:txBody>
          <a:bodyPr/>
          <a:lstStyle/>
          <a:p>
            <a:pPr eaLnBrk="1" hangingPunct="1"/>
            <a:r>
              <a:rPr lang="en-US" altLang="en-US"/>
              <a:t>Data Dictionary</a:t>
            </a:r>
          </a:p>
        </p:txBody>
      </p:sp>
      <p:sp>
        <p:nvSpPr>
          <p:cNvPr id="32773" name="Rectangle 3"/>
          <p:cNvSpPr>
            <a:spLocks noGrp="1" noChangeArrowheads="1"/>
          </p:cNvSpPr>
          <p:nvPr>
            <p:ph type="body" idx="1"/>
          </p:nvPr>
        </p:nvSpPr>
        <p:spPr/>
        <p:txBody>
          <a:bodyPr/>
          <a:lstStyle/>
          <a:p>
            <a:pPr eaLnBrk="1" hangingPunct="1"/>
            <a:r>
              <a:rPr lang="en-US" altLang="en-US" sz="2800" dirty="0"/>
              <a:t>Same as other program units except for viewing the source code</a:t>
            </a:r>
          </a:p>
          <a:p>
            <a:pPr lvl="1" eaLnBrk="1" hangingPunct="1"/>
            <a:r>
              <a:rPr lang="en-US" altLang="en-US" sz="2600" dirty="0"/>
              <a:t>USER_TRIGGERS to view trigger source code</a:t>
            </a:r>
          </a:p>
          <a:p>
            <a:pPr eaLnBrk="1" hangingPunct="1"/>
            <a:r>
              <a:rPr lang="en-US" altLang="en-US" sz="2800" dirty="0"/>
              <a:t>Description column contains the header code</a:t>
            </a:r>
          </a:p>
          <a:p>
            <a:pPr eaLnBrk="1" hangingPunct="1"/>
            <a:r>
              <a:rPr lang="en-US" altLang="en-US" sz="2800" dirty="0" err="1"/>
              <a:t>Trigger_body</a:t>
            </a:r>
            <a:r>
              <a:rPr lang="en-US" altLang="en-US" sz="2800" dirty="0"/>
              <a:t> column contains the body code</a:t>
            </a:r>
          </a:p>
        </p:txBody>
      </p:sp>
    </p:spTree>
    <p:extLst>
      <p:ext uri="{BB962C8B-B14F-4D97-AF65-F5344CB8AC3E}">
        <p14:creationId xmlns:p14="http://schemas.microsoft.com/office/powerpoint/2010/main" val="23067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xfrm>
            <a:off x="9742715" y="6535276"/>
            <a:ext cx="2249332" cy="3047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Oracle11</a:t>
            </a:r>
            <a:r>
              <a:rPr lang="en-US" altLang="en-US" i="1" dirty="0"/>
              <a:t>g</a:t>
            </a:r>
            <a:r>
              <a:rPr lang="en-US" altLang="en-US" dirty="0"/>
              <a:t>: PL/SQL Programming</a:t>
            </a:r>
          </a:p>
        </p:txBody>
      </p:sp>
      <p:sp>
        <p:nvSpPr>
          <p:cNvPr id="6148" name="Rectangle 2"/>
          <p:cNvSpPr>
            <a:spLocks noGrp="1" noChangeArrowheads="1"/>
          </p:cNvSpPr>
          <p:nvPr>
            <p:ph type="title"/>
          </p:nvPr>
        </p:nvSpPr>
        <p:spPr/>
        <p:txBody>
          <a:bodyPr/>
          <a:lstStyle/>
          <a:p>
            <a:pPr eaLnBrk="1" hangingPunct="1"/>
            <a:r>
              <a:rPr lang="en-US" altLang="en-US" dirty="0"/>
              <a:t>PL/SQL Named Program Units</a:t>
            </a:r>
          </a:p>
        </p:txBody>
      </p:sp>
      <p:sp>
        <p:nvSpPr>
          <p:cNvPr id="6149" name="Rectangle 3"/>
          <p:cNvSpPr>
            <a:spLocks noGrp="1" noChangeArrowheads="1"/>
          </p:cNvSpPr>
          <p:nvPr>
            <p:ph type="body" idx="1"/>
          </p:nvPr>
        </p:nvSpPr>
        <p:spPr>
          <a:xfrm>
            <a:off x="921186" y="2517095"/>
            <a:ext cx="10312871" cy="4525963"/>
          </a:xfrm>
        </p:spPr>
        <p:txBody>
          <a:bodyPr/>
          <a:lstStyle/>
          <a:p>
            <a:pPr eaLnBrk="1" hangingPunct="1"/>
            <a:r>
              <a:rPr lang="en-US" altLang="en-US" sz="2800" dirty="0"/>
              <a:t>PL/SQL blocks executed thus far have been anonymous blocks</a:t>
            </a:r>
          </a:p>
          <a:p>
            <a:pPr eaLnBrk="1" hangingPunct="1"/>
            <a:r>
              <a:rPr lang="en-US" altLang="en-US" sz="2800" dirty="0"/>
              <a:t>Now we will assign a name to the block and save it in the database as a stored program unit</a:t>
            </a:r>
          </a:p>
          <a:p>
            <a:pPr eaLnBrk="1" hangingPunct="1"/>
            <a:r>
              <a:rPr lang="en-US" altLang="en-US" sz="2800" dirty="0"/>
              <a:t>This makes program units reusable</a:t>
            </a:r>
          </a:p>
        </p:txBody>
      </p:sp>
    </p:spTree>
    <p:extLst>
      <p:ext uri="{BB962C8B-B14F-4D97-AF65-F5344CB8AC3E}">
        <p14:creationId xmlns:p14="http://schemas.microsoft.com/office/powerpoint/2010/main" val="951217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Oracle11</a:t>
            </a:r>
            <a:r>
              <a:rPr lang="en-US" altLang="en-US" i="1"/>
              <a:t>g</a:t>
            </a:r>
            <a:r>
              <a:rPr lang="en-US" altLang="en-US"/>
              <a:t>: PL/SQL Programming</a:t>
            </a: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416402-4E7A-4FE8-997E-4500649A68CB}" type="slidenum">
              <a:rPr lang="en-US" altLang="en-US"/>
              <a:pPr eaLnBrk="1" hangingPunct="1"/>
              <a:t>30</a:t>
            </a:fld>
            <a:endParaRPr lang="en-US" altLang="en-US"/>
          </a:p>
        </p:txBody>
      </p:sp>
      <p:sp>
        <p:nvSpPr>
          <p:cNvPr id="33796" name="Rectangle 2"/>
          <p:cNvSpPr>
            <a:spLocks noGrp="1" noChangeArrowheads="1"/>
          </p:cNvSpPr>
          <p:nvPr>
            <p:ph type="title"/>
          </p:nvPr>
        </p:nvSpPr>
        <p:spPr/>
        <p:txBody>
          <a:bodyPr/>
          <a:lstStyle/>
          <a:p>
            <a:pPr eaLnBrk="1" hangingPunct="1"/>
            <a:r>
              <a:rPr lang="en-US" altLang="en-US"/>
              <a:t>Data Dictionary</a:t>
            </a: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714" y="2311400"/>
            <a:ext cx="768508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317500" y="3848100"/>
            <a:ext cx="7848600" cy="533400"/>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USER_TRIGGERS </a:t>
            </a:r>
          </a:p>
          <a:p>
            <a:pPr>
              <a:spcBef>
                <a:spcPct val="20000"/>
              </a:spcBef>
              <a:defRPr/>
            </a:pPr>
            <a:r>
              <a:rPr lang="en-US" sz="2800" kern="0" dirty="0"/>
              <a:t>   columns</a:t>
            </a:r>
          </a:p>
          <a:p>
            <a:pPr marL="342900" indent="-342900">
              <a:spcBef>
                <a:spcPct val="20000"/>
              </a:spcBef>
              <a:defRPr/>
            </a:pPr>
            <a:endParaRPr lang="en-US" sz="1400" kern="0" dirty="0"/>
          </a:p>
        </p:txBody>
      </p:sp>
    </p:spTree>
    <p:extLst>
      <p:ext uri="{BB962C8B-B14F-4D97-AF65-F5344CB8AC3E}">
        <p14:creationId xmlns:p14="http://schemas.microsoft.com/office/powerpoint/2010/main" val="210370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026"/>
          <p:cNvSpPr>
            <a:spLocks noGrp="1" noChangeArrowheads="1"/>
          </p:cNvSpPr>
          <p:nvPr>
            <p:ph type="title"/>
          </p:nvPr>
        </p:nvSpPr>
        <p:spPr/>
        <p:txBody>
          <a:bodyPr/>
          <a:lstStyle/>
          <a:p>
            <a:r>
              <a:rPr lang="en-US" altLang="zh-CN">
                <a:effectLst/>
                <a:latin typeface="Arial" panose="020B0604020202020204" pitchFamily="34" charset="0"/>
              </a:rPr>
              <a:t>Execution Flow of SQL</a:t>
            </a:r>
            <a:endParaRPr lang="zh-CN" altLang="en-US">
              <a:effectLst/>
              <a:latin typeface="Arial" panose="020B0604020202020204" pitchFamily="34" charset="0"/>
            </a:endParaRPr>
          </a:p>
        </p:txBody>
      </p:sp>
      <p:sp>
        <p:nvSpPr>
          <p:cNvPr id="192515" name="Rectangle 1027"/>
          <p:cNvSpPr>
            <a:spLocks noGrp="1" noChangeArrowheads="1"/>
          </p:cNvSpPr>
          <p:nvPr>
            <p:ph type="body" idx="1"/>
          </p:nvPr>
        </p:nvSpPr>
        <p:spPr>
          <a:xfrm>
            <a:off x="1154954" y="2614386"/>
            <a:ext cx="10395857" cy="3416300"/>
          </a:xfrm>
        </p:spPr>
        <p:txBody>
          <a:bodyPr>
            <a:normAutofit fontScale="92500" lnSpcReduction="10000"/>
          </a:bodyPr>
          <a:lstStyle/>
          <a:p>
            <a:pPr>
              <a:lnSpc>
                <a:spcPct val="90000"/>
              </a:lnSpc>
            </a:pPr>
            <a:r>
              <a:rPr lang="en-US" altLang="zh-CN" sz="2800" dirty="0">
                <a:latin typeface="Arial" panose="020B0604020202020204" pitchFamily="34" charset="0"/>
              </a:rPr>
              <a:t>All SQL statements in the database go through various stages:</a:t>
            </a:r>
          </a:p>
          <a:p>
            <a:pPr lvl="1">
              <a:lnSpc>
                <a:spcPct val="90000"/>
              </a:lnSpc>
            </a:pPr>
            <a:r>
              <a:rPr lang="en-US" altLang="zh-CN" sz="2400" b="1" dirty="0">
                <a:latin typeface="Arial" panose="020B0604020202020204" pitchFamily="34" charset="0"/>
              </a:rPr>
              <a:t>Parse: pre-execution “is this possible?” checks including syntax, object existence, privileges and so on</a:t>
            </a:r>
          </a:p>
          <a:p>
            <a:pPr lvl="1">
              <a:lnSpc>
                <a:spcPct val="90000"/>
              </a:lnSpc>
            </a:pPr>
            <a:r>
              <a:rPr lang="en-US" altLang="zh-CN" sz="2400" b="1" dirty="0">
                <a:latin typeface="Arial" panose="020B0604020202020204" pitchFamily="34" charset="0"/>
              </a:rPr>
              <a:t>Bind: getting the actual values of any variables referenced in the statement</a:t>
            </a:r>
          </a:p>
          <a:p>
            <a:pPr lvl="1">
              <a:lnSpc>
                <a:spcPct val="90000"/>
              </a:lnSpc>
            </a:pPr>
            <a:r>
              <a:rPr lang="en-US" altLang="zh-CN" sz="2400" b="1" dirty="0">
                <a:latin typeface="Arial" panose="020B0604020202020204" pitchFamily="34" charset="0"/>
              </a:rPr>
              <a:t>Execute: the statement is executed</a:t>
            </a:r>
          </a:p>
          <a:p>
            <a:pPr lvl="1">
              <a:lnSpc>
                <a:spcPct val="90000"/>
              </a:lnSpc>
            </a:pPr>
            <a:r>
              <a:rPr lang="en-US" altLang="zh-CN" sz="2400" b="1" dirty="0">
                <a:latin typeface="Arial" panose="020B0604020202020204" pitchFamily="34" charset="0"/>
              </a:rPr>
              <a:t>Fetch: results are returned to the user.</a:t>
            </a:r>
          </a:p>
          <a:p>
            <a:pPr>
              <a:lnSpc>
                <a:spcPct val="90000"/>
              </a:lnSpc>
            </a:pPr>
            <a:r>
              <a:rPr lang="en-US" altLang="zh-CN" sz="2800" dirty="0">
                <a:latin typeface="Arial" panose="020B0604020202020204" pitchFamily="34" charset="0"/>
              </a:rPr>
              <a:t>Some stages may not be relevant for all statements—for example, the fetch phase is applicable to queries but not DML.</a:t>
            </a:r>
            <a:endParaRPr lang="zh-CN" altLang="en-US" sz="2800" dirty="0">
              <a:latin typeface="Arial" panose="020B0604020202020204" pitchFamily="34" charset="0"/>
            </a:endParaRPr>
          </a:p>
        </p:txBody>
      </p:sp>
    </p:spTree>
    <p:extLst>
      <p:ext uri="{BB962C8B-B14F-4D97-AF65-F5344CB8AC3E}">
        <p14:creationId xmlns:p14="http://schemas.microsoft.com/office/powerpoint/2010/main" val="489963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sz="2800" dirty="0">
                <a:latin typeface="Arial" panose="020B0604020202020204" pitchFamily="34" charset="0"/>
              </a:rPr>
              <a:t>Execution Flow of SQL  in PL/SQL Subprograms</a:t>
            </a:r>
            <a:endParaRPr lang="zh-CN" altLang="en-US" sz="2800" dirty="0">
              <a:latin typeface="Arial" panose="020B0604020202020204" pitchFamily="34" charset="0"/>
            </a:endParaRPr>
          </a:p>
        </p:txBody>
      </p:sp>
      <p:sp>
        <p:nvSpPr>
          <p:cNvPr id="193539" name="Rectangle 3"/>
          <p:cNvSpPr>
            <a:spLocks noGrp="1" noChangeArrowheads="1"/>
          </p:cNvSpPr>
          <p:nvPr>
            <p:ph type="body" idx="1"/>
          </p:nvPr>
        </p:nvSpPr>
        <p:spPr>
          <a:xfrm>
            <a:off x="631371" y="2566761"/>
            <a:ext cx="11081658" cy="3616325"/>
          </a:xfrm>
        </p:spPr>
        <p:txBody>
          <a:bodyPr>
            <a:normAutofit/>
          </a:bodyPr>
          <a:lstStyle/>
          <a:p>
            <a:pPr>
              <a:lnSpc>
                <a:spcPct val="90000"/>
              </a:lnSpc>
            </a:pPr>
            <a:r>
              <a:rPr lang="en-US" altLang="zh-CN" sz="2800" dirty="0">
                <a:latin typeface="Arial" panose="020B0604020202020204" pitchFamily="34" charset="0"/>
              </a:rPr>
              <a:t>When a SQL statement is included in a PL/SQL subprogram, the parse and bind phases are normally done at compile time, </a:t>
            </a:r>
            <a:r>
              <a:rPr lang="en-US" altLang="zh-CN" sz="2800" dirty="0" err="1">
                <a:latin typeface="Arial" panose="020B0604020202020204" pitchFamily="34" charset="0"/>
              </a:rPr>
              <a:t>ie</a:t>
            </a:r>
            <a:r>
              <a:rPr lang="en-US" altLang="zh-CN" sz="2800" dirty="0">
                <a:latin typeface="Arial" panose="020B0604020202020204" pitchFamily="34" charset="0"/>
              </a:rPr>
              <a:t> when the procedure, function or package body is </a:t>
            </a:r>
            <a:r>
              <a:rPr lang="en-US" altLang="zh-CN" sz="2800" dirty="0" err="1">
                <a:latin typeface="Courier" charset="0"/>
              </a:rPr>
              <a:t>CREATE</a:t>
            </a:r>
            <a:r>
              <a:rPr lang="en-US" altLang="zh-CN" sz="2800" dirty="0" err="1">
                <a:latin typeface="Arial" panose="020B0604020202020204" pitchFamily="34" charset="0"/>
              </a:rPr>
              <a:t>d</a:t>
            </a:r>
            <a:r>
              <a:rPr lang="en-US" altLang="zh-CN" sz="2800" dirty="0">
                <a:latin typeface="Arial" panose="020B0604020202020204" pitchFamily="34" charset="0"/>
              </a:rPr>
              <a:t>.</a:t>
            </a:r>
          </a:p>
          <a:p>
            <a:pPr>
              <a:lnSpc>
                <a:spcPct val="90000"/>
              </a:lnSpc>
            </a:pPr>
            <a:r>
              <a:rPr lang="en-US" altLang="zh-CN" sz="2800" dirty="0">
                <a:latin typeface="Arial" panose="020B0604020202020204" pitchFamily="34" charset="0"/>
              </a:rPr>
              <a:t>What if the text of the SQL statement is not known when the procedure is created ? How could the Oracle server parse it ?</a:t>
            </a:r>
          </a:p>
          <a:p>
            <a:pPr lvl="1">
              <a:lnSpc>
                <a:spcPct val="90000"/>
              </a:lnSpc>
            </a:pPr>
            <a:r>
              <a:rPr lang="en-US" altLang="zh-CN" sz="2400" b="1" dirty="0">
                <a:latin typeface="Arial" panose="020B0604020202020204" pitchFamily="34" charset="0"/>
              </a:rPr>
              <a:t>It couldn’t. </a:t>
            </a:r>
          </a:p>
          <a:p>
            <a:pPr lvl="1">
              <a:lnSpc>
                <a:spcPct val="90000"/>
              </a:lnSpc>
            </a:pPr>
            <a:r>
              <a:rPr lang="en-US" altLang="zh-CN" sz="2400" b="1" dirty="0">
                <a:latin typeface="Arial" panose="020B0604020202020204" pitchFamily="34" charset="0"/>
              </a:rPr>
              <a:t>For example, suppose we want to </a:t>
            </a:r>
            <a:r>
              <a:rPr lang="en-US" altLang="zh-CN" sz="2400" b="1" dirty="0">
                <a:latin typeface="Courier" charset="0"/>
              </a:rPr>
              <a:t>DROP </a:t>
            </a:r>
            <a:r>
              <a:rPr lang="en-US" altLang="zh-CN" sz="2400" b="1" dirty="0">
                <a:latin typeface="Arial" panose="020B0604020202020204" pitchFamily="34" charset="0"/>
              </a:rPr>
              <a:t>a table, but the user will enter the table name at execution time:</a:t>
            </a:r>
            <a:endParaRPr lang="zh-CN" altLang="en-US" sz="2400" b="1" dirty="0">
              <a:latin typeface="Arial" panose="020B0604020202020204" pitchFamily="34" charset="0"/>
            </a:endParaRPr>
          </a:p>
        </p:txBody>
      </p:sp>
      <p:pic>
        <p:nvPicPr>
          <p:cNvPr id="193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660" y="5854019"/>
            <a:ext cx="6369050"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27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ltLang="en-US"/>
              <a:t>Introduction to PL/SQL Procedures</a:t>
            </a:r>
          </a:p>
        </p:txBody>
      </p:sp>
      <p:sp>
        <p:nvSpPr>
          <p:cNvPr id="351240" name="Rectangle 8"/>
          <p:cNvSpPr>
            <a:spLocks noGrp="1" noChangeArrowheads="1"/>
          </p:cNvSpPr>
          <p:nvPr>
            <p:ph type="body" idx="1"/>
          </p:nvPr>
        </p:nvSpPr>
        <p:spPr>
          <a:xfrm>
            <a:off x="1055914" y="2501901"/>
            <a:ext cx="9144000" cy="695325"/>
          </a:xfrm>
        </p:spPr>
        <p:txBody>
          <a:bodyPr/>
          <a:lstStyle/>
          <a:p>
            <a:r>
              <a:rPr lang="en-US" altLang="en-US" dirty="0"/>
              <a:t>Procedures are named PL/SQL blocks that perform a sequence of actions.</a:t>
            </a:r>
          </a:p>
        </p:txBody>
      </p:sp>
      <p:sp>
        <p:nvSpPr>
          <p:cNvPr id="351241" name="Rectangle 9"/>
          <p:cNvSpPr>
            <a:spLocks noChangeArrowheads="1"/>
          </p:cNvSpPr>
          <p:nvPr/>
        </p:nvSpPr>
        <p:spPr bwMode="gray">
          <a:xfrm>
            <a:off x="2278743" y="3226255"/>
            <a:ext cx="7138987" cy="3302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2700" tIns="12700" rIns="12700" bIns="12700"/>
          <a:lstStyle>
            <a:lvl1pPr algn="l">
              <a:buClr>
                <a:srgbClr val="000000"/>
              </a:buClr>
              <a:tabLst>
                <a:tab pos="1200150" algn="l"/>
              </a:tabLst>
              <a:defRPr sz="2200" b="1">
                <a:solidFill>
                  <a:schemeClr val="tx1"/>
                </a:solidFill>
                <a:latin typeface="Arial" panose="020B0604020202020204" pitchFamily="34" charset="0"/>
              </a:defRPr>
            </a:lvl1pPr>
            <a:lvl2pPr algn="l">
              <a:buChar char="•"/>
              <a:tabLst>
                <a:tab pos="1200150" algn="l"/>
              </a:tabLst>
              <a:defRPr sz="2200" b="1">
                <a:solidFill>
                  <a:schemeClr val="tx1"/>
                </a:solidFill>
                <a:latin typeface="Arial" panose="020B0604020202020204" pitchFamily="34" charset="0"/>
              </a:defRPr>
            </a:lvl2pPr>
            <a:lvl3pPr algn="l">
              <a:buChar char="–"/>
              <a:tabLst>
                <a:tab pos="1200150" algn="l"/>
              </a:tabLst>
              <a:defRPr sz="2000" b="1">
                <a:solidFill>
                  <a:schemeClr val="tx1"/>
                </a:solidFill>
                <a:latin typeface="Arial" panose="020B0604020202020204" pitchFamily="34" charset="0"/>
              </a:defRPr>
            </a:lvl3pPr>
            <a:lvl4pPr algn="l">
              <a:buClr>
                <a:srgbClr val="000000"/>
              </a:buClr>
              <a:tabLst>
                <a:tab pos="1200150" algn="l"/>
              </a:tabLst>
              <a:defRPr sz="2000" b="1">
                <a:solidFill>
                  <a:srgbClr val="FF0000"/>
                </a:solidFill>
                <a:latin typeface="Arial" panose="020B0604020202020204" pitchFamily="34" charset="0"/>
              </a:defRPr>
            </a:lvl4pPr>
            <a:lvl5pPr algn="l">
              <a:buClr>
                <a:srgbClr val="000000"/>
              </a:buClr>
              <a:tabLst>
                <a:tab pos="1200150" algn="l"/>
              </a:tabLst>
              <a:defRPr sz="2000" b="1">
                <a:solidFill>
                  <a:schemeClr val="tx1"/>
                </a:solidFill>
                <a:latin typeface="Arial" panose="020B0604020202020204" pitchFamily="34" charset="0"/>
              </a:defRPr>
            </a:lvl5pPr>
            <a:lvl6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0" hangingPunct="0">
              <a:lnSpc>
                <a:spcPct val="97000"/>
              </a:lnSpc>
              <a:spcBef>
                <a:spcPct val="0"/>
              </a:spcBef>
              <a:buClrTx/>
              <a:buFontTx/>
              <a:buNone/>
            </a:pPr>
            <a:r>
              <a:rPr lang="en-US" altLang="en-US" sz="2000" dirty="0">
                <a:latin typeface="Courier New" panose="02070309020205020404" pitchFamily="49" charset="0"/>
              </a:rPr>
              <a:t>CREATE or REPLACE PROCEDURE </a:t>
            </a:r>
            <a:r>
              <a:rPr lang="en-US" altLang="en-US" sz="2000" b="0" dirty="0" err="1">
                <a:latin typeface="Courier New" panose="02070309020205020404" pitchFamily="49" charset="0"/>
              </a:rPr>
              <a:t>getemp</a:t>
            </a:r>
            <a:r>
              <a:rPr lang="en-US" altLang="en-US" sz="2000" b="0" dirty="0">
                <a:latin typeface="Courier New" panose="02070309020205020404" pitchFamily="49" charset="0"/>
              </a:rPr>
              <a:t> </a:t>
            </a:r>
            <a:r>
              <a:rPr lang="en-US" altLang="en-US" sz="2000" dirty="0">
                <a:latin typeface="Courier New" panose="02070309020205020404" pitchFamily="49" charset="0"/>
              </a:rPr>
              <a:t>IS</a:t>
            </a:r>
            <a:r>
              <a:rPr lang="en-US" altLang="en-US" sz="2000" b="0" dirty="0">
                <a:latin typeface="Courier New" panose="02070309020205020404" pitchFamily="49" charset="0"/>
              </a:rPr>
              <a:t>  -- header</a:t>
            </a:r>
          </a:p>
          <a:p>
            <a:pPr eaLnBrk="0" hangingPunct="0">
              <a:lnSpc>
                <a:spcPct val="97000"/>
              </a:lnSpc>
              <a:spcBef>
                <a:spcPct val="0"/>
              </a:spcBef>
              <a:buClrTx/>
              <a:buFontTx/>
              <a:buNone/>
            </a:pPr>
            <a:r>
              <a:rPr lang="en-US" altLang="en-US" sz="2000" b="0" dirty="0">
                <a:latin typeface="Courier New" panose="02070309020205020404" pitchFamily="49" charset="0"/>
              </a:rPr>
              <a:t>  </a:t>
            </a:r>
            <a:r>
              <a:rPr lang="en-US" altLang="en-US" sz="2000" b="0" dirty="0" err="1">
                <a:latin typeface="Courier New" panose="02070309020205020404" pitchFamily="49" charset="0"/>
              </a:rPr>
              <a:t>emp_id</a:t>
            </a:r>
            <a:r>
              <a:rPr lang="en-US" altLang="en-US" sz="2000" b="0" dirty="0">
                <a:latin typeface="Courier New" panose="02070309020205020404" pitchFamily="49" charset="0"/>
              </a:rPr>
              <a:t>  </a:t>
            </a:r>
            <a:r>
              <a:rPr lang="en-US" altLang="en-US" sz="2000" b="0" dirty="0" err="1">
                <a:latin typeface="Courier New" panose="02070309020205020404" pitchFamily="49" charset="0"/>
              </a:rPr>
              <a:t>employees.employee_id%type</a:t>
            </a:r>
            <a:r>
              <a:rPr lang="en-US" altLang="en-US" sz="2000" b="0" dirty="0">
                <a:latin typeface="Courier New" panose="02070309020205020404" pitchFamily="49" charset="0"/>
              </a:rPr>
              <a:t>;</a:t>
            </a:r>
          </a:p>
          <a:p>
            <a:pPr eaLnBrk="0" hangingPunct="0">
              <a:lnSpc>
                <a:spcPct val="97000"/>
              </a:lnSpc>
              <a:spcBef>
                <a:spcPct val="0"/>
              </a:spcBef>
              <a:buClrTx/>
              <a:buFontTx/>
              <a:buNone/>
            </a:pPr>
            <a:r>
              <a:rPr lang="en-US" altLang="en-US" sz="2000" b="0" dirty="0">
                <a:latin typeface="Courier New" panose="02070309020205020404" pitchFamily="49" charset="0"/>
              </a:rPr>
              <a:t>  </a:t>
            </a:r>
            <a:r>
              <a:rPr lang="en-US" altLang="en-US" sz="2000" b="0" dirty="0" err="1">
                <a:latin typeface="Courier New" panose="02070309020205020404" pitchFamily="49" charset="0"/>
              </a:rPr>
              <a:t>lname</a:t>
            </a:r>
            <a:r>
              <a:rPr lang="en-US" altLang="en-US" sz="2000" b="0" dirty="0">
                <a:latin typeface="Courier New" panose="02070309020205020404" pitchFamily="49" charset="0"/>
              </a:rPr>
              <a:t>   </a:t>
            </a:r>
            <a:r>
              <a:rPr lang="en-US" altLang="en-US" sz="2000" b="0" dirty="0" err="1">
                <a:latin typeface="Courier New" panose="02070309020205020404" pitchFamily="49" charset="0"/>
              </a:rPr>
              <a:t>employees.last_name%type</a:t>
            </a:r>
            <a:r>
              <a:rPr lang="en-US" altLang="en-US" sz="2000" b="0" dirty="0">
                <a:latin typeface="Courier New" panose="02070309020205020404" pitchFamily="49" charset="0"/>
              </a:rPr>
              <a:t>;</a:t>
            </a:r>
          </a:p>
          <a:p>
            <a:pPr eaLnBrk="0" hangingPunct="0">
              <a:lnSpc>
                <a:spcPct val="97000"/>
              </a:lnSpc>
              <a:spcBef>
                <a:spcPct val="0"/>
              </a:spcBef>
              <a:buClrTx/>
              <a:buFontTx/>
              <a:buNone/>
            </a:pPr>
            <a:r>
              <a:rPr lang="en-US" altLang="en-US" sz="2000" dirty="0">
                <a:latin typeface="Courier New" panose="02070309020205020404" pitchFamily="49" charset="0"/>
              </a:rPr>
              <a:t>BEGIN</a:t>
            </a:r>
          </a:p>
          <a:p>
            <a:pPr eaLnBrk="0" hangingPunct="0">
              <a:lnSpc>
                <a:spcPct val="97000"/>
              </a:lnSpc>
              <a:spcBef>
                <a:spcPct val="0"/>
              </a:spcBef>
              <a:buClrTx/>
              <a:buFontTx/>
              <a:buNone/>
            </a:pPr>
            <a:r>
              <a:rPr lang="en-US" altLang="en-US" sz="2000" b="0" dirty="0">
                <a:latin typeface="Courier New" panose="02070309020205020404" pitchFamily="49" charset="0"/>
              </a:rPr>
              <a:t>  </a:t>
            </a:r>
            <a:r>
              <a:rPr lang="en-US" altLang="en-US" sz="2000" b="0" dirty="0" err="1">
                <a:latin typeface="Courier New" panose="02070309020205020404" pitchFamily="49" charset="0"/>
              </a:rPr>
              <a:t>emp_id</a:t>
            </a:r>
            <a:r>
              <a:rPr lang="en-US" altLang="en-US" sz="2000" b="0" dirty="0">
                <a:latin typeface="Courier New" panose="02070309020205020404" pitchFamily="49" charset="0"/>
              </a:rPr>
              <a:t> := 100;</a:t>
            </a:r>
          </a:p>
          <a:p>
            <a:pPr eaLnBrk="0" hangingPunct="0">
              <a:lnSpc>
                <a:spcPct val="97000"/>
              </a:lnSpc>
              <a:spcBef>
                <a:spcPct val="0"/>
              </a:spcBef>
              <a:buClrTx/>
              <a:buFontTx/>
              <a:buNone/>
            </a:pPr>
            <a:r>
              <a:rPr lang="en-US" altLang="en-US" sz="2000" b="0" dirty="0">
                <a:latin typeface="Courier New" panose="02070309020205020404" pitchFamily="49" charset="0"/>
              </a:rPr>
              <a:t>  SELECT </a:t>
            </a:r>
            <a:r>
              <a:rPr lang="en-US" altLang="en-US" sz="2000" b="0" dirty="0" err="1">
                <a:latin typeface="Courier New" panose="02070309020205020404" pitchFamily="49" charset="0"/>
              </a:rPr>
              <a:t>last_name</a:t>
            </a:r>
            <a:r>
              <a:rPr lang="en-US" altLang="en-US" sz="2000" b="0" dirty="0">
                <a:latin typeface="Courier New" panose="02070309020205020404" pitchFamily="49" charset="0"/>
              </a:rPr>
              <a:t> INTO </a:t>
            </a:r>
            <a:r>
              <a:rPr lang="en-US" altLang="en-US" sz="2000" b="0" dirty="0" err="1">
                <a:latin typeface="Courier New" panose="02070309020205020404" pitchFamily="49" charset="0"/>
              </a:rPr>
              <a:t>lname</a:t>
            </a:r>
            <a:endParaRPr lang="en-US" altLang="en-US" sz="2000" b="0" dirty="0">
              <a:latin typeface="Courier New" panose="02070309020205020404" pitchFamily="49" charset="0"/>
            </a:endParaRPr>
          </a:p>
          <a:p>
            <a:pPr eaLnBrk="0" hangingPunct="0">
              <a:lnSpc>
                <a:spcPct val="97000"/>
              </a:lnSpc>
              <a:spcBef>
                <a:spcPct val="0"/>
              </a:spcBef>
              <a:buClrTx/>
              <a:buFontTx/>
              <a:buNone/>
            </a:pPr>
            <a:r>
              <a:rPr lang="en-US" altLang="en-US" sz="2000" b="0" dirty="0">
                <a:latin typeface="Courier New" panose="02070309020205020404" pitchFamily="49" charset="0"/>
              </a:rPr>
              <a:t>  FROM EMPLOYEES</a:t>
            </a:r>
          </a:p>
          <a:p>
            <a:pPr eaLnBrk="0" hangingPunct="0">
              <a:lnSpc>
                <a:spcPct val="97000"/>
              </a:lnSpc>
              <a:spcBef>
                <a:spcPct val="0"/>
              </a:spcBef>
              <a:buClrTx/>
              <a:buFontTx/>
              <a:buNone/>
            </a:pPr>
            <a:r>
              <a:rPr lang="en-US" altLang="en-US" sz="2000" b="0" dirty="0">
                <a:latin typeface="Courier New" panose="02070309020205020404" pitchFamily="49" charset="0"/>
              </a:rPr>
              <a:t>  WHERE </a:t>
            </a:r>
            <a:r>
              <a:rPr lang="en-US" altLang="en-US" sz="2000" b="0" dirty="0" err="1">
                <a:latin typeface="Courier New" panose="02070309020205020404" pitchFamily="49" charset="0"/>
              </a:rPr>
              <a:t>employee_id</a:t>
            </a:r>
            <a:r>
              <a:rPr lang="en-US" altLang="en-US" sz="2000" b="0" dirty="0">
                <a:latin typeface="Courier New" panose="02070309020205020404" pitchFamily="49" charset="0"/>
              </a:rPr>
              <a:t> = </a:t>
            </a:r>
            <a:r>
              <a:rPr lang="en-US" altLang="en-US" sz="2000" b="0" dirty="0" err="1">
                <a:latin typeface="Courier New" panose="02070309020205020404" pitchFamily="49" charset="0"/>
              </a:rPr>
              <a:t>emp_id</a:t>
            </a:r>
            <a:r>
              <a:rPr lang="en-US" altLang="en-US" sz="2000" b="0" dirty="0">
                <a:latin typeface="Courier New" panose="02070309020205020404" pitchFamily="49" charset="0"/>
              </a:rPr>
              <a:t>;</a:t>
            </a:r>
          </a:p>
          <a:p>
            <a:pPr eaLnBrk="0" hangingPunct="0">
              <a:lnSpc>
                <a:spcPct val="97000"/>
              </a:lnSpc>
              <a:spcBef>
                <a:spcPct val="0"/>
              </a:spcBef>
              <a:buClrTx/>
              <a:buFontTx/>
              <a:buNone/>
            </a:pPr>
            <a:r>
              <a:rPr lang="en-US" altLang="en-US" sz="2000" b="0" dirty="0">
                <a:latin typeface="Courier New" panose="02070309020205020404" pitchFamily="49" charset="0"/>
              </a:rPr>
              <a:t>  DBMS_OUTPUT.PUT_LINE('Last name: '||</a:t>
            </a:r>
            <a:r>
              <a:rPr lang="en-US" altLang="en-US" sz="2000" b="0" dirty="0" err="1">
                <a:latin typeface="Courier New" panose="02070309020205020404" pitchFamily="49" charset="0"/>
              </a:rPr>
              <a:t>lname</a:t>
            </a:r>
            <a:r>
              <a:rPr lang="en-US" altLang="en-US" sz="2000" b="0" dirty="0">
                <a:latin typeface="Courier New" panose="02070309020205020404" pitchFamily="49" charset="0"/>
              </a:rPr>
              <a:t>);</a:t>
            </a:r>
          </a:p>
          <a:p>
            <a:pPr eaLnBrk="0" hangingPunct="0">
              <a:lnSpc>
                <a:spcPct val="97000"/>
              </a:lnSpc>
              <a:spcBef>
                <a:spcPct val="0"/>
              </a:spcBef>
              <a:buClrTx/>
              <a:buFontTx/>
              <a:buNone/>
            </a:pPr>
            <a:r>
              <a:rPr lang="en-US" altLang="en-US" sz="2000" dirty="0">
                <a:latin typeface="Courier New" panose="02070309020205020404" pitchFamily="49" charset="0"/>
              </a:rPr>
              <a:t>END</a:t>
            </a:r>
            <a:r>
              <a:rPr lang="en-US" altLang="en-US" sz="2000" i="1" dirty="0">
                <a:latin typeface="Courier New" panose="02070309020205020404" pitchFamily="49" charset="0"/>
              </a:rPr>
              <a:t>;</a:t>
            </a:r>
          </a:p>
          <a:p>
            <a:pPr eaLnBrk="0" hangingPunct="0">
              <a:lnSpc>
                <a:spcPct val="97000"/>
              </a:lnSpc>
              <a:spcBef>
                <a:spcPct val="0"/>
              </a:spcBef>
              <a:buClrTx/>
              <a:buFontTx/>
              <a:buNone/>
            </a:pPr>
            <a:r>
              <a:rPr lang="en-US" altLang="en-US" sz="2000" b="0" i="1" dirty="0">
                <a:latin typeface="Courier New" panose="02070309020205020404" pitchFamily="49" charset="0"/>
              </a:rPr>
              <a:t>/</a:t>
            </a:r>
          </a:p>
        </p:txBody>
      </p:sp>
    </p:spTree>
    <p:extLst>
      <p:ext uri="{BB962C8B-B14F-4D97-AF65-F5344CB8AC3E}">
        <p14:creationId xmlns:p14="http://schemas.microsoft.com/office/powerpoint/2010/main" val="348561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a:t>Introduction to PL/SQL Functions</a:t>
            </a:r>
          </a:p>
        </p:txBody>
      </p:sp>
      <p:sp>
        <p:nvSpPr>
          <p:cNvPr id="352262" name="Rectangle 6"/>
          <p:cNvSpPr>
            <a:spLocks noGrp="1" noChangeArrowheads="1"/>
          </p:cNvSpPr>
          <p:nvPr>
            <p:ph type="body" idx="1"/>
          </p:nvPr>
        </p:nvSpPr>
        <p:spPr>
          <a:xfrm>
            <a:off x="1154954" y="2348366"/>
            <a:ext cx="9274629" cy="1833563"/>
          </a:xfrm>
          <a:noFill/>
          <a:ln/>
        </p:spPr>
        <p:txBody>
          <a:bodyPr/>
          <a:lstStyle/>
          <a:p>
            <a:r>
              <a:rPr lang="en-US" altLang="en-US" dirty="0"/>
              <a:t>Functions are named PL/SQL blocks that perform a sequence of actions and return a value. A function can be invoked from:</a:t>
            </a:r>
          </a:p>
          <a:p>
            <a:pPr lvl="1"/>
            <a:r>
              <a:rPr lang="en-US" altLang="en-US" dirty="0"/>
              <a:t>Any PL/SQL block</a:t>
            </a:r>
          </a:p>
          <a:p>
            <a:pPr lvl="1"/>
            <a:r>
              <a:rPr lang="en-US" altLang="en-US" dirty="0"/>
              <a:t>A SQL statement (subject to some restrictions)</a:t>
            </a:r>
          </a:p>
        </p:txBody>
      </p:sp>
      <p:sp>
        <p:nvSpPr>
          <p:cNvPr id="352263" name="Rectangle 7"/>
          <p:cNvSpPr>
            <a:spLocks noChangeArrowheads="1"/>
          </p:cNvSpPr>
          <p:nvPr/>
        </p:nvSpPr>
        <p:spPr bwMode="gray">
          <a:xfrm>
            <a:off x="2501106" y="4181929"/>
            <a:ext cx="7138987" cy="2425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2700" tIns="12700" rIns="12700" bIns="12700"/>
          <a:lstStyle>
            <a:lvl1pPr algn="l">
              <a:buClr>
                <a:srgbClr val="000000"/>
              </a:buClr>
              <a:tabLst>
                <a:tab pos="1200150" algn="l"/>
              </a:tabLst>
              <a:defRPr sz="2200" b="1">
                <a:solidFill>
                  <a:schemeClr val="tx1"/>
                </a:solidFill>
                <a:latin typeface="Arial" panose="020B0604020202020204" pitchFamily="34" charset="0"/>
              </a:defRPr>
            </a:lvl1pPr>
            <a:lvl2pPr algn="l">
              <a:buChar char="•"/>
              <a:tabLst>
                <a:tab pos="1200150" algn="l"/>
              </a:tabLst>
              <a:defRPr sz="2200" b="1">
                <a:solidFill>
                  <a:schemeClr val="tx1"/>
                </a:solidFill>
                <a:latin typeface="Arial" panose="020B0604020202020204" pitchFamily="34" charset="0"/>
              </a:defRPr>
            </a:lvl2pPr>
            <a:lvl3pPr algn="l">
              <a:buChar char="–"/>
              <a:tabLst>
                <a:tab pos="1200150" algn="l"/>
              </a:tabLst>
              <a:defRPr sz="2000" b="1">
                <a:solidFill>
                  <a:schemeClr val="tx1"/>
                </a:solidFill>
                <a:latin typeface="Arial" panose="020B0604020202020204" pitchFamily="34" charset="0"/>
              </a:defRPr>
            </a:lvl3pPr>
            <a:lvl4pPr algn="l">
              <a:buClr>
                <a:srgbClr val="000000"/>
              </a:buClr>
              <a:tabLst>
                <a:tab pos="1200150" algn="l"/>
              </a:tabLst>
              <a:defRPr sz="2000" b="1">
                <a:solidFill>
                  <a:srgbClr val="FF0000"/>
                </a:solidFill>
                <a:latin typeface="Arial" panose="020B0604020202020204" pitchFamily="34" charset="0"/>
              </a:defRPr>
            </a:lvl4pPr>
            <a:lvl5pPr algn="l">
              <a:buClr>
                <a:srgbClr val="000000"/>
              </a:buClr>
              <a:tabLst>
                <a:tab pos="1200150" algn="l"/>
              </a:tabLst>
              <a:defRPr sz="2000" b="1">
                <a:solidFill>
                  <a:schemeClr val="tx1"/>
                </a:solidFill>
                <a:latin typeface="Arial" panose="020B0604020202020204" pitchFamily="34" charset="0"/>
              </a:defRPr>
            </a:lvl5pPr>
            <a:lvl6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fontAlgn="base">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eaLnBrk="0" hangingPunct="0">
              <a:lnSpc>
                <a:spcPct val="97000"/>
              </a:lnSpc>
              <a:spcBef>
                <a:spcPct val="0"/>
              </a:spcBef>
              <a:buClrTx/>
              <a:buFontTx/>
              <a:buNone/>
            </a:pPr>
            <a:r>
              <a:rPr lang="en-US" altLang="en-US" sz="2000" dirty="0">
                <a:latin typeface="Courier New" panose="02070309020205020404" pitchFamily="49" charset="0"/>
              </a:rPr>
              <a:t>CREATE or REPLACE FUNCTION </a:t>
            </a:r>
            <a:r>
              <a:rPr lang="en-US" altLang="en-US" sz="2000" b="0" dirty="0" err="1">
                <a:latin typeface="Courier New" panose="02070309020205020404" pitchFamily="49" charset="0"/>
              </a:rPr>
              <a:t>avg_salary</a:t>
            </a:r>
            <a:r>
              <a:rPr lang="en-US" altLang="en-US" sz="2000" b="0" dirty="0">
                <a:latin typeface="Courier New" panose="02070309020205020404" pitchFamily="49" charset="0"/>
              </a:rPr>
              <a:t> </a:t>
            </a:r>
            <a:r>
              <a:rPr lang="en-US" altLang="en-US" sz="2000" dirty="0">
                <a:latin typeface="Courier New" panose="02070309020205020404" pitchFamily="49" charset="0"/>
              </a:rPr>
              <a:t>RETURN NUMBER IS</a:t>
            </a:r>
          </a:p>
          <a:p>
            <a:pPr eaLnBrk="0" hangingPunct="0">
              <a:lnSpc>
                <a:spcPct val="97000"/>
              </a:lnSpc>
              <a:spcBef>
                <a:spcPct val="0"/>
              </a:spcBef>
              <a:buClrTx/>
              <a:buFontTx/>
              <a:buNone/>
            </a:pPr>
            <a:r>
              <a:rPr lang="en-US" altLang="en-US" sz="2000" b="0" dirty="0">
                <a:latin typeface="Courier New" panose="02070309020205020404" pitchFamily="49" charset="0"/>
              </a:rPr>
              <a:t>  </a:t>
            </a:r>
            <a:r>
              <a:rPr lang="en-US" altLang="en-US" sz="2000" b="0" dirty="0" err="1">
                <a:latin typeface="Courier New" panose="02070309020205020404" pitchFamily="49" charset="0"/>
              </a:rPr>
              <a:t>avg_sal</a:t>
            </a:r>
            <a:r>
              <a:rPr lang="en-US" altLang="en-US" sz="2000" b="0" dirty="0">
                <a:latin typeface="Courier New" panose="02070309020205020404" pitchFamily="49" charset="0"/>
              </a:rPr>
              <a:t> </a:t>
            </a:r>
            <a:r>
              <a:rPr lang="en-US" altLang="en-US" sz="2000" b="0" dirty="0" err="1">
                <a:latin typeface="Courier New" panose="02070309020205020404" pitchFamily="49" charset="0"/>
              </a:rPr>
              <a:t>employees.salary%type</a:t>
            </a:r>
            <a:r>
              <a:rPr lang="en-US" altLang="en-US" sz="2000" b="0" dirty="0">
                <a:latin typeface="Courier New" panose="02070309020205020404" pitchFamily="49" charset="0"/>
              </a:rPr>
              <a:t>;</a:t>
            </a:r>
          </a:p>
          <a:p>
            <a:pPr eaLnBrk="0" hangingPunct="0">
              <a:lnSpc>
                <a:spcPct val="97000"/>
              </a:lnSpc>
              <a:spcBef>
                <a:spcPct val="0"/>
              </a:spcBef>
              <a:buClrTx/>
              <a:buFontTx/>
              <a:buNone/>
            </a:pPr>
            <a:r>
              <a:rPr lang="en-US" altLang="en-US" sz="2000" dirty="0">
                <a:latin typeface="Courier New" panose="02070309020205020404" pitchFamily="49" charset="0"/>
              </a:rPr>
              <a:t>BEGIN</a:t>
            </a:r>
          </a:p>
          <a:p>
            <a:pPr eaLnBrk="0" hangingPunct="0">
              <a:lnSpc>
                <a:spcPct val="97000"/>
              </a:lnSpc>
              <a:spcBef>
                <a:spcPct val="0"/>
              </a:spcBef>
              <a:buClrTx/>
              <a:buFontTx/>
              <a:buNone/>
            </a:pPr>
            <a:r>
              <a:rPr lang="en-US" altLang="en-US" sz="2000" b="0" dirty="0">
                <a:latin typeface="Courier New" panose="02070309020205020404" pitchFamily="49" charset="0"/>
              </a:rPr>
              <a:t>  SELECT AVG(salary) INTO </a:t>
            </a:r>
            <a:r>
              <a:rPr lang="en-US" altLang="en-US" sz="2000" b="0" dirty="0" err="1">
                <a:latin typeface="Courier New" panose="02070309020205020404" pitchFamily="49" charset="0"/>
              </a:rPr>
              <a:t>avg_sal</a:t>
            </a:r>
            <a:endParaRPr lang="en-US" altLang="en-US" sz="2000" b="0" dirty="0">
              <a:latin typeface="Courier New" panose="02070309020205020404" pitchFamily="49" charset="0"/>
            </a:endParaRPr>
          </a:p>
          <a:p>
            <a:pPr eaLnBrk="0" hangingPunct="0">
              <a:lnSpc>
                <a:spcPct val="97000"/>
              </a:lnSpc>
              <a:spcBef>
                <a:spcPct val="0"/>
              </a:spcBef>
              <a:buClrTx/>
              <a:buFontTx/>
              <a:buNone/>
            </a:pPr>
            <a:r>
              <a:rPr lang="en-US" altLang="en-US" sz="2000" b="0" dirty="0">
                <a:latin typeface="Courier New" panose="02070309020205020404" pitchFamily="49" charset="0"/>
              </a:rPr>
              <a:t>  FROM EMPLOYEES;</a:t>
            </a:r>
          </a:p>
          <a:p>
            <a:pPr eaLnBrk="0" hangingPunct="0">
              <a:lnSpc>
                <a:spcPct val="97000"/>
              </a:lnSpc>
              <a:spcBef>
                <a:spcPct val="0"/>
              </a:spcBef>
              <a:buClrTx/>
              <a:buFontTx/>
              <a:buNone/>
            </a:pPr>
            <a:r>
              <a:rPr lang="en-US" altLang="en-US" sz="2000" b="0" dirty="0">
                <a:latin typeface="Courier New" panose="02070309020205020404" pitchFamily="49" charset="0"/>
              </a:rPr>
              <a:t>  </a:t>
            </a:r>
            <a:r>
              <a:rPr lang="en-US" altLang="en-US" sz="2000" dirty="0">
                <a:solidFill>
                  <a:srgbClr val="FF0000"/>
                </a:solidFill>
                <a:latin typeface="Courier New" panose="02070309020205020404" pitchFamily="49" charset="0"/>
              </a:rPr>
              <a:t>RETURN</a:t>
            </a:r>
            <a:r>
              <a:rPr lang="en-US" altLang="en-US" sz="2000" b="0" dirty="0">
                <a:latin typeface="Courier New" panose="02070309020205020404" pitchFamily="49" charset="0"/>
              </a:rPr>
              <a:t> </a:t>
            </a:r>
            <a:r>
              <a:rPr lang="en-US" altLang="en-US" sz="2000" b="0" dirty="0" err="1">
                <a:latin typeface="Courier New" panose="02070309020205020404" pitchFamily="49" charset="0"/>
              </a:rPr>
              <a:t>avg_sal</a:t>
            </a:r>
            <a:r>
              <a:rPr lang="en-US" altLang="en-US" sz="2000" b="0" dirty="0">
                <a:latin typeface="Courier New" panose="02070309020205020404" pitchFamily="49" charset="0"/>
              </a:rPr>
              <a:t>;</a:t>
            </a:r>
          </a:p>
          <a:p>
            <a:pPr eaLnBrk="0" hangingPunct="0">
              <a:lnSpc>
                <a:spcPct val="97000"/>
              </a:lnSpc>
              <a:spcBef>
                <a:spcPct val="0"/>
              </a:spcBef>
              <a:buClrTx/>
              <a:buFontTx/>
              <a:buNone/>
            </a:pPr>
            <a:r>
              <a:rPr lang="en-US" altLang="en-US" sz="2000" dirty="0">
                <a:latin typeface="Courier New" panose="02070309020205020404" pitchFamily="49" charset="0"/>
              </a:rPr>
              <a:t>END</a:t>
            </a:r>
            <a:r>
              <a:rPr lang="en-US" altLang="en-US" sz="2000" i="1" dirty="0">
                <a:latin typeface="Courier New" panose="02070309020205020404" pitchFamily="49" charset="0"/>
              </a:rPr>
              <a:t>;</a:t>
            </a:r>
          </a:p>
          <a:p>
            <a:pPr eaLnBrk="0" hangingPunct="0">
              <a:lnSpc>
                <a:spcPct val="97000"/>
              </a:lnSpc>
              <a:spcBef>
                <a:spcPct val="0"/>
              </a:spcBef>
              <a:buClrTx/>
              <a:buFontTx/>
              <a:buNone/>
            </a:pPr>
            <a:r>
              <a:rPr lang="en-US" altLang="en-US" sz="2000" b="0" i="1" dirty="0">
                <a:latin typeface="Courier New" panose="02070309020205020404" pitchFamily="49" charset="0"/>
              </a:rPr>
              <a:t>/</a:t>
            </a:r>
          </a:p>
        </p:txBody>
      </p:sp>
    </p:spTree>
    <p:extLst>
      <p:ext uri="{BB962C8B-B14F-4D97-AF65-F5344CB8AC3E}">
        <p14:creationId xmlns:p14="http://schemas.microsoft.com/office/powerpoint/2010/main" val="14255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xfrm>
            <a:off x="10761961" y="6555125"/>
            <a:ext cx="1430039" cy="3047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Oracle11</a:t>
            </a:r>
            <a:r>
              <a:rPr lang="en-US" altLang="en-US" i="1" dirty="0"/>
              <a:t>g</a:t>
            </a:r>
            <a:r>
              <a:rPr lang="en-US" altLang="en-US" dirty="0"/>
              <a:t>: PL/SQL Programming</a:t>
            </a:r>
          </a:p>
        </p:txBody>
      </p:sp>
      <p:sp>
        <p:nvSpPr>
          <p:cNvPr id="13316" name="Rectangle 2"/>
          <p:cNvSpPr>
            <a:spLocks noGrp="1" noChangeArrowheads="1"/>
          </p:cNvSpPr>
          <p:nvPr>
            <p:ph type="title"/>
          </p:nvPr>
        </p:nvSpPr>
        <p:spPr/>
        <p:txBody>
          <a:bodyPr/>
          <a:lstStyle/>
          <a:p>
            <a:pPr eaLnBrk="1" hangingPunct="1"/>
            <a:r>
              <a:rPr lang="en-US" altLang="en-US"/>
              <a:t>Use Function in SQL</a:t>
            </a:r>
          </a:p>
        </p:txBody>
      </p:sp>
      <p:pic>
        <p:nvPicPr>
          <p:cNvPr id="13317" name="Picture 8" descr="F:\books\PLSQL_2012_dir\IR\Final 11g files\Art files\C8159_06\C8159_06\C8159_ch06_f07.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988" y="2182013"/>
            <a:ext cx="7587343" cy="4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67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8" name="Rectangle 12"/>
          <p:cNvSpPr>
            <a:spLocks noGrp="1" noChangeArrowheads="1"/>
          </p:cNvSpPr>
          <p:nvPr>
            <p:ph type="title"/>
          </p:nvPr>
        </p:nvSpPr>
        <p:spPr/>
        <p:txBody>
          <a:bodyPr/>
          <a:lstStyle/>
          <a:p>
            <a:r>
              <a:rPr lang="en-US" altLang="en-US"/>
              <a:t>Advantages of User-Defined Functions in SQL Statements</a:t>
            </a:r>
          </a:p>
        </p:txBody>
      </p:sp>
      <p:sp>
        <p:nvSpPr>
          <p:cNvPr id="301069" name="Rectangle 13"/>
          <p:cNvSpPr>
            <a:spLocks noGrp="1" noChangeArrowheads="1"/>
          </p:cNvSpPr>
          <p:nvPr>
            <p:ph type="body" idx="1"/>
          </p:nvPr>
        </p:nvSpPr>
        <p:spPr>
          <a:xfrm>
            <a:off x="794656" y="2556330"/>
            <a:ext cx="9808029" cy="2168525"/>
          </a:xfrm>
        </p:spPr>
        <p:txBody>
          <a:bodyPr>
            <a:noAutofit/>
          </a:bodyPr>
          <a:lstStyle/>
          <a:p>
            <a:pPr lvl="1"/>
            <a:r>
              <a:rPr lang="en-US" altLang="en-US" sz="2400" dirty="0"/>
              <a:t>Can extend SQL where activities are too complex, too awkward, or unavailable with SQL</a:t>
            </a:r>
          </a:p>
          <a:p>
            <a:pPr lvl="1"/>
            <a:r>
              <a:rPr lang="en-US" altLang="en-US" sz="2400" dirty="0"/>
              <a:t>Can increase efficiency when used in the </a:t>
            </a:r>
            <a:r>
              <a:rPr lang="en-US" altLang="en-US" sz="2400" dirty="0">
                <a:latin typeface="Courier New" panose="02070309020205020404" pitchFamily="49" charset="0"/>
              </a:rPr>
              <a:t>WHERE</a:t>
            </a:r>
            <a:r>
              <a:rPr lang="en-US" altLang="en-US" sz="2400" dirty="0"/>
              <a:t> clause to filter data, as opposed to filtering the data in the application</a:t>
            </a:r>
          </a:p>
          <a:p>
            <a:pPr lvl="1"/>
            <a:r>
              <a:rPr lang="en-US" altLang="en-US" sz="2400" dirty="0"/>
              <a:t>Can manipulate data values</a:t>
            </a:r>
          </a:p>
        </p:txBody>
      </p:sp>
    </p:spTree>
    <p:extLst>
      <p:ext uri="{BB962C8B-B14F-4D97-AF65-F5344CB8AC3E}">
        <p14:creationId xmlns:p14="http://schemas.microsoft.com/office/powerpoint/2010/main" val="365552321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Procedure and Functions</a:t>
            </a:r>
          </a:p>
        </p:txBody>
      </p:sp>
      <p:sp>
        <p:nvSpPr>
          <p:cNvPr id="3" name="Content Placeholder 2"/>
          <p:cNvSpPr>
            <a:spLocks noGrp="1"/>
          </p:cNvSpPr>
          <p:nvPr>
            <p:ph idx="1"/>
          </p:nvPr>
        </p:nvSpPr>
        <p:spPr>
          <a:xfrm>
            <a:off x="564776" y="2312895"/>
            <a:ext cx="10771095" cy="4182034"/>
          </a:xfrm>
        </p:spPr>
        <p:txBody>
          <a:bodyPr>
            <a:normAutofit/>
          </a:bodyPr>
          <a:lstStyle/>
          <a:p>
            <a:pPr marL="628650" indent="-457200" algn="just">
              <a:lnSpc>
                <a:spcPct val="120000"/>
              </a:lnSpc>
              <a:spcBef>
                <a:spcPts val="0"/>
              </a:spcBef>
            </a:pPr>
            <a:r>
              <a:rPr lang="en-US" altLang="en-US" sz="2000" dirty="0">
                <a:ea typeface="Arial Unicode MS" panose="020B0604020202020204" pitchFamily="34" charset="-128"/>
                <a:cs typeface="Arial Unicode MS" panose="020B0604020202020204" pitchFamily="34" charset="-128"/>
              </a:rPr>
              <a:t>A procedure or a function may have 0 to many parameters. </a:t>
            </a:r>
          </a:p>
          <a:p>
            <a:pPr marL="628650" indent="-457200" algn="just">
              <a:lnSpc>
                <a:spcPct val="120000"/>
              </a:lnSpc>
              <a:spcBef>
                <a:spcPts val="0"/>
              </a:spcBef>
            </a:pPr>
            <a:r>
              <a:rPr lang="en-US" altLang="en-US" sz="2000" dirty="0">
                <a:ea typeface="Arial Unicode MS" panose="020B0604020202020204" pitchFamily="34" charset="-128"/>
                <a:cs typeface="Arial Unicode MS" panose="020B0604020202020204" pitchFamily="34" charset="-128"/>
              </a:rPr>
              <a:t>Each has two parts: </a:t>
            </a:r>
          </a:p>
          <a:p>
            <a:pPr marL="1454150" lvl="1" indent="-457200" algn="just">
              <a:lnSpc>
                <a:spcPct val="120000"/>
              </a:lnSpc>
              <a:spcBef>
                <a:spcPts val="0"/>
              </a:spcBef>
            </a:pPr>
            <a:r>
              <a:rPr lang="en-US" altLang="en-US" sz="1800" dirty="0">
                <a:ea typeface="Arial Unicode MS" panose="020B0604020202020204" pitchFamily="34" charset="-128"/>
                <a:cs typeface="Arial Unicode MS" panose="020B0604020202020204" pitchFamily="34" charset="-128"/>
              </a:rPr>
              <a:t>The </a:t>
            </a:r>
            <a:r>
              <a:rPr lang="en-US" altLang="en-US" sz="1800" b="1" dirty="0">
                <a:ea typeface="Arial Unicode MS" panose="020B0604020202020204" pitchFamily="34" charset="-128"/>
                <a:cs typeface="Arial Unicode MS" panose="020B0604020202020204" pitchFamily="34" charset="-128"/>
              </a:rPr>
              <a:t>header </a:t>
            </a:r>
            <a:r>
              <a:rPr lang="en-US" altLang="en-US" sz="1800" dirty="0">
                <a:ea typeface="Arial Unicode MS" panose="020B0604020202020204" pitchFamily="34" charset="-128"/>
                <a:cs typeface="Arial Unicode MS" panose="020B0604020202020204" pitchFamily="34" charset="-128"/>
              </a:rPr>
              <a:t>portion, which comes before </a:t>
            </a:r>
            <a:r>
              <a:rPr lang="en-US" altLang="en-US" sz="1800" b="1" i="1" dirty="0">
                <a:ea typeface="Arial Unicode MS" panose="020B0604020202020204" pitchFamily="34" charset="-128"/>
                <a:cs typeface="Arial Unicode MS" panose="020B0604020202020204" pitchFamily="34" charset="-128"/>
              </a:rPr>
              <a:t>IS</a:t>
            </a:r>
            <a:r>
              <a:rPr lang="en-US" altLang="en-US" sz="1800" dirty="0">
                <a:ea typeface="Arial Unicode MS" panose="020B0604020202020204" pitchFamily="34" charset="-128"/>
                <a:cs typeface="Arial Unicode MS" panose="020B0604020202020204" pitchFamily="34" charset="-128"/>
              </a:rPr>
              <a:t> keyword (this contains the procedure name and the parameter list),</a:t>
            </a:r>
          </a:p>
          <a:p>
            <a:pPr marL="1454150" lvl="1" indent="-457200" algn="just">
              <a:lnSpc>
                <a:spcPct val="120000"/>
              </a:lnSpc>
              <a:spcBef>
                <a:spcPts val="0"/>
              </a:spcBef>
            </a:pPr>
            <a:r>
              <a:rPr lang="en-US" altLang="en-US" sz="1800" dirty="0">
                <a:ea typeface="Arial Unicode MS" panose="020B0604020202020204" pitchFamily="34" charset="-128"/>
                <a:cs typeface="Arial Unicode MS" panose="020B0604020202020204" pitchFamily="34" charset="-128"/>
              </a:rPr>
              <a:t>The </a:t>
            </a:r>
            <a:r>
              <a:rPr lang="en-US" altLang="en-US" sz="1800" b="1" dirty="0">
                <a:ea typeface="Arial Unicode MS" panose="020B0604020202020204" pitchFamily="34" charset="-128"/>
                <a:cs typeface="Arial Unicode MS" panose="020B0604020202020204" pitchFamily="34" charset="-128"/>
              </a:rPr>
              <a:t>body</a:t>
            </a:r>
            <a:r>
              <a:rPr lang="en-US" altLang="en-US" sz="1800" dirty="0">
                <a:ea typeface="Arial Unicode MS" panose="020B0604020202020204" pitchFamily="34" charset="-128"/>
                <a:cs typeface="Arial Unicode MS" panose="020B0604020202020204" pitchFamily="34" charset="-128"/>
              </a:rPr>
              <a:t>, which is everything after the IS keyword. Body is similar to anonymous block having variable declarations, begin and end.</a:t>
            </a:r>
          </a:p>
          <a:p>
            <a:pPr marL="628650" indent="-457200" algn="just">
              <a:lnSpc>
                <a:spcPct val="120000"/>
              </a:lnSpc>
              <a:spcBef>
                <a:spcPts val="0"/>
              </a:spcBef>
            </a:pPr>
            <a:r>
              <a:rPr lang="en-US" altLang="en-US" sz="2000" dirty="0">
                <a:ea typeface="Arial Unicode MS" panose="020B0604020202020204" pitchFamily="34" charset="-128"/>
                <a:cs typeface="Arial Unicode MS" panose="020B0604020202020204" pitchFamily="34" charset="-128"/>
              </a:rPr>
              <a:t>The word REPLACE is optional.</a:t>
            </a:r>
          </a:p>
          <a:p>
            <a:pPr marL="628650" indent="-457200" algn="just">
              <a:lnSpc>
                <a:spcPct val="120000"/>
              </a:lnSpc>
              <a:spcBef>
                <a:spcPts val="0"/>
              </a:spcBef>
            </a:pPr>
            <a:r>
              <a:rPr lang="en-US" altLang="en-US" sz="2000" dirty="0">
                <a:ea typeface="Arial Unicode MS" panose="020B0604020202020204" pitchFamily="34" charset="-128"/>
                <a:cs typeface="Arial Unicode MS" panose="020B0604020202020204" pitchFamily="34" charset="-128"/>
              </a:rPr>
              <a:t>When the word REPLACE is not used in the header of the procedure, in order to change the code in the procedure, it must be dropped first and then re-created. </a:t>
            </a:r>
          </a:p>
          <a:p>
            <a:endParaRPr lang="en-AU" dirty="0"/>
          </a:p>
        </p:txBody>
      </p:sp>
    </p:spTree>
    <p:extLst>
      <p:ext uri="{BB962C8B-B14F-4D97-AF65-F5344CB8AC3E}">
        <p14:creationId xmlns:p14="http://schemas.microsoft.com/office/powerpoint/2010/main" val="37265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en-US" dirty="0"/>
              <a:t>Procedures vs Functions</a:t>
            </a:r>
            <a:endParaRPr lang="en-US" altLang="en-US" b="0" dirty="0"/>
          </a:p>
        </p:txBody>
      </p:sp>
      <p:sp>
        <p:nvSpPr>
          <p:cNvPr id="14340" name="Rectangle 3"/>
          <p:cNvSpPr>
            <a:spLocks noGrp="1" noChangeArrowheads="1"/>
          </p:cNvSpPr>
          <p:nvPr>
            <p:ph idx="1"/>
          </p:nvPr>
        </p:nvSpPr>
        <p:spPr>
          <a:xfrm>
            <a:off x="1154954" y="2603500"/>
            <a:ext cx="9804399" cy="3945218"/>
          </a:xfrm>
        </p:spPr>
        <p:txBody>
          <a:bodyPr>
            <a:normAutofit/>
          </a:bodyPr>
          <a:lstStyle/>
          <a:p>
            <a:pPr eaLnBrk="1" hangingPunct="1"/>
            <a:r>
              <a:rPr lang="en-US" altLang="en-US" sz="2400" dirty="0"/>
              <a:t>Procedures</a:t>
            </a:r>
          </a:p>
          <a:p>
            <a:pPr lvl="1" eaLnBrk="1" hangingPunct="1"/>
            <a:r>
              <a:rPr lang="en-US" altLang="en-US" sz="2000" dirty="0"/>
              <a:t>Receive multiple input parameters </a:t>
            </a:r>
          </a:p>
          <a:p>
            <a:pPr lvl="1" eaLnBrk="1" hangingPunct="1"/>
            <a:r>
              <a:rPr lang="en-US" altLang="en-US" sz="2000" dirty="0"/>
              <a:t>May return multiple output values or return no output values [restricted way] </a:t>
            </a:r>
          </a:p>
          <a:p>
            <a:pPr lvl="1" eaLnBrk="1" hangingPunct="1"/>
            <a:r>
              <a:rPr lang="en-US" altLang="en-US" sz="2000" dirty="0"/>
              <a:t>Perform action such as inserting, updating, or deleting database records</a:t>
            </a:r>
          </a:p>
          <a:p>
            <a:pPr eaLnBrk="1" hangingPunct="1"/>
            <a:r>
              <a:rPr lang="en-US" altLang="en-US" sz="2400" dirty="0"/>
              <a:t>Functions</a:t>
            </a:r>
          </a:p>
          <a:p>
            <a:pPr lvl="1" eaLnBrk="1" hangingPunct="1"/>
            <a:r>
              <a:rPr lang="en-US" altLang="en-US" sz="2000" dirty="0"/>
              <a:t>Receive multiple input parameters</a:t>
            </a:r>
          </a:p>
          <a:p>
            <a:pPr lvl="1" eaLnBrk="1" hangingPunct="1"/>
            <a:r>
              <a:rPr lang="en-US" altLang="en-US" sz="2000" dirty="0"/>
              <a:t>Always returns single output value</a:t>
            </a:r>
          </a:p>
        </p:txBody>
      </p:sp>
      <p:sp>
        <p:nvSpPr>
          <p:cNvPr id="14338" name="Slide Number Placeholder 4"/>
          <p:cNvSpPr>
            <a:spLocks noGrp="1"/>
          </p:cNvSpPr>
          <p:nvPr>
            <p:ph type="sldNum" sz="quarter" idx="12"/>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DBC9B5C-6DD6-4343-BDAE-7C7B91739F91}" type="slidenum">
              <a:rPr lang="en-US" altLang="en-US" sz="1400"/>
              <a:pPr eaLnBrk="1" hangingPunct="1"/>
              <a:t>9</a:t>
            </a:fld>
            <a:endParaRPr lang="en-US" altLang="en-US" sz="1400"/>
          </a:p>
        </p:txBody>
      </p:sp>
    </p:spTree>
    <p:extLst>
      <p:ext uri="{BB962C8B-B14F-4D97-AF65-F5344CB8AC3E}">
        <p14:creationId xmlns:p14="http://schemas.microsoft.com/office/powerpoint/2010/main" val="2269037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538</TotalTime>
  <Words>4439</Words>
  <Application>Microsoft Office PowerPoint</Application>
  <PresentationFormat>Widescreen</PresentationFormat>
  <Paragraphs>420</Paragraphs>
  <Slides>32</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Courier</vt:lpstr>
      <vt:lpstr>Arial</vt:lpstr>
      <vt:lpstr>Calibri</vt:lpstr>
      <vt:lpstr>Century Gothic</vt:lpstr>
      <vt:lpstr>Courier New</vt:lpstr>
      <vt:lpstr>Times New Roman</vt:lpstr>
      <vt:lpstr>Wingdings 3</vt:lpstr>
      <vt:lpstr>Ion Boardroom</vt:lpstr>
      <vt:lpstr>Document</vt:lpstr>
      <vt:lpstr>KIT712: Database Management Technology</vt:lpstr>
      <vt:lpstr>Review of Anonymous Blocks</vt:lpstr>
      <vt:lpstr>PL/SQL Named Program Units</vt:lpstr>
      <vt:lpstr>Introduction to PL/SQL Procedures</vt:lpstr>
      <vt:lpstr>Introduction to PL/SQL Functions</vt:lpstr>
      <vt:lpstr>Use Function in SQL</vt:lpstr>
      <vt:lpstr>Advantages of User-Defined Functions in SQL Statements</vt:lpstr>
      <vt:lpstr>Procedure and Functions</vt:lpstr>
      <vt:lpstr>Procedures vs Functions</vt:lpstr>
      <vt:lpstr>What Are Parameters?</vt:lpstr>
      <vt:lpstr>Using IN Parameters: Example</vt:lpstr>
      <vt:lpstr>Using OUT Parameters: Example</vt:lpstr>
      <vt:lpstr>Using IN OUT Parameters: Example</vt:lpstr>
      <vt:lpstr>Handled Exceptions in Procedures</vt:lpstr>
      <vt:lpstr>Exceptions Not Handled</vt:lpstr>
      <vt:lpstr>Introduction to PL/SQL Triggers</vt:lpstr>
      <vt:lpstr>Why Trigger?</vt:lpstr>
      <vt:lpstr>Database Trigger Defined</vt:lpstr>
      <vt:lpstr>Trigger Body</vt:lpstr>
      <vt:lpstr>Trigger Events</vt:lpstr>
      <vt:lpstr>Types of DML Triggers</vt:lpstr>
      <vt:lpstr>Trigger Timing</vt:lpstr>
      <vt:lpstr>Create DML Trigger Syntax</vt:lpstr>
      <vt:lpstr>Trigger-Firing Sequence</vt:lpstr>
      <vt:lpstr>Using OLD and NEW Identifiers</vt:lpstr>
      <vt:lpstr>Using OLD and NEW Qualifiers</vt:lpstr>
      <vt:lpstr>ALTER TRIGGER statement</vt:lpstr>
      <vt:lpstr>Delete a Trigger</vt:lpstr>
      <vt:lpstr>Data Dictionary</vt:lpstr>
      <vt:lpstr>Data Dictionary</vt:lpstr>
      <vt:lpstr>Execution Flow of SQL</vt:lpstr>
      <vt:lpstr>Execution Flow of SQL  in PL/SQL Subprograms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KIT712: Database Management Technology</dc:title>
  <dc:creator>Garg,Saurabh</dc:creator>
  <cp:lastModifiedBy>Saurabh Garg</cp:lastModifiedBy>
  <cp:revision>40</cp:revision>
  <dcterms:created xsi:type="dcterms:W3CDTF">2014-08-19T06:24:58Z</dcterms:created>
  <dcterms:modified xsi:type="dcterms:W3CDTF">2021-09-13T22:45:33Z</dcterms:modified>
</cp:coreProperties>
</file>