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handoutMasterIdLst>
    <p:handoutMasterId r:id="rId56"/>
  </p:handoutMasterIdLst>
  <p:sldIdLst>
    <p:sldId id="256" r:id="rId5"/>
    <p:sldId id="357" r:id="rId6"/>
    <p:sldId id="327" r:id="rId7"/>
    <p:sldId id="263" r:id="rId8"/>
    <p:sldId id="264" r:id="rId9"/>
    <p:sldId id="287" r:id="rId10"/>
    <p:sldId id="288" r:id="rId11"/>
    <p:sldId id="290" r:id="rId12"/>
    <p:sldId id="291" r:id="rId13"/>
    <p:sldId id="292" r:id="rId14"/>
    <p:sldId id="293" r:id="rId15"/>
    <p:sldId id="296" r:id="rId16"/>
    <p:sldId id="294" r:id="rId17"/>
    <p:sldId id="289" r:id="rId18"/>
    <p:sldId id="295" r:id="rId19"/>
    <p:sldId id="328" r:id="rId20"/>
    <p:sldId id="297" r:id="rId21"/>
    <p:sldId id="334" r:id="rId22"/>
    <p:sldId id="332" r:id="rId23"/>
    <p:sldId id="316" r:id="rId24"/>
    <p:sldId id="333" r:id="rId25"/>
    <p:sldId id="336" r:id="rId26"/>
    <p:sldId id="337" r:id="rId27"/>
    <p:sldId id="338" r:id="rId28"/>
    <p:sldId id="335" r:id="rId29"/>
    <p:sldId id="339" r:id="rId30"/>
    <p:sldId id="340" r:id="rId31"/>
    <p:sldId id="341" r:id="rId32"/>
    <p:sldId id="342" r:id="rId33"/>
    <p:sldId id="343" r:id="rId34"/>
    <p:sldId id="345" r:id="rId35"/>
    <p:sldId id="346" r:id="rId36"/>
    <p:sldId id="351" r:id="rId37"/>
    <p:sldId id="352" r:id="rId38"/>
    <p:sldId id="356" r:id="rId39"/>
    <p:sldId id="355" r:id="rId40"/>
    <p:sldId id="354" r:id="rId41"/>
    <p:sldId id="347" r:id="rId42"/>
    <p:sldId id="348" r:id="rId43"/>
    <p:sldId id="353" r:id="rId44"/>
    <p:sldId id="317" r:id="rId45"/>
    <p:sldId id="318" r:id="rId46"/>
    <p:sldId id="319" r:id="rId47"/>
    <p:sldId id="320" r:id="rId48"/>
    <p:sldId id="321" r:id="rId49"/>
    <p:sldId id="322" r:id="rId50"/>
    <p:sldId id="323" r:id="rId51"/>
    <p:sldId id="324" r:id="rId52"/>
    <p:sldId id="325" r:id="rId53"/>
    <p:sldId id="326" r:id="rId54"/>
  </p:sldIdLst>
  <p:sldSz cx="12192000" cy="6858000"/>
  <p:notesSz cx="9931400" cy="6794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3817" autoAdjust="0"/>
  </p:normalViewPr>
  <p:slideViewPr>
    <p:cSldViewPr snapToGrid="0">
      <p:cViewPr varScale="1">
        <p:scale>
          <a:sx n="59" d="100"/>
          <a:sy n="59"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4381" cy="34102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5624700" y="0"/>
            <a:ext cx="4304381" cy="341028"/>
          </a:xfrm>
          <a:prstGeom prst="rect">
            <a:avLst/>
          </a:prstGeom>
        </p:spPr>
        <p:txBody>
          <a:bodyPr vert="horz" lIns="91440" tIns="45720" rIns="91440" bIns="45720" rtlCol="0"/>
          <a:lstStyle>
            <a:lvl1pPr algn="r">
              <a:defRPr sz="1200"/>
            </a:lvl1pPr>
          </a:lstStyle>
          <a:p>
            <a:fld id="{D88A2B53-B1BC-485A-A994-D80880AFA692}" type="datetimeFigureOut">
              <a:rPr lang="en-AU" smtClean="0"/>
              <a:t>10/08/2021</a:t>
            </a:fld>
            <a:endParaRPr lang="en-AU"/>
          </a:p>
        </p:txBody>
      </p:sp>
      <p:sp>
        <p:nvSpPr>
          <p:cNvPr id="4" name="Footer Placeholder 3"/>
          <p:cNvSpPr>
            <a:spLocks noGrp="1"/>
          </p:cNvSpPr>
          <p:nvPr>
            <p:ph type="ftr" sz="quarter" idx="2"/>
          </p:nvPr>
        </p:nvSpPr>
        <p:spPr>
          <a:xfrm>
            <a:off x="1" y="6453472"/>
            <a:ext cx="4304381" cy="34102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5624700" y="6453472"/>
            <a:ext cx="4304381" cy="341028"/>
          </a:xfrm>
          <a:prstGeom prst="rect">
            <a:avLst/>
          </a:prstGeom>
        </p:spPr>
        <p:txBody>
          <a:bodyPr vert="horz" lIns="91440" tIns="45720" rIns="91440" bIns="45720" rtlCol="0" anchor="b"/>
          <a:lstStyle>
            <a:lvl1pPr algn="r">
              <a:defRPr sz="1200"/>
            </a:lvl1pPr>
          </a:lstStyle>
          <a:p>
            <a:fld id="{8E7E2B33-36DC-473A-B99B-A4247FB49FC8}" type="slidenum">
              <a:rPr lang="en-AU" smtClean="0"/>
              <a:t>‹#›</a:t>
            </a:fld>
            <a:endParaRPr lang="en-AU"/>
          </a:p>
        </p:txBody>
      </p:sp>
    </p:spTree>
    <p:extLst>
      <p:ext uri="{BB962C8B-B14F-4D97-AF65-F5344CB8AC3E}">
        <p14:creationId xmlns:p14="http://schemas.microsoft.com/office/powerpoint/2010/main" val="2338807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3606" cy="340905"/>
          </a:xfrm>
          <a:prstGeom prst="rect">
            <a:avLst/>
          </a:prstGeom>
        </p:spPr>
        <p:txBody>
          <a:bodyPr vert="horz" lIns="95571" tIns="47786" rIns="95571" bIns="47786" rtlCol="0"/>
          <a:lstStyle>
            <a:lvl1pPr algn="l">
              <a:defRPr sz="1300"/>
            </a:lvl1pPr>
          </a:lstStyle>
          <a:p>
            <a:endParaRPr lang="en-AU"/>
          </a:p>
        </p:txBody>
      </p:sp>
      <p:sp>
        <p:nvSpPr>
          <p:cNvPr id="3" name="Date Placeholder 2"/>
          <p:cNvSpPr>
            <a:spLocks noGrp="1"/>
          </p:cNvSpPr>
          <p:nvPr>
            <p:ph type="dt" idx="1"/>
          </p:nvPr>
        </p:nvSpPr>
        <p:spPr>
          <a:xfrm>
            <a:off x="5625497" y="0"/>
            <a:ext cx="4303606" cy="340905"/>
          </a:xfrm>
          <a:prstGeom prst="rect">
            <a:avLst/>
          </a:prstGeom>
        </p:spPr>
        <p:txBody>
          <a:bodyPr vert="horz" lIns="95571" tIns="47786" rIns="95571" bIns="47786" rtlCol="0"/>
          <a:lstStyle>
            <a:lvl1pPr algn="r">
              <a:defRPr sz="1300"/>
            </a:lvl1pPr>
          </a:lstStyle>
          <a:p>
            <a:fld id="{C5B6E060-DC52-455C-A2A3-9FA53041ACD2}" type="datetimeFigureOut">
              <a:rPr lang="en-AU" smtClean="0"/>
              <a:t>10/08/2021</a:t>
            </a:fld>
            <a:endParaRPr lang="en-AU"/>
          </a:p>
        </p:txBody>
      </p:sp>
      <p:sp>
        <p:nvSpPr>
          <p:cNvPr id="4" name="Slide Image Placeholder 3"/>
          <p:cNvSpPr>
            <a:spLocks noGrp="1" noRot="1" noChangeAspect="1"/>
          </p:cNvSpPr>
          <p:nvPr>
            <p:ph type="sldImg" idx="2"/>
          </p:nvPr>
        </p:nvSpPr>
        <p:spPr>
          <a:xfrm>
            <a:off x="2927350" y="849313"/>
            <a:ext cx="4076700" cy="2293937"/>
          </a:xfrm>
          <a:prstGeom prst="rect">
            <a:avLst/>
          </a:prstGeom>
          <a:noFill/>
          <a:ln w="12700">
            <a:solidFill>
              <a:prstClr val="black"/>
            </a:solidFill>
          </a:ln>
        </p:spPr>
        <p:txBody>
          <a:bodyPr vert="horz" lIns="95571" tIns="47786" rIns="95571" bIns="47786" rtlCol="0" anchor="ctr"/>
          <a:lstStyle/>
          <a:p>
            <a:endParaRPr lang="en-AU"/>
          </a:p>
        </p:txBody>
      </p:sp>
      <p:sp>
        <p:nvSpPr>
          <p:cNvPr id="5" name="Notes Placeholder 4"/>
          <p:cNvSpPr>
            <a:spLocks noGrp="1"/>
          </p:cNvSpPr>
          <p:nvPr>
            <p:ph type="body" sz="quarter" idx="3"/>
          </p:nvPr>
        </p:nvSpPr>
        <p:spPr>
          <a:xfrm>
            <a:off x="993140" y="3269853"/>
            <a:ext cx="7945120" cy="2675335"/>
          </a:xfrm>
          <a:prstGeom prst="rect">
            <a:avLst/>
          </a:prstGeom>
        </p:spPr>
        <p:txBody>
          <a:bodyPr vert="horz" lIns="95571" tIns="47786" rIns="95571" bIns="477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6453597"/>
            <a:ext cx="4303606" cy="340904"/>
          </a:xfrm>
          <a:prstGeom prst="rect">
            <a:avLst/>
          </a:prstGeom>
        </p:spPr>
        <p:txBody>
          <a:bodyPr vert="horz" lIns="95571" tIns="47786" rIns="95571" bIns="47786" rtlCol="0" anchor="b"/>
          <a:lstStyle>
            <a:lvl1pPr algn="l">
              <a:defRPr sz="1300"/>
            </a:lvl1pPr>
          </a:lstStyle>
          <a:p>
            <a:endParaRPr lang="en-AU"/>
          </a:p>
        </p:txBody>
      </p:sp>
      <p:sp>
        <p:nvSpPr>
          <p:cNvPr id="7" name="Slide Number Placeholder 6"/>
          <p:cNvSpPr>
            <a:spLocks noGrp="1"/>
          </p:cNvSpPr>
          <p:nvPr>
            <p:ph type="sldNum" sz="quarter" idx="5"/>
          </p:nvPr>
        </p:nvSpPr>
        <p:spPr>
          <a:xfrm>
            <a:off x="5625497" y="6453597"/>
            <a:ext cx="4303606" cy="340904"/>
          </a:xfrm>
          <a:prstGeom prst="rect">
            <a:avLst/>
          </a:prstGeom>
        </p:spPr>
        <p:txBody>
          <a:bodyPr vert="horz" lIns="95571" tIns="47786" rIns="95571" bIns="47786" rtlCol="0" anchor="b"/>
          <a:lstStyle>
            <a:lvl1pPr algn="r">
              <a:defRPr sz="1300"/>
            </a:lvl1pPr>
          </a:lstStyle>
          <a:p>
            <a:fld id="{9A01497F-616B-4597-9D58-DDAB484740B7}" type="slidenum">
              <a:rPr lang="en-AU" smtClean="0"/>
              <a:t>‹#›</a:t>
            </a:fld>
            <a:endParaRPr lang="en-AU"/>
          </a:p>
        </p:txBody>
      </p:sp>
    </p:spTree>
    <p:extLst>
      <p:ext uri="{BB962C8B-B14F-4D97-AF65-F5344CB8AC3E}">
        <p14:creationId xmlns:p14="http://schemas.microsoft.com/office/powerpoint/2010/main" val="182537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E761A01A-EE5F-495A-86B4-1CD8F021FF25}"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449479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8C2A1922-D85A-4761-9B51-E4C9E75C1070}"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879737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01497F-616B-4597-9D58-DDAB484740B7}" type="slidenum">
              <a:rPr lang="en-AU" smtClean="0"/>
              <a:t>20</a:t>
            </a:fld>
            <a:endParaRPr lang="en-AU"/>
          </a:p>
        </p:txBody>
      </p:sp>
    </p:spTree>
    <p:extLst>
      <p:ext uri="{BB962C8B-B14F-4D97-AF65-F5344CB8AC3E}">
        <p14:creationId xmlns:p14="http://schemas.microsoft.com/office/powerpoint/2010/main" val="1151400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1C8F99A0-3DEB-45F1-93CB-ECB634040847}"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604994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58C4811A-4C55-4C81-B4F2-89F788B142D9}"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69936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59BD1058-93AB-4157-AB16-CFA926440386}"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25776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F5510A8B-64DE-445F-8779-27F131075EA8}"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64537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F423B86A-EF29-4F82-92B7-5D383141C1A1}"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997792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C087C006-B350-45F7-BF06-6BE6E39FDBE3}"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596732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08A397A-F684-44E8-9CF9-A18FFFD3748E}" type="slidenum">
              <a:rPr lang="en-US" altLang="en-US"/>
              <a:pPr/>
              <a:t>28</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4375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4A72DEA-8772-4CB8-A1E5-D446FBBFEB2C}" type="slidenum">
              <a:rPr lang="en-US" altLang="en-US"/>
              <a:pPr/>
              <a:t>29</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568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p:cNvSpPr>
            <a:spLocks noGrp="1" noRot="1" noChangeAspect="1" noChangeArrowheads="1" noTextEdit="1"/>
          </p:cNvSpPr>
          <p:nvPr>
            <p:ph type="sldImg"/>
          </p:nvPr>
        </p:nvSpPr>
        <p:spPr>
          <a:ln/>
        </p:spPr>
      </p:sp>
      <p:sp>
        <p:nvSpPr>
          <p:cNvPr id="294917" name="Rectangle 5"/>
          <p:cNvSpPr>
            <a:spLocks noGrp="1" noChangeArrowheads="1"/>
          </p:cNvSpPr>
          <p:nvPr>
            <p:ph type="body" idx="1"/>
          </p:nvPr>
        </p:nvSpPr>
        <p:spPr/>
        <p:txBody>
          <a:bodyPr/>
          <a:lstStyle/>
          <a:p>
            <a:r>
              <a:rPr lang="en-US" altLang="en-US" dirty="0"/>
              <a:t>Performance Problems</a:t>
            </a:r>
          </a:p>
          <a:p>
            <a:pPr lvl="1"/>
            <a:r>
              <a:rPr lang="en-US" altLang="en-US" dirty="0"/>
              <a:t>Performance problems occur when a task takes longer to perform than the time allowed. The problem occurs because a resource of a particular type is insufficient or inadequate. The resource may be a physical resource (such as available memory buffers that store data blocks) or an artificial resource (such as a lock).</a:t>
            </a:r>
          </a:p>
          <a:p>
            <a:pPr lvl="1"/>
            <a:r>
              <a:rPr lang="en-US" altLang="en-US" b="1" dirty="0"/>
              <a:t>Inadequate Consumable Resources</a:t>
            </a:r>
          </a:p>
          <a:p>
            <a:pPr lvl="1"/>
            <a:r>
              <a:rPr lang="en-US" altLang="en-US" dirty="0"/>
              <a:t>A resource may simply be inadequate to meet the need under any circumstances. For example, if you want a function to complete in less than one second, a network with a message turnaround time of two seconds will never meet the target.</a:t>
            </a:r>
          </a:p>
          <a:p>
            <a:pPr lvl="1"/>
            <a:r>
              <a:rPr lang="en-US" altLang="en-US" dirty="0"/>
              <a:t>If the limiting factor is a consumable resource (such as CPU power), all the users of that resource are affected.</a:t>
            </a:r>
          </a:p>
          <a:p>
            <a:pPr lvl="1"/>
            <a:r>
              <a:rPr lang="en-US" altLang="en-US" b="1" dirty="0"/>
              <a:t>Design Limitations</a:t>
            </a:r>
          </a:p>
          <a:p>
            <a:pPr lvl="1"/>
            <a:r>
              <a:rPr lang="en-US" altLang="en-US" dirty="0"/>
              <a:t>If the limiting factor is the contention of processes for a design resource (such as a lock), then only users of those specific processes are likely to be affected.</a:t>
            </a:r>
          </a:p>
          <a:p>
            <a:pPr lvl="1"/>
            <a:r>
              <a:rPr lang="en-US" altLang="en-US" b="1" dirty="0"/>
              <a:t>Locking</a:t>
            </a:r>
          </a:p>
          <a:p>
            <a:pPr lvl="1"/>
            <a:r>
              <a:rPr lang="en-US" altLang="en-US" dirty="0"/>
              <a:t>Contention due to locking by other transactions or applications might be a problem.</a:t>
            </a:r>
          </a:p>
        </p:txBody>
      </p:sp>
    </p:spTree>
    <p:extLst>
      <p:ext uri="{BB962C8B-B14F-4D97-AF65-F5344CB8AC3E}">
        <p14:creationId xmlns:p14="http://schemas.microsoft.com/office/powerpoint/2010/main" val="521457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BF4BCDB-25F0-4CEB-901B-319AF241FBED}" type="slidenum">
              <a:rPr lang="en-US" altLang="en-US"/>
              <a:pPr/>
              <a:t>30</a:t>
            </a:fld>
            <a:endParaRPr lang="en-US"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7469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630A2E3-BBB3-41A6-B6E9-8A3C612EBB23}" type="slidenum">
              <a:rPr lang="en-US" altLang="en-US"/>
              <a:pPr/>
              <a:t>31</a:t>
            </a:fld>
            <a:endParaRPr lang="en-US"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32770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6A2DFC3-8B59-493E-A580-5171024677F4}" type="slidenum">
              <a:rPr lang="en-US" altLang="en-US"/>
              <a:pPr/>
              <a:t>32</a:t>
            </a:fld>
            <a:endParaRPr lang="en-US"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altLang="en-US"/>
              <a:t>The Outer join on table B will do a full table scan.</a:t>
            </a:r>
          </a:p>
          <a:p>
            <a:endParaRPr lang="en-US" altLang="en-US"/>
          </a:p>
          <a:p>
            <a:r>
              <a:rPr lang="en-US" altLang="en-US"/>
              <a:t>Union can take advantage of the indexes. The table driving path can also be changed.</a:t>
            </a:r>
          </a:p>
          <a:p>
            <a:endParaRPr lang="en-US" altLang="en-US"/>
          </a:p>
        </p:txBody>
      </p:sp>
    </p:spTree>
    <p:extLst>
      <p:ext uri="{BB962C8B-B14F-4D97-AF65-F5344CB8AC3E}">
        <p14:creationId xmlns:p14="http://schemas.microsoft.com/office/powerpoint/2010/main" val="1939504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point of this example is to show a join order that is obviously bad.  A cartesian join of customers and products would take forever if these were large tables.  My simple example only has two rows in each table so it is fast, but in the real world with 100,000 customers and 100,000 products the resulting join would have 10 billion resulting rows</a:t>
            </a:r>
          </a:p>
        </p:txBody>
      </p:sp>
    </p:spTree>
    <p:extLst>
      <p:ext uri="{BB962C8B-B14F-4D97-AF65-F5344CB8AC3E}">
        <p14:creationId xmlns:p14="http://schemas.microsoft.com/office/powerpoint/2010/main" val="1157762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Two methods I mainly use when forcing a join method – nested loops or hash join.  not talking about merge join for simplicity and because I really don’t use it.</a:t>
            </a:r>
          </a:p>
          <a:p>
            <a:r>
              <a:rPr lang="en-US" altLang="en-US"/>
              <a:t>nested loops – for each row in the first table probe the second table based on join columns</a:t>
            </a:r>
          </a:p>
          <a:p>
            <a:r>
              <a:rPr lang="en-US" altLang="en-US"/>
              <a:t>hash join – load rows from first table into a hash table, probe it with every row from second table</a:t>
            </a:r>
          </a:p>
          <a:p>
            <a:r>
              <a:rPr lang="en-US" altLang="en-US"/>
              <a:t>Key here is selectivity and cardinality. index on join columns is good for nested loops.  unique index is just ideal, not required.  Gives biggest improvement.  Again, looking for big bang</a:t>
            </a:r>
          </a:p>
          <a:p>
            <a:r>
              <a:rPr lang="en-US" altLang="en-US"/>
              <a:t>hash join even large numbers of rows can be in hash table.  mostly on disk but buffered in pga memory.</a:t>
            </a:r>
          </a:p>
        </p:txBody>
      </p:sp>
    </p:spTree>
    <p:extLst>
      <p:ext uri="{BB962C8B-B14F-4D97-AF65-F5344CB8AC3E}">
        <p14:creationId xmlns:p14="http://schemas.microsoft.com/office/powerpoint/2010/main" val="202826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3D8751D1-5AA9-4DDC-99EC-A2EE8BB31BB5}"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917062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8CB889F2-7612-4F51-90DA-6B223671CFCB}" type="slidenum">
              <a:rPr lang="en-US" altLang="en-US" sz="1300">
                <a:latin typeface="Times New Roman" panose="02020603050405020304" pitchFamily="18" charset="0"/>
              </a:rPr>
              <a:pPr/>
              <a:t>39</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501326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Grp="1" noRot="1" noChangeAspect="1" noChangeArrowheads="1" noTextEdit="1"/>
          </p:cNvSpPr>
          <p:nvPr>
            <p:ph type="sldImg"/>
          </p:nvPr>
        </p:nvSpPr>
        <p:spPr>
          <a:ln/>
        </p:spPr>
      </p:sp>
      <p:sp>
        <p:nvSpPr>
          <p:cNvPr id="296965" name="Rectangle 5"/>
          <p:cNvSpPr>
            <a:spLocks noGrp="1" noChangeArrowheads="1"/>
          </p:cNvSpPr>
          <p:nvPr>
            <p:ph type="body" idx="1"/>
          </p:nvPr>
        </p:nvSpPr>
        <p:spPr/>
        <p:txBody>
          <a:bodyPr/>
          <a:lstStyle/>
          <a:p>
            <a:r>
              <a:rPr lang="en-US" altLang="en-US" dirty="0"/>
              <a:t>Critical Resource</a:t>
            </a:r>
          </a:p>
        </p:txBody>
      </p:sp>
    </p:spTree>
    <p:extLst>
      <p:ext uri="{BB962C8B-B14F-4D97-AF65-F5344CB8AC3E}">
        <p14:creationId xmlns:p14="http://schemas.microsoft.com/office/powerpoint/2010/main" val="51316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EA67F4E-02F4-4CD0-98BF-9C20567EB7BA}" type="slidenum">
              <a:rPr lang="en-US" altLang="en-US"/>
              <a:pPr/>
              <a:t>7</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3903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1FF51B7-B7AB-40E0-B585-610394C14BFE}" type="slidenum">
              <a:rPr lang="en-US" altLang="en-US"/>
              <a:pPr/>
              <a:t>12</a:t>
            </a:fld>
            <a:endParaRPr lang="en-US" altLang="en-US"/>
          </a:p>
        </p:txBody>
      </p:sp>
      <p:sp>
        <p:nvSpPr>
          <p:cNvPr id="75778" name="Rectangle 1026"/>
          <p:cNvSpPr>
            <a:spLocks noGrp="1" noRot="1" noChangeAspect="1" noChangeArrowheads="1" noTextEdit="1"/>
          </p:cNvSpPr>
          <p:nvPr>
            <p:ph type="sldImg"/>
          </p:nvPr>
        </p:nvSpPr>
        <p:spPr>
          <a:ln/>
        </p:spPr>
      </p:sp>
      <p:sp>
        <p:nvSpPr>
          <p:cNvPr id="75779"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8461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00A84B7-0BB0-435D-9754-BF0CE887BF02}" type="slidenum">
              <a:rPr lang="en-US" altLang="en-US"/>
              <a:pPr/>
              <a:t>13</a:t>
            </a:fld>
            <a:endParaRPr lang="en-US"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704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C1CF2FA-5579-41FE-A720-BBB2802D4037}" type="slidenum">
              <a:rPr lang="en-US" altLang="en-US"/>
              <a:pPr/>
              <a:t>15</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8764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5057C7A2-D96E-44D8-8E97-DCB2CED3D8B1}"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5318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Arial" panose="020B0604020202020204" pitchFamily="34" charset="0"/>
                <a:ea typeface="MS PGothic" panose="020B0600070205080204" pitchFamily="34" charset="-128"/>
              </a:defRPr>
            </a:lvl1pPr>
            <a:lvl2pPr marL="776516" indent="-298660">
              <a:defRPr sz="2500">
                <a:solidFill>
                  <a:schemeClr val="tx1"/>
                </a:solidFill>
                <a:latin typeface="Arial" panose="020B0604020202020204" pitchFamily="34" charset="0"/>
                <a:ea typeface="MS PGothic" panose="020B0600070205080204" pitchFamily="34" charset="-128"/>
              </a:defRPr>
            </a:lvl2pPr>
            <a:lvl3pPr marL="1194641" indent="-238929">
              <a:defRPr sz="2500">
                <a:solidFill>
                  <a:schemeClr val="tx1"/>
                </a:solidFill>
                <a:latin typeface="Arial" panose="020B0604020202020204" pitchFamily="34" charset="0"/>
                <a:ea typeface="MS PGothic" panose="020B0600070205080204" pitchFamily="34" charset="-128"/>
              </a:defRPr>
            </a:lvl3pPr>
            <a:lvl4pPr marL="1672497" indent="-238929">
              <a:defRPr sz="2500">
                <a:solidFill>
                  <a:schemeClr val="tx1"/>
                </a:solidFill>
                <a:latin typeface="Arial" panose="020B0604020202020204" pitchFamily="34" charset="0"/>
                <a:ea typeface="MS PGothic" panose="020B0600070205080204" pitchFamily="34" charset="-128"/>
              </a:defRPr>
            </a:lvl4pPr>
            <a:lvl5pPr marL="2150353" indent="-238929">
              <a:defRPr sz="2500">
                <a:solidFill>
                  <a:schemeClr val="tx1"/>
                </a:solidFill>
                <a:latin typeface="Arial" panose="020B0604020202020204" pitchFamily="34" charset="0"/>
                <a:ea typeface="MS PGothic" panose="020B0600070205080204" pitchFamily="34" charset="-128"/>
              </a:defRPr>
            </a:lvl5pPr>
            <a:lvl6pPr marL="2628209"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6pPr>
            <a:lvl7pPr marL="3106065"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7pPr>
            <a:lvl8pPr marL="3583921"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8pPr>
            <a:lvl9pPr marL="4061777" indent="-238929" eaLnBrk="0" fontAlgn="base" hangingPunct="0">
              <a:spcBef>
                <a:spcPct val="0"/>
              </a:spcBef>
              <a:spcAft>
                <a:spcPct val="0"/>
              </a:spcAft>
              <a:defRPr sz="2500">
                <a:solidFill>
                  <a:schemeClr val="tx1"/>
                </a:solidFill>
                <a:latin typeface="Arial" panose="020B0604020202020204" pitchFamily="34" charset="0"/>
                <a:ea typeface="MS PGothic" panose="020B0600070205080204" pitchFamily="34" charset="-128"/>
              </a:defRPr>
            </a:lvl9pPr>
          </a:lstStyle>
          <a:p>
            <a:fld id="{62A9A557-F520-4A57-83E6-F8F484B077E6}"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974467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77D9009-9C1E-49D4-93F5-AA8FA0A00953}" type="datetimeFigureOut">
              <a:rPr lang="en-AU" smtClean="0"/>
              <a:t>10/08/2021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243839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D9009-9C1E-49D4-93F5-AA8FA0A00953}" type="datetimeFigureOut">
              <a:rPr lang="en-AU" smtClean="0"/>
              <a:t>10/08/2021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110676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7D9009-9C1E-49D4-93F5-AA8FA0A00953}"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175657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7D9009-9C1E-49D4-93F5-AA8FA0A00953}"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30841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D9009-9C1E-49D4-93F5-AA8FA0A00953}"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750635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7D9009-9C1E-49D4-93F5-AA8FA0A00953}" type="datetimeFigureOut">
              <a:rPr lang="en-AU" smtClean="0"/>
              <a:t>10/08/2021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1865994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7D9009-9C1E-49D4-93F5-AA8FA0A00953}" type="datetimeFigureOut">
              <a:rPr lang="en-AU" smtClean="0"/>
              <a:t>10/08/2021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818336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77D9009-9C1E-49D4-93F5-AA8FA0A00953}"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4151607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77D9009-9C1E-49D4-93F5-AA8FA0A00953}"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354033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D9009-9C1E-49D4-93F5-AA8FA0A00953}"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196470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D9009-9C1E-49D4-93F5-AA8FA0A00953}" type="datetimeFigureOut">
              <a:rPr lang="en-AU" smtClean="0"/>
              <a:t>10/08/2021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258654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D9009-9C1E-49D4-93F5-AA8FA0A00953}" type="datetimeFigureOut">
              <a:rPr lang="en-AU" smtClean="0"/>
              <a:t>10/08/2021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356452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D9009-9C1E-49D4-93F5-AA8FA0A00953}" type="datetimeFigureOut">
              <a:rPr lang="en-AU" smtClean="0"/>
              <a:t>10/08/2021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82768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D9009-9C1E-49D4-93F5-AA8FA0A00953}" type="datetimeFigureOut">
              <a:rPr lang="en-AU" smtClean="0"/>
              <a:t>10/08/2021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292547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D9009-9C1E-49D4-93F5-AA8FA0A00953}" type="datetimeFigureOut">
              <a:rPr lang="en-AU" smtClean="0"/>
              <a:t>10/08/2021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222822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D9009-9C1E-49D4-93F5-AA8FA0A00953}" type="datetimeFigureOut">
              <a:rPr lang="en-AU" smtClean="0"/>
              <a:t>10/08/2021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34054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D9009-9C1E-49D4-93F5-AA8FA0A00953}" type="datetimeFigureOut">
              <a:rPr lang="en-AU" smtClean="0"/>
              <a:t>10/08/2021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EE8BB5-AED4-478F-9D9A-19A8E9ED679C}" type="slidenum">
              <a:rPr lang="en-AU" smtClean="0"/>
              <a:t>‹#›</a:t>
            </a:fld>
            <a:endParaRPr lang="en-AU"/>
          </a:p>
        </p:txBody>
      </p:sp>
    </p:spTree>
    <p:extLst>
      <p:ext uri="{BB962C8B-B14F-4D97-AF65-F5344CB8AC3E}">
        <p14:creationId xmlns:p14="http://schemas.microsoft.com/office/powerpoint/2010/main" val="8264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77D9009-9C1E-49D4-93F5-AA8FA0A00953}" type="datetimeFigureOut">
              <a:rPr lang="en-AU" smtClean="0"/>
              <a:t>10/08/2021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4EE8BB5-AED4-478F-9D9A-19A8E9ED679C}" type="slidenum">
              <a:rPr lang="en-AU" smtClean="0"/>
              <a:t>‹#›</a:t>
            </a:fld>
            <a:endParaRPr lang="en-AU"/>
          </a:p>
        </p:txBody>
      </p:sp>
    </p:spTree>
    <p:extLst>
      <p:ext uri="{BB962C8B-B14F-4D97-AF65-F5344CB8AC3E}">
        <p14:creationId xmlns:p14="http://schemas.microsoft.com/office/powerpoint/2010/main" val="3034696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KIT712: Database Management Technology</a:t>
            </a:r>
          </a:p>
        </p:txBody>
      </p:sp>
      <p:sp>
        <p:nvSpPr>
          <p:cNvPr id="3" name="Subtitle 2"/>
          <p:cNvSpPr>
            <a:spLocks noGrp="1"/>
          </p:cNvSpPr>
          <p:nvPr>
            <p:ph type="subTitle" idx="1"/>
          </p:nvPr>
        </p:nvSpPr>
        <p:spPr/>
        <p:txBody>
          <a:bodyPr>
            <a:normAutofit/>
          </a:bodyPr>
          <a:lstStyle/>
          <a:p>
            <a:r>
              <a:rPr lang="en-AU" sz="2400" dirty="0"/>
              <a:t>SQL Query Optimization/Tuning</a:t>
            </a:r>
          </a:p>
        </p:txBody>
      </p:sp>
    </p:spTree>
    <p:extLst>
      <p:ext uri="{BB962C8B-B14F-4D97-AF65-F5344CB8AC3E}">
        <p14:creationId xmlns:p14="http://schemas.microsoft.com/office/powerpoint/2010/main" val="3751447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Text Box 6"/>
          <p:cNvSpPr txBox="1">
            <a:spLocks noChangeArrowheads="1"/>
          </p:cNvSpPr>
          <p:nvPr/>
        </p:nvSpPr>
        <p:spPr bwMode="auto">
          <a:xfrm>
            <a:off x="754380" y="2923388"/>
            <a:ext cx="5486400"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u="sng" dirty="0"/>
              <a:t>Hardware</a:t>
            </a:r>
            <a:r>
              <a:rPr lang="en-US" altLang="en-US" sz="2400" b="1" dirty="0"/>
              <a:t>:</a:t>
            </a:r>
          </a:p>
          <a:p>
            <a:pPr>
              <a:lnSpc>
                <a:spcPct val="110000"/>
              </a:lnSpc>
              <a:buFontTx/>
              <a:buChar char="•"/>
            </a:pPr>
            <a:r>
              <a:rPr lang="en-US" altLang="en-US" sz="2400" dirty="0"/>
              <a:t>Cost approximately $1,000,000</a:t>
            </a:r>
          </a:p>
          <a:p>
            <a:pPr>
              <a:lnSpc>
                <a:spcPct val="110000"/>
              </a:lnSpc>
              <a:buFontTx/>
              <a:buChar char="•"/>
            </a:pPr>
            <a:r>
              <a:rPr lang="en-US" altLang="en-US" sz="2400" dirty="0"/>
              <a:t>System downtime for upgrades</a:t>
            </a:r>
          </a:p>
          <a:p>
            <a:pPr>
              <a:lnSpc>
                <a:spcPct val="110000"/>
              </a:lnSpc>
              <a:buFontTx/>
              <a:buChar char="•"/>
            </a:pPr>
            <a:r>
              <a:rPr lang="en-US" altLang="en-US" sz="2400" dirty="0"/>
              <a:t>Zero runtime improvement</a:t>
            </a:r>
          </a:p>
          <a:p>
            <a:pPr>
              <a:lnSpc>
                <a:spcPct val="110000"/>
              </a:lnSpc>
              <a:buFontTx/>
              <a:buChar char="•"/>
            </a:pPr>
            <a:r>
              <a:rPr lang="en-US" altLang="en-US" sz="2400" b="1" dirty="0">
                <a:solidFill>
                  <a:srgbClr val="3333FF"/>
                </a:solidFill>
              </a:rPr>
              <a:t>Loss of credibility with customer</a:t>
            </a:r>
            <a:endParaRPr lang="en-US" altLang="en-US" sz="2400" b="1" dirty="0"/>
          </a:p>
        </p:txBody>
      </p:sp>
      <p:sp>
        <p:nvSpPr>
          <p:cNvPr id="50184" name="Text Box 8"/>
          <p:cNvSpPr txBox="1">
            <a:spLocks noChangeArrowheads="1"/>
          </p:cNvSpPr>
          <p:nvPr/>
        </p:nvSpPr>
        <p:spPr bwMode="auto">
          <a:xfrm>
            <a:off x="6320314" y="2906139"/>
            <a:ext cx="5951220"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u="sng" dirty="0"/>
              <a:t>Redesign</a:t>
            </a:r>
            <a:r>
              <a:rPr lang="en-US" altLang="en-US" sz="2400" b="1" dirty="0"/>
              <a:t>:</a:t>
            </a:r>
          </a:p>
          <a:p>
            <a:pPr>
              <a:lnSpc>
                <a:spcPct val="110000"/>
              </a:lnSpc>
              <a:buFontTx/>
              <a:buChar char="•"/>
            </a:pPr>
            <a:r>
              <a:rPr lang="en-US" altLang="en-US" sz="2400" dirty="0"/>
              <a:t> 4 hours DBA $150/hour = $600</a:t>
            </a:r>
          </a:p>
          <a:p>
            <a:pPr>
              <a:lnSpc>
                <a:spcPct val="110000"/>
              </a:lnSpc>
              <a:buFontTx/>
              <a:buChar char="•"/>
            </a:pPr>
            <a:r>
              <a:rPr lang="en-US" altLang="en-US" sz="2400" dirty="0"/>
              <a:t>20 hours Developer $100/hour = $2000</a:t>
            </a:r>
          </a:p>
          <a:p>
            <a:pPr>
              <a:lnSpc>
                <a:spcPct val="110000"/>
              </a:lnSpc>
              <a:buFontTx/>
              <a:buChar char="•"/>
            </a:pPr>
            <a:r>
              <a:rPr lang="en-US" altLang="en-US" sz="2400" b="1" dirty="0">
                <a:solidFill>
                  <a:srgbClr val="3333FF"/>
                </a:solidFill>
              </a:rPr>
              <a:t>Total cost = $2600 or 385 times less</a:t>
            </a:r>
            <a:endParaRPr lang="en-US" altLang="en-US" sz="2400" b="1" dirty="0"/>
          </a:p>
        </p:txBody>
      </p:sp>
      <p:sp>
        <p:nvSpPr>
          <p:cNvPr id="50186" name="Text Box 10"/>
          <p:cNvSpPr txBox="1">
            <a:spLocks noChangeArrowheads="1"/>
          </p:cNvSpPr>
          <p:nvPr/>
        </p:nvSpPr>
        <p:spPr bwMode="auto">
          <a:xfrm>
            <a:off x="3185636" y="5902025"/>
            <a:ext cx="61102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dirty="0">
                <a:solidFill>
                  <a:srgbClr val="FF9900"/>
                </a:solidFill>
              </a:rPr>
              <a:t>Golden Rule #1:</a:t>
            </a:r>
            <a:r>
              <a:rPr lang="en-US" altLang="en-US" dirty="0">
                <a:solidFill>
                  <a:srgbClr val="FF9900"/>
                </a:solidFill>
              </a:rPr>
              <a:t> </a:t>
            </a:r>
            <a:r>
              <a:rPr lang="en-US" altLang="en-US" b="1" dirty="0">
                <a:solidFill>
                  <a:srgbClr val="FF9900"/>
                </a:solidFill>
              </a:rPr>
              <a:t>Application redesign much</a:t>
            </a:r>
          </a:p>
          <a:p>
            <a:r>
              <a:rPr lang="en-US" altLang="en-US" b="1" dirty="0">
                <a:solidFill>
                  <a:srgbClr val="FF9900"/>
                </a:solidFill>
              </a:rPr>
              <a:t>                             cheaper than hardware!</a:t>
            </a:r>
            <a:endParaRPr lang="en-US" altLang="en-US" b="1" dirty="0"/>
          </a:p>
        </p:txBody>
      </p:sp>
      <p:pic>
        <p:nvPicPr>
          <p:cNvPr id="50187" name="Picture 11" descr="bs0029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0576" y="5619970"/>
            <a:ext cx="1143000" cy="1046162"/>
          </a:xfrm>
          <a:prstGeom prst="rect">
            <a:avLst/>
          </a:prstGeom>
          <a:noFill/>
          <a:extLst>
            <a:ext uri="{909E8E84-426E-40DD-AFC4-6F175D3DCCD1}">
              <a14:hiddenFill xmlns:a14="http://schemas.microsoft.com/office/drawing/2010/main">
                <a:solidFill>
                  <a:srgbClr val="FFFFFF"/>
                </a:solidFill>
              </a14:hiddenFill>
            </a:ext>
          </a:extLst>
        </p:spPr>
      </p:pic>
      <p:pic>
        <p:nvPicPr>
          <p:cNvPr id="50188" name="Picture 12" descr="bs0029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7984" y="5702110"/>
            <a:ext cx="1143000" cy="1046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AU" dirty="0"/>
              <a:t>Lesson Learned</a:t>
            </a:r>
          </a:p>
        </p:txBody>
      </p:sp>
    </p:spTree>
    <p:extLst>
      <p:ext uri="{BB962C8B-B14F-4D97-AF65-F5344CB8AC3E}">
        <p14:creationId xmlns:p14="http://schemas.microsoft.com/office/powerpoint/2010/main" val="384525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6" name="Text Box 1036"/>
          <p:cNvSpPr txBox="1">
            <a:spLocks noChangeArrowheads="1"/>
          </p:cNvSpPr>
          <p:nvPr/>
        </p:nvSpPr>
        <p:spPr bwMode="auto">
          <a:xfrm>
            <a:off x="819912" y="2450356"/>
            <a:ext cx="105327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Most application performance problems result from an application’s </a:t>
            </a:r>
            <a:r>
              <a:rPr lang="en-US" altLang="en-US" sz="2400" b="1" u="sng" dirty="0">
                <a:solidFill>
                  <a:srgbClr val="3333FF"/>
                </a:solidFill>
              </a:rPr>
              <a:t>poor general design</a:t>
            </a:r>
            <a:r>
              <a:rPr lang="en-US" altLang="en-US" sz="2400" dirty="0"/>
              <a:t> or </a:t>
            </a:r>
            <a:r>
              <a:rPr lang="en-US" altLang="en-US" sz="2400" b="1" u="sng" dirty="0">
                <a:solidFill>
                  <a:srgbClr val="3333FF"/>
                </a:solidFill>
              </a:rPr>
              <a:t>grossly inefficient SQL</a:t>
            </a:r>
            <a:endParaRPr lang="en-US" altLang="en-US" sz="2400" b="1" u="sng" dirty="0"/>
          </a:p>
        </p:txBody>
      </p:sp>
      <p:sp>
        <p:nvSpPr>
          <p:cNvPr id="52239" name="Text Box 1039"/>
          <p:cNvSpPr txBox="1">
            <a:spLocks noChangeArrowheads="1"/>
          </p:cNvSpPr>
          <p:nvPr/>
        </p:nvSpPr>
        <p:spPr bwMode="auto">
          <a:xfrm>
            <a:off x="932453" y="3511043"/>
            <a:ext cx="10195092" cy="3046988"/>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en-US" sz="2400" b="1" dirty="0"/>
              <a:t>You need to know how SQL Queries are executed and thus optimized:</a:t>
            </a:r>
          </a:p>
          <a:p>
            <a:pPr lvl="2">
              <a:lnSpc>
                <a:spcPct val="120000"/>
              </a:lnSpc>
              <a:buFontTx/>
              <a:buChar char="•"/>
            </a:pPr>
            <a:r>
              <a:rPr lang="en-US" altLang="en-US" sz="2400" dirty="0"/>
              <a:t>Sub-queries (correlated and not)</a:t>
            </a:r>
          </a:p>
          <a:p>
            <a:pPr lvl="2">
              <a:lnSpc>
                <a:spcPct val="120000"/>
              </a:lnSpc>
              <a:buFontTx/>
              <a:buChar char="•"/>
            </a:pPr>
            <a:r>
              <a:rPr lang="en-US" altLang="en-US" sz="2400" dirty="0"/>
              <a:t>Outer Joins</a:t>
            </a:r>
          </a:p>
          <a:p>
            <a:pPr lvl="2">
              <a:lnSpc>
                <a:spcPct val="120000"/>
              </a:lnSpc>
              <a:buFontTx/>
              <a:buChar char="•"/>
            </a:pPr>
            <a:r>
              <a:rPr lang="en-US" altLang="en-US" sz="2400" dirty="0"/>
              <a:t>Minus</a:t>
            </a:r>
          </a:p>
          <a:p>
            <a:pPr lvl="2">
              <a:lnSpc>
                <a:spcPct val="120000"/>
              </a:lnSpc>
              <a:buFontTx/>
              <a:buChar char="•"/>
            </a:pPr>
            <a:r>
              <a:rPr lang="en-US" altLang="en-US" sz="2400" dirty="0"/>
              <a:t>Union and Union-All</a:t>
            </a:r>
          </a:p>
          <a:p>
            <a:pPr lvl="2">
              <a:lnSpc>
                <a:spcPct val="120000"/>
              </a:lnSpc>
              <a:buFontTx/>
              <a:buChar char="•"/>
            </a:pPr>
            <a:r>
              <a:rPr lang="en-US" altLang="en-US" sz="2400" dirty="0"/>
              <a:t>……..</a:t>
            </a:r>
          </a:p>
        </p:txBody>
      </p:sp>
      <p:sp>
        <p:nvSpPr>
          <p:cNvPr id="2" name="Title 1"/>
          <p:cNvSpPr>
            <a:spLocks noGrp="1"/>
          </p:cNvSpPr>
          <p:nvPr>
            <p:ph type="title"/>
          </p:nvPr>
        </p:nvSpPr>
        <p:spPr/>
        <p:txBody>
          <a:bodyPr/>
          <a:lstStyle/>
          <a:p>
            <a:r>
              <a:rPr lang="en-AU" dirty="0"/>
              <a:t>Where to look for problem in Application?</a:t>
            </a:r>
          </a:p>
        </p:txBody>
      </p:sp>
    </p:spTree>
    <p:extLst>
      <p:ext uri="{BB962C8B-B14F-4D97-AF65-F5344CB8AC3E}">
        <p14:creationId xmlns:p14="http://schemas.microsoft.com/office/powerpoint/2010/main" val="347872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1"/>
                </a:solidFill>
              </a:rPr>
              <a:t>Why don’t people tune their SQL?</a:t>
            </a:r>
            <a:endParaRPr lang="en-AU" dirty="0">
              <a:solidFill>
                <a:schemeClr val="bg1"/>
              </a:solidFill>
            </a:endParaRPr>
          </a:p>
        </p:txBody>
      </p:sp>
      <p:sp>
        <p:nvSpPr>
          <p:cNvPr id="11267" name="Rectangle 3"/>
          <p:cNvSpPr>
            <a:spLocks noGrp="1" noChangeArrowheads="1"/>
          </p:cNvSpPr>
          <p:nvPr>
            <p:ph idx="1"/>
          </p:nvPr>
        </p:nvSpPr>
        <p:spPr>
          <a:xfrm>
            <a:off x="1154954" y="2603499"/>
            <a:ext cx="10436824" cy="4008315"/>
          </a:xfrm>
        </p:spPr>
        <p:txBody>
          <a:bodyPr>
            <a:normAutofit fontScale="70000" lnSpcReduction="20000"/>
          </a:bodyPr>
          <a:lstStyle/>
          <a:p>
            <a:pPr>
              <a:lnSpc>
                <a:spcPct val="90000"/>
              </a:lnSpc>
              <a:spcAft>
                <a:spcPct val="75000"/>
              </a:spcAft>
            </a:pPr>
            <a:r>
              <a:rPr lang="en-US" altLang="en-US" sz="3400" b="1" dirty="0">
                <a:latin typeface="Times New Roman" panose="02020603050405020304" pitchFamily="18" charset="0"/>
              </a:rPr>
              <a:t>Too busy now.  I’ll do it later.</a:t>
            </a:r>
          </a:p>
          <a:p>
            <a:pPr>
              <a:lnSpc>
                <a:spcPct val="90000"/>
              </a:lnSpc>
              <a:spcAft>
                <a:spcPct val="75000"/>
              </a:spcAft>
            </a:pPr>
            <a:r>
              <a:rPr lang="en-US" altLang="en-US" sz="3400" b="1" dirty="0">
                <a:latin typeface="Times New Roman" panose="02020603050405020304" pitchFamily="18" charset="0"/>
              </a:rPr>
              <a:t>Is that what the Oracle optimizer is for?</a:t>
            </a:r>
          </a:p>
          <a:p>
            <a:pPr>
              <a:lnSpc>
                <a:spcPct val="90000"/>
              </a:lnSpc>
              <a:spcAft>
                <a:spcPct val="75000"/>
              </a:spcAft>
            </a:pPr>
            <a:r>
              <a:rPr lang="en-US" altLang="en-US" sz="3400" b="1" dirty="0">
                <a:latin typeface="Times New Roman" panose="02020603050405020304" pitchFamily="18" charset="0"/>
              </a:rPr>
              <a:t>I’m a Java, not an SQL, programmer.</a:t>
            </a:r>
          </a:p>
          <a:p>
            <a:pPr>
              <a:lnSpc>
                <a:spcPct val="90000"/>
              </a:lnSpc>
              <a:spcAft>
                <a:spcPct val="75000"/>
              </a:spcAft>
            </a:pPr>
            <a:r>
              <a:rPr lang="en-US" altLang="en-US" sz="3400" b="1" dirty="0">
                <a:latin typeface="Times New Roman" panose="02020603050405020304" pitchFamily="18" charset="0"/>
              </a:rPr>
              <a:t>I don’t know how.</a:t>
            </a:r>
          </a:p>
          <a:p>
            <a:pPr>
              <a:lnSpc>
                <a:spcPct val="90000"/>
              </a:lnSpc>
              <a:spcAft>
                <a:spcPct val="75000"/>
              </a:spcAft>
            </a:pPr>
            <a:r>
              <a:rPr lang="en-US" altLang="en-US" sz="3400" b="1" dirty="0">
                <a:latin typeface="Times New Roman" panose="02020603050405020304" pitchFamily="18" charset="0"/>
              </a:rPr>
              <a:t>Generated by </a:t>
            </a:r>
            <a:r>
              <a:rPr lang="en-US" altLang="en-US" sz="3400" b="1" dirty="0" err="1">
                <a:latin typeface="Times New Roman" panose="02020603050405020304" pitchFamily="18" charset="0"/>
              </a:rPr>
              <a:t>Toplink</a:t>
            </a:r>
            <a:r>
              <a:rPr lang="en-US" altLang="en-US" sz="3400" b="1" dirty="0">
                <a:latin typeface="Times New Roman" panose="02020603050405020304" pitchFamily="18" charset="0"/>
              </a:rPr>
              <a:t>, not my business.</a:t>
            </a:r>
          </a:p>
          <a:p>
            <a:pPr>
              <a:lnSpc>
                <a:spcPct val="90000"/>
              </a:lnSpc>
              <a:spcAft>
                <a:spcPct val="75000"/>
              </a:spcAft>
            </a:pPr>
            <a:r>
              <a:rPr lang="en-US" altLang="en-US" sz="3400" b="1" dirty="0">
                <a:latin typeface="Times New Roman" panose="02020603050405020304" pitchFamily="18" charset="0"/>
              </a:rPr>
              <a:t>It’s works. I’ve got my data.  I’m happy.</a:t>
            </a:r>
          </a:p>
          <a:p>
            <a:pPr>
              <a:lnSpc>
                <a:spcPct val="90000"/>
              </a:lnSpc>
            </a:pPr>
            <a:endParaRPr lang="en-US" altLang="en-US" sz="2400" b="1" dirty="0">
              <a:latin typeface="Times New Roman" panose="02020603050405020304" pitchFamily="18" charset="0"/>
            </a:endParaRPr>
          </a:p>
          <a:p>
            <a:pPr>
              <a:lnSpc>
                <a:spcPct val="90000"/>
              </a:lnSpc>
              <a:buFont typeface="Monotype Sorts" pitchFamily="1" charset="2"/>
              <a:buNone/>
            </a:pPr>
            <a:endParaRPr lang="en-US" altLang="en-US" sz="2400" b="1" dirty="0">
              <a:latin typeface="Times New Roman" panose="02020603050405020304" pitchFamily="18" charset="0"/>
            </a:endParaRPr>
          </a:p>
        </p:txBody>
      </p:sp>
      <p:pic>
        <p:nvPicPr>
          <p:cNvPr id="11270" name="Picture 6" descr="giveup"/>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77677" y="2776963"/>
            <a:ext cx="2985634" cy="249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07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US" altLang="en-US" dirty="0"/>
              <a:t>Why does SQL need rewriting or tuning?</a:t>
            </a:r>
          </a:p>
        </p:txBody>
      </p:sp>
      <p:sp>
        <p:nvSpPr>
          <p:cNvPr id="46083" name="Rectangle 1027"/>
          <p:cNvSpPr>
            <a:spLocks noGrp="1" noChangeArrowheads="1"/>
          </p:cNvSpPr>
          <p:nvPr>
            <p:ph idx="1"/>
          </p:nvPr>
        </p:nvSpPr>
        <p:spPr/>
        <p:txBody>
          <a:bodyPr/>
          <a:lstStyle/>
          <a:p>
            <a:pPr>
              <a:spcAft>
                <a:spcPct val="30000"/>
              </a:spcAft>
            </a:pPr>
            <a:r>
              <a:rPr lang="en-US" altLang="en-US" sz="3200" dirty="0">
                <a:latin typeface="Times New Roman" panose="02020603050405020304" pitchFamily="18" charset="0"/>
              </a:rPr>
              <a:t>It is easy to write functional SQL</a:t>
            </a:r>
            <a:r>
              <a:rPr lang="en-US" altLang="en-US" sz="3200" dirty="0">
                <a:solidFill>
                  <a:schemeClr val="tx2"/>
                </a:solidFill>
                <a:latin typeface="Times New Roman" panose="02020603050405020304" pitchFamily="18" charset="0"/>
              </a:rPr>
              <a:t>.</a:t>
            </a:r>
          </a:p>
          <a:p>
            <a:pPr>
              <a:spcAft>
                <a:spcPct val="30000"/>
              </a:spcAft>
            </a:pPr>
            <a:r>
              <a:rPr lang="en-US" altLang="en-US" sz="3200" dirty="0">
                <a:latin typeface="Times New Roman" panose="02020603050405020304" pitchFamily="18" charset="0"/>
              </a:rPr>
              <a:t>It is harder to write efficient,   high performing SQL</a:t>
            </a:r>
            <a:r>
              <a:rPr lang="en-US" altLang="en-US" sz="4400" dirty="0">
                <a:latin typeface="Times New Roman" panose="02020603050405020304" pitchFamily="18" charset="0"/>
              </a:rPr>
              <a:t>.</a:t>
            </a:r>
          </a:p>
          <a:p>
            <a:pPr>
              <a:spcAft>
                <a:spcPct val="30000"/>
              </a:spcAft>
              <a:buFont typeface="Monotype Sorts" pitchFamily="1" charset="2"/>
              <a:buNone/>
            </a:pPr>
            <a:endParaRPr lang="en-US" altLang="en-US" sz="4400" dirty="0">
              <a:solidFill>
                <a:schemeClr val="tx2"/>
              </a:solidFill>
              <a:latin typeface="Times New Roman" panose="02020603050405020304" pitchFamily="18" charset="0"/>
            </a:endParaRPr>
          </a:p>
          <a:p>
            <a:endParaRPr lang="en-US" altLang="en-US" sz="44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578770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84705" y="2249424"/>
            <a:ext cx="6623303" cy="4438652"/>
            <a:chOff x="2438401" y="1545336"/>
            <a:chExt cx="7543799" cy="4968876"/>
          </a:xfrm>
        </p:grpSpPr>
        <p:sp>
          <p:nvSpPr>
            <p:cNvPr id="98307" name="Line 3"/>
            <p:cNvSpPr>
              <a:spLocks noChangeShapeType="1"/>
            </p:cNvSpPr>
            <p:nvPr/>
          </p:nvSpPr>
          <p:spPr bwMode="auto">
            <a:xfrm>
              <a:off x="2971800" y="5355336"/>
              <a:ext cx="6172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08" name="Line 4"/>
            <p:cNvSpPr>
              <a:spLocks noChangeShapeType="1"/>
            </p:cNvSpPr>
            <p:nvPr/>
          </p:nvSpPr>
          <p:spPr bwMode="auto">
            <a:xfrm flipV="1">
              <a:off x="2971800" y="1545336"/>
              <a:ext cx="0" cy="3276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09" name="Line 5"/>
            <p:cNvSpPr>
              <a:spLocks noChangeShapeType="1"/>
            </p:cNvSpPr>
            <p:nvPr/>
          </p:nvSpPr>
          <p:spPr bwMode="auto">
            <a:xfrm>
              <a:off x="2971800" y="1545336"/>
              <a:ext cx="6172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0" name="Line 6"/>
            <p:cNvSpPr>
              <a:spLocks noChangeShapeType="1"/>
            </p:cNvSpPr>
            <p:nvPr/>
          </p:nvSpPr>
          <p:spPr bwMode="auto">
            <a:xfrm flipV="1">
              <a:off x="9144000" y="2154936"/>
              <a:ext cx="0" cy="3200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1" name="Line 7"/>
            <p:cNvSpPr>
              <a:spLocks noChangeShapeType="1"/>
            </p:cNvSpPr>
            <p:nvPr/>
          </p:nvSpPr>
          <p:spPr bwMode="auto">
            <a:xfrm>
              <a:off x="3429000" y="3831336"/>
              <a:ext cx="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2" name="Line 8"/>
            <p:cNvSpPr>
              <a:spLocks noChangeShapeType="1"/>
            </p:cNvSpPr>
            <p:nvPr/>
          </p:nvSpPr>
          <p:spPr bwMode="auto">
            <a:xfrm>
              <a:off x="3429000" y="4288536"/>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3" name="Line 9"/>
            <p:cNvSpPr>
              <a:spLocks noChangeShapeType="1"/>
            </p:cNvSpPr>
            <p:nvPr/>
          </p:nvSpPr>
          <p:spPr bwMode="auto">
            <a:xfrm>
              <a:off x="2971800" y="3450336"/>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4" name="Line 10"/>
            <p:cNvSpPr>
              <a:spLocks noChangeShapeType="1"/>
            </p:cNvSpPr>
            <p:nvPr/>
          </p:nvSpPr>
          <p:spPr bwMode="auto">
            <a:xfrm>
              <a:off x="3733800" y="2078736"/>
              <a:ext cx="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5" name="Line 11"/>
            <p:cNvSpPr>
              <a:spLocks noChangeShapeType="1"/>
            </p:cNvSpPr>
            <p:nvPr/>
          </p:nvSpPr>
          <p:spPr bwMode="auto">
            <a:xfrm>
              <a:off x="4495800" y="2383536"/>
              <a:ext cx="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6" name="Line 12"/>
            <p:cNvSpPr>
              <a:spLocks noChangeShapeType="1"/>
            </p:cNvSpPr>
            <p:nvPr/>
          </p:nvSpPr>
          <p:spPr bwMode="auto">
            <a:xfrm>
              <a:off x="4191000" y="1926336"/>
              <a:ext cx="419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7" name="Line 13"/>
            <p:cNvSpPr>
              <a:spLocks noChangeShapeType="1"/>
            </p:cNvSpPr>
            <p:nvPr/>
          </p:nvSpPr>
          <p:spPr bwMode="auto">
            <a:xfrm>
              <a:off x="6400800" y="1926336"/>
              <a:ext cx="0" cy="2667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8" name="Line 14"/>
            <p:cNvSpPr>
              <a:spLocks noChangeShapeType="1"/>
            </p:cNvSpPr>
            <p:nvPr/>
          </p:nvSpPr>
          <p:spPr bwMode="auto">
            <a:xfrm>
              <a:off x="8763000" y="1926336"/>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19" name="Line 15"/>
            <p:cNvSpPr>
              <a:spLocks noChangeShapeType="1"/>
            </p:cNvSpPr>
            <p:nvPr/>
          </p:nvSpPr>
          <p:spPr bwMode="auto">
            <a:xfrm>
              <a:off x="6934200" y="2459736"/>
              <a:ext cx="1447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0" name="Line 16"/>
            <p:cNvSpPr>
              <a:spLocks noChangeShapeType="1"/>
            </p:cNvSpPr>
            <p:nvPr/>
          </p:nvSpPr>
          <p:spPr bwMode="auto">
            <a:xfrm>
              <a:off x="7696200" y="2459736"/>
              <a:ext cx="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1" name="Line 17"/>
            <p:cNvSpPr>
              <a:spLocks noChangeShapeType="1"/>
            </p:cNvSpPr>
            <p:nvPr/>
          </p:nvSpPr>
          <p:spPr bwMode="auto">
            <a:xfrm>
              <a:off x="7010400" y="3831336"/>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2" name="Line 18"/>
            <p:cNvSpPr>
              <a:spLocks noChangeShapeType="1"/>
            </p:cNvSpPr>
            <p:nvPr/>
          </p:nvSpPr>
          <p:spPr bwMode="auto">
            <a:xfrm>
              <a:off x="5334000" y="2459736"/>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3" name="Line 19"/>
            <p:cNvSpPr>
              <a:spLocks noChangeShapeType="1"/>
            </p:cNvSpPr>
            <p:nvPr/>
          </p:nvSpPr>
          <p:spPr bwMode="auto">
            <a:xfrm>
              <a:off x="4800600" y="4974336"/>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4" name="Line 20"/>
            <p:cNvSpPr>
              <a:spLocks noChangeShapeType="1"/>
            </p:cNvSpPr>
            <p:nvPr/>
          </p:nvSpPr>
          <p:spPr bwMode="auto">
            <a:xfrm>
              <a:off x="8001000" y="4136136"/>
              <a:ext cx="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5" name="Line 21"/>
            <p:cNvSpPr>
              <a:spLocks noChangeShapeType="1"/>
            </p:cNvSpPr>
            <p:nvPr/>
          </p:nvSpPr>
          <p:spPr bwMode="auto">
            <a:xfrm>
              <a:off x="4953000" y="3526536"/>
              <a:ext cx="838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6" name="Line 22"/>
            <p:cNvSpPr>
              <a:spLocks noChangeShapeType="1"/>
            </p:cNvSpPr>
            <p:nvPr/>
          </p:nvSpPr>
          <p:spPr bwMode="auto">
            <a:xfrm>
              <a:off x="5334000" y="3983736"/>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7" name="Line 23"/>
            <p:cNvSpPr>
              <a:spLocks noChangeShapeType="1"/>
            </p:cNvSpPr>
            <p:nvPr/>
          </p:nvSpPr>
          <p:spPr bwMode="auto">
            <a:xfrm>
              <a:off x="8382000" y="4288536"/>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8" name="Freeform 24"/>
            <p:cNvSpPr>
              <a:spLocks/>
            </p:cNvSpPr>
            <p:nvPr/>
          </p:nvSpPr>
          <p:spPr bwMode="auto">
            <a:xfrm>
              <a:off x="2514600" y="1697736"/>
              <a:ext cx="7467600" cy="3352800"/>
            </a:xfrm>
            <a:custGeom>
              <a:avLst/>
              <a:gdLst>
                <a:gd name="T0" fmla="*/ 0 w 4608"/>
                <a:gd name="T1" fmla="*/ 2112 h 2112"/>
                <a:gd name="T2" fmla="*/ 1344 w 4608"/>
                <a:gd name="T3" fmla="*/ 2112 h 2112"/>
                <a:gd name="T4" fmla="*/ 1344 w 4608"/>
                <a:gd name="T5" fmla="*/ 240 h 2112"/>
                <a:gd name="T6" fmla="*/ 912 w 4608"/>
                <a:gd name="T7" fmla="*/ 240 h 2112"/>
                <a:gd name="T8" fmla="*/ 912 w 4608"/>
                <a:gd name="T9" fmla="*/ 0 h 2112"/>
                <a:gd name="T10" fmla="*/ 4608 w 4608"/>
                <a:gd name="T11" fmla="*/ 0 h 2112"/>
              </a:gdLst>
              <a:ahLst/>
              <a:cxnLst>
                <a:cxn ang="0">
                  <a:pos x="T0" y="T1"/>
                </a:cxn>
                <a:cxn ang="0">
                  <a:pos x="T2" y="T3"/>
                </a:cxn>
                <a:cxn ang="0">
                  <a:pos x="T4" y="T5"/>
                </a:cxn>
                <a:cxn ang="0">
                  <a:pos x="T6" y="T7"/>
                </a:cxn>
                <a:cxn ang="0">
                  <a:pos x="T8" y="T9"/>
                </a:cxn>
                <a:cxn ang="0">
                  <a:pos x="T10" y="T11"/>
                </a:cxn>
              </a:cxnLst>
              <a:rect l="0" t="0" r="r" b="b"/>
              <a:pathLst>
                <a:path w="4608" h="2112">
                  <a:moveTo>
                    <a:pt x="0" y="2112"/>
                  </a:moveTo>
                  <a:lnTo>
                    <a:pt x="1344" y="2112"/>
                  </a:lnTo>
                  <a:lnTo>
                    <a:pt x="1344" y="240"/>
                  </a:lnTo>
                  <a:lnTo>
                    <a:pt x="912" y="240"/>
                  </a:lnTo>
                  <a:lnTo>
                    <a:pt x="912" y="0"/>
                  </a:lnTo>
                  <a:lnTo>
                    <a:pt x="4608" y="0"/>
                  </a:lnTo>
                </a:path>
              </a:pathLst>
            </a:custGeom>
            <a:noFill/>
            <a:ln w="28575" cap="flat" cmpd="sng">
              <a:solidFill>
                <a:srgbClr val="F4800C"/>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29" name="Freeform 25"/>
            <p:cNvSpPr>
              <a:spLocks/>
            </p:cNvSpPr>
            <p:nvPr/>
          </p:nvSpPr>
          <p:spPr bwMode="auto">
            <a:xfrm>
              <a:off x="2514600" y="1850136"/>
              <a:ext cx="7162800" cy="3429000"/>
            </a:xfrm>
            <a:custGeom>
              <a:avLst/>
              <a:gdLst>
                <a:gd name="T0" fmla="*/ 0 w 4512"/>
                <a:gd name="T1" fmla="*/ 2160 h 2160"/>
                <a:gd name="T2" fmla="*/ 3600 w 4512"/>
                <a:gd name="T3" fmla="*/ 2160 h 2160"/>
                <a:gd name="T4" fmla="*/ 3600 w 4512"/>
                <a:gd name="T5" fmla="*/ 1392 h 2160"/>
                <a:gd name="T6" fmla="*/ 3840 w 4512"/>
                <a:gd name="T7" fmla="*/ 1392 h 2160"/>
                <a:gd name="T8" fmla="*/ 3840 w 4512"/>
                <a:gd name="T9" fmla="*/ 0 h 2160"/>
                <a:gd name="T10" fmla="*/ 4512 w 4512"/>
                <a:gd name="T11" fmla="*/ 0 h 2160"/>
              </a:gdLst>
              <a:ahLst/>
              <a:cxnLst>
                <a:cxn ang="0">
                  <a:pos x="T0" y="T1"/>
                </a:cxn>
                <a:cxn ang="0">
                  <a:pos x="T2" y="T3"/>
                </a:cxn>
                <a:cxn ang="0">
                  <a:pos x="T4" y="T5"/>
                </a:cxn>
                <a:cxn ang="0">
                  <a:pos x="T6" y="T7"/>
                </a:cxn>
                <a:cxn ang="0">
                  <a:pos x="T8" y="T9"/>
                </a:cxn>
                <a:cxn ang="0">
                  <a:pos x="T10" y="T11"/>
                </a:cxn>
              </a:cxnLst>
              <a:rect l="0" t="0" r="r" b="b"/>
              <a:pathLst>
                <a:path w="4512" h="2160">
                  <a:moveTo>
                    <a:pt x="0" y="2160"/>
                  </a:moveTo>
                  <a:lnTo>
                    <a:pt x="3600" y="2160"/>
                  </a:lnTo>
                  <a:lnTo>
                    <a:pt x="3600" y="1392"/>
                  </a:lnTo>
                  <a:lnTo>
                    <a:pt x="3840" y="1392"/>
                  </a:lnTo>
                  <a:lnTo>
                    <a:pt x="3840" y="0"/>
                  </a:lnTo>
                  <a:lnTo>
                    <a:pt x="4512" y="0"/>
                  </a:lnTo>
                </a:path>
              </a:pathLst>
            </a:custGeom>
            <a:noFill/>
            <a:ln w="38100" cap="flat" cmpd="sng">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30" name="Freeform 26"/>
            <p:cNvSpPr>
              <a:spLocks/>
            </p:cNvSpPr>
            <p:nvPr/>
          </p:nvSpPr>
          <p:spPr bwMode="auto">
            <a:xfrm>
              <a:off x="2514600" y="2231136"/>
              <a:ext cx="5257800" cy="2895600"/>
            </a:xfrm>
            <a:custGeom>
              <a:avLst/>
              <a:gdLst>
                <a:gd name="T0" fmla="*/ 0 w 3312"/>
                <a:gd name="T1" fmla="*/ 1824 h 1824"/>
                <a:gd name="T2" fmla="*/ 3312 w 3312"/>
                <a:gd name="T3" fmla="*/ 1824 h 1824"/>
                <a:gd name="T4" fmla="*/ 3312 w 3312"/>
                <a:gd name="T5" fmla="*/ 1584 h 1824"/>
                <a:gd name="T6" fmla="*/ 1488 w 3312"/>
                <a:gd name="T7" fmla="*/ 1584 h 1824"/>
                <a:gd name="T8" fmla="*/ 1488 w 3312"/>
                <a:gd name="T9" fmla="*/ 1008 h 1824"/>
                <a:gd name="T10" fmla="*/ 2160 w 3312"/>
                <a:gd name="T11" fmla="*/ 1008 h 1824"/>
                <a:gd name="T12" fmla="*/ 2160 w 3312"/>
                <a:gd name="T13" fmla="*/ 720 h 1824"/>
                <a:gd name="T14" fmla="*/ 1488 w 3312"/>
                <a:gd name="T15" fmla="*/ 720 h 1824"/>
                <a:gd name="T16" fmla="*/ 1488 w 3312"/>
                <a:gd name="T17" fmla="*/ 0 h 1824"/>
                <a:gd name="T18" fmla="*/ 2256 w 3312"/>
                <a:gd name="T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12" h="1824">
                  <a:moveTo>
                    <a:pt x="0" y="1824"/>
                  </a:moveTo>
                  <a:lnTo>
                    <a:pt x="3312" y="1824"/>
                  </a:lnTo>
                  <a:lnTo>
                    <a:pt x="3312" y="1584"/>
                  </a:lnTo>
                  <a:lnTo>
                    <a:pt x="1488" y="1584"/>
                  </a:lnTo>
                  <a:lnTo>
                    <a:pt x="1488" y="1008"/>
                  </a:lnTo>
                  <a:lnTo>
                    <a:pt x="2160" y="1008"/>
                  </a:lnTo>
                  <a:lnTo>
                    <a:pt x="2160" y="720"/>
                  </a:lnTo>
                  <a:lnTo>
                    <a:pt x="1488" y="720"/>
                  </a:lnTo>
                  <a:lnTo>
                    <a:pt x="1488" y="0"/>
                  </a:lnTo>
                  <a:lnTo>
                    <a:pt x="2256" y="0"/>
                  </a:lnTo>
                </a:path>
              </a:pathLst>
            </a:custGeom>
            <a:noFill/>
            <a:ln w="28575" cap="flat" cmpd="sng">
              <a:solidFill>
                <a:srgbClr val="66FF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31" name="Freeform 27"/>
            <p:cNvSpPr>
              <a:spLocks/>
            </p:cNvSpPr>
            <p:nvPr/>
          </p:nvSpPr>
          <p:spPr bwMode="auto">
            <a:xfrm>
              <a:off x="6096000" y="2231136"/>
              <a:ext cx="609600" cy="2438400"/>
            </a:xfrm>
            <a:custGeom>
              <a:avLst/>
              <a:gdLst>
                <a:gd name="T0" fmla="*/ 0 w 384"/>
                <a:gd name="T1" fmla="*/ 0 h 1536"/>
                <a:gd name="T2" fmla="*/ 0 w 384"/>
                <a:gd name="T3" fmla="*/ 1536 h 1536"/>
                <a:gd name="T4" fmla="*/ 384 w 384"/>
                <a:gd name="T5" fmla="*/ 1536 h 1536"/>
              </a:gdLst>
              <a:ahLst/>
              <a:cxnLst>
                <a:cxn ang="0">
                  <a:pos x="T0" y="T1"/>
                </a:cxn>
                <a:cxn ang="0">
                  <a:pos x="T2" y="T3"/>
                </a:cxn>
                <a:cxn ang="0">
                  <a:pos x="T4" y="T5"/>
                </a:cxn>
              </a:cxnLst>
              <a:rect l="0" t="0" r="r" b="b"/>
              <a:pathLst>
                <a:path w="384" h="1536">
                  <a:moveTo>
                    <a:pt x="0" y="0"/>
                  </a:moveTo>
                  <a:lnTo>
                    <a:pt x="0" y="1536"/>
                  </a:lnTo>
                  <a:lnTo>
                    <a:pt x="384" y="1536"/>
                  </a:lnTo>
                </a:path>
              </a:pathLst>
            </a:custGeom>
            <a:noFill/>
            <a:ln w="28575" cap="flat" cmpd="sng">
              <a:solidFill>
                <a:srgbClr val="66FF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32" name="Freeform 28"/>
            <p:cNvSpPr>
              <a:spLocks/>
            </p:cNvSpPr>
            <p:nvPr/>
          </p:nvSpPr>
          <p:spPr bwMode="auto">
            <a:xfrm>
              <a:off x="6705600" y="1748536"/>
              <a:ext cx="3175000" cy="2921000"/>
            </a:xfrm>
            <a:custGeom>
              <a:avLst/>
              <a:gdLst>
                <a:gd name="T0" fmla="*/ 0 w 2000"/>
                <a:gd name="T1" fmla="*/ 1840 h 1840"/>
                <a:gd name="T2" fmla="*/ 0 w 2000"/>
                <a:gd name="T3" fmla="*/ 1192 h 1840"/>
                <a:gd name="T4" fmla="*/ 1080 w 2000"/>
                <a:gd name="T5" fmla="*/ 1184 h 1840"/>
                <a:gd name="T6" fmla="*/ 1080 w 2000"/>
                <a:gd name="T7" fmla="*/ 0 h 1840"/>
                <a:gd name="T8" fmla="*/ 2000 w 2000"/>
                <a:gd name="T9" fmla="*/ 0 h 1840"/>
              </a:gdLst>
              <a:ahLst/>
              <a:cxnLst>
                <a:cxn ang="0">
                  <a:pos x="T0" y="T1"/>
                </a:cxn>
                <a:cxn ang="0">
                  <a:pos x="T2" y="T3"/>
                </a:cxn>
                <a:cxn ang="0">
                  <a:pos x="T4" y="T5"/>
                </a:cxn>
                <a:cxn ang="0">
                  <a:pos x="T6" y="T7"/>
                </a:cxn>
                <a:cxn ang="0">
                  <a:pos x="T8" y="T9"/>
                </a:cxn>
              </a:cxnLst>
              <a:rect l="0" t="0" r="r" b="b"/>
              <a:pathLst>
                <a:path w="2000" h="1840">
                  <a:moveTo>
                    <a:pt x="0" y="1840"/>
                  </a:moveTo>
                  <a:lnTo>
                    <a:pt x="0" y="1192"/>
                  </a:lnTo>
                  <a:lnTo>
                    <a:pt x="1080" y="1184"/>
                  </a:lnTo>
                  <a:lnTo>
                    <a:pt x="1080" y="0"/>
                  </a:lnTo>
                  <a:lnTo>
                    <a:pt x="2000" y="0"/>
                  </a:lnTo>
                </a:path>
              </a:pathLst>
            </a:custGeom>
            <a:noFill/>
            <a:ln w="28575" cap="flat" cmpd="sng">
              <a:solidFill>
                <a:srgbClr val="66FF66"/>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grpSp>
          <p:nvGrpSpPr>
            <p:cNvPr id="98342" name="Group 38"/>
            <p:cNvGrpSpPr>
              <a:grpSpLocks/>
            </p:cNvGrpSpPr>
            <p:nvPr/>
          </p:nvGrpSpPr>
          <p:grpSpPr bwMode="auto">
            <a:xfrm>
              <a:off x="8001000" y="4517137"/>
              <a:ext cx="1752600" cy="1997075"/>
              <a:chOff x="4080" y="2880"/>
              <a:chExt cx="1104" cy="1258"/>
            </a:xfrm>
          </p:grpSpPr>
          <p:sp>
            <p:nvSpPr>
              <p:cNvPr id="98334" name="Line 30"/>
              <p:cNvSpPr>
                <a:spLocks noChangeShapeType="1"/>
              </p:cNvSpPr>
              <p:nvPr/>
            </p:nvSpPr>
            <p:spPr bwMode="auto">
              <a:xfrm flipH="1" flipV="1">
                <a:off x="4272" y="2880"/>
                <a:ext cx="288" cy="57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35" name="Text Box 31"/>
              <p:cNvSpPr txBox="1">
                <a:spLocks noChangeArrowheads="1"/>
              </p:cNvSpPr>
              <p:nvPr/>
            </p:nvSpPr>
            <p:spPr bwMode="auto">
              <a:xfrm>
                <a:off x="4080" y="3541"/>
                <a:ext cx="1104" cy="597"/>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1400" b="1"/>
                  <a:t>Very</a:t>
                </a:r>
                <a:r>
                  <a:rPr lang="en-US" altLang="en-US" sz="1400" b="1">
                    <a:solidFill>
                      <a:srgbClr val="F5CE0B"/>
                    </a:solidFill>
                  </a:rPr>
                  <a:t> </a:t>
                </a:r>
                <a:r>
                  <a:rPr lang="en-US" altLang="en-US" sz="1400" b="1"/>
                  <a:t>Good</a:t>
                </a:r>
              </a:p>
              <a:p>
                <a:pPr algn="ctr">
                  <a:spcBef>
                    <a:spcPct val="50000"/>
                  </a:spcBef>
                </a:pPr>
                <a:r>
                  <a:rPr lang="en-US" altLang="en-US" sz="1400" b="1"/>
                  <a:t>(sometime for simple SQL)</a:t>
                </a:r>
                <a:endParaRPr lang="en-US" altLang="en-US" sz="1400" b="1">
                  <a:solidFill>
                    <a:srgbClr val="F5CE0B"/>
                  </a:solidFill>
                </a:endParaRPr>
              </a:p>
            </p:txBody>
          </p:sp>
        </p:grpSp>
        <p:grpSp>
          <p:nvGrpSpPr>
            <p:cNvPr id="98344" name="Group 40"/>
            <p:cNvGrpSpPr>
              <a:grpSpLocks/>
            </p:cNvGrpSpPr>
            <p:nvPr/>
          </p:nvGrpSpPr>
          <p:grpSpPr bwMode="auto">
            <a:xfrm>
              <a:off x="2438401" y="4364737"/>
              <a:ext cx="2246313" cy="2112963"/>
              <a:chOff x="576" y="2784"/>
              <a:chExt cx="1415" cy="1331"/>
            </a:xfrm>
          </p:grpSpPr>
          <p:sp>
            <p:nvSpPr>
              <p:cNvPr id="98337" name="Line 33"/>
              <p:cNvSpPr>
                <a:spLocks noChangeShapeType="1"/>
              </p:cNvSpPr>
              <p:nvPr/>
            </p:nvSpPr>
            <p:spPr bwMode="auto">
              <a:xfrm flipV="1">
                <a:off x="1296" y="2784"/>
                <a:ext cx="695" cy="672"/>
              </a:xfrm>
              <a:prstGeom prst="line">
                <a:avLst/>
              </a:prstGeom>
              <a:noFill/>
              <a:ln w="38100">
                <a:solidFill>
                  <a:srgbClr val="F4800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38" name="Text Box 34"/>
              <p:cNvSpPr txBox="1">
                <a:spLocks noChangeArrowheads="1"/>
              </p:cNvSpPr>
              <p:nvPr/>
            </p:nvSpPr>
            <p:spPr bwMode="auto">
              <a:xfrm>
                <a:off x="576" y="3518"/>
                <a:ext cx="1344" cy="597"/>
              </a:xfrm>
              <a:prstGeom prst="rect">
                <a:avLst/>
              </a:prstGeom>
              <a:noFill/>
              <a:ln w="38100">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1400" b="1"/>
                  <a:t>Good</a:t>
                </a:r>
              </a:p>
              <a:p>
                <a:pPr algn="ctr">
                  <a:spcBef>
                    <a:spcPct val="50000"/>
                  </a:spcBef>
                </a:pPr>
                <a:r>
                  <a:rPr lang="en-US" altLang="en-US" sz="1400" b="1"/>
                  <a:t>(Normally, but still be improved)</a:t>
                </a:r>
              </a:p>
            </p:txBody>
          </p:sp>
        </p:grpSp>
        <p:grpSp>
          <p:nvGrpSpPr>
            <p:cNvPr id="98343" name="Group 39"/>
            <p:cNvGrpSpPr>
              <a:grpSpLocks/>
            </p:cNvGrpSpPr>
            <p:nvPr/>
          </p:nvGrpSpPr>
          <p:grpSpPr bwMode="auto">
            <a:xfrm>
              <a:off x="5181600" y="4745737"/>
              <a:ext cx="2514600" cy="1768475"/>
              <a:chOff x="2304" y="3024"/>
              <a:chExt cx="1584" cy="1114"/>
            </a:xfrm>
          </p:grpSpPr>
          <p:sp>
            <p:nvSpPr>
              <p:cNvPr id="98340" name="Line 36"/>
              <p:cNvSpPr>
                <a:spLocks noChangeShapeType="1"/>
              </p:cNvSpPr>
              <p:nvPr/>
            </p:nvSpPr>
            <p:spPr bwMode="auto">
              <a:xfrm flipH="1" flipV="1">
                <a:off x="2544" y="3024"/>
                <a:ext cx="528" cy="432"/>
              </a:xfrm>
              <a:prstGeom prst="line">
                <a:avLst/>
              </a:prstGeom>
              <a:noFill/>
              <a:ln w="38100">
                <a:solidFill>
                  <a:srgbClr val="66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98341" name="Text Box 37"/>
              <p:cNvSpPr txBox="1">
                <a:spLocks noChangeArrowheads="1"/>
              </p:cNvSpPr>
              <p:nvPr/>
            </p:nvSpPr>
            <p:spPr bwMode="auto">
              <a:xfrm>
                <a:off x="2304" y="3541"/>
                <a:ext cx="1584" cy="597"/>
              </a:xfrm>
              <a:prstGeom prst="rect">
                <a:avLst/>
              </a:prstGeom>
              <a:noFill/>
              <a:ln w="38100">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sz="1400" b="1"/>
                  <a:t>Very Bad</a:t>
                </a:r>
              </a:p>
              <a:p>
                <a:pPr algn="ctr">
                  <a:spcBef>
                    <a:spcPct val="50000"/>
                  </a:spcBef>
                </a:pPr>
                <a:r>
                  <a:rPr lang="en-US" altLang="en-US" sz="1400" b="1"/>
                  <a:t>(most of time for complex SQL)</a:t>
                </a:r>
              </a:p>
            </p:txBody>
          </p:sp>
        </p:grpSp>
      </p:grpSp>
      <p:sp>
        <p:nvSpPr>
          <p:cNvPr id="2" name="Title 1"/>
          <p:cNvSpPr>
            <a:spLocks noGrp="1"/>
          </p:cNvSpPr>
          <p:nvPr>
            <p:ph type="title"/>
          </p:nvPr>
        </p:nvSpPr>
        <p:spPr/>
        <p:txBody>
          <a:bodyPr/>
          <a:lstStyle/>
          <a:p>
            <a:r>
              <a:rPr lang="en-US" altLang="en-US" b="1" dirty="0"/>
              <a:t>DBMS Optimize - Find the best way to process your  SQL Statements</a:t>
            </a:r>
            <a:br>
              <a:rPr lang="en-US" altLang="en-US" b="1" dirty="0"/>
            </a:br>
            <a:endParaRPr lang="en-AU" dirty="0"/>
          </a:p>
        </p:txBody>
      </p:sp>
    </p:spTree>
    <p:extLst>
      <p:ext uri="{BB962C8B-B14F-4D97-AF65-F5344CB8AC3E}">
        <p14:creationId xmlns:p14="http://schemas.microsoft.com/office/powerpoint/2010/main" val="204728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697754" y="2329180"/>
            <a:ext cx="8825659" cy="3416300"/>
          </a:xfrm>
        </p:spPr>
        <p:txBody>
          <a:bodyPr>
            <a:normAutofit/>
          </a:bodyPr>
          <a:lstStyle/>
          <a:p>
            <a:r>
              <a:rPr lang="en-US" altLang="en-US" sz="2400" dirty="0"/>
              <a:t>Your database structure</a:t>
            </a:r>
          </a:p>
          <a:p>
            <a:r>
              <a:rPr lang="en-US" altLang="en-US" sz="2400" dirty="0"/>
              <a:t>How SQL statements work in general</a:t>
            </a:r>
          </a:p>
          <a:p>
            <a:r>
              <a:rPr lang="en-US" altLang="en-US" sz="2400" dirty="0"/>
              <a:t>How Database executes SQL</a:t>
            </a:r>
          </a:p>
          <a:p>
            <a:r>
              <a:rPr lang="en-US" altLang="en-US" sz="2400" dirty="0"/>
              <a:t>Database changes over time </a:t>
            </a:r>
          </a:p>
        </p:txBody>
      </p:sp>
      <p:sp>
        <p:nvSpPr>
          <p:cNvPr id="9221" name="Rectangle 5"/>
          <p:cNvSpPr>
            <a:spLocks noChangeArrowheads="1"/>
          </p:cNvSpPr>
          <p:nvPr/>
        </p:nvSpPr>
        <p:spPr bwMode="auto">
          <a:xfrm>
            <a:off x="1170432" y="4837176"/>
            <a:ext cx="969873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4400" dirty="0"/>
              <a:t>Then it’s trial and error until you get a satisfactory result.</a:t>
            </a:r>
            <a:endParaRPr lang="en-US" altLang="en-US" dirty="0"/>
          </a:p>
        </p:txBody>
      </p:sp>
      <p:sp>
        <p:nvSpPr>
          <p:cNvPr id="2" name="Title 1"/>
          <p:cNvSpPr>
            <a:spLocks noGrp="1"/>
          </p:cNvSpPr>
          <p:nvPr>
            <p:ph type="title"/>
          </p:nvPr>
        </p:nvSpPr>
        <p:spPr>
          <a:xfrm>
            <a:off x="900747" y="992078"/>
            <a:ext cx="8761413" cy="706964"/>
          </a:xfrm>
        </p:spPr>
        <p:txBody>
          <a:bodyPr/>
          <a:lstStyle/>
          <a:p>
            <a:r>
              <a:rPr lang="en-US" altLang="en-US" dirty="0"/>
              <a:t>What you should know?</a:t>
            </a:r>
            <a:br>
              <a:rPr lang="en-US" altLang="en-US" dirty="0"/>
            </a:br>
            <a:endParaRPr lang="en-AU" dirty="0"/>
          </a:p>
        </p:txBody>
      </p:sp>
    </p:spTree>
    <p:extLst>
      <p:ext uri="{BB962C8B-B14F-4D97-AF65-F5344CB8AC3E}">
        <p14:creationId xmlns:p14="http://schemas.microsoft.com/office/powerpoint/2010/main" val="2474535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en-US"/>
              <a:t>Query Processing</a:t>
            </a:r>
          </a:p>
        </p:txBody>
      </p:sp>
      <p:sp>
        <p:nvSpPr>
          <p:cNvPr id="35842" name="Rectangle 3"/>
          <p:cNvSpPr>
            <a:spLocks noGrp="1" noChangeArrowheads="1"/>
          </p:cNvSpPr>
          <p:nvPr>
            <p:ph type="body" idx="1"/>
          </p:nvPr>
        </p:nvSpPr>
        <p:spPr>
          <a:xfrm>
            <a:off x="676656" y="2603500"/>
            <a:ext cx="9303957" cy="3416300"/>
          </a:xfrm>
        </p:spPr>
        <p:txBody>
          <a:bodyPr>
            <a:normAutofit/>
          </a:bodyPr>
          <a:lstStyle/>
          <a:p>
            <a:r>
              <a:rPr lang="en-US" altLang="en-US" sz="2400" dirty="0"/>
              <a:t>DBMS processes queries in three phases</a:t>
            </a:r>
          </a:p>
          <a:p>
            <a:pPr lvl="1"/>
            <a:r>
              <a:rPr lang="en-US" altLang="en-US" sz="2000" dirty="0"/>
              <a:t>Parsing</a:t>
            </a:r>
          </a:p>
          <a:p>
            <a:pPr lvl="2"/>
            <a:r>
              <a:rPr lang="en-US" altLang="en-US" sz="1800" dirty="0"/>
              <a:t>DBMS parses the query and chooses the most efficient access/execution plan</a:t>
            </a:r>
          </a:p>
          <a:p>
            <a:pPr lvl="1"/>
            <a:r>
              <a:rPr lang="en-US" altLang="en-US" sz="2000" dirty="0"/>
              <a:t>Execution</a:t>
            </a:r>
          </a:p>
          <a:p>
            <a:pPr lvl="2"/>
            <a:r>
              <a:rPr lang="en-US" altLang="en-US" sz="1800" dirty="0"/>
              <a:t>DBMS executes the query using chosen execution plan</a:t>
            </a:r>
          </a:p>
          <a:p>
            <a:pPr lvl="1"/>
            <a:r>
              <a:rPr lang="en-US" altLang="en-US" sz="2000" dirty="0"/>
              <a:t>Fetching</a:t>
            </a:r>
          </a:p>
          <a:p>
            <a:pPr lvl="2"/>
            <a:r>
              <a:rPr lang="en-US" altLang="en-US" sz="1800" dirty="0"/>
              <a:t>DBMS fetches the data and sends the result back to the client</a:t>
            </a:r>
          </a:p>
        </p:txBody>
      </p:sp>
    </p:spTree>
    <p:extLst>
      <p:ext uri="{BB962C8B-B14F-4D97-AF65-F5344CB8AC3E}">
        <p14:creationId xmlns:p14="http://schemas.microsoft.com/office/powerpoint/2010/main" val="2785154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4" descr="Fig11-02.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7103" y="306389"/>
            <a:ext cx="6809912" cy="66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84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a:ea typeface="MS PGothic" panose="020B0600070205080204" pitchFamily="34" charset="-128"/>
              </a:rPr>
              <a:t>SQL Parsing Phase</a:t>
            </a:r>
            <a:endParaRPr lang="en-US" altLang="en-US"/>
          </a:p>
        </p:txBody>
      </p:sp>
      <p:sp>
        <p:nvSpPr>
          <p:cNvPr id="3" name="Content Placeholder 2"/>
          <p:cNvSpPr>
            <a:spLocks noGrp="1"/>
          </p:cNvSpPr>
          <p:nvPr>
            <p:ph idx="1"/>
          </p:nvPr>
        </p:nvSpPr>
        <p:spPr>
          <a:xfrm>
            <a:off x="633046" y="2603500"/>
            <a:ext cx="11029071" cy="3966112"/>
          </a:xfrm>
        </p:spPr>
        <p:txBody>
          <a:bodyPr>
            <a:normAutofit lnSpcReduction="10000"/>
          </a:bodyPr>
          <a:lstStyle/>
          <a:p>
            <a:pPr marL="365760" indent="-256032">
              <a:defRPr/>
            </a:pPr>
            <a:r>
              <a:rPr lang="en-US" altLang="en-US" sz="2400" dirty="0">
                <a:ea typeface="ＭＳ Ｐゴシック" pitchFamily="34" charset="-128"/>
              </a:rPr>
              <a:t>Query is broken down into smaller units </a:t>
            </a:r>
          </a:p>
          <a:p>
            <a:pPr marL="365760" indent="-256032">
              <a:defRPr/>
            </a:pPr>
            <a:r>
              <a:rPr lang="en-US" altLang="en-US" sz="2400" dirty="0">
                <a:ea typeface="ＭＳ Ｐゴシック" pitchFamily="34" charset="-128"/>
              </a:rPr>
              <a:t>Original SQL query is transformed into slightly different version of the original SQL code which is fully equivalent and more efficient</a:t>
            </a:r>
          </a:p>
          <a:p>
            <a:pPr marL="365760" indent="-256032">
              <a:defRPr/>
            </a:pPr>
            <a:r>
              <a:rPr lang="en-US" altLang="en-US" sz="2400" b="1" dirty="0">
                <a:ea typeface="ＭＳ Ｐゴシック" pitchFamily="34" charset="-128"/>
              </a:rPr>
              <a:t>Query optimizer</a:t>
            </a:r>
            <a:r>
              <a:rPr lang="en-US" altLang="en-US" sz="2400" dirty="0">
                <a:ea typeface="ＭＳ Ｐゴシック" pitchFamily="34" charset="-128"/>
              </a:rPr>
              <a:t>: Analyzes SQL query and finds most efficient way to access data</a:t>
            </a:r>
          </a:p>
          <a:p>
            <a:pPr marL="365760" indent="-256032">
              <a:defRPr/>
            </a:pPr>
            <a:r>
              <a:rPr lang="en-US" altLang="en-US" sz="2400" b="1" dirty="0">
                <a:ea typeface="ＭＳ Ｐゴシック" pitchFamily="34" charset="-128"/>
              </a:rPr>
              <a:t>Access plans</a:t>
            </a:r>
            <a:r>
              <a:rPr lang="en-US" altLang="en-US" sz="2400" dirty="0">
                <a:ea typeface="ＭＳ Ｐゴシック" pitchFamily="34" charset="-128"/>
              </a:rPr>
              <a:t>:</a:t>
            </a:r>
            <a:r>
              <a:rPr lang="en-US" altLang="en-US" sz="2400" b="1" dirty="0">
                <a:ea typeface="ＭＳ Ｐゴシック" pitchFamily="34" charset="-128"/>
              </a:rPr>
              <a:t> </a:t>
            </a:r>
            <a:r>
              <a:rPr lang="en-US" altLang="en-US" sz="2400" dirty="0">
                <a:ea typeface="ＭＳ Ｐゴシック" pitchFamily="34" charset="-128"/>
              </a:rPr>
              <a:t>DBMS-specific and translate client’s SQL query into a series of complex I/O operations</a:t>
            </a:r>
          </a:p>
          <a:p>
            <a:pPr marL="365760" indent="-256032">
              <a:defRPr/>
            </a:pPr>
            <a:r>
              <a:rPr lang="en-US" altLang="en-US" sz="2400" dirty="0">
                <a:ea typeface="ＭＳ Ｐゴシック" pitchFamily="34" charset="-128"/>
              </a:rPr>
              <a:t>If access plan already exists for query in SQL cache, DBMS reuses it</a:t>
            </a:r>
          </a:p>
          <a:p>
            <a:pPr lvl="1"/>
            <a:r>
              <a:rPr lang="en-US" altLang="en-US" sz="2000" dirty="0">
                <a:ea typeface="MS PGothic" panose="020B0600070205080204" pitchFamily="34" charset="-128"/>
              </a:rPr>
              <a:t>If not, optimizer evaluates various plans and chooses one to be placed in SQL cache for use</a:t>
            </a:r>
          </a:p>
          <a:p>
            <a:pPr marL="0" indent="0">
              <a:buNone/>
              <a:defRPr/>
            </a:pPr>
            <a:endParaRPr lang="en-US" altLang="en-US" dirty="0">
              <a:ea typeface="ＭＳ Ｐゴシック" pitchFamily="34" charset="-128"/>
            </a:endParaRPr>
          </a:p>
          <a:p>
            <a:pPr marL="365760" indent="-256032">
              <a:defRPr/>
            </a:pPr>
            <a:endParaRPr lang="en-US" dirty="0"/>
          </a:p>
        </p:txBody>
      </p:sp>
    </p:spTree>
    <p:extLst>
      <p:ext uri="{BB962C8B-B14F-4D97-AF65-F5344CB8AC3E}">
        <p14:creationId xmlns:p14="http://schemas.microsoft.com/office/powerpoint/2010/main" val="3007440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en-US"/>
              <a:t>SQL Execution Phase</a:t>
            </a:r>
            <a:br>
              <a:rPr lang="en-US" altLang="en-US"/>
            </a:br>
            <a:r>
              <a:rPr lang="en-US" altLang="en-US"/>
              <a:t>SQL Fetching Phase</a:t>
            </a:r>
          </a:p>
        </p:txBody>
      </p:sp>
      <p:sp>
        <p:nvSpPr>
          <p:cNvPr id="46082" name="Rectangle 3"/>
          <p:cNvSpPr>
            <a:spLocks noGrp="1" noChangeArrowheads="1"/>
          </p:cNvSpPr>
          <p:nvPr>
            <p:ph type="body" idx="1"/>
          </p:nvPr>
        </p:nvSpPr>
        <p:spPr>
          <a:xfrm>
            <a:off x="1154954" y="2603499"/>
            <a:ext cx="9409883" cy="3755097"/>
          </a:xfrm>
        </p:spPr>
        <p:txBody>
          <a:bodyPr>
            <a:noAutofit/>
          </a:bodyPr>
          <a:lstStyle/>
          <a:p>
            <a:r>
              <a:rPr lang="en-US" altLang="en-US" sz="2400" dirty="0"/>
              <a:t>All I/O operations indicated in access plan are executed</a:t>
            </a:r>
          </a:p>
          <a:p>
            <a:pPr lvl="1"/>
            <a:r>
              <a:rPr lang="en-US" altLang="en-US" sz="2000" dirty="0"/>
              <a:t>Locks acquired</a:t>
            </a:r>
          </a:p>
          <a:p>
            <a:pPr lvl="1"/>
            <a:r>
              <a:rPr lang="en-US" altLang="en-US" sz="2000" dirty="0"/>
              <a:t>Data retrieved and placed in data cache</a:t>
            </a:r>
          </a:p>
          <a:p>
            <a:pPr lvl="1"/>
            <a:r>
              <a:rPr lang="en-US" altLang="en-US" sz="2000" dirty="0"/>
              <a:t>Transaction management commands processed</a:t>
            </a:r>
          </a:p>
          <a:p>
            <a:r>
              <a:rPr lang="en-US" altLang="en-US" sz="2400" dirty="0"/>
              <a:t>Rows of resulting query result set are returned to client</a:t>
            </a:r>
          </a:p>
          <a:p>
            <a:r>
              <a:rPr lang="en-US" altLang="en-US" sz="2400" dirty="0"/>
              <a:t>DBMS may use temporary table space to store temporary data</a:t>
            </a:r>
          </a:p>
        </p:txBody>
      </p:sp>
    </p:spTree>
    <p:extLst>
      <p:ext uri="{BB962C8B-B14F-4D97-AF65-F5344CB8AC3E}">
        <p14:creationId xmlns:p14="http://schemas.microsoft.com/office/powerpoint/2010/main" val="140024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0000"/>
                </a:solidFill>
                <a:highlight>
                  <a:srgbClr val="FFFF00"/>
                </a:highlight>
              </a:rPr>
              <a:t>TEST ----This Week</a:t>
            </a:r>
          </a:p>
        </p:txBody>
      </p:sp>
      <p:sp>
        <p:nvSpPr>
          <p:cNvPr id="3" name="Content Placeholder 2">
            <a:extLst>
              <a:ext uri="{FF2B5EF4-FFF2-40B4-BE49-F238E27FC236}">
                <a16:creationId xmlns:a16="http://schemas.microsoft.com/office/drawing/2014/main" id="{C0CEEA52-D759-4A2B-BF6E-8DA14A222BAA}"/>
              </a:ext>
            </a:extLst>
          </p:cNvPr>
          <p:cNvSpPr>
            <a:spLocks noGrp="1"/>
          </p:cNvSpPr>
          <p:nvPr>
            <p:ph idx="1"/>
          </p:nvPr>
        </p:nvSpPr>
        <p:spPr/>
        <p:txBody>
          <a:bodyPr>
            <a:normAutofit fontScale="62500" lnSpcReduction="20000"/>
          </a:bodyPr>
          <a:lstStyle/>
          <a:p>
            <a:r>
              <a:rPr lang="en-US" sz="3200" dirty="0"/>
              <a:t>You must</a:t>
            </a:r>
            <a:r>
              <a:rPr lang="en-US" sz="3200" dirty="0">
                <a:highlight>
                  <a:srgbClr val="FFFF00"/>
                </a:highlight>
              </a:rPr>
              <a:t> </a:t>
            </a:r>
            <a:r>
              <a:rPr lang="en-US" sz="3200" dirty="0">
                <a:solidFill>
                  <a:srgbClr val="FF0000"/>
                </a:solidFill>
                <a:highlight>
                  <a:srgbClr val="FFFF00"/>
                </a:highlight>
              </a:rPr>
              <a:t>NOT</a:t>
            </a:r>
            <a:r>
              <a:rPr lang="en-US" sz="3200" dirty="0">
                <a:highlight>
                  <a:srgbClr val="FFFF00"/>
                </a:highlight>
              </a:rPr>
              <a:t> </a:t>
            </a:r>
            <a:r>
              <a:rPr lang="en-US" sz="3200" dirty="0"/>
              <a:t>communicate with your fellow students during the test</a:t>
            </a:r>
          </a:p>
          <a:p>
            <a:pPr marL="914400" lvl="1" indent="-457200">
              <a:buFont typeface="Arial" panose="020B0604020202020204" pitchFamily="34" charset="0"/>
              <a:buChar char="•"/>
            </a:pPr>
            <a:r>
              <a:rPr lang="en-US" sz="3200" dirty="0"/>
              <a:t>This is an INDIVIDUAL assessment</a:t>
            </a:r>
          </a:p>
          <a:p>
            <a:pPr marL="914400" lvl="1" indent="-457200">
              <a:buFont typeface="Arial" panose="020B0604020202020204" pitchFamily="34" charset="0"/>
              <a:buChar char="•"/>
            </a:pPr>
            <a:r>
              <a:rPr lang="en-US" sz="3200" dirty="0"/>
              <a:t>Cheating during the test could result in a FAIL</a:t>
            </a:r>
          </a:p>
          <a:p>
            <a:pPr marL="1371600" lvl="2" indent="-457200">
              <a:buFont typeface="Arial" panose="020B0604020202020204" pitchFamily="34" charset="0"/>
              <a:buChar char="•"/>
            </a:pPr>
            <a:r>
              <a:rPr lang="en-US" sz="3200" dirty="0"/>
              <a:t>It is very </a:t>
            </a:r>
            <a:r>
              <a:rPr lang="en-US" sz="3200" dirty="0" err="1"/>
              <a:t>very</a:t>
            </a:r>
            <a:r>
              <a:rPr lang="en-US" sz="3200" dirty="0"/>
              <a:t> easy for us to know when you have cheated</a:t>
            </a:r>
          </a:p>
          <a:p>
            <a:pPr marL="914400" lvl="1" indent="-457200">
              <a:buFont typeface="Arial" panose="020B0604020202020204" pitchFamily="34" charset="0"/>
              <a:buChar char="•"/>
            </a:pPr>
            <a:r>
              <a:rPr lang="en-US" sz="3200" dirty="0"/>
              <a:t>Do not discuss the test at all during the test</a:t>
            </a:r>
          </a:p>
          <a:p>
            <a:pPr marL="914400" lvl="1" indent="-457200">
              <a:buFont typeface="Arial" panose="020B0604020202020204" pitchFamily="34" charset="0"/>
              <a:buChar char="•"/>
            </a:pPr>
            <a:r>
              <a:rPr lang="en-US" sz="3200" dirty="0"/>
              <a:t>If a friend asks you what their answer is do NOT tell them, do NOT share it with them</a:t>
            </a:r>
          </a:p>
          <a:p>
            <a:pPr marL="1371600" lvl="2" indent="-457200">
              <a:buFont typeface="Arial" panose="020B0604020202020204" pitchFamily="34" charset="0"/>
              <a:buChar char="•"/>
            </a:pPr>
            <a:r>
              <a:rPr lang="en-US" sz="3200" dirty="0"/>
              <a:t>We can easily tell when something is cut n paste into a document or </a:t>
            </a:r>
            <a:r>
              <a:rPr lang="en-US" sz="3200" dirty="0" err="1"/>
              <a:t>MyLO</a:t>
            </a:r>
            <a:endParaRPr lang="en-US" sz="3200" dirty="0"/>
          </a:p>
          <a:p>
            <a:endParaRPr lang="en-AU" dirty="0"/>
          </a:p>
        </p:txBody>
      </p:sp>
    </p:spTree>
    <p:extLst>
      <p:ext uri="{BB962C8B-B14F-4D97-AF65-F5344CB8AC3E}">
        <p14:creationId xmlns:p14="http://schemas.microsoft.com/office/powerpoint/2010/main" val="55151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8448" y="849573"/>
            <a:ext cx="9875520" cy="600842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AU"/>
          </a:p>
        </p:txBody>
      </p:sp>
      <p:sp>
        <p:nvSpPr>
          <p:cNvPr id="103471" name="Line 47"/>
          <p:cNvSpPr>
            <a:spLocks noChangeShapeType="1"/>
          </p:cNvSpPr>
          <p:nvPr/>
        </p:nvSpPr>
        <p:spPr bwMode="auto">
          <a:xfrm flipV="1">
            <a:off x="2743200" y="2593029"/>
            <a:ext cx="304800" cy="0"/>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grpSp>
        <p:nvGrpSpPr>
          <p:cNvPr id="103472" name="Group 48"/>
          <p:cNvGrpSpPr>
            <a:grpSpLocks/>
          </p:cNvGrpSpPr>
          <p:nvPr/>
        </p:nvGrpSpPr>
        <p:grpSpPr bwMode="auto">
          <a:xfrm>
            <a:off x="3048000" y="1607832"/>
            <a:ext cx="3124200" cy="1966913"/>
            <a:chOff x="960" y="924"/>
            <a:chExt cx="1968" cy="1239"/>
          </a:xfrm>
        </p:grpSpPr>
        <p:grpSp>
          <p:nvGrpSpPr>
            <p:cNvPr id="103473" name="Group 49"/>
            <p:cNvGrpSpPr>
              <a:grpSpLocks/>
            </p:cNvGrpSpPr>
            <p:nvPr/>
          </p:nvGrpSpPr>
          <p:grpSpPr bwMode="auto">
            <a:xfrm>
              <a:off x="2592" y="960"/>
              <a:ext cx="336" cy="1203"/>
              <a:chOff x="2592" y="960"/>
              <a:chExt cx="336" cy="1203"/>
            </a:xfrm>
          </p:grpSpPr>
          <p:sp>
            <p:nvSpPr>
              <p:cNvPr id="103474" name="Line 50"/>
              <p:cNvSpPr>
                <a:spLocks noChangeShapeType="1"/>
              </p:cNvSpPr>
              <p:nvPr/>
            </p:nvSpPr>
            <p:spPr bwMode="auto">
              <a:xfrm flipV="1">
                <a:off x="2640" y="960"/>
                <a:ext cx="288" cy="192"/>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475" name="Line 51"/>
              <p:cNvSpPr>
                <a:spLocks noChangeShapeType="1"/>
              </p:cNvSpPr>
              <p:nvPr/>
            </p:nvSpPr>
            <p:spPr bwMode="auto">
              <a:xfrm flipV="1">
                <a:off x="2640" y="1395"/>
                <a:ext cx="288" cy="48"/>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476" name="Line 52"/>
              <p:cNvSpPr>
                <a:spLocks noChangeShapeType="1"/>
              </p:cNvSpPr>
              <p:nvPr/>
            </p:nvSpPr>
            <p:spPr bwMode="auto">
              <a:xfrm>
                <a:off x="2640" y="1635"/>
                <a:ext cx="288" cy="96"/>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477" name="Line 53"/>
              <p:cNvSpPr>
                <a:spLocks noChangeShapeType="1"/>
              </p:cNvSpPr>
              <p:nvPr/>
            </p:nvSpPr>
            <p:spPr bwMode="auto">
              <a:xfrm>
                <a:off x="2592" y="1875"/>
                <a:ext cx="336" cy="288"/>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grpSp>
        <p:sp>
          <p:nvSpPr>
            <p:cNvPr id="103478" name="Text Box 54"/>
            <p:cNvSpPr txBox="1">
              <a:spLocks noChangeArrowheads="1"/>
            </p:cNvSpPr>
            <p:nvPr/>
          </p:nvSpPr>
          <p:spPr bwMode="auto">
            <a:xfrm>
              <a:off x="960" y="924"/>
              <a:ext cx="1680" cy="834"/>
            </a:xfrm>
            <a:prstGeom prst="rect">
              <a:avLst/>
            </a:prstGeom>
            <a:solidFill>
              <a:srgbClr val="F3D2F6"/>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Internal rewrite &amp; generation of multiple execution plans</a:t>
              </a:r>
            </a:p>
          </p:txBody>
        </p:sp>
      </p:grpSp>
      <p:grpSp>
        <p:nvGrpSpPr>
          <p:cNvPr id="103479" name="Group 55"/>
          <p:cNvGrpSpPr>
            <a:grpSpLocks/>
          </p:cNvGrpSpPr>
          <p:nvPr/>
        </p:nvGrpSpPr>
        <p:grpSpPr bwMode="auto">
          <a:xfrm>
            <a:off x="2743200" y="4345628"/>
            <a:ext cx="4343400" cy="2228850"/>
            <a:chOff x="768" y="2640"/>
            <a:chExt cx="2736" cy="1404"/>
          </a:xfrm>
        </p:grpSpPr>
        <p:sp>
          <p:nvSpPr>
            <p:cNvPr id="103480" name="Text Box 56"/>
            <p:cNvSpPr txBox="1">
              <a:spLocks noChangeArrowheads="1"/>
            </p:cNvSpPr>
            <p:nvPr/>
          </p:nvSpPr>
          <p:spPr bwMode="auto">
            <a:xfrm>
              <a:off x="768" y="2640"/>
              <a:ext cx="2736" cy="252"/>
            </a:xfrm>
            <a:prstGeom prst="rect">
              <a:avLst/>
            </a:prstGeom>
            <a:solidFill>
              <a:srgbClr val="FFFFAB"/>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Plan 1 cost=1000</a:t>
              </a:r>
            </a:p>
          </p:txBody>
        </p:sp>
        <p:sp>
          <p:nvSpPr>
            <p:cNvPr id="103481" name="Text Box 57"/>
            <p:cNvSpPr txBox="1">
              <a:spLocks noChangeArrowheads="1"/>
            </p:cNvSpPr>
            <p:nvPr/>
          </p:nvSpPr>
          <p:spPr bwMode="auto">
            <a:xfrm>
              <a:off x="768" y="3024"/>
              <a:ext cx="2736" cy="252"/>
            </a:xfrm>
            <a:prstGeom prst="rect">
              <a:avLst/>
            </a:prstGeom>
            <a:solidFill>
              <a:srgbClr val="FFFFAB"/>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Plan 2 cost=3000</a:t>
              </a:r>
            </a:p>
          </p:txBody>
        </p:sp>
        <p:sp>
          <p:nvSpPr>
            <p:cNvPr id="103482" name="Text Box 58"/>
            <p:cNvSpPr txBox="1">
              <a:spLocks noChangeArrowheads="1"/>
            </p:cNvSpPr>
            <p:nvPr/>
          </p:nvSpPr>
          <p:spPr bwMode="auto">
            <a:xfrm>
              <a:off x="768" y="3408"/>
              <a:ext cx="2736" cy="252"/>
            </a:xfrm>
            <a:prstGeom prst="rect">
              <a:avLst/>
            </a:prstGeom>
            <a:solidFill>
              <a:srgbClr val="FFFFAB"/>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Plan 3 cost=4000</a:t>
              </a:r>
            </a:p>
          </p:txBody>
        </p:sp>
        <p:sp>
          <p:nvSpPr>
            <p:cNvPr id="103483" name="Text Box 59"/>
            <p:cNvSpPr txBox="1">
              <a:spLocks noChangeArrowheads="1"/>
            </p:cNvSpPr>
            <p:nvPr/>
          </p:nvSpPr>
          <p:spPr bwMode="auto">
            <a:xfrm>
              <a:off x="768" y="3792"/>
              <a:ext cx="2736" cy="252"/>
            </a:xfrm>
            <a:prstGeom prst="rect">
              <a:avLst/>
            </a:prstGeom>
            <a:solidFill>
              <a:srgbClr val="FFFF00"/>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Plan 4 cost= 500</a:t>
              </a:r>
            </a:p>
          </p:txBody>
        </p:sp>
      </p:grpSp>
      <p:sp>
        <p:nvSpPr>
          <p:cNvPr id="103484" name="AutoShape 60"/>
          <p:cNvSpPr>
            <a:spLocks noChangeArrowheads="1"/>
          </p:cNvSpPr>
          <p:nvPr/>
        </p:nvSpPr>
        <p:spPr bwMode="auto">
          <a:xfrm>
            <a:off x="7086600" y="6007142"/>
            <a:ext cx="3200400" cy="838200"/>
          </a:xfrm>
          <a:prstGeom prst="leftArrow">
            <a:avLst>
              <a:gd name="adj1" fmla="val 50000"/>
              <a:gd name="adj2" fmla="val 95455"/>
            </a:avLst>
          </a:prstGeom>
          <a:solidFill>
            <a:schemeClr val="accent1"/>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dirty="0"/>
              <a:t>Execution</a:t>
            </a:r>
          </a:p>
        </p:txBody>
      </p:sp>
      <p:grpSp>
        <p:nvGrpSpPr>
          <p:cNvPr id="103485" name="Group 61"/>
          <p:cNvGrpSpPr>
            <a:grpSpLocks/>
          </p:cNvGrpSpPr>
          <p:nvPr/>
        </p:nvGrpSpPr>
        <p:grpSpPr bwMode="auto">
          <a:xfrm>
            <a:off x="5334000" y="3736029"/>
            <a:ext cx="5334000" cy="3276600"/>
            <a:chOff x="2400" y="2256"/>
            <a:chExt cx="3360" cy="2064"/>
          </a:xfrm>
        </p:grpSpPr>
        <p:sp>
          <p:nvSpPr>
            <p:cNvPr id="103486" name="AutoShape 62"/>
            <p:cNvSpPr>
              <a:spLocks noChangeArrowheads="1"/>
            </p:cNvSpPr>
            <p:nvPr/>
          </p:nvSpPr>
          <p:spPr bwMode="auto">
            <a:xfrm>
              <a:off x="3168" y="2544"/>
              <a:ext cx="2592" cy="1152"/>
            </a:xfrm>
            <a:prstGeom prst="leftArrow">
              <a:avLst>
                <a:gd name="adj1" fmla="val 50000"/>
                <a:gd name="adj2" fmla="val 56250"/>
              </a:avLst>
            </a:prstGeom>
            <a:solidFill>
              <a:srgbClr val="C0A259"/>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solidFill>
                    <a:schemeClr val="bg1"/>
                  </a:solidFill>
                </a:rPr>
                <a:t>How accurate is</a:t>
              </a:r>
            </a:p>
            <a:p>
              <a:pPr algn="ctr"/>
              <a:r>
                <a:rPr lang="en-US" altLang="en-US" sz="2400" b="1">
                  <a:solidFill>
                    <a:schemeClr val="bg1"/>
                  </a:solidFill>
                </a:rPr>
                <a:t>the cost estimation?</a:t>
              </a:r>
            </a:p>
          </p:txBody>
        </p:sp>
        <p:sp>
          <p:nvSpPr>
            <p:cNvPr id="103487" name="Oval 63"/>
            <p:cNvSpPr>
              <a:spLocks noChangeArrowheads="1"/>
            </p:cNvSpPr>
            <p:nvPr/>
          </p:nvSpPr>
          <p:spPr bwMode="auto">
            <a:xfrm>
              <a:off x="2400" y="2256"/>
              <a:ext cx="768" cy="2064"/>
            </a:xfrm>
            <a:prstGeom prst="ellipse">
              <a:avLst/>
            </a:prstGeom>
            <a:solidFill>
              <a:schemeClr val="bg1">
                <a:alpha val="50000"/>
              </a:schemeClr>
            </a:solidFill>
            <a:ln w="952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grpSp>
      <p:grpSp>
        <p:nvGrpSpPr>
          <p:cNvPr id="103488" name="Group 64"/>
          <p:cNvGrpSpPr>
            <a:grpSpLocks/>
          </p:cNvGrpSpPr>
          <p:nvPr/>
        </p:nvGrpSpPr>
        <p:grpSpPr bwMode="auto">
          <a:xfrm>
            <a:off x="6172200" y="1454793"/>
            <a:ext cx="2133600" cy="2224088"/>
            <a:chOff x="2928" y="819"/>
            <a:chExt cx="1344" cy="1401"/>
          </a:xfrm>
        </p:grpSpPr>
        <p:sp>
          <p:nvSpPr>
            <p:cNvPr id="103489" name="Text Box 65"/>
            <p:cNvSpPr txBox="1">
              <a:spLocks noChangeArrowheads="1"/>
            </p:cNvSpPr>
            <p:nvPr/>
          </p:nvSpPr>
          <p:spPr bwMode="auto">
            <a:xfrm>
              <a:off x="2928" y="819"/>
              <a:ext cx="816" cy="252"/>
            </a:xfrm>
            <a:prstGeom prst="rect">
              <a:avLst/>
            </a:prstGeom>
            <a:solidFill>
              <a:srgbClr val="FFFFAB"/>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Plan 1</a:t>
              </a:r>
            </a:p>
          </p:txBody>
        </p:sp>
        <p:sp>
          <p:nvSpPr>
            <p:cNvPr id="103490" name="Text Box 66"/>
            <p:cNvSpPr txBox="1">
              <a:spLocks noChangeArrowheads="1"/>
            </p:cNvSpPr>
            <p:nvPr/>
          </p:nvSpPr>
          <p:spPr bwMode="auto">
            <a:xfrm>
              <a:off x="2928" y="1203"/>
              <a:ext cx="816" cy="252"/>
            </a:xfrm>
            <a:prstGeom prst="rect">
              <a:avLst/>
            </a:prstGeom>
            <a:solidFill>
              <a:srgbClr val="FFFFAB"/>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Plan 2</a:t>
              </a:r>
            </a:p>
          </p:txBody>
        </p:sp>
        <p:sp>
          <p:nvSpPr>
            <p:cNvPr id="103491" name="Text Box 67"/>
            <p:cNvSpPr txBox="1">
              <a:spLocks noChangeArrowheads="1"/>
            </p:cNvSpPr>
            <p:nvPr/>
          </p:nvSpPr>
          <p:spPr bwMode="auto">
            <a:xfrm>
              <a:off x="2928" y="1587"/>
              <a:ext cx="816" cy="252"/>
            </a:xfrm>
            <a:prstGeom prst="rect">
              <a:avLst/>
            </a:prstGeom>
            <a:solidFill>
              <a:srgbClr val="FFFFAB"/>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Plan 3</a:t>
              </a:r>
            </a:p>
          </p:txBody>
        </p:sp>
        <p:sp>
          <p:nvSpPr>
            <p:cNvPr id="103492" name="Text Box 68"/>
            <p:cNvSpPr txBox="1">
              <a:spLocks noChangeArrowheads="1"/>
            </p:cNvSpPr>
            <p:nvPr/>
          </p:nvSpPr>
          <p:spPr bwMode="auto">
            <a:xfrm>
              <a:off x="2928" y="1968"/>
              <a:ext cx="816" cy="252"/>
            </a:xfrm>
            <a:prstGeom prst="rect">
              <a:avLst/>
            </a:prstGeom>
            <a:solidFill>
              <a:srgbClr val="FFFFAB"/>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Plan 4</a:t>
              </a:r>
            </a:p>
          </p:txBody>
        </p:sp>
        <p:sp>
          <p:nvSpPr>
            <p:cNvPr id="103493" name="Line 69"/>
            <p:cNvSpPr>
              <a:spLocks noChangeShapeType="1"/>
            </p:cNvSpPr>
            <p:nvPr/>
          </p:nvSpPr>
          <p:spPr bwMode="auto">
            <a:xfrm flipV="1">
              <a:off x="3744" y="2016"/>
              <a:ext cx="528" cy="144"/>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494" name="Line 70"/>
            <p:cNvSpPr>
              <a:spLocks noChangeShapeType="1"/>
            </p:cNvSpPr>
            <p:nvPr/>
          </p:nvSpPr>
          <p:spPr bwMode="auto">
            <a:xfrm>
              <a:off x="3744" y="1008"/>
              <a:ext cx="528" cy="624"/>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495" name="Line 71"/>
            <p:cNvSpPr>
              <a:spLocks noChangeShapeType="1"/>
            </p:cNvSpPr>
            <p:nvPr/>
          </p:nvSpPr>
          <p:spPr bwMode="auto">
            <a:xfrm>
              <a:off x="3744" y="1776"/>
              <a:ext cx="528" cy="144"/>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496" name="Line 72"/>
            <p:cNvSpPr>
              <a:spLocks noChangeShapeType="1"/>
            </p:cNvSpPr>
            <p:nvPr/>
          </p:nvSpPr>
          <p:spPr bwMode="auto">
            <a:xfrm>
              <a:off x="3744" y="1344"/>
              <a:ext cx="528" cy="432"/>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grpSp>
      <p:grpSp>
        <p:nvGrpSpPr>
          <p:cNvPr id="103497" name="Group 73"/>
          <p:cNvGrpSpPr>
            <a:grpSpLocks/>
          </p:cNvGrpSpPr>
          <p:nvPr/>
        </p:nvGrpSpPr>
        <p:grpSpPr bwMode="auto">
          <a:xfrm>
            <a:off x="1752600" y="2627955"/>
            <a:ext cx="8686800" cy="3851275"/>
            <a:chOff x="144" y="1558"/>
            <a:chExt cx="5472" cy="2426"/>
          </a:xfrm>
        </p:grpSpPr>
        <p:sp>
          <p:nvSpPr>
            <p:cNvPr id="103498" name="Line 74"/>
            <p:cNvSpPr>
              <a:spLocks noChangeShapeType="1"/>
            </p:cNvSpPr>
            <p:nvPr/>
          </p:nvSpPr>
          <p:spPr bwMode="auto">
            <a:xfrm>
              <a:off x="144" y="3312"/>
              <a:ext cx="624" cy="288"/>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499" name="Line 75"/>
            <p:cNvSpPr>
              <a:spLocks noChangeShapeType="1"/>
            </p:cNvSpPr>
            <p:nvPr/>
          </p:nvSpPr>
          <p:spPr bwMode="auto">
            <a:xfrm>
              <a:off x="5376" y="1920"/>
              <a:ext cx="24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500" name="Line 76"/>
            <p:cNvSpPr>
              <a:spLocks noChangeShapeType="1"/>
            </p:cNvSpPr>
            <p:nvPr/>
          </p:nvSpPr>
          <p:spPr bwMode="auto">
            <a:xfrm flipH="1">
              <a:off x="5616" y="1920"/>
              <a:ext cx="0" cy="528"/>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501" name="Line 77"/>
            <p:cNvSpPr>
              <a:spLocks noChangeShapeType="1"/>
            </p:cNvSpPr>
            <p:nvPr/>
          </p:nvSpPr>
          <p:spPr bwMode="auto">
            <a:xfrm>
              <a:off x="144" y="2448"/>
              <a:ext cx="0" cy="864"/>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502" name="Line 78"/>
            <p:cNvSpPr>
              <a:spLocks noChangeShapeType="1"/>
            </p:cNvSpPr>
            <p:nvPr/>
          </p:nvSpPr>
          <p:spPr bwMode="auto">
            <a:xfrm flipV="1">
              <a:off x="144" y="2832"/>
              <a:ext cx="624" cy="480"/>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503" name="Line 79"/>
            <p:cNvSpPr>
              <a:spLocks noChangeShapeType="1"/>
            </p:cNvSpPr>
            <p:nvPr/>
          </p:nvSpPr>
          <p:spPr bwMode="auto">
            <a:xfrm flipV="1">
              <a:off x="144" y="3216"/>
              <a:ext cx="624" cy="96"/>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504" name="Line 80"/>
            <p:cNvSpPr>
              <a:spLocks noChangeShapeType="1"/>
            </p:cNvSpPr>
            <p:nvPr/>
          </p:nvSpPr>
          <p:spPr bwMode="auto">
            <a:xfrm>
              <a:off x="144" y="3312"/>
              <a:ext cx="624" cy="672"/>
            </a:xfrm>
            <a:prstGeom prst="line">
              <a:avLst/>
            </a:prstGeom>
            <a:noFill/>
            <a:ln w="2857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505" name="Text Box 81"/>
            <p:cNvSpPr txBox="1">
              <a:spLocks noChangeArrowheads="1"/>
            </p:cNvSpPr>
            <p:nvPr/>
          </p:nvSpPr>
          <p:spPr bwMode="auto">
            <a:xfrm>
              <a:off x="4272" y="1558"/>
              <a:ext cx="1152" cy="446"/>
            </a:xfrm>
            <a:prstGeom prst="rect">
              <a:avLst/>
            </a:prstGeom>
            <a:solidFill>
              <a:srgbClr val="F3D2F6"/>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b="1"/>
                <a:t>Cost estimation</a:t>
              </a:r>
            </a:p>
          </p:txBody>
        </p:sp>
        <p:sp>
          <p:nvSpPr>
            <p:cNvPr id="103506" name="Line 82"/>
            <p:cNvSpPr>
              <a:spLocks noChangeShapeType="1"/>
            </p:cNvSpPr>
            <p:nvPr/>
          </p:nvSpPr>
          <p:spPr bwMode="auto">
            <a:xfrm>
              <a:off x="144" y="2448"/>
              <a:ext cx="5472"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grpSp>
      <p:grpSp>
        <p:nvGrpSpPr>
          <p:cNvPr id="103507" name="Group 83"/>
          <p:cNvGrpSpPr>
            <a:grpSpLocks/>
          </p:cNvGrpSpPr>
          <p:nvPr/>
        </p:nvGrpSpPr>
        <p:grpSpPr bwMode="auto">
          <a:xfrm>
            <a:off x="6019800" y="849573"/>
            <a:ext cx="4648200" cy="3581400"/>
            <a:chOff x="2832" y="288"/>
            <a:chExt cx="2928" cy="2256"/>
          </a:xfrm>
        </p:grpSpPr>
        <p:sp>
          <p:nvSpPr>
            <p:cNvPr id="103508" name="Oval 84"/>
            <p:cNvSpPr>
              <a:spLocks noChangeArrowheads="1"/>
            </p:cNvSpPr>
            <p:nvPr/>
          </p:nvSpPr>
          <p:spPr bwMode="auto">
            <a:xfrm>
              <a:off x="2832" y="384"/>
              <a:ext cx="963" cy="2160"/>
            </a:xfrm>
            <a:prstGeom prst="ellipse">
              <a:avLst/>
            </a:prstGeom>
            <a:solidFill>
              <a:schemeClr val="bg1">
                <a:alpha val="50000"/>
              </a:schemeClr>
            </a:solidFill>
            <a:ln w="952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400"/>
            </a:p>
          </p:txBody>
        </p:sp>
        <p:sp>
          <p:nvSpPr>
            <p:cNvPr id="103509" name="AutoShape 85"/>
            <p:cNvSpPr>
              <a:spLocks noChangeArrowheads="1"/>
            </p:cNvSpPr>
            <p:nvPr/>
          </p:nvSpPr>
          <p:spPr bwMode="auto">
            <a:xfrm>
              <a:off x="3636" y="288"/>
              <a:ext cx="2124" cy="1488"/>
            </a:xfrm>
            <a:prstGeom prst="leftArrow">
              <a:avLst>
                <a:gd name="adj1" fmla="val 50000"/>
                <a:gd name="adj2" fmla="val 35685"/>
              </a:avLst>
            </a:prstGeom>
            <a:solidFill>
              <a:srgbClr val="000000"/>
            </a:solidFill>
            <a:ln w="9525">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Does it try every </a:t>
              </a:r>
            </a:p>
            <a:p>
              <a:pPr algn="ctr"/>
              <a:r>
                <a:rPr lang="en-US" altLang="en-US" sz="2000" b="1">
                  <a:solidFill>
                    <a:schemeClr val="bg1"/>
                  </a:solidFill>
                </a:rPr>
                <a:t>possible way to </a:t>
              </a:r>
            </a:p>
            <a:p>
              <a:pPr algn="ctr"/>
              <a:r>
                <a:rPr lang="en-US" altLang="en-US" sz="2000" b="1">
                  <a:solidFill>
                    <a:schemeClr val="bg1"/>
                  </a:solidFill>
                </a:rPr>
                <a:t>rewrite your SQL?</a:t>
              </a:r>
            </a:p>
          </p:txBody>
        </p:sp>
      </p:grpSp>
      <p:sp>
        <p:nvSpPr>
          <p:cNvPr id="103510" name="Oval 86"/>
          <p:cNvSpPr>
            <a:spLocks noChangeArrowheads="1"/>
          </p:cNvSpPr>
          <p:nvPr/>
        </p:nvSpPr>
        <p:spPr bwMode="auto">
          <a:xfrm>
            <a:off x="1524000" y="2059629"/>
            <a:ext cx="1219200" cy="1143000"/>
          </a:xfrm>
          <a:prstGeom prst="ellipse">
            <a:avLst/>
          </a:prstGeom>
          <a:solidFill>
            <a:srgbClr val="D9C79B"/>
          </a:solidFill>
          <a:ln w="9525">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SQL</a:t>
            </a:r>
          </a:p>
        </p:txBody>
      </p:sp>
    </p:spTree>
    <p:extLst>
      <p:ext uri="{BB962C8B-B14F-4D97-AF65-F5344CB8AC3E}">
        <p14:creationId xmlns:p14="http://schemas.microsoft.com/office/powerpoint/2010/main" val="1262405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34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34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34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34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34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103507"/>
                                        </p:tgtEl>
                                        <p:attrNameLst>
                                          <p:attrName>style.visibility</p:attrName>
                                        </p:attrNameLst>
                                      </p:cBhvr>
                                      <p:to>
                                        <p:strVal val="visible"/>
                                      </p:to>
                                    </p:set>
                                    <p:anim calcmode="lin" valueType="num">
                                      <p:cBhvr additive="base">
                                        <p:cTn id="27" dur="500" fill="hold"/>
                                        <p:tgtEl>
                                          <p:spTgt spid="103507"/>
                                        </p:tgtEl>
                                        <p:attrNameLst>
                                          <p:attrName>ppt_x</p:attrName>
                                        </p:attrNameLst>
                                      </p:cBhvr>
                                      <p:tavLst>
                                        <p:tav tm="0">
                                          <p:val>
                                            <p:strVal val="1+#ppt_w/2"/>
                                          </p:val>
                                        </p:tav>
                                        <p:tav tm="100000">
                                          <p:val>
                                            <p:strVal val="#ppt_x"/>
                                          </p:val>
                                        </p:tav>
                                      </p:tavLst>
                                    </p:anim>
                                    <p:anim calcmode="lin" valueType="num">
                                      <p:cBhvr additive="base">
                                        <p:cTn id="28" dur="500" fill="hold"/>
                                        <p:tgtEl>
                                          <p:spTgt spid="10350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103485"/>
                                        </p:tgtEl>
                                        <p:attrNameLst>
                                          <p:attrName>style.visibility</p:attrName>
                                        </p:attrNameLst>
                                      </p:cBhvr>
                                      <p:to>
                                        <p:strVal val="visible"/>
                                      </p:to>
                                    </p:set>
                                    <p:anim calcmode="lin" valueType="num">
                                      <p:cBhvr additive="base">
                                        <p:cTn id="33" dur="500" fill="hold"/>
                                        <p:tgtEl>
                                          <p:spTgt spid="103485"/>
                                        </p:tgtEl>
                                        <p:attrNameLst>
                                          <p:attrName>ppt_x</p:attrName>
                                        </p:attrNameLst>
                                      </p:cBhvr>
                                      <p:tavLst>
                                        <p:tav tm="0">
                                          <p:val>
                                            <p:strVal val="1+#ppt_w/2"/>
                                          </p:val>
                                        </p:tav>
                                        <p:tav tm="100000">
                                          <p:val>
                                            <p:strVal val="#ppt_x"/>
                                          </p:val>
                                        </p:tav>
                                      </p:tavLst>
                                    </p:anim>
                                    <p:anim calcmode="lin" valueType="num">
                                      <p:cBhvr additive="base">
                                        <p:cTn id="34" dur="500" fill="hold"/>
                                        <p:tgtEl>
                                          <p:spTgt spid="103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8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90946" y="1174836"/>
            <a:ext cx="8761413" cy="706964"/>
          </a:xfrm>
        </p:spPr>
        <p:txBody>
          <a:bodyPr/>
          <a:lstStyle/>
          <a:p>
            <a:r>
              <a:rPr lang="en-US" altLang="en-US" sz="4000" dirty="0"/>
              <a:t>HOW TO TUNE</a:t>
            </a:r>
            <a:br>
              <a:rPr lang="en-US" altLang="en-US" sz="4000" dirty="0"/>
            </a:br>
            <a:endParaRPr lang="en-US" altLang="en-US" sz="4000" dirty="0"/>
          </a:p>
        </p:txBody>
      </p:sp>
      <p:sp>
        <p:nvSpPr>
          <p:cNvPr id="5123" name="Rectangle 3"/>
          <p:cNvSpPr>
            <a:spLocks noGrp="1" noChangeArrowheads="1"/>
          </p:cNvSpPr>
          <p:nvPr>
            <p:ph type="body" idx="1"/>
          </p:nvPr>
        </p:nvSpPr>
        <p:spPr>
          <a:xfrm>
            <a:off x="782185" y="2457196"/>
            <a:ext cx="9378934" cy="3416300"/>
          </a:xfrm>
        </p:spPr>
        <p:txBody>
          <a:bodyPr>
            <a:normAutofit lnSpcReduction="10000"/>
          </a:bodyPr>
          <a:lstStyle/>
          <a:p>
            <a:r>
              <a:rPr lang="en-US" altLang="en-US" sz="2800" dirty="0"/>
              <a:t>Review the access path, Join methods and index usage</a:t>
            </a:r>
          </a:p>
          <a:p>
            <a:r>
              <a:rPr lang="en-US" altLang="en-US" sz="2800" dirty="0"/>
              <a:t>Test response time through SQPLUS directly ( May mask performance )</a:t>
            </a:r>
          </a:p>
          <a:p>
            <a:r>
              <a:rPr lang="en-US" altLang="en-US" sz="2800" dirty="0"/>
              <a:t>Test response time through an Application front end 	( Usually takes longer )</a:t>
            </a:r>
          </a:p>
          <a:p>
            <a:r>
              <a:rPr lang="en-US" altLang="en-US" sz="2800" dirty="0"/>
              <a:t>Test response time through a web interface</a:t>
            </a:r>
          </a:p>
        </p:txBody>
      </p:sp>
    </p:spTree>
    <p:extLst>
      <p:ext uri="{BB962C8B-B14F-4D97-AF65-F5344CB8AC3E}">
        <p14:creationId xmlns:p14="http://schemas.microsoft.com/office/powerpoint/2010/main" val="340415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12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en-US"/>
              <a:t>Indexes and Query Optimisation</a:t>
            </a:r>
          </a:p>
        </p:txBody>
      </p:sp>
      <p:sp>
        <p:nvSpPr>
          <p:cNvPr id="50178" name="Rectangle 3"/>
          <p:cNvSpPr>
            <a:spLocks noGrp="1" noChangeArrowheads="1"/>
          </p:cNvSpPr>
          <p:nvPr>
            <p:ph type="body" idx="1"/>
          </p:nvPr>
        </p:nvSpPr>
        <p:spPr>
          <a:xfrm>
            <a:off x="689318" y="2603500"/>
            <a:ext cx="10930596" cy="3416300"/>
          </a:xfrm>
        </p:spPr>
        <p:txBody>
          <a:bodyPr>
            <a:normAutofit/>
          </a:bodyPr>
          <a:lstStyle/>
          <a:p>
            <a:r>
              <a:rPr lang="en-US" altLang="en-US" sz="2400" dirty="0"/>
              <a:t>Indexes</a:t>
            </a:r>
          </a:p>
          <a:p>
            <a:pPr lvl="1"/>
            <a:r>
              <a:rPr lang="en-US" altLang="en-US" sz="2000" dirty="0"/>
              <a:t>Crucial in speeding up data access</a:t>
            </a:r>
          </a:p>
          <a:p>
            <a:pPr lvl="1"/>
            <a:r>
              <a:rPr lang="en-US" altLang="en-US" sz="2000" dirty="0"/>
              <a:t>Facilitate searching, sorting, and using aggregate functions as well as join operations</a:t>
            </a:r>
          </a:p>
          <a:p>
            <a:pPr lvl="1"/>
            <a:r>
              <a:rPr lang="en-US" altLang="en-US" sz="2000" dirty="0"/>
              <a:t>Ordered set of values that contains index key and pointers</a:t>
            </a:r>
          </a:p>
          <a:p>
            <a:r>
              <a:rPr lang="en-US" altLang="en-US" sz="2400" dirty="0"/>
              <a:t>More efficient to use index to access table than to scan all rows in table sequentially</a:t>
            </a:r>
          </a:p>
          <a:p>
            <a:r>
              <a:rPr lang="en-US" altLang="en-US" sz="2400" dirty="0"/>
              <a:t>However, too many indexes itself is a problem!!why?</a:t>
            </a:r>
          </a:p>
        </p:txBody>
      </p:sp>
    </p:spTree>
    <p:extLst>
      <p:ext uri="{BB962C8B-B14F-4D97-AF65-F5344CB8AC3E}">
        <p14:creationId xmlns:p14="http://schemas.microsoft.com/office/powerpoint/2010/main" val="188222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en-US"/>
              <a:t>Indexes and Query Optimisation (cont</a:t>
            </a:r>
            <a:r>
              <a:rPr lang="ja-JP" altLang="en-US"/>
              <a:t>’</a:t>
            </a:r>
            <a:r>
              <a:rPr lang="en-US" altLang="ja-JP"/>
              <a:t>d.)</a:t>
            </a:r>
            <a:endParaRPr lang="en-US" altLang="en-US"/>
          </a:p>
        </p:txBody>
      </p:sp>
      <p:sp>
        <p:nvSpPr>
          <p:cNvPr id="52226" name="Rectangle 3"/>
          <p:cNvSpPr>
            <a:spLocks noGrp="1" noChangeArrowheads="1"/>
          </p:cNvSpPr>
          <p:nvPr>
            <p:ph type="body" idx="1"/>
          </p:nvPr>
        </p:nvSpPr>
        <p:spPr>
          <a:xfrm>
            <a:off x="858129" y="2603499"/>
            <a:ext cx="10747717" cy="3586285"/>
          </a:xfrm>
        </p:spPr>
        <p:txBody>
          <a:bodyPr>
            <a:normAutofit/>
          </a:bodyPr>
          <a:lstStyle/>
          <a:p>
            <a:r>
              <a:rPr lang="en-US" altLang="en-US" sz="2400" dirty="0"/>
              <a:t>Data </a:t>
            </a:r>
            <a:r>
              <a:rPr lang="en-US" altLang="en-US" sz="2400" dirty="0" err="1"/>
              <a:t>sparsity</a:t>
            </a:r>
            <a:r>
              <a:rPr lang="en-US" altLang="en-US" sz="2400" dirty="0"/>
              <a:t>: number of different values a column could possibly have</a:t>
            </a:r>
          </a:p>
          <a:p>
            <a:r>
              <a:rPr lang="en-US" altLang="en-US" sz="2400" dirty="0"/>
              <a:t>Indexes implemented using:</a:t>
            </a:r>
          </a:p>
          <a:p>
            <a:pPr lvl="1"/>
            <a:r>
              <a:rPr lang="en-US" altLang="en-US" sz="2000" dirty="0"/>
              <a:t>Hash indexes</a:t>
            </a:r>
          </a:p>
          <a:p>
            <a:pPr lvl="1"/>
            <a:r>
              <a:rPr lang="en-US" altLang="en-US" sz="2000" dirty="0"/>
              <a:t>B-tree indexes</a:t>
            </a:r>
          </a:p>
          <a:p>
            <a:pPr lvl="1"/>
            <a:r>
              <a:rPr lang="en-US" altLang="en-US" sz="2000" dirty="0"/>
              <a:t>Bitmap indexes</a:t>
            </a:r>
          </a:p>
          <a:p>
            <a:r>
              <a:rPr lang="en-US" altLang="en-US" sz="2400" dirty="0"/>
              <a:t>DBMSs determine best type of index to use</a:t>
            </a:r>
          </a:p>
        </p:txBody>
      </p:sp>
    </p:spTree>
    <p:extLst>
      <p:ext uri="{BB962C8B-B14F-4D97-AF65-F5344CB8AC3E}">
        <p14:creationId xmlns:p14="http://schemas.microsoft.com/office/powerpoint/2010/main" val="3546508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4" descr="Fig11-03.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3935" y="925553"/>
            <a:ext cx="10376384" cy="502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A83C60-BEB8-45A9-BF08-4E98C39474FE}" type="slidenum">
              <a:rPr lang="en-US" altLang="en-US" sz="1400"/>
              <a:pPr/>
              <a:t>24</a:t>
            </a:fld>
            <a:endParaRPr lang="en-US" altLang="en-US" sz="1400"/>
          </a:p>
        </p:txBody>
      </p:sp>
    </p:spTree>
    <p:extLst>
      <p:ext uri="{BB962C8B-B14F-4D97-AF65-F5344CB8AC3E}">
        <p14:creationId xmlns:p14="http://schemas.microsoft.com/office/powerpoint/2010/main" val="1632183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4" descr="Fig11-04.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8973" y="246199"/>
            <a:ext cx="8256563" cy="645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777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tLang="en-US"/>
              <a:t>Index Selectivity</a:t>
            </a:r>
          </a:p>
        </p:txBody>
      </p:sp>
      <p:sp>
        <p:nvSpPr>
          <p:cNvPr id="66562" name="Rectangle 3"/>
          <p:cNvSpPr>
            <a:spLocks noGrp="1" noChangeArrowheads="1"/>
          </p:cNvSpPr>
          <p:nvPr>
            <p:ph type="body" idx="1"/>
          </p:nvPr>
        </p:nvSpPr>
        <p:spPr>
          <a:xfrm>
            <a:off x="803262" y="2547229"/>
            <a:ext cx="10296148" cy="3923909"/>
          </a:xfrm>
        </p:spPr>
        <p:txBody>
          <a:bodyPr>
            <a:normAutofit/>
          </a:bodyPr>
          <a:lstStyle/>
          <a:p>
            <a:r>
              <a:rPr lang="en-US" altLang="en-US" sz="2800" dirty="0"/>
              <a:t>Indexes are used when:</a:t>
            </a:r>
          </a:p>
          <a:p>
            <a:pPr lvl="1"/>
            <a:r>
              <a:rPr lang="en-US" altLang="en-US" sz="2400" dirty="0"/>
              <a:t>Indexed column appears by itself in search criteria of WHERE or HAVING clause</a:t>
            </a:r>
          </a:p>
          <a:p>
            <a:pPr lvl="1"/>
            <a:r>
              <a:rPr lang="en-US" altLang="en-US" sz="2400" dirty="0"/>
              <a:t>Indexed column appears by itself in GROUP BY or ORDER BY clause</a:t>
            </a:r>
          </a:p>
          <a:p>
            <a:pPr lvl="1"/>
            <a:r>
              <a:rPr lang="en-US" altLang="en-US" sz="2400" dirty="0"/>
              <a:t>MAX or MIN function is applied to indexed column</a:t>
            </a:r>
          </a:p>
          <a:p>
            <a:pPr lvl="1"/>
            <a:r>
              <a:rPr lang="en-US" altLang="en-US" sz="2400" dirty="0"/>
              <a:t>Data </a:t>
            </a:r>
            <a:r>
              <a:rPr lang="en-US" altLang="en-US" sz="2400" dirty="0" err="1"/>
              <a:t>sparsity</a:t>
            </a:r>
            <a:r>
              <a:rPr lang="en-US" altLang="en-US" sz="2400" dirty="0"/>
              <a:t> on indexed column is high</a:t>
            </a:r>
          </a:p>
          <a:p>
            <a:r>
              <a:rPr lang="en-US" altLang="en-US" sz="2800" dirty="0"/>
              <a:t>Measure of how likely an index will be used</a:t>
            </a:r>
          </a:p>
          <a:p>
            <a:pPr lvl="1"/>
            <a:endParaRPr lang="en-US" altLang="en-US" dirty="0"/>
          </a:p>
        </p:txBody>
      </p:sp>
    </p:spTree>
    <p:extLst>
      <p:ext uri="{BB962C8B-B14F-4D97-AF65-F5344CB8AC3E}">
        <p14:creationId xmlns:p14="http://schemas.microsoft.com/office/powerpoint/2010/main" val="401543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en-US"/>
              <a:t>Index Selectivity (cont</a:t>
            </a:r>
            <a:r>
              <a:rPr lang="ja-JP" altLang="en-US"/>
              <a:t>’</a:t>
            </a:r>
            <a:r>
              <a:rPr lang="en-US" altLang="ja-JP"/>
              <a:t>d.)</a:t>
            </a:r>
            <a:endParaRPr lang="en-US" altLang="en-US"/>
          </a:p>
        </p:txBody>
      </p:sp>
      <p:sp>
        <p:nvSpPr>
          <p:cNvPr id="68610" name="Rectangle 3"/>
          <p:cNvSpPr>
            <a:spLocks noGrp="1" noChangeArrowheads="1"/>
          </p:cNvSpPr>
          <p:nvPr>
            <p:ph type="body" idx="1"/>
          </p:nvPr>
        </p:nvSpPr>
        <p:spPr>
          <a:xfrm>
            <a:off x="1154954" y="2603499"/>
            <a:ext cx="10085475" cy="3641183"/>
          </a:xfrm>
        </p:spPr>
        <p:txBody>
          <a:bodyPr>
            <a:noAutofit/>
          </a:bodyPr>
          <a:lstStyle/>
          <a:p>
            <a:r>
              <a:rPr lang="en-US" altLang="en-US" sz="2800" dirty="0"/>
              <a:t>General guidelines for indexes:</a:t>
            </a:r>
          </a:p>
          <a:p>
            <a:pPr lvl="1"/>
            <a:r>
              <a:rPr lang="en-US" altLang="en-US" sz="2400" dirty="0"/>
              <a:t>Create indexes for each attribute in WHERE, HAVING, ORDER BY, or GROUP BY clause</a:t>
            </a:r>
          </a:p>
          <a:p>
            <a:pPr lvl="1"/>
            <a:r>
              <a:rPr lang="en-US" altLang="en-US" sz="2400" dirty="0"/>
              <a:t>Do not use in small tables or tables with low </a:t>
            </a:r>
            <a:r>
              <a:rPr lang="en-US" altLang="en-US" sz="2400" dirty="0" err="1"/>
              <a:t>sparsity</a:t>
            </a:r>
            <a:endParaRPr lang="en-US" altLang="en-US" sz="2400" dirty="0"/>
          </a:p>
          <a:p>
            <a:pPr lvl="1"/>
            <a:r>
              <a:rPr lang="en-US" altLang="en-US" sz="2400" dirty="0"/>
              <a:t>Declare primary and foreign keys so optimizer can use indexes in join operations</a:t>
            </a:r>
          </a:p>
          <a:p>
            <a:pPr lvl="1"/>
            <a:r>
              <a:rPr lang="en-US" altLang="en-US" sz="2400" dirty="0"/>
              <a:t>Declare indexes in join columns other than PK/FK</a:t>
            </a:r>
          </a:p>
        </p:txBody>
      </p:sp>
    </p:spTree>
    <p:extLst>
      <p:ext uri="{BB962C8B-B14F-4D97-AF65-F5344CB8AC3E}">
        <p14:creationId xmlns:p14="http://schemas.microsoft.com/office/powerpoint/2010/main" val="1289028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Indexed Fields</a:t>
            </a:r>
            <a:endParaRPr lang="en-AU" sz="4000" dirty="0"/>
          </a:p>
        </p:txBody>
      </p:sp>
      <p:sp>
        <p:nvSpPr>
          <p:cNvPr id="3" name="Content Placeholder 2"/>
          <p:cNvSpPr>
            <a:spLocks noGrp="1"/>
          </p:cNvSpPr>
          <p:nvPr>
            <p:ph idx="1"/>
          </p:nvPr>
        </p:nvSpPr>
        <p:spPr/>
        <p:txBody>
          <a:bodyPr/>
          <a:lstStyle/>
          <a:p>
            <a:pPr>
              <a:spcBef>
                <a:spcPct val="50000"/>
              </a:spcBef>
            </a:pPr>
            <a:r>
              <a:rPr lang="en-US" altLang="en-US" sz="2400" dirty="0"/>
              <a:t>If you want the index used, don’t perform an operation on the field.</a:t>
            </a:r>
          </a:p>
          <a:p>
            <a:pPr marL="0" indent="0">
              <a:spcBef>
                <a:spcPct val="50000"/>
              </a:spcBef>
              <a:buNone/>
            </a:pPr>
            <a:r>
              <a:rPr lang="en-US" altLang="en-US" dirty="0"/>
              <a:t>Replace </a:t>
            </a:r>
          </a:p>
          <a:p>
            <a:pPr>
              <a:spcBef>
                <a:spcPct val="50000"/>
              </a:spcBef>
            </a:pPr>
            <a:r>
              <a:rPr lang="en-US" altLang="en-US" b="1" dirty="0"/>
              <a:t>SELECT * from A </a:t>
            </a:r>
          </a:p>
          <a:p>
            <a:pPr marL="0" indent="0">
              <a:spcBef>
                <a:spcPct val="50000"/>
              </a:spcBef>
              <a:buNone/>
            </a:pPr>
            <a:r>
              <a:rPr lang="en-US" altLang="en-US" b="1" dirty="0"/>
              <a:t>where SALARY +1000 = :NEWSALARY</a:t>
            </a:r>
          </a:p>
          <a:p>
            <a:pPr marL="0" indent="0">
              <a:spcBef>
                <a:spcPct val="50000"/>
              </a:spcBef>
              <a:buNone/>
            </a:pPr>
            <a:r>
              <a:rPr lang="en-US" altLang="en-US" dirty="0"/>
              <a:t>with </a:t>
            </a:r>
          </a:p>
          <a:p>
            <a:pPr>
              <a:spcBef>
                <a:spcPct val="50000"/>
              </a:spcBef>
            </a:pPr>
            <a:r>
              <a:rPr lang="en-US" altLang="en-US" b="1" dirty="0"/>
              <a:t>SELECT * from A</a:t>
            </a:r>
          </a:p>
          <a:p>
            <a:pPr marL="0" indent="0">
              <a:spcBef>
                <a:spcPct val="50000"/>
              </a:spcBef>
              <a:buNone/>
            </a:pPr>
            <a:r>
              <a:rPr lang="en-US" altLang="en-US" b="1" dirty="0"/>
              <a:t>where SALARY = :NEWSALARY -1000 </a:t>
            </a:r>
          </a:p>
          <a:p>
            <a:pPr>
              <a:spcBef>
                <a:spcPct val="50000"/>
              </a:spcBef>
            </a:pPr>
            <a:endParaRPr lang="en-US" altLang="en-US" b="1" dirty="0"/>
          </a:p>
          <a:p>
            <a:endParaRPr lang="en-AU" dirty="0"/>
          </a:p>
        </p:txBody>
      </p:sp>
    </p:spTree>
    <p:extLst>
      <p:ext uri="{BB962C8B-B14F-4D97-AF65-F5344CB8AC3E}">
        <p14:creationId xmlns:p14="http://schemas.microsoft.com/office/powerpoint/2010/main" val="1437487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801857" y="2543328"/>
            <a:ext cx="1066331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t>Index will not be used when a function is used.</a:t>
            </a:r>
          </a:p>
          <a:p>
            <a:pPr>
              <a:spcBef>
                <a:spcPct val="50000"/>
              </a:spcBef>
            </a:pPr>
            <a:endParaRPr lang="en-US" altLang="en-US" sz="2800" b="1" dirty="0"/>
          </a:p>
          <a:p>
            <a:pPr>
              <a:spcBef>
                <a:spcPct val="50000"/>
              </a:spcBef>
            </a:pPr>
            <a:r>
              <a:rPr lang="en-US" altLang="en-US" sz="2800" b="1" dirty="0"/>
              <a:t>SELECT * from A </a:t>
            </a:r>
          </a:p>
          <a:p>
            <a:pPr>
              <a:spcBef>
                <a:spcPct val="50000"/>
              </a:spcBef>
            </a:pPr>
            <a:r>
              <a:rPr lang="en-US" altLang="en-US" sz="2800" b="1" dirty="0"/>
              <a:t>	where </a:t>
            </a:r>
            <a:r>
              <a:rPr lang="en-US" altLang="en-US" sz="2800" b="1" dirty="0" err="1"/>
              <a:t>substr</a:t>
            </a:r>
            <a:r>
              <a:rPr lang="en-US" altLang="en-US" sz="2800" b="1" dirty="0"/>
              <a:t>(name, 1, 3) = '</a:t>
            </a:r>
            <a:r>
              <a:rPr lang="en-US" altLang="en-US" sz="2800" b="1" dirty="0" err="1"/>
              <a:t>Wil</a:t>
            </a:r>
            <a:r>
              <a:rPr lang="en-US" altLang="en-US" sz="2800" b="1" dirty="0"/>
              <a:t>'</a:t>
            </a:r>
          </a:p>
          <a:p>
            <a:pPr>
              <a:spcBef>
                <a:spcPct val="50000"/>
              </a:spcBef>
            </a:pPr>
            <a:endParaRPr lang="en-US" altLang="en-US" sz="2800" b="1" dirty="0"/>
          </a:p>
        </p:txBody>
      </p:sp>
      <p:sp>
        <p:nvSpPr>
          <p:cNvPr id="2" name="Title 1"/>
          <p:cNvSpPr>
            <a:spLocks noGrp="1"/>
          </p:cNvSpPr>
          <p:nvPr>
            <p:ph type="title"/>
          </p:nvPr>
        </p:nvSpPr>
        <p:spPr/>
        <p:txBody>
          <a:bodyPr/>
          <a:lstStyle/>
          <a:p>
            <a:r>
              <a:rPr lang="en-AU" dirty="0"/>
              <a:t>Indexed Field</a:t>
            </a:r>
          </a:p>
        </p:txBody>
      </p:sp>
    </p:spTree>
    <p:extLst>
      <p:ext uri="{BB962C8B-B14F-4D97-AF65-F5344CB8AC3E}">
        <p14:creationId xmlns:p14="http://schemas.microsoft.com/office/powerpoint/2010/main" val="387257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en-US"/>
              <a:t>Database Performance-Tuning Concepts</a:t>
            </a:r>
          </a:p>
        </p:txBody>
      </p:sp>
      <p:sp>
        <p:nvSpPr>
          <p:cNvPr id="17410" name="Rectangle 3"/>
          <p:cNvSpPr>
            <a:spLocks noGrp="1" noChangeArrowheads="1"/>
          </p:cNvSpPr>
          <p:nvPr>
            <p:ph type="body" idx="1"/>
          </p:nvPr>
        </p:nvSpPr>
        <p:spPr>
          <a:xfrm>
            <a:off x="858130" y="2603499"/>
            <a:ext cx="10789920" cy="3923909"/>
          </a:xfrm>
        </p:spPr>
        <p:txBody>
          <a:bodyPr>
            <a:noAutofit/>
          </a:bodyPr>
          <a:lstStyle/>
          <a:p>
            <a:r>
              <a:rPr lang="en-US" altLang="en-US" sz="2400" dirty="0"/>
              <a:t>Goal of database performance is to execute queries as fast as possible</a:t>
            </a:r>
          </a:p>
          <a:p>
            <a:r>
              <a:rPr lang="en-US" altLang="en-US" sz="2400" dirty="0"/>
              <a:t>Database performance tuning</a:t>
            </a:r>
          </a:p>
          <a:p>
            <a:pPr lvl="1"/>
            <a:r>
              <a:rPr lang="en-US" altLang="en-US" sz="2000" dirty="0"/>
              <a:t>Set of activities and procedures designed to reduce response time of database system</a:t>
            </a:r>
          </a:p>
          <a:p>
            <a:r>
              <a:rPr lang="en-US" altLang="en-US" sz="2400" dirty="0"/>
              <a:t>All factors must operate at optimum level with minimal bottlenecks</a:t>
            </a:r>
          </a:p>
          <a:p>
            <a:r>
              <a:rPr lang="en-US" altLang="en-US" sz="2400" dirty="0"/>
              <a:t>Good database performance starts with good database design</a:t>
            </a:r>
          </a:p>
        </p:txBody>
      </p:sp>
    </p:spTree>
    <p:extLst>
      <p:ext uri="{BB962C8B-B14F-4D97-AF65-F5344CB8AC3E}">
        <p14:creationId xmlns:p14="http://schemas.microsoft.com/office/powerpoint/2010/main" val="2470407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1027"/>
          <p:cNvSpPr txBox="1">
            <a:spLocks noChangeArrowheads="1"/>
          </p:cNvSpPr>
          <p:nvPr/>
        </p:nvSpPr>
        <p:spPr bwMode="auto">
          <a:xfrm>
            <a:off x="960864" y="2451411"/>
            <a:ext cx="7391400" cy="441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400" dirty="0"/>
              <a:t>WHERE clause</a:t>
            </a:r>
          </a:p>
          <a:p>
            <a:pPr>
              <a:spcBef>
                <a:spcPct val="50000"/>
              </a:spcBef>
            </a:pPr>
            <a:r>
              <a:rPr lang="en-US" altLang="en-US" sz="2800" dirty="0"/>
              <a:t>Avoid using</a:t>
            </a:r>
          </a:p>
          <a:p>
            <a:pPr>
              <a:spcBef>
                <a:spcPct val="50000"/>
              </a:spcBef>
            </a:pPr>
            <a:r>
              <a:rPr lang="en-US" altLang="en-US" dirty="0"/>
              <a:t>	 </a:t>
            </a:r>
            <a:r>
              <a:rPr lang="en-US" altLang="en-US" sz="2800" b="1" dirty="0"/>
              <a:t>!= (not equal to)</a:t>
            </a:r>
          </a:p>
          <a:p>
            <a:pPr>
              <a:spcBef>
                <a:spcPct val="50000"/>
              </a:spcBef>
            </a:pPr>
            <a:r>
              <a:rPr lang="en-US" altLang="en-US" sz="2800" b="1" dirty="0"/>
              <a:t>	Like '%SA%'</a:t>
            </a:r>
          </a:p>
          <a:p>
            <a:pPr>
              <a:spcBef>
                <a:spcPct val="50000"/>
              </a:spcBef>
            </a:pPr>
            <a:endParaRPr lang="en-US" altLang="en-US" sz="2800" b="1" dirty="0"/>
          </a:p>
          <a:p>
            <a:pPr>
              <a:spcBef>
                <a:spcPct val="50000"/>
              </a:spcBef>
            </a:pPr>
            <a:endParaRPr lang="en-US" altLang="en-US" sz="2800" b="1" dirty="0"/>
          </a:p>
          <a:p>
            <a:pPr>
              <a:spcBef>
                <a:spcPct val="50000"/>
              </a:spcBef>
            </a:pPr>
            <a:endParaRPr lang="en-US" altLang="en-US" dirty="0"/>
          </a:p>
        </p:txBody>
      </p:sp>
      <p:sp>
        <p:nvSpPr>
          <p:cNvPr id="2" name="Title 1"/>
          <p:cNvSpPr>
            <a:spLocks noGrp="1"/>
          </p:cNvSpPr>
          <p:nvPr>
            <p:ph type="title"/>
          </p:nvPr>
        </p:nvSpPr>
        <p:spPr/>
        <p:txBody>
          <a:bodyPr/>
          <a:lstStyle/>
          <a:p>
            <a:r>
              <a:rPr lang="en-AU"/>
              <a:t>Indexed Fields</a:t>
            </a:r>
            <a:endParaRPr lang="en-AU" dirty="0"/>
          </a:p>
        </p:txBody>
      </p:sp>
    </p:spTree>
    <p:extLst>
      <p:ext uri="{BB962C8B-B14F-4D97-AF65-F5344CB8AC3E}">
        <p14:creationId xmlns:p14="http://schemas.microsoft.com/office/powerpoint/2010/main" val="1309478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797312" y="2419816"/>
            <a:ext cx="77724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dirty="0"/>
              <a:t>Do not have default value set to NULL. </a:t>
            </a:r>
          </a:p>
          <a:p>
            <a:r>
              <a:rPr lang="en-US" altLang="en-US" sz="3200" dirty="0"/>
              <a:t>If it is a number field and lowest value is 0, then:</a:t>
            </a:r>
            <a:endParaRPr lang="en-US" altLang="en-US" sz="2000" dirty="0"/>
          </a:p>
          <a:p>
            <a:pPr>
              <a:spcBef>
                <a:spcPct val="50000"/>
              </a:spcBef>
            </a:pPr>
            <a:r>
              <a:rPr lang="en-US" altLang="en-US" sz="2000" dirty="0"/>
              <a:t>Replace</a:t>
            </a:r>
          </a:p>
          <a:p>
            <a:pPr>
              <a:spcBef>
                <a:spcPct val="50000"/>
              </a:spcBef>
            </a:pPr>
            <a:r>
              <a:rPr lang="en-US" altLang="en-US" sz="2000" dirty="0"/>
              <a:t>	</a:t>
            </a:r>
            <a:r>
              <a:rPr lang="en-US" altLang="en-US" b="1" dirty="0"/>
              <a:t>SELECT * FROM A </a:t>
            </a:r>
          </a:p>
          <a:p>
            <a:pPr>
              <a:spcBef>
                <a:spcPct val="50000"/>
              </a:spcBef>
            </a:pPr>
            <a:r>
              <a:rPr lang="en-US" altLang="en-US" b="1" dirty="0"/>
              <a:t>		WHERE NUMBER IS NOT NULL</a:t>
            </a:r>
          </a:p>
          <a:p>
            <a:pPr>
              <a:spcBef>
                <a:spcPct val="50000"/>
              </a:spcBef>
            </a:pPr>
            <a:r>
              <a:rPr lang="en-US" altLang="en-US" sz="2000" dirty="0"/>
              <a:t>with	 </a:t>
            </a:r>
            <a:r>
              <a:rPr lang="en-US" altLang="en-US" b="1" dirty="0">
                <a:solidFill>
                  <a:srgbClr val="FF3300"/>
                </a:solidFill>
              </a:rPr>
              <a:t>(normally faster response time)</a:t>
            </a:r>
            <a:endParaRPr lang="en-US" altLang="en-US" sz="2000" dirty="0"/>
          </a:p>
          <a:p>
            <a:pPr>
              <a:spcBef>
                <a:spcPct val="50000"/>
              </a:spcBef>
            </a:pPr>
            <a:r>
              <a:rPr lang="en-US" altLang="en-US" sz="2000" dirty="0"/>
              <a:t>	</a:t>
            </a:r>
            <a:r>
              <a:rPr lang="en-US" altLang="en-US" b="1" dirty="0"/>
              <a:t>SELECT * FROM A </a:t>
            </a:r>
          </a:p>
          <a:p>
            <a:pPr>
              <a:spcBef>
                <a:spcPct val="50000"/>
              </a:spcBef>
            </a:pPr>
            <a:r>
              <a:rPr lang="en-US" altLang="en-US" b="1" dirty="0"/>
              <a:t>		WHERE NUMBER &gt;0 </a:t>
            </a:r>
          </a:p>
          <a:p>
            <a:pPr>
              <a:spcBef>
                <a:spcPct val="50000"/>
              </a:spcBef>
            </a:pPr>
            <a:r>
              <a:rPr lang="en-US" altLang="en-US" b="1" dirty="0"/>
              <a:t>	</a:t>
            </a:r>
          </a:p>
        </p:txBody>
      </p:sp>
      <p:sp>
        <p:nvSpPr>
          <p:cNvPr id="2" name="Title 1"/>
          <p:cNvSpPr>
            <a:spLocks noGrp="1"/>
          </p:cNvSpPr>
          <p:nvPr>
            <p:ph type="title"/>
          </p:nvPr>
        </p:nvSpPr>
        <p:spPr/>
        <p:txBody>
          <a:bodyPr/>
          <a:lstStyle/>
          <a:p>
            <a:r>
              <a:rPr lang="en-AU" dirty="0"/>
              <a:t>Indexed Fields</a:t>
            </a:r>
          </a:p>
        </p:txBody>
      </p:sp>
    </p:spTree>
    <p:extLst>
      <p:ext uri="{BB962C8B-B14F-4D97-AF65-F5344CB8AC3E}">
        <p14:creationId xmlns:p14="http://schemas.microsoft.com/office/powerpoint/2010/main" val="3734148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590800" y="685801"/>
            <a:ext cx="7848600" cy="91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sz="2800"/>
          </a:p>
          <a:p>
            <a:pPr>
              <a:spcBef>
                <a:spcPct val="40000"/>
              </a:spcBef>
            </a:pPr>
            <a:endParaRPr lang="en-US" altLang="en-US"/>
          </a:p>
        </p:txBody>
      </p:sp>
      <p:sp>
        <p:nvSpPr>
          <p:cNvPr id="39941" name="Text Box 5"/>
          <p:cNvSpPr txBox="1">
            <a:spLocks noChangeArrowheads="1"/>
          </p:cNvSpPr>
          <p:nvPr/>
        </p:nvSpPr>
        <p:spPr bwMode="auto">
          <a:xfrm>
            <a:off x="747132" y="2133937"/>
            <a:ext cx="996919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t>Replace Outer Join with Union.</a:t>
            </a:r>
          </a:p>
          <a:p>
            <a:r>
              <a:rPr lang="en-US" altLang="en-US" sz="1400" dirty="0"/>
              <a:t>If both </a:t>
            </a:r>
            <a:r>
              <a:rPr lang="en-US" altLang="en-US" sz="1400" dirty="0" err="1"/>
              <a:t>A.State</a:t>
            </a:r>
            <a:r>
              <a:rPr lang="en-US" altLang="en-US" sz="1400" dirty="0"/>
              <a:t> and </a:t>
            </a:r>
            <a:r>
              <a:rPr lang="en-US" altLang="en-US" sz="1400" dirty="0" err="1"/>
              <a:t>B.State</a:t>
            </a:r>
            <a:r>
              <a:rPr lang="en-US" altLang="en-US" sz="1400" dirty="0"/>
              <a:t> have a unique indexed:</a:t>
            </a:r>
          </a:p>
          <a:p>
            <a:pPr>
              <a:spcBef>
                <a:spcPct val="50000"/>
              </a:spcBef>
            </a:pPr>
            <a:r>
              <a:rPr lang="en-US" altLang="en-US" sz="1400" dirty="0"/>
              <a:t>Replace </a:t>
            </a:r>
          </a:p>
          <a:p>
            <a:pPr lvl="1"/>
            <a:r>
              <a:rPr lang="en-US" altLang="en-US" sz="2000" b="1" dirty="0"/>
              <a:t>SELECT A.CITY, B.CITY FROM  A,B</a:t>
            </a:r>
          </a:p>
          <a:p>
            <a:pPr lvl="1"/>
            <a:r>
              <a:rPr lang="en-US" altLang="en-US" sz="2000" b="1" dirty="0"/>
              <a:t>	WHERE A.STATE=B.STATE(+)</a:t>
            </a:r>
          </a:p>
          <a:p>
            <a:pPr>
              <a:spcBef>
                <a:spcPct val="50000"/>
              </a:spcBef>
            </a:pPr>
            <a:r>
              <a:rPr lang="en-US" altLang="en-US" sz="1400" dirty="0"/>
              <a:t>With</a:t>
            </a:r>
          </a:p>
          <a:p>
            <a:pPr lvl="1"/>
            <a:r>
              <a:rPr lang="en-US" altLang="en-US" sz="2000" b="1" dirty="0"/>
              <a:t>SELECT A.CITY, B.CITY FROM  A,B</a:t>
            </a:r>
          </a:p>
          <a:p>
            <a:pPr lvl="1">
              <a:spcAft>
                <a:spcPct val="30000"/>
              </a:spcAft>
            </a:pPr>
            <a:r>
              <a:rPr lang="en-US" altLang="en-US" sz="2000" b="1" dirty="0"/>
              <a:t>	WHERE A.STATE=B.STATE</a:t>
            </a:r>
          </a:p>
          <a:p>
            <a:pPr lvl="1">
              <a:spcAft>
                <a:spcPct val="30000"/>
              </a:spcAft>
            </a:pPr>
            <a:r>
              <a:rPr lang="en-US" altLang="en-US" sz="2000" b="1" dirty="0"/>
              <a:t>UNION</a:t>
            </a:r>
          </a:p>
          <a:p>
            <a:pPr lvl="1"/>
            <a:r>
              <a:rPr lang="en-US" altLang="en-US" sz="2000" b="1" dirty="0"/>
              <a:t>SELECT NULL, B.CITY FROM B </a:t>
            </a:r>
          </a:p>
          <a:p>
            <a:pPr lvl="1"/>
            <a:r>
              <a:rPr lang="en-US" altLang="en-US" sz="2000" b="1" dirty="0"/>
              <a:t>	WHERE NOT EXISTS</a:t>
            </a:r>
          </a:p>
          <a:p>
            <a:pPr lvl="1"/>
            <a:r>
              <a:rPr lang="en-US" altLang="en-US" sz="2000" b="1" dirty="0"/>
              <a:t>	(SELECT 'X' FROM A  Where A.STATE=B.STATE)</a:t>
            </a:r>
          </a:p>
        </p:txBody>
      </p:sp>
      <p:sp>
        <p:nvSpPr>
          <p:cNvPr id="2" name="Title 1"/>
          <p:cNvSpPr>
            <a:spLocks noGrp="1"/>
          </p:cNvSpPr>
          <p:nvPr>
            <p:ph type="title"/>
          </p:nvPr>
        </p:nvSpPr>
        <p:spPr/>
        <p:txBody>
          <a:bodyPr/>
          <a:lstStyle/>
          <a:p>
            <a:r>
              <a:rPr lang="en-AU" dirty="0"/>
              <a:t>Indexed Field</a:t>
            </a:r>
          </a:p>
        </p:txBody>
      </p:sp>
    </p:spTree>
    <p:extLst>
      <p:ext uri="{BB962C8B-B14F-4D97-AF65-F5344CB8AC3E}">
        <p14:creationId xmlns:p14="http://schemas.microsoft.com/office/powerpoint/2010/main" val="3281533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a:t>Join Order</a:t>
            </a:r>
          </a:p>
        </p:txBody>
      </p:sp>
      <p:sp>
        <p:nvSpPr>
          <p:cNvPr id="44035" name="Rectangle 3"/>
          <p:cNvSpPr>
            <a:spLocks noGrp="1" noChangeArrowheads="1"/>
          </p:cNvSpPr>
          <p:nvPr>
            <p:ph type="body" idx="1"/>
          </p:nvPr>
        </p:nvSpPr>
        <p:spPr>
          <a:xfrm>
            <a:off x="1022770" y="2196791"/>
            <a:ext cx="8825659" cy="4560848"/>
          </a:xfrm>
        </p:spPr>
        <p:txBody>
          <a:bodyPr>
            <a:normAutofit lnSpcReduction="10000"/>
          </a:bodyPr>
          <a:lstStyle/>
          <a:p>
            <a:r>
              <a:rPr lang="en-US" altLang="en-US" sz="2800" dirty="0"/>
              <a:t>Order in which tables are joined also impact the performance</a:t>
            </a:r>
          </a:p>
          <a:p>
            <a:r>
              <a:rPr lang="en-US" altLang="en-US" sz="2800" dirty="0"/>
              <a:t>R1       R2        ….       Rn</a:t>
            </a:r>
          </a:p>
          <a:p>
            <a:r>
              <a:rPr lang="en-US" altLang="en-US" sz="2800" dirty="0"/>
              <a:t>Join tree:</a:t>
            </a:r>
          </a:p>
          <a:p>
            <a:endParaRPr lang="en-US" altLang="en-US" sz="2800" dirty="0"/>
          </a:p>
          <a:p>
            <a:endParaRPr lang="en-US" altLang="en-US" sz="2800" dirty="0"/>
          </a:p>
          <a:p>
            <a:pPr marL="0" indent="0">
              <a:buNone/>
            </a:pPr>
            <a:endParaRPr lang="en-US" altLang="en-US" sz="2800" dirty="0"/>
          </a:p>
          <a:p>
            <a:r>
              <a:rPr lang="en-US" altLang="en-US" sz="2800" dirty="0"/>
              <a:t>A join tree represents a plan. An optimizer needs to inspect many (all ?) join trees</a:t>
            </a:r>
          </a:p>
        </p:txBody>
      </p:sp>
      <p:sp>
        <p:nvSpPr>
          <p:cNvPr id="44036" name="Text Box 4"/>
          <p:cNvSpPr txBox="1">
            <a:spLocks noChangeArrowheads="1"/>
          </p:cNvSpPr>
          <p:nvPr/>
        </p:nvSpPr>
        <p:spPr bwMode="auto">
          <a:xfrm>
            <a:off x="5000314" y="5193137"/>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Roman" pitchFamily="18"/>
              </a:defRPr>
            </a:lvl1pPr>
            <a:lvl2pPr marL="742950" indent="-285750">
              <a:defRPr sz="3200">
                <a:solidFill>
                  <a:schemeClr val="tx1"/>
                </a:solidFill>
                <a:latin typeface="Roman" pitchFamily="18"/>
              </a:defRPr>
            </a:lvl2pPr>
            <a:lvl3pPr marL="1143000" indent="-228600">
              <a:defRPr sz="3200">
                <a:solidFill>
                  <a:schemeClr val="tx1"/>
                </a:solidFill>
                <a:latin typeface="Roman" pitchFamily="18"/>
              </a:defRPr>
            </a:lvl3pPr>
            <a:lvl4pPr marL="1600200" indent="-228600">
              <a:defRPr sz="3200">
                <a:solidFill>
                  <a:schemeClr val="tx1"/>
                </a:solidFill>
                <a:latin typeface="Roman" pitchFamily="18"/>
              </a:defRPr>
            </a:lvl4pPr>
            <a:lvl5pPr marL="2057400" indent="-228600">
              <a:defRPr sz="3200">
                <a:solidFill>
                  <a:schemeClr val="tx1"/>
                </a:solidFill>
                <a:latin typeface="Roman" pitchFamily="18"/>
              </a:defRPr>
            </a:lvl5pPr>
            <a:lvl6pPr marL="2514600" indent="-228600" eaLnBrk="0" fontAlgn="base" hangingPunct="0">
              <a:spcBef>
                <a:spcPct val="0"/>
              </a:spcBef>
              <a:spcAft>
                <a:spcPct val="0"/>
              </a:spcAft>
              <a:defRPr sz="3200">
                <a:solidFill>
                  <a:schemeClr val="tx1"/>
                </a:solidFill>
                <a:latin typeface="Roman" pitchFamily="18"/>
              </a:defRPr>
            </a:lvl6pPr>
            <a:lvl7pPr marL="2971800" indent="-228600" eaLnBrk="0" fontAlgn="base" hangingPunct="0">
              <a:spcBef>
                <a:spcPct val="0"/>
              </a:spcBef>
              <a:spcAft>
                <a:spcPct val="0"/>
              </a:spcAft>
              <a:defRPr sz="3200">
                <a:solidFill>
                  <a:schemeClr val="tx1"/>
                </a:solidFill>
                <a:latin typeface="Roman" pitchFamily="18"/>
              </a:defRPr>
            </a:lvl7pPr>
            <a:lvl8pPr marL="3429000" indent="-228600" eaLnBrk="0" fontAlgn="base" hangingPunct="0">
              <a:spcBef>
                <a:spcPct val="0"/>
              </a:spcBef>
              <a:spcAft>
                <a:spcPct val="0"/>
              </a:spcAft>
              <a:defRPr sz="3200">
                <a:solidFill>
                  <a:schemeClr val="tx1"/>
                </a:solidFill>
                <a:latin typeface="Roman" pitchFamily="18"/>
              </a:defRPr>
            </a:lvl8pPr>
            <a:lvl9pPr marL="3886200" indent="-228600" eaLnBrk="0" fontAlgn="base" hangingPunct="0">
              <a:spcBef>
                <a:spcPct val="0"/>
              </a:spcBef>
              <a:spcAft>
                <a:spcPct val="0"/>
              </a:spcAft>
              <a:defRPr sz="3200">
                <a:solidFill>
                  <a:schemeClr val="tx1"/>
                </a:solidFill>
                <a:latin typeface="Roman" pitchFamily="18"/>
              </a:defRPr>
            </a:lvl9pPr>
          </a:lstStyle>
          <a:p>
            <a:pPr eaLnBrk="1" hangingPunct="1"/>
            <a:r>
              <a:rPr lang="en-US" altLang="en-US" sz="2400">
                <a:latin typeface="Times New Roman" panose="02020603050405020304" pitchFamily="18" charset="0"/>
              </a:rPr>
              <a:t>R3</a:t>
            </a:r>
          </a:p>
        </p:txBody>
      </p:sp>
      <p:sp>
        <p:nvSpPr>
          <p:cNvPr id="44037" name="Text Box 5"/>
          <p:cNvSpPr txBox="1">
            <a:spLocks noChangeArrowheads="1"/>
          </p:cNvSpPr>
          <p:nvPr/>
        </p:nvSpPr>
        <p:spPr bwMode="auto">
          <a:xfrm>
            <a:off x="6448114" y="5193137"/>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Roman" pitchFamily="18"/>
              </a:defRPr>
            </a:lvl1pPr>
            <a:lvl2pPr marL="742950" indent="-285750">
              <a:defRPr sz="3200">
                <a:solidFill>
                  <a:schemeClr val="tx1"/>
                </a:solidFill>
                <a:latin typeface="Roman" pitchFamily="18"/>
              </a:defRPr>
            </a:lvl2pPr>
            <a:lvl3pPr marL="1143000" indent="-228600">
              <a:defRPr sz="3200">
                <a:solidFill>
                  <a:schemeClr val="tx1"/>
                </a:solidFill>
                <a:latin typeface="Roman" pitchFamily="18"/>
              </a:defRPr>
            </a:lvl3pPr>
            <a:lvl4pPr marL="1600200" indent="-228600">
              <a:defRPr sz="3200">
                <a:solidFill>
                  <a:schemeClr val="tx1"/>
                </a:solidFill>
                <a:latin typeface="Roman" pitchFamily="18"/>
              </a:defRPr>
            </a:lvl4pPr>
            <a:lvl5pPr marL="2057400" indent="-228600">
              <a:defRPr sz="3200">
                <a:solidFill>
                  <a:schemeClr val="tx1"/>
                </a:solidFill>
                <a:latin typeface="Roman" pitchFamily="18"/>
              </a:defRPr>
            </a:lvl5pPr>
            <a:lvl6pPr marL="2514600" indent="-228600" eaLnBrk="0" fontAlgn="base" hangingPunct="0">
              <a:spcBef>
                <a:spcPct val="0"/>
              </a:spcBef>
              <a:spcAft>
                <a:spcPct val="0"/>
              </a:spcAft>
              <a:defRPr sz="3200">
                <a:solidFill>
                  <a:schemeClr val="tx1"/>
                </a:solidFill>
                <a:latin typeface="Roman" pitchFamily="18"/>
              </a:defRPr>
            </a:lvl6pPr>
            <a:lvl7pPr marL="2971800" indent="-228600" eaLnBrk="0" fontAlgn="base" hangingPunct="0">
              <a:spcBef>
                <a:spcPct val="0"/>
              </a:spcBef>
              <a:spcAft>
                <a:spcPct val="0"/>
              </a:spcAft>
              <a:defRPr sz="3200">
                <a:solidFill>
                  <a:schemeClr val="tx1"/>
                </a:solidFill>
                <a:latin typeface="Roman" pitchFamily="18"/>
              </a:defRPr>
            </a:lvl7pPr>
            <a:lvl8pPr marL="3429000" indent="-228600" eaLnBrk="0" fontAlgn="base" hangingPunct="0">
              <a:spcBef>
                <a:spcPct val="0"/>
              </a:spcBef>
              <a:spcAft>
                <a:spcPct val="0"/>
              </a:spcAft>
              <a:defRPr sz="3200">
                <a:solidFill>
                  <a:schemeClr val="tx1"/>
                </a:solidFill>
                <a:latin typeface="Roman" pitchFamily="18"/>
              </a:defRPr>
            </a:lvl8pPr>
            <a:lvl9pPr marL="3886200" indent="-228600" eaLnBrk="0" fontAlgn="base" hangingPunct="0">
              <a:spcBef>
                <a:spcPct val="0"/>
              </a:spcBef>
              <a:spcAft>
                <a:spcPct val="0"/>
              </a:spcAft>
              <a:defRPr sz="3200">
                <a:solidFill>
                  <a:schemeClr val="tx1"/>
                </a:solidFill>
                <a:latin typeface="Roman" pitchFamily="18"/>
              </a:defRPr>
            </a:lvl9pPr>
          </a:lstStyle>
          <a:p>
            <a:pPr eaLnBrk="1" hangingPunct="1"/>
            <a:r>
              <a:rPr lang="en-US" altLang="en-US" sz="2400">
                <a:latin typeface="Times New Roman" panose="02020603050405020304" pitchFamily="18" charset="0"/>
              </a:rPr>
              <a:t>R1</a:t>
            </a:r>
          </a:p>
        </p:txBody>
      </p:sp>
      <p:sp>
        <p:nvSpPr>
          <p:cNvPr id="44038" name="Text Box 6"/>
          <p:cNvSpPr txBox="1">
            <a:spLocks noChangeArrowheads="1"/>
          </p:cNvSpPr>
          <p:nvPr/>
        </p:nvSpPr>
        <p:spPr bwMode="auto">
          <a:xfrm>
            <a:off x="7895914" y="5193137"/>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Roman" pitchFamily="18"/>
              </a:defRPr>
            </a:lvl1pPr>
            <a:lvl2pPr marL="742950" indent="-285750">
              <a:defRPr sz="3200">
                <a:solidFill>
                  <a:schemeClr val="tx1"/>
                </a:solidFill>
                <a:latin typeface="Roman" pitchFamily="18"/>
              </a:defRPr>
            </a:lvl2pPr>
            <a:lvl3pPr marL="1143000" indent="-228600">
              <a:defRPr sz="3200">
                <a:solidFill>
                  <a:schemeClr val="tx1"/>
                </a:solidFill>
                <a:latin typeface="Roman" pitchFamily="18"/>
              </a:defRPr>
            </a:lvl3pPr>
            <a:lvl4pPr marL="1600200" indent="-228600">
              <a:defRPr sz="3200">
                <a:solidFill>
                  <a:schemeClr val="tx1"/>
                </a:solidFill>
                <a:latin typeface="Roman" pitchFamily="18"/>
              </a:defRPr>
            </a:lvl4pPr>
            <a:lvl5pPr marL="2057400" indent="-228600">
              <a:defRPr sz="3200">
                <a:solidFill>
                  <a:schemeClr val="tx1"/>
                </a:solidFill>
                <a:latin typeface="Roman" pitchFamily="18"/>
              </a:defRPr>
            </a:lvl5pPr>
            <a:lvl6pPr marL="2514600" indent="-228600" eaLnBrk="0" fontAlgn="base" hangingPunct="0">
              <a:spcBef>
                <a:spcPct val="0"/>
              </a:spcBef>
              <a:spcAft>
                <a:spcPct val="0"/>
              </a:spcAft>
              <a:defRPr sz="3200">
                <a:solidFill>
                  <a:schemeClr val="tx1"/>
                </a:solidFill>
                <a:latin typeface="Roman" pitchFamily="18"/>
              </a:defRPr>
            </a:lvl6pPr>
            <a:lvl7pPr marL="2971800" indent="-228600" eaLnBrk="0" fontAlgn="base" hangingPunct="0">
              <a:spcBef>
                <a:spcPct val="0"/>
              </a:spcBef>
              <a:spcAft>
                <a:spcPct val="0"/>
              </a:spcAft>
              <a:defRPr sz="3200">
                <a:solidFill>
                  <a:schemeClr val="tx1"/>
                </a:solidFill>
                <a:latin typeface="Roman" pitchFamily="18"/>
              </a:defRPr>
            </a:lvl7pPr>
            <a:lvl8pPr marL="3429000" indent="-228600" eaLnBrk="0" fontAlgn="base" hangingPunct="0">
              <a:spcBef>
                <a:spcPct val="0"/>
              </a:spcBef>
              <a:spcAft>
                <a:spcPct val="0"/>
              </a:spcAft>
              <a:defRPr sz="3200">
                <a:solidFill>
                  <a:schemeClr val="tx1"/>
                </a:solidFill>
                <a:latin typeface="Roman" pitchFamily="18"/>
              </a:defRPr>
            </a:lvl8pPr>
            <a:lvl9pPr marL="3886200" indent="-228600" eaLnBrk="0" fontAlgn="base" hangingPunct="0">
              <a:spcBef>
                <a:spcPct val="0"/>
              </a:spcBef>
              <a:spcAft>
                <a:spcPct val="0"/>
              </a:spcAft>
              <a:defRPr sz="3200">
                <a:solidFill>
                  <a:schemeClr val="tx1"/>
                </a:solidFill>
                <a:latin typeface="Roman" pitchFamily="18"/>
              </a:defRPr>
            </a:lvl9pPr>
          </a:lstStyle>
          <a:p>
            <a:pPr eaLnBrk="1" hangingPunct="1"/>
            <a:r>
              <a:rPr lang="en-US" altLang="en-US" sz="2400">
                <a:latin typeface="Times New Roman" panose="02020603050405020304" pitchFamily="18" charset="0"/>
              </a:rPr>
              <a:t>R2</a:t>
            </a:r>
          </a:p>
        </p:txBody>
      </p:sp>
      <p:sp>
        <p:nvSpPr>
          <p:cNvPr id="44039" name="Text Box 7"/>
          <p:cNvSpPr txBox="1">
            <a:spLocks noChangeArrowheads="1"/>
          </p:cNvSpPr>
          <p:nvPr/>
        </p:nvSpPr>
        <p:spPr bwMode="auto">
          <a:xfrm>
            <a:off x="9267514" y="5193137"/>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Roman" pitchFamily="18"/>
              </a:defRPr>
            </a:lvl1pPr>
            <a:lvl2pPr marL="742950" indent="-285750">
              <a:defRPr sz="3200">
                <a:solidFill>
                  <a:schemeClr val="tx1"/>
                </a:solidFill>
                <a:latin typeface="Roman" pitchFamily="18"/>
              </a:defRPr>
            </a:lvl2pPr>
            <a:lvl3pPr marL="1143000" indent="-228600">
              <a:defRPr sz="3200">
                <a:solidFill>
                  <a:schemeClr val="tx1"/>
                </a:solidFill>
                <a:latin typeface="Roman" pitchFamily="18"/>
              </a:defRPr>
            </a:lvl3pPr>
            <a:lvl4pPr marL="1600200" indent="-228600">
              <a:defRPr sz="3200">
                <a:solidFill>
                  <a:schemeClr val="tx1"/>
                </a:solidFill>
                <a:latin typeface="Roman" pitchFamily="18"/>
              </a:defRPr>
            </a:lvl4pPr>
            <a:lvl5pPr marL="2057400" indent="-228600">
              <a:defRPr sz="3200">
                <a:solidFill>
                  <a:schemeClr val="tx1"/>
                </a:solidFill>
                <a:latin typeface="Roman" pitchFamily="18"/>
              </a:defRPr>
            </a:lvl5pPr>
            <a:lvl6pPr marL="2514600" indent="-228600" eaLnBrk="0" fontAlgn="base" hangingPunct="0">
              <a:spcBef>
                <a:spcPct val="0"/>
              </a:spcBef>
              <a:spcAft>
                <a:spcPct val="0"/>
              </a:spcAft>
              <a:defRPr sz="3200">
                <a:solidFill>
                  <a:schemeClr val="tx1"/>
                </a:solidFill>
                <a:latin typeface="Roman" pitchFamily="18"/>
              </a:defRPr>
            </a:lvl6pPr>
            <a:lvl7pPr marL="2971800" indent="-228600" eaLnBrk="0" fontAlgn="base" hangingPunct="0">
              <a:spcBef>
                <a:spcPct val="0"/>
              </a:spcBef>
              <a:spcAft>
                <a:spcPct val="0"/>
              </a:spcAft>
              <a:defRPr sz="3200">
                <a:solidFill>
                  <a:schemeClr val="tx1"/>
                </a:solidFill>
                <a:latin typeface="Roman" pitchFamily="18"/>
              </a:defRPr>
            </a:lvl7pPr>
            <a:lvl8pPr marL="3429000" indent="-228600" eaLnBrk="0" fontAlgn="base" hangingPunct="0">
              <a:spcBef>
                <a:spcPct val="0"/>
              </a:spcBef>
              <a:spcAft>
                <a:spcPct val="0"/>
              </a:spcAft>
              <a:defRPr sz="3200">
                <a:solidFill>
                  <a:schemeClr val="tx1"/>
                </a:solidFill>
                <a:latin typeface="Roman" pitchFamily="18"/>
              </a:defRPr>
            </a:lvl8pPr>
            <a:lvl9pPr marL="3886200" indent="-228600" eaLnBrk="0" fontAlgn="base" hangingPunct="0">
              <a:spcBef>
                <a:spcPct val="0"/>
              </a:spcBef>
              <a:spcAft>
                <a:spcPct val="0"/>
              </a:spcAft>
              <a:defRPr sz="3200">
                <a:solidFill>
                  <a:schemeClr val="tx1"/>
                </a:solidFill>
                <a:latin typeface="Roman" pitchFamily="18"/>
              </a:defRPr>
            </a:lvl9pPr>
          </a:lstStyle>
          <a:p>
            <a:pPr eaLnBrk="1" hangingPunct="1"/>
            <a:r>
              <a:rPr lang="en-US" altLang="en-US" sz="2400">
                <a:latin typeface="Times New Roman" panose="02020603050405020304" pitchFamily="18" charset="0"/>
              </a:rPr>
              <a:t>R4</a:t>
            </a:r>
          </a:p>
        </p:txBody>
      </p:sp>
      <p:grpSp>
        <p:nvGrpSpPr>
          <p:cNvPr id="44040" name="Group 8"/>
          <p:cNvGrpSpPr>
            <a:grpSpLocks noChangeAspect="1"/>
          </p:cNvGrpSpPr>
          <p:nvPr/>
        </p:nvGrpSpPr>
        <p:grpSpPr bwMode="auto">
          <a:xfrm>
            <a:off x="5778189" y="4313662"/>
            <a:ext cx="304800" cy="203200"/>
            <a:chOff x="1104" y="1344"/>
            <a:chExt cx="288" cy="192"/>
          </a:xfrm>
        </p:grpSpPr>
        <p:sp>
          <p:nvSpPr>
            <p:cNvPr id="44072" name="Line 9"/>
            <p:cNvSpPr>
              <a:spLocks noChangeAspect="1" noChangeShapeType="1"/>
            </p:cNvSpPr>
            <p:nvPr/>
          </p:nvSpPr>
          <p:spPr bwMode="auto">
            <a:xfrm>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73" name="Line 10"/>
            <p:cNvSpPr>
              <a:spLocks noChangeAspect="1" noChangeShapeType="1"/>
            </p:cNvSpPr>
            <p:nvPr/>
          </p:nvSpPr>
          <p:spPr bwMode="auto">
            <a:xfrm>
              <a:off x="1104"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74" name="Line 11"/>
            <p:cNvSpPr>
              <a:spLocks noChangeAspect="1" noChangeShapeType="1"/>
            </p:cNvSpPr>
            <p:nvPr/>
          </p:nvSpPr>
          <p:spPr bwMode="auto">
            <a:xfrm flipV="1">
              <a:off x="1392"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75" name="Line 12"/>
            <p:cNvSpPr>
              <a:spLocks noChangeAspect="1" noChangeShapeType="1"/>
            </p:cNvSpPr>
            <p:nvPr/>
          </p:nvSpPr>
          <p:spPr bwMode="auto">
            <a:xfrm flipH="1">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44041" name="Group 13"/>
          <p:cNvGrpSpPr>
            <a:grpSpLocks noChangeAspect="1"/>
          </p:cNvGrpSpPr>
          <p:nvPr/>
        </p:nvGrpSpPr>
        <p:grpSpPr bwMode="auto">
          <a:xfrm>
            <a:off x="8673789" y="4389862"/>
            <a:ext cx="304800" cy="203200"/>
            <a:chOff x="1104" y="1344"/>
            <a:chExt cx="288" cy="192"/>
          </a:xfrm>
        </p:grpSpPr>
        <p:sp>
          <p:nvSpPr>
            <p:cNvPr id="44068" name="Line 14"/>
            <p:cNvSpPr>
              <a:spLocks noChangeAspect="1" noChangeShapeType="1"/>
            </p:cNvSpPr>
            <p:nvPr/>
          </p:nvSpPr>
          <p:spPr bwMode="auto">
            <a:xfrm>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69" name="Line 15"/>
            <p:cNvSpPr>
              <a:spLocks noChangeAspect="1" noChangeShapeType="1"/>
            </p:cNvSpPr>
            <p:nvPr/>
          </p:nvSpPr>
          <p:spPr bwMode="auto">
            <a:xfrm>
              <a:off x="1104"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70" name="Line 16"/>
            <p:cNvSpPr>
              <a:spLocks noChangeAspect="1" noChangeShapeType="1"/>
            </p:cNvSpPr>
            <p:nvPr/>
          </p:nvSpPr>
          <p:spPr bwMode="auto">
            <a:xfrm flipV="1">
              <a:off x="1392"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71" name="Line 17"/>
            <p:cNvSpPr>
              <a:spLocks noChangeAspect="1" noChangeShapeType="1"/>
            </p:cNvSpPr>
            <p:nvPr/>
          </p:nvSpPr>
          <p:spPr bwMode="auto">
            <a:xfrm flipH="1">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44042" name="Group 18"/>
          <p:cNvGrpSpPr>
            <a:grpSpLocks noChangeAspect="1"/>
          </p:cNvGrpSpPr>
          <p:nvPr/>
        </p:nvGrpSpPr>
        <p:grpSpPr bwMode="auto">
          <a:xfrm>
            <a:off x="7378389" y="3627862"/>
            <a:ext cx="304800" cy="203200"/>
            <a:chOff x="1104" y="1344"/>
            <a:chExt cx="288" cy="192"/>
          </a:xfrm>
        </p:grpSpPr>
        <p:sp>
          <p:nvSpPr>
            <p:cNvPr id="44064" name="Line 19"/>
            <p:cNvSpPr>
              <a:spLocks noChangeAspect="1" noChangeShapeType="1"/>
            </p:cNvSpPr>
            <p:nvPr/>
          </p:nvSpPr>
          <p:spPr bwMode="auto">
            <a:xfrm>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65" name="Line 20"/>
            <p:cNvSpPr>
              <a:spLocks noChangeAspect="1" noChangeShapeType="1"/>
            </p:cNvSpPr>
            <p:nvPr/>
          </p:nvSpPr>
          <p:spPr bwMode="auto">
            <a:xfrm>
              <a:off x="1104"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66" name="Line 21"/>
            <p:cNvSpPr>
              <a:spLocks noChangeAspect="1" noChangeShapeType="1"/>
            </p:cNvSpPr>
            <p:nvPr/>
          </p:nvSpPr>
          <p:spPr bwMode="auto">
            <a:xfrm flipV="1">
              <a:off x="1392"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67" name="Line 22"/>
            <p:cNvSpPr>
              <a:spLocks noChangeAspect="1" noChangeShapeType="1"/>
            </p:cNvSpPr>
            <p:nvPr/>
          </p:nvSpPr>
          <p:spPr bwMode="auto">
            <a:xfrm flipH="1">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sp>
        <p:nvSpPr>
          <p:cNvPr id="44043" name="Line 23"/>
          <p:cNvSpPr>
            <a:spLocks noChangeShapeType="1"/>
          </p:cNvSpPr>
          <p:nvPr/>
        </p:nvSpPr>
        <p:spPr bwMode="auto">
          <a:xfrm flipH="1">
            <a:off x="5320989" y="4618462"/>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44" name="Line 24"/>
          <p:cNvSpPr>
            <a:spLocks noChangeShapeType="1"/>
          </p:cNvSpPr>
          <p:nvPr/>
        </p:nvSpPr>
        <p:spPr bwMode="auto">
          <a:xfrm>
            <a:off x="6082989" y="4618462"/>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45" name="Line 25"/>
          <p:cNvSpPr>
            <a:spLocks noChangeShapeType="1"/>
          </p:cNvSpPr>
          <p:nvPr/>
        </p:nvSpPr>
        <p:spPr bwMode="auto">
          <a:xfrm flipH="1">
            <a:off x="8216589" y="4618462"/>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46" name="Line 26"/>
          <p:cNvSpPr>
            <a:spLocks noChangeShapeType="1"/>
          </p:cNvSpPr>
          <p:nvPr/>
        </p:nvSpPr>
        <p:spPr bwMode="auto">
          <a:xfrm>
            <a:off x="9054789" y="4618462"/>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47" name="Line 27"/>
          <p:cNvSpPr>
            <a:spLocks noChangeShapeType="1"/>
          </p:cNvSpPr>
          <p:nvPr/>
        </p:nvSpPr>
        <p:spPr bwMode="auto">
          <a:xfrm flipH="1">
            <a:off x="6159189" y="3780262"/>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48" name="Line 28"/>
          <p:cNvSpPr>
            <a:spLocks noChangeShapeType="1"/>
          </p:cNvSpPr>
          <p:nvPr/>
        </p:nvSpPr>
        <p:spPr bwMode="auto">
          <a:xfrm>
            <a:off x="7835589" y="3856462"/>
            <a:ext cx="762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44049" name="Group 29"/>
          <p:cNvGrpSpPr>
            <a:grpSpLocks noChangeAspect="1"/>
          </p:cNvGrpSpPr>
          <p:nvPr/>
        </p:nvGrpSpPr>
        <p:grpSpPr bwMode="auto">
          <a:xfrm>
            <a:off x="1936883" y="3164468"/>
            <a:ext cx="304800" cy="203200"/>
            <a:chOff x="1104" y="1344"/>
            <a:chExt cx="288" cy="192"/>
          </a:xfrm>
        </p:grpSpPr>
        <p:sp>
          <p:nvSpPr>
            <p:cNvPr id="44060" name="Line 30"/>
            <p:cNvSpPr>
              <a:spLocks noChangeAspect="1" noChangeShapeType="1"/>
            </p:cNvSpPr>
            <p:nvPr/>
          </p:nvSpPr>
          <p:spPr bwMode="auto">
            <a:xfrm>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61" name="Line 31"/>
            <p:cNvSpPr>
              <a:spLocks noChangeAspect="1" noChangeShapeType="1"/>
            </p:cNvSpPr>
            <p:nvPr/>
          </p:nvSpPr>
          <p:spPr bwMode="auto">
            <a:xfrm>
              <a:off x="1104"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62" name="Line 32"/>
            <p:cNvSpPr>
              <a:spLocks noChangeAspect="1" noChangeShapeType="1"/>
            </p:cNvSpPr>
            <p:nvPr/>
          </p:nvSpPr>
          <p:spPr bwMode="auto">
            <a:xfrm flipV="1">
              <a:off x="1392"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63" name="Line 33"/>
            <p:cNvSpPr>
              <a:spLocks noChangeAspect="1" noChangeShapeType="1"/>
            </p:cNvSpPr>
            <p:nvPr/>
          </p:nvSpPr>
          <p:spPr bwMode="auto">
            <a:xfrm flipH="1">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44050" name="Group 34"/>
          <p:cNvGrpSpPr>
            <a:grpSpLocks noChangeAspect="1"/>
          </p:cNvGrpSpPr>
          <p:nvPr/>
        </p:nvGrpSpPr>
        <p:grpSpPr bwMode="auto">
          <a:xfrm>
            <a:off x="3003396" y="3164468"/>
            <a:ext cx="304800" cy="203200"/>
            <a:chOff x="1104" y="1344"/>
            <a:chExt cx="288" cy="192"/>
          </a:xfrm>
        </p:grpSpPr>
        <p:sp>
          <p:nvSpPr>
            <p:cNvPr id="44056" name="Line 35"/>
            <p:cNvSpPr>
              <a:spLocks noChangeAspect="1" noChangeShapeType="1"/>
            </p:cNvSpPr>
            <p:nvPr/>
          </p:nvSpPr>
          <p:spPr bwMode="auto">
            <a:xfrm>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57" name="Line 36"/>
            <p:cNvSpPr>
              <a:spLocks noChangeAspect="1" noChangeShapeType="1"/>
            </p:cNvSpPr>
            <p:nvPr/>
          </p:nvSpPr>
          <p:spPr bwMode="auto">
            <a:xfrm>
              <a:off x="1104"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58" name="Line 37"/>
            <p:cNvSpPr>
              <a:spLocks noChangeAspect="1" noChangeShapeType="1"/>
            </p:cNvSpPr>
            <p:nvPr/>
          </p:nvSpPr>
          <p:spPr bwMode="auto">
            <a:xfrm flipV="1">
              <a:off x="1392"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59" name="Line 38"/>
            <p:cNvSpPr>
              <a:spLocks noChangeAspect="1" noChangeShapeType="1"/>
            </p:cNvSpPr>
            <p:nvPr/>
          </p:nvSpPr>
          <p:spPr bwMode="auto">
            <a:xfrm flipH="1">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44051" name="Group 39"/>
          <p:cNvGrpSpPr>
            <a:grpSpLocks noChangeAspect="1"/>
          </p:cNvGrpSpPr>
          <p:nvPr/>
        </p:nvGrpSpPr>
        <p:grpSpPr bwMode="auto">
          <a:xfrm>
            <a:off x="4233127" y="3164468"/>
            <a:ext cx="304800" cy="203200"/>
            <a:chOff x="1104" y="1344"/>
            <a:chExt cx="288" cy="192"/>
          </a:xfrm>
        </p:grpSpPr>
        <p:sp>
          <p:nvSpPr>
            <p:cNvPr id="44052" name="Line 40"/>
            <p:cNvSpPr>
              <a:spLocks noChangeAspect="1" noChangeShapeType="1"/>
            </p:cNvSpPr>
            <p:nvPr/>
          </p:nvSpPr>
          <p:spPr bwMode="auto">
            <a:xfrm>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53" name="Line 41"/>
            <p:cNvSpPr>
              <a:spLocks noChangeAspect="1" noChangeShapeType="1"/>
            </p:cNvSpPr>
            <p:nvPr/>
          </p:nvSpPr>
          <p:spPr bwMode="auto">
            <a:xfrm>
              <a:off x="1104"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54" name="Line 42"/>
            <p:cNvSpPr>
              <a:spLocks noChangeAspect="1" noChangeShapeType="1"/>
            </p:cNvSpPr>
            <p:nvPr/>
          </p:nvSpPr>
          <p:spPr bwMode="auto">
            <a:xfrm flipV="1">
              <a:off x="1392" y="134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4055" name="Line 43"/>
            <p:cNvSpPr>
              <a:spLocks noChangeAspect="1" noChangeShapeType="1"/>
            </p:cNvSpPr>
            <p:nvPr/>
          </p:nvSpPr>
          <p:spPr bwMode="auto">
            <a:xfrm flipH="1">
              <a:off x="1104" y="1344"/>
              <a:ext cx="28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grpSp>
    </p:spTree>
    <p:extLst>
      <p:ext uri="{BB962C8B-B14F-4D97-AF65-F5344CB8AC3E}">
        <p14:creationId xmlns:p14="http://schemas.microsoft.com/office/powerpoint/2010/main" val="363613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idx="4294967295"/>
          </p:nvPr>
        </p:nvSpPr>
        <p:spPr/>
        <p:txBody>
          <a:bodyPr/>
          <a:lstStyle/>
          <a:p>
            <a:r>
              <a:rPr lang="en-US" altLang="en-US" dirty="0">
                <a:latin typeface="Georgia" panose="02040502050405020303" pitchFamily="18" charset="0"/>
              </a:rPr>
              <a:t>Example– customers, products, sales</a:t>
            </a:r>
          </a:p>
        </p:txBody>
      </p:sp>
      <p:grpSp>
        <p:nvGrpSpPr>
          <p:cNvPr id="121860" name="Group 4"/>
          <p:cNvGrpSpPr>
            <a:grpSpLocks noChangeAspect="1"/>
          </p:cNvGrpSpPr>
          <p:nvPr/>
        </p:nvGrpSpPr>
        <p:grpSpPr bwMode="auto">
          <a:xfrm>
            <a:off x="0" y="2251617"/>
            <a:ext cx="9144000" cy="5219700"/>
            <a:chOff x="2527" y="4597"/>
            <a:chExt cx="7200" cy="4320"/>
          </a:xfrm>
        </p:grpSpPr>
        <p:sp>
          <p:nvSpPr>
            <p:cNvPr id="121861" name="AutoShape 5"/>
            <p:cNvSpPr>
              <a:spLocks noChangeAspect="1" noChangeArrowheads="1"/>
            </p:cNvSpPr>
            <p:nvPr/>
          </p:nvSpPr>
          <p:spPr bwMode="auto">
            <a:xfrm>
              <a:off x="2527" y="4597"/>
              <a:ext cx="720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dirty="0"/>
            </a:p>
          </p:txBody>
        </p:sp>
        <p:sp>
          <p:nvSpPr>
            <p:cNvPr id="121862" name="Rectangle 6"/>
            <p:cNvSpPr>
              <a:spLocks noChangeArrowheads="1"/>
            </p:cNvSpPr>
            <p:nvPr/>
          </p:nvSpPr>
          <p:spPr bwMode="auto">
            <a:xfrm>
              <a:off x="4477" y="7528"/>
              <a:ext cx="1200" cy="772"/>
            </a:xfrm>
            <a:prstGeom prst="rect">
              <a:avLst/>
            </a:prstGeom>
            <a:solidFill>
              <a:srgbClr val="FFFFFF"/>
            </a:solidFill>
            <a:ln w="9525">
              <a:solidFill>
                <a:srgbClr val="000000"/>
              </a:solidFill>
              <a:miter lim="800000"/>
              <a:headEnd/>
              <a:tailEnd/>
            </a:ln>
          </p:spPr>
          <p:txBody>
            <a:bodyPr/>
            <a:lstStyle/>
            <a:p>
              <a:r>
                <a:rPr lang="en-US" altLang="en-US" sz="1200">
                  <a:latin typeface="Times New Roman" panose="02020603050405020304" pitchFamily="18" charset="0"/>
                </a:rPr>
                <a:t>products</a:t>
              </a:r>
              <a:endParaRPr lang="en-US" altLang="en-US"/>
            </a:p>
          </p:txBody>
        </p:sp>
        <p:cxnSp>
          <p:nvCxnSpPr>
            <p:cNvPr id="121863" name="AutoShape 7"/>
            <p:cNvCxnSpPr>
              <a:cxnSpLocks noChangeShapeType="1"/>
              <a:endCxn id="121868" idx="2"/>
            </p:cNvCxnSpPr>
            <p:nvPr/>
          </p:nvCxnSpPr>
          <p:spPr bwMode="auto">
            <a:xfrm flipV="1">
              <a:off x="3277" y="6912"/>
              <a:ext cx="900" cy="61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1864" name="AutoShape 8"/>
            <p:cNvCxnSpPr>
              <a:cxnSpLocks noChangeShapeType="1"/>
              <a:stCxn id="121862" idx="0"/>
              <a:endCxn id="121868" idx="2"/>
            </p:cNvCxnSpPr>
            <p:nvPr/>
          </p:nvCxnSpPr>
          <p:spPr bwMode="auto">
            <a:xfrm flipH="1" flipV="1">
              <a:off x="4177" y="6912"/>
              <a:ext cx="900" cy="61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1865" name="AutoShape 9"/>
            <p:cNvCxnSpPr>
              <a:cxnSpLocks noChangeShapeType="1"/>
              <a:stCxn id="121868" idx="0"/>
              <a:endCxn id="121870" idx="2"/>
            </p:cNvCxnSpPr>
            <p:nvPr/>
          </p:nvCxnSpPr>
          <p:spPr bwMode="auto">
            <a:xfrm flipV="1">
              <a:off x="4177" y="5524"/>
              <a:ext cx="750" cy="61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1866" name="AutoShape 10"/>
            <p:cNvCxnSpPr>
              <a:cxnSpLocks noChangeShapeType="1"/>
              <a:stCxn id="121869" idx="0"/>
              <a:endCxn id="121870" idx="2"/>
            </p:cNvCxnSpPr>
            <p:nvPr/>
          </p:nvCxnSpPr>
          <p:spPr bwMode="auto">
            <a:xfrm flipH="1" flipV="1">
              <a:off x="4927" y="5524"/>
              <a:ext cx="900" cy="61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1867" name="Rectangle 11"/>
            <p:cNvSpPr>
              <a:spLocks noChangeArrowheads="1"/>
            </p:cNvSpPr>
            <p:nvPr/>
          </p:nvSpPr>
          <p:spPr bwMode="auto">
            <a:xfrm>
              <a:off x="2827" y="7528"/>
              <a:ext cx="1200" cy="773"/>
            </a:xfrm>
            <a:prstGeom prst="rect">
              <a:avLst/>
            </a:prstGeom>
            <a:solidFill>
              <a:srgbClr val="FFFFFF"/>
            </a:solidFill>
            <a:ln w="9525">
              <a:solidFill>
                <a:srgbClr val="000000"/>
              </a:solidFill>
              <a:miter lim="800000"/>
              <a:headEnd/>
              <a:tailEnd/>
            </a:ln>
          </p:spPr>
          <p:txBody>
            <a:bodyPr/>
            <a:lstStyle/>
            <a:p>
              <a:r>
                <a:rPr lang="en-US" altLang="en-US" sz="1200">
                  <a:latin typeface="Times New Roman" panose="02020603050405020304" pitchFamily="18" charset="0"/>
                </a:rPr>
                <a:t>customers</a:t>
              </a:r>
              <a:endParaRPr lang="en-US" altLang="en-US"/>
            </a:p>
          </p:txBody>
        </p:sp>
        <p:sp>
          <p:nvSpPr>
            <p:cNvPr id="121868" name="Rectangle 12"/>
            <p:cNvSpPr>
              <a:spLocks noChangeArrowheads="1"/>
            </p:cNvSpPr>
            <p:nvPr/>
          </p:nvSpPr>
          <p:spPr bwMode="auto">
            <a:xfrm>
              <a:off x="3577" y="6140"/>
              <a:ext cx="1200" cy="772"/>
            </a:xfrm>
            <a:prstGeom prst="rect">
              <a:avLst/>
            </a:prstGeom>
            <a:solidFill>
              <a:srgbClr val="FFFFFF"/>
            </a:solidFill>
            <a:ln w="9525">
              <a:solidFill>
                <a:srgbClr val="000000"/>
              </a:solidFill>
              <a:miter lim="800000"/>
              <a:headEnd/>
              <a:tailEnd/>
            </a:ln>
          </p:spPr>
          <p:txBody>
            <a:bodyPr/>
            <a:lstStyle/>
            <a:p>
              <a:r>
                <a:rPr lang="en-US" altLang="en-US" sz="1200">
                  <a:latin typeface="Times New Roman" panose="02020603050405020304" pitchFamily="18" charset="0"/>
                </a:rPr>
                <a:t>join 1</a:t>
              </a:r>
              <a:endParaRPr lang="en-US" altLang="en-US"/>
            </a:p>
          </p:txBody>
        </p:sp>
        <p:sp>
          <p:nvSpPr>
            <p:cNvPr id="121869" name="Rectangle 13"/>
            <p:cNvSpPr>
              <a:spLocks noChangeArrowheads="1"/>
            </p:cNvSpPr>
            <p:nvPr/>
          </p:nvSpPr>
          <p:spPr bwMode="auto">
            <a:xfrm>
              <a:off x="5227" y="6140"/>
              <a:ext cx="1200" cy="772"/>
            </a:xfrm>
            <a:prstGeom prst="rect">
              <a:avLst/>
            </a:prstGeom>
            <a:solidFill>
              <a:srgbClr val="FFFFFF"/>
            </a:solidFill>
            <a:ln w="9525">
              <a:solidFill>
                <a:srgbClr val="000000"/>
              </a:solidFill>
              <a:miter lim="800000"/>
              <a:headEnd/>
              <a:tailEnd/>
            </a:ln>
          </p:spPr>
          <p:txBody>
            <a:bodyPr/>
            <a:lstStyle/>
            <a:p>
              <a:r>
                <a:rPr lang="en-US" altLang="en-US" sz="1200">
                  <a:latin typeface="Times New Roman" panose="02020603050405020304" pitchFamily="18" charset="0"/>
                </a:rPr>
                <a:t>sales</a:t>
              </a:r>
              <a:endParaRPr lang="en-US" altLang="en-US"/>
            </a:p>
          </p:txBody>
        </p:sp>
        <p:sp>
          <p:nvSpPr>
            <p:cNvPr id="121870" name="Rectangle 14"/>
            <p:cNvSpPr>
              <a:spLocks noChangeArrowheads="1"/>
            </p:cNvSpPr>
            <p:nvPr/>
          </p:nvSpPr>
          <p:spPr bwMode="auto">
            <a:xfrm>
              <a:off x="4327" y="4751"/>
              <a:ext cx="1200" cy="773"/>
            </a:xfrm>
            <a:prstGeom prst="rect">
              <a:avLst/>
            </a:prstGeom>
            <a:solidFill>
              <a:srgbClr val="FFFFFF"/>
            </a:solidFill>
            <a:ln w="9525">
              <a:solidFill>
                <a:srgbClr val="000000"/>
              </a:solidFill>
              <a:miter lim="800000"/>
              <a:headEnd/>
              <a:tailEnd/>
            </a:ln>
          </p:spPr>
          <p:txBody>
            <a:bodyPr/>
            <a:lstStyle/>
            <a:p>
              <a:r>
                <a:rPr lang="en-US" altLang="en-US" sz="1200">
                  <a:latin typeface="Times New Roman" panose="02020603050405020304" pitchFamily="18" charset="0"/>
                </a:rPr>
                <a:t>join 2</a:t>
              </a:r>
              <a:endParaRPr lang="en-US" altLang="en-US"/>
            </a:p>
          </p:txBody>
        </p:sp>
      </p:grpSp>
      <p:sp>
        <p:nvSpPr>
          <p:cNvPr id="2" name="TextBox 1"/>
          <p:cNvSpPr txBox="1"/>
          <p:nvPr/>
        </p:nvSpPr>
        <p:spPr>
          <a:xfrm>
            <a:off x="6578469" y="2684495"/>
            <a:ext cx="3393654" cy="3108543"/>
          </a:xfrm>
          <a:prstGeom prst="rect">
            <a:avLst/>
          </a:prstGeom>
          <a:noFill/>
        </p:spPr>
        <p:txBody>
          <a:bodyPr wrap="square" rtlCol="0">
            <a:spAutoFit/>
          </a:bodyPr>
          <a:lstStyle/>
          <a:p>
            <a:r>
              <a:rPr lang="en-AU" sz="2800" dirty="0"/>
              <a:t>Assume there are 10 Sales,100,000 Customers and 100,000 Products.</a:t>
            </a:r>
          </a:p>
          <a:p>
            <a:r>
              <a:rPr lang="en-AU" sz="2800" dirty="0"/>
              <a:t>How many resulting rows in first join?</a:t>
            </a:r>
          </a:p>
        </p:txBody>
      </p:sp>
      <p:sp>
        <p:nvSpPr>
          <p:cNvPr id="3" name="TextBox 2"/>
          <p:cNvSpPr txBox="1"/>
          <p:nvPr/>
        </p:nvSpPr>
        <p:spPr>
          <a:xfrm>
            <a:off x="10255094" y="6259428"/>
            <a:ext cx="1460656" cy="338554"/>
          </a:xfrm>
          <a:prstGeom prst="rect">
            <a:avLst/>
          </a:prstGeom>
          <a:noFill/>
        </p:spPr>
        <p:txBody>
          <a:bodyPr wrap="none" rtlCol="0">
            <a:spAutoFit/>
          </a:bodyPr>
          <a:lstStyle/>
          <a:p>
            <a:r>
              <a:rPr lang="en-AU" sz="800" dirty="0"/>
              <a:t>Adapted from </a:t>
            </a:r>
            <a:r>
              <a:rPr lang="en-US" altLang="en-US" sz="800" dirty="0">
                <a:solidFill>
                  <a:srgbClr val="898989"/>
                </a:solidFill>
              </a:rPr>
              <a:t>Brown Bag</a:t>
            </a:r>
          </a:p>
          <a:p>
            <a:r>
              <a:rPr lang="en-AU" sz="800" dirty="0"/>
              <a:t>Slides on SQL Tuning</a:t>
            </a:r>
          </a:p>
        </p:txBody>
      </p:sp>
    </p:spTree>
    <p:extLst>
      <p:ext uri="{BB962C8B-B14F-4D97-AF65-F5344CB8AC3E}">
        <p14:creationId xmlns:p14="http://schemas.microsoft.com/office/powerpoint/2010/main" val="3046957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b="1" dirty="0"/>
              <a:t>Why join path matter?</a:t>
            </a:r>
          </a:p>
        </p:txBody>
      </p:sp>
      <p:sp>
        <p:nvSpPr>
          <p:cNvPr id="123907" name="Rectangle 3"/>
          <p:cNvSpPr>
            <a:spLocks noGrp="1" noChangeArrowheads="1"/>
          </p:cNvSpPr>
          <p:nvPr>
            <p:ph idx="1"/>
          </p:nvPr>
        </p:nvSpPr>
        <p:spPr>
          <a:xfrm>
            <a:off x="483411" y="3331450"/>
            <a:ext cx="11238317" cy="3416300"/>
          </a:xfrm>
        </p:spPr>
        <p:txBody>
          <a:bodyPr>
            <a:normAutofit/>
          </a:bodyPr>
          <a:lstStyle/>
          <a:p>
            <a:pPr>
              <a:lnSpc>
                <a:spcPct val="80000"/>
              </a:lnSpc>
            </a:pPr>
            <a:r>
              <a:rPr lang="en-US" altLang="en-US" sz="2000" b="1" dirty="0"/>
              <a:t>Path from table A to table B</a:t>
            </a:r>
            <a:r>
              <a:rPr lang="en-US" altLang="en-US" sz="2000" dirty="0"/>
              <a:t>: which means that we open table A, looking at each row to then use an index to search for matching rows in table B:</a:t>
            </a:r>
          </a:p>
          <a:p>
            <a:pPr>
              <a:lnSpc>
                <a:spcPct val="80000"/>
              </a:lnSpc>
            </a:pPr>
            <a:endParaRPr lang="en-US" altLang="en-US" sz="2000" dirty="0"/>
          </a:p>
        </p:txBody>
      </p:sp>
      <p:sp>
        <p:nvSpPr>
          <p:cNvPr id="123908" name="Rectangle 4"/>
          <p:cNvSpPr>
            <a:spLocks noChangeArrowheads="1"/>
          </p:cNvSpPr>
          <p:nvPr/>
        </p:nvSpPr>
        <p:spPr bwMode="auto">
          <a:xfrm>
            <a:off x="559611" y="2304286"/>
            <a:ext cx="8050990" cy="83099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en-US" sz="2400" dirty="0"/>
              <a:t>select * from A, B    /* table A has 100,000 records */</a:t>
            </a:r>
          </a:p>
          <a:p>
            <a:r>
              <a:rPr lang="en-US" altLang="en-US" sz="2400" dirty="0"/>
              <a:t> where </a:t>
            </a:r>
            <a:r>
              <a:rPr lang="en-US" altLang="en-US" sz="2400" dirty="0" err="1"/>
              <a:t>A.key</a:t>
            </a:r>
            <a:r>
              <a:rPr lang="en-US" altLang="en-US" sz="2400" dirty="0"/>
              <a:t> = </a:t>
            </a:r>
            <a:r>
              <a:rPr lang="en-US" altLang="en-US" sz="2400" dirty="0" err="1"/>
              <a:t>B.key</a:t>
            </a:r>
            <a:r>
              <a:rPr lang="en-US" altLang="en-US" sz="2400" dirty="0"/>
              <a:t>  /* table B has 1,000 records */</a:t>
            </a:r>
          </a:p>
        </p:txBody>
      </p:sp>
      <p:sp>
        <p:nvSpPr>
          <p:cNvPr id="123909" name="Rectangle 5"/>
          <p:cNvSpPr>
            <a:spLocks noChangeArrowheads="1"/>
          </p:cNvSpPr>
          <p:nvPr/>
        </p:nvSpPr>
        <p:spPr bwMode="auto">
          <a:xfrm>
            <a:off x="1766110" y="5866786"/>
            <a:ext cx="754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en-US" dirty="0">
                <a:solidFill>
                  <a:srgbClr val="FF3300"/>
                </a:solidFill>
              </a:rPr>
              <a:t>Path from B→A is around </a:t>
            </a:r>
            <a:r>
              <a:rPr lang="en-US" altLang="en-US" sz="3600" dirty="0">
                <a:solidFill>
                  <a:srgbClr val="FF3300"/>
                </a:solidFill>
              </a:rPr>
              <a:t>59 </a:t>
            </a:r>
            <a:r>
              <a:rPr lang="en-US" altLang="en-US" dirty="0">
                <a:solidFill>
                  <a:srgbClr val="FF3300"/>
                </a:solidFill>
              </a:rPr>
              <a:t>times faster than the speed of A→B</a:t>
            </a:r>
            <a:r>
              <a:rPr lang="en-US" altLang="en-US" dirty="0"/>
              <a:t> </a:t>
            </a:r>
          </a:p>
        </p:txBody>
      </p:sp>
      <p:sp>
        <p:nvSpPr>
          <p:cNvPr id="123910" name="Rectangle 6"/>
          <p:cNvSpPr>
            <a:spLocks noChangeArrowheads="1"/>
          </p:cNvSpPr>
          <p:nvPr/>
        </p:nvSpPr>
        <p:spPr bwMode="auto">
          <a:xfrm>
            <a:off x="363537" y="4491036"/>
            <a:ext cx="11620499" cy="55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nSpc>
                <a:spcPct val="80000"/>
              </a:lnSpc>
            </a:pPr>
            <a:r>
              <a:rPr lang="en-US" altLang="en-US" sz="2000" b="1" dirty="0"/>
              <a:t>Path from table B to table A</a:t>
            </a:r>
            <a:r>
              <a:rPr lang="en-US" altLang="en-US" sz="2000" dirty="0"/>
              <a:t>: which means that we open B table, looking at each row to then use an index to search for matching rows in table A:</a:t>
            </a:r>
          </a:p>
        </p:txBody>
      </p:sp>
      <p:sp>
        <p:nvSpPr>
          <p:cNvPr id="123911" name="Rectangle 7"/>
          <p:cNvSpPr>
            <a:spLocks noChangeArrowheads="1"/>
          </p:cNvSpPr>
          <p:nvPr/>
        </p:nvSpPr>
        <p:spPr bwMode="auto">
          <a:xfrm>
            <a:off x="363537" y="3945658"/>
            <a:ext cx="11620499" cy="40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lvl="1">
              <a:lnSpc>
                <a:spcPct val="80000"/>
              </a:lnSpc>
            </a:pPr>
            <a:r>
              <a:rPr lang="en-US" altLang="en-US" sz="1800" dirty="0"/>
              <a:t>Number of Operations (A→B) = 100,000 * </a:t>
            </a:r>
            <a:r>
              <a:rPr lang="en-US" altLang="en-US" sz="1800" dirty="0" err="1"/>
              <a:t>RoundUp</a:t>
            </a:r>
            <a:r>
              <a:rPr lang="en-US" altLang="en-US" sz="1800" dirty="0"/>
              <a:t>(LN(1000) / LN(2)) / 2 = 100,000 * 10 / 2 = 500,000</a:t>
            </a:r>
          </a:p>
        </p:txBody>
      </p:sp>
      <p:sp>
        <p:nvSpPr>
          <p:cNvPr id="123912" name="Rectangle 8"/>
          <p:cNvSpPr>
            <a:spLocks noChangeArrowheads="1"/>
          </p:cNvSpPr>
          <p:nvPr/>
        </p:nvSpPr>
        <p:spPr bwMode="auto">
          <a:xfrm>
            <a:off x="331757" y="5171172"/>
            <a:ext cx="11620499" cy="40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buChar char="•"/>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lvl="1">
              <a:lnSpc>
                <a:spcPct val="80000"/>
              </a:lnSpc>
            </a:pPr>
            <a:r>
              <a:rPr lang="en-US" altLang="en-US" sz="1800" dirty="0"/>
              <a:t>Number of Operations (B→A) = 1000 * </a:t>
            </a:r>
            <a:r>
              <a:rPr lang="en-US" altLang="en-US" sz="1800" dirty="0" err="1"/>
              <a:t>RoundUp</a:t>
            </a:r>
            <a:r>
              <a:rPr lang="en-US" altLang="en-US" sz="1800" dirty="0"/>
              <a:t>(LN(100,000) / LN(2)) / 2 = 1000 * 17 / 2 = 8,500</a:t>
            </a:r>
          </a:p>
        </p:txBody>
      </p:sp>
    </p:spTree>
    <p:extLst>
      <p:ext uri="{BB962C8B-B14F-4D97-AF65-F5344CB8AC3E}">
        <p14:creationId xmlns:p14="http://schemas.microsoft.com/office/powerpoint/2010/main" val="2959719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 calcmode="lin" valueType="num">
                                      <p:cBhvr additive="base">
                                        <p:cTn id="7" dur="500" fill="hold"/>
                                        <p:tgtEl>
                                          <p:spTgt spid="123908"/>
                                        </p:tgtEl>
                                        <p:attrNameLst>
                                          <p:attrName>ppt_x</p:attrName>
                                        </p:attrNameLst>
                                      </p:cBhvr>
                                      <p:tavLst>
                                        <p:tav tm="0">
                                          <p:val>
                                            <p:strVal val="#ppt_x"/>
                                          </p:val>
                                        </p:tav>
                                        <p:tav tm="100000">
                                          <p:val>
                                            <p:strVal val="#ppt_x"/>
                                          </p:val>
                                        </p:tav>
                                      </p:tavLst>
                                    </p:anim>
                                    <p:anim calcmode="lin" valueType="num">
                                      <p:cBhvr additive="base">
                                        <p:cTn id="8"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23907">
                                            <p:txEl>
                                              <p:pRg st="0" end="0"/>
                                            </p:txEl>
                                          </p:spTgt>
                                        </p:tgtEl>
                                        <p:attrNameLst>
                                          <p:attrName>style.visibility</p:attrName>
                                        </p:attrNameLst>
                                      </p:cBhvr>
                                      <p:to>
                                        <p:strVal val="visible"/>
                                      </p:to>
                                    </p:set>
                                    <p:animEffect transition="in" filter="checkerboard(across)">
                                      <p:cBhvr>
                                        <p:cTn id="13" dur="500"/>
                                        <p:tgtEl>
                                          <p:spTgt spid="12390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3911"/>
                                        </p:tgtEl>
                                        <p:attrNameLst>
                                          <p:attrName>style.visibility</p:attrName>
                                        </p:attrNameLst>
                                      </p:cBhvr>
                                      <p:to>
                                        <p:strVal val="visible"/>
                                      </p:to>
                                    </p:set>
                                    <p:animEffect transition="in" filter="blinds(horizontal)">
                                      <p:cBhvr>
                                        <p:cTn id="18" dur="500"/>
                                        <p:tgtEl>
                                          <p:spTgt spid="1239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3910"/>
                                        </p:tgtEl>
                                        <p:attrNameLst>
                                          <p:attrName>style.visibility</p:attrName>
                                        </p:attrNameLst>
                                      </p:cBhvr>
                                      <p:to>
                                        <p:strVal val="visible"/>
                                      </p:to>
                                    </p:set>
                                    <p:animEffect transition="in" filter="blinds(horizontal)">
                                      <p:cBhvr>
                                        <p:cTn id="23" dur="500"/>
                                        <p:tgtEl>
                                          <p:spTgt spid="1239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3912"/>
                                        </p:tgtEl>
                                        <p:attrNameLst>
                                          <p:attrName>style.visibility</p:attrName>
                                        </p:attrNameLst>
                                      </p:cBhvr>
                                      <p:to>
                                        <p:strVal val="visible"/>
                                      </p:to>
                                    </p:set>
                                    <p:animEffect transition="in" filter="blinds(horizontal)">
                                      <p:cBhvr>
                                        <p:cTn id="28" dur="500"/>
                                        <p:tgtEl>
                                          <p:spTgt spid="1239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23909"/>
                                        </p:tgtEl>
                                        <p:attrNameLst>
                                          <p:attrName>style.visibility</p:attrName>
                                        </p:attrNameLst>
                                      </p:cBhvr>
                                      <p:to>
                                        <p:strVal val="visible"/>
                                      </p:to>
                                    </p:set>
                                    <p:animEffect transition="in" filter="diamond(in)">
                                      <p:cBhvr>
                                        <p:cTn id="33" dur="20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P spid="123908" grpId="0" animBg="1"/>
      <p:bldP spid="123909" grpId="0"/>
      <p:bldP spid="123910" grpId="0"/>
      <p:bldP spid="123911" grpId="0"/>
      <p:bldP spid="1239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idx="4294967295"/>
          </p:nvPr>
        </p:nvSpPr>
        <p:spPr/>
        <p:txBody>
          <a:bodyPr/>
          <a:lstStyle/>
          <a:p>
            <a:r>
              <a:rPr lang="en-US" altLang="en-US">
                <a:latin typeface="Georgia" panose="02040502050405020303" pitchFamily="18" charset="0"/>
              </a:rPr>
              <a:t>Join Methods</a:t>
            </a:r>
          </a:p>
        </p:txBody>
      </p:sp>
      <p:sp>
        <p:nvSpPr>
          <p:cNvPr id="151555" name="Rectangle 3"/>
          <p:cNvSpPr>
            <a:spLocks noGrp="1"/>
          </p:cNvSpPr>
          <p:nvPr>
            <p:ph type="body" idx="4294967295"/>
          </p:nvPr>
        </p:nvSpPr>
        <p:spPr>
          <a:xfrm>
            <a:off x="1154954" y="2603500"/>
            <a:ext cx="9551146" cy="3695700"/>
          </a:xfrm>
        </p:spPr>
        <p:txBody>
          <a:bodyPr>
            <a:normAutofit/>
          </a:bodyPr>
          <a:lstStyle/>
          <a:p>
            <a:r>
              <a:rPr lang="en-US" altLang="en-US" sz="2400" dirty="0"/>
              <a:t>Join Method = way that data from two sources is joined</a:t>
            </a:r>
          </a:p>
          <a:p>
            <a:r>
              <a:rPr lang="en-US" altLang="en-US" sz="2400" dirty="0"/>
              <a:t>Nested Loops</a:t>
            </a:r>
          </a:p>
          <a:p>
            <a:pPr lvl="1"/>
            <a:r>
              <a:rPr lang="en-US" altLang="en-US" sz="2000" dirty="0"/>
              <a:t>Small number of rows in first table</a:t>
            </a:r>
          </a:p>
          <a:p>
            <a:pPr lvl="1"/>
            <a:r>
              <a:rPr lang="en-US" altLang="en-US" sz="2000" dirty="0"/>
              <a:t>Unique index on second large table</a:t>
            </a:r>
          </a:p>
          <a:p>
            <a:r>
              <a:rPr lang="en-US" altLang="en-US" sz="2400" dirty="0"/>
              <a:t>Hash Join</a:t>
            </a:r>
          </a:p>
          <a:p>
            <a:pPr lvl="1"/>
            <a:r>
              <a:rPr lang="en-US" altLang="en-US" sz="2000" dirty="0"/>
              <a:t>Smaller or equal number of rows in first table</a:t>
            </a:r>
          </a:p>
          <a:p>
            <a:pPr lvl="1"/>
            <a:r>
              <a:rPr lang="en-US" altLang="en-US" sz="2000" dirty="0"/>
              <a:t>No index required</a:t>
            </a:r>
          </a:p>
        </p:txBody>
      </p:sp>
    </p:spTree>
    <p:extLst>
      <p:ext uri="{BB962C8B-B14F-4D97-AF65-F5344CB8AC3E}">
        <p14:creationId xmlns:p14="http://schemas.microsoft.com/office/powerpoint/2010/main" val="2093923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Automatic Optimizer</a:t>
            </a:r>
          </a:p>
        </p:txBody>
      </p:sp>
      <p:sp>
        <p:nvSpPr>
          <p:cNvPr id="3" name="Content Placeholder 2"/>
          <p:cNvSpPr>
            <a:spLocks noGrp="1"/>
          </p:cNvSpPr>
          <p:nvPr>
            <p:ph idx="1"/>
          </p:nvPr>
        </p:nvSpPr>
        <p:spPr>
          <a:xfrm>
            <a:off x="604911" y="2341755"/>
            <a:ext cx="10930597" cy="4241925"/>
          </a:xfrm>
        </p:spPr>
        <p:txBody>
          <a:bodyPr>
            <a:normAutofit/>
          </a:bodyPr>
          <a:lstStyle/>
          <a:p>
            <a:r>
              <a:rPr lang="en-US" altLang="en-US" sz="2400" dirty="0"/>
              <a:t>Query Optimization includes</a:t>
            </a:r>
          </a:p>
          <a:p>
            <a:pPr lvl="1"/>
            <a:r>
              <a:rPr lang="en-US" altLang="en-US" sz="2000" dirty="0"/>
              <a:t>Transforming queries </a:t>
            </a:r>
          </a:p>
          <a:p>
            <a:pPr lvl="1"/>
            <a:r>
              <a:rPr lang="en-US" altLang="en-US" sz="2000" dirty="0"/>
              <a:t>Estimating measures overall cost</a:t>
            </a:r>
          </a:p>
          <a:p>
            <a:pPr lvl="2"/>
            <a:r>
              <a:rPr lang="en-US" altLang="en-US" sz="1800" dirty="0"/>
              <a:t>Selectivity</a:t>
            </a:r>
          </a:p>
          <a:p>
            <a:pPr lvl="3"/>
            <a:r>
              <a:rPr lang="en-US" altLang="en-US" sz="1600" dirty="0"/>
              <a:t>Percentage of rows accessed versus total rows</a:t>
            </a:r>
          </a:p>
          <a:p>
            <a:pPr lvl="2"/>
            <a:r>
              <a:rPr lang="en-US" altLang="en-US" sz="1800" dirty="0"/>
              <a:t>Cardinality</a:t>
            </a:r>
          </a:p>
          <a:p>
            <a:pPr lvl="3"/>
            <a:r>
              <a:rPr lang="en-US" altLang="en-US" sz="1600" dirty="0"/>
              <a:t>Number of rows resulted from a SQL query or part of the query</a:t>
            </a:r>
          </a:p>
          <a:p>
            <a:pPr lvl="2"/>
            <a:r>
              <a:rPr lang="en-US" altLang="en-US" sz="1800" dirty="0"/>
              <a:t>Cost</a:t>
            </a:r>
          </a:p>
          <a:p>
            <a:pPr lvl="3"/>
            <a:r>
              <a:rPr lang="en-US" altLang="en-US" sz="1600" dirty="0"/>
              <a:t>the units of work or resource that are used</a:t>
            </a:r>
          </a:p>
          <a:p>
            <a:pPr lvl="1"/>
            <a:r>
              <a:rPr lang="en-US" altLang="en-US" sz="2000" dirty="0"/>
              <a:t>Generating plans</a:t>
            </a:r>
          </a:p>
          <a:p>
            <a:endParaRPr lang="en-AU" dirty="0"/>
          </a:p>
        </p:txBody>
      </p:sp>
    </p:spTree>
    <p:extLst>
      <p:ext uri="{BB962C8B-B14F-4D97-AF65-F5344CB8AC3E}">
        <p14:creationId xmlns:p14="http://schemas.microsoft.com/office/powerpoint/2010/main" val="2107704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154954" y="973668"/>
            <a:ext cx="9452086" cy="706964"/>
          </a:xfrm>
        </p:spPr>
        <p:txBody>
          <a:bodyPr/>
          <a:lstStyle/>
          <a:p>
            <a:r>
              <a:rPr lang="en-US" altLang="en-US" dirty="0"/>
              <a:t>Using Hints to Affect </a:t>
            </a:r>
            <a:r>
              <a:rPr lang="en-US" altLang="en-US" dirty="0" err="1"/>
              <a:t>Optimiser</a:t>
            </a:r>
            <a:r>
              <a:rPr lang="en-US" altLang="en-US" dirty="0"/>
              <a:t> Choices</a:t>
            </a:r>
          </a:p>
        </p:txBody>
      </p:sp>
      <p:sp>
        <p:nvSpPr>
          <p:cNvPr id="60418" name="Rectangle 3"/>
          <p:cNvSpPr>
            <a:spLocks noGrp="1" noChangeArrowheads="1"/>
          </p:cNvSpPr>
          <p:nvPr>
            <p:ph type="body" idx="1"/>
          </p:nvPr>
        </p:nvSpPr>
        <p:spPr>
          <a:xfrm>
            <a:off x="561110" y="2429438"/>
            <a:ext cx="9863254" cy="4114800"/>
          </a:xfrm>
        </p:spPr>
        <p:txBody>
          <a:bodyPr>
            <a:normAutofit/>
          </a:bodyPr>
          <a:lstStyle/>
          <a:p>
            <a:r>
              <a:rPr lang="en-US" altLang="en-US" sz="2400" dirty="0" err="1"/>
              <a:t>Optimiser</a:t>
            </a:r>
            <a:r>
              <a:rPr lang="en-US" altLang="en-US" sz="2400" dirty="0"/>
              <a:t> might not choose best plan</a:t>
            </a:r>
          </a:p>
          <a:p>
            <a:r>
              <a:rPr lang="en-US" altLang="en-US" sz="2400" dirty="0"/>
              <a:t>Makes decisions based on existing statistics</a:t>
            </a:r>
          </a:p>
          <a:p>
            <a:pPr lvl="1"/>
            <a:r>
              <a:rPr lang="en-US" altLang="en-US" sz="2000" dirty="0"/>
              <a:t>Statistics may be old</a:t>
            </a:r>
          </a:p>
          <a:p>
            <a:pPr lvl="1"/>
            <a:r>
              <a:rPr lang="en-US" altLang="en-US" sz="2000" dirty="0"/>
              <a:t>Might choose less-efficient decisions</a:t>
            </a:r>
          </a:p>
          <a:p>
            <a:r>
              <a:rPr lang="en-US" altLang="en-US" sz="2400" dirty="0" err="1"/>
              <a:t>Optimiser</a:t>
            </a:r>
            <a:r>
              <a:rPr lang="en-US" altLang="en-US" sz="2400" dirty="0"/>
              <a:t> hints: special instructions for the </a:t>
            </a:r>
            <a:r>
              <a:rPr lang="en-US" altLang="en-US" sz="2400" dirty="0" err="1"/>
              <a:t>optimiser</a:t>
            </a:r>
            <a:r>
              <a:rPr lang="en-US" altLang="en-US" sz="2400" dirty="0"/>
              <a:t> embedded in the SQL command text</a:t>
            </a:r>
          </a:p>
          <a:p>
            <a:endParaRPr lang="en-US" altLang="en-US" sz="2400" dirty="0"/>
          </a:p>
        </p:txBody>
      </p:sp>
      <p:sp>
        <p:nvSpPr>
          <p:cNvPr id="5" name="Rectangle 4"/>
          <p:cNvSpPr>
            <a:spLocks noChangeArrowheads="1"/>
          </p:cNvSpPr>
          <p:nvPr/>
        </p:nvSpPr>
        <p:spPr bwMode="blackGray">
          <a:xfrm>
            <a:off x="1568437" y="5161311"/>
            <a:ext cx="7848600" cy="40075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2075" tIns="46038" rIns="92075" bIns="46038">
            <a:spAutoFit/>
          </a:bodyPr>
          <a:lstStyle/>
          <a:p>
            <a:pPr algn="l" eaLnBrk="0" hangingPunct="0">
              <a:spcBef>
                <a:spcPct val="0"/>
              </a:spcBef>
              <a:spcAft>
                <a:spcPct val="48000"/>
              </a:spcAft>
              <a:buClrTx/>
              <a:buFontTx/>
              <a:buNone/>
            </a:pPr>
            <a:r>
              <a:rPr lang="en-US" altLang="en-US" sz="2000" dirty="0">
                <a:latin typeface="Courier New" panose="02070309020205020404" pitchFamily="49" charset="0"/>
              </a:rPr>
              <a:t>SELECT /*+ INDEX (</a:t>
            </a:r>
            <a:r>
              <a:rPr lang="en-US" altLang="en-US" sz="2000" dirty="0" err="1">
                <a:latin typeface="Courier New" panose="02070309020205020404" pitchFamily="49" charset="0"/>
              </a:rPr>
              <a:t>tablename</a:t>
            </a:r>
            <a:r>
              <a:rPr lang="en-US" altLang="en-US" sz="2000" dirty="0">
                <a:latin typeface="Courier New" panose="02070309020205020404" pitchFamily="49" charset="0"/>
              </a:rPr>
              <a:t> </a:t>
            </a:r>
            <a:r>
              <a:rPr lang="en-US" altLang="en-US" sz="2000" dirty="0" err="1">
                <a:latin typeface="Courier New" panose="02070309020205020404" pitchFamily="49" charset="0"/>
              </a:rPr>
              <a:t>indexname</a:t>
            </a:r>
            <a:r>
              <a:rPr lang="en-US" altLang="en-US" sz="2000" dirty="0">
                <a:latin typeface="Courier New" panose="02070309020205020404" pitchFamily="49" charset="0"/>
              </a:rPr>
              <a:t>) */ …</a:t>
            </a:r>
          </a:p>
        </p:txBody>
      </p:sp>
    </p:spTree>
    <p:extLst>
      <p:ext uri="{BB962C8B-B14F-4D97-AF65-F5344CB8AC3E}">
        <p14:creationId xmlns:p14="http://schemas.microsoft.com/office/powerpoint/2010/main" val="3786409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4" descr="Tbl11-05.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335089"/>
            <a:ext cx="85725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Footer Placeholder 1"/>
          <p:cNvSpPr>
            <a:spLocks noGrp="1"/>
          </p:cNvSpPr>
          <p:nvPr>
            <p:ph type="ftr" sz="quarter" idx="10"/>
          </p:nvPr>
        </p:nvSpPr>
        <p:spPr/>
        <p:txBody>
          <a:bodyPr/>
          <a:lstStyle/>
          <a:p>
            <a:pPr>
              <a:defRPr/>
            </a:pPr>
            <a:r>
              <a:rPr lang="en-US" dirty="0"/>
              <a:t>Source: Database Systems, 10th Edition</a:t>
            </a:r>
          </a:p>
        </p:txBody>
      </p:sp>
      <p:sp>
        <p:nvSpPr>
          <p:cNvPr id="62467"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00FA79B-7B52-4CC6-865F-A3B1A7CD53DC}" type="slidenum">
              <a:rPr lang="en-US" altLang="en-US" sz="1400"/>
              <a:pPr/>
              <a:t>39</a:t>
            </a:fld>
            <a:endParaRPr lang="en-US" altLang="en-US" sz="1400"/>
          </a:p>
        </p:txBody>
      </p:sp>
    </p:spTree>
    <p:extLst>
      <p:ext uri="{BB962C8B-B14F-4D97-AF65-F5344CB8AC3E}">
        <p14:creationId xmlns:p14="http://schemas.microsoft.com/office/powerpoint/2010/main" val="13530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en-US" dirty="0"/>
              <a:t>Database Performance Problems</a:t>
            </a:r>
          </a:p>
        </p:txBody>
      </p:sp>
      <p:sp>
        <p:nvSpPr>
          <p:cNvPr id="293891" name="Rectangle 3"/>
          <p:cNvSpPr>
            <a:spLocks noGrp="1" noChangeArrowheads="1"/>
          </p:cNvSpPr>
          <p:nvPr>
            <p:ph idx="1"/>
          </p:nvPr>
        </p:nvSpPr>
        <p:spPr>
          <a:xfrm>
            <a:off x="813816" y="2538476"/>
            <a:ext cx="9921240" cy="3944620"/>
          </a:xfrm>
        </p:spPr>
        <p:txBody>
          <a:bodyPr>
            <a:normAutofit lnSpcReduction="10000"/>
          </a:bodyPr>
          <a:lstStyle/>
          <a:p>
            <a:r>
              <a:rPr lang="en-US" altLang="en-US" sz="2800" dirty="0"/>
              <a:t>Inadequate consumable resources</a:t>
            </a:r>
          </a:p>
          <a:p>
            <a:pPr lvl="1"/>
            <a:r>
              <a:rPr lang="en-US" altLang="en-US" sz="2400" dirty="0"/>
              <a:t>CPU</a:t>
            </a:r>
          </a:p>
          <a:p>
            <a:pPr lvl="1"/>
            <a:r>
              <a:rPr lang="en-US" altLang="en-US" sz="2400" dirty="0"/>
              <a:t>I/O</a:t>
            </a:r>
          </a:p>
          <a:p>
            <a:pPr lvl="1"/>
            <a:r>
              <a:rPr lang="en-US" altLang="en-US" sz="2400" dirty="0"/>
              <a:t>Memory (may be detected as an I/O problem)</a:t>
            </a:r>
          </a:p>
          <a:p>
            <a:pPr lvl="1"/>
            <a:r>
              <a:rPr lang="en-US" altLang="en-US" sz="2400" dirty="0"/>
              <a:t>Data communications resources</a:t>
            </a:r>
          </a:p>
          <a:p>
            <a:r>
              <a:rPr lang="en-US" altLang="en-US" sz="2800" dirty="0"/>
              <a:t>Design limitations</a:t>
            </a:r>
          </a:p>
          <a:p>
            <a:r>
              <a:rPr lang="en-US" altLang="en-US" sz="2800" dirty="0"/>
              <a:t>Locking</a:t>
            </a:r>
          </a:p>
          <a:p>
            <a:pPr lvl="1"/>
            <a:r>
              <a:rPr lang="en-US" altLang="en-US" sz="2600" dirty="0"/>
              <a:t>Contention of resources</a:t>
            </a:r>
          </a:p>
        </p:txBody>
      </p:sp>
    </p:spTree>
    <p:extLst>
      <p:ext uri="{BB962C8B-B14F-4D97-AF65-F5344CB8AC3E}">
        <p14:creationId xmlns:p14="http://schemas.microsoft.com/office/powerpoint/2010/main" val="298331828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to Tune and Identify the Problematic SQL</a:t>
            </a:r>
          </a:p>
        </p:txBody>
      </p:sp>
      <p:sp>
        <p:nvSpPr>
          <p:cNvPr id="3" name="Content Placeholder 2"/>
          <p:cNvSpPr>
            <a:spLocks noGrp="1"/>
          </p:cNvSpPr>
          <p:nvPr>
            <p:ph idx="1"/>
          </p:nvPr>
        </p:nvSpPr>
        <p:spPr>
          <a:xfrm>
            <a:off x="871884" y="2536593"/>
            <a:ext cx="8825659" cy="3416300"/>
          </a:xfrm>
        </p:spPr>
        <p:txBody>
          <a:bodyPr/>
          <a:lstStyle/>
          <a:p>
            <a:r>
              <a:rPr lang="en-US" altLang="en-US" sz="2600" dirty="0"/>
              <a:t>Identify slow programs.</a:t>
            </a:r>
          </a:p>
          <a:p>
            <a:r>
              <a:rPr lang="en-US" altLang="en-US" sz="2600" dirty="0"/>
              <a:t>Look at SQL in the program.</a:t>
            </a:r>
          </a:p>
          <a:p>
            <a:r>
              <a:rPr lang="en-US" altLang="en-US" sz="2600" dirty="0"/>
              <a:t>Use </a:t>
            </a:r>
            <a:r>
              <a:rPr lang="en-US" altLang="en-US" sz="2600" dirty="0">
                <a:latin typeface="Courier New" panose="02070309020205020404" pitchFamily="49" charset="0"/>
              </a:rPr>
              <a:t>Explain Plan</a:t>
            </a:r>
            <a:endParaRPr lang="en-US" altLang="en-US" sz="2600" dirty="0"/>
          </a:p>
          <a:p>
            <a:r>
              <a:rPr lang="en-US" altLang="en-US" sz="2600" dirty="0"/>
              <a:t>Reviewing the Execution Plan</a:t>
            </a:r>
          </a:p>
          <a:p>
            <a:endParaRPr lang="en-AU" dirty="0"/>
          </a:p>
        </p:txBody>
      </p:sp>
    </p:spTree>
    <p:extLst>
      <p:ext uri="{BB962C8B-B14F-4D97-AF65-F5344CB8AC3E}">
        <p14:creationId xmlns:p14="http://schemas.microsoft.com/office/powerpoint/2010/main" val="965906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Line 3"/>
          <p:cNvSpPr>
            <a:spLocks noChangeShapeType="1"/>
          </p:cNvSpPr>
          <p:nvPr/>
        </p:nvSpPr>
        <p:spPr bwMode="auto">
          <a:xfrm>
            <a:off x="3352800" y="595739"/>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8372" name="Text Box 4"/>
          <p:cNvSpPr txBox="1">
            <a:spLocks noChangeArrowheads="1"/>
          </p:cNvSpPr>
          <p:nvPr/>
        </p:nvSpPr>
        <p:spPr bwMode="auto">
          <a:xfrm>
            <a:off x="3352800" y="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dirty="0">
                <a:effectLst>
                  <a:outerShdw blurRad="38100" dist="38100" dir="2700000" algn="tl">
                    <a:srgbClr val="C0C0C0"/>
                  </a:outerShdw>
                </a:effectLst>
              </a:rPr>
              <a:t>SQL Guidelines</a:t>
            </a:r>
          </a:p>
        </p:txBody>
      </p:sp>
      <p:sp>
        <p:nvSpPr>
          <p:cNvPr id="58373" name="Text Box 5"/>
          <p:cNvSpPr txBox="1">
            <a:spLocks noChangeArrowheads="1"/>
          </p:cNvSpPr>
          <p:nvPr/>
        </p:nvSpPr>
        <p:spPr bwMode="auto">
          <a:xfrm>
            <a:off x="2293435" y="696372"/>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dirty="0">
                <a:solidFill>
                  <a:srgbClr val="3333FF"/>
                </a:solidFill>
              </a:rPr>
              <a:t>Rule #1: </a:t>
            </a:r>
            <a:r>
              <a:rPr lang="en-US" altLang="en-US" b="1" dirty="0">
                <a:solidFill>
                  <a:srgbClr val="3333FF"/>
                </a:solidFill>
                <a:cs typeface="Times New Roman" panose="02020603050405020304" pitchFamily="18" charset="0"/>
              </a:rPr>
              <a:t>Watch Indexed WHERE Conditions</a:t>
            </a:r>
            <a:endParaRPr lang="en-US" altLang="en-US" b="1" dirty="0"/>
          </a:p>
        </p:txBody>
      </p:sp>
      <p:sp>
        <p:nvSpPr>
          <p:cNvPr id="58380" name="Text Box 12"/>
          <p:cNvSpPr txBox="1">
            <a:spLocks noChangeArrowheads="1"/>
          </p:cNvSpPr>
          <p:nvPr/>
        </p:nvSpPr>
        <p:spPr bwMode="auto">
          <a:xfrm>
            <a:off x="2293435" y="1347440"/>
            <a:ext cx="7315200" cy="5262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1"/>
              <a:t>Assume index on address (city, state)</a:t>
            </a:r>
          </a:p>
          <a:p>
            <a:endParaRPr lang="en-US" altLang="en-US" sz="1400" b="1"/>
          </a:p>
          <a:p>
            <a:pPr>
              <a:buFontTx/>
              <a:buChar char="•"/>
            </a:pPr>
            <a:r>
              <a:rPr lang="en-US" altLang="en-US" sz="1400"/>
              <a:t>non-leading index column references cannot use indexes</a:t>
            </a:r>
          </a:p>
          <a:p>
            <a:pPr lvl="1">
              <a:buFontTx/>
              <a:buChar char="•"/>
            </a:pPr>
            <a:r>
              <a:rPr lang="en-US" altLang="en-US" sz="1400"/>
              <a:t>where state = 'TX'					[Index Not used]</a:t>
            </a:r>
          </a:p>
          <a:p>
            <a:pPr lvl="1">
              <a:buFontTx/>
              <a:buChar char="•"/>
            </a:pPr>
            <a:r>
              <a:rPr lang="en-US" altLang="en-US" sz="1400"/>
              <a:t>where city = 'DALLAS'				</a:t>
            </a:r>
            <a:r>
              <a:rPr lang="en-US" altLang="en-US" sz="1400" b="1"/>
              <a:t>[Index Used]</a:t>
            </a:r>
          </a:p>
          <a:p>
            <a:pPr lvl="1">
              <a:buFontTx/>
              <a:buChar char="•"/>
            </a:pPr>
            <a:r>
              <a:rPr lang="en-US" altLang="en-US" sz="1400"/>
              <a:t>where state = 'TX' </a:t>
            </a:r>
            <a:r>
              <a:rPr lang="en-US" altLang="en-US" sz="1400" b="1"/>
              <a:t>and</a:t>
            </a:r>
            <a:r>
              <a:rPr lang="en-US" altLang="en-US" sz="1400"/>
              <a:t> city = 'DALLAS'			</a:t>
            </a:r>
            <a:r>
              <a:rPr lang="en-US" altLang="en-US" sz="1400" b="1"/>
              <a:t>[Index Used]</a:t>
            </a:r>
          </a:p>
          <a:p>
            <a:pPr>
              <a:buFontTx/>
              <a:buChar char="•"/>
            </a:pPr>
            <a:r>
              <a:rPr lang="en-US" altLang="en-US" sz="1400"/>
              <a:t>NOT, != and &lt;&gt; disable index use</a:t>
            </a:r>
          </a:p>
          <a:p>
            <a:pPr lvl="1">
              <a:buFontTx/>
              <a:buChar char="•"/>
            </a:pPr>
            <a:r>
              <a:rPr lang="en-US" altLang="en-US" sz="1400"/>
              <a:t>where state not in ('TX', 'FL','OH')			[Index Not used]</a:t>
            </a:r>
          </a:p>
          <a:p>
            <a:pPr lvl="1">
              <a:buFontTx/>
              <a:buChar char="•"/>
            </a:pPr>
            <a:r>
              <a:rPr lang="en-US" altLang="en-US" sz="1400"/>
              <a:t>where state != 'TX'				[Index Not used]</a:t>
            </a:r>
          </a:p>
          <a:p>
            <a:pPr>
              <a:buFontTx/>
              <a:buChar char="•"/>
            </a:pPr>
            <a:r>
              <a:rPr lang="en-US" altLang="en-US" sz="1400"/>
              <a:t>NULL value references can never use indexes</a:t>
            </a:r>
          </a:p>
          <a:p>
            <a:pPr lvl="1">
              <a:buFontTx/>
              <a:buChar char="•"/>
            </a:pPr>
            <a:r>
              <a:rPr lang="en-US" altLang="en-US" sz="1400"/>
              <a:t>where state IS NULL				[Index Not used]</a:t>
            </a:r>
          </a:p>
          <a:p>
            <a:pPr lvl="1">
              <a:buFontTx/>
              <a:buChar char="•"/>
            </a:pPr>
            <a:r>
              <a:rPr lang="en-US" altLang="en-US" sz="1400"/>
              <a:t>where state IS NOT NULL				[Index Not used]</a:t>
            </a:r>
          </a:p>
          <a:p>
            <a:pPr>
              <a:buFontTx/>
              <a:buChar char="•"/>
            </a:pPr>
            <a:r>
              <a:rPr lang="en-US" altLang="en-US" sz="1400"/>
              <a:t>expression references can never use indexes</a:t>
            </a:r>
          </a:p>
          <a:p>
            <a:pPr lvl="1">
              <a:buFontTx/>
              <a:buChar char="•"/>
            </a:pPr>
            <a:r>
              <a:rPr lang="en-US" altLang="en-US" sz="1400"/>
              <a:t>where substr(city,1,3) = 'DAL'				[Index Not used]</a:t>
            </a:r>
          </a:p>
          <a:p>
            <a:pPr lvl="1">
              <a:buFontTx/>
              <a:buChar char="•"/>
            </a:pPr>
            <a:r>
              <a:rPr lang="en-US" altLang="en-US" sz="1400"/>
              <a:t>where city like 'DAL%'				</a:t>
            </a:r>
            <a:r>
              <a:rPr lang="en-US" altLang="en-US" sz="1400" b="1"/>
              <a:t>[Index Used]</a:t>
            </a:r>
          </a:p>
          <a:p>
            <a:pPr lvl="1">
              <a:buFontTx/>
              <a:buChar char="•"/>
            </a:pPr>
            <a:r>
              <a:rPr lang="en-US" altLang="en-US" sz="1400"/>
              <a:t>where city || state = 'DALLASTX'			[Index Not used]</a:t>
            </a:r>
          </a:p>
          <a:p>
            <a:pPr lvl="1">
              <a:buFontTx/>
              <a:buChar char="•"/>
            </a:pPr>
            <a:r>
              <a:rPr lang="en-US" altLang="en-US" sz="1400"/>
              <a:t>where city = 'DALLAS' </a:t>
            </a:r>
            <a:r>
              <a:rPr lang="en-US" altLang="en-US" sz="1400" b="1"/>
              <a:t>and</a:t>
            </a:r>
            <a:r>
              <a:rPr lang="en-US" altLang="en-US" sz="1400"/>
              <a:t> state = 'TX‘			</a:t>
            </a:r>
            <a:r>
              <a:rPr lang="en-US" altLang="en-US" sz="1400" b="1"/>
              <a:t>[Index Used]</a:t>
            </a:r>
          </a:p>
          <a:p>
            <a:pPr lvl="1">
              <a:buFontTx/>
              <a:buChar char="•"/>
            </a:pPr>
            <a:r>
              <a:rPr lang="en-US" altLang="en-US" sz="1400"/>
              <a:t>where salary * 12 &gt;= 24000				[Index Not used]</a:t>
            </a:r>
          </a:p>
          <a:p>
            <a:pPr lvl="1">
              <a:buFontTx/>
              <a:buChar char="•"/>
            </a:pPr>
            <a:r>
              <a:rPr lang="en-US" altLang="en-US" sz="1400"/>
              <a:t>where salary &gt;= 2000				</a:t>
            </a:r>
            <a:r>
              <a:rPr lang="en-US" altLang="en-US" sz="1400" b="1"/>
              <a:t>[Index Used]</a:t>
            </a:r>
          </a:p>
        </p:txBody>
      </p:sp>
      <p:sp>
        <p:nvSpPr>
          <p:cNvPr id="2" name="TextBox 1"/>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1355212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9396"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59397" name="Text Box 5"/>
          <p:cNvSpPr txBox="1">
            <a:spLocks noChangeArrowheads="1"/>
          </p:cNvSpPr>
          <p:nvPr/>
        </p:nvSpPr>
        <p:spPr bwMode="auto">
          <a:xfrm>
            <a:off x="2356624" y="1043176"/>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dirty="0">
                <a:solidFill>
                  <a:srgbClr val="3333FF"/>
                </a:solidFill>
              </a:rPr>
              <a:t>Rule #2:Watch Non-Indexed WHERE Conditions</a:t>
            </a:r>
            <a:endParaRPr lang="en-US" altLang="en-US" b="1" dirty="0"/>
          </a:p>
        </p:txBody>
      </p:sp>
      <p:sp>
        <p:nvSpPr>
          <p:cNvPr id="59398" name="Text Box 6"/>
          <p:cNvSpPr txBox="1">
            <a:spLocks noChangeArrowheads="1"/>
          </p:cNvSpPr>
          <p:nvPr/>
        </p:nvSpPr>
        <p:spPr bwMode="auto">
          <a:xfrm>
            <a:off x="2438400" y="1601918"/>
            <a:ext cx="7315200" cy="5047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400">
                <a:cs typeface="Times New Roman" panose="02020603050405020304" pitchFamily="18" charset="0"/>
              </a:rPr>
              <a:t>Oracle evaluates Non-Indexed conditions linked by AND </a:t>
            </a:r>
            <a:r>
              <a:rPr lang="en-US" altLang="en-US" sz="1400" b="1">
                <a:cs typeface="Times New Roman" panose="02020603050405020304" pitchFamily="18" charset="0"/>
              </a:rPr>
              <a:t>bottom up</a:t>
            </a:r>
          </a:p>
          <a:p>
            <a:pPr>
              <a:buFontTx/>
              <a:buChar char="•"/>
            </a:pPr>
            <a:endParaRPr lang="en-US" altLang="en-US" sz="1400" b="1">
              <a:cs typeface="Times New Roman" panose="02020603050405020304" pitchFamily="18" charset="0"/>
            </a:endParaRPr>
          </a:p>
          <a:p>
            <a:pPr lvl="1">
              <a:buFontTx/>
              <a:buChar char="•"/>
            </a:pPr>
            <a:r>
              <a:rPr lang="en-US" altLang="en-US" sz="1400" b="1">
                <a:cs typeface="Times New Roman" panose="02020603050405020304" pitchFamily="18" charset="0"/>
              </a:rPr>
              <a:t>Bad:</a:t>
            </a:r>
            <a:r>
              <a:rPr lang="en-US" altLang="en-US" sz="1400">
                <a:cs typeface="Times New Roman" panose="02020603050405020304" pitchFamily="18" charset="0"/>
              </a:rPr>
              <a:t> select * from address where</a:t>
            </a:r>
          </a:p>
          <a:p>
            <a:r>
              <a:rPr lang="en-US" altLang="en-US" sz="1400">
                <a:cs typeface="Times New Roman" panose="02020603050405020304" pitchFamily="18" charset="0"/>
              </a:rPr>
              <a:t>		areacode = 972 </a:t>
            </a:r>
            <a:r>
              <a:rPr lang="en-US" altLang="en-US" sz="1400" b="1">
                <a:cs typeface="Times New Roman" panose="02020603050405020304" pitchFamily="18" charset="0"/>
              </a:rPr>
              <a:t>and</a:t>
            </a:r>
            <a:endParaRPr lang="en-US" altLang="en-US" sz="1400">
              <a:cs typeface="Times New Roman" panose="02020603050405020304" pitchFamily="18" charset="0"/>
            </a:endParaRPr>
          </a:p>
          <a:p>
            <a:r>
              <a:rPr lang="en-US" altLang="en-US" sz="1400">
                <a:cs typeface="Times New Roman" panose="02020603050405020304" pitchFamily="18" charset="0"/>
              </a:rPr>
              <a:t>		type_nr = (select seq_nr from code_table where type = ‘HOME’)</a:t>
            </a:r>
          </a:p>
          <a:p>
            <a:endParaRPr lang="en-US" altLang="en-US" sz="1400">
              <a:cs typeface="Times New Roman" panose="02020603050405020304" pitchFamily="18" charset="0"/>
            </a:endParaRPr>
          </a:p>
          <a:p>
            <a:pPr lvl="1">
              <a:buFontTx/>
              <a:buChar char="•"/>
            </a:pPr>
            <a:r>
              <a:rPr lang="en-US" altLang="en-US" sz="1400" b="1">
                <a:cs typeface="Times New Roman" panose="02020603050405020304" pitchFamily="18" charset="0"/>
              </a:rPr>
              <a:t>Good:</a:t>
            </a:r>
            <a:r>
              <a:rPr lang="en-US" altLang="en-US" sz="1400">
                <a:cs typeface="Times New Roman" panose="02020603050405020304" pitchFamily="18" charset="0"/>
              </a:rPr>
              <a:t> select * from address where</a:t>
            </a:r>
          </a:p>
          <a:p>
            <a:r>
              <a:rPr lang="en-US" altLang="en-US" sz="1400">
                <a:cs typeface="Times New Roman" panose="02020603050405020304" pitchFamily="18" charset="0"/>
              </a:rPr>
              <a:t>		type_nr = (select seq_nr from code_table where type = ‘HOME’) </a:t>
            </a:r>
            <a:r>
              <a:rPr lang="en-US" altLang="en-US" sz="1400" b="1">
                <a:cs typeface="Times New Roman" panose="02020603050405020304" pitchFamily="18" charset="0"/>
              </a:rPr>
              <a:t>and</a:t>
            </a:r>
          </a:p>
          <a:p>
            <a:r>
              <a:rPr lang="en-US" altLang="en-US" sz="1400">
                <a:cs typeface="Times New Roman" panose="02020603050405020304" pitchFamily="18" charset="0"/>
              </a:rPr>
              <a:t>		areacode = 972</a:t>
            </a:r>
          </a:p>
          <a:p>
            <a:endParaRPr lang="en-US" altLang="en-US" sz="1400"/>
          </a:p>
          <a:p>
            <a:pPr>
              <a:buFontTx/>
              <a:buChar char="•"/>
            </a:pPr>
            <a:r>
              <a:rPr lang="en-US" altLang="en-US" sz="1400">
                <a:cs typeface="Times New Roman" panose="02020603050405020304" pitchFamily="18" charset="0"/>
              </a:rPr>
              <a:t>Oracle evaluates Non-Indexed conditions linked by OR </a:t>
            </a:r>
            <a:r>
              <a:rPr lang="en-US" altLang="en-US" sz="1400" b="1">
                <a:cs typeface="Times New Roman" panose="02020603050405020304" pitchFamily="18" charset="0"/>
              </a:rPr>
              <a:t>top down</a:t>
            </a:r>
          </a:p>
          <a:p>
            <a:pPr>
              <a:buFontTx/>
              <a:buChar char="•"/>
            </a:pPr>
            <a:endParaRPr lang="en-US" altLang="en-US" sz="1400">
              <a:cs typeface="Times New Roman" panose="02020603050405020304" pitchFamily="18" charset="0"/>
            </a:endParaRPr>
          </a:p>
          <a:p>
            <a:pPr lvl="1">
              <a:buFontTx/>
              <a:buChar char="•"/>
            </a:pPr>
            <a:r>
              <a:rPr lang="en-US" altLang="en-US" sz="1400" b="1">
                <a:cs typeface="Times New Roman" panose="02020603050405020304" pitchFamily="18" charset="0"/>
              </a:rPr>
              <a:t>Bad:</a:t>
            </a:r>
            <a:r>
              <a:rPr lang="en-US" altLang="en-US" sz="1400">
                <a:cs typeface="Times New Roman" panose="02020603050405020304" pitchFamily="18" charset="0"/>
              </a:rPr>
              <a:t> select * from address where</a:t>
            </a:r>
          </a:p>
          <a:p>
            <a:r>
              <a:rPr lang="en-US" altLang="en-US" sz="1400">
                <a:cs typeface="Times New Roman" panose="02020603050405020304" pitchFamily="18" charset="0"/>
              </a:rPr>
              <a:t>		type_nr = (select seq_nr from code_table where type = ‘HOME’) </a:t>
            </a:r>
            <a:r>
              <a:rPr lang="en-US" altLang="en-US" sz="1400" b="1">
                <a:cs typeface="Times New Roman" panose="02020603050405020304" pitchFamily="18" charset="0"/>
              </a:rPr>
              <a:t>or</a:t>
            </a:r>
          </a:p>
          <a:p>
            <a:r>
              <a:rPr lang="en-US" altLang="en-US" sz="1400">
                <a:cs typeface="Times New Roman" panose="02020603050405020304" pitchFamily="18" charset="0"/>
              </a:rPr>
              <a:t>		areacode = 972</a:t>
            </a:r>
          </a:p>
          <a:p>
            <a:endParaRPr lang="en-US" altLang="en-US" sz="1400"/>
          </a:p>
          <a:p>
            <a:pPr lvl="1">
              <a:buFontTx/>
              <a:buChar char="•"/>
            </a:pPr>
            <a:r>
              <a:rPr lang="en-US" altLang="en-US" sz="1400" b="1">
                <a:cs typeface="Times New Roman" panose="02020603050405020304" pitchFamily="18" charset="0"/>
              </a:rPr>
              <a:t>Good:</a:t>
            </a:r>
            <a:r>
              <a:rPr lang="en-US" altLang="en-US" sz="1400">
                <a:cs typeface="Times New Roman" panose="02020603050405020304" pitchFamily="18" charset="0"/>
              </a:rPr>
              <a:t> select * from address where</a:t>
            </a:r>
          </a:p>
          <a:p>
            <a:r>
              <a:rPr lang="en-US" altLang="en-US" sz="1400">
                <a:cs typeface="Times New Roman" panose="02020603050405020304" pitchFamily="18" charset="0"/>
              </a:rPr>
              <a:t>		areacode = 972 </a:t>
            </a:r>
            <a:r>
              <a:rPr lang="en-US" altLang="en-US" sz="1400" b="1">
                <a:cs typeface="Times New Roman" panose="02020603050405020304" pitchFamily="18" charset="0"/>
              </a:rPr>
              <a:t>or</a:t>
            </a:r>
            <a:endParaRPr lang="en-US" altLang="en-US" sz="1400">
              <a:cs typeface="Times New Roman" panose="02020603050405020304" pitchFamily="18" charset="0"/>
            </a:endParaRPr>
          </a:p>
          <a:p>
            <a:r>
              <a:rPr lang="en-US" altLang="en-US" sz="1400">
                <a:cs typeface="Times New Roman" panose="02020603050405020304" pitchFamily="18" charset="0"/>
              </a:rPr>
              <a:t>		type_nr = (select seq_nr from code_table where type = ‘HOME’)</a:t>
            </a:r>
            <a:endParaRPr lang="en-US" altLang="en-US" sz="1400"/>
          </a:p>
        </p:txBody>
      </p:sp>
      <p:sp>
        <p:nvSpPr>
          <p:cNvPr id="6" name="TextBox 5"/>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3945642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0420"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60421" name="Text Box 5"/>
          <p:cNvSpPr txBox="1">
            <a:spLocks noChangeArrowheads="1"/>
          </p:cNvSpPr>
          <p:nvPr/>
        </p:nvSpPr>
        <p:spPr bwMode="auto">
          <a:xfrm>
            <a:off x="2438400" y="1219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33FF"/>
                </a:solidFill>
              </a:rPr>
              <a:t>Rule #3:</a:t>
            </a:r>
            <a:r>
              <a:rPr lang="en-US" altLang="en-US" b="1">
                <a:solidFill>
                  <a:srgbClr val="3333FF"/>
                </a:solidFill>
                <a:cs typeface="Times New Roman" panose="02020603050405020304" pitchFamily="18" charset="0"/>
              </a:rPr>
              <a:t>Order Table in the FROM Clause</a:t>
            </a:r>
            <a:endParaRPr lang="en-US" altLang="en-US" b="1"/>
          </a:p>
        </p:txBody>
      </p:sp>
      <p:sp>
        <p:nvSpPr>
          <p:cNvPr id="60422" name="Text Box 6"/>
          <p:cNvSpPr txBox="1">
            <a:spLocks noChangeArrowheads="1"/>
          </p:cNvSpPr>
          <p:nvPr/>
        </p:nvSpPr>
        <p:spPr bwMode="auto">
          <a:xfrm>
            <a:off x="2438400" y="1965326"/>
            <a:ext cx="7315200" cy="329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endParaRPr lang="en-US" altLang="en-US" sz="1400">
              <a:ea typeface="MS Mincho" panose="02020609040205080304" pitchFamily="49" charset="-128"/>
            </a:endParaRPr>
          </a:p>
          <a:p>
            <a:pPr>
              <a:buFontTx/>
              <a:buChar char="•"/>
            </a:pPr>
            <a:r>
              <a:rPr lang="en-US" altLang="en-US" sz="1400">
                <a:ea typeface="MS Mincho" panose="02020609040205080304" pitchFamily="49" charset="-128"/>
              </a:rPr>
              <a:t>important under rule based optimizer, and won't hurt under cost based optimizer</a:t>
            </a:r>
          </a:p>
          <a:p>
            <a:pPr>
              <a:buFontTx/>
              <a:buChar char="•"/>
            </a:pPr>
            <a:endParaRPr lang="en-US" altLang="en-US" sz="1400">
              <a:cs typeface="Courier New" panose="02070309020205020404" pitchFamily="49" charset="0"/>
            </a:endParaRPr>
          </a:p>
          <a:p>
            <a:pPr>
              <a:buFontTx/>
              <a:buChar char="•"/>
            </a:pPr>
            <a:endParaRPr lang="en-US" altLang="en-US" sz="1400">
              <a:cs typeface="Courier New" panose="02070309020205020404" pitchFamily="49" charset="0"/>
            </a:endParaRPr>
          </a:p>
          <a:p>
            <a:pPr>
              <a:buFontTx/>
              <a:buChar char="•"/>
            </a:pPr>
            <a:r>
              <a:rPr lang="en-US" altLang="en-US" sz="1400">
                <a:ea typeface="MS Mincho" panose="02020609040205080304" pitchFamily="49" charset="-128"/>
              </a:rPr>
              <a:t>order FROM clauses in descending order of table sizes based upon row counts</a:t>
            </a:r>
          </a:p>
          <a:p>
            <a:pPr>
              <a:buFontTx/>
              <a:buChar char="•"/>
            </a:pPr>
            <a:endParaRPr lang="en-US" altLang="en-US" sz="1400">
              <a:cs typeface="Courier New" panose="02070309020205020404" pitchFamily="49" charset="0"/>
            </a:endParaRPr>
          </a:p>
          <a:p>
            <a:pPr>
              <a:buFontTx/>
              <a:buChar char="•"/>
            </a:pPr>
            <a:endParaRPr lang="en-US" altLang="en-US" sz="1400">
              <a:cs typeface="Courier New" panose="02070309020205020404" pitchFamily="49" charset="0"/>
            </a:endParaRPr>
          </a:p>
          <a:p>
            <a:pPr>
              <a:buFontTx/>
              <a:buChar char="•"/>
            </a:pPr>
            <a:r>
              <a:rPr lang="en-US" altLang="en-US" sz="1400">
                <a:ea typeface="MS Mincho" panose="02020609040205080304" pitchFamily="49" charset="-128"/>
              </a:rPr>
              <a:t>for example</a:t>
            </a:r>
          </a:p>
          <a:p>
            <a:pPr>
              <a:buFontTx/>
              <a:buChar char="•"/>
            </a:pPr>
            <a:endParaRPr lang="en-US" altLang="en-US" sz="1400">
              <a:cs typeface="Courier New" panose="02070309020205020404" pitchFamily="49" charset="0"/>
            </a:endParaRPr>
          </a:p>
          <a:p>
            <a:pPr lvl="1">
              <a:buFontTx/>
              <a:buChar char="•"/>
            </a:pPr>
            <a:r>
              <a:rPr lang="en-US" altLang="en-US" sz="1400">
                <a:ea typeface="MS Mincho" panose="02020609040205080304" pitchFamily="49" charset="-128"/>
              </a:rPr>
              <a:t>select * from larger table, smaller table</a:t>
            </a:r>
          </a:p>
          <a:p>
            <a:pPr>
              <a:buFontTx/>
              <a:buChar char="•"/>
            </a:pPr>
            <a:endParaRPr lang="en-US" altLang="en-US" sz="1400">
              <a:cs typeface="Courier New" panose="02070309020205020404" pitchFamily="49" charset="0"/>
            </a:endParaRPr>
          </a:p>
          <a:p>
            <a:pPr lvl="1">
              <a:buFontTx/>
              <a:buChar char="•"/>
            </a:pPr>
            <a:r>
              <a:rPr lang="en-US" altLang="en-US" sz="1400">
                <a:ea typeface="MS Mincho" panose="02020609040205080304" pitchFamily="49" charset="-128"/>
              </a:rPr>
              <a:t>select * from larger table, smaller table, smallest table</a:t>
            </a:r>
          </a:p>
          <a:p>
            <a:pPr lvl="1">
              <a:buFontTx/>
              <a:buChar char="•"/>
            </a:pPr>
            <a:endParaRPr lang="en-US" altLang="en-US" sz="1400">
              <a:ea typeface="MS Mincho" panose="02020609040205080304" pitchFamily="49" charset="-128"/>
            </a:endParaRPr>
          </a:p>
          <a:p>
            <a:pPr lvl="1">
              <a:buFontTx/>
              <a:buChar char="•"/>
            </a:pPr>
            <a:r>
              <a:rPr lang="en-US" altLang="en-US" sz="1400">
                <a:ea typeface="MS Mincho" panose="02020609040205080304" pitchFamily="49" charset="-128"/>
              </a:rPr>
              <a:t>select * from larger table, smaller table, associative table</a:t>
            </a:r>
          </a:p>
          <a:p>
            <a:pPr lvl="1">
              <a:buFontTx/>
              <a:buChar char="•"/>
            </a:pPr>
            <a:endParaRPr lang="en-US" altLang="en-US" sz="1400">
              <a:ea typeface="MS Mincho" panose="02020609040205080304" pitchFamily="49" charset="-128"/>
            </a:endParaRPr>
          </a:p>
        </p:txBody>
      </p:sp>
      <p:sp>
        <p:nvSpPr>
          <p:cNvPr id="60431" name="Text Box 15"/>
          <p:cNvSpPr txBox="1">
            <a:spLocks noChangeArrowheads="1"/>
          </p:cNvSpPr>
          <p:nvPr/>
        </p:nvSpPr>
        <p:spPr bwMode="auto">
          <a:xfrm>
            <a:off x="4191000" y="5562600"/>
            <a:ext cx="3810000"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i="1">
                <a:solidFill>
                  <a:srgbClr val="3333FF"/>
                </a:solidFill>
              </a:rPr>
              <a:t>Note – rule based optimizer only</a:t>
            </a:r>
            <a:endParaRPr lang="en-US" altLang="en-US" sz="2000" b="1" i="1"/>
          </a:p>
        </p:txBody>
      </p:sp>
      <p:sp>
        <p:nvSpPr>
          <p:cNvPr id="7" name="TextBox 6"/>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4236294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2468"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62469" name="Text Box 5"/>
          <p:cNvSpPr txBox="1">
            <a:spLocks noChangeArrowheads="1"/>
          </p:cNvSpPr>
          <p:nvPr/>
        </p:nvSpPr>
        <p:spPr bwMode="auto">
          <a:xfrm>
            <a:off x="2438400" y="1219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33FF"/>
                </a:solidFill>
              </a:rPr>
              <a:t>Rule #4:</a:t>
            </a:r>
            <a:r>
              <a:rPr lang="en-US" altLang="en-US" b="1">
                <a:solidFill>
                  <a:srgbClr val="3333FF"/>
                </a:solidFill>
                <a:ea typeface="MS Mincho" panose="02020609040205080304" pitchFamily="49" charset="-128"/>
              </a:rPr>
              <a:t>Consider IN or UNION in place of OR</a:t>
            </a:r>
            <a:r>
              <a:rPr lang="en-US" altLang="en-US" b="1"/>
              <a:t> </a:t>
            </a:r>
          </a:p>
        </p:txBody>
      </p:sp>
      <p:sp>
        <p:nvSpPr>
          <p:cNvPr id="62470" name="Text Box 6"/>
          <p:cNvSpPr txBox="1">
            <a:spLocks noChangeArrowheads="1"/>
          </p:cNvSpPr>
          <p:nvPr/>
        </p:nvSpPr>
        <p:spPr bwMode="auto">
          <a:xfrm>
            <a:off x="2438400" y="1603375"/>
            <a:ext cx="7315200" cy="46166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400">
                <a:ea typeface="MS Mincho" panose="02020609040205080304" pitchFamily="49" charset="-128"/>
              </a:rPr>
              <a:t>if columns are not indexed, stick with OR</a:t>
            </a:r>
          </a:p>
          <a:p>
            <a:pPr>
              <a:buFontTx/>
              <a:buChar char="•"/>
            </a:pPr>
            <a:endParaRPr lang="en-US" altLang="en-US" sz="1400">
              <a:ea typeface="MS Mincho" panose="02020609040205080304" pitchFamily="49" charset="-128"/>
            </a:endParaRPr>
          </a:p>
          <a:p>
            <a:pPr>
              <a:buFontTx/>
              <a:buChar char="•"/>
            </a:pPr>
            <a:r>
              <a:rPr lang="en-US" altLang="en-US" sz="1400">
                <a:ea typeface="MS Mincho" panose="02020609040205080304" pitchFamily="49" charset="-128"/>
              </a:rPr>
              <a:t>if columns are indexed, use IN or UNION in place of OR</a:t>
            </a:r>
          </a:p>
          <a:p>
            <a:pPr>
              <a:buFontTx/>
              <a:buChar char="•"/>
            </a:pPr>
            <a:endParaRPr lang="en-US" altLang="en-US" sz="1400">
              <a:ea typeface="MS Mincho" panose="02020609040205080304" pitchFamily="49" charset="-128"/>
            </a:endParaRPr>
          </a:p>
          <a:p>
            <a:pPr lvl="2">
              <a:buFontTx/>
              <a:buChar char="•"/>
            </a:pPr>
            <a:r>
              <a:rPr lang="en-US" altLang="en-US" sz="1400">
                <a:ea typeface="MS Mincho" panose="02020609040205080304" pitchFamily="49" charset="-128"/>
              </a:rPr>
              <a:t>IN example</a:t>
            </a:r>
          </a:p>
          <a:p>
            <a:pPr lvl="3">
              <a:buFontTx/>
              <a:buChar char="•"/>
            </a:pPr>
            <a:r>
              <a:rPr lang="en-US" altLang="en-US" sz="1400" b="1">
                <a:ea typeface="MS Mincho" panose="02020609040205080304" pitchFamily="49" charset="-128"/>
              </a:rPr>
              <a:t>Bad:</a:t>
            </a:r>
            <a:r>
              <a:rPr lang="en-US" altLang="en-US" sz="1400">
                <a:ea typeface="MS Mincho" panose="02020609040205080304" pitchFamily="49" charset="-128"/>
              </a:rPr>
              <a:t> select * from address where</a:t>
            </a:r>
          </a:p>
          <a:p>
            <a:pPr lvl="2"/>
            <a:r>
              <a:rPr lang="en-US" altLang="en-US" sz="1400">
                <a:ea typeface="MS Mincho" panose="02020609040205080304" pitchFamily="49" charset="-128"/>
              </a:rPr>
              <a:t>		state = 'TX‘ </a:t>
            </a:r>
            <a:r>
              <a:rPr lang="en-US" altLang="en-US" sz="1400" b="1">
                <a:ea typeface="MS Mincho" panose="02020609040205080304" pitchFamily="49" charset="-128"/>
              </a:rPr>
              <a:t>or</a:t>
            </a:r>
          </a:p>
          <a:p>
            <a:pPr lvl="2"/>
            <a:r>
              <a:rPr lang="en-US" altLang="en-US" sz="1400">
                <a:ea typeface="MS Mincho" panose="02020609040205080304" pitchFamily="49" charset="-128"/>
              </a:rPr>
              <a:t>		state = 'FL‘ </a:t>
            </a:r>
            <a:r>
              <a:rPr lang="en-US" altLang="en-US" sz="1400" b="1">
                <a:ea typeface="MS Mincho" panose="02020609040205080304" pitchFamily="49" charset="-128"/>
              </a:rPr>
              <a:t>or</a:t>
            </a:r>
          </a:p>
          <a:p>
            <a:pPr lvl="2"/>
            <a:r>
              <a:rPr lang="en-US" altLang="en-US" sz="1400">
                <a:ea typeface="MS Mincho" panose="02020609040205080304" pitchFamily="49" charset="-128"/>
              </a:rPr>
              <a:t>		state = 'OH‘</a:t>
            </a:r>
          </a:p>
          <a:p>
            <a:pPr lvl="3">
              <a:buFontTx/>
              <a:buChar char="•"/>
            </a:pPr>
            <a:r>
              <a:rPr lang="en-US" altLang="en-US" sz="1400" b="1">
                <a:ea typeface="MS Mincho" panose="02020609040205080304" pitchFamily="49" charset="-128"/>
              </a:rPr>
              <a:t>Good:</a:t>
            </a:r>
            <a:r>
              <a:rPr lang="en-US" altLang="en-US" sz="1400">
                <a:ea typeface="MS Mincho" panose="02020609040205080304" pitchFamily="49" charset="-128"/>
              </a:rPr>
              <a:t> select * from address where</a:t>
            </a:r>
          </a:p>
          <a:p>
            <a:pPr lvl="2"/>
            <a:r>
              <a:rPr lang="en-US" altLang="en-US" sz="1400">
                <a:ea typeface="MS Mincho" panose="02020609040205080304" pitchFamily="49" charset="-128"/>
              </a:rPr>
              <a:t>		state </a:t>
            </a:r>
            <a:r>
              <a:rPr lang="en-US" altLang="en-US" sz="1400" b="1">
                <a:ea typeface="MS Mincho" panose="02020609040205080304" pitchFamily="49" charset="-128"/>
              </a:rPr>
              <a:t>in</a:t>
            </a:r>
            <a:r>
              <a:rPr lang="en-US" altLang="en-US" sz="1400">
                <a:ea typeface="MS Mincho" panose="02020609040205080304" pitchFamily="49" charset="-128"/>
              </a:rPr>
              <a:t> ('TX','FL','OH')</a:t>
            </a:r>
          </a:p>
          <a:p>
            <a:pPr lvl="2">
              <a:buFontTx/>
              <a:buChar char="•"/>
            </a:pPr>
            <a:endParaRPr lang="en-US" altLang="en-US" sz="1400">
              <a:ea typeface="MS Mincho" panose="02020609040205080304" pitchFamily="49" charset="-128"/>
            </a:endParaRPr>
          </a:p>
          <a:p>
            <a:pPr lvl="2">
              <a:buFontTx/>
              <a:buChar char="•"/>
            </a:pPr>
            <a:r>
              <a:rPr lang="en-US" altLang="en-US" sz="1400">
                <a:ea typeface="MS Mincho" panose="02020609040205080304" pitchFamily="49" charset="-128"/>
              </a:rPr>
              <a:t>UNION example</a:t>
            </a:r>
          </a:p>
          <a:p>
            <a:pPr lvl="3">
              <a:buFontTx/>
              <a:buChar char="•"/>
            </a:pPr>
            <a:r>
              <a:rPr lang="en-US" altLang="en-US" sz="1400" b="1">
                <a:ea typeface="MS Mincho" panose="02020609040205080304" pitchFamily="49" charset="-128"/>
              </a:rPr>
              <a:t>Bad:</a:t>
            </a:r>
            <a:r>
              <a:rPr lang="en-US" altLang="en-US" sz="1400">
                <a:ea typeface="MS Mincho" panose="02020609040205080304" pitchFamily="49" charset="-128"/>
              </a:rPr>
              <a:t> </a:t>
            </a:r>
            <a:r>
              <a:rPr lang="en-US" altLang="en-US" sz="1400">
                <a:cs typeface="Times New Roman" panose="02020603050405020304" pitchFamily="18" charset="0"/>
              </a:rPr>
              <a:t>select * from address where</a:t>
            </a:r>
          </a:p>
          <a:p>
            <a:pPr lvl="2"/>
            <a:r>
              <a:rPr lang="en-US" altLang="en-US" sz="1400">
                <a:cs typeface="Times New Roman" panose="02020603050405020304" pitchFamily="18" charset="0"/>
              </a:rPr>
              <a:t>		state = ‘TX’ </a:t>
            </a:r>
            <a:r>
              <a:rPr lang="en-US" altLang="en-US" sz="1400" b="1">
                <a:cs typeface="Times New Roman" panose="02020603050405020304" pitchFamily="18" charset="0"/>
              </a:rPr>
              <a:t>or</a:t>
            </a:r>
          </a:p>
          <a:p>
            <a:pPr lvl="2"/>
            <a:r>
              <a:rPr lang="en-US" altLang="en-US" sz="1400">
                <a:cs typeface="Times New Roman" panose="02020603050405020304" pitchFamily="18" charset="0"/>
              </a:rPr>
              <a:t>		areacode = 972</a:t>
            </a:r>
          </a:p>
          <a:p>
            <a:pPr lvl="3">
              <a:buFontTx/>
              <a:buChar char="•"/>
            </a:pPr>
            <a:r>
              <a:rPr lang="en-US" altLang="en-US" sz="1400" b="1">
                <a:ea typeface="MS Mincho" panose="02020609040205080304" pitchFamily="49" charset="-128"/>
              </a:rPr>
              <a:t>Good:</a:t>
            </a:r>
            <a:r>
              <a:rPr lang="en-US" altLang="en-US" sz="1400">
                <a:ea typeface="MS Mincho" panose="02020609040205080304" pitchFamily="49" charset="-128"/>
              </a:rPr>
              <a:t> </a:t>
            </a:r>
            <a:r>
              <a:rPr lang="en-US" altLang="en-US" sz="1400">
                <a:cs typeface="Times New Roman" panose="02020603050405020304" pitchFamily="18" charset="0"/>
              </a:rPr>
              <a:t>select * from address where</a:t>
            </a:r>
          </a:p>
          <a:p>
            <a:pPr lvl="2"/>
            <a:r>
              <a:rPr lang="en-US" altLang="en-US" sz="1400">
                <a:cs typeface="Times New Roman" panose="02020603050405020304" pitchFamily="18" charset="0"/>
              </a:rPr>
              <a:t>		state = ‘TX’</a:t>
            </a:r>
          </a:p>
          <a:p>
            <a:pPr lvl="2"/>
            <a:r>
              <a:rPr lang="en-US" altLang="en-US" sz="1400">
                <a:cs typeface="Times New Roman" panose="02020603050405020304" pitchFamily="18" charset="0"/>
              </a:rPr>
              <a:t>	   </a:t>
            </a:r>
            <a:r>
              <a:rPr lang="en-US" altLang="en-US" sz="1400" b="1">
                <a:cs typeface="Times New Roman" panose="02020603050405020304" pitchFamily="18" charset="0"/>
              </a:rPr>
              <a:t>union</a:t>
            </a:r>
          </a:p>
          <a:p>
            <a:pPr lvl="2"/>
            <a:r>
              <a:rPr lang="en-US" altLang="en-US" sz="1400">
                <a:cs typeface="Times New Roman" panose="02020603050405020304" pitchFamily="18" charset="0"/>
              </a:rPr>
              <a:t>	   select * from address where</a:t>
            </a:r>
          </a:p>
          <a:p>
            <a:pPr lvl="2"/>
            <a:r>
              <a:rPr lang="en-US" altLang="en-US" sz="1400">
                <a:cs typeface="Times New Roman" panose="02020603050405020304" pitchFamily="18" charset="0"/>
              </a:rPr>
              <a:t>		areacode = 972</a:t>
            </a:r>
            <a:endParaRPr lang="en-US" altLang="en-US" sz="1400">
              <a:ea typeface="MS Mincho" panose="02020609040205080304" pitchFamily="49" charset="-128"/>
            </a:endParaRPr>
          </a:p>
        </p:txBody>
      </p:sp>
      <p:sp>
        <p:nvSpPr>
          <p:cNvPr id="6" name="TextBox 5"/>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3381095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3492"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63493" name="Text Box 5"/>
          <p:cNvSpPr txBox="1">
            <a:spLocks noChangeArrowheads="1"/>
          </p:cNvSpPr>
          <p:nvPr/>
        </p:nvSpPr>
        <p:spPr bwMode="auto">
          <a:xfrm>
            <a:off x="2438400" y="1219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33FF"/>
                </a:solidFill>
              </a:rPr>
              <a:t>Rule #5:</a:t>
            </a:r>
            <a:r>
              <a:rPr lang="en-US" altLang="en-US" b="1">
                <a:solidFill>
                  <a:srgbClr val="3333FF"/>
                </a:solidFill>
                <a:cs typeface="Times New Roman" panose="02020603050405020304" pitchFamily="18" charset="0"/>
              </a:rPr>
              <a:t>Weigh JOIN versus EXISTS Sub-Query</a:t>
            </a:r>
            <a:endParaRPr lang="en-US" altLang="en-US" b="1">
              <a:ea typeface="MS Mincho" panose="02020609040205080304" pitchFamily="49" charset="-128"/>
            </a:endParaRPr>
          </a:p>
        </p:txBody>
      </p:sp>
      <p:sp>
        <p:nvSpPr>
          <p:cNvPr id="63494" name="Text Box 6"/>
          <p:cNvSpPr txBox="1">
            <a:spLocks noChangeArrowheads="1"/>
          </p:cNvSpPr>
          <p:nvPr/>
        </p:nvSpPr>
        <p:spPr bwMode="auto">
          <a:xfrm>
            <a:off x="2438400" y="1962150"/>
            <a:ext cx="7315200"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400">
                <a:cs typeface="Times New Roman" panose="02020603050405020304" pitchFamily="18" charset="0"/>
              </a:rPr>
              <a:t>use table JOIN instead of EXISTS sub-query</a:t>
            </a:r>
          </a:p>
          <a:p>
            <a:pPr>
              <a:buFontTx/>
              <a:buChar char="•"/>
            </a:pPr>
            <a:endParaRPr lang="en-US" altLang="en-US" sz="1400">
              <a:cs typeface="Times New Roman" panose="02020603050405020304" pitchFamily="18" charset="0"/>
            </a:endParaRPr>
          </a:p>
          <a:p>
            <a:pPr lvl="1">
              <a:buFontTx/>
              <a:buChar char="•"/>
            </a:pPr>
            <a:r>
              <a:rPr lang="en-US" altLang="en-US" sz="1400">
                <a:cs typeface="Times New Roman" panose="02020603050405020304" pitchFamily="18" charset="0"/>
              </a:rPr>
              <a:t>when the percentage of rows returned from the outer sub-query is high</a:t>
            </a:r>
          </a:p>
          <a:p>
            <a:pPr lvl="1">
              <a:buFontTx/>
              <a:buChar char="•"/>
            </a:pPr>
            <a:endParaRPr lang="en-US" altLang="en-US" sz="1400">
              <a:cs typeface="Times New Roman" panose="02020603050405020304" pitchFamily="18" charset="0"/>
            </a:endParaRPr>
          </a:p>
          <a:p>
            <a:pPr lvl="1"/>
            <a:r>
              <a:rPr lang="en-US" altLang="en-US" sz="1400">
                <a:cs typeface="Times New Roman" panose="02020603050405020304" pitchFamily="18" charset="0"/>
              </a:rPr>
              <a:t>select  e.name, e.phone, e.mailstop</a:t>
            </a:r>
          </a:p>
          <a:p>
            <a:pPr lvl="1"/>
            <a:r>
              <a:rPr lang="en-US" altLang="en-US" sz="1400">
                <a:cs typeface="Times New Roman" panose="02020603050405020304" pitchFamily="18" charset="0"/>
              </a:rPr>
              <a:t>from   employee e, department d</a:t>
            </a:r>
          </a:p>
          <a:p>
            <a:pPr lvl="1"/>
            <a:r>
              <a:rPr lang="en-US" altLang="en-US" sz="1400">
                <a:cs typeface="Times New Roman" panose="02020603050405020304" pitchFamily="18" charset="0"/>
              </a:rPr>
              <a:t>where e.deptno = d.deptno</a:t>
            </a:r>
          </a:p>
          <a:p>
            <a:pPr lvl="1"/>
            <a:r>
              <a:rPr lang="en-US" altLang="en-US" sz="1400">
                <a:cs typeface="Times New Roman" panose="02020603050405020304" pitchFamily="18" charset="0"/>
              </a:rPr>
              <a:t>    and d.status = ‘ACTIVE’</a:t>
            </a:r>
            <a:endParaRPr lang="en-US" altLang="en-US" sz="1400">
              <a:ea typeface="MS Mincho" panose="02020609040205080304" pitchFamily="49" charset="-128"/>
            </a:endParaRPr>
          </a:p>
          <a:p>
            <a:pPr>
              <a:buFontTx/>
              <a:buChar char="•"/>
            </a:pPr>
            <a:endParaRPr lang="en-US" altLang="en-US" sz="1400">
              <a:ea typeface="MS Mincho" panose="02020609040205080304" pitchFamily="49" charset="-128"/>
            </a:endParaRPr>
          </a:p>
          <a:p>
            <a:pPr>
              <a:buFontTx/>
              <a:buChar char="•"/>
            </a:pPr>
            <a:r>
              <a:rPr lang="en-US" altLang="en-US" sz="1400">
                <a:cs typeface="Times New Roman" panose="02020603050405020304" pitchFamily="18" charset="0"/>
              </a:rPr>
              <a:t>use EXISTS sub-query instead of table JOIN</a:t>
            </a:r>
          </a:p>
          <a:p>
            <a:pPr>
              <a:buFontTx/>
              <a:buChar char="•"/>
            </a:pPr>
            <a:endParaRPr lang="en-US" altLang="en-US" sz="1400">
              <a:cs typeface="Times New Roman" panose="02020603050405020304" pitchFamily="18" charset="0"/>
            </a:endParaRPr>
          </a:p>
          <a:p>
            <a:pPr lvl="1">
              <a:buFontTx/>
              <a:buChar char="•"/>
            </a:pPr>
            <a:r>
              <a:rPr lang="en-US" altLang="en-US" sz="1400">
                <a:cs typeface="Times New Roman" panose="02020603050405020304" pitchFamily="18" charset="0"/>
              </a:rPr>
              <a:t>when the percentage of rows returned from the outer sub-query is low</a:t>
            </a:r>
          </a:p>
          <a:p>
            <a:pPr lvl="1">
              <a:buFontTx/>
              <a:buChar char="•"/>
            </a:pPr>
            <a:endParaRPr lang="en-US" altLang="en-US" sz="1400">
              <a:cs typeface="Times New Roman" panose="02020603050405020304" pitchFamily="18" charset="0"/>
            </a:endParaRPr>
          </a:p>
          <a:p>
            <a:pPr lvl="1"/>
            <a:r>
              <a:rPr lang="en-US" altLang="en-US" sz="1400">
                <a:cs typeface="Times New Roman" panose="02020603050405020304" pitchFamily="18" charset="0"/>
              </a:rPr>
              <a:t>select e.name, e.phone, e.mailstop</a:t>
            </a:r>
          </a:p>
          <a:p>
            <a:pPr lvl="1"/>
            <a:r>
              <a:rPr lang="en-US" altLang="en-US" sz="1400">
                <a:cs typeface="Times New Roman" panose="02020603050405020304" pitchFamily="18" charset="0"/>
              </a:rPr>
              <a:t>from employee e</a:t>
            </a:r>
          </a:p>
          <a:p>
            <a:pPr lvl="1"/>
            <a:r>
              <a:rPr lang="en-US" altLang="en-US" sz="1400">
                <a:cs typeface="Times New Roman" panose="02020603050405020304" pitchFamily="18" charset="0"/>
              </a:rPr>
              <a:t>where e.deptno in (select  d.deptno</a:t>
            </a:r>
          </a:p>
          <a:p>
            <a:pPr lvl="1"/>
            <a:r>
              <a:rPr lang="en-US" altLang="en-US" sz="1400">
                <a:cs typeface="Times New Roman" panose="02020603050405020304" pitchFamily="18" charset="0"/>
              </a:rPr>
              <a:t>                               from   department d</a:t>
            </a:r>
          </a:p>
          <a:p>
            <a:pPr lvl="1"/>
            <a:r>
              <a:rPr lang="en-US" altLang="en-US" sz="1400">
                <a:cs typeface="Times New Roman" panose="02020603050405020304" pitchFamily="18" charset="0"/>
              </a:rPr>
              <a:t>                               where d.status != ‘ACTIVE’)</a:t>
            </a:r>
          </a:p>
        </p:txBody>
      </p:sp>
      <p:sp>
        <p:nvSpPr>
          <p:cNvPr id="6" name="TextBox 5"/>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571747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4516"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64517" name="Text Box 5"/>
          <p:cNvSpPr txBox="1">
            <a:spLocks noChangeArrowheads="1"/>
          </p:cNvSpPr>
          <p:nvPr/>
        </p:nvSpPr>
        <p:spPr bwMode="auto">
          <a:xfrm>
            <a:off x="2438400" y="1219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33FF"/>
                </a:solidFill>
              </a:rPr>
              <a:t>Rule #6:</a:t>
            </a:r>
            <a:r>
              <a:rPr lang="en-US" altLang="en-US" b="1">
                <a:solidFill>
                  <a:srgbClr val="3333FF"/>
                </a:solidFill>
                <a:cs typeface="Times New Roman" panose="02020603050405020304" pitchFamily="18" charset="0"/>
              </a:rPr>
              <a:t>Consider EXISTS in place of DISTINCT</a:t>
            </a:r>
            <a:endParaRPr lang="en-US" altLang="en-US" b="1">
              <a:cs typeface="Times New Roman" panose="02020603050405020304" pitchFamily="18" charset="0"/>
            </a:endParaRPr>
          </a:p>
        </p:txBody>
      </p:sp>
      <p:sp>
        <p:nvSpPr>
          <p:cNvPr id="64518" name="Text Box 6"/>
          <p:cNvSpPr txBox="1">
            <a:spLocks noChangeArrowheads="1"/>
          </p:cNvSpPr>
          <p:nvPr/>
        </p:nvSpPr>
        <p:spPr bwMode="auto">
          <a:xfrm>
            <a:off x="2438400" y="1949450"/>
            <a:ext cx="7315200" cy="307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endParaRPr lang="en-US" altLang="en-US" sz="1400">
              <a:cs typeface="Times New Roman" panose="02020603050405020304" pitchFamily="18" charset="0"/>
            </a:endParaRPr>
          </a:p>
          <a:p>
            <a:pPr>
              <a:buFontTx/>
              <a:buChar char="•"/>
            </a:pPr>
            <a:r>
              <a:rPr lang="en-US" altLang="en-US" sz="1400">
                <a:cs typeface="Times New Roman" panose="02020603050405020304" pitchFamily="18" charset="0"/>
              </a:rPr>
              <a:t>avoid joins that use DISTINCT, use EXISTS sub-query instead </a:t>
            </a:r>
            <a:endParaRPr lang="en-US" altLang="en-US" sz="1400">
              <a:ea typeface="MS Mincho" panose="02020609040205080304" pitchFamily="49" charset="-128"/>
            </a:endParaRPr>
          </a:p>
          <a:p>
            <a:pPr>
              <a:buFontTx/>
              <a:buChar char="•"/>
            </a:pPr>
            <a:endParaRPr lang="en-US" altLang="en-US" sz="1400" b="1">
              <a:ea typeface="MS Mincho" panose="02020609040205080304" pitchFamily="49" charset="-128"/>
            </a:endParaRPr>
          </a:p>
          <a:p>
            <a:pPr>
              <a:buFontTx/>
              <a:buChar char="•"/>
            </a:pPr>
            <a:endParaRPr lang="en-US" altLang="en-US" sz="1400" b="1">
              <a:ea typeface="MS Mincho" panose="02020609040205080304" pitchFamily="49" charset="-128"/>
            </a:endParaRPr>
          </a:p>
          <a:p>
            <a:pPr>
              <a:buFontTx/>
              <a:buChar char="•"/>
            </a:pPr>
            <a:endParaRPr lang="en-US" altLang="en-US" sz="1400" b="1">
              <a:ea typeface="MS Mincho" panose="02020609040205080304" pitchFamily="49" charset="-128"/>
            </a:endParaRPr>
          </a:p>
          <a:p>
            <a:pPr lvl="1">
              <a:buFontTx/>
              <a:buChar char="•"/>
            </a:pPr>
            <a:r>
              <a:rPr lang="en-US" altLang="en-US" sz="1400" b="1">
                <a:cs typeface="Times New Roman" panose="02020603050405020304" pitchFamily="18" charset="0"/>
              </a:rPr>
              <a:t>Bad:</a:t>
            </a:r>
            <a:r>
              <a:rPr lang="en-US" altLang="en-US" sz="1400">
                <a:cs typeface="Times New Roman" panose="02020603050405020304" pitchFamily="18" charset="0"/>
              </a:rPr>
              <a:t> select </a:t>
            </a:r>
            <a:r>
              <a:rPr lang="en-US" altLang="en-US" sz="1400" b="1">
                <a:cs typeface="Times New Roman" panose="02020603050405020304" pitchFamily="18" charset="0"/>
              </a:rPr>
              <a:t>distinct</a:t>
            </a:r>
            <a:r>
              <a:rPr lang="en-US" altLang="en-US" sz="1400">
                <a:cs typeface="Times New Roman" panose="02020603050405020304" pitchFamily="18" charset="0"/>
              </a:rPr>
              <a:t> deptno, deptname from emp, dept where</a:t>
            </a:r>
          </a:p>
          <a:p>
            <a:r>
              <a:rPr lang="en-US" altLang="en-US" sz="1400">
                <a:cs typeface="Times New Roman" panose="02020603050405020304" pitchFamily="18" charset="0"/>
              </a:rPr>
              <a:t>		emp.deptno = dept.deptno</a:t>
            </a:r>
          </a:p>
          <a:p>
            <a:pPr lvl="1">
              <a:buFontTx/>
              <a:buChar char="•"/>
            </a:pPr>
            <a:endParaRPr lang="en-US" altLang="en-US" sz="1400">
              <a:ea typeface="MS Mincho" panose="02020609040205080304" pitchFamily="49" charset="-128"/>
            </a:endParaRPr>
          </a:p>
          <a:p>
            <a:pPr lvl="1">
              <a:buFontTx/>
              <a:buChar char="•"/>
            </a:pPr>
            <a:endParaRPr lang="en-US" altLang="en-US" sz="1400">
              <a:ea typeface="MS Mincho" panose="02020609040205080304" pitchFamily="49" charset="-128"/>
            </a:endParaRPr>
          </a:p>
          <a:p>
            <a:pPr lvl="1">
              <a:buFontTx/>
              <a:buChar char="•"/>
            </a:pPr>
            <a:endParaRPr lang="en-US" altLang="en-US" sz="1400">
              <a:ea typeface="MS Mincho" panose="02020609040205080304" pitchFamily="49" charset="-128"/>
            </a:endParaRPr>
          </a:p>
          <a:p>
            <a:pPr lvl="1">
              <a:buFontTx/>
              <a:buChar char="•"/>
            </a:pPr>
            <a:r>
              <a:rPr lang="en-US" altLang="en-US" sz="1400" b="1">
                <a:ea typeface="MS Mincho" panose="02020609040205080304" pitchFamily="49" charset="-128"/>
              </a:rPr>
              <a:t>Good:</a:t>
            </a:r>
            <a:r>
              <a:rPr lang="en-US" altLang="en-US" sz="1400">
                <a:ea typeface="MS Mincho" panose="02020609040205080304" pitchFamily="49" charset="-128"/>
              </a:rPr>
              <a:t> </a:t>
            </a:r>
            <a:r>
              <a:rPr lang="en-US" altLang="en-US" sz="1400">
                <a:cs typeface="Times New Roman" panose="02020603050405020304" pitchFamily="18" charset="0"/>
              </a:rPr>
              <a:t>select deptno, deptname from dept where</a:t>
            </a:r>
          </a:p>
          <a:p>
            <a:r>
              <a:rPr lang="en-US" altLang="en-US" sz="1400">
                <a:cs typeface="Times New Roman" panose="02020603050405020304" pitchFamily="18" charset="0"/>
              </a:rPr>
              <a:t>		</a:t>
            </a:r>
            <a:r>
              <a:rPr lang="en-US" altLang="en-US" sz="1400" b="1">
                <a:cs typeface="Times New Roman" panose="02020603050405020304" pitchFamily="18" charset="0"/>
              </a:rPr>
              <a:t>exists</a:t>
            </a:r>
            <a:r>
              <a:rPr lang="en-US" altLang="en-US" sz="1400">
                <a:cs typeface="Times New Roman" panose="02020603050405020304" pitchFamily="18" charset="0"/>
              </a:rPr>
              <a:t> (select ‘X’ from emp where</a:t>
            </a:r>
          </a:p>
          <a:p>
            <a:r>
              <a:rPr lang="en-US" altLang="en-US" sz="1400">
                <a:cs typeface="Times New Roman" panose="02020603050405020304" pitchFamily="18" charset="0"/>
              </a:rPr>
              <a:t>				emp.deptno = dept.deptno)</a:t>
            </a:r>
          </a:p>
          <a:p>
            <a:endParaRPr lang="en-US" altLang="en-US" sz="1400">
              <a:ea typeface="MS Mincho" panose="02020609040205080304" pitchFamily="49" charset="-128"/>
            </a:endParaRPr>
          </a:p>
        </p:txBody>
      </p:sp>
      <p:sp>
        <p:nvSpPr>
          <p:cNvPr id="64527" name="Text Box 15"/>
          <p:cNvSpPr txBox="1">
            <a:spLocks noChangeArrowheads="1"/>
          </p:cNvSpPr>
          <p:nvPr/>
        </p:nvSpPr>
        <p:spPr bwMode="auto">
          <a:xfrm>
            <a:off x="4191000" y="5562600"/>
            <a:ext cx="3810000"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i="1">
                <a:solidFill>
                  <a:srgbClr val="3333FF"/>
                </a:solidFill>
              </a:rPr>
              <a:t>Note – only has to find one match</a:t>
            </a:r>
            <a:endParaRPr lang="en-US" altLang="en-US" sz="2000" b="1" i="1"/>
          </a:p>
        </p:txBody>
      </p:sp>
      <p:sp>
        <p:nvSpPr>
          <p:cNvPr id="7" name="TextBox 6"/>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426823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5540"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65541" name="Text Box 5"/>
          <p:cNvSpPr txBox="1">
            <a:spLocks noChangeArrowheads="1"/>
          </p:cNvSpPr>
          <p:nvPr/>
        </p:nvSpPr>
        <p:spPr bwMode="auto">
          <a:xfrm>
            <a:off x="2438400" y="1219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33FF"/>
                </a:solidFill>
              </a:rPr>
              <a:t>Rule #7:</a:t>
            </a:r>
            <a:r>
              <a:rPr lang="en-US" altLang="en-US" b="1">
                <a:solidFill>
                  <a:srgbClr val="3333FF"/>
                </a:solidFill>
                <a:cs typeface="Times New Roman" panose="02020603050405020304" pitchFamily="18" charset="0"/>
              </a:rPr>
              <a:t>Consider NOT EXISTS in place of NOT IN</a:t>
            </a:r>
            <a:endParaRPr lang="en-US" altLang="en-US" b="1">
              <a:cs typeface="Times New Roman" panose="02020603050405020304" pitchFamily="18" charset="0"/>
            </a:endParaRPr>
          </a:p>
        </p:txBody>
      </p:sp>
      <p:sp>
        <p:nvSpPr>
          <p:cNvPr id="65542" name="Text Box 6"/>
          <p:cNvSpPr txBox="1">
            <a:spLocks noChangeArrowheads="1"/>
          </p:cNvSpPr>
          <p:nvPr/>
        </p:nvSpPr>
        <p:spPr bwMode="auto">
          <a:xfrm>
            <a:off x="2438400" y="1949450"/>
            <a:ext cx="7315200" cy="3079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endParaRPr lang="en-US" altLang="en-US" sz="1400">
              <a:cs typeface="Times New Roman" panose="02020603050405020304" pitchFamily="18" charset="0"/>
            </a:endParaRPr>
          </a:p>
          <a:p>
            <a:pPr>
              <a:buFontTx/>
              <a:buChar char="•"/>
            </a:pPr>
            <a:r>
              <a:rPr lang="en-US" altLang="en-US" sz="1400">
                <a:cs typeface="Times New Roman" panose="02020603050405020304" pitchFamily="18" charset="0"/>
              </a:rPr>
              <a:t>avoid sub-queries that use NOT IN, use NOT EXISTS instead </a:t>
            </a:r>
            <a:endParaRPr lang="en-US" altLang="en-US" sz="1400">
              <a:ea typeface="MS Mincho" panose="02020609040205080304" pitchFamily="49" charset="-128"/>
            </a:endParaRPr>
          </a:p>
          <a:p>
            <a:pPr>
              <a:buFontTx/>
              <a:buChar char="•"/>
            </a:pPr>
            <a:endParaRPr lang="en-US" altLang="en-US" sz="1400" b="1">
              <a:ea typeface="MS Mincho" panose="02020609040205080304" pitchFamily="49" charset="-128"/>
            </a:endParaRPr>
          </a:p>
          <a:p>
            <a:pPr>
              <a:buFontTx/>
              <a:buChar char="•"/>
            </a:pPr>
            <a:endParaRPr lang="en-US" altLang="en-US" sz="1400" b="1">
              <a:ea typeface="MS Mincho" panose="02020609040205080304" pitchFamily="49" charset="-128"/>
            </a:endParaRPr>
          </a:p>
          <a:p>
            <a:pPr lvl="1">
              <a:buFontTx/>
              <a:buChar char="•"/>
            </a:pPr>
            <a:r>
              <a:rPr lang="en-US" altLang="en-US" sz="1400" b="1">
                <a:cs typeface="Times New Roman" panose="02020603050405020304" pitchFamily="18" charset="0"/>
              </a:rPr>
              <a:t>Bad:</a:t>
            </a:r>
            <a:r>
              <a:rPr lang="en-US" altLang="en-US" sz="1400">
                <a:cs typeface="Times New Roman" panose="02020603050405020304" pitchFamily="18" charset="0"/>
              </a:rPr>
              <a:t> select * from emp where</a:t>
            </a:r>
          </a:p>
          <a:p>
            <a:pPr lvl="1"/>
            <a:r>
              <a:rPr lang="en-US" altLang="en-US" sz="1400">
                <a:cs typeface="Times New Roman" panose="02020603050405020304" pitchFamily="18" charset="0"/>
              </a:rPr>
              <a:t>		deptno </a:t>
            </a:r>
            <a:r>
              <a:rPr lang="en-US" altLang="en-US" sz="1400" b="1">
                <a:cs typeface="Times New Roman" panose="02020603050405020304" pitchFamily="18" charset="0"/>
              </a:rPr>
              <a:t>not in</a:t>
            </a:r>
            <a:r>
              <a:rPr lang="en-US" altLang="en-US" sz="1400">
                <a:cs typeface="Times New Roman" panose="02020603050405020304" pitchFamily="18" charset="0"/>
              </a:rPr>
              <a:t> (select deptno from dept where</a:t>
            </a:r>
          </a:p>
          <a:p>
            <a:pPr lvl="1"/>
            <a:r>
              <a:rPr lang="en-US" altLang="en-US" sz="1400">
                <a:cs typeface="Times New Roman" panose="02020603050405020304" pitchFamily="18" charset="0"/>
              </a:rPr>
              <a:t>				deptstatus = ‘A’)</a:t>
            </a:r>
          </a:p>
          <a:p>
            <a:pPr lvl="1">
              <a:buFontTx/>
              <a:buChar char="•"/>
            </a:pPr>
            <a:endParaRPr lang="en-US" altLang="en-US" sz="1400">
              <a:ea typeface="MS Mincho" panose="02020609040205080304" pitchFamily="49" charset="-128"/>
            </a:endParaRPr>
          </a:p>
          <a:p>
            <a:pPr lvl="1">
              <a:buFontTx/>
              <a:buChar char="•"/>
            </a:pPr>
            <a:endParaRPr lang="en-US" altLang="en-US" sz="1400">
              <a:ea typeface="MS Mincho" panose="02020609040205080304" pitchFamily="49" charset="-128"/>
            </a:endParaRPr>
          </a:p>
          <a:p>
            <a:pPr lvl="1">
              <a:buFontTx/>
              <a:buChar char="•"/>
            </a:pPr>
            <a:r>
              <a:rPr lang="en-US" altLang="en-US" sz="1400" b="1">
                <a:ea typeface="MS Mincho" panose="02020609040205080304" pitchFamily="49" charset="-128"/>
              </a:rPr>
              <a:t>Good:</a:t>
            </a:r>
            <a:r>
              <a:rPr lang="en-US" altLang="en-US" sz="1400">
                <a:ea typeface="MS Mincho" panose="02020609040205080304" pitchFamily="49" charset="-128"/>
              </a:rPr>
              <a:t> </a:t>
            </a:r>
            <a:r>
              <a:rPr lang="en-US" altLang="en-US" sz="1400">
                <a:cs typeface="Times New Roman" panose="02020603050405020304" pitchFamily="18" charset="0"/>
              </a:rPr>
              <a:t>select * from emp where</a:t>
            </a:r>
          </a:p>
          <a:p>
            <a:r>
              <a:rPr lang="en-US" altLang="en-US" sz="1400">
                <a:cs typeface="Times New Roman" panose="02020603050405020304" pitchFamily="18" charset="0"/>
              </a:rPr>
              <a:t>		</a:t>
            </a:r>
            <a:r>
              <a:rPr lang="en-US" altLang="en-US" sz="1400" b="1">
                <a:cs typeface="Times New Roman" panose="02020603050405020304" pitchFamily="18" charset="0"/>
              </a:rPr>
              <a:t>not exists</a:t>
            </a:r>
            <a:r>
              <a:rPr lang="en-US" altLang="en-US" sz="1400">
                <a:cs typeface="Times New Roman" panose="02020603050405020304" pitchFamily="18" charset="0"/>
              </a:rPr>
              <a:t> (select ‘X’ from dept where</a:t>
            </a:r>
          </a:p>
          <a:p>
            <a:r>
              <a:rPr lang="en-US" altLang="en-US" sz="1400">
                <a:cs typeface="Times New Roman" panose="02020603050405020304" pitchFamily="18" charset="0"/>
              </a:rPr>
              <a:t>				deptstatus = ‘A’ </a:t>
            </a:r>
            <a:r>
              <a:rPr lang="en-US" altLang="en-US" sz="1400" b="1">
                <a:cs typeface="Times New Roman" panose="02020603050405020304" pitchFamily="18" charset="0"/>
              </a:rPr>
              <a:t>and</a:t>
            </a:r>
          </a:p>
          <a:p>
            <a:r>
              <a:rPr lang="en-US" altLang="en-US" sz="1400">
                <a:cs typeface="Times New Roman" panose="02020603050405020304" pitchFamily="18" charset="0"/>
              </a:rPr>
              <a:t>				dept.deptno = emp.deptno)</a:t>
            </a:r>
          </a:p>
          <a:p>
            <a:endParaRPr lang="en-US" altLang="en-US" sz="1400">
              <a:cs typeface="Times New Roman" panose="02020603050405020304" pitchFamily="18" charset="0"/>
            </a:endParaRPr>
          </a:p>
        </p:txBody>
      </p:sp>
      <p:sp>
        <p:nvSpPr>
          <p:cNvPr id="65550" name="Text Box 14"/>
          <p:cNvSpPr txBox="1">
            <a:spLocks noChangeArrowheads="1"/>
          </p:cNvSpPr>
          <p:nvPr/>
        </p:nvSpPr>
        <p:spPr bwMode="auto">
          <a:xfrm>
            <a:off x="3962400" y="5562600"/>
            <a:ext cx="4343400"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i="1">
                <a:solidFill>
                  <a:srgbClr val="3333FF"/>
                </a:solidFill>
              </a:rPr>
              <a:t>Note – only has to find one non-match</a:t>
            </a:r>
            <a:endParaRPr lang="en-US" altLang="en-US" sz="2000" b="1" i="1"/>
          </a:p>
        </p:txBody>
      </p:sp>
      <p:sp>
        <p:nvSpPr>
          <p:cNvPr id="7" name="TextBox 6"/>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31149657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6564"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66565" name="Text Box 5"/>
          <p:cNvSpPr txBox="1">
            <a:spLocks noChangeArrowheads="1"/>
          </p:cNvSpPr>
          <p:nvPr/>
        </p:nvSpPr>
        <p:spPr bwMode="auto">
          <a:xfrm>
            <a:off x="2438400" y="1219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33FF"/>
                </a:solidFill>
              </a:rPr>
              <a:t>Rule #8:</a:t>
            </a:r>
            <a:r>
              <a:rPr lang="en-US" altLang="en-US" b="1">
                <a:solidFill>
                  <a:srgbClr val="3333FF"/>
                </a:solidFill>
                <a:cs typeface="Times New Roman" panose="02020603050405020304" pitchFamily="18" charset="0"/>
              </a:rPr>
              <a:t>COUNT Using Indexed Column or Asterisk</a:t>
            </a:r>
            <a:endParaRPr lang="en-US" altLang="en-US" b="1">
              <a:cs typeface="Times New Roman" panose="02020603050405020304" pitchFamily="18" charset="0"/>
            </a:endParaRPr>
          </a:p>
        </p:txBody>
      </p:sp>
      <p:sp>
        <p:nvSpPr>
          <p:cNvPr id="66566" name="Text Box 6"/>
          <p:cNvSpPr txBox="1">
            <a:spLocks noChangeArrowheads="1"/>
          </p:cNvSpPr>
          <p:nvPr/>
        </p:nvSpPr>
        <p:spPr bwMode="auto">
          <a:xfrm>
            <a:off x="2438400" y="1917700"/>
            <a:ext cx="7315200" cy="35394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endParaRPr lang="en-US" altLang="en-US" sz="1400">
              <a:cs typeface="Times New Roman" panose="02020603050405020304" pitchFamily="18" charset="0"/>
            </a:endParaRPr>
          </a:p>
          <a:p>
            <a:pPr>
              <a:buFontTx/>
              <a:buChar char="•"/>
            </a:pPr>
            <a:r>
              <a:rPr lang="en-US" altLang="en-US" sz="1400">
                <a:cs typeface="Times New Roman" panose="02020603050405020304" pitchFamily="18" charset="0"/>
              </a:rPr>
              <a:t>when counting rows, use COUNT on indexed column or asterisk</a:t>
            </a:r>
            <a:endParaRPr lang="en-US" altLang="en-US" sz="1400">
              <a:ea typeface="MS Mincho" panose="02020609040205080304" pitchFamily="49" charset="-128"/>
            </a:endParaRPr>
          </a:p>
          <a:p>
            <a:pPr>
              <a:buFontTx/>
              <a:buChar char="•"/>
            </a:pPr>
            <a:endParaRPr lang="en-US" altLang="en-US" sz="1400" b="1">
              <a:ea typeface="MS Mincho" panose="02020609040205080304" pitchFamily="49" charset="-128"/>
            </a:endParaRPr>
          </a:p>
          <a:p>
            <a:pPr>
              <a:buFontTx/>
              <a:buChar char="•"/>
            </a:pPr>
            <a:endParaRPr lang="en-US" altLang="en-US" sz="1400" b="1">
              <a:ea typeface="MS Mincho" panose="02020609040205080304" pitchFamily="49" charset="-128"/>
            </a:endParaRPr>
          </a:p>
          <a:p>
            <a:pPr lvl="1">
              <a:buFontTx/>
              <a:buChar char="•"/>
            </a:pPr>
            <a:r>
              <a:rPr lang="en-US" altLang="en-US" sz="1400">
                <a:cs typeface="Times New Roman" panose="02020603050405020304" pitchFamily="18" charset="0"/>
              </a:rPr>
              <a:t>select </a:t>
            </a:r>
            <a:r>
              <a:rPr lang="en-US" altLang="en-US" sz="1400" b="1">
                <a:cs typeface="Times New Roman" panose="02020603050405020304" pitchFamily="18" charset="0"/>
              </a:rPr>
              <a:t>count(indexed_column)</a:t>
            </a:r>
            <a:r>
              <a:rPr lang="en-US" altLang="en-US" sz="1400">
                <a:cs typeface="Times New Roman" panose="02020603050405020304" pitchFamily="18" charset="0"/>
              </a:rPr>
              <a:t> from table			</a:t>
            </a:r>
            <a:r>
              <a:rPr lang="en-US" altLang="en-US" sz="1400" b="1">
                <a:cs typeface="Times New Roman" panose="02020603050405020304" pitchFamily="18" charset="0"/>
              </a:rPr>
              <a:t>[Most Efficient]</a:t>
            </a:r>
            <a:endParaRPr lang="en-US" altLang="en-US" sz="1400" b="1">
              <a:ea typeface="MS Mincho" panose="02020609040205080304" pitchFamily="49" charset="-128"/>
            </a:endParaRPr>
          </a:p>
          <a:p>
            <a:pPr lvl="1">
              <a:buFontTx/>
              <a:buChar char="•"/>
            </a:pPr>
            <a:endParaRPr lang="en-US" altLang="en-US" sz="1400">
              <a:ea typeface="MS Mincho" panose="02020609040205080304" pitchFamily="49" charset="-128"/>
            </a:endParaRPr>
          </a:p>
          <a:p>
            <a:pPr lvl="1">
              <a:buFontTx/>
              <a:buChar char="•"/>
            </a:pPr>
            <a:endParaRPr lang="en-US" altLang="en-US" sz="1400">
              <a:ea typeface="MS Mincho" panose="02020609040205080304" pitchFamily="49" charset="-128"/>
            </a:endParaRPr>
          </a:p>
          <a:p>
            <a:pPr lvl="1">
              <a:buFontTx/>
              <a:buChar char="•"/>
            </a:pPr>
            <a:r>
              <a:rPr lang="en-US" altLang="en-US" sz="1400">
                <a:cs typeface="Times New Roman" panose="02020603050405020304" pitchFamily="18" charset="0"/>
              </a:rPr>
              <a:t>select </a:t>
            </a:r>
            <a:r>
              <a:rPr lang="en-US" altLang="en-US" sz="1400" b="1">
                <a:cs typeface="Times New Roman" panose="02020603050405020304" pitchFamily="18" charset="0"/>
              </a:rPr>
              <a:t>count(*)</a:t>
            </a:r>
            <a:r>
              <a:rPr lang="en-US" altLang="en-US" sz="1400">
                <a:cs typeface="Times New Roman" panose="02020603050405020304" pitchFamily="18" charset="0"/>
              </a:rPr>
              <a:t> from table</a:t>
            </a:r>
          </a:p>
          <a:p>
            <a:pPr lvl="1">
              <a:buFontTx/>
              <a:buChar char="•"/>
            </a:pPr>
            <a:endParaRPr lang="en-US" altLang="en-US" sz="1400">
              <a:cs typeface="Times New Roman" panose="02020603050405020304" pitchFamily="18" charset="0"/>
            </a:endParaRPr>
          </a:p>
          <a:p>
            <a:pPr lvl="1">
              <a:buFontTx/>
              <a:buChar char="•"/>
            </a:pPr>
            <a:endParaRPr lang="en-US" altLang="en-US" sz="1400">
              <a:cs typeface="Times New Roman" panose="02020603050405020304" pitchFamily="18" charset="0"/>
            </a:endParaRPr>
          </a:p>
          <a:p>
            <a:pPr lvl="1">
              <a:buFontTx/>
              <a:buChar char="•"/>
            </a:pPr>
            <a:r>
              <a:rPr lang="en-US" altLang="en-US" sz="1400">
                <a:cs typeface="Times New Roman" panose="02020603050405020304" pitchFamily="18" charset="0"/>
              </a:rPr>
              <a:t>Select </a:t>
            </a:r>
            <a:r>
              <a:rPr lang="en-US" altLang="en-US" sz="1400" b="1">
                <a:cs typeface="Times New Roman" panose="02020603050405020304" pitchFamily="18" charset="0"/>
              </a:rPr>
              <a:t>count(non_indexed_column)</a:t>
            </a:r>
            <a:r>
              <a:rPr lang="en-US" altLang="en-US" sz="1400">
                <a:cs typeface="Times New Roman" panose="02020603050405020304" pitchFamily="18" charset="0"/>
              </a:rPr>
              <a:t> from table</a:t>
            </a:r>
            <a:endParaRPr lang="en-US" altLang="en-US" sz="1400">
              <a:ea typeface="MS Mincho" panose="02020609040205080304" pitchFamily="49" charset="-128"/>
            </a:endParaRPr>
          </a:p>
          <a:p>
            <a:pPr lvl="1">
              <a:buFontTx/>
              <a:buChar char="•"/>
            </a:pPr>
            <a:endParaRPr lang="en-US" altLang="en-US" sz="1400">
              <a:ea typeface="MS Mincho" panose="02020609040205080304" pitchFamily="49" charset="-128"/>
            </a:endParaRPr>
          </a:p>
          <a:p>
            <a:pPr lvl="1">
              <a:buFontTx/>
              <a:buChar char="•"/>
            </a:pPr>
            <a:endParaRPr lang="en-US" altLang="en-US" sz="1400">
              <a:ea typeface="MS Mincho" panose="02020609040205080304" pitchFamily="49" charset="-128"/>
            </a:endParaRPr>
          </a:p>
          <a:p>
            <a:pPr lvl="1">
              <a:buFontTx/>
              <a:buChar char="•"/>
            </a:pPr>
            <a:r>
              <a:rPr lang="en-US" altLang="en-US" sz="1400">
                <a:cs typeface="Times New Roman" panose="02020603050405020304" pitchFamily="18" charset="0"/>
              </a:rPr>
              <a:t>select </a:t>
            </a:r>
            <a:r>
              <a:rPr lang="en-US" altLang="en-US" sz="1400" b="1">
                <a:cs typeface="Times New Roman" panose="02020603050405020304" pitchFamily="18" charset="0"/>
              </a:rPr>
              <a:t>count(1)</a:t>
            </a:r>
            <a:r>
              <a:rPr lang="en-US" altLang="en-US" sz="1400">
                <a:cs typeface="Times New Roman" panose="02020603050405020304" pitchFamily="18" charset="0"/>
              </a:rPr>
              <a:t> from table</a:t>
            </a:r>
          </a:p>
          <a:p>
            <a:pPr lvl="1">
              <a:buFontTx/>
              <a:buChar char="•"/>
            </a:pPr>
            <a:endParaRPr lang="en-US" altLang="en-US" sz="1400">
              <a:ea typeface="MS Mincho" panose="02020609040205080304" pitchFamily="49" charset="-128"/>
            </a:endParaRPr>
          </a:p>
        </p:txBody>
      </p:sp>
      <p:sp>
        <p:nvSpPr>
          <p:cNvPr id="66574" name="Text Box 14"/>
          <p:cNvSpPr txBox="1">
            <a:spLocks noChangeArrowheads="1"/>
          </p:cNvSpPr>
          <p:nvPr/>
        </p:nvSpPr>
        <p:spPr bwMode="auto">
          <a:xfrm>
            <a:off x="4191000" y="5562600"/>
            <a:ext cx="3810000"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i="1">
                <a:solidFill>
                  <a:srgbClr val="3333FF"/>
                </a:solidFill>
              </a:rPr>
              <a:t>Note – rule based optimizer only</a:t>
            </a:r>
            <a:endParaRPr lang="en-US" altLang="en-US" sz="2000" b="1" i="1"/>
          </a:p>
        </p:txBody>
      </p:sp>
      <p:sp>
        <p:nvSpPr>
          <p:cNvPr id="7" name="TextBox 6"/>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2588994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7588"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67589" name="Text Box 5"/>
          <p:cNvSpPr txBox="1">
            <a:spLocks noChangeArrowheads="1"/>
          </p:cNvSpPr>
          <p:nvPr/>
        </p:nvSpPr>
        <p:spPr bwMode="auto">
          <a:xfrm>
            <a:off x="2438400" y="1219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33FF"/>
                </a:solidFill>
              </a:rPr>
              <a:t>Rule #9:</a:t>
            </a:r>
            <a:r>
              <a:rPr lang="en-US" altLang="en-US" b="1">
                <a:solidFill>
                  <a:srgbClr val="3333FF"/>
                </a:solidFill>
                <a:cs typeface="Times New Roman" panose="02020603050405020304" pitchFamily="18" charset="0"/>
              </a:rPr>
              <a:t>Ordering Via the WHERE Clause</a:t>
            </a:r>
            <a:endParaRPr lang="en-US" altLang="en-US" b="1">
              <a:cs typeface="Times New Roman" panose="02020603050405020304" pitchFamily="18" charset="0"/>
            </a:endParaRPr>
          </a:p>
        </p:txBody>
      </p:sp>
      <p:sp>
        <p:nvSpPr>
          <p:cNvPr id="67590" name="Text Box 6"/>
          <p:cNvSpPr txBox="1">
            <a:spLocks noChangeArrowheads="1"/>
          </p:cNvSpPr>
          <p:nvPr/>
        </p:nvSpPr>
        <p:spPr bwMode="auto">
          <a:xfrm>
            <a:off x="2438400" y="1920875"/>
            <a:ext cx="7315200" cy="3970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endParaRPr lang="en-US" altLang="en-US" sz="1400" dirty="0">
              <a:cs typeface="Times New Roman" panose="02020603050405020304" pitchFamily="18" charset="0"/>
            </a:endParaRPr>
          </a:p>
          <a:p>
            <a:pPr>
              <a:buFontTx/>
              <a:buChar char="•"/>
            </a:pPr>
            <a:r>
              <a:rPr lang="en-US" altLang="en-US" sz="1400" dirty="0">
                <a:cs typeface="Times New Roman" panose="02020603050405020304" pitchFamily="18" charset="0"/>
              </a:rPr>
              <a:t>a dummy WHERE clause referencing an indexed column will</a:t>
            </a:r>
          </a:p>
          <a:p>
            <a:pPr>
              <a:buFontTx/>
              <a:buChar char="•"/>
            </a:pPr>
            <a:endParaRPr lang="en-US" altLang="en-US" sz="1400" dirty="0">
              <a:cs typeface="Times New Roman" panose="02020603050405020304" pitchFamily="18" charset="0"/>
            </a:endParaRPr>
          </a:p>
          <a:p>
            <a:pPr>
              <a:buFontTx/>
              <a:buChar char="•"/>
            </a:pPr>
            <a:endParaRPr lang="en-US" altLang="en-US" sz="1400" dirty="0">
              <a:cs typeface="Times New Roman" panose="02020603050405020304" pitchFamily="18" charset="0"/>
            </a:endParaRPr>
          </a:p>
          <a:p>
            <a:pPr lvl="2">
              <a:buFontTx/>
              <a:buChar char="•"/>
            </a:pPr>
            <a:r>
              <a:rPr lang="en-US" altLang="en-US" sz="1400">
                <a:cs typeface="Times New Roman" panose="02020603050405020304" pitchFamily="18" charset="0"/>
              </a:rPr>
              <a:t>retrieve all records in ascending order (descending for descending index)</a:t>
            </a:r>
          </a:p>
          <a:p>
            <a:pPr lvl="2">
              <a:buFontTx/>
              <a:buChar char="•"/>
            </a:pPr>
            <a:endParaRPr lang="en-US" altLang="en-US" sz="1400" dirty="0">
              <a:cs typeface="Times New Roman" panose="02020603050405020304" pitchFamily="18" charset="0"/>
            </a:endParaRPr>
          </a:p>
          <a:p>
            <a:pPr lvl="2">
              <a:buFontTx/>
              <a:buChar char="•"/>
            </a:pPr>
            <a:endParaRPr lang="en-US" altLang="en-US" sz="1400" dirty="0">
              <a:cs typeface="Times New Roman" panose="02020603050405020304" pitchFamily="18" charset="0"/>
            </a:endParaRPr>
          </a:p>
          <a:p>
            <a:pPr lvl="2">
              <a:buFontTx/>
              <a:buChar char="•"/>
            </a:pPr>
            <a:r>
              <a:rPr lang="en-US" altLang="en-US" sz="1400" dirty="0">
                <a:cs typeface="Times New Roman" panose="02020603050405020304" pitchFamily="18" charset="0"/>
              </a:rPr>
              <a:t>not perform a costly sort operation</a:t>
            </a:r>
            <a:endParaRPr lang="en-US" altLang="en-US" sz="1400" b="1" dirty="0">
              <a:ea typeface="MS Mincho" panose="02020609040205080304" pitchFamily="49" charset="-128"/>
            </a:endParaRPr>
          </a:p>
          <a:p>
            <a:pPr>
              <a:buFontTx/>
              <a:buChar char="•"/>
            </a:pPr>
            <a:endParaRPr lang="en-US" altLang="en-US" sz="1400" b="1" dirty="0">
              <a:ea typeface="MS Mincho" panose="02020609040205080304" pitchFamily="49" charset="-128"/>
            </a:endParaRPr>
          </a:p>
          <a:p>
            <a:pPr>
              <a:buFontTx/>
              <a:buChar char="•"/>
            </a:pPr>
            <a:endParaRPr lang="en-US" altLang="en-US" sz="1400" b="1" dirty="0">
              <a:ea typeface="MS Mincho" panose="02020609040205080304" pitchFamily="49" charset="-128"/>
            </a:endParaRPr>
          </a:p>
          <a:p>
            <a:pPr lvl="1">
              <a:buFontTx/>
              <a:buChar char="•"/>
            </a:pPr>
            <a:r>
              <a:rPr lang="en-US" altLang="en-US" sz="1400" b="1" dirty="0">
                <a:ea typeface="MS Mincho" panose="02020609040205080304" pitchFamily="49" charset="-128"/>
              </a:rPr>
              <a:t>Bad:</a:t>
            </a:r>
            <a:r>
              <a:rPr lang="en-US" altLang="en-US" sz="1400" dirty="0">
                <a:ea typeface="MS Mincho" panose="02020609040205080304" pitchFamily="49" charset="-128"/>
              </a:rPr>
              <a:t> </a:t>
            </a:r>
            <a:r>
              <a:rPr lang="en-US" altLang="en-US" sz="1400" dirty="0">
                <a:cs typeface="Times New Roman" panose="02020603050405020304" pitchFamily="18" charset="0"/>
              </a:rPr>
              <a:t>select * from address</a:t>
            </a:r>
          </a:p>
          <a:p>
            <a:r>
              <a:rPr lang="en-US" altLang="en-US" sz="1400" dirty="0">
                <a:cs typeface="Times New Roman" panose="02020603050405020304" pitchFamily="18" charset="0"/>
              </a:rPr>
              <a:t>		</a:t>
            </a:r>
            <a:r>
              <a:rPr lang="en-US" altLang="en-US" sz="1400" b="1" dirty="0">
                <a:cs typeface="Times New Roman" panose="02020603050405020304" pitchFamily="18" charset="0"/>
              </a:rPr>
              <a:t>order by</a:t>
            </a:r>
            <a:r>
              <a:rPr lang="en-US" altLang="en-US" sz="1400" dirty="0">
                <a:cs typeface="Times New Roman" panose="02020603050405020304" pitchFamily="18" charset="0"/>
              </a:rPr>
              <a:t> city</a:t>
            </a:r>
            <a:endParaRPr lang="en-US" altLang="en-US" sz="1400" dirty="0">
              <a:ea typeface="MS Mincho" panose="02020609040205080304" pitchFamily="49" charset="-128"/>
            </a:endParaRPr>
          </a:p>
          <a:p>
            <a:endParaRPr lang="en-US" altLang="en-US" sz="1400" dirty="0">
              <a:ea typeface="MS Mincho" panose="02020609040205080304" pitchFamily="49" charset="-128"/>
            </a:endParaRPr>
          </a:p>
          <a:p>
            <a:endParaRPr lang="en-US" altLang="en-US" sz="1400" dirty="0">
              <a:ea typeface="MS Mincho" panose="02020609040205080304" pitchFamily="49" charset="-128"/>
            </a:endParaRPr>
          </a:p>
          <a:p>
            <a:pPr lvl="1">
              <a:buFontTx/>
              <a:buChar char="•"/>
            </a:pPr>
            <a:r>
              <a:rPr lang="en-US" altLang="en-US" sz="1400" b="1" dirty="0">
                <a:ea typeface="MS Mincho" panose="02020609040205080304" pitchFamily="49" charset="-128"/>
              </a:rPr>
              <a:t>Good:</a:t>
            </a:r>
            <a:r>
              <a:rPr lang="en-US" altLang="en-US" sz="1400" dirty="0">
                <a:ea typeface="MS Mincho" panose="02020609040205080304" pitchFamily="49" charset="-128"/>
              </a:rPr>
              <a:t> </a:t>
            </a:r>
            <a:r>
              <a:rPr lang="en-US" altLang="en-US" sz="1400" dirty="0">
                <a:cs typeface="Times New Roman" panose="02020603050405020304" pitchFamily="18" charset="0"/>
              </a:rPr>
              <a:t>select * from address where</a:t>
            </a:r>
          </a:p>
          <a:p>
            <a:r>
              <a:rPr lang="en-US" altLang="en-US" sz="1400" dirty="0">
                <a:cs typeface="Times New Roman" panose="02020603050405020304" pitchFamily="18" charset="0"/>
              </a:rPr>
              <a:t>		city &gt; ‘’</a:t>
            </a:r>
          </a:p>
          <a:p>
            <a:endParaRPr lang="en-US" altLang="en-US" sz="1400" dirty="0">
              <a:ea typeface="MS Mincho" panose="02020609040205080304" pitchFamily="49" charset="-128"/>
            </a:endParaRPr>
          </a:p>
        </p:txBody>
      </p:sp>
      <p:sp>
        <p:nvSpPr>
          <p:cNvPr id="6" name="TextBox 5"/>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84236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1229518" y="863074"/>
            <a:ext cx="8761413" cy="706964"/>
          </a:xfrm>
        </p:spPr>
        <p:txBody>
          <a:bodyPr/>
          <a:lstStyle/>
          <a:p>
            <a:r>
              <a:rPr lang="en-US" altLang="en-US" dirty="0"/>
              <a:t>Excessive Demand</a:t>
            </a:r>
          </a:p>
        </p:txBody>
      </p:sp>
      <p:sp>
        <p:nvSpPr>
          <p:cNvPr id="295939" name="Rectangle 3"/>
          <p:cNvSpPr>
            <a:spLocks noGrp="1" noChangeArrowheads="1"/>
          </p:cNvSpPr>
          <p:nvPr>
            <p:ph idx="1"/>
          </p:nvPr>
        </p:nvSpPr>
        <p:spPr>
          <a:xfrm>
            <a:off x="288962" y="2470984"/>
            <a:ext cx="11149806" cy="2192338"/>
          </a:xfrm>
        </p:spPr>
        <p:txBody>
          <a:bodyPr>
            <a:noAutofit/>
          </a:bodyPr>
          <a:lstStyle/>
          <a:p>
            <a:pPr lvl="1"/>
            <a:r>
              <a:rPr lang="en-US" altLang="en-US" sz="3200" dirty="0"/>
              <a:t>Performance of an application depends on the following:</a:t>
            </a:r>
          </a:p>
          <a:p>
            <a:pPr lvl="2"/>
            <a:r>
              <a:rPr lang="en-US" altLang="en-US" sz="2800" dirty="0"/>
              <a:t>How many clients are connected</a:t>
            </a:r>
          </a:p>
          <a:p>
            <a:pPr lvl="2"/>
            <a:r>
              <a:rPr lang="en-US" altLang="en-US" sz="2800" dirty="0"/>
              <a:t>How long they must wait for it</a:t>
            </a:r>
          </a:p>
          <a:p>
            <a:pPr lvl="2"/>
            <a:r>
              <a:rPr lang="en-US" altLang="en-US" sz="2800" dirty="0"/>
              <a:t>How long they hold it</a:t>
            </a:r>
          </a:p>
        </p:txBody>
      </p:sp>
      <p:grpSp>
        <p:nvGrpSpPr>
          <p:cNvPr id="295940" name="Group 4"/>
          <p:cNvGrpSpPr>
            <a:grpSpLocks/>
          </p:cNvGrpSpPr>
          <p:nvPr/>
        </p:nvGrpSpPr>
        <p:grpSpPr bwMode="auto">
          <a:xfrm>
            <a:off x="6376230" y="4412618"/>
            <a:ext cx="5062538" cy="1943100"/>
            <a:chOff x="1280" y="2729"/>
            <a:chExt cx="3189" cy="1224"/>
          </a:xfrm>
        </p:grpSpPr>
        <p:sp>
          <p:nvSpPr>
            <p:cNvPr id="295941" name="Rectangle 5"/>
            <p:cNvSpPr>
              <a:spLocks noChangeArrowheads="1"/>
            </p:cNvSpPr>
            <p:nvPr/>
          </p:nvSpPr>
          <p:spPr bwMode="gray">
            <a:xfrm>
              <a:off x="2112" y="3158"/>
              <a:ext cx="2352" cy="43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95942" name="Rectangle 6"/>
            <p:cNvSpPr>
              <a:spLocks noChangeArrowheads="1"/>
            </p:cNvSpPr>
            <p:nvPr/>
          </p:nvSpPr>
          <p:spPr bwMode="gray">
            <a:xfrm>
              <a:off x="1280" y="3071"/>
              <a:ext cx="78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r" eaLnBrk="0" hangingPunct="0">
                <a:spcBef>
                  <a:spcPct val="0"/>
                </a:spcBef>
                <a:buClrTx/>
                <a:buFontTx/>
                <a:buNone/>
              </a:pPr>
              <a:r>
                <a:rPr lang="en-US" altLang="en-US">
                  <a:cs typeface="Times New Roman" panose="02020603050405020304" pitchFamily="18" charset="0"/>
                </a:rPr>
                <a:t>Time to</a:t>
              </a:r>
              <a:br>
                <a:rPr lang="en-US" altLang="en-US">
                  <a:cs typeface="Times New Roman" panose="02020603050405020304" pitchFamily="18" charset="0"/>
                </a:rPr>
              </a:br>
              <a:r>
                <a:rPr lang="en-US" altLang="en-US">
                  <a:cs typeface="Times New Roman" panose="02020603050405020304" pitchFamily="18" charset="0"/>
                </a:rPr>
                <a:t>service</a:t>
              </a:r>
              <a:br>
                <a:rPr lang="en-US" altLang="en-US">
                  <a:cs typeface="Times New Roman" panose="02020603050405020304" pitchFamily="18" charset="0"/>
                </a:rPr>
              </a:br>
              <a:r>
                <a:rPr lang="en-US" altLang="en-US">
                  <a:cs typeface="Times New Roman" panose="02020603050405020304" pitchFamily="18" charset="0"/>
                </a:rPr>
                <a:t>completion</a:t>
              </a:r>
            </a:p>
          </p:txBody>
        </p:sp>
        <p:sp>
          <p:nvSpPr>
            <p:cNvPr id="295943" name="Rectangle 7"/>
            <p:cNvSpPr>
              <a:spLocks noChangeArrowheads="1"/>
            </p:cNvSpPr>
            <p:nvPr/>
          </p:nvSpPr>
          <p:spPr bwMode="gray">
            <a:xfrm>
              <a:off x="3151" y="2822"/>
              <a:ext cx="9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cs typeface="Times New Roman" panose="02020603050405020304" pitchFamily="18" charset="0"/>
                </a:rPr>
                <a:t>Response time</a:t>
              </a:r>
            </a:p>
          </p:txBody>
        </p:sp>
        <p:sp>
          <p:nvSpPr>
            <p:cNvPr id="295944" name="Rectangle 8"/>
            <p:cNvSpPr>
              <a:spLocks noChangeArrowheads="1"/>
            </p:cNvSpPr>
            <p:nvPr/>
          </p:nvSpPr>
          <p:spPr bwMode="gray">
            <a:xfrm>
              <a:off x="2584" y="3720"/>
              <a:ext cx="8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spcBef>
                  <a:spcPct val="0"/>
                </a:spcBef>
                <a:buClrTx/>
                <a:buFontTx/>
                <a:buNone/>
              </a:pPr>
              <a:r>
                <a:rPr lang="en-US" altLang="en-US">
                  <a:cs typeface="Times New Roman" panose="02020603050405020304" pitchFamily="18" charset="0"/>
                </a:rPr>
                <a:t>Demand rate</a:t>
              </a:r>
            </a:p>
          </p:txBody>
        </p:sp>
        <p:sp>
          <p:nvSpPr>
            <p:cNvPr id="295945" name="Arc 9"/>
            <p:cNvSpPr>
              <a:spLocks/>
            </p:cNvSpPr>
            <p:nvPr/>
          </p:nvSpPr>
          <p:spPr bwMode="gray">
            <a:xfrm>
              <a:off x="2133" y="2831"/>
              <a:ext cx="1008" cy="75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95946" name="Rectangle 10"/>
            <p:cNvSpPr>
              <a:spLocks noChangeArrowheads="1"/>
            </p:cNvSpPr>
            <p:nvPr/>
          </p:nvSpPr>
          <p:spPr bwMode="gray">
            <a:xfrm>
              <a:off x="3282" y="3181"/>
              <a:ext cx="117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eaLnBrk="0" hangingPunct="0">
                <a:spcBef>
                  <a:spcPct val="0"/>
                </a:spcBef>
                <a:buClrTx/>
                <a:buFontTx/>
                <a:buNone/>
              </a:pPr>
              <a:r>
                <a:rPr lang="en-US" altLang="en-US" dirty="0">
                  <a:cs typeface="Times New Roman" panose="02020603050405020304" pitchFamily="18" charset="0"/>
                </a:rPr>
                <a:t>Acceptable</a:t>
              </a:r>
            </a:p>
            <a:p>
              <a:pPr algn="r" eaLnBrk="0" hangingPunct="0">
                <a:spcBef>
                  <a:spcPct val="0"/>
                </a:spcBef>
                <a:buClrTx/>
                <a:buFontTx/>
                <a:buNone/>
              </a:pPr>
              <a:r>
                <a:rPr lang="en-US" altLang="en-US" dirty="0">
                  <a:cs typeface="Times New Roman" panose="02020603050405020304" pitchFamily="18" charset="0"/>
                </a:rPr>
                <a:t>response time</a:t>
              </a:r>
            </a:p>
          </p:txBody>
        </p:sp>
        <p:sp>
          <p:nvSpPr>
            <p:cNvPr id="295947" name="Line 11"/>
            <p:cNvSpPr>
              <a:spLocks noChangeShapeType="1"/>
            </p:cNvSpPr>
            <p:nvPr/>
          </p:nvSpPr>
          <p:spPr bwMode="gray">
            <a:xfrm>
              <a:off x="3030" y="3141"/>
              <a:ext cx="0" cy="553"/>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95948" name="Line 12"/>
            <p:cNvSpPr>
              <a:spLocks noChangeShapeType="1"/>
            </p:cNvSpPr>
            <p:nvPr/>
          </p:nvSpPr>
          <p:spPr bwMode="gray">
            <a:xfrm flipH="1">
              <a:off x="2118" y="3161"/>
              <a:ext cx="912" cy="0"/>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295949" name="Freeform 13"/>
            <p:cNvSpPr>
              <a:spLocks/>
            </p:cNvSpPr>
            <p:nvPr/>
          </p:nvSpPr>
          <p:spPr bwMode="gray">
            <a:xfrm>
              <a:off x="2103" y="2729"/>
              <a:ext cx="2366" cy="963"/>
            </a:xfrm>
            <a:custGeom>
              <a:avLst/>
              <a:gdLst>
                <a:gd name="T0" fmla="*/ 0 w 2366"/>
                <a:gd name="T1" fmla="*/ 0 h 963"/>
                <a:gd name="T2" fmla="*/ 0 w 2366"/>
                <a:gd name="T3" fmla="*/ 962 h 963"/>
                <a:gd name="T4" fmla="*/ 2365 w 2366"/>
                <a:gd name="T5" fmla="*/ 962 h 963"/>
              </a:gdLst>
              <a:ahLst/>
              <a:cxnLst>
                <a:cxn ang="0">
                  <a:pos x="T0" y="T1"/>
                </a:cxn>
                <a:cxn ang="0">
                  <a:pos x="T2" y="T3"/>
                </a:cxn>
                <a:cxn ang="0">
                  <a:pos x="T4" y="T5"/>
                </a:cxn>
              </a:cxnLst>
              <a:rect l="0" t="0" r="r" b="b"/>
              <a:pathLst>
                <a:path w="2366" h="963">
                  <a:moveTo>
                    <a:pt x="0" y="0"/>
                  </a:moveTo>
                  <a:lnTo>
                    <a:pt x="0" y="962"/>
                  </a:lnTo>
                  <a:lnTo>
                    <a:pt x="2365" y="962"/>
                  </a:lnTo>
                </a:path>
              </a:pathLst>
            </a:custGeom>
            <a:noFill/>
            <a:ln w="28575" cap="rnd" cmpd="sng">
              <a:solidFill>
                <a:schemeClr val="tx1"/>
              </a:solidFill>
              <a:prstDash val="solid"/>
              <a:round/>
              <a:headEnd type="triangl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grpSp>
    </p:spTree>
    <p:extLst>
      <p:ext uri="{BB962C8B-B14F-4D97-AF65-F5344CB8AC3E}">
        <p14:creationId xmlns:p14="http://schemas.microsoft.com/office/powerpoint/2010/main" val="203040337"/>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Line 3"/>
          <p:cNvSpPr>
            <a:spLocks noChangeShapeType="1"/>
          </p:cNvSpPr>
          <p:nvPr/>
        </p:nvSpPr>
        <p:spPr bwMode="auto">
          <a:xfrm>
            <a:off x="3352800" y="914400"/>
            <a:ext cx="5486400" cy="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1444" name="Text Box 4"/>
          <p:cNvSpPr txBox="1">
            <a:spLocks noChangeArrowheads="1"/>
          </p:cNvSpPr>
          <p:nvPr/>
        </p:nvSpPr>
        <p:spPr bwMode="auto">
          <a:xfrm>
            <a:off x="3352800" y="228600"/>
            <a:ext cx="548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1">
                <a:effectLst>
                  <a:outerShdw blurRad="38100" dist="38100" dir="2700000" algn="tl">
                    <a:srgbClr val="C0C0C0"/>
                  </a:outerShdw>
                </a:effectLst>
              </a:rPr>
              <a:t>SQL Guidelines</a:t>
            </a:r>
          </a:p>
        </p:txBody>
      </p:sp>
      <p:sp>
        <p:nvSpPr>
          <p:cNvPr id="61445" name="Text Box 5"/>
          <p:cNvSpPr txBox="1">
            <a:spLocks noChangeArrowheads="1"/>
          </p:cNvSpPr>
          <p:nvPr/>
        </p:nvSpPr>
        <p:spPr bwMode="auto">
          <a:xfrm>
            <a:off x="2438400" y="1219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solidFill>
                  <a:srgbClr val="3333FF"/>
                </a:solidFill>
              </a:rPr>
              <a:t>Rule #10:</a:t>
            </a:r>
            <a:r>
              <a:rPr lang="en-US" altLang="en-US" b="1">
                <a:solidFill>
                  <a:srgbClr val="3333FF"/>
                </a:solidFill>
                <a:cs typeface="Times New Roman" panose="02020603050405020304" pitchFamily="18" charset="0"/>
              </a:rPr>
              <a:t>Use PL/SQL to reduce network traffic</a:t>
            </a:r>
            <a:endParaRPr lang="en-US" altLang="en-US" b="1"/>
          </a:p>
        </p:txBody>
      </p:sp>
      <p:sp>
        <p:nvSpPr>
          <p:cNvPr id="61446" name="Text Box 6"/>
          <p:cNvSpPr txBox="1">
            <a:spLocks noChangeArrowheads="1"/>
          </p:cNvSpPr>
          <p:nvPr/>
        </p:nvSpPr>
        <p:spPr bwMode="auto">
          <a:xfrm>
            <a:off x="2438400" y="1936751"/>
            <a:ext cx="7315200" cy="44012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400">
                <a:cs typeface="Times New Roman" panose="02020603050405020304" pitchFamily="18" charset="0"/>
              </a:rPr>
              <a:t>Utilize PL/SQL to group related SQL commands and thereby reduce network traffic</a:t>
            </a:r>
          </a:p>
          <a:p>
            <a:pPr lvl="2">
              <a:buFontTx/>
              <a:buChar char="•"/>
            </a:pPr>
            <a:endParaRPr lang="en-US" altLang="en-US" sz="1400">
              <a:cs typeface="Times New Roman" panose="02020603050405020304" pitchFamily="18" charset="0"/>
            </a:endParaRPr>
          </a:p>
          <a:p>
            <a:pPr lvl="1">
              <a:buFontTx/>
              <a:buChar char="•"/>
            </a:pPr>
            <a:r>
              <a:rPr lang="en-US" altLang="en-US" sz="1400" b="1">
                <a:cs typeface="Times New Roman" panose="02020603050405020304" pitchFamily="18" charset="0"/>
              </a:rPr>
              <a:t>Bad:</a:t>
            </a:r>
            <a:endParaRPr lang="en-US" altLang="en-US" sz="1400">
              <a:cs typeface="Times New Roman" panose="02020603050405020304" pitchFamily="18" charset="0"/>
            </a:endParaRPr>
          </a:p>
          <a:p>
            <a:pPr lvl="1"/>
            <a:r>
              <a:rPr lang="en-US" altLang="en-US" sz="1400">
                <a:cs typeface="Times New Roman" panose="02020603050405020304" pitchFamily="18" charset="0"/>
              </a:rPr>
              <a:t>	select city_name, state_code</a:t>
            </a:r>
          </a:p>
          <a:p>
            <a:pPr lvl="1"/>
            <a:r>
              <a:rPr lang="en-US" altLang="en-US" sz="1400">
                <a:cs typeface="Times New Roman" panose="02020603050405020304" pitchFamily="18" charset="0"/>
              </a:rPr>
              <a:t>	    into :v_city, :v_sate</a:t>
            </a:r>
          </a:p>
          <a:p>
            <a:pPr lvl="1"/>
            <a:r>
              <a:rPr lang="en-US" altLang="en-US" sz="1400">
                <a:cs typeface="Times New Roman" panose="02020603050405020304" pitchFamily="18" charset="0"/>
              </a:rPr>
              <a:t>	    from zip_codes where zip_code = ‘75022’;</a:t>
            </a:r>
          </a:p>
          <a:p>
            <a:pPr lvl="1"/>
            <a:endParaRPr lang="en-US" altLang="en-US" sz="1400">
              <a:cs typeface="Times New Roman" panose="02020603050405020304" pitchFamily="18" charset="0"/>
            </a:endParaRPr>
          </a:p>
          <a:p>
            <a:pPr lvl="1"/>
            <a:r>
              <a:rPr lang="en-US" altLang="en-US" sz="1400">
                <a:cs typeface="Times New Roman" panose="02020603050405020304" pitchFamily="18" charset="0"/>
              </a:rPr>
              <a:t>	insert into customer (‘Bert Scalzo’,’75022’, :v_city, v_state);</a:t>
            </a:r>
          </a:p>
          <a:p>
            <a:pPr lvl="1"/>
            <a:r>
              <a:rPr lang="en-US" altLang="en-US" sz="1400">
                <a:cs typeface="Times New Roman" panose="02020603050405020304" pitchFamily="18" charset="0"/>
              </a:rPr>
              <a:t>	</a:t>
            </a:r>
          </a:p>
          <a:p>
            <a:pPr lvl="1"/>
            <a:endParaRPr lang="en-US" altLang="en-US" sz="1400">
              <a:cs typeface="Times New Roman" panose="02020603050405020304" pitchFamily="18" charset="0"/>
            </a:endParaRPr>
          </a:p>
          <a:p>
            <a:pPr lvl="1">
              <a:buFontTx/>
              <a:buChar char="•"/>
            </a:pPr>
            <a:r>
              <a:rPr lang="en-US" altLang="en-US" sz="1400" b="1">
                <a:cs typeface="Times New Roman" panose="02020603050405020304" pitchFamily="18" charset="0"/>
              </a:rPr>
              <a:t>Good:</a:t>
            </a:r>
            <a:endParaRPr lang="en-US" altLang="en-US" sz="1400">
              <a:cs typeface="Times New Roman" panose="02020603050405020304" pitchFamily="18" charset="0"/>
            </a:endParaRPr>
          </a:p>
          <a:p>
            <a:pPr lvl="1"/>
            <a:r>
              <a:rPr lang="en-US" altLang="en-US" sz="1400">
                <a:cs typeface="Times New Roman" panose="02020603050405020304" pitchFamily="18" charset="0"/>
              </a:rPr>
              <a:t>	begin</a:t>
            </a:r>
          </a:p>
          <a:p>
            <a:pPr lvl="1"/>
            <a:r>
              <a:rPr lang="en-US" altLang="en-US" sz="1400">
                <a:cs typeface="Times New Roman" panose="02020603050405020304" pitchFamily="18" charset="0"/>
              </a:rPr>
              <a:t>	    select city_name, state_code</a:t>
            </a:r>
          </a:p>
          <a:p>
            <a:pPr lvl="1"/>
            <a:r>
              <a:rPr lang="en-US" altLang="en-US" sz="1400">
                <a:cs typeface="Times New Roman" panose="02020603050405020304" pitchFamily="18" charset="0"/>
              </a:rPr>
              <a:t>	        into :v_city, :v_sate</a:t>
            </a:r>
          </a:p>
          <a:p>
            <a:pPr lvl="1"/>
            <a:r>
              <a:rPr lang="en-US" altLang="en-US" sz="1400">
                <a:cs typeface="Times New Roman" panose="02020603050405020304" pitchFamily="18" charset="0"/>
              </a:rPr>
              <a:t>	        from zip_codes where zip_code = ‘75022’;</a:t>
            </a:r>
          </a:p>
          <a:p>
            <a:pPr lvl="1"/>
            <a:r>
              <a:rPr lang="en-US" altLang="en-US" sz="1400">
                <a:cs typeface="Times New Roman" panose="02020603050405020304" pitchFamily="18" charset="0"/>
              </a:rPr>
              <a:t>	    insert into customer (‘Bert Scalzo’,’75022’, :v_city, v_state);</a:t>
            </a:r>
          </a:p>
          <a:p>
            <a:pPr lvl="1"/>
            <a:r>
              <a:rPr lang="en-US" altLang="en-US" sz="1400">
                <a:cs typeface="Times New Roman" panose="02020603050405020304" pitchFamily="18" charset="0"/>
              </a:rPr>
              <a:t>	end;</a:t>
            </a:r>
          </a:p>
          <a:p>
            <a:pPr lvl="1"/>
            <a:r>
              <a:rPr lang="en-US" altLang="en-US" sz="1400">
                <a:cs typeface="Times New Roman" panose="02020603050405020304" pitchFamily="18" charset="0"/>
              </a:rPr>
              <a:t>	/</a:t>
            </a:r>
          </a:p>
          <a:p>
            <a:pPr lvl="1"/>
            <a:endParaRPr lang="en-US" altLang="en-US" sz="1400">
              <a:cs typeface="Times New Roman" panose="02020603050405020304" pitchFamily="18" charset="0"/>
            </a:endParaRPr>
          </a:p>
        </p:txBody>
      </p:sp>
      <p:sp>
        <p:nvSpPr>
          <p:cNvPr id="6" name="TextBox 5"/>
          <p:cNvSpPr txBox="1"/>
          <p:nvPr/>
        </p:nvSpPr>
        <p:spPr>
          <a:xfrm>
            <a:off x="6095459" y="6610419"/>
            <a:ext cx="6096541" cy="338554"/>
          </a:xfrm>
          <a:prstGeom prst="rect">
            <a:avLst/>
          </a:prstGeom>
          <a:noFill/>
        </p:spPr>
        <p:txBody>
          <a:bodyPr wrap="none" rtlCol="0">
            <a:spAutoFit/>
          </a:bodyPr>
          <a:lstStyle/>
          <a:p>
            <a:r>
              <a:rPr lang="en-US" altLang="en-US" sz="800" dirty="0">
                <a:effectLst>
                  <a:outerShdw blurRad="38100" dist="38100" dir="2700000" algn="tl">
                    <a:srgbClr val="C0C0C0"/>
                  </a:outerShdw>
                </a:effectLst>
              </a:rPr>
              <a:t>Adapted from Slides from Bert </a:t>
            </a:r>
            <a:r>
              <a:rPr lang="en-US" altLang="en-US" sz="800" dirty="0" err="1">
                <a:effectLst>
                  <a:outerShdw blurRad="38100" dist="38100" dir="2700000" algn="tl">
                    <a:srgbClr val="C0C0C0"/>
                  </a:outerShdw>
                </a:effectLst>
              </a:rPr>
              <a:t>Scalzo</a:t>
            </a:r>
            <a:r>
              <a:rPr lang="en-US" altLang="en-US" sz="800" dirty="0">
                <a:effectLst>
                  <a:outerShdw blurRad="38100" dist="38100" dir="2700000" algn="tl">
                    <a:srgbClr val="C0C0C0"/>
                  </a:outerShdw>
                </a:effectLst>
              </a:rPr>
              <a:t> on Advanced SQL Application Tuning: Find the Proverbial Needle in the Haystack</a:t>
            </a:r>
          </a:p>
          <a:p>
            <a:endParaRPr lang="en-AU" sz="800" dirty="0"/>
          </a:p>
        </p:txBody>
      </p:sp>
    </p:spTree>
    <p:extLst>
      <p:ext uri="{BB962C8B-B14F-4D97-AF65-F5344CB8AC3E}">
        <p14:creationId xmlns:p14="http://schemas.microsoft.com/office/powerpoint/2010/main" val="13201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Text Box 1030"/>
          <p:cNvSpPr txBox="1">
            <a:spLocks noChangeArrowheads="1"/>
          </p:cNvSpPr>
          <p:nvPr/>
        </p:nvSpPr>
        <p:spPr bwMode="auto">
          <a:xfrm>
            <a:off x="493776" y="2632454"/>
            <a:ext cx="421538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2">
              <a:lnSpc>
                <a:spcPct val="130000"/>
              </a:lnSpc>
              <a:buFontTx/>
              <a:buChar char="•"/>
            </a:pPr>
            <a:r>
              <a:rPr lang="en-US" altLang="en-US" sz="2400" b="1" dirty="0">
                <a:solidFill>
                  <a:srgbClr val="3333FF"/>
                </a:solidFill>
              </a:rPr>
              <a:t>Hardware</a:t>
            </a:r>
          </a:p>
          <a:p>
            <a:pPr lvl="2">
              <a:lnSpc>
                <a:spcPct val="130000"/>
              </a:lnSpc>
              <a:buFontTx/>
              <a:buChar char="•"/>
            </a:pPr>
            <a:r>
              <a:rPr lang="en-US" altLang="en-US" sz="2400" b="1" dirty="0">
                <a:solidFill>
                  <a:srgbClr val="3333FF"/>
                </a:solidFill>
              </a:rPr>
              <a:t>Operating System</a:t>
            </a:r>
          </a:p>
          <a:p>
            <a:pPr lvl="2">
              <a:lnSpc>
                <a:spcPct val="130000"/>
              </a:lnSpc>
              <a:buFontTx/>
              <a:buChar char="•"/>
            </a:pPr>
            <a:r>
              <a:rPr lang="en-US" altLang="en-US" sz="2400" b="1" dirty="0">
                <a:solidFill>
                  <a:srgbClr val="3333FF"/>
                </a:solidFill>
              </a:rPr>
              <a:t>Database</a:t>
            </a:r>
            <a:endParaRPr lang="en-US" altLang="en-US" sz="2400" b="1" dirty="0"/>
          </a:p>
          <a:p>
            <a:pPr lvl="2">
              <a:lnSpc>
                <a:spcPct val="130000"/>
              </a:lnSpc>
              <a:buFontTx/>
              <a:buChar char="•"/>
            </a:pPr>
            <a:r>
              <a:rPr lang="en-US" altLang="en-US" sz="2400" b="1" dirty="0">
                <a:solidFill>
                  <a:srgbClr val="009900"/>
                </a:solidFill>
              </a:rPr>
              <a:t>Network</a:t>
            </a:r>
          </a:p>
          <a:p>
            <a:pPr lvl="2">
              <a:lnSpc>
                <a:spcPct val="130000"/>
              </a:lnSpc>
              <a:buFontTx/>
              <a:buChar char="•"/>
            </a:pPr>
            <a:r>
              <a:rPr lang="en-US" altLang="en-US" sz="2400" b="1" dirty="0">
                <a:solidFill>
                  <a:srgbClr val="009900"/>
                </a:solidFill>
              </a:rPr>
              <a:t>Application</a:t>
            </a:r>
            <a:endParaRPr lang="en-US" altLang="en-US" sz="2400" dirty="0"/>
          </a:p>
        </p:txBody>
      </p:sp>
      <p:sp>
        <p:nvSpPr>
          <p:cNvPr id="46094" name="Text Box 1038"/>
          <p:cNvSpPr txBox="1">
            <a:spLocks noChangeArrowheads="1"/>
          </p:cNvSpPr>
          <p:nvPr/>
        </p:nvSpPr>
        <p:spPr bwMode="auto">
          <a:xfrm>
            <a:off x="5334000" y="3283966"/>
            <a:ext cx="595788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t>Too often people attempt to improve database application performance by focusing on just the first three: hardware, OS and RDBMS …</a:t>
            </a:r>
          </a:p>
        </p:txBody>
      </p:sp>
      <p:sp>
        <p:nvSpPr>
          <p:cNvPr id="2" name="Title 1"/>
          <p:cNvSpPr>
            <a:spLocks noGrp="1"/>
          </p:cNvSpPr>
          <p:nvPr>
            <p:ph type="title"/>
          </p:nvPr>
        </p:nvSpPr>
        <p:spPr/>
        <p:txBody>
          <a:bodyPr/>
          <a:lstStyle/>
          <a:p>
            <a:r>
              <a:rPr lang="en-AU" dirty="0"/>
              <a:t>Where to look for problem?</a:t>
            </a:r>
          </a:p>
        </p:txBody>
      </p:sp>
      <p:sp>
        <p:nvSpPr>
          <p:cNvPr id="5" name="TextBox 4"/>
          <p:cNvSpPr txBox="1"/>
          <p:nvPr/>
        </p:nvSpPr>
        <p:spPr>
          <a:xfrm>
            <a:off x="1508760" y="5034004"/>
            <a:ext cx="1906291" cy="1323439"/>
          </a:xfrm>
          <a:prstGeom prst="rect">
            <a:avLst/>
          </a:prstGeom>
          <a:noFill/>
        </p:spPr>
        <p:txBody>
          <a:bodyPr wrap="none" rtlCol="0">
            <a:spAutoFit/>
          </a:bodyPr>
          <a:lstStyle/>
          <a:p>
            <a:r>
              <a:rPr lang="en-AU" sz="8000" b="1" dirty="0"/>
              <a:t>???</a:t>
            </a:r>
            <a:endParaRPr lang="en-AU" b="1" dirty="0"/>
          </a:p>
        </p:txBody>
      </p:sp>
    </p:spTree>
    <p:extLst>
      <p:ext uri="{BB962C8B-B14F-4D97-AF65-F5344CB8AC3E}">
        <p14:creationId xmlns:p14="http://schemas.microsoft.com/office/powerpoint/2010/main" val="43976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1026"/>
          <p:cNvGraphicFramePr>
            <a:graphicFrameLocks/>
          </p:cNvGraphicFramePr>
          <p:nvPr>
            <p:extLst>
              <p:ext uri="{D42A27DB-BD31-4B8C-83A1-F6EECF244321}">
                <p14:modId xmlns:p14="http://schemas.microsoft.com/office/powerpoint/2010/main" val="4151830557"/>
              </p:ext>
            </p:extLst>
          </p:nvPr>
        </p:nvGraphicFramePr>
        <p:xfrm>
          <a:off x="5709396" y="2371789"/>
          <a:ext cx="4743450" cy="4038600"/>
        </p:xfrm>
        <a:graphic>
          <a:graphicData uri="http://schemas.openxmlformats.org/presentationml/2006/ole">
            <mc:AlternateContent xmlns:mc="http://schemas.openxmlformats.org/markup-compatibility/2006">
              <mc:Choice xmlns:v="urn:schemas-microsoft-com:vml" Requires="v">
                <p:oleObj name="Chart" r:id="rId3" imgW="4838670" imgH="4124235" progId="MSGraph.Chart.8">
                  <p:embed followColorScheme="full"/>
                </p:oleObj>
              </mc:Choice>
              <mc:Fallback>
                <p:oleObj name="Chart" r:id="rId3" imgW="4838670" imgH="4124235" progId="MSGraph.Chart.8">
                  <p:embed followColorScheme="full"/>
                  <p:pic>
                    <p:nvPicPr>
                      <p:cNvPr id="44034" name="Object 1026"/>
                      <p:cNvPicPr>
                        <a:picLocks noChangeArrowheads="1"/>
                      </p:cNvPicPr>
                      <p:nvPr/>
                    </p:nvPicPr>
                    <p:blipFill>
                      <a:blip r:embed="rId4"/>
                      <a:srcRect/>
                      <a:stretch>
                        <a:fillRect/>
                      </a:stretch>
                    </p:blipFill>
                    <p:spPr bwMode="auto">
                      <a:xfrm>
                        <a:off x="5709396" y="2371789"/>
                        <a:ext cx="47434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Rectangle 1028"/>
          <p:cNvSpPr>
            <a:spLocks noChangeArrowheads="1"/>
          </p:cNvSpPr>
          <p:nvPr/>
        </p:nvSpPr>
        <p:spPr bwMode="auto">
          <a:xfrm>
            <a:off x="6650736" y="4681728"/>
            <a:ext cx="32004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4000">
                <a:latin typeface="Arial" panose="020B0604020202020204" pitchFamily="34" charset="0"/>
                <a:ea typeface="PMingLiU" panose="02020500000000000000" pitchFamily="18" charset="-120"/>
              </a:rPr>
              <a:t>Application</a:t>
            </a:r>
          </a:p>
        </p:txBody>
      </p:sp>
      <p:sp>
        <p:nvSpPr>
          <p:cNvPr id="44037" name="Rectangle 1029"/>
          <p:cNvSpPr>
            <a:spLocks noChangeArrowheads="1"/>
          </p:cNvSpPr>
          <p:nvPr/>
        </p:nvSpPr>
        <p:spPr bwMode="auto">
          <a:xfrm>
            <a:off x="6574536" y="3310128"/>
            <a:ext cx="182880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en-US" sz="4000">
                <a:latin typeface="Arial" panose="020B0604020202020204" pitchFamily="34" charset="0"/>
                <a:ea typeface="PMingLiU" panose="02020500000000000000" pitchFamily="18" charset="-120"/>
              </a:rPr>
              <a:t>Others</a:t>
            </a:r>
          </a:p>
        </p:txBody>
      </p:sp>
      <p:sp>
        <p:nvSpPr>
          <p:cNvPr id="44038" name="Rectangle 1030"/>
          <p:cNvSpPr>
            <a:spLocks noChangeArrowheads="1"/>
          </p:cNvSpPr>
          <p:nvPr/>
        </p:nvSpPr>
        <p:spPr bwMode="auto">
          <a:xfrm>
            <a:off x="1628776" y="2197099"/>
            <a:ext cx="2743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2800" b="1" dirty="0">
                <a:ea typeface="PMingLiU" panose="02020500000000000000" pitchFamily="18" charset="-120"/>
              </a:rPr>
              <a:t>According to industrial experts </a:t>
            </a:r>
          </a:p>
          <a:p>
            <a:r>
              <a:rPr lang="en-US" altLang="en-US" sz="2800" b="1" dirty="0">
                <a:ea typeface="PMingLiU" panose="02020500000000000000" pitchFamily="18" charset="-120"/>
              </a:rPr>
              <a:t>60% of the database’s</a:t>
            </a:r>
          </a:p>
          <a:p>
            <a:r>
              <a:rPr lang="en-US" altLang="en-US" sz="2800" b="1" dirty="0">
                <a:ea typeface="PMingLiU" panose="02020500000000000000" pitchFamily="18" charset="-120"/>
              </a:rPr>
              <a:t>performance problems are caused by </a:t>
            </a:r>
            <a:r>
              <a:rPr lang="en-US" altLang="en-US" sz="2800" b="1" dirty="0">
                <a:solidFill>
                  <a:srgbClr val="FF3300"/>
                </a:solidFill>
                <a:ea typeface="PMingLiU" panose="02020500000000000000" pitchFamily="18" charset="-120"/>
              </a:rPr>
              <a:t>applications</a:t>
            </a:r>
            <a:r>
              <a:rPr lang="en-US" altLang="en-US" sz="2800" b="1" dirty="0">
                <a:ea typeface="PMingLiU" panose="02020500000000000000" pitchFamily="18" charset="-120"/>
              </a:rPr>
              <a:t> </a:t>
            </a:r>
          </a:p>
        </p:txBody>
      </p:sp>
      <p:sp>
        <p:nvSpPr>
          <p:cNvPr id="44039" name="Line 1031"/>
          <p:cNvSpPr>
            <a:spLocks noChangeShapeType="1"/>
          </p:cNvSpPr>
          <p:nvPr/>
        </p:nvSpPr>
        <p:spPr bwMode="auto">
          <a:xfrm>
            <a:off x="1628776" y="2297905"/>
            <a:ext cx="0" cy="373380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 name="Title 1"/>
          <p:cNvSpPr>
            <a:spLocks noGrp="1"/>
          </p:cNvSpPr>
          <p:nvPr>
            <p:ph type="title"/>
          </p:nvPr>
        </p:nvSpPr>
        <p:spPr>
          <a:xfrm>
            <a:off x="1246394" y="1097897"/>
            <a:ext cx="8761413" cy="706964"/>
          </a:xfrm>
        </p:spPr>
        <p:txBody>
          <a:bodyPr/>
          <a:lstStyle/>
          <a:p>
            <a:r>
              <a:rPr lang="en-US" altLang="en-US" b="1" dirty="0">
                <a:ea typeface="PMingLiU" panose="02020500000000000000" pitchFamily="18" charset="-120"/>
              </a:rPr>
              <a:t>Performance Problems</a:t>
            </a:r>
            <a:br>
              <a:rPr lang="en-US" altLang="en-US" b="1" dirty="0">
                <a:ea typeface="PMingLiU" panose="02020500000000000000" pitchFamily="18" charset="-120"/>
              </a:rPr>
            </a:br>
            <a:endParaRPr lang="en-AU" dirty="0"/>
          </a:p>
        </p:txBody>
      </p:sp>
    </p:spTree>
    <p:extLst>
      <p:ext uri="{BB962C8B-B14F-4D97-AF65-F5344CB8AC3E}">
        <p14:creationId xmlns:p14="http://schemas.microsoft.com/office/powerpoint/2010/main" val="3027385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034"/>
                                        </p:tgtEl>
                                        <p:attrNameLst>
                                          <p:attrName>style.visibility</p:attrName>
                                        </p:attrNameLst>
                                      </p:cBhvr>
                                      <p:to>
                                        <p:strVal val="visible"/>
                                      </p:to>
                                    </p:set>
                                    <p:animEffect transition="in" filter="blinds(horizontal)">
                                      <p:cBhvr>
                                        <p:cTn id="11" dur="500"/>
                                        <p:tgtEl>
                                          <p:spTgt spid="4403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4034"/>
                                        </p:tgtEl>
                                        <p:attrNameLst>
                                          <p:attrName>style.visibility</p:attrName>
                                        </p:attrNameLst>
                                      </p:cBhvr>
                                      <p:to>
                                        <p:strVal val="visible"/>
                                      </p:to>
                                    </p:set>
                                    <p:animEffect transition="in" filter="blinds(horizontal)">
                                      <p:cBhvr>
                                        <p:cTn id="15" dur="500"/>
                                        <p:tgtEl>
                                          <p:spTgt spid="44034"/>
                                        </p:tgtEl>
                                      </p:cBhvr>
                                    </p:animEffect>
                                  </p:childTnLst>
                                </p:cTn>
                              </p:par>
                            </p:childTnLst>
                          </p:cTn>
                        </p:par>
                        <p:par>
                          <p:cTn id="16" fill="hold" nodeType="afterGroup">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44036"/>
                                        </p:tgtEl>
                                        <p:attrNameLst>
                                          <p:attrName>style.visibility</p:attrName>
                                        </p:attrNameLst>
                                      </p:cBhvr>
                                      <p:to>
                                        <p:strVal val="visible"/>
                                      </p:to>
                                    </p:set>
                                    <p:anim calcmode="lin" valueType="num">
                                      <p:cBhvr additive="base">
                                        <p:cTn id="19" dur="500" fill="hold"/>
                                        <p:tgtEl>
                                          <p:spTgt spid="44036"/>
                                        </p:tgtEl>
                                        <p:attrNameLst>
                                          <p:attrName>ppt_x</p:attrName>
                                        </p:attrNameLst>
                                      </p:cBhvr>
                                      <p:tavLst>
                                        <p:tav tm="0">
                                          <p:val>
                                            <p:strVal val="#ppt_x"/>
                                          </p:val>
                                        </p:tav>
                                        <p:tav tm="100000">
                                          <p:val>
                                            <p:strVal val="#ppt_x"/>
                                          </p:val>
                                        </p:tav>
                                      </p:tavLst>
                                    </p:anim>
                                    <p:anim calcmode="lin" valueType="num">
                                      <p:cBhvr additive="base">
                                        <p:cTn id="20" dur="500" fill="hold"/>
                                        <p:tgtEl>
                                          <p:spTgt spid="44036"/>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2000"/>
                            </p:stCondLst>
                            <p:childTnLst>
                              <p:par>
                                <p:cTn id="22" presetID="2" presetClass="entr" presetSubtype="1" fill="hold" grpId="0" nodeType="afterEffect">
                                  <p:stCondLst>
                                    <p:cond delay="0"/>
                                  </p:stCondLst>
                                  <p:childTnLst>
                                    <p:set>
                                      <p:cBhvr>
                                        <p:cTn id="23" dur="1" fill="hold">
                                          <p:stCondLst>
                                            <p:cond delay="0"/>
                                          </p:stCondLst>
                                        </p:cTn>
                                        <p:tgtEl>
                                          <p:spTgt spid="44037"/>
                                        </p:tgtEl>
                                        <p:attrNameLst>
                                          <p:attrName>style.visibility</p:attrName>
                                        </p:attrNameLst>
                                      </p:cBhvr>
                                      <p:to>
                                        <p:strVal val="visible"/>
                                      </p:to>
                                    </p:set>
                                    <p:anim calcmode="lin" valueType="num">
                                      <p:cBhvr additive="base">
                                        <p:cTn id="24" dur="500" fill="hold"/>
                                        <p:tgtEl>
                                          <p:spTgt spid="44037"/>
                                        </p:tgtEl>
                                        <p:attrNameLst>
                                          <p:attrName>ppt_x</p:attrName>
                                        </p:attrNameLst>
                                      </p:cBhvr>
                                      <p:tavLst>
                                        <p:tav tm="0">
                                          <p:val>
                                            <p:strVal val="#ppt_x"/>
                                          </p:val>
                                        </p:tav>
                                        <p:tav tm="100000">
                                          <p:val>
                                            <p:strVal val="#ppt_x"/>
                                          </p:val>
                                        </p:tav>
                                      </p:tavLst>
                                    </p:anim>
                                    <p:anim calcmode="lin" valueType="num">
                                      <p:cBhvr additive="base">
                                        <p:cTn id="25" dur="500" fill="hold"/>
                                        <p:tgtEl>
                                          <p:spTgt spid="440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4034" grpId="0" bld="category"/>
      <p:bldP spid="44036" grpId="0" autoUpdateAnimBg="0"/>
      <p:bldP spid="4403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1" name="Text Box 17"/>
          <p:cNvSpPr txBox="1">
            <a:spLocks noChangeArrowheads="1"/>
          </p:cNvSpPr>
          <p:nvPr/>
        </p:nvSpPr>
        <p:spPr bwMode="auto">
          <a:xfrm>
            <a:off x="801624" y="2773018"/>
            <a:ext cx="5486400" cy="2034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t>Problem: </a:t>
            </a:r>
          </a:p>
          <a:p>
            <a:r>
              <a:rPr lang="en-US" altLang="en-US" sz="2000" b="1" u="sng" dirty="0"/>
              <a:t>Data load runtime 4+ hours</a:t>
            </a:r>
          </a:p>
          <a:p>
            <a:pPr>
              <a:lnSpc>
                <a:spcPct val="110000"/>
              </a:lnSpc>
              <a:buFontTx/>
              <a:buChar char="•"/>
            </a:pPr>
            <a:r>
              <a:rPr lang="en-US" altLang="en-US" sz="2000" dirty="0"/>
              <a:t>8 400-MHz 64-bit CPU’s</a:t>
            </a:r>
          </a:p>
          <a:p>
            <a:pPr>
              <a:lnSpc>
                <a:spcPct val="110000"/>
              </a:lnSpc>
              <a:buFontTx/>
              <a:buChar char="•"/>
            </a:pPr>
            <a:r>
              <a:rPr lang="en-US" altLang="en-US" sz="2000" dirty="0"/>
              <a:t>4 Gigabytes UNIX RAM</a:t>
            </a:r>
          </a:p>
          <a:p>
            <a:pPr>
              <a:lnSpc>
                <a:spcPct val="110000"/>
              </a:lnSpc>
              <a:buFontTx/>
              <a:buChar char="•"/>
            </a:pPr>
            <a:r>
              <a:rPr lang="en-US" altLang="en-US" sz="2000" dirty="0"/>
              <a:t>2 Gigabytes EMC Cache</a:t>
            </a:r>
          </a:p>
          <a:p>
            <a:pPr>
              <a:lnSpc>
                <a:spcPct val="110000"/>
              </a:lnSpc>
              <a:buFontTx/>
              <a:buChar char="•"/>
            </a:pPr>
            <a:r>
              <a:rPr lang="en-US" altLang="en-US" sz="2000" dirty="0"/>
              <a:t>RAID 5 (slower on writes)</a:t>
            </a:r>
          </a:p>
        </p:txBody>
      </p:sp>
      <p:sp>
        <p:nvSpPr>
          <p:cNvPr id="6162" name="Text Box 18"/>
          <p:cNvSpPr txBox="1">
            <a:spLocks noChangeArrowheads="1"/>
          </p:cNvSpPr>
          <p:nvPr/>
        </p:nvSpPr>
        <p:spPr bwMode="auto">
          <a:xfrm>
            <a:off x="7376160" y="2796709"/>
            <a:ext cx="5486400" cy="237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dirty="0"/>
              <a:t>Attempt #1: </a:t>
            </a:r>
          </a:p>
          <a:p>
            <a:r>
              <a:rPr lang="en-US" altLang="en-US" sz="2000" b="1" u="sng" dirty="0"/>
              <a:t>Bought more hardware</a:t>
            </a:r>
          </a:p>
          <a:p>
            <a:pPr>
              <a:lnSpc>
                <a:spcPct val="110000"/>
              </a:lnSpc>
              <a:buFontTx/>
              <a:buChar char="•"/>
            </a:pPr>
            <a:r>
              <a:rPr lang="en-US" altLang="en-US" sz="2000" dirty="0"/>
              <a:t>16 400-MHz 64-bit CPU’s</a:t>
            </a:r>
          </a:p>
          <a:p>
            <a:pPr>
              <a:lnSpc>
                <a:spcPct val="110000"/>
              </a:lnSpc>
              <a:buFontTx/>
              <a:buChar char="•"/>
            </a:pPr>
            <a:r>
              <a:rPr lang="en-US" altLang="en-US" sz="2000" dirty="0"/>
              <a:t>8 Gigabytes UNIX RAM</a:t>
            </a:r>
          </a:p>
          <a:p>
            <a:pPr>
              <a:lnSpc>
                <a:spcPct val="110000"/>
              </a:lnSpc>
              <a:buFontTx/>
              <a:buChar char="•"/>
            </a:pPr>
            <a:r>
              <a:rPr lang="en-US" altLang="en-US" sz="2000" dirty="0"/>
              <a:t>4 Gigabytes EMC Cache</a:t>
            </a:r>
          </a:p>
          <a:p>
            <a:pPr>
              <a:lnSpc>
                <a:spcPct val="110000"/>
              </a:lnSpc>
              <a:buFontTx/>
              <a:buChar char="•"/>
            </a:pPr>
            <a:r>
              <a:rPr lang="en-US" altLang="en-US" sz="2000" dirty="0"/>
              <a:t>RAID 1 (faster on writes)</a:t>
            </a:r>
          </a:p>
          <a:p>
            <a:pPr>
              <a:lnSpc>
                <a:spcPct val="110000"/>
              </a:lnSpc>
              <a:buFontTx/>
              <a:buChar char="•"/>
            </a:pPr>
            <a:r>
              <a:rPr lang="en-US" altLang="en-US" sz="2000" b="1" dirty="0">
                <a:solidFill>
                  <a:srgbClr val="3333FF"/>
                </a:solidFill>
              </a:rPr>
              <a:t>Runtime still 4+ hours !!!</a:t>
            </a:r>
            <a:endParaRPr lang="en-US" altLang="en-US" sz="2000" b="1" dirty="0"/>
          </a:p>
        </p:txBody>
      </p:sp>
      <p:sp>
        <p:nvSpPr>
          <p:cNvPr id="2" name="Title 1"/>
          <p:cNvSpPr>
            <a:spLocks noGrp="1"/>
          </p:cNvSpPr>
          <p:nvPr>
            <p:ph type="title"/>
          </p:nvPr>
        </p:nvSpPr>
        <p:spPr/>
        <p:txBody>
          <a:bodyPr/>
          <a:lstStyle/>
          <a:p>
            <a:r>
              <a:rPr lang="en-AU" dirty="0"/>
              <a:t>Hardware Tuning Example</a:t>
            </a:r>
          </a:p>
        </p:txBody>
      </p:sp>
      <p:sp>
        <p:nvSpPr>
          <p:cNvPr id="4" name="Right Arrow 3"/>
          <p:cNvSpPr/>
          <p:nvPr/>
        </p:nvSpPr>
        <p:spPr>
          <a:xfrm>
            <a:off x="4828032" y="3474720"/>
            <a:ext cx="1691640" cy="63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9847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Text Box 7"/>
          <p:cNvSpPr txBox="1">
            <a:spLocks noChangeArrowheads="1"/>
          </p:cNvSpPr>
          <p:nvPr/>
        </p:nvSpPr>
        <p:spPr bwMode="auto">
          <a:xfrm>
            <a:off x="504444" y="3125748"/>
            <a:ext cx="4913376" cy="242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dirty="0"/>
              <a:t>Attempt #2: </a:t>
            </a:r>
          </a:p>
          <a:p>
            <a:r>
              <a:rPr lang="en-US" altLang="en-US" sz="2400" b="1" u="sng" dirty="0"/>
              <a:t>Redesigned application</a:t>
            </a:r>
          </a:p>
          <a:p>
            <a:pPr>
              <a:lnSpc>
                <a:spcPct val="110000"/>
              </a:lnSpc>
              <a:buFontTx/>
              <a:buChar char="•"/>
            </a:pPr>
            <a:r>
              <a:rPr lang="en-US" altLang="en-US" sz="2400" dirty="0"/>
              <a:t>Convert PL/SQL to Pro-C</a:t>
            </a:r>
          </a:p>
          <a:p>
            <a:pPr>
              <a:lnSpc>
                <a:spcPct val="110000"/>
              </a:lnSpc>
              <a:buFontTx/>
              <a:buChar char="•"/>
            </a:pPr>
            <a:r>
              <a:rPr lang="en-US" altLang="en-US" sz="2400" b="1" dirty="0">
                <a:solidFill>
                  <a:srgbClr val="009900"/>
                </a:solidFill>
              </a:rPr>
              <a:t>Run 16 streams in parallel</a:t>
            </a:r>
            <a:endParaRPr lang="en-US" altLang="en-US" sz="2400" dirty="0"/>
          </a:p>
          <a:p>
            <a:pPr>
              <a:lnSpc>
                <a:spcPct val="110000"/>
              </a:lnSpc>
              <a:buFontTx/>
              <a:buChar char="•"/>
            </a:pPr>
            <a:r>
              <a:rPr lang="en-US" altLang="en-US" sz="2400" dirty="0"/>
              <a:t>Better utilize UNIX capabilities</a:t>
            </a:r>
          </a:p>
          <a:p>
            <a:pPr>
              <a:lnSpc>
                <a:spcPct val="110000"/>
              </a:lnSpc>
              <a:buFontTx/>
              <a:buChar char="•"/>
            </a:pPr>
            <a:r>
              <a:rPr lang="en-US" altLang="en-US" sz="2400" b="1" dirty="0">
                <a:solidFill>
                  <a:srgbClr val="3333FF"/>
                </a:solidFill>
              </a:rPr>
              <a:t>Run time = 20 minutes !!!</a:t>
            </a:r>
            <a:endParaRPr lang="en-US" altLang="en-US" sz="2400" b="1" dirty="0"/>
          </a:p>
        </p:txBody>
      </p:sp>
      <p:sp>
        <p:nvSpPr>
          <p:cNvPr id="49162" name="Text Box 10"/>
          <p:cNvSpPr txBox="1">
            <a:spLocks noChangeArrowheads="1"/>
          </p:cNvSpPr>
          <p:nvPr/>
        </p:nvSpPr>
        <p:spPr bwMode="auto">
          <a:xfrm>
            <a:off x="6517519" y="3125748"/>
            <a:ext cx="5486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t>Attempt #3: </a:t>
            </a:r>
          </a:p>
          <a:p>
            <a:r>
              <a:rPr lang="en-US" altLang="en-US" sz="2400" b="1" u="sng" dirty="0"/>
              <a:t>Tuned the  SQL code</a:t>
            </a:r>
          </a:p>
          <a:p>
            <a:pPr>
              <a:lnSpc>
                <a:spcPct val="110000"/>
              </a:lnSpc>
              <a:buFontTx/>
              <a:buChar char="•"/>
            </a:pPr>
            <a:r>
              <a:rPr lang="en-US" altLang="en-US" sz="2400" b="1" dirty="0">
                <a:solidFill>
                  <a:srgbClr val="009900"/>
                </a:solidFill>
              </a:rPr>
              <a:t>Tune</a:t>
            </a:r>
            <a:r>
              <a:rPr lang="en-US" altLang="en-US" sz="2400" dirty="0"/>
              <a:t> </a:t>
            </a:r>
            <a:r>
              <a:rPr lang="en-US" altLang="en-US" sz="2400" b="1" dirty="0">
                <a:solidFill>
                  <a:srgbClr val="009900"/>
                </a:solidFill>
              </a:rPr>
              <a:t>individual</a:t>
            </a:r>
            <a:r>
              <a:rPr lang="en-US" altLang="en-US" sz="2400" dirty="0"/>
              <a:t> </a:t>
            </a:r>
            <a:r>
              <a:rPr lang="en-US" altLang="en-US" sz="2400" b="1" dirty="0">
                <a:solidFill>
                  <a:srgbClr val="009900"/>
                </a:solidFill>
              </a:rPr>
              <a:t>SQL</a:t>
            </a:r>
            <a:r>
              <a:rPr lang="en-US" altLang="en-US" sz="2400" dirty="0"/>
              <a:t> </a:t>
            </a:r>
            <a:r>
              <a:rPr lang="en-US" altLang="en-US" sz="2400" b="1" dirty="0">
                <a:solidFill>
                  <a:srgbClr val="009900"/>
                </a:solidFill>
              </a:rPr>
              <a:t>statements</a:t>
            </a:r>
          </a:p>
          <a:p>
            <a:pPr>
              <a:lnSpc>
                <a:spcPct val="110000"/>
              </a:lnSpc>
              <a:buFontTx/>
              <a:buChar char="•"/>
            </a:pPr>
            <a:r>
              <a:rPr lang="en-US" altLang="en-US" sz="2400" dirty="0"/>
              <a:t>Use Dynamic SQL method </a:t>
            </a:r>
          </a:p>
          <a:p>
            <a:pPr lvl="1">
              <a:lnSpc>
                <a:spcPct val="110000"/>
              </a:lnSpc>
              <a:buFontTx/>
              <a:buChar char="•"/>
            </a:pPr>
            <a:r>
              <a:rPr lang="en-US" altLang="en-US" sz="2400" dirty="0"/>
              <a:t>Prepare SQL outside loop</a:t>
            </a:r>
          </a:p>
          <a:p>
            <a:pPr lvl="1">
              <a:lnSpc>
                <a:spcPct val="110000"/>
              </a:lnSpc>
              <a:buFontTx/>
              <a:buChar char="•"/>
            </a:pPr>
            <a:r>
              <a:rPr lang="en-US" altLang="en-US" sz="2400" dirty="0"/>
              <a:t>Execute Prep SQL in loop</a:t>
            </a:r>
          </a:p>
          <a:p>
            <a:pPr>
              <a:lnSpc>
                <a:spcPct val="110000"/>
              </a:lnSpc>
              <a:buFontTx/>
              <a:buChar char="•"/>
            </a:pPr>
            <a:r>
              <a:rPr lang="en-US" altLang="en-US" sz="2400" b="1" dirty="0">
                <a:solidFill>
                  <a:srgbClr val="3333FF"/>
                </a:solidFill>
              </a:rPr>
              <a:t>Run time = 15 minutes !!!</a:t>
            </a:r>
            <a:endParaRPr lang="en-US" altLang="en-US" sz="2400" b="1" dirty="0"/>
          </a:p>
        </p:txBody>
      </p:sp>
      <p:sp>
        <p:nvSpPr>
          <p:cNvPr id="2" name="Title 1"/>
          <p:cNvSpPr>
            <a:spLocks noGrp="1"/>
          </p:cNvSpPr>
          <p:nvPr>
            <p:ph type="title"/>
          </p:nvPr>
        </p:nvSpPr>
        <p:spPr/>
        <p:txBody>
          <a:bodyPr/>
          <a:lstStyle/>
          <a:p>
            <a:r>
              <a:rPr lang="en-AU" dirty="0"/>
              <a:t>Application Tuning</a:t>
            </a:r>
          </a:p>
        </p:txBody>
      </p:sp>
      <p:sp>
        <p:nvSpPr>
          <p:cNvPr id="4" name="Right Arrow 3"/>
          <p:cNvSpPr/>
          <p:nvPr/>
        </p:nvSpPr>
        <p:spPr>
          <a:xfrm>
            <a:off x="4809744" y="4270248"/>
            <a:ext cx="121615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26494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8082DC9A55D64ABDEA4A8DA8E6A429" ma:contentTypeVersion="10" ma:contentTypeDescription="Create a new document." ma:contentTypeScope="" ma:versionID="b56040df4a748bb45f75b2d567936d0c">
  <xsd:schema xmlns:xsd="http://www.w3.org/2001/XMLSchema" xmlns:xs="http://www.w3.org/2001/XMLSchema" xmlns:p="http://schemas.microsoft.com/office/2006/metadata/properties" xmlns:ns3="efded653-c04c-4571-8f33-256f53484159" xmlns:ns4="3ac3d1ed-336e-4276-973a-2bb5d8322ced" targetNamespace="http://schemas.microsoft.com/office/2006/metadata/properties" ma:root="true" ma:fieldsID="0d2d9ba4112ac531051bdd24c71f16e2" ns3:_="" ns4:_="">
    <xsd:import namespace="efded653-c04c-4571-8f33-256f53484159"/>
    <xsd:import namespace="3ac3d1ed-336e-4276-973a-2bb5d8322ce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ed653-c04c-4571-8f33-256f5348415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3d1ed-336e-4276-973a-2bb5d8322ce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C7CFAA-D68F-407A-B62D-027CF59103C4}">
  <ds:schemaRefs>
    <ds:schemaRef ds:uri="http://schemas.microsoft.com/sharepoint/v3/contenttype/forms"/>
  </ds:schemaRefs>
</ds:datastoreItem>
</file>

<file path=customXml/itemProps2.xml><?xml version="1.0" encoding="utf-8"?>
<ds:datastoreItem xmlns:ds="http://schemas.openxmlformats.org/officeDocument/2006/customXml" ds:itemID="{9ADE1E10-DC90-4CD3-B5DC-EE88CBE9CC7D}">
  <ds:schemaRefs>
    <ds:schemaRef ds:uri="http://purl.org/dc/terms/"/>
    <ds:schemaRef ds:uri="3ac3d1ed-336e-4276-973a-2bb5d8322ced"/>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efded653-c04c-4571-8f33-256f53484159"/>
    <ds:schemaRef ds:uri="http://purl.org/dc/dcmitype/"/>
  </ds:schemaRefs>
</ds:datastoreItem>
</file>

<file path=customXml/itemProps3.xml><?xml version="1.0" encoding="utf-8"?>
<ds:datastoreItem xmlns:ds="http://schemas.openxmlformats.org/officeDocument/2006/customXml" ds:itemID="{766423D2-8B8B-4A7C-85F1-0A5FDF691D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ded653-c04c-4571-8f33-256f53484159"/>
    <ds:schemaRef ds:uri="3ac3d1ed-336e-4276-973a-2bb5d8322c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11914</TotalTime>
  <Words>3692</Words>
  <Application>Microsoft Office PowerPoint</Application>
  <PresentationFormat>Widescreen</PresentationFormat>
  <Paragraphs>537</Paragraphs>
  <Slides>50</Slides>
  <Notes>26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0" baseType="lpstr">
      <vt:lpstr>Monotype Sorts</vt:lpstr>
      <vt:lpstr>Arial</vt:lpstr>
      <vt:lpstr>Calibri</vt:lpstr>
      <vt:lpstr>Century Gothic</vt:lpstr>
      <vt:lpstr>Courier New</vt:lpstr>
      <vt:lpstr>Georgia</vt:lpstr>
      <vt:lpstr>Times New Roman</vt:lpstr>
      <vt:lpstr>Wingdings 3</vt:lpstr>
      <vt:lpstr>Ion Boardroom</vt:lpstr>
      <vt:lpstr>Chart</vt:lpstr>
      <vt:lpstr>KIT712: Database Management Technology</vt:lpstr>
      <vt:lpstr>TEST ----This Week</vt:lpstr>
      <vt:lpstr>Database Performance-Tuning Concepts</vt:lpstr>
      <vt:lpstr>Database Performance Problems</vt:lpstr>
      <vt:lpstr>Excessive Demand</vt:lpstr>
      <vt:lpstr>Where to look for problem?</vt:lpstr>
      <vt:lpstr>Performance Problems </vt:lpstr>
      <vt:lpstr>Hardware Tuning Example</vt:lpstr>
      <vt:lpstr>Application Tuning</vt:lpstr>
      <vt:lpstr>Lesson Learned</vt:lpstr>
      <vt:lpstr>Where to look for problem in Application?</vt:lpstr>
      <vt:lpstr>Why don’t people tune their SQL?</vt:lpstr>
      <vt:lpstr>Why does SQL need rewriting or tuning?</vt:lpstr>
      <vt:lpstr>DBMS Optimize - Find the best way to process your  SQL Statements </vt:lpstr>
      <vt:lpstr>What you should know? </vt:lpstr>
      <vt:lpstr>Query Processing</vt:lpstr>
      <vt:lpstr>PowerPoint Presentation</vt:lpstr>
      <vt:lpstr>SQL Parsing Phase</vt:lpstr>
      <vt:lpstr>SQL Execution Phase SQL Fetching Phase</vt:lpstr>
      <vt:lpstr>PowerPoint Presentation</vt:lpstr>
      <vt:lpstr>HOW TO TUNE </vt:lpstr>
      <vt:lpstr>Indexes and Query Optimisation</vt:lpstr>
      <vt:lpstr>Indexes and Query Optimisation (cont’d.)</vt:lpstr>
      <vt:lpstr>PowerPoint Presentation</vt:lpstr>
      <vt:lpstr>PowerPoint Presentation</vt:lpstr>
      <vt:lpstr>Index Selectivity</vt:lpstr>
      <vt:lpstr>Index Selectivity (cont’d.)</vt:lpstr>
      <vt:lpstr>Indexed Fields</vt:lpstr>
      <vt:lpstr>Indexed Field</vt:lpstr>
      <vt:lpstr>Indexed Fields</vt:lpstr>
      <vt:lpstr>Indexed Fields</vt:lpstr>
      <vt:lpstr>Indexed Field</vt:lpstr>
      <vt:lpstr>Join Order</vt:lpstr>
      <vt:lpstr>Example– customers, products, sales</vt:lpstr>
      <vt:lpstr>Why join path matter?</vt:lpstr>
      <vt:lpstr>Join Methods</vt:lpstr>
      <vt:lpstr>Automatic Optimizer</vt:lpstr>
      <vt:lpstr>Using Hints to Affect Optimiser Choices</vt:lpstr>
      <vt:lpstr>PowerPoint Presentation</vt:lpstr>
      <vt:lpstr>How to Tune and Identify the Problematic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Garg,Saurabh</dc:creator>
  <cp:lastModifiedBy>Saurabh Garg</cp:lastModifiedBy>
  <cp:revision>49</cp:revision>
  <cp:lastPrinted>2015-08-22T02:45:56Z</cp:lastPrinted>
  <dcterms:created xsi:type="dcterms:W3CDTF">2014-09-03T05:32:46Z</dcterms:created>
  <dcterms:modified xsi:type="dcterms:W3CDTF">2021-08-10T00:21:11Z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0x010100098082DC9A55D64ABDEA4A8DA8E6A429</vt:lpwstr>
  </property>
</Properties>
</file>