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1"/>
  </p:notesMasterIdLst>
  <p:sldIdLst>
    <p:sldId id="256" r:id="rId2"/>
    <p:sldId id="269" r:id="rId3"/>
    <p:sldId id="417" r:id="rId4"/>
    <p:sldId id="257" r:id="rId5"/>
    <p:sldId id="262" r:id="rId6"/>
    <p:sldId id="263" r:id="rId7"/>
    <p:sldId id="264" r:id="rId8"/>
    <p:sldId id="267" r:id="rId9"/>
    <p:sldId id="268" r:id="rId10"/>
    <p:sldId id="271" r:id="rId11"/>
    <p:sldId id="272" r:id="rId12"/>
    <p:sldId id="276" r:id="rId13"/>
    <p:sldId id="277" r:id="rId14"/>
    <p:sldId id="274" r:id="rId15"/>
    <p:sldId id="275" r:id="rId16"/>
    <p:sldId id="278" r:id="rId17"/>
    <p:sldId id="279" r:id="rId18"/>
    <p:sldId id="280" r:id="rId19"/>
    <p:sldId id="42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24" r:id="rId39"/>
    <p:sldId id="41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33A8C-F151-4122-9733-617263E78FE7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4B155-7048-4DEF-B86B-5AB05559B2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0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ZA" altLang="en-US"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CC5B6E-CBEA-4754-8FF9-E8B07C3AD9B3}" type="slidenum">
              <a:rPr lang="en-ZA" altLang="en-US"/>
              <a:pPr>
                <a:spcBef>
                  <a:spcPct val="0"/>
                </a:spcBef>
              </a:pPr>
              <a:t>2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60398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KXX131 Data Management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88A0819-5F65-43AD-AF4A-A7F706D012B6}" type="datetime1">
              <a:rPr lang="en-US" altLang="en-US" sz="1200" smtClean="0">
                <a:latin typeface="Arial" panose="020B0604020202020204" pitchFamily="34" charset="0"/>
              </a:rPr>
              <a:pPr/>
              <a:t>7/19/2021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EE6C809-72EA-4829-B678-99B2905CA621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</a:rPr>
              <a:t>Foreign keys link tuples in one relation with another to represent a relationship.</a:t>
            </a:r>
          </a:p>
          <a:p>
            <a:r>
              <a:rPr lang="en-AU" altLang="en-US">
                <a:latin typeface="Arial" panose="020B0604020202020204" pitchFamily="34" charset="0"/>
              </a:rPr>
              <a:t>A primary key that is referenced by a foreign key can be in the same relation as the foreign key.  Think unary relationship.  Anyone remember what that is?</a:t>
            </a:r>
          </a:p>
          <a:p>
            <a:endParaRPr lang="en-AU" altLang="en-US">
              <a:latin typeface="Arial" panose="020B0604020202020204" pitchFamily="34" charset="0"/>
            </a:endParaRPr>
          </a:p>
          <a:p>
            <a:r>
              <a:rPr lang="en-AU" altLang="en-US">
                <a:latin typeface="Arial" panose="020B0604020202020204" pitchFamily="34" charset="0"/>
              </a:rPr>
              <a:t>A foreign key may be null.</a:t>
            </a:r>
          </a:p>
          <a:p>
            <a:endParaRPr lang="en-AU" altLang="en-US">
              <a:latin typeface="Arial" panose="020B0604020202020204" pitchFamily="34" charset="0"/>
            </a:endParaRPr>
          </a:p>
          <a:p>
            <a:r>
              <a:rPr lang="en-AU" altLang="en-US">
                <a:latin typeface="Arial" panose="020B0604020202020204" pitchFamily="34" charset="0"/>
              </a:rPr>
              <a:t>Now for those of you wondering what sort of questions could possibly be in an exam for this unit, this all seems pretty promising don’t you think?  That is a hint.</a:t>
            </a:r>
          </a:p>
          <a:p>
            <a:endParaRPr lang="en-AU" altLang="en-US">
              <a:latin typeface="Arial" panose="020B0604020202020204" pitchFamily="34" charset="0"/>
            </a:endParaRPr>
          </a:p>
          <a:p>
            <a:pPr eaLnBrk="1" hangingPunct="1"/>
            <a:endParaRPr lang="en-AU" altLang="en-US">
              <a:latin typeface="Arial" panose="020B0604020202020204" pitchFamily="34" charset="0"/>
            </a:endParaRPr>
          </a:p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6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KXX131 Data Management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3A49A5-373E-4E6D-B6A3-D3A36046AD7F}" type="datetime1">
              <a:rPr lang="en-US" altLang="en-US" sz="1200" smtClean="0">
                <a:latin typeface="Arial" panose="020B0604020202020204" pitchFamily="34" charset="0"/>
              </a:rPr>
              <a:pPr/>
              <a:t>7/19/2021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76FFD6-EC01-4597-89A8-577D0BA8397A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 w="12700"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So, what are the relations?</a:t>
            </a:r>
          </a:p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What are the primary keys?</a:t>
            </a:r>
          </a:p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What are the foreign keys?</a:t>
            </a:r>
          </a:p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66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1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3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7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DC784-9DCF-419C-B0C7-C1CBEC09CCC6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8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9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9CD059A-A42A-46A0-8920-919B904DCAE2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98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CF663-D125-49D7-B2F7-9697C879DEB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550" y="700088"/>
            <a:ext cx="6183313" cy="3479800"/>
          </a:xfrm>
          <a:ln cap="flat"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4650"/>
          </a:xfrm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33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43B43-1D8B-4D5A-A660-500F56004A4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4650"/>
          </a:xfrm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76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550" y="700088"/>
            <a:ext cx="6183313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203511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5FEC1-CE06-4CEA-A153-C846AA65B83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550" y="700088"/>
            <a:ext cx="6183313" cy="3479800"/>
          </a:xfrm>
          <a:ln cap="flat"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4650"/>
          </a:xfrm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07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52A3-2590-4D45-AFBB-572BDD8C65D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22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AE8D3-7EBE-4E2D-84E2-1F85291FB845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7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96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C0932-2674-4DDD-96BC-ACA07FC573DF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45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KXX131 Data Management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313CB3E-B560-4290-BE24-03DB04F490C0}" type="datetime1">
              <a:rPr lang="en-US" altLang="en-US" sz="1200" smtClean="0">
                <a:latin typeface="Arial" panose="020B0604020202020204" pitchFamily="34" charset="0"/>
              </a:rPr>
              <a:pPr/>
              <a:t>7/19/2021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E03744D-6B8E-42EF-8A6B-0885C71764D9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A candidate key is a special type of superkey because it uniquely identifies each tuple in a relation.  </a:t>
            </a:r>
          </a:p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2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36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46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5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55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57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59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8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5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603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641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10390717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7D5DD07-A412-4236-996D-FC2EBEB324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92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7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94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7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1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2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3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4488BE-7CC3-4039-9710-E37B3FE025C0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2C5356-60CF-41A5-BD13-F90F356AA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9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AU" sz="7200">
                <a:solidFill>
                  <a:schemeClr val="tx1">
                    <a:lumMod val="95000"/>
                  </a:schemeClr>
                </a:solidFill>
              </a:rPr>
              <a:t>KIT712: Lecture 2 (Relational Model)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en-AU" sz="2400">
                <a:solidFill>
                  <a:schemeClr val="tx1">
                    <a:lumMod val="95000"/>
                  </a:schemeClr>
                </a:solidFill>
              </a:rPr>
              <a:t>By Dr. Saurabh Garg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Logical Modelling</a:t>
            </a:r>
            <a:br>
              <a:rPr lang="en-AU" dirty="0"/>
            </a:br>
            <a:r>
              <a:rPr lang="en-AU" dirty="0"/>
              <a:t>(Relational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61" y="2609514"/>
            <a:ext cx="1075157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altLang="en-US" sz="2400" dirty="0"/>
              <a:t>The </a:t>
            </a:r>
            <a:r>
              <a:rPr lang="en-AU" altLang="en-US" sz="2400" b="1" i="1" dirty="0"/>
              <a:t>relational model </a:t>
            </a:r>
            <a:r>
              <a:rPr lang="en-AU" altLang="en-US" sz="2400" dirty="0"/>
              <a:t>was first introduced by </a:t>
            </a:r>
            <a:br>
              <a:rPr lang="en-AU" altLang="en-US" sz="2400" dirty="0"/>
            </a:br>
            <a:r>
              <a:rPr lang="en-AU" altLang="en-US" sz="2400" dirty="0"/>
              <a:t>Ted </a:t>
            </a:r>
            <a:r>
              <a:rPr lang="en-AU" altLang="en-US" sz="2400" dirty="0" err="1"/>
              <a:t>Codd</a:t>
            </a:r>
            <a:r>
              <a:rPr lang="en-AU" altLang="en-US" sz="2400" dirty="0"/>
              <a:t> of IBM Research in a classic paper, and attracted immediate attention due to its simplicity and mathematical foundation. </a:t>
            </a:r>
            <a:br>
              <a:rPr lang="en-AU" altLang="en-US" sz="2400" dirty="0"/>
            </a:br>
            <a:r>
              <a:rPr lang="en-AU" altLang="en-US" sz="2400" dirty="0"/>
              <a:t>The model uses the concept of a </a:t>
            </a:r>
            <a:r>
              <a:rPr lang="en-AU" altLang="en-US" sz="2400" i="1" dirty="0"/>
              <a:t>mathematical relation</a:t>
            </a:r>
            <a:r>
              <a:rPr lang="en-AU" altLang="en-US" sz="2400" dirty="0"/>
              <a:t> - which looks somewhat like a table of values - as its basic building block, and has its theoretical basis in set theory and </a:t>
            </a:r>
            <a:br>
              <a:rPr lang="en-AU" altLang="en-US" sz="2400" dirty="0"/>
            </a:br>
            <a:r>
              <a:rPr lang="en-AU" altLang="en-US" sz="2400" dirty="0"/>
              <a:t>first-order predicate logic</a:t>
            </a:r>
            <a:r>
              <a:rPr lang="en-AU" altLang="en-US" sz="2400" dirty="0">
                <a:latin typeface="Times New Roman" pitchFamily="18" charset="0"/>
              </a:rPr>
              <a:t>.</a:t>
            </a:r>
            <a:r>
              <a:rPr lang="en-AU" altLang="en-US" sz="3200" dirty="0">
                <a:latin typeface="Times New Roman" pitchFamily="18" charset="0"/>
              </a:rPr>
              <a:t> 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879976" y="6641018"/>
            <a:ext cx="4572000" cy="2169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altLang="en-US" sz="900" dirty="0" err="1"/>
              <a:t>Elmasri</a:t>
            </a:r>
            <a:r>
              <a:rPr lang="en-AU" altLang="en-US" sz="900" dirty="0"/>
              <a:t>, R. and </a:t>
            </a:r>
            <a:r>
              <a:rPr lang="en-AU" altLang="en-US" sz="900" dirty="0" err="1"/>
              <a:t>Navathe</a:t>
            </a:r>
            <a:r>
              <a:rPr lang="en-AU" altLang="en-US" sz="900" dirty="0"/>
              <a:t>, S.B. (2007) </a:t>
            </a:r>
            <a:r>
              <a:rPr lang="en-AU" altLang="en-US" sz="900" i="1" dirty="0"/>
              <a:t>Fundamentals of Database Systems</a:t>
            </a:r>
            <a:endParaRPr lang="en-US" altLang="en-US" sz="9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8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257" y="695770"/>
            <a:ext cx="10390717" cy="990600"/>
          </a:xfrm>
        </p:spPr>
        <p:txBody>
          <a:bodyPr/>
          <a:lstStyle/>
          <a:p>
            <a:r>
              <a:rPr lang="en-US" sz="3200" dirty="0"/>
              <a:t>Relational database model</a:t>
            </a:r>
          </a:p>
        </p:txBody>
      </p:sp>
      <p:sp>
        <p:nvSpPr>
          <p:cNvPr id="9728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93174" y="2290916"/>
            <a:ext cx="4144297" cy="4114800"/>
          </a:xfrm>
        </p:spPr>
        <p:txBody>
          <a:bodyPr/>
          <a:lstStyle/>
          <a:p>
            <a:r>
              <a:rPr lang="en-US" sz="2800" dirty="0"/>
              <a:t>Stores both</a:t>
            </a:r>
          </a:p>
          <a:p>
            <a:pPr lvl="1"/>
            <a:r>
              <a:rPr lang="en-US" sz="2400" dirty="0"/>
              <a:t>Data about real world objects (entities) in tables</a:t>
            </a:r>
          </a:p>
          <a:p>
            <a:pPr lvl="1"/>
            <a:r>
              <a:rPr lang="en-US" sz="2400" dirty="0"/>
              <a:t>Relationships between the tables</a:t>
            </a:r>
          </a:p>
        </p:txBody>
      </p:sp>
      <p:pic>
        <p:nvPicPr>
          <p:cNvPr id="97285" name="Picture 5" descr="Rela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56" y="2621116"/>
            <a:ext cx="530066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15801" y="6627168"/>
            <a:ext cx="3922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Adapted from slides on Databases and DBMS by Todd S. </a:t>
            </a:r>
            <a:r>
              <a:rPr lang="en-AU" sz="900" dirty="0" err="1"/>
              <a:t>Bacastow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84282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Informal Definitions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idx="1"/>
          </p:nvPr>
        </p:nvSpPr>
        <p:spPr>
          <a:xfrm>
            <a:off x="620486" y="2294164"/>
            <a:ext cx="10401300" cy="37256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100" dirty="0"/>
              <a:t>Informally</a:t>
            </a:r>
            <a:r>
              <a:rPr lang="en-US" altLang="en-US" sz="2300" dirty="0"/>
              <a:t>, a </a:t>
            </a:r>
            <a:r>
              <a:rPr lang="en-US" altLang="en-US" sz="2300" b="1" dirty="0"/>
              <a:t>relation</a:t>
            </a:r>
            <a:r>
              <a:rPr lang="en-US" altLang="en-US" sz="2300" dirty="0"/>
              <a:t> looks like a </a:t>
            </a:r>
            <a:r>
              <a:rPr lang="en-US" altLang="en-US" sz="2300" b="1" dirty="0"/>
              <a:t>table</a:t>
            </a:r>
            <a:r>
              <a:rPr lang="en-US" altLang="en-US" sz="2300" dirty="0"/>
              <a:t> of values.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en-US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100" dirty="0"/>
              <a:t>A relation typically contains a set of rows.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en-US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100" dirty="0"/>
              <a:t>The data elements in each row represent certain facts that correspond to a real world entity or relationship in ER Diagram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100" dirty="0"/>
              <a:t>Rows are called tuples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en-US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100" dirty="0"/>
              <a:t>Each column has a column header that gives an indication of the meaning of the data items in that column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100" dirty="0"/>
              <a:t>In the ER model, the column header is called an attribute name (or just attribute)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 dirty="0"/>
              <a:t>Copyright © 2007 </a:t>
            </a:r>
            <a:r>
              <a:rPr lang="en-US" altLang="en-US" sz="900" dirty="0" err="1"/>
              <a:t>Ramez</a:t>
            </a:r>
            <a:r>
              <a:rPr lang="en-US" altLang="en-US" sz="900" dirty="0"/>
              <a:t> </a:t>
            </a:r>
            <a:r>
              <a:rPr lang="en-US" altLang="en-US" sz="900" dirty="0" err="1"/>
              <a:t>Elmasri</a:t>
            </a:r>
            <a:r>
              <a:rPr lang="en-US" altLang="en-US" sz="900" dirty="0"/>
              <a:t> and </a:t>
            </a:r>
            <a:r>
              <a:rPr lang="en-US" altLang="en-US" sz="900" dirty="0" err="1"/>
              <a:t>Shamkant</a:t>
            </a:r>
            <a:r>
              <a:rPr lang="en-US" altLang="en-US" sz="900" dirty="0"/>
              <a:t> B. </a:t>
            </a:r>
            <a:r>
              <a:rPr lang="en-US" altLang="en-US" sz="900" dirty="0" err="1"/>
              <a:t>Navathe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58014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Relation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10410826" y="61595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51622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28" y="2736397"/>
            <a:ext cx="848995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 dirty="0"/>
              <a:t>Copyright © 2007 </a:t>
            </a:r>
            <a:r>
              <a:rPr lang="en-US" altLang="en-US" sz="900" dirty="0" err="1"/>
              <a:t>Ramez</a:t>
            </a:r>
            <a:r>
              <a:rPr lang="en-US" altLang="en-US" sz="900" dirty="0"/>
              <a:t> </a:t>
            </a:r>
            <a:r>
              <a:rPr lang="en-US" altLang="en-US" sz="900" dirty="0" err="1"/>
              <a:t>Elmasri</a:t>
            </a:r>
            <a:r>
              <a:rPr lang="en-US" altLang="en-US" sz="900" dirty="0"/>
              <a:t> and </a:t>
            </a:r>
            <a:r>
              <a:rPr lang="en-US" altLang="en-US" sz="900" dirty="0" err="1"/>
              <a:t>Shamkant</a:t>
            </a:r>
            <a:r>
              <a:rPr lang="en-US" altLang="en-US" sz="900" dirty="0"/>
              <a:t> B. </a:t>
            </a:r>
            <a:r>
              <a:rPr lang="en-US" altLang="en-US" sz="900" dirty="0" err="1"/>
              <a:t>Navathe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0156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3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"/>
            <a:ext cx="8839200" cy="64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7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3496" y="811161"/>
            <a:ext cx="8229600" cy="883568"/>
          </a:xfrm>
        </p:spPr>
        <p:txBody>
          <a:bodyPr/>
          <a:lstStyle/>
          <a:p>
            <a:r>
              <a:rPr lang="en-US" sz="3200" dirty="0"/>
              <a:t>Terms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002891" y="2353205"/>
            <a:ext cx="10073148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collection of relevant data relating to one type of real world objects.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Column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specific place for one type of data relating to one type of real world objects.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Domain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Set of all possible values for a specific column.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Row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Collection of data describing one real world object.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Primary Key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Columns, which are part of the row and uniquely identify any one row. </a:t>
            </a:r>
          </a:p>
        </p:txBody>
      </p:sp>
    </p:spTree>
    <p:extLst>
      <p:ext uri="{BB962C8B-B14F-4D97-AF65-F5344CB8AC3E}">
        <p14:creationId xmlns:p14="http://schemas.microsoft.com/office/powerpoint/2010/main" val="39049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Relational Terminology </a:t>
            </a:r>
            <a:br>
              <a:rPr lang="en-AU" altLang="en-US" dirty="0"/>
            </a:br>
            <a:r>
              <a:rPr lang="en-AU" altLang="en-US" dirty="0"/>
              <a:t>- Candidate and Primary Keys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sz="2400" dirty="0"/>
              <a:t>A candidate key is a minimal subset of attributes in a relation which uniquely identifies each tuple in the relation</a:t>
            </a:r>
          </a:p>
          <a:p>
            <a:r>
              <a:rPr lang="en-US" altLang="en-US" sz="2200" dirty="0"/>
              <a:t>One of the candidate keys of a relation is chosen to be the </a:t>
            </a:r>
            <a:r>
              <a:rPr lang="en-US" altLang="en-US" sz="2200" b="1" dirty="0"/>
              <a:t>primary key </a:t>
            </a:r>
            <a:r>
              <a:rPr lang="en-US" altLang="en-US" sz="2200" dirty="0"/>
              <a:t>of the relation</a:t>
            </a:r>
          </a:p>
          <a:p>
            <a:pPr lvl="1"/>
            <a:r>
              <a:rPr lang="en-US" altLang="en-US" sz="1900" dirty="0"/>
              <a:t>If there is only one candidate key </a:t>
            </a:r>
            <a:br>
              <a:rPr lang="en-US" altLang="en-US" sz="1900" dirty="0"/>
            </a:br>
            <a:r>
              <a:rPr lang="en-US" altLang="en-US" sz="1900" dirty="0"/>
              <a:t>for a relation, then the candidate key automatically becomes the primary key</a:t>
            </a:r>
          </a:p>
          <a:p>
            <a:r>
              <a:rPr lang="en-US" altLang="en-US" sz="1900" dirty="0"/>
              <a:t>Each value taken by a primary key must be </a:t>
            </a:r>
            <a:r>
              <a:rPr lang="en-US" altLang="en-US" sz="1900" b="1" dirty="0"/>
              <a:t>unique</a:t>
            </a:r>
            <a:r>
              <a:rPr lang="en-US" altLang="en-US" sz="1900" dirty="0"/>
              <a:t> and must not be </a:t>
            </a:r>
            <a:r>
              <a:rPr lang="en-US" altLang="en-US" sz="1900" b="1" dirty="0"/>
              <a:t>null</a:t>
            </a:r>
          </a:p>
          <a:p>
            <a:pPr eaLnBrk="1" hangingPunct="1"/>
            <a:endParaRPr lang="en-AU" altLang="en-US" dirty="0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524001" y="195103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524001" y="195103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7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Relational Terminology </a:t>
            </a:r>
            <a:br>
              <a:rPr lang="en-AU" altLang="en-US"/>
            </a:br>
            <a:r>
              <a:rPr lang="en-AU" altLang="en-US"/>
              <a:t>- Foreign Keys</a:t>
            </a: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000" b="1" dirty="0"/>
              <a:t>Foreign keys </a:t>
            </a:r>
            <a:r>
              <a:rPr lang="en-AU" altLang="en-US" sz="2000" dirty="0"/>
              <a:t>are used to link tuples to represent a relationship between the tuples</a:t>
            </a:r>
          </a:p>
          <a:p>
            <a:pPr lvl="1" eaLnBrk="1" hangingPunct="1"/>
            <a:r>
              <a:rPr lang="en-AU" altLang="en-US" sz="1800" dirty="0"/>
              <a:t>A foreign key usually references a primary key</a:t>
            </a:r>
            <a:br>
              <a:rPr lang="en-AU" altLang="en-US" sz="1800" dirty="0"/>
            </a:br>
            <a:r>
              <a:rPr lang="en-AU" altLang="en-US" sz="1800" dirty="0"/>
              <a:t>(but may reference any set of attributes which has had a unique constraint applied to it)</a:t>
            </a:r>
          </a:p>
          <a:p>
            <a:pPr eaLnBrk="1" hangingPunct="1"/>
            <a:r>
              <a:rPr lang="en-AU" altLang="en-US" dirty="0"/>
              <a:t>Despite what some textbooks and websites say:</a:t>
            </a:r>
          </a:p>
          <a:p>
            <a:pPr lvl="1" eaLnBrk="1" hangingPunct="1"/>
            <a:r>
              <a:rPr lang="en-AU" altLang="en-US" sz="1800" dirty="0"/>
              <a:t>The primary key referenced by a foreign key may be in the same relation as the foreign key</a:t>
            </a:r>
          </a:p>
          <a:p>
            <a:pPr lvl="1" eaLnBrk="1" hangingPunct="1"/>
            <a:r>
              <a:rPr lang="en-AU" altLang="en-US" sz="1800" dirty="0"/>
              <a:t>A foreign key may be null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524001" y="195103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524001" y="195103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8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Relational Schema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2558" y="2347156"/>
            <a:ext cx="5339442" cy="4411662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Address</a:t>
            </a:r>
            <a:r>
              <a:rPr lang="en-US" altLang="en-US" sz="2000" dirty="0">
                <a:cs typeface="Times New Roman" panose="02020603050405020304" pitchFamily="18" charset="0"/>
              </a:rPr>
              <a:t> (</a:t>
            </a:r>
            <a:r>
              <a:rPr lang="en-US" altLang="en-US" sz="2000" u="sng" dirty="0" err="1">
                <a:cs typeface="Times New Roman" panose="02020603050405020304" pitchFamily="18" charset="0"/>
              </a:rPr>
              <a:t>AddressId</a:t>
            </a:r>
            <a:r>
              <a:rPr lang="en-US" altLang="en-US" sz="2000" dirty="0">
                <a:cs typeface="Times New Roman" panose="02020603050405020304" pitchFamily="18" charset="0"/>
              </a:rPr>
              <a:t>, [</a:t>
            </a:r>
            <a:r>
              <a:rPr lang="en-US" altLang="en-US" sz="2000" dirty="0" err="1">
                <a:cs typeface="Times New Roman" panose="02020603050405020304" pitchFamily="18" charset="0"/>
              </a:rPr>
              <a:t>pk</a:t>
            </a:r>
            <a:r>
              <a:rPr lang="en-US" altLang="en-US" sz="2000" dirty="0">
                <a:cs typeface="Times New Roman" panose="02020603050405020304" pitchFamily="18" charset="0"/>
              </a:rPr>
              <a:t>] </a:t>
            </a:r>
            <a:r>
              <a:rPr lang="en-AU" altLang="en-US" sz="2000" dirty="0" err="1">
                <a:cs typeface="Times New Roman" panose="02020603050405020304" pitchFamily="18" charset="0"/>
              </a:rPr>
              <a:t>StreetNumber</a:t>
            </a:r>
            <a:r>
              <a:rPr lang="en-AU" altLang="en-US" sz="2000" dirty="0">
                <a:cs typeface="Times New Roman" panose="02020603050405020304" pitchFamily="18" charset="0"/>
              </a:rPr>
              <a:t>, </a:t>
            </a:r>
            <a:br>
              <a:rPr lang="en-AU" altLang="en-US" sz="2000" dirty="0">
                <a:cs typeface="Times New Roman" panose="02020603050405020304" pitchFamily="18" charset="0"/>
              </a:rPr>
            </a:br>
            <a:r>
              <a:rPr lang="en-AU" altLang="en-US" sz="2000" dirty="0" err="1">
                <a:cs typeface="Times New Roman" panose="02020603050405020304" pitchFamily="18" charset="0"/>
              </a:rPr>
              <a:t>StreetName</a:t>
            </a:r>
            <a:r>
              <a:rPr lang="en-AU" altLang="en-US" sz="2000" dirty="0">
                <a:cs typeface="Times New Roman" panose="02020603050405020304" pitchFamily="18" charset="0"/>
              </a:rPr>
              <a:t>, Suburb, State, Postcode)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AU" altLang="en-US" sz="20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AU" altLang="en-US" sz="2000" b="1" dirty="0">
                <a:cs typeface="Times New Roman" panose="02020603050405020304" pitchFamily="18" charset="0"/>
              </a:rPr>
              <a:t>Cat</a:t>
            </a:r>
            <a:r>
              <a:rPr lang="en-AU" altLang="en-US" sz="2000" dirty="0">
                <a:cs typeface="Times New Roman" panose="02020603050405020304" pitchFamily="18" charset="0"/>
              </a:rPr>
              <a:t> (</a:t>
            </a:r>
            <a:r>
              <a:rPr lang="en-AU" altLang="en-US" sz="2000" u="sng" dirty="0" err="1">
                <a:cs typeface="Times New Roman" panose="02020603050405020304" pitchFamily="18" charset="0"/>
              </a:rPr>
              <a:t>CatId</a:t>
            </a:r>
            <a:r>
              <a:rPr lang="en-AU" altLang="en-US" sz="2000" dirty="0">
                <a:cs typeface="Times New Roman" panose="02020603050405020304" pitchFamily="18" charset="0"/>
              </a:rPr>
              <a:t>, [</a:t>
            </a:r>
            <a:r>
              <a:rPr lang="en-AU" altLang="en-US" sz="2000" dirty="0" err="1">
                <a:cs typeface="Times New Roman" panose="02020603050405020304" pitchFamily="18" charset="0"/>
              </a:rPr>
              <a:t>pk</a:t>
            </a:r>
            <a:r>
              <a:rPr lang="en-AU" altLang="en-US" sz="2000" dirty="0">
                <a:cs typeface="Times New Roman" panose="02020603050405020304" pitchFamily="18" charset="0"/>
              </a:rPr>
              <a:t>] Name, Sex, Age, Spayed)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AU" altLang="en-US" sz="20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AU" altLang="en-US" sz="2000" b="1" dirty="0" err="1">
                <a:cs typeface="Times New Roman" panose="02020603050405020304" pitchFamily="18" charset="0"/>
              </a:rPr>
              <a:t>CatOwner</a:t>
            </a:r>
            <a:r>
              <a:rPr lang="en-AU" altLang="en-US" sz="2000" dirty="0">
                <a:cs typeface="Times New Roman" panose="02020603050405020304" pitchFamily="18" charset="0"/>
              </a:rPr>
              <a:t> (</a:t>
            </a:r>
            <a:r>
              <a:rPr lang="en-AU" altLang="en-US" sz="2000" i="1" u="sng" dirty="0" err="1">
                <a:cs typeface="Times New Roman" panose="02020603050405020304" pitchFamily="18" charset="0"/>
              </a:rPr>
              <a:t>MemberNumber</a:t>
            </a:r>
            <a:r>
              <a:rPr lang="en-AU" altLang="en-US" sz="2000" dirty="0">
                <a:cs typeface="Times New Roman" panose="02020603050405020304" pitchFamily="18" charset="0"/>
              </a:rPr>
              <a:t> [fk1], </a:t>
            </a:r>
            <a:r>
              <a:rPr lang="en-AU" altLang="en-US" sz="2000" i="1" u="sng" dirty="0" err="1">
                <a:cs typeface="Times New Roman" panose="02020603050405020304" pitchFamily="18" charset="0"/>
              </a:rPr>
              <a:t>CatId</a:t>
            </a:r>
            <a:r>
              <a:rPr lang="en-AU" altLang="en-US" sz="2000" dirty="0">
                <a:cs typeface="Times New Roman" panose="02020603050405020304" pitchFamily="18" charset="0"/>
              </a:rPr>
              <a:t> [fk2], [</a:t>
            </a:r>
            <a:r>
              <a:rPr lang="en-AU" altLang="en-US" sz="2000" dirty="0" err="1">
                <a:cs typeface="Times New Roman" panose="02020603050405020304" pitchFamily="18" charset="0"/>
              </a:rPr>
              <a:t>pk</a:t>
            </a:r>
            <a:r>
              <a:rPr lang="en-AU" altLang="en-US" sz="2000" dirty="0">
                <a:cs typeface="Times New Roman" panose="02020603050405020304" pitchFamily="18" charset="0"/>
              </a:rPr>
              <a:t>]</a:t>
            </a:r>
            <a:r>
              <a:rPr lang="en-AU" altLang="en-US" sz="2000" dirty="0" err="1">
                <a:cs typeface="Times New Roman" panose="02020603050405020304" pitchFamily="18" charset="0"/>
              </a:rPr>
              <a:t>PrimaryContact</a:t>
            </a:r>
            <a:r>
              <a:rPr lang="en-AU" altLang="en-US" sz="2000" dirty="0"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0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Owner</a:t>
            </a:r>
            <a:r>
              <a:rPr lang="en-AU" altLang="en-US" sz="2000" dirty="0">
                <a:cs typeface="Times New Roman" panose="02020603050405020304" pitchFamily="18" charset="0"/>
              </a:rPr>
              <a:t> (</a:t>
            </a:r>
            <a:r>
              <a:rPr lang="en-AU" altLang="en-US" sz="2000" u="sng" dirty="0" err="1">
                <a:cs typeface="Times New Roman" panose="02020603050405020304" pitchFamily="18" charset="0"/>
              </a:rPr>
              <a:t>MemberNumber</a:t>
            </a:r>
            <a:r>
              <a:rPr lang="en-AU" altLang="en-US" sz="2000" dirty="0">
                <a:cs typeface="Times New Roman" panose="02020603050405020304" pitchFamily="18" charset="0"/>
              </a:rPr>
              <a:t>, [</a:t>
            </a:r>
            <a:r>
              <a:rPr lang="en-AU" altLang="en-US" sz="2000" dirty="0" err="1">
                <a:cs typeface="Times New Roman" panose="02020603050405020304" pitchFamily="18" charset="0"/>
              </a:rPr>
              <a:t>pk</a:t>
            </a:r>
            <a:r>
              <a:rPr lang="en-AU" altLang="en-US" sz="2000" dirty="0">
                <a:cs typeface="Times New Roman" panose="02020603050405020304" pitchFamily="18" charset="0"/>
              </a:rPr>
              <a:t>] </a:t>
            </a:r>
            <a:r>
              <a:rPr lang="en-AU" altLang="en-US" sz="2000" dirty="0" err="1">
                <a:cs typeface="Times New Roman" panose="02020603050405020304" pitchFamily="18" charset="0"/>
              </a:rPr>
              <a:t>FirstName</a:t>
            </a:r>
            <a:r>
              <a:rPr lang="en-AU" altLang="en-US" sz="2000" dirty="0">
                <a:cs typeface="Times New Roman" panose="02020603050405020304" pitchFamily="18" charset="0"/>
              </a:rPr>
              <a:t>, Surname, Phone, </a:t>
            </a:r>
            <a:r>
              <a:rPr lang="en-AU" altLang="en-US" sz="2000" i="1" dirty="0" err="1">
                <a:cs typeface="Times New Roman" panose="02020603050405020304" pitchFamily="18" charset="0"/>
              </a:rPr>
              <a:t>AddressId</a:t>
            </a:r>
            <a:r>
              <a:rPr lang="en-AU" altLang="en-US" sz="2000" dirty="0">
                <a:cs typeface="Times New Roman" panose="02020603050405020304" pitchFamily="18" charset="0"/>
              </a:rPr>
              <a:t> [</a:t>
            </a:r>
            <a:r>
              <a:rPr lang="en-AU" altLang="en-US" sz="2000" dirty="0" err="1">
                <a:cs typeface="Times New Roman" panose="02020603050405020304" pitchFamily="18" charset="0"/>
              </a:rPr>
              <a:t>fk</a:t>
            </a:r>
            <a:r>
              <a:rPr lang="en-AU" altLang="en-US" sz="2000" dirty="0">
                <a:cs typeface="Times New Roman" panose="02020603050405020304" pitchFamily="18" charset="0"/>
              </a:rPr>
              <a:t>])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0" y="2420634"/>
            <a:ext cx="5219700" cy="39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959679" y="4552987"/>
            <a:ext cx="2726871" cy="6123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259117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95A7F-BD2B-4426-83A9-6ACA3459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Database Querying 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931BA8-438D-4418-984B-5D6B2D005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21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Business Rules</a:t>
            </a:r>
            <a:endParaRPr lang="en-ZA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77540" y="2367450"/>
            <a:ext cx="9974132" cy="407961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700" b="1" dirty="0">
                <a:ea typeface="ＭＳ Ｐゴシック" panose="020B0600070205080204" pitchFamily="34" charset="-128"/>
              </a:rPr>
              <a:t>Is a brief, precise and unambiguous description of a policy, procedure or principle within an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Students may use many books</a:t>
            </a:r>
            <a:r>
              <a:rPr lang="ja-JP" altLang="en-US" sz="2400" dirty="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and </a:t>
            </a:r>
            <a:r>
              <a:rPr lang="ja-JP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 book is a used by only one student</a:t>
            </a:r>
            <a:r>
              <a:rPr lang="ja-JP" altLang="en-US" sz="2400" dirty="0">
                <a:ea typeface="ＭＳ Ｐゴシック" panose="020B0600070205080204" pitchFamily="34" charset="-128"/>
              </a:rPr>
              <a:t>”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Two entities: STUDENT and BOOK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1-* Relationship (1 = student, * = book)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 class must have at least 5 students and no more than 30</a:t>
            </a:r>
            <a:r>
              <a:rPr lang="ja-JP" altLang="en-US" sz="2400" dirty="0">
                <a:ea typeface="ＭＳ Ｐゴシック" panose="020B0600070205080204" pitchFamily="34" charset="-128"/>
              </a:rPr>
              <a:t>”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Constraint , two entities and a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>
                <a:ea typeface="ＭＳ Ｐゴシック" panose="020B0600070205080204" pitchFamily="34" charset="-128"/>
              </a:rPr>
              <a:t>Business Rules can be most easily discovered through targeted interviews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Iteratively!!</a:t>
            </a:r>
          </a:p>
        </p:txBody>
      </p:sp>
    </p:spTree>
    <p:extLst>
      <p:ext uri="{BB962C8B-B14F-4D97-AF65-F5344CB8AC3E}">
        <p14:creationId xmlns:p14="http://schemas.microsoft.com/office/powerpoint/2010/main" val="3606647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have a </a:t>
            </a:r>
            <a:r>
              <a:rPr lang="en-AU" b="1" dirty="0"/>
              <a:t>database</a:t>
            </a:r>
            <a:r>
              <a:rPr lang="en-AU" dirty="0"/>
              <a:t> containing a number of </a:t>
            </a:r>
            <a:r>
              <a:rPr lang="en-AU" b="1" dirty="0"/>
              <a:t>relations</a:t>
            </a:r>
            <a:endParaRPr lang="en-AU" dirty="0"/>
          </a:p>
          <a:p>
            <a:r>
              <a:rPr lang="en-AU" dirty="0"/>
              <a:t>The </a:t>
            </a:r>
            <a:r>
              <a:rPr lang="en-AU" b="1" dirty="0"/>
              <a:t>relations (tables)</a:t>
            </a:r>
            <a:r>
              <a:rPr lang="en-AU" dirty="0"/>
              <a:t> contains many </a:t>
            </a:r>
            <a:r>
              <a:rPr lang="en-AU" b="1" dirty="0"/>
              <a:t>data tuples</a:t>
            </a:r>
            <a:endParaRPr lang="en-AU" dirty="0"/>
          </a:p>
          <a:p>
            <a:r>
              <a:rPr lang="en-AU" dirty="0"/>
              <a:t>So what Next??</a:t>
            </a:r>
          </a:p>
          <a:p>
            <a:pPr lvl="1"/>
            <a:r>
              <a:rPr lang="en-AU" dirty="0"/>
              <a:t>We need to extract data out of the database</a:t>
            </a:r>
          </a:p>
          <a:p>
            <a:pPr lvl="1"/>
            <a:r>
              <a:rPr lang="en-AU" dirty="0"/>
              <a:t>Or create queries</a:t>
            </a:r>
          </a:p>
          <a:p>
            <a:pPr lvl="2"/>
            <a:r>
              <a:rPr lang="en-AU" dirty="0"/>
              <a:t>Who are the </a:t>
            </a:r>
            <a:r>
              <a:rPr lang="en-AU" b="1" dirty="0"/>
              <a:t>employees</a:t>
            </a:r>
            <a:r>
              <a:rPr lang="en-AU" dirty="0"/>
              <a:t> who earn more than </a:t>
            </a:r>
            <a:r>
              <a:rPr lang="en-AU" b="1" dirty="0"/>
              <a:t>$50,000</a:t>
            </a:r>
            <a:endParaRPr lang="en-AU" dirty="0"/>
          </a:p>
          <a:p>
            <a:pPr lvl="2"/>
            <a:r>
              <a:rPr lang="en-AU" dirty="0"/>
              <a:t>Who earn the </a:t>
            </a:r>
            <a:r>
              <a:rPr lang="en-AU" b="1" dirty="0"/>
              <a:t>most</a:t>
            </a:r>
            <a:r>
              <a:rPr lang="en-AU" dirty="0"/>
              <a:t> in the </a:t>
            </a:r>
            <a:r>
              <a:rPr lang="en-AU" b="1" dirty="0"/>
              <a:t>Research department</a:t>
            </a:r>
            <a:endParaRPr lang="en-AU" dirty="0"/>
          </a:p>
          <a:p>
            <a:pPr lvl="2"/>
            <a:r>
              <a:rPr lang="en-AU" dirty="0"/>
              <a:t>What </a:t>
            </a:r>
            <a:r>
              <a:rPr lang="en-AU" b="1" dirty="0"/>
              <a:t>department</a:t>
            </a:r>
            <a:r>
              <a:rPr lang="en-AU" dirty="0"/>
              <a:t> pays the </a:t>
            </a:r>
            <a:r>
              <a:rPr lang="en-AU" b="1" dirty="0"/>
              <a:t>highest salary</a:t>
            </a:r>
            <a:r>
              <a:rPr lang="en-AU" dirty="0"/>
              <a:t> in the company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536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Algebra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Theoretical way of manipulating table contents using relational operators</a:t>
            </a:r>
          </a:p>
          <a:p>
            <a:pPr eaLnBrk="1" hangingPunct="1"/>
            <a:r>
              <a:rPr lang="en-US" altLang="en-US" sz="2000" dirty="0"/>
              <a:t>Structured Query Language (SQL) is used to accomplish relational algebra operators</a:t>
            </a:r>
          </a:p>
          <a:p>
            <a:pPr eaLnBrk="1" hangingPunct="1"/>
            <a:r>
              <a:rPr lang="en-US" altLang="en-US" sz="2000" dirty="0"/>
              <a:t>Relational operators have the property of closure</a:t>
            </a:r>
          </a:p>
          <a:p>
            <a:pPr lvl="1" eaLnBrk="1" hangingPunct="1"/>
            <a:r>
              <a:rPr lang="en-US" altLang="en-US" sz="1800" b="1" dirty="0"/>
              <a:t>Closure</a:t>
            </a:r>
            <a:r>
              <a:rPr lang="en-US" altLang="en-US" sz="1800" dirty="0"/>
              <a:t>: Use of relational algebra operators on existing relations produces new relations</a:t>
            </a:r>
          </a:p>
        </p:txBody>
      </p:sp>
    </p:spTree>
    <p:extLst>
      <p:ext uri="{BB962C8B-B14F-4D97-AF65-F5344CB8AC3E}">
        <p14:creationId xmlns:p14="http://schemas.microsoft.com/office/powerpoint/2010/main" val="385066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012368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63568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Relational Algebra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04368" y="2334985"/>
            <a:ext cx="11785600" cy="4076700"/>
          </a:xfrm>
          <a:noFill/>
          <a:ln/>
        </p:spPr>
        <p:txBody>
          <a:bodyPr/>
          <a:lstStyle/>
          <a:p>
            <a:r>
              <a:rPr lang="en-US" altLang="en-US" dirty="0"/>
              <a:t>Basic operations: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chemeClr val="accent2"/>
                </a:solidFill>
              </a:rPr>
              <a:t>Selection</a:t>
            </a:r>
            <a:r>
              <a:rPr lang="en-US" altLang="en-US" dirty="0"/>
              <a:t>  (     )    Selects a subset of rows from relation.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chemeClr val="accent2"/>
                </a:solidFill>
              </a:rPr>
              <a:t>Projection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 (     )   Deletes unwanted columns from relation.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chemeClr val="accent2"/>
                </a:solidFill>
              </a:rPr>
              <a:t>Cross-product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(     )  Allows us to combine two relations.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chemeClr val="accent2"/>
                </a:solidFill>
              </a:rPr>
              <a:t>Set-difference</a:t>
            </a:r>
            <a:r>
              <a:rPr lang="en-US" altLang="en-US" dirty="0"/>
              <a:t>  (     )  Tuples in </a:t>
            </a:r>
            <a:r>
              <a:rPr lang="en-US" altLang="en-US" dirty="0" err="1"/>
              <a:t>reln</a:t>
            </a:r>
            <a:r>
              <a:rPr lang="en-US" altLang="en-US" dirty="0"/>
              <a:t>. 1, but not in </a:t>
            </a:r>
            <a:r>
              <a:rPr lang="en-US" altLang="en-US" dirty="0" err="1"/>
              <a:t>reln</a:t>
            </a:r>
            <a:r>
              <a:rPr lang="en-US" altLang="en-US" dirty="0"/>
              <a:t>. 2.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chemeClr val="accent2"/>
                </a:solidFill>
              </a:rPr>
              <a:t>Union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(     )  Tuples in </a:t>
            </a:r>
            <a:r>
              <a:rPr lang="en-US" altLang="en-US" dirty="0" err="1"/>
              <a:t>reln</a:t>
            </a:r>
            <a:r>
              <a:rPr lang="en-US" altLang="en-US" dirty="0"/>
              <a:t>. 1 and in </a:t>
            </a:r>
            <a:r>
              <a:rPr lang="en-US" altLang="en-US" dirty="0" err="1"/>
              <a:t>reln</a:t>
            </a:r>
            <a:r>
              <a:rPr lang="en-US" altLang="en-US" dirty="0"/>
              <a:t>. 2.</a:t>
            </a:r>
          </a:p>
          <a:p>
            <a:r>
              <a:rPr lang="en-US" altLang="en-US" dirty="0"/>
              <a:t>Additional operations:</a:t>
            </a:r>
          </a:p>
          <a:p>
            <a:pPr lvl="1">
              <a:buSzPct val="75000"/>
            </a:pPr>
            <a:r>
              <a:rPr lang="en-US" altLang="en-US" dirty="0"/>
              <a:t>Intersection, </a:t>
            </a:r>
            <a:r>
              <a:rPr lang="en-US" altLang="en-US" i="1" u="sng" dirty="0">
                <a:solidFill>
                  <a:schemeClr val="accent2"/>
                </a:solidFill>
              </a:rPr>
              <a:t>join</a:t>
            </a:r>
            <a:r>
              <a:rPr lang="en-US" altLang="en-US" dirty="0"/>
              <a:t>, division</a:t>
            </a:r>
          </a:p>
        </p:txBody>
      </p:sp>
      <p:graphicFrame>
        <p:nvGraphicFramePr>
          <p:cNvPr id="1434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45869" y="2745921"/>
          <a:ext cx="2952751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14360" imgH="749160" progId="Equation.3">
                  <p:embed/>
                </p:oleObj>
              </mc:Choice>
              <mc:Fallback>
                <p:oleObj name="Equation" r:id="rId3" imgW="2214360" imgH="749160" progId="Equation.3">
                  <p:embed/>
                  <p:pic>
                    <p:nvPicPr>
                      <p:cNvPr id="14342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869" y="2745921"/>
                        <a:ext cx="2952751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54725" y="3095172"/>
          <a:ext cx="272626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44440" imgH="1012680" progId="Equation.3">
                  <p:embed/>
                </p:oleObj>
              </mc:Choice>
              <mc:Fallback>
                <p:oleObj name="Equation" r:id="rId5" imgW="2044440" imgH="1012680" progId="Equation.3">
                  <p:embed/>
                  <p:pic>
                    <p:nvPicPr>
                      <p:cNvPr id="14343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725" y="3095172"/>
                        <a:ext cx="272626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07994" y="3914320"/>
          <a:ext cx="628046" cy="131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560" imgH="1409400" progId="Equation.3">
                  <p:embed/>
                </p:oleObj>
              </mc:Choice>
              <mc:Fallback>
                <p:oleObj name="Equation" r:id="rId7" imgW="520560" imgH="1409400" progId="Equation.3">
                  <p:embed/>
                  <p:pic>
                    <p:nvPicPr>
                      <p:cNvPr id="14344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994" y="3914320"/>
                        <a:ext cx="628046" cy="1310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24839" y="3396343"/>
          <a:ext cx="2139043" cy="107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52480" imgH="1257120" progId="Equation.3">
                  <p:embed/>
                </p:oleObj>
              </mc:Choice>
              <mc:Fallback>
                <p:oleObj name="Equation" r:id="rId9" imgW="1752480" imgH="1257120" progId="Equation.3">
                  <p:embed/>
                  <p:pic>
                    <p:nvPicPr>
                      <p:cNvPr id="14345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39" y="3396343"/>
                        <a:ext cx="2139043" cy="1077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69191" y="4238171"/>
          <a:ext cx="85301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9720" imgH="495000" progId="Equation.3">
                  <p:embed/>
                </p:oleObj>
              </mc:Choice>
              <mc:Fallback>
                <p:oleObj name="Equation" r:id="rId11" imgW="639720" imgH="495000" progId="Equation.3">
                  <p:embed/>
                  <p:pic>
                    <p:nvPicPr>
                      <p:cNvPr id="14346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191" y="4238171"/>
                        <a:ext cx="85301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7354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14399" y="6251121"/>
            <a:ext cx="1894115" cy="29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257" y="672193"/>
            <a:ext cx="10363200" cy="1104900"/>
          </a:xfrm>
          <a:noFill/>
          <a:ln/>
        </p:spPr>
        <p:txBody>
          <a:bodyPr/>
          <a:lstStyle/>
          <a:p>
            <a:r>
              <a:rPr lang="en-US" altLang="en-US" dirty="0"/>
              <a:t>Select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2286000"/>
            <a:ext cx="5080000" cy="4572000"/>
          </a:xfrm>
          <a:noFill/>
          <a:ln/>
        </p:spPr>
        <p:txBody>
          <a:bodyPr/>
          <a:lstStyle/>
          <a:p>
            <a:r>
              <a:rPr lang="en-US" altLang="en-US" sz="2400" dirty="0"/>
              <a:t>Selects rows that satisfy </a:t>
            </a:r>
            <a:r>
              <a:rPr lang="en-US" altLang="en-US" sz="2400" i="1" dirty="0">
                <a:solidFill>
                  <a:schemeClr val="accent2"/>
                </a:solidFill>
              </a:rPr>
              <a:t>selection condition</a:t>
            </a:r>
            <a:r>
              <a:rPr lang="en-US" altLang="en-US" sz="2400" dirty="0"/>
              <a:t>.</a:t>
            </a:r>
          </a:p>
          <a:p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 identical to schema of (only) input relation.</a:t>
            </a:r>
          </a:p>
          <a:p>
            <a:r>
              <a:rPr lang="en-US" altLang="en-US" sz="2400" i="1" dirty="0"/>
              <a:t>Result </a:t>
            </a:r>
            <a:r>
              <a:rPr lang="en-US" altLang="en-US" sz="2400" dirty="0"/>
              <a:t>relation can be the </a:t>
            </a:r>
            <a:r>
              <a:rPr lang="en-US" altLang="en-US" sz="2400" i="1" dirty="0"/>
              <a:t>input </a:t>
            </a:r>
            <a:r>
              <a:rPr lang="en-US" altLang="en-US" sz="2400" dirty="0"/>
              <a:t>for another relational algebra operation!  (</a:t>
            </a:r>
            <a:r>
              <a:rPr lang="en-US" altLang="en-US" sz="2400" i="1" dirty="0"/>
              <a:t>Operator</a:t>
            </a:r>
            <a:r>
              <a:rPr lang="en-US" altLang="en-US" sz="2400" dirty="0"/>
              <a:t> </a:t>
            </a:r>
            <a:r>
              <a:rPr lang="en-US" altLang="en-US" sz="2400" i="1" dirty="0"/>
              <a:t>composition.</a:t>
            </a:r>
            <a:r>
              <a:rPr lang="en-US" altLang="en-US" sz="2400" dirty="0"/>
              <a:t>)</a:t>
            </a:r>
          </a:p>
        </p:txBody>
      </p:sp>
      <p:graphicFrame>
        <p:nvGraphicFramePr>
          <p:cNvPr id="1843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71608" y="4180795"/>
          <a:ext cx="409786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73320" imgH="874440" progId="Equation.3">
                  <p:embed/>
                </p:oleObj>
              </mc:Choice>
              <mc:Fallback>
                <p:oleObj name="Equation" r:id="rId3" imgW="3073320" imgH="874440" progId="Equation.3">
                  <p:embed/>
                  <p:pic>
                    <p:nvPicPr>
                      <p:cNvPr id="18437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608" y="4180795"/>
                        <a:ext cx="409786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96593" y="2518229"/>
          <a:ext cx="625051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687560" imgH="1680840" progId="Word.Document.8">
                  <p:embed/>
                </p:oleObj>
              </mc:Choice>
              <mc:Fallback>
                <p:oleObj name="Document" r:id="rId5" imgW="4687560" imgH="1680840" progId="Word.Document.8">
                  <p:embed/>
                  <p:pic>
                    <p:nvPicPr>
                      <p:cNvPr id="1843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593" y="2518229"/>
                        <a:ext cx="6250517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47330" y="5027612"/>
          <a:ext cx="4138084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03560" imgH="1677960" progId="Word.Document.8">
                  <p:embed/>
                </p:oleObj>
              </mc:Choice>
              <mc:Fallback>
                <p:oleObj name="Document" r:id="rId7" imgW="3103560" imgH="1677960" progId="Word.Document.8">
                  <p:embed/>
                  <p:pic>
                    <p:nvPicPr>
                      <p:cNvPr id="18439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330" y="5027612"/>
                        <a:ext cx="4138084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167915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/>
            </a:br>
            <a:r>
              <a:rPr lang="en-US" altLang="en-US" sz="4000" b="1" dirty="0">
                <a:solidFill>
                  <a:schemeClr val="tx1"/>
                </a:solidFill>
              </a:rPr>
              <a:t>Select [</a:t>
            </a:r>
            <a:r>
              <a:rPr lang="el-GR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en-US" altLang="en-US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row</a:t>
            </a:r>
            <a:r>
              <a:rPr lang="en-US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condition</a:t>
            </a:r>
            <a:r>
              <a:rPr lang="en-US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(table)</a:t>
            </a:r>
            <a:r>
              <a:rPr lang="en-US" altLang="en-US" sz="4000" b="1" dirty="0">
                <a:solidFill>
                  <a:schemeClr val="tx1"/>
                </a:solidFill>
              </a:rPr>
              <a:t>] 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39" y="2589213"/>
            <a:ext cx="89916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9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D68B7-912B-44BE-8835-3C42ACDFCEDE}"/>
              </a:ext>
            </a:extLst>
          </p:cNvPr>
          <p:cNvSpPr/>
          <p:nvPr/>
        </p:nvSpPr>
        <p:spPr>
          <a:xfrm>
            <a:off x="7142480" y="1107440"/>
            <a:ext cx="4846320" cy="575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639536"/>
            <a:ext cx="10363200" cy="1104900"/>
          </a:xfrm>
          <a:noFill/>
          <a:ln/>
        </p:spPr>
        <p:txBody>
          <a:bodyPr/>
          <a:lstStyle/>
          <a:p>
            <a:r>
              <a:rPr lang="en-US" altLang="en-US" dirty="0"/>
              <a:t>Projection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0678" y="2277835"/>
            <a:ext cx="6400800" cy="4354286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400" dirty="0"/>
              <a:t>Deletes attributes that are not in </a:t>
            </a:r>
            <a:r>
              <a:rPr lang="en-US" altLang="en-US" sz="2400" i="1" dirty="0"/>
              <a:t>projection list</a:t>
            </a:r>
            <a:r>
              <a:rPr lang="en-US" altLang="en-US" sz="2400" dirty="0"/>
              <a:t>.</a:t>
            </a:r>
          </a:p>
          <a:p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 contains exactly the fields in the projection list, with the same names that they had in the (only) input relation.</a:t>
            </a:r>
          </a:p>
          <a:p>
            <a:r>
              <a:rPr lang="en-US" altLang="en-US" sz="2400" dirty="0"/>
              <a:t>Projection operator eliminates </a:t>
            </a:r>
            <a:r>
              <a:rPr lang="en-US" altLang="en-US" sz="2400" i="1" dirty="0">
                <a:solidFill>
                  <a:schemeClr val="accent2"/>
                </a:solidFill>
              </a:rPr>
              <a:t>duplicates</a:t>
            </a:r>
            <a:r>
              <a:rPr lang="en-US" altLang="en-US" sz="2400" dirty="0"/>
              <a:t>! </a:t>
            </a:r>
          </a:p>
          <a:p>
            <a:pPr lvl="1"/>
            <a:r>
              <a:rPr lang="en-US" altLang="en-US" dirty="0"/>
              <a:t>Note: real systems typically don’t do duplicate elimination unless the user explicitly asks for it.  (Why not?)</a:t>
            </a:r>
          </a:p>
        </p:txBody>
      </p:sp>
      <p:graphicFrame>
        <p:nvGraphicFramePr>
          <p:cNvPr id="1638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40386" y="1704523"/>
          <a:ext cx="3600451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700000" imgH="2371680" progId="Word.Document.8">
                  <p:embed/>
                </p:oleObj>
              </mc:Choice>
              <mc:Fallback>
                <p:oleObj name="Document" r:id="rId3" imgW="2700000" imgH="2371680" progId="Word.Document.8">
                  <p:embed/>
                  <p:pic>
                    <p:nvPicPr>
                      <p:cNvPr id="1638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386" y="1704523"/>
                        <a:ext cx="3600451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99349" y="3939949"/>
          <a:ext cx="4692651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9360" imgH="961920" progId="Equation.3">
                  <p:embed/>
                </p:oleObj>
              </mc:Choice>
              <mc:Fallback>
                <p:oleObj name="Equation" r:id="rId5" imgW="3519360" imgH="961920" progId="Equation.3">
                  <p:embed/>
                  <p:pic>
                    <p:nvPicPr>
                      <p:cNvPr id="1639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49" y="3939949"/>
                        <a:ext cx="4692651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72285" y="4573587"/>
          <a:ext cx="163406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1225440" imgH="1674720" progId="Word.Document.8">
                  <p:embed/>
                </p:oleObj>
              </mc:Choice>
              <mc:Fallback>
                <p:oleObj name="Document" r:id="rId7" imgW="1225440" imgH="1674720" progId="Word.Document.8">
                  <p:embed/>
                  <p:pic>
                    <p:nvPicPr>
                      <p:cNvPr id="1639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285" y="4573587"/>
                        <a:ext cx="1634067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8411937" y="6248400"/>
          <a:ext cx="2868084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1000" imgH="799920" progId="Equation.3">
                  <p:embed/>
                </p:oleObj>
              </mc:Choice>
              <mc:Fallback>
                <p:oleObj name="Equation" r:id="rId9" imgW="2151000" imgH="799920" progId="Equation.3">
                  <p:embed/>
                  <p:pic>
                    <p:nvPicPr>
                      <p:cNvPr id="16392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1937" y="6248400"/>
                        <a:ext cx="2868084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890144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/>
                </a:solidFill>
              </a:rPr>
              <a:t>Project [</a:t>
            </a:r>
            <a:r>
              <a:rPr lang="el-GR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column1,column2</a:t>
            </a:r>
            <a:r>
              <a:rPr lang="en-US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(table)</a:t>
            </a:r>
            <a:r>
              <a:rPr lang="en-US" altLang="en-US" b="1" dirty="0">
                <a:solidFill>
                  <a:schemeClr val="tx1"/>
                </a:solidFill>
              </a:rPr>
              <a:t>]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277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10" y="2320925"/>
            <a:ext cx="7391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58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/>
            </a:br>
            <a:r>
              <a:rPr lang="en-US" altLang="en-US" b="1" dirty="0">
                <a:solidFill>
                  <a:schemeClr val="tx1"/>
                </a:solidFill>
              </a:rPr>
              <a:t>Union [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30000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baseline="-30000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</a:rPr>
              <a:t>] 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379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8" y="4480152"/>
            <a:ext cx="89916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6236" y="2267887"/>
            <a:ext cx="102135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All of these operations take two input relations, which must be </a:t>
            </a:r>
            <a:r>
              <a:rPr lang="en-US" altLang="en-US" sz="2400" i="1" u="sng" dirty="0">
                <a:solidFill>
                  <a:schemeClr val="accent2"/>
                </a:solidFill>
              </a:rPr>
              <a:t>union-compatible</a:t>
            </a:r>
            <a:r>
              <a:rPr lang="en-US" altLang="en-US" sz="2400" dirty="0">
                <a:solidFill>
                  <a:schemeClr val="accent2"/>
                </a:solidFill>
              </a:rPr>
              <a:t>:</a:t>
            </a:r>
            <a:endParaRPr lang="en-US" altLang="en-US" sz="2400" dirty="0"/>
          </a:p>
          <a:p>
            <a:pPr marL="742950" lvl="1" indent="-285750">
              <a:buSzPct val="75000"/>
              <a:buFont typeface="Arial" panose="020B0604020202020204" pitchFamily="34" charset="0"/>
              <a:buChar char="•"/>
            </a:pPr>
            <a:r>
              <a:rPr lang="en-US" altLang="en-US" dirty="0"/>
              <a:t>Same number of fields.</a:t>
            </a:r>
          </a:p>
          <a:p>
            <a:pPr marL="742950" lvl="1" indent="-285750">
              <a:buSzPct val="75000"/>
              <a:buFont typeface="Arial" panose="020B0604020202020204" pitchFamily="34" charset="0"/>
              <a:buChar char="•"/>
            </a:pPr>
            <a:r>
              <a:rPr lang="en-US" altLang="en-US" dirty="0"/>
              <a:t>`Corresponding’ fields have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318756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/>
            </a:br>
            <a:r>
              <a:rPr lang="en-US" altLang="en-US" b="1" dirty="0">
                <a:solidFill>
                  <a:schemeClr val="tx1"/>
                </a:solidFill>
              </a:rPr>
              <a:t>Intersect [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30000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baseline="-30000" dirty="0">
                <a:solidFill>
                  <a:schemeClr val="tx1"/>
                </a:solidFill>
                <a:latin typeface="CG Times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</a:rPr>
              <a:t>] 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35264"/>
            <a:ext cx="891540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5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Relational Set Operators</a:t>
            </a: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>
          <a:xfrm>
            <a:off x="751114" y="2603500"/>
            <a:ext cx="9229499" cy="3416300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Difference [</a:t>
            </a:r>
            <a:r>
              <a:rPr lang="en-US" altLang="en-US" sz="2400" dirty="0"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>
                <a:latin typeface="CG Times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G Times" pitchFamily="18" charset="0"/>
                <a:cs typeface="Times New Roman" panose="02020603050405020304" pitchFamily="18" charset="0"/>
              </a:rPr>
              <a:t> - R</a:t>
            </a:r>
            <a:r>
              <a:rPr lang="en-US" altLang="en-US" sz="2400" baseline="-30000" dirty="0">
                <a:latin typeface="CG Times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/>
              <a:t>]</a:t>
            </a:r>
          </a:p>
          <a:p>
            <a:pPr lvl="1" eaLnBrk="1" hangingPunct="1"/>
            <a:r>
              <a:rPr lang="en-US" altLang="en-US" sz="2000" dirty="0"/>
              <a:t>Yields all rows in one table that are not found in the other table</a:t>
            </a:r>
          </a:p>
          <a:p>
            <a:pPr lvl="1" eaLnBrk="1" hangingPunct="1"/>
            <a:r>
              <a:rPr lang="en-US" altLang="en-US" sz="2000" dirty="0"/>
              <a:t>Tables must be union-compatible to yield valid results </a:t>
            </a:r>
          </a:p>
          <a:p>
            <a:r>
              <a:rPr lang="en-US" altLang="en-US" sz="2400" b="1" dirty="0"/>
              <a:t>Product [</a:t>
            </a:r>
            <a:r>
              <a:rPr lang="en-US" altLang="en-US" sz="2400" dirty="0"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>
                <a:latin typeface="CG Times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G Times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dirty="0">
                <a:latin typeface="CG Times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sz="2400" baseline="-30000" dirty="0">
                <a:latin typeface="CG Times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/>
              <a:t>]</a:t>
            </a:r>
          </a:p>
          <a:p>
            <a:pPr lvl="1" eaLnBrk="1" hangingPunct="1"/>
            <a:r>
              <a:rPr lang="en-US" altLang="en-US" sz="2000" dirty="0"/>
              <a:t>Yields all possible pairs of rows from two tables</a:t>
            </a:r>
          </a:p>
        </p:txBody>
      </p:sp>
    </p:spTree>
    <p:extLst>
      <p:ext uri="{BB962C8B-B14F-4D97-AF65-F5344CB8AC3E}">
        <p14:creationId xmlns:p14="http://schemas.microsoft.com/office/powerpoint/2010/main" val="9597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FAB1-0977-427C-90DF-ABF4E664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Bad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CA86-806D-4BED-BAB1-A72F4E83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Discussing implementation details such as foreign keys and Primary keys</a:t>
            </a:r>
          </a:p>
          <a:p>
            <a:r>
              <a:rPr lang="en-AU" sz="2400" dirty="0"/>
              <a:t>Discussing what is entity or relationship</a:t>
            </a:r>
          </a:p>
          <a:p>
            <a:r>
              <a:rPr lang="en-AU" sz="2400" dirty="0"/>
              <a:t>Not giving details as required</a:t>
            </a:r>
          </a:p>
        </p:txBody>
      </p:sp>
    </p:spTree>
    <p:extLst>
      <p:ext uri="{BB962C8B-B14F-4D97-AF65-F5344CB8AC3E}">
        <p14:creationId xmlns:p14="http://schemas.microsoft.com/office/powerpoint/2010/main" val="4050454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/>
            </a:br>
            <a:r>
              <a:rPr lang="en-US" altLang="en-US" dirty="0">
                <a:solidFill>
                  <a:schemeClr val="tx1"/>
                </a:solidFill>
              </a:rPr>
              <a:t>Difference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994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1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318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Product 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3450"/>
            <a:ext cx="89916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769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Set Operators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Join</a:t>
            </a:r>
          </a:p>
          <a:p>
            <a:pPr lvl="1" eaLnBrk="1" hangingPunct="1"/>
            <a:r>
              <a:rPr lang="en-US" altLang="en-US" dirty="0"/>
              <a:t>Allows information to be intelligently combined from two or more tables </a:t>
            </a:r>
          </a:p>
          <a:p>
            <a:pPr eaLnBrk="1" hangingPunct="1"/>
            <a:r>
              <a:rPr lang="en-US" altLang="en-US" b="1" dirty="0"/>
              <a:t>Divide</a:t>
            </a:r>
          </a:p>
          <a:p>
            <a:pPr lvl="1" eaLnBrk="1" hangingPunct="1"/>
            <a:r>
              <a:rPr lang="en-US" altLang="en-US" dirty="0"/>
              <a:t>Uses one 2-column table as the dividend and one single-column table as the divisor</a:t>
            </a:r>
          </a:p>
          <a:p>
            <a:pPr lvl="1" eaLnBrk="1" hangingPunct="1"/>
            <a:r>
              <a:rPr lang="en-US" altLang="en-US" dirty="0"/>
              <a:t>Output is a single column that contains all values from the second column of the dividend that are associated with every row in the divisor</a:t>
            </a:r>
          </a:p>
        </p:txBody>
      </p:sp>
    </p:spTree>
    <p:extLst>
      <p:ext uri="{BB962C8B-B14F-4D97-AF65-F5344CB8AC3E}">
        <p14:creationId xmlns:p14="http://schemas.microsoft.com/office/powerpoint/2010/main" val="80375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Joins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Natural join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Links tables by selecting only the rows with common values in their common attributes</a:t>
            </a:r>
          </a:p>
          <a:p>
            <a:pPr lvl="1" eaLnBrk="1" hangingPunct="1"/>
            <a:r>
              <a:rPr lang="en-US" altLang="en-US" b="1" dirty="0"/>
              <a:t>Join columns</a:t>
            </a:r>
            <a:r>
              <a:rPr lang="en-US" altLang="en-US" dirty="0"/>
              <a:t>: Common columns</a:t>
            </a:r>
            <a:r>
              <a:rPr lang="en-US" altLang="en-US" b="1" dirty="0"/>
              <a:t> </a:t>
            </a:r>
          </a:p>
          <a:p>
            <a:pPr eaLnBrk="1" hangingPunct="1"/>
            <a:r>
              <a:rPr lang="en-US" altLang="en-US" b="1" dirty="0"/>
              <a:t>Equijoin</a:t>
            </a:r>
            <a:r>
              <a:rPr lang="en-US" altLang="en-US" dirty="0"/>
              <a:t>: Links tables on the basis of an equality condition that compares specified columns of each table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430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Joins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Inner join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Only returns matched records from the tables that are being joined</a:t>
            </a:r>
          </a:p>
          <a:p>
            <a:pPr eaLnBrk="1" hangingPunct="1"/>
            <a:r>
              <a:rPr lang="en-US" altLang="en-US" b="1"/>
              <a:t>Outer join</a:t>
            </a:r>
            <a:r>
              <a:rPr lang="en-US" altLang="en-US"/>
              <a:t>: Matched pairs are retained and unmatched values in the other table are left null </a:t>
            </a:r>
          </a:p>
          <a:p>
            <a:pPr lvl="1" eaLnBrk="1" hangingPunct="1"/>
            <a:r>
              <a:rPr lang="en-US" altLang="en-US" b="1"/>
              <a:t>Left outer join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Yields all of the rows in the first table, including those that do not have a matching value in the second table </a:t>
            </a:r>
          </a:p>
          <a:p>
            <a:pPr lvl="1" eaLnBrk="1" hangingPunct="1"/>
            <a:r>
              <a:rPr lang="en-US" altLang="en-US" b="1"/>
              <a:t>Right outer join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Yields all of the rows in the second table, including those that do not have matching values in the first table 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5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765" y="1021109"/>
            <a:ext cx="7772400" cy="5302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EXAMPLE JOIN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885950"/>
            <a:ext cx="8255000" cy="481965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</a:p>
          <a:p>
            <a:pPr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r>
              <a:rPr lang="en-US" altLang="zh-CN" sz="2400" dirty="0">
                <a:ea typeface="SimSun" panose="02010600030101010101" pitchFamily="2" charset="-122"/>
              </a:rPr>
              <a:t>Natural Join, (</a:t>
            </a:r>
            <a:r>
              <a:rPr lang="en-US" altLang="zh-CN" sz="2400" dirty="0" err="1">
                <a:ea typeface="SimSun" panose="02010600030101010101" pitchFamily="2" charset="-122"/>
              </a:rPr>
              <a:t>Emp</a:t>
            </a:r>
            <a:r>
              <a:rPr lang="en-US" altLang="zh-CN" sz="2400" dirty="0">
                <a:ea typeface="SimSun" panose="02010600030101010101" pitchFamily="2" charset="-122"/>
              </a:rPr>
              <a:t>       </a:t>
            </a:r>
            <a:r>
              <a:rPr lang="en-US" altLang="zh-CN" sz="2400" dirty="0" err="1">
                <a:ea typeface="SimSun" panose="02010600030101010101" pitchFamily="2" charset="-122"/>
              </a:rPr>
              <a:t>Dept</a:t>
            </a:r>
            <a:r>
              <a:rPr lang="en-US" altLang="zh-CN" sz="2400" dirty="0">
                <a:ea typeface="SimSun" panose="02010600030101010101" pitchFamily="2" charset="-122"/>
              </a:rPr>
              <a:t>)))</a:t>
            </a:r>
          </a:p>
          <a:p>
            <a:pPr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dirty="0">
              <a:ea typeface="SimSun" panose="02010600030101010101" pitchFamily="2" charset="-122"/>
            </a:endParaRPr>
          </a:p>
        </p:txBody>
      </p:sp>
      <p:graphicFrame>
        <p:nvGraphicFramePr>
          <p:cNvPr id="412822" name="Group 150"/>
          <p:cNvGraphicFramePr>
            <a:graphicFrameLocks noGrp="1"/>
          </p:cNvGraphicFramePr>
          <p:nvPr/>
        </p:nvGraphicFramePr>
        <p:xfrm>
          <a:off x="663576" y="2090440"/>
          <a:ext cx="4267199" cy="1732002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6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Shideh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2720" name="Text Box 48"/>
          <p:cNvSpPr txBox="1">
            <a:spLocks noChangeArrowheads="1"/>
          </p:cNvSpPr>
          <p:nvPr/>
        </p:nvSpPr>
        <p:spPr bwMode="auto">
          <a:xfrm>
            <a:off x="4854576" y="3020861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EMP</a:t>
            </a:r>
          </a:p>
        </p:txBody>
      </p:sp>
      <p:graphicFrame>
        <p:nvGraphicFramePr>
          <p:cNvPr id="412824" name="Group 152"/>
          <p:cNvGraphicFramePr>
            <a:graphicFrameLocks noGrp="1"/>
          </p:cNvGraphicFramePr>
          <p:nvPr/>
        </p:nvGraphicFramePr>
        <p:xfrm>
          <a:off x="5967413" y="2389512"/>
          <a:ext cx="3733800" cy="1262698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mgrss#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2743" name="Text Box 71"/>
          <p:cNvSpPr txBox="1">
            <a:spLocks noChangeArrowheads="1"/>
          </p:cNvSpPr>
          <p:nvPr/>
        </p:nvSpPr>
        <p:spPr bwMode="auto">
          <a:xfrm>
            <a:off x="9788744" y="2834885"/>
            <a:ext cx="7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err="1"/>
              <a:t>Dept</a:t>
            </a:r>
            <a:endParaRPr lang="en-US" altLang="en-US" dirty="0"/>
          </a:p>
        </p:txBody>
      </p:sp>
      <p:grpSp>
        <p:nvGrpSpPr>
          <p:cNvPr id="412744" name="Group 72"/>
          <p:cNvGrpSpPr>
            <a:grpSpLocks/>
          </p:cNvGrpSpPr>
          <p:nvPr/>
        </p:nvGrpSpPr>
        <p:grpSpPr bwMode="auto">
          <a:xfrm>
            <a:off x="5105401" y="6342222"/>
            <a:ext cx="152400" cy="152400"/>
            <a:chOff x="1920" y="480"/>
            <a:chExt cx="1488" cy="768"/>
          </a:xfrm>
        </p:grpSpPr>
        <p:sp>
          <p:nvSpPr>
            <p:cNvPr id="412745" name="Line 73"/>
            <p:cNvSpPr>
              <a:spLocks noChangeShapeType="1"/>
            </p:cNvSpPr>
            <p:nvPr/>
          </p:nvSpPr>
          <p:spPr bwMode="auto">
            <a:xfrm>
              <a:off x="1920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746" name="Line 74"/>
            <p:cNvSpPr>
              <a:spLocks noChangeShapeType="1"/>
            </p:cNvSpPr>
            <p:nvPr/>
          </p:nvSpPr>
          <p:spPr bwMode="auto">
            <a:xfrm>
              <a:off x="3408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747" name="Line 75"/>
            <p:cNvSpPr>
              <a:spLocks noChangeShapeType="1"/>
            </p:cNvSpPr>
            <p:nvPr/>
          </p:nvSpPr>
          <p:spPr bwMode="auto">
            <a:xfrm>
              <a:off x="1920" y="480"/>
              <a:ext cx="14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748" name="Line 76"/>
            <p:cNvSpPr>
              <a:spLocks noChangeShapeType="1"/>
            </p:cNvSpPr>
            <p:nvPr/>
          </p:nvSpPr>
          <p:spPr bwMode="auto">
            <a:xfrm flipV="1">
              <a:off x="1920" y="480"/>
              <a:ext cx="14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12749" name="Text Box 77"/>
          <p:cNvSpPr txBox="1">
            <a:spLocks noChangeArrowheads="1"/>
          </p:cNvSpPr>
          <p:nvPr/>
        </p:nvSpPr>
        <p:spPr bwMode="auto">
          <a:xfrm>
            <a:off x="5181601" y="6418422"/>
            <a:ext cx="5309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00"/>
              <a:t>(dno)</a:t>
            </a:r>
          </a:p>
        </p:txBody>
      </p:sp>
      <p:graphicFrame>
        <p:nvGraphicFramePr>
          <p:cNvPr id="412829" name="Group 157"/>
          <p:cNvGraphicFramePr>
            <a:graphicFrameLocks noGrp="1"/>
          </p:cNvGraphicFramePr>
          <p:nvPr/>
        </p:nvGraphicFramePr>
        <p:xfrm>
          <a:off x="1612751" y="3860484"/>
          <a:ext cx="8458200" cy="2270760"/>
        </p:xfrm>
        <a:graphic>
          <a:graphicData uri="http://schemas.openxmlformats.org/drawingml/2006/table">
            <a:tbl>
              <a:tblPr/>
              <a:tblGrid>
                <a:gridCol w="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mgrss#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Shideh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22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/>
            </a:br>
            <a:r>
              <a:rPr lang="en-US" altLang="en-US" dirty="0">
                <a:solidFill>
                  <a:schemeClr val="tx1"/>
                </a:solidFill>
              </a:rPr>
              <a:t>Divide 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301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362201"/>
            <a:ext cx="8345488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7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7FACB6-EB27-49B4-A122-4B20B9174C39}"/>
              </a:ext>
            </a:extLst>
          </p:cNvPr>
          <p:cNvSpPr/>
          <p:nvPr/>
        </p:nvSpPr>
        <p:spPr>
          <a:xfrm>
            <a:off x="487680" y="1690688"/>
            <a:ext cx="11196320" cy="4071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Examples of Division A/B</a:t>
            </a:r>
          </a:p>
        </p:txBody>
      </p:sp>
      <p:graphicFrame>
        <p:nvGraphicFramePr>
          <p:cNvPr id="307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57250" y="2083987"/>
          <a:ext cx="2654300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90440" imgH="4260600" progId="Word.Document.8">
                  <p:embed/>
                </p:oleObj>
              </mc:Choice>
              <mc:Fallback>
                <p:oleObj name="Document" r:id="rId3" imgW="1990440" imgH="4260600" progId="Word.Document.8">
                  <p:embed/>
                  <p:pic>
                    <p:nvPicPr>
                      <p:cNvPr id="3072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083987"/>
                        <a:ext cx="2654300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1" y="2172366"/>
          <a:ext cx="155363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64960" imgH="1035000" progId="Word.Document.8">
                  <p:embed/>
                </p:oleObj>
              </mc:Choice>
              <mc:Fallback>
                <p:oleObj name="Document" r:id="rId5" imgW="1164960" imgH="1035000" progId="Word.Document.8">
                  <p:embed/>
                  <p:pic>
                    <p:nvPicPr>
                      <p:cNvPr id="30726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172366"/>
                        <a:ext cx="155363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16800" y="2188694"/>
          <a:ext cx="176953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1326960" imgH="1638000" progId="Word.Document.8">
                  <p:embed/>
                </p:oleObj>
              </mc:Choice>
              <mc:Fallback>
                <p:oleObj name="Document" r:id="rId7" imgW="1326960" imgH="1638000" progId="Word.Document.8">
                  <p:embed/>
                  <p:pic>
                    <p:nvPicPr>
                      <p:cNvPr id="30727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2188694"/>
                        <a:ext cx="176953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140951" y="2311865"/>
          <a:ext cx="176953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1326960" imgH="2087280" progId="Word.Document.8">
                  <p:embed/>
                </p:oleObj>
              </mc:Choice>
              <mc:Fallback>
                <p:oleObj name="Document" r:id="rId9" imgW="1326960" imgH="2087280" progId="Word.Document.8">
                  <p:embed/>
                  <p:pic>
                    <p:nvPicPr>
                      <p:cNvPr id="3072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1" y="2311865"/>
                        <a:ext cx="1769533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8351" y="3729039"/>
          <a:ext cx="1769533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1326960" imgH="2250720" progId="Word.Document.8">
                  <p:embed/>
                </p:oleObj>
              </mc:Choice>
              <mc:Fallback>
                <p:oleObj name="Document" r:id="rId11" imgW="1326960" imgH="2250720" progId="Word.Document.8">
                  <p:embed/>
                  <p:pic>
                    <p:nvPicPr>
                      <p:cNvPr id="30729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1" y="3729039"/>
                        <a:ext cx="1769533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16800" y="4491038"/>
          <a:ext cx="176953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1326960" imgH="1439640" progId="Word.Document.8">
                  <p:embed/>
                </p:oleObj>
              </mc:Choice>
              <mc:Fallback>
                <p:oleObj name="Document" r:id="rId13" imgW="1326960" imgH="1439640" progId="Word.Document.8">
                  <p:embed/>
                  <p:pic>
                    <p:nvPicPr>
                      <p:cNvPr id="30730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491038"/>
                        <a:ext cx="176953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267951" y="4876800"/>
          <a:ext cx="176953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5" imgW="1326960" imgH="1320480" progId="Word.Document.8">
                  <p:embed/>
                </p:oleObj>
              </mc:Choice>
              <mc:Fallback>
                <p:oleObj name="Document" r:id="rId15" imgW="1326960" imgH="1320480" progId="Word.Document.8">
                  <p:embed/>
                  <p:pic>
                    <p:nvPicPr>
                      <p:cNvPr id="30731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7951" y="4876800"/>
                        <a:ext cx="1769533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74674" y="6185894"/>
            <a:ext cx="47929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 dirty="0">
                <a:latin typeface="Book Antiqua" pitchFamily="18" charset="0"/>
              </a:rPr>
              <a:t>A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758268" y="3064541"/>
            <a:ext cx="63799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itchFamily="18" charset="0"/>
              </a:rPr>
              <a:t>B1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600952" y="3461869"/>
            <a:ext cx="63799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itchFamily="18" charset="0"/>
              </a:rPr>
              <a:t>B2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0450288" y="3982811"/>
            <a:ext cx="63799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 dirty="0">
                <a:latin typeface="Book Antiqua" pitchFamily="18" charset="0"/>
              </a:rPr>
              <a:t>B3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4453467" y="5762626"/>
            <a:ext cx="10563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itchFamily="18" charset="0"/>
              </a:rPr>
              <a:t>A/B1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296150" y="5762626"/>
            <a:ext cx="10563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itchFamily="18" charset="0"/>
              </a:rPr>
              <a:t>A/B2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0140951" y="5762626"/>
            <a:ext cx="10563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itchFamily="18" charset="0"/>
              </a:rPr>
              <a:t>A/B3</a:t>
            </a:r>
          </a:p>
        </p:txBody>
      </p:sp>
    </p:spTree>
    <p:extLst>
      <p:ext uri="{BB962C8B-B14F-4D97-AF65-F5344CB8AC3E}">
        <p14:creationId xmlns:p14="http://schemas.microsoft.com/office/powerpoint/2010/main" val="4141026946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Summary: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Designing Database</a:t>
            </a:r>
          </a:p>
          <a:p>
            <a:pPr lvl="1"/>
            <a:r>
              <a:rPr lang="en-AU" dirty="0"/>
              <a:t>Business rules</a:t>
            </a:r>
          </a:p>
          <a:p>
            <a:pPr lvl="1"/>
            <a:r>
              <a:rPr lang="en-AU" dirty="0"/>
              <a:t>ER Diagram</a:t>
            </a:r>
          </a:p>
          <a:p>
            <a:pPr lvl="1"/>
            <a:r>
              <a:rPr lang="en-AU" dirty="0"/>
              <a:t>Relational model</a:t>
            </a:r>
          </a:p>
          <a:p>
            <a:r>
              <a:rPr lang="en-AU" dirty="0"/>
              <a:t>Extracting information from Relations</a:t>
            </a:r>
          </a:p>
          <a:p>
            <a:pPr lvl="1"/>
            <a:r>
              <a:rPr lang="en-AU" dirty="0"/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289798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05ED-1FB0-4725-AF1A-050FC94B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 1: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616-085D-41BA-8DE1-3D058419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" y="1690688"/>
            <a:ext cx="11084560" cy="4964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Scenario: You have been asked by Amazon Web services (AWS) to design database for their Cloud Marketplace i.e. their website-&gt; https://aws.amazon.com/marketplace</a:t>
            </a:r>
          </a:p>
          <a:p>
            <a:r>
              <a:rPr lang="en-AU" dirty="0"/>
              <a:t>Phase 1: Business Rules Collection &amp; Reflection [Submission ]</a:t>
            </a:r>
          </a:p>
          <a:p>
            <a:pPr lvl="1"/>
            <a:r>
              <a:rPr lang="en-AU" dirty="0"/>
              <a:t>You need to write business rules after studying </a:t>
            </a:r>
            <a:r>
              <a:rPr lang="en-AU" dirty="0">
                <a:hlinkClick r:id="rId2"/>
              </a:rPr>
              <a:t>https://aws.amazon.com/marketplace</a:t>
            </a:r>
            <a:r>
              <a:rPr lang="en-AU" dirty="0"/>
              <a:t> .Word limit is 400 words.</a:t>
            </a:r>
          </a:p>
          <a:p>
            <a:pPr lvl="1"/>
            <a:r>
              <a:rPr lang="en-AU" dirty="0"/>
              <a:t>Submit them on </a:t>
            </a:r>
            <a:r>
              <a:rPr lang="en-AU" dirty="0" err="1"/>
              <a:t>Mylo</a:t>
            </a:r>
            <a:r>
              <a:rPr lang="en-AU" dirty="0"/>
              <a:t> by </a:t>
            </a:r>
            <a:r>
              <a:rPr lang="en-AU" dirty="0">
                <a:highlight>
                  <a:srgbClr val="000080"/>
                </a:highlight>
              </a:rPr>
              <a:t>26 July Monday 11.55pm </a:t>
            </a:r>
          </a:p>
          <a:p>
            <a:pPr lvl="2"/>
            <a:r>
              <a:rPr lang="en-AU" dirty="0"/>
              <a:t>You will get 1 Marks for your submission</a:t>
            </a:r>
          </a:p>
          <a:p>
            <a:pPr lvl="1"/>
            <a:r>
              <a:rPr lang="en-AU" dirty="0"/>
              <a:t>Write reflection on your submission based on the business rules provided on </a:t>
            </a:r>
            <a:r>
              <a:rPr lang="en-AU" dirty="0" err="1"/>
              <a:t>Mylo</a:t>
            </a:r>
            <a:r>
              <a:rPr lang="en-AU" dirty="0"/>
              <a:t> by unit coordinator. You need to write what you got right and what you got wrong. It should not be more than 150 words</a:t>
            </a:r>
          </a:p>
          <a:p>
            <a:pPr lvl="2"/>
            <a:r>
              <a:rPr lang="en-AU" dirty="0"/>
              <a:t>The business rules given by unit coordinator will be available on 27 </a:t>
            </a:r>
            <a:r>
              <a:rPr lang="en-AU"/>
              <a:t>July Morning</a:t>
            </a:r>
            <a:endParaRPr lang="en-AU" dirty="0"/>
          </a:p>
          <a:p>
            <a:pPr lvl="2"/>
            <a:r>
              <a:rPr lang="en-AU" dirty="0"/>
              <a:t>You will be given 1.5 mark for this depending on how accurate your analysis is.</a:t>
            </a:r>
          </a:p>
          <a:p>
            <a:r>
              <a:rPr lang="en-AU" dirty="0"/>
              <a:t>Phase 2: Using Business rules provided by unit coordinator to conceptual and logical model</a:t>
            </a:r>
          </a:p>
          <a:p>
            <a:pPr lvl="1"/>
            <a:r>
              <a:rPr lang="en-AU" dirty="0"/>
              <a:t>Submission on </a:t>
            </a:r>
            <a:r>
              <a:rPr lang="en-AU" dirty="0" err="1"/>
              <a:t>Mylo</a:t>
            </a:r>
            <a:r>
              <a:rPr lang="en-AU" dirty="0"/>
              <a:t> by </a:t>
            </a:r>
            <a:r>
              <a:rPr lang="en-AU" sz="2500" dirty="0">
                <a:highlight>
                  <a:srgbClr val="000080"/>
                </a:highlight>
              </a:rPr>
              <a:t>9th August 1 PM </a:t>
            </a:r>
          </a:p>
          <a:p>
            <a:pPr lvl="1"/>
            <a:endParaRPr lang="en-AU" sz="1400" dirty="0"/>
          </a:p>
          <a:p>
            <a:r>
              <a:rPr lang="en-AU" dirty="0"/>
              <a:t>Final Submission include-your reflection on business rules, conceptual model i.e. ER diagram, conversion steps to logical model, your final relational model.</a:t>
            </a:r>
          </a:p>
          <a:p>
            <a:pPr marL="0" indent="0">
              <a:buNone/>
            </a:pPr>
            <a:r>
              <a:rPr lang="en-AU" sz="1400" dirty="0"/>
              <a:t>	 </a:t>
            </a:r>
          </a:p>
          <a:p>
            <a:pPr lvl="1"/>
            <a:endParaRPr lang="en-AU" sz="1100" dirty="0"/>
          </a:p>
          <a:p>
            <a:pPr lvl="1"/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257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ER Diagram’s Basic Building Blocks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957431" y="2567492"/>
            <a:ext cx="10531736" cy="47244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Entity</a:t>
            </a:r>
            <a:r>
              <a:rPr lang="en-US" altLang="en-US" dirty="0"/>
              <a:t>: Unique and distinct object used to collect and store data</a:t>
            </a:r>
          </a:p>
          <a:p>
            <a:pPr lvl="1" eaLnBrk="1" hangingPunct="1"/>
            <a:r>
              <a:rPr lang="en-US" altLang="en-US" b="1" dirty="0"/>
              <a:t>Attribute</a:t>
            </a:r>
            <a:r>
              <a:rPr lang="en-US" altLang="en-US" dirty="0"/>
              <a:t>: Characteristic of an entity</a:t>
            </a:r>
          </a:p>
          <a:p>
            <a:pPr eaLnBrk="1" hangingPunct="1"/>
            <a:r>
              <a:rPr lang="en-US" altLang="en-US" b="1" dirty="0"/>
              <a:t>Relationship</a:t>
            </a:r>
            <a:r>
              <a:rPr lang="en-US" altLang="en-US" dirty="0"/>
              <a:t>: Describes an association among entities</a:t>
            </a:r>
          </a:p>
          <a:p>
            <a:pPr lvl="1" eaLnBrk="1" hangingPunct="1"/>
            <a:r>
              <a:rPr lang="en-US" altLang="en-US" b="1" dirty="0"/>
              <a:t>One-to-many (1:M)</a:t>
            </a:r>
            <a:endParaRPr lang="en-US" altLang="en-US" dirty="0"/>
          </a:p>
          <a:p>
            <a:pPr lvl="1" eaLnBrk="1" hangingPunct="1"/>
            <a:r>
              <a:rPr lang="en-US" altLang="en-US" b="1" dirty="0"/>
              <a:t>Many-to-many (M:N or M:M)</a:t>
            </a:r>
            <a:endParaRPr lang="en-US" altLang="en-US" dirty="0"/>
          </a:p>
          <a:p>
            <a:pPr lvl="1" eaLnBrk="1" hangingPunct="1"/>
            <a:r>
              <a:rPr lang="en-US" altLang="en-US" b="1" dirty="0"/>
              <a:t>One-to-one (1:1)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cardinality</a:t>
            </a:r>
            <a:r>
              <a:rPr lang="en-US" altLang="en-US" dirty="0"/>
              <a:t> defines the relationship between the entities in terms of numbers.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4A1D18-A8EB-4A90-B668-DF7C52D2AE8C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6354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E/R Design Principles</a:t>
            </a:r>
          </a:p>
        </p:txBody>
      </p:sp>
      <p:sp>
        <p:nvSpPr>
          <p:cNvPr id="57344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61110" y="2280621"/>
            <a:ext cx="10809722" cy="399108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Schemas should not change often. So store frequently changing information as instances.</a:t>
            </a:r>
          </a:p>
          <a:p>
            <a:pPr lvl="1"/>
            <a:r>
              <a:rPr lang="en-US" altLang="en-US" sz="2000" dirty="0"/>
              <a:t>currently each project consists of 10 members. Since later projects may have more or less employees, do not hard code the 10 employees as 10 attributes of the project entity</a:t>
            </a:r>
          </a:p>
          <a:p>
            <a:r>
              <a:rPr lang="en-US" altLang="en-US" sz="2400" dirty="0"/>
              <a:t>Schemas should prevent representing the same facts multiple times (avoid redundancy).</a:t>
            </a:r>
          </a:p>
          <a:p>
            <a:pPr lvl="1"/>
            <a:r>
              <a:rPr lang="en-US" altLang="en-US" sz="2000" dirty="0"/>
              <a:t>An attribute/relationship is redundant if deleting it does not result in a loss of any information</a:t>
            </a:r>
          </a:p>
          <a:p>
            <a:pPr lvl="1"/>
            <a:r>
              <a:rPr lang="en-US" altLang="en-US" sz="2000" dirty="0"/>
              <a:t>redundancy may cause:</a:t>
            </a:r>
          </a:p>
          <a:p>
            <a:pPr lvl="2"/>
            <a:r>
              <a:rPr lang="en-US" altLang="en-US" sz="1800" dirty="0"/>
              <a:t>wastage of space in storing data</a:t>
            </a:r>
          </a:p>
          <a:p>
            <a:pPr lvl="2"/>
            <a:r>
              <a:rPr lang="en-US" altLang="en-US" sz="1800" dirty="0"/>
              <a:t>application programming to be more difficult -- applications need to update all instances of a fact else risk inconsistency of database</a:t>
            </a:r>
          </a:p>
          <a:p>
            <a:r>
              <a:rPr lang="en-US" altLang="en-US" sz="2400" dirty="0"/>
              <a:t>Consistent and clear naming policy for attributes, entities,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665850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09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</a:rPr>
              <a:t>Redundant Attributes</a:t>
            </a:r>
          </a:p>
        </p:txBody>
      </p:sp>
      <p:sp>
        <p:nvSpPr>
          <p:cNvPr id="575508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35619" y="4973088"/>
            <a:ext cx="2845592" cy="990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Managers start date stored twice -- redundancy.</a:t>
            </a:r>
          </a:p>
          <a:p>
            <a:endParaRPr lang="en-US" alt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3771901" y="3673162"/>
            <a:ext cx="14398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 dirty="0">
                <a:latin typeface="Arial" panose="020B0604020202020204" pitchFamily="34" charset="0"/>
              </a:rPr>
              <a:t>DEPARTMENT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8267701" y="3716024"/>
            <a:ext cx="14398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 dirty="0">
                <a:latin typeface="Arial" panose="020B0604020202020204" pitchFamily="34" charset="0"/>
              </a:rPr>
              <a:t>Employee</a:t>
            </a:r>
          </a:p>
        </p:txBody>
      </p:sp>
      <p:sp>
        <p:nvSpPr>
          <p:cNvPr id="575494" name="AutoShape 6"/>
          <p:cNvSpPr>
            <a:spLocks noChangeArrowheads="1"/>
          </p:cNvSpPr>
          <p:nvPr/>
        </p:nvSpPr>
        <p:spPr bwMode="auto">
          <a:xfrm>
            <a:off x="5975351" y="3405803"/>
            <a:ext cx="1381125" cy="769937"/>
          </a:xfrm>
          <a:prstGeom prst="diamond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i="1" dirty="0">
                <a:latin typeface="Arial" panose="020B0604020202020204" pitchFamily="34" charset="0"/>
              </a:rPr>
              <a:t>manages</a:t>
            </a:r>
          </a:p>
        </p:txBody>
      </p:sp>
      <p:sp>
        <p:nvSpPr>
          <p:cNvPr id="575506" name="Rectangle 18"/>
          <p:cNvSpPr>
            <a:spLocks noChangeArrowheads="1"/>
          </p:cNvSpPr>
          <p:nvPr/>
        </p:nvSpPr>
        <p:spPr bwMode="auto">
          <a:xfrm>
            <a:off x="5394983" y="3590612"/>
            <a:ext cx="18601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7855" y="3144441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u="sng" dirty="0" err="1">
                <a:latin typeface="Arial" panose="020B0604020202020204" pitchFamily="34" charset="0"/>
              </a:rPr>
              <a:t>Dept</a:t>
            </a:r>
            <a:r>
              <a:rPr lang="en-US" altLang="en-US" u="sng" dirty="0">
                <a:latin typeface="Arial" panose="020B0604020202020204" pitchFamily="34" charset="0"/>
              </a:rPr>
              <a:t> #</a:t>
            </a:r>
          </a:p>
          <a:p>
            <a:r>
              <a:rPr lang="en-US" altLang="en-US" dirty="0" err="1">
                <a:latin typeface="Arial" panose="020B0604020202020204" pitchFamily="34" charset="0"/>
              </a:rPr>
              <a:t>Mgr</a:t>
            </a:r>
            <a:r>
              <a:rPr lang="en-US" altLang="en-US" dirty="0">
                <a:latin typeface="Arial" panose="020B0604020202020204" pitchFamily="34" charset="0"/>
              </a:rPr>
              <a:t> start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3471" y="367316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err="1"/>
              <a:t>Emp_ssno</a:t>
            </a:r>
            <a:endParaRPr lang="en-AU" u="sng" dirty="0"/>
          </a:p>
          <a:p>
            <a:r>
              <a:rPr lang="en-AU" dirty="0" err="1"/>
              <a:t>Start_date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E2E945-61AF-4762-AEA6-F8A6F199DD09}"/>
              </a:ext>
            </a:extLst>
          </p:cNvPr>
          <p:cNvCxnSpPr>
            <a:cxnSpLocks/>
          </p:cNvCxnSpPr>
          <p:nvPr/>
        </p:nvCxnSpPr>
        <p:spPr>
          <a:xfrm>
            <a:off x="8258177" y="39414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F37F9A6-6410-4F04-8306-B955D53552A0}"/>
              </a:ext>
            </a:extLst>
          </p:cNvPr>
          <p:cNvSpPr/>
          <p:nvPr/>
        </p:nvSpPr>
        <p:spPr>
          <a:xfrm rot="16200000">
            <a:off x="8015679" y="3823177"/>
            <a:ext cx="292231" cy="226888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70A70E-4D97-44D9-BEB7-F45E0465678C}"/>
              </a:ext>
            </a:extLst>
          </p:cNvPr>
          <p:cNvCxnSpPr>
            <a:cxnSpLocks/>
            <a:endCxn id="575493" idx="1"/>
          </p:cNvCxnSpPr>
          <p:nvPr/>
        </p:nvCxnSpPr>
        <p:spPr>
          <a:xfrm>
            <a:off x="5210177" y="3899031"/>
            <a:ext cx="3057524" cy="21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313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4589463" y="2598465"/>
            <a:ext cx="1757362" cy="280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 dirty="0">
                <a:latin typeface="Arial" panose="020B0604020202020204" pitchFamily="34" charset="0"/>
              </a:rPr>
              <a:t>SUPPLIER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7631113" y="3021013"/>
            <a:ext cx="2400300" cy="29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 dirty="0"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2393950" y="3159126"/>
            <a:ext cx="20320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 dirty="0">
                <a:latin typeface="Arial" panose="020B0604020202020204" pitchFamily="34" charset="0"/>
              </a:rPr>
              <a:t>ITEM</a:t>
            </a:r>
          </a:p>
        </p:txBody>
      </p:sp>
      <p:sp>
        <p:nvSpPr>
          <p:cNvPr id="577542" name="AutoShape 6"/>
          <p:cNvSpPr>
            <a:spLocks noChangeArrowheads="1"/>
          </p:cNvSpPr>
          <p:nvPr/>
        </p:nvSpPr>
        <p:spPr bwMode="auto">
          <a:xfrm>
            <a:off x="2862262" y="2652200"/>
            <a:ext cx="1727200" cy="403225"/>
          </a:xfrm>
          <a:prstGeom prst="diamond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supplies</a:t>
            </a:r>
          </a:p>
        </p:txBody>
      </p:sp>
      <p:sp>
        <p:nvSpPr>
          <p:cNvPr id="577543" name="AutoShape 7"/>
          <p:cNvSpPr>
            <a:spLocks noChangeArrowheads="1"/>
          </p:cNvSpPr>
          <p:nvPr/>
        </p:nvSpPr>
        <p:spPr bwMode="auto">
          <a:xfrm>
            <a:off x="5126678" y="2966812"/>
            <a:ext cx="2033588" cy="368300"/>
          </a:xfrm>
          <a:prstGeom prst="diamond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 dirty="0">
                <a:latin typeface="Arial" panose="020B0604020202020204" pitchFamily="34" charset="0"/>
              </a:rPr>
              <a:t>used-by</a:t>
            </a:r>
          </a:p>
        </p:txBody>
      </p:sp>
      <p:sp>
        <p:nvSpPr>
          <p:cNvPr id="577544" name="AutoShape 8"/>
          <p:cNvSpPr>
            <a:spLocks noChangeArrowheads="1"/>
          </p:cNvSpPr>
          <p:nvPr/>
        </p:nvSpPr>
        <p:spPr bwMode="auto">
          <a:xfrm>
            <a:off x="6584156" y="2520677"/>
            <a:ext cx="2093913" cy="436562"/>
          </a:xfrm>
          <a:prstGeom prst="diamond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b="1" dirty="0">
                <a:latin typeface="Arial" panose="020B0604020202020204" pitchFamily="34" charset="0"/>
              </a:rPr>
              <a:t>is-customer-of</a:t>
            </a:r>
          </a:p>
        </p:txBody>
      </p:sp>
      <p:sp>
        <p:nvSpPr>
          <p:cNvPr id="577545" name="Line 9"/>
          <p:cNvSpPr>
            <a:spLocks noChangeShapeType="1"/>
          </p:cNvSpPr>
          <p:nvPr/>
        </p:nvSpPr>
        <p:spPr bwMode="auto">
          <a:xfrm flipH="1">
            <a:off x="3409949" y="2756955"/>
            <a:ext cx="1179513" cy="402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77548" name="Line 12"/>
          <p:cNvSpPr>
            <a:spLocks noChangeShapeType="1"/>
          </p:cNvSpPr>
          <p:nvPr/>
        </p:nvSpPr>
        <p:spPr bwMode="auto">
          <a:xfrm flipV="1">
            <a:off x="4428445" y="3249385"/>
            <a:ext cx="3202668" cy="923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77550" name="Line 14"/>
          <p:cNvSpPr>
            <a:spLocks noChangeShapeType="1"/>
          </p:cNvSpPr>
          <p:nvPr/>
        </p:nvSpPr>
        <p:spPr bwMode="auto">
          <a:xfrm>
            <a:off x="6346826" y="2738958"/>
            <a:ext cx="2622550" cy="2757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77557" name="Rectangle 21"/>
          <p:cNvSpPr>
            <a:spLocks noChangeArrowheads="1"/>
          </p:cNvSpPr>
          <p:nvPr/>
        </p:nvSpPr>
        <p:spPr bwMode="auto">
          <a:xfrm>
            <a:off x="561110" y="4296827"/>
            <a:ext cx="11164725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The fact that a project  is-customer-of a supplier can be derived from the relationships between supplier and item and between item and project.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That is, a project is-customer-of a supplier if there is a item that the supplier supplies which is used by the project.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Redundancy analysis can be tricky -- if supplies is a N:N relationship, then schema does not contain redundancy.</a:t>
            </a:r>
          </a:p>
        </p:txBody>
      </p:sp>
      <p:sp>
        <p:nvSpPr>
          <p:cNvPr id="577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Redundant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890116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Design 1: Bad design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2764706" y="3357960"/>
            <a:ext cx="814647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CITIES</a:t>
            </a:r>
          </a:p>
        </p:txBody>
      </p:sp>
      <p:sp>
        <p:nvSpPr>
          <p:cNvPr id="891908" name="Rectangle 4"/>
          <p:cNvSpPr>
            <a:spLocks noChangeArrowheads="1"/>
          </p:cNvSpPr>
          <p:nvPr/>
        </p:nvSpPr>
        <p:spPr bwMode="auto">
          <a:xfrm>
            <a:off x="9163046" y="3357960"/>
            <a:ext cx="906017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STATES</a:t>
            </a:r>
          </a:p>
        </p:txBody>
      </p:sp>
      <p:sp>
        <p:nvSpPr>
          <p:cNvPr id="891917" name="AutoShape 13"/>
          <p:cNvSpPr>
            <a:spLocks noChangeArrowheads="1"/>
          </p:cNvSpPr>
          <p:nvPr/>
        </p:nvSpPr>
        <p:spPr bwMode="auto">
          <a:xfrm>
            <a:off x="4704142" y="2825597"/>
            <a:ext cx="2783716" cy="733663"/>
          </a:xfrm>
          <a:prstGeom prst="diamond">
            <a:avLst/>
          </a:prstGeom>
          <a:noFill/>
          <a:ln w="76200" cmpd="tri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 dirty="0"/>
              <a:t>Located-in</a:t>
            </a:r>
          </a:p>
        </p:txBody>
      </p:sp>
      <p:sp>
        <p:nvSpPr>
          <p:cNvPr id="891920" name="AutoShape 16"/>
          <p:cNvSpPr>
            <a:spLocks noChangeArrowheads="1"/>
          </p:cNvSpPr>
          <p:nvPr/>
        </p:nvSpPr>
        <p:spPr bwMode="auto">
          <a:xfrm>
            <a:off x="5126060" y="3483332"/>
            <a:ext cx="1939879" cy="733663"/>
          </a:xfrm>
          <a:prstGeom prst="diamond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 dirty="0"/>
              <a:t>capital</a:t>
            </a:r>
          </a:p>
        </p:txBody>
      </p:sp>
      <p:sp>
        <p:nvSpPr>
          <p:cNvPr id="891922" name="Line 18"/>
          <p:cNvSpPr>
            <a:spLocks noChangeShapeType="1"/>
          </p:cNvSpPr>
          <p:nvPr/>
        </p:nvSpPr>
        <p:spPr bwMode="auto">
          <a:xfrm flipV="1">
            <a:off x="3579353" y="3656588"/>
            <a:ext cx="5583692" cy="495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891928" name="Text Box 24"/>
          <p:cNvSpPr txBox="1">
            <a:spLocks noChangeArrowheads="1"/>
          </p:cNvSpPr>
          <p:nvPr/>
        </p:nvSpPr>
        <p:spPr bwMode="auto">
          <a:xfrm>
            <a:off x="7251701" y="5777598"/>
            <a:ext cx="3224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Country Population repeated for each city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207" y="3295338"/>
            <a:ext cx="234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err="1"/>
              <a:t>City.Name</a:t>
            </a:r>
            <a:endParaRPr lang="en-AU" u="sng" dirty="0"/>
          </a:p>
          <a:p>
            <a:r>
              <a:rPr lang="en-AU" dirty="0" err="1"/>
              <a:t>Country.Population</a:t>
            </a:r>
            <a:endParaRPr lang="en-AU" dirty="0"/>
          </a:p>
          <a:p>
            <a:r>
              <a:rPr lang="en-AU" dirty="0" err="1"/>
              <a:t>Country.Name</a:t>
            </a:r>
            <a:endParaRPr lang="en-AU" dirty="0"/>
          </a:p>
          <a:p>
            <a:r>
              <a:rPr lang="en-AU" dirty="0" err="1"/>
              <a:t>City.Population</a:t>
            </a:r>
            <a:endParaRPr lang="en-AU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C98C25B-A1DB-4AB5-9BC0-7D1A7F6C390F}"/>
              </a:ext>
            </a:extLst>
          </p:cNvPr>
          <p:cNvSpPr/>
          <p:nvPr/>
        </p:nvSpPr>
        <p:spPr>
          <a:xfrm rot="5400000">
            <a:off x="3589830" y="3369954"/>
            <a:ext cx="191083" cy="209881"/>
          </a:xfrm>
          <a:prstGeom prst="triangle">
            <a:avLst>
              <a:gd name="adj" fmla="val 476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0080343" y="323609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State_Name</a:t>
            </a:r>
          </a:p>
          <a:p>
            <a:r>
              <a:rPr lang="en-AU" dirty="0"/>
              <a:t>State_Population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4ED6C6-527B-4F22-ADCE-59357AE62B8C}"/>
              </a:ext>
            </a:extLst>
          </p:cNvPr>
          <p:cNvCxnSpPr/>
          <p:nvPr/>
        </p:nvCxnSpPr>
        <p:spPr>
          <a:xfrm>
            <a:off x="8980028" y="3322360"/>
            <a:ext cx="0" cy="2000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95B1A8C-037C-4E7B-AFAB-EA91D8B4906B}"/>
              </a:ext>
            </a:extLst>
          </p:cNvPr>
          <p:cNvSpPr/>
          <p:nvPr/>
        </p:nvSpPr>
        <p:spPr>
          <a:xfrm flipV="1">
            <a:off x="8969602" y="3584703"/>
            <a:ext cx="103980" cy="130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1919" name="Line 15"/>
          <p:cNvSpPr>
            <a:spLocks noChangeShapeType="1"/>
          </p:cNvSpPr>
          <p:nvPr/>
        </p:nvSpPr>
        <p:spPr bwMode="auto">
          <a:xfrm flipV="1">
            <a:off x="3579354" y="3419474"/>
            <a:ext cx="5583692" cy="513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50A00-2679-4B0E-A35A-CF900E7E2703}"/>
              </a:ext>
            </a:extLst>
          </p:cNvPr>
          <p:cNvCxnSpPr/>
          <p:nvPr/>
        </p:nvCxnSpPr>
        <p:spPr>
          <a:xfrm>
            <a:off x="3733800" y="3593942"/>
            <a:ext cx="0" cy="2000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6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Design 2 -- good design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3371218" y="4835483"/>
            <a:ext cx="814647" cy="36933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CITIES</a:t>
            </a:r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3046157" y="2874567"/>
            <a:ext cx="1423788" cy="36933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COUNTRIES</a:t>
            </a:r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auto">
          <a:xfrm>
            <a:off x="8881555" y="2929589"/>
            <a:ext cx="906017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STATES</a:t>
            </a:r>
          </a:p>
        </p:txBody>
      </p:sp>
      <p:sp>
        <p:nvSpPr>
          <p:cNvPr id="889868" name="AutoShape 12"/>
          <p:cNvSpPr>
            <a:spLocks noChangeArrowheads="1"/>
          </p:cNvSpPr>
          <p:nvPr/>
        </p:nvSpPr>
        <p:spPr bwMode="auto">
          <a:xfrm>
            <a:off x="4951065" y="2600718"/>
            <a:ext cx="3515297" cy="733624"/>
          </a:xfrm>
          <a:prstGeom prst="diamond">
            <a:avLst/>
          </a:prstGeom>
          <a:noFill/>
          <a:ln w="76200" cmpd="tri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dirty="0"/>
              <a:t>Located - in1</a:t>
            </a:r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>
            <a:off x="4406165" y="3094387"/>
            <a:ext cx="44973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5661096" y="3695041"/>
            <a:ext cx="1939788" cy="733624"/>
          </a:xfrm>
          <a:prstGeom prst="diamond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capital</a:t>
            </a:r>
          </a:p>
        </p:txBody>
      </p:sp>
      <p:sp>
        <p:nvSpPr>
          <p:cNvPr id="889880" name="Line 24"/>
          <p:cNvSpPr>
            <a:spLocks noChangeShapeType="1"/>
          </p:cNvSpPr>
          <p:nvPr/>
        </p:nvSpPr>
        <p:spPr bwMode="auto">
          <a:xfrm flipV="1">
            <a:off x="4212771" y="3387836"/>
            <a:ext cx="4836439" cy="1632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889885" name="AutoShape 29"/>
          <p:cNvSpPr>
            <a:spLocks noChangeArrowheads="1"/>
          </p:cNvSpPr>
          <p:nvPr/>
        </p:nvSpPr>
        <p:spPr bwMode="auto">
          <a:xfrm>
            <a:off x="2754763" y="3655303"/>
            <a:ext cx="2697186" cy="733624"/>
          </a:xfrm>
          <a:prstGeom prst="diamond">
            <a:avLst/>
          </a:prstGeom>
          <a:noFill/>
          <a:ln w="76200" cmpd="tri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Belongs-to</a:t>
            </a:r>
          </a:p>
        </p:txBody>
      </p:sp>
      <p:sp>
        <p:nvSpPr>
          <p:cNvPr id="889887" name="Line 31"/>
          <p:cNvSpPr>
            <a:spLocks noChangeShapeType="1"/>
          </p:cNvSpPr>
          <p:nvPr/>
        </p:nvSpPr>
        <p:spPr bwMode="auto">
          <a:xfrm flipH="1">
            <a:off x="3778541" y="3241111"/>
            <a:ext cx="25044" cy="1538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9976757" y="2885112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Name</a:t>
            </a:r>
          </a:p>
          <a:p>
            <a:r>
              <a:rPr lang="en-AU" dirty="0" err="1"/>
              <a:t>Popu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2192690" y="4779171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err="1"/>
              <a:t>Ci.Name</a:t>
            </a:r>
            <a:endParaRPr lang="en-AU" u="sng" dirty="0"/>
          </a:p>
          <a:p>
            <a:r>
              <a:rPr lang="en-AU" dirty="0" err="1"/>
              <a:t>Ci.Popu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1566557" y="2554319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Co.name</a:t>
            </a:r>
          </a:p>
          <a:p>
            <a:r>
              <a:rPr lang="en-AU" dirty="0" err="1"/>
              <a:t>Co.Popu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34644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KIT712lecture1-2021</Template>
  <TotalTime>5726</TotalTime>
  <Words>2118</Words>
  <Application>Microsoft Office PowerPoint</Application>
  <PresentationFormat>Widescreen</PresentationFormat>
  <Paragraphs>362</Paragraphs>
  <Slides>39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CG Times</vt:lpstr>
      <vt:lpstr>Monotype Sorts</vt:lpstr>
      <vt:lpstr>Arial</vt:lpstr>
      <vt:lpstr>Book Antiqua</vt:lpstr>
      <vt:lpstr>Calibri</vt:lpstr>
      <vt:lpstr>Corbel</vt:lpstr>
      <vt:lpstr>Tahoma</vt:lpstr>
      <vt:lpstr>Times New Roman</vt:lpstr>
      <vt:lpstr>Wingdings</vt:lpstr>
      <vt:lpstr>Depth</vt:lpstr>
      <vt:lpstr>Equation</vt:lpstr>
      <vt:lpstr>Document</vt:lpstr>
      <vt:lpstr>KIT712: Lecture 2 (Relational Model)</vt:lpstr>
      <vt:lpstr>Business Rules</vt:lpstr>
      <vt:lpstr>Bad Business Rules</vt:lpstr>
      <vt:lpstr>ER Diagram’s Basic Building Blocks</vt:lpstr>
      <vt:lpstr>E/R Design Principles</vt:lpstr>
      <vt:lpstr>Redundant Attributes</vt:lpstr>
      <vt:lpstr>Redundant Relationship</vt:lpstr>
      <vt:lpstr> Design 1: Bad design</vt:lpstr>
      <vt:lpstr> Design 2 -- good design</vt:lpstr>
      <vt:lpstr>Logical Modelling (Relational Model)</vt:lpstr>
      <vt:lpstr>Relational database model</vt:lpstr>
      <vt:lpstr>Informal Definitions</vt:lpstr>
      <vt:lpstr>Example of a Relation</vt:lpstr>
      <vt:lpstr>PowerPoint Presentation</vt:lpstr>
      <vt:lpstr>Terms</vt:lpstr>
      <vt:lpstr>Relational Terminology  - Candidate and Primary Keys</vt:lpstr>
      <vt:lpstr>Relational Terminology  - Foreign Keys</vt:lpstr>
      <vt:lpstr>Database Relational Schema</vt:lpstr>
      <vt:lpstr>Database Querying Theory</vt:lpstr>
      <vt:lpstr>Database</vt:lpstr>
      <vt:lpstr>Relational Algebra</vt:lpstr>
      <vt:lpstr>Relational Algebra</vt:lpstr>
      <vt:lpstr>Select</vt:lpstr>
      <vt:lpstr> Select [σrow condition (table)]  </vt:lpstr>
      <vt:lpstr>Projection</vt:lpstr>
      <vt:lpstr>Project [πcolumn1,column2(table)] </vt:lpstr>
      <vt:lpstr> Union [R1  R2]  </vt:lpstr>
      <vt:lpstr> Intersect [R1  R2]  </vt:lpstr>
      <vt:lpstr>More Relational Set Operators</vt:lpstr>
      <vt:lpstr> Difference  </vt:lpstr>
      <vt:lpstr> Product  </vt:lpstr>
      <vt:lpstr>Relational Set Operators</vt:lpstr>
      <vt:lpstr>Types of Joins </vt:lpstr>
      <vt:lpstr>Types of Joins </vt:lpstr>
      <vt:lpstr>EXAMPLE JOIN</vt:lpstr>
      <vt:lpstr> Divide  </vt:lpstr>
      <vt:lpstr>Examples of Division A/B</vt:lpstr>
      <vt:lpstr>Summary: Key points</vt:lpstr>
      <vt:lpstr>Assignment 1: Database Design</vt:lpstr>
    </vt:vector>
  </TitlesOfParts>
  <Company>University of Tasmania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Garg</dc:creator>
  <cp:lastModifiedBy>Saurabh Garg</cp:lastModifiedBy>
  <cp:revision>23</cp:revision>
  <dcterms:created xsi:type="dcterms:W3CDTF">2017-07-22T04:44:19Z</dcterms:created>
  <dcterms:modified xsi:type="dcterms:W3CDTF">2021-07-20T00:57:15Z</dcterms:modified>
</cp:coreProperties>
</file>