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notesMasterIdLst>
    <p:notesMasterId r:id="rId55"/>
  </p:notesMasterIdLst>
  <p:sldIdLst>
    <p:sldId id="256" r:id="rId5"/>
    <p:sldId id="729" r:id="rId6"/>
    <p:sldId id="723" r:id="rId7"/>
    <p:sldId id="724" r:id="rId8"/>
    <p:sldId id="725" r:id="rId9"/>
    <p:sldId id="727" r:id="rId10"/>
    <p:sldId id="726" r:id="rId11"/>
    <p:sldId id="728" r:id="rId12"/>
    <p:sldId id="310" r:id="rId13"/>
    <p:sldId id="311" r:id="rId14"/>
    <p:sldId id="312" r:id="rId15"/>
    <p:sldId id="313" r:id="rId16"/>
    <p:sldId id="260" r:id="rId17"/>
    <p:sldId id="262" r:id="rId18"/>
    <p:sldId id="263" r:id="rId19"/>
    <p:sldId id="264" r:id="rId20"/>
    <p:sldId id="265" r:id="rId21"/>
    <p:sldId id="266" r:id="rId22"/>
    <p:sldId id="267" r:id="rId23"/>
    <p:sldId id="268" r:id="rId24"/>
    <p:sldId id="269" r:id="rId25"/>
    <p:sldId id="270" r:id="rId26"/>
    <p:sldId id="271" r:id="rId27"/>
    <p:sldId id="272" r:id="rId28"/>
    <p:sldId id="668" r:id="rId29"/>
    <p:sldId id="669" r:id="rId30"/>
    <p:sldId id="670" r:id="rId31"/>
    <p:sldId id="671" r:id="rId32"/>
    <p:sldId id="710" r:id="rId33"/>
    <p:sldId id="673" r:id="rId34"/>
    <p:sldId id="676" r:id="rId35"/>
    <p:sldId id="713" r:id="rId36"/>
    <p:sldId id="714" r:id="rId37"/>
    <p:sldId id="677" r:id="rId38"/>
    <p:sldId id="678" r:id="rId39"/>
    <p:sldId id="679" r:id="rId40"/>
    <p:sldId id="712" r:id="rId41"/>
    <p:sldId id="711" r:id="rId42"/>
    <p:sldId id="715" r:id="rId43"/>
    <p:sldId id="716" r:id="rId44"/>
    <p:sldId id="717" r:id="rId45"/>
    <p:sldId id="718" r:id="rId46"/>
    <p:sldId id="680" r:id="rId47"/>
    <p:sldId id="681" r:id="rId48"/>
    <p:sldId id="682" r:id="rId49"/>
    <p:sldId id="719" r:id="rId50"/>
    <p:sldId id="720" r:id="rId51"/>
    <p:sldId id="721" r:id="rId52"/>
    <p:sldId id="684" r:id="rId53"/>
    <p:sldId id="722"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8ECB22-F62F-410F-8F7D-453AFFC3709A}" v="8" dt="2020-07-27T22:53:30.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4E9E6-7F52-4FD5-BBFE-F2485C2F0D9E}" type="datetimeFigureOut">
              <a:rPr lang="en-AU" smtClean="0"/>
              <a:t>26/07/2021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1B3F5-2908-4C5F-AC47-E1955886897F}" type="slidenum">
              <a:rPr lang="en-AU" smtClean="0"/>
              <a:t>‹#›</a:t>
            </a:fld>
            <a:endParaRPr lang="en-AU"/>
          </a:p>
        </p:txBody>
      </p:sp>
    </p:spTree>
    <p:extLst>
      <p:ext uri="{BB962C8B-B14F-4D97-AF65-F5344CB8AC3E}">
        <p14:creationId xmlns:p14="http://schemas.microsoft.com/office/powerpoint/2010/main" val="361154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sz="2400">
                <a:solidFill>
                  <a:schemeClr val="tx1"/>
                </a:solidFill>
                <a:latin typeface="Arial" charset="0"/>
                <a:ea typeface="ＭＳ Ｐゴシック" pitchFamily="34" charset="-128"/>
              </a:defRPr>
            </a:lvl1pPr>
            <a:lvl2pPr marL="742950" indent="-285750" defTabSz="955675">
              <a:defRPr sz="2400">
                <a:solidFill>
                  <a:schemeClr val="tx1"/>
                </a:solidFill>
                <a:latin typeface="Arial" charset="0"/>
                <a:ea typeface="ＭＳ Ｐゴシック" pitchFamily="34" charset="-128"/>
              </a:defRPr>
            </a:lvl2pPr>
            <a:lvl3pPr marL="1143000" indent="-228600" defTabSz="955675">
              <a:defRPr sz="2400">
                <a:solidFill>
                  <a:schemeClr val="tx1"/>
                </a:solidFill>
                <a:latin typeface="Arial" charset="0"/>
                <a:ea typeface="ＭＳ Ｐゴシック" pitchFamily="34" charset="-128"/>
              </a:defRPr>
            </a:lvl3pPr>
            <a:lvl4pPr marL="1600200" indent="-228600" defTabSz="955675">
              <a:defRPr sz="2400">
                <a:solidFill>
                  <a:schemeClr val="tx1"/>
                </a:solidFill>
                <a:latin typeface="Arial" charset="0"/>
                <a:ea typeface="ＭＳ Ｐゴシック" pitchFamily="34" charset="-128"/>
              </a:defRPr>
            </a:lvl4pPr>
            <a:lvl5pPr marL="2057400" indent="-228600" defTabSz="955675">
              <a:defRPr sz="2400">
                <a:solidFill>
                  <a:schemeClr val="tx1"/>
                </a:solidFill>
                <a:latin typeface="Arial" charset="0"/>
                <a:ea typeface="ＭＳ Ｐゴシック" pitchFamily="34" charset="-128"/>
              </a:defRPr>
            </a:lvl5pPr>
            <a:lvl6pPr marL="2514600" indent="-228600" defTabSz="955675"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955675"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955675"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955675" eaLnBrk="0" fontAlgn="base" hangingPunct="0">
              <a:spcBef>
                <a:spcPct val="0"/>
              </a:spcBef>
              <a:spcAft>
                <a:spcPct val="0"/>
              </a:spcAft>
              <a:defRPr sz="2400">
                <a:solidFill>
                  <a:schemeClr val="tx1"/>
                </a:solidFill>
                <a:latin typeface="Arial" charset="0"/>
                <a:ea typeface="ＭＳ Ｐゴシック" pitchFamily="34" charset="-128"/>
              </a:defRPr>
            </a:lvl9pPr>
          </a:lstStyle>
          <a:p>
            <a:r>
              <a:rPr lang="en-US" sz="1300"/>
              <a:t>KXX131 Data Management</a:t>
            </a:r>
          </a:p>
        </p:txBody>
      </p:sp>
      <p:sp>
        <p:nvSpPr>
          <p:cNvPr id="168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sz="2400">
                <a:solidFill>
                  <a:schemeClr val="tx1"/>
                </a:solidFill>
                <a:latin typeface="Arial" charset="0"/>
                <a:ea typeface="ＭＳ Ｐゴシック" pitchFamily="34" charset="-128"/>
              </a:defRPr>
            </a:lvl1pPr>
            <a:lvl2pPr marL="742950" indent="-285750" defTabSz="955675">
              <a:defRPr sz="2400">
                <a:solidFill>
                  <a:schemeClr val="tx1"/>
                </a:solidFill>
                <a:latin typeface="Arial" charset="0"/>
                <a:ea typeface="ＭＳ Ｐゴシック" pitchFamily="34" charset="-128"/>
              </a:defRPr>
            </a:lvl2pPr>
            <a:lvl3pPr marL="1143000" indent="-228600" defTabSz="955675">
              <a:defRPr sz="2400">
                <a:solidFill>
                  <a:schemeClr val="tx1"/>
                </a:solidFill>
                <a:latin typeface="Arial" charset="0"/>
                <a:ea typeface="ＭＳ Ｐゴシック" pitchFamily="34" charset="-128"/>
              </a:defRPr>
            </a:lvl3pPr>
            <a:lvl4pPr marL="1600200" indent="-228600" defTabSz="955675">
              <a:defRPr sz="2400">
                <a:solidFill>
                  <a:schemeClr val="tx1"/>
                </a:solidFill>
                <a:latin typeface="Arial" charset="0"/>
                <a:ea typeface="ＭＳ Ｐゴシック" pitchFamily="34" charset="-128"/>
              </a:defRPr>
            </a:lvl4pPr>
            <a:lvl5pPr marL="2057400" indent="-228600" defTabSz="955675">
              <a:defRPr sz="2400">
                <a:solidFill>
                  <a:schemeClr val="tx1"/>
                </a:solidFill>
                <a:latin typeface="Arial" charset="0"/>
                <a:ea typeface="ＭＳ Ｐゴシック" pitchFamily="34" charset="-128"/>
              </a:defRPr>
            </a:lvl5pPr>
            <a:lvl6pPr marL="2514600" indent="-228600" defTabSz="955675"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955675"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955675"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955675" eaLnBrk="0" fontAlgn="base" hangingPunct="0">
              <a:spcBef>
                <a:spcPct val="0"/>
              </a:spcBef>
              <a:spcAft>
                <a:spcPct val="0"/>
              </a:spcAft>
              <a:defRPr sz="2400">
                <a:solidFill>
                  <a:schemeClr val="tx1"/>
                </a:solidFill>
                <a:latin typeface="Arial" charset="0"/>
                <a:ea typeface="ＭＳ Ｐゴシック" pitchFamily="34" charset="-128"/>
              </a:defRPr>
            </a:lvl9pPr>
          </a:lstStyle>
          <a:p>
            <a:fld id="{05A96188-C30E-4382-BD7E-FB15A9F0CFB3}" type="datetime1">
              <a:rPr lang="en-US" sz="1300"/>
              <a:pPr/>
              <a:t>7/26/2021</a:t>
            </a:fld>
            <a:endParaRPr lang="en-US" sz="1300"/>
          </a:p>
        </p:txBody>
      </p:sp>
      <p:sp>
        <p:nvSpPr>
          <p:cNvPr id="168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sz="2400">
                <a:solidFill>
                  <a:schemeClr val="tx1"/>
                </a:solidFill>
                <a:latin typeface="Arial" charset="0"/>
                <a:ea typeface="ＭＳ Ｐゴシック" pitchFamily="34" charset="-128"/>
              </a:defRPr>
            </a:lvl1pPr>
            <a:lvl2pPr marL="742950" indent="-285750" defTabSz="955675">
              <a:defRPr sz="2400">
                <a:solidFill>
                  <a:schemeClr val="tx1"/>
                </a:solidFill>
                <a:latin typeface="Arial" charset="0"/>
                <a:ea typeface="ＭＳ Ｐゴシック" pitchFamily="34" charset="-128"/>
              </a:defRPr>
            </a:lvl2pPr>
            <a:lvl3pPr marL="1143000" indent="-228600" defTabSz="955675">
              <a:defRPr sz="2400">
                <a:solidFill>
                  <a:schemeClr val="tx1"/>
                </a:solidFill>
                <a:latin typeface="Arial" charset="0"/>
                <a:ea typeface="ＭＳ Ｐゴシック" pitchFamily="34" charset="-128"/>
              </a:defRPr>
            </a:lvl3pPr>
            <a:lvl4pPr marL="1600200" indent="-228600" defTabSz="955675">
              <a:defRPr sz="2400">
                <a:solidFill>
                  <a:schemeClr val="tx1"/>
                </a:solidFill>
                <a:latin typeface="Arial" charset="0"/>
                <a:ea typeface="ＭＳ Ｐゴシック" pitchFamily="34" charset="-128"/>
              </a:defRPr>
            </a:lvl4pPr>
            <a:lvl5pPr marL="2057400" indent="-228600" defTabSz="955675">
              <a:defRPr sz="2400">
                <a:solidFill>
                  <a:schemeClr val="tx1"/>
                </a:solidFill>
                <a:latin typeface="Arial" charset="0"/>
                <a:ea typeface="ＭＳ Ｐゴシック" pitchFamily="34" charset="-128"/>
              </a:defRPr>
            </a:lvl5pPr>
            <a:lvl6pPr marL="2514600" indent="-228600" defTabSz="955675"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955675"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955675"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955675" eaLnBrk="0" fontAlgn="base" hangingPunct="0">
              <a:spcBef>
                <a:spcPct val="0"/>
              </a:spcBef>
              <a:spcAft>
                <a:spcPct val="0"/>
              </a:spcAft>
              <a:defRPr sz="2400">
                <a:solidFill>
                  <a:schemeClr val="tx1"/>
                </a:solidFill>
                <a:latin typeface="Arial" charset="0"/>
                <a:ea typeface="ＭＳ Ｐゴシック" pitchFamily="34" charset="-128"/>
              </a:defRPr>
            </a:lvl9pPr>
          </a:lstStyle>
          <a:p>
            <a:fld id="{5E1691CA-D909-4BED-BA17-6ACD152E4A61}" type="slidenum">
              <a:rPr lang="en-US" sz="1300"/>
              <a:pPr/>
              <a:t>9</a:t>
            </a:fld>
            <a:endParaRPr lang="en-US" sz="1300"/>
          </a:p>
        </p:txBody>
      </p:sp>
      <p:sp>
        <p:nvSpPr>
          <p:cNvPr id="168965" name="Rectangle 2"/>
          <p:cNvSpPr>
            <a:spLocks noGrp="1" noRot="1" noChangeAspect="1" noChangeArrowheads="1" noTextEdit="1"/>
          </p:cNvSpPr>
          <p:nvPr>
            <p:ph type="sldImg"/>
          </p:nvPr>
        </p:nvSpPr>
        <p:spPr>
          <a:ln/>
        </p:spPr>
      </p:sp>
      <p:sp>
        <p:nvSpPr>
          <p:cNvPr id="1689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AU" sz="2400" b="1" dirty="0">
                <a:solidFill>
                  <a:srgbClr val="000066"/>
                </a:solidFill>
                <a:latin typeface="Tahoma" pitchFamily="34" charset="0"/>
                <a:ea typeface="ＭＳ Ｐゴシック" pitchFamily="34" charset="-128"/>
              </a:rPr>
              <a:t>SQL is central to all of those relational database management systems.  </a:t>
            </a:r>
          </a:p>
          <a:p>
            <a:pPr eaLnBrk="1" hangingPunct="1">
              <a:spcBef>
                <a:spcPct val="0"/>
              </a:spcBef>
            </a:pPr>
            <a:r>
              <a:rPr lang="en-AU" sz="2400" b="1" dirty="0">
                <a:solidFill>
                  <a:srgbClr val="000066"/>
                </a:solidFill>
                <a:latin typeface="Tahoma" pitchFamily="34" charset="0"/>
                <a:ea typeface="ＭＳ Ｐゴシック" pitchFamily="34" charset="-128"/>
              </a:rPr>
              <a:t>SQL is a database programming language., a database administration language, a client/server language, and a distributed database language.  </a:t>
            </a:r>
          </a:p>
          <a:p>
            <a:pPr eaLnBrk="1" hangingPunct="1">
              <a:spcBef>
                <a:spcPct val="0"/>
              </a:spcBef>
            </a:pPr>
            <a:endParaRPr lang="en-AU" sz="2400" b="1" dirty="0">
              <a:solidFill>
                <a:srgbClr val="000066"/>
              </a:solidFill>
              <a:latin typeface="Tahoma" pitchFamily="34" charset="0"/>
              <a:ea typeface="ＭＳ Ｐゴシック" pitchFamily="34" charset="-128"/>
            </a:endParaRPr>
          </a:p>
          <a:p>
            <a:pPr eaLnBrk="1" hangingPunct="1">
              <a:spcBef>
                <a:spcPct val="0"/>
              </a:spcBef>
            </a:pPr>
            <a:r>
              <a:rPr lang="en-AU" sz="2400" b="1" dirty="0">
                <a:solidFill>
                  <a:srgbClr val="000066"/>
                </a:solidFill>
                <a:latin typeface="Tahoma" pitchFamily="34" charset="0"/>
                <a:ea typeface="ＭＳ Ｐゴシック" pitchFamily="34" charset="-128"/>
              </a:rPr>
              <a:t>You just use SQL to interact with the RDBMS, and it does the rest of the work for you.  </a:t>
            </a:r>
          </a:p>
          <a:p>
            <a:pPr eaLnBrk="1" hangingPunct="1">
              <a:spcBef>
                <a:spcPct val="0"/>
              </a:spcBef>
            </a:pPr>
            <a:endParaRPr lang="en-AU" sz="2400" b="1" dirty="0">
              <a:solidFill>
                <a:srgbClr val="000066"/>
              </a:solidFill>
              <a:latin typeface="Tahoma" pitchFamily="34" charset="0"/>
              <a:ea typeface="ＭＳ Ｐゴシック" pitchFamily="34" charset="-128"/>
            </a:endParaRPr>
          </a:p>
          <a:p>
            <a:pPr eaLnBrk="1" hangingPunct="1">
              <a:spcBef>
                <a:spcPct val="0"/>
              </a:spcBef>
            </a:pPr>
            <a:endParaRPr lang="en-AU" sz="2700" b="1" dirty="0">
              <a:solidFill>
                <a:srgbClr val="000066"/>
              </a:solidFill>
              <a:latin typeface="Tahoma" pitchFamily="34" charset="0"/>
              <a:ea typeface="ＭＳ Ｐゴシック" pitchFamily="34" charset="-128"/>
            </a:endParaRPr>
          </a:p>
        </p:txBody>
      </p:sp>
    </p:spTree>
    <p:extLst>
      <p:ext uri="{BB962C8B-B14F-4D97-AF65-F5344CB8AC3E}">
        <p14:creationId xmlns:p14="http://schemas.microsoft.com/office/powerpoint/2010/main" val="633055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616F742-3C76-4886-A57F-2BBE050CA7C0}"/>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50">
              <a:defRPr>
                <a:solidFill>
                  <a:schemeClr val="tx1"/>
                </a:solidFill>
                <a:latin typeface="Helvetica" panose="020B0604020202020204" pitchFamily="34" charset="0"/>
              </a:defRPr>
            </a:lvl1pPr>
            <a:lvl2pPr marL="742950" indent="-285750" defTabSz="1009650">
              <a:defRPr>
                <a:solidFill>
                  <a:schemeClr val="tx1"/>
                </a:solidFill>
                <a:latin typeface="Helvetica" panose="020B0604020202020204" pitchFamily="34" charset="0"/>
              </a:defRPr>
            </a:lvl2pPr>
            <a:lvl3pPr marL="1143000" indent="-228600" defTabSz="1009650">
              <a:defRPr>
                <a:solidFill>
                  <a:schemeClr val="tx1"/>
                </a:solidFill>
                <a:latin typeface="Helvetica" panose="020B0604020202020204" pitchFamily="34" charset="0"/>
              </a:defRPr>
            </a:lvl3pPr>
            <a:lvl4pPr marL="1600200" indent="-228600" defTabSz="1009650">
              <a:defRPr>
                <a:solidFill>
                  <a:schemeClr val="tx1"/>
                </a:solidFill>
                <a:latin typeface="Helvetica" panose="020B0604020202020204" pitchFamily="34" charset="0"/>
              </a:defRPr>
            </a:lvl4pPr>
            <a:lvl5pPr marL="2057400" indent="-228600" defTabSz="1009650">
              <a:defRPr>
                <a:solidFill>
                  <a:schemeClr val="tx1"/>
                </a:solidFill>
                <a:latin typeface="Helvetica" panose="020B0604020202020204" pitchFamily="34" charset="0"/>
              </a:defRPr>
            </a:lvl5pPr>
            <a:lvl6pPr marL="2514600" indent="-228600" defTabSz="1009650" eaLnBrk="0" fontAlgn="base" hangingPunct="0">
              <a:spcBef>
                <a:spcPct val="0"/>
              </a:spcBef>
              <a:spcAft>
                <a:spcPct val="0"/>
              </a:spcAft>
              <a:defRPr>
                <a:solidFill>
                  <a:schemeClr val="tx1"/>
                </a:solidFill>
                <a:latin typeface="Helvetica" panose="020B0604020202020204" pitchFamily="34" charset="0"/>
              </a:defRPr>
            </a:lvl6pPr>
            <a:lvl7pPr marL="2971800" indent="-228600" defTabSz="1009650" eaLnBrk="0" fontAlgn="base" hangingPunct="0">
              <a:spcBef>
                <a:spcPct val="0"/>
              </a:spcBef>
              <a:spcAft>
                <a:spcPct val="0"/>
              </a:spcAft>
              <a:defRPr>
                <a:solidFill>
                  <a:schemeClr val="tx1"/>
                </a:solidFill>
                <a:latin typeface="Helvetica" panose="020B0604020202020204" pitchFamily="34" charset="0"/>
              </a:defRPr>
            </a:lvl7pPr>
            <a:lvl8pPr marL="3429000" indent="-228600" defTabSz="1009650" eaLnBrk="0" fontAlgn="base" hangingPunct="0">
              <a:spcBef>
                <a:spcPct val="0"/>
              </a:spcBef>
              <a:spcAft>
                <a:spcPct val="0"/>
              </a:spcAft>
              <a:defRPr>
                <a:solidFill>
                  <a:schemeClr val="tx1"/>
                </a:solidFill>
                <a:latin typeface="Helvetica" panose="020B0604020202020204" pitchFamily="34" charset="0"/>
              </a:defRPr>
            </a:lvl8pPr>
            <a:lvl9pPr marL="3886200" indent="-228600" defTabSz="100965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400">
                <a:latin typeface="Arial" panose="020B0604020202020204" pitchFamily="34" charset="0"/>
                <a:ea typeface="ＭＳ Ｐゴシック" panose="020B0600070205080204" pitchFamily="34" charset="-128"/>
              </a:rPr>
              <a:t>KXX131 Data Management</a:t>
            </a:r>
          </a:p>
        </p:txBody>
      </p:sp>
      <p:sp>
        <p:nvSpPr>
          <p:cNvPr id="8195" name="Rectangle 3">
            <a:extLst>
              <a:ext uri="{FF2B5EF4-FFF2-40B4-BE49-F238E27FC236}">
                <a16:creationId xmlns:a16="http://schemas.microsoft.com/office/drawing/2014/main" id="{406A38F5-498D-4A70-8D09-989FA0B77B0C}"/>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50">
              <a:defRPr>
                <a:solidFill>
                  <a:schemeClr val="tx1"/>
                </a:solidFill>
                <a:latin typeface="Helvetica" panose="020B0604020202020204" pitchFamily="34" charset="0"/>
              </a:defRPr>
            </a:lvl1pPr>
            <a:lvl2pPr marL="742950" indent="-285750" defTabSz="1009650">
              <a:defRPr>
                <a:solidFill>
                  <a:schemeClr val="tx1"/>
                </a:solidFill>
                <a:latin typeface="Helvetica" panose="020B0604020202020204" pitchFamily="34" charset="0"/>
              </a:defRPr>
            </a:lvl2pPr>
            <a:lvl3pPr marL="1143000" indent="-228600" defTabSz="1009650">
              <a:defRPr>
                <a:solidFill>
                  <a:schemeClr val="tx1"/>
                </a:solidFill>
                <a:latin typeface="Helvetica" panose="020B0604020202020204" pitchFamily="34" charset="0"/>
              </a:defRPr>
            </a:lvl3pPr>
            <a:lvl4pPr marL="1600200" indent="-228600" defTabSz="1009650">
              <a:defRPr>
                <a:solidFill>
                  <a:schemeClr val="tx1"/>
                </a:solidFill>
                <a:latin typeface="Helvetica" panose="020B0604020202020204" pitchFamily="34" charset="0"/>
              </a:defRPr>
            </a:lvl4pPr>
            <a:lvl5pPr marL="2057400" indent="-228600" defTabSz="1009650">
              <a:defRPr>
                <a:solidFill>
                  <a:schemeClr val="tx1"/>
                </a:solidFill>
                <a:latin typeface="Helvetica" panose="020B0604020202020204" pitchFamily="34" charset="0"/>
              </a:defRPr>
            </a:lvl5pPr>
            <a:lvl6pPr marL="2514600" indent="-228600" defTabSz="1009650" eaLnBrk="0" fontAlgn="base" hangingPunct="0">
              <a:spcBef>
                <a:spcPct val="0"/>
              </a:spcBef>
              <a:spcAft>
                <a:spcPct val="0"/>
              </a:spcAft>
              <a:defRPr>
                <a:solidFill>
                  <a:schemeClr val="tx1"/>
                </a:solidFill>
                <a:latin typeface="Helvetica" panose="020B0604020202020204" pitchFamily="34" charset="0"/>
              </a:defRPr>
            </a:lvl6pPr>
            <a:lvl7pPr marL="2971800" indent="-228600" defTabSz="1009650" eaLnBrk="0" fontAlgn="base" hangingPunct="0">
              <a:spcBef>
                <a:spcPct val="0"/>
              </a:spcBef>
              <a:spcAft>
                <a:spcPct val="0"/>
              </a:spcAft>
              <a:defRPr>
                <a:solidFill>
                  <a:schemeClr val="tx1"/>
                </a:solidFill>
                <a:latin typeface="Helvetica" panose="020B0604020202020204" pitchFamily="34" charset="0"/>
              </a:defRPr>
            </a:lvl7pPr>
            <a:lvl8pPr marL="3429000" indent="-228600" defTabSz="1009650" eaLnBrk="0" fontAlgn="base" hangingPunct="0">
              <a:spcBef>
                <a:spcPct val="0"/>
              </a:spcBef>
              <a:spcAft>
                <a:spcPct val="0"/>
              </a:spcAft>
              <a:defRPr>
                <a:solidFill>
                  <a:schemeClr val="tx1"/>
                </a:solidFill>
                <a:latin typeface="Helvetica" panose="020B0604020202020204" pitchFamily="34" charset="0"/>
              </a:defRPr>
            </a:lvl8pPr>
            <a:lvl9pPr marL="3886200" indent="-228600" defTabSz="1009650" eaLnBrk="0" fontAlgn="base" hangingPunct="0">
              <a:spcBef>
                <a:spcPct val="0"/>
              </a:spcBef>
              <a:spcAft>
                <a:spcPct val="0"/>
              </a:spcAft>
              <a:defRPr>
                <a:solidFill>
                  <a:schemeClr val="tx1"/>
                </a:solidFill>
                <a:latin typeface="Helvetica" panose="020B0604020202020204" pitchFamily="34" charset="0"/>
              </a:defRPr>
            </a:lvl9pPr>
          </a:lstStyle>
          <a:p>
            <a:fld id="{30E7AE46-E971-4570-B194-DB3246A5FBFE}" type="datetime1">
              <a:rPr lang="en-US" altLang="en-US" sz="1400" smtClean="0">
                <a:latin typeface="Arial" panose="020B0604020202020204" pitchFamily="34" charset="0"/>
                <a:ea typeface="ＭＳ Ｐゴシック" panose="020B0600070205080204" pitchFamily="34" charset="-128"/>
              </a:rPr>
              <a:pPr/>
              <a:t>7/26/2021</a:t>
            </a:fld>
            <a:endParaRPr lang="en-US" altLang="en-US" sz="1400">
              <a:latin typeface="Arial" panose="020B0604020202020204" pitchFamily="34" charset="0"/>
              <a:ea typeface="ＭＳ Ｐゴシック" panose="020B0600070205080204" pitchFamily="34" charset="-128"/>
            </a:endParaRPr>
          </a:p>
        </p:txBody>
      </p:sp>
      <p:sp>
        <p:nvSpPr>
          <p:cNvPr id="8196" name="Rectangle 7">
            <a:extLst>
              <a:ext uri="{FF2B5EF4-FFF2-40B4-BE49-F238E27FC236}">
                <a16:creationId xmlns:a16="http://schemas.microsoft.com/office/drawing/2014/main" id="{69B83722-0978-4973-91FB-4A84A19AA2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09650">
              <a:defRPr>
                <a:solidFill>
                  <a:schemeClr val="tx1"/>
                </a:solidFill>
                <a:latin typeface="Helvetica" panose="020B0604020202020204" pitchFamily="34" charset="0"/>
              </a:defRPr>
            </a:lvl1pPr>
            <a:lvl2pPr marL="742950" indent="-285750" defTabSz="1009650">
              <a:defRPr>
                <a:solidFill>
                  <a:schemeClr val="tx1"/>
                </a:solidFill>
                <a:latin typeface="Helvetica" panose="020B0604020202020204" pitchFamily="34" charset="0"/>
              </a:defRPr>
            </a:lvl2pPr>
            <a:lvl3pPr marL="1143000" indent="-228600" defTabSz="1009650">
              <a:defRPr>
                <a:solidFill>
                  <a:schemeClr val="tx1"/>
                </a:solidFill>
                <a:latin typeface="Helvetica" panose="020B0604020202020204" pitchFamily="34" charset="0"/>
              </a:defRPr>
            </a:lvl3pPr>
            <a:lvl4pPr marL="1600200" indent="-228600" defTabSz="1009650">
              <a:defRPr>
                <a:solidFill>
                  <a:schemeClr val="tx1"/>
                </a:solidFill>
                <a:latin typeface="Helvetica" panose="020B0604020202020204" pitchFamily="34" charset="0"/>
              </a:defRPr>
            </a:lvl4pPr>
            <a:lvl5pPr marL="2057400" indent="-228600" defTabSz="1009650">
              <a:defRPr>
                <a:solidFill>
                  <a:schemeClr val="tx1"/>
                </a:solidFill>
                <a:latin typeface="Helvetica" panose="020B0604020202020204" pitchFamily="34" charset="0"/>
              </a:defRPr>
            </a:lvl5pPr>
            <a:lvl6pPr marL="2514600" indent="-228600" defTabSz="1009650" eaLnBrk="0" fontAlgn="base" hangingPunct="0">
              <a:spcBef>
                <a:spcPct val="0"/>
              </a:spcBef>
              <a:spcAft>
                <a:spcPct val="0"/>
              </a:spcAft>
              <a:defRPr>
                <a:solidFill>
                  <a:schemeClr val="tx1"/>
                </a:solidFill>
                <a:latin typeface="Helvetica" panose="020B0604020202020204" pitchFamily="34" charset="0"/>
              </a:defRPr>
            </a:lvl6pPr>
            <a:lvl7pPr marL="2971800" indent="-228600" defTabSz="1009650" eaLnBrk="0" fontAlgn="base" hangingPunct="0">
              <a:spcBef>
                <a:spcPct val="0"/>
              </a:spcBef>
              <a:spcAft>
                <a:spcPct val="0"/>
              </a:spcAft>
              <a:defRPr>
                <a:solidFill>
                  <a:schemeClr val="tx1"/>
                </a:solidFill>
                <a:latin typeface="Helvetica" panose="020B0604020202020204" pitchFamily="34" charset="0"/>
              </a:defRPr>
            </a:lvl7pPr>
            <a:lvl8pPr marL="3429000" indent="-228600" defTabSz="1009650" eaLnBrk="0" fontAlgn="base" hangingPunct="0">
              <a:spcBef>
                <a:spcPct val="0"/>
              </a:spcBef>
              <a:spcAft>
                <a:spcPct val="0"/>
              </a:spcAft>
              <a:defRPr>
                <a:solidFill>
                  <a:schemeClr val="tx1"/>
                </a:solidFill>
                <a:latin typeface="Helvetica" panose="020B0604020202020204" pitchFamily="34" charset="0"/>
              </a:defRPr>
            </a:lvl8pPr>
            <a:lvl9pPr marL="3886200" indent="-228600" defTabSz="1009650" eaLnBrk="0" fontAlgn="base" hangingPunct="0">
              <a:spcBef>
                <a:spcPct val="0"/>
              </a:spcBef>
              <a:spcAft>
                <a:spcPct val="0"/>
              </a:spcAft>
              <a:defRPr>
                <a:solidFill>
                  <a:schemeClr val="tx1"/>
                </a:solidFill>
                <a:latin typeface="Helvetica" panose="020B0604020202020204" pitchFamily="34" charset="0"/>
              </a:defRPr>
            </a:lvl9pPr>
          </a:lstStyle>
          <a:p>
            <a:fld id="{5E359387-B63E-46F0-AD1A-296BE2309F84}" type="slidenum">
              <a:rPr lang="en-US" altLang="en-US" sz="1400">
                <a:latin typeface="Arial" panose="020B0604020202020204" pitchFamily="34" charset="0"/>
                <a:ea typeface="ＭＳ Ｐゴシック" panose="020B0600070205080204" pitchFamily="34" charset="-128"/>
              </a:rPr>
              <a:pPr/>
              <a:t>25</a:t>
            </a:fld>
            <a:endParaRPr lang="en-US" altLang="en-US" sz="1400">
              <a:latin typeface="Arial" panose="020B0604020202020204" pitchFamily="34" charset="0"/>
              <a:ea typeface="ＭＳ Ｐゴシック" panose="020B0600070205080204" pitchFamily="34" charset="-128"/>
            </a:endParaRPr>
          </a:p>
        </p:txBody>
      </p:sp>
      <p:sp>
        <p:nvSpPr>
          <p:cNvPr id="8197" name="Rectangle 2">
            <a:extLst>
              <a:ext uri="{FF2B5EF4-FFF2-40B4-BE49-F238E27FC236}">
                <a16:creationId xmlns:a16="http://schemas.microsoft.com/office/drawing/2014/main" id="{BE8682F8-444F-4599-A073-27E519C94509}"/>
              </a:ext>
            </a:extLst>
          </p:cNvPr>
          <p:cNvSpPr>
            <a:spLocks noGrp="1" noRot="1" noChangeAspect="1" noChangeArrowheads="1" noTextEdit="1"/>
          </p:cNvSpPr>
          <p:nvPr>
            <p:ph type="sldImg"/>
          </p:nvPr>
        </p:nvSpPr>
        <p:spPr>
          <a:xfrm>
            <a:off x="457200" y="720725"/>
            <a:ext cx="6400800" cy="3600450"/>
          </a:xfrm>
          <a:solidFill>
            <a:srgbClr val="FFFFFF"/>
          </a:solidFill>
          <a:ln/>
        </p:spPr>
      </p:sp>
      <p:sp>
        <p:nvSpPr>
          <p:cNvPr id="8198" name="Rectangle 3">
            <a:extLst>
              <a:ext uri="{FF2B5EF4-FFF2-40B4-BE49-F238E27FC236}">
                <a16:creationId xmlns:a16="http://schemas.microsoft.com/office/drawing/2014/main" id="{60BAC3B5-4E74-4F7A-88A8-0AE4E5754245}"/>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AU" altLang="en-US" sz="3000" b="1">
                <a:solidFill>
                  <a:srgbClr val="000066"/>
                </a:solidFill>
                <a:latin typeface="Tahoma" panose="020B0604030504040204" pitchFamily="34" charset="0"/>
                <a:ea typeface="ＭＳ Ｐゴシック" panose="020B0600070205080204" pitchFamily="34" charset="-128"/>
              </a:rPr>
              <a:t>As you’ve probably guessed by now, you can retrieve and manipulate data from a database using SQL.  </a:t>
            </a:r>
          </a:p>
          <a:p>
            <a:pPr eaLnBrk="1" hangingPunct="1">
              <a:spcBef>
                <a:spcPct val="0"/>
              </a:spcBef>
            </a:pPr>
            <a:endParaRPr lang="en-AU" altLang="en-US" sz="3000" b="1">
              <a:solidFill>
                <a:srgbClr val="000066"/>
              </a:solidFill>
              <a:latin typeface="Tahoma" panose="020B0604030504040204" pitchFamily="34" charset="0"/>
              <a:ea typeface="ＭＳ Ｐゴシック" panose="020B0600070205080204" pitchFamily="34" charset="-128"/>
            </a:endParaRPr>
          </a:p>
          <a:p>
            <a:pPr eaLnBrk="1" hangingPunct="1">
              <a:spcBef>
                <a:spcPct val="0"/>
              </a:spcBef>
            </a:pPr>
            <a:r>
              <a:rPr lang="en-AU" altLang="en-US" sz="3000" b="1">
                <a:solidFill>
                  <a:srgbClr val="000066"/>
                </a:solidFill>
                <a:latin typeface="Tahoma" panose="020B0604030504040204" pitchFamily="34" charset="0"/>
                <a:ea typeface="ＭＳ Ｐゴシック" panose="020B0600070205080204" pitchFamily="34" charset="-128"/>
              </a:rPr>
              <a:t>To do this, you use the SELECT statement.  It displays a table of query results with one or more columns and 0 or more rows.  </a:t>
            </a:r>
          </a:p>
          <a:p>
            <a:pPr eaLnBrk="1" hangingPunct="1">
              <a:spcBef>
                <a:spcPct val="0"/>
              </a:spcBef>
            </a:pPr>
            <a:r>
              <a:rPr lang="en-AU" altLang="en-US" sz="3000" b="1">
                <a:solidFill>
                  <a:srgbClr val="000066"/>
                </a:solidFill>
                <a:latin typeface="Tahoma" panose="020B0604030504040204" pitchFamily="34" charset="0"/>
                <a:ea typeface="ＭＳ Ｐゴシック" panose="020B0600070205080204" pitchFamily="34" charset="-128"/>
              </a:rPr>
              <a:t>It works on one or more tables at a time, rather than on each record.  </a:t>
            </a:r>
          </a:p>
          <a:p>
            <a:pPr>
              <a:spcBef>
                <a:spcPct val="0"/>
              </a:spcBef>
            </a:pPr>
            <a:endParaRPr lang="en-AU" altLang="en-US" sz="3100">
              <a:solidFill>
                <a:srgbClr val="000066"/>
              </a:solidFill>
              <a:latin typeface="Tahoma" panose="020B060403050404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AEF61229-DCE7-4013-9AE3-29DE7894310C}"/>
              </a:ext>
            </a:extLst>
          </p:cNvPr>
          <p:cNvSpPr>
            <a:spLocks noGrp="1" noRot="1" noChangeAspect="1" noTextEdit="1"/>
          </p:cNvSpPr>
          <p:nvPr>
            <p:ph type="sldImg"/>
          </p:nvPr>
        </p:nvSpPr>
        <p:spPr>
          <a:xfrm>
            <a:off x="457200" y="720725"/>
            <a:ext cx="6400800" cy="3600450"/>
          </a:xfrm>
          <a:ln/>
        </p:spPr>
      </p:sp>
      <p:sp>
        <p:nvSpPr>
          <p:cNvPr id="14339" name="Notes Placeholder 2">
            <a:extLst>
              <a:ext uri="{FF2B5EF4-FFF2-40B4-BE49-F238E27FC236}">
                <a16:creationId xmlns:a16="http://schemas.microsoft.com/office/drawing/2014/main" id="{AC22415B-93DB-4068-8B0E-96482A2EED0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14340" name="Slide Number Placeholder 3">
            <a:extLst>
              <a:ext uri="{FF2B5EF4-FFF2-40B4-BE49-F238E27FC236}">
                <a16:creationId xmlns:a16="http://schemas.microsoft.com/office/drawing/2014/main" id="{62CB0422-6D8B-4955-99EF-241F3053EBC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2C3F5B47-9664-4173-ABEE-A153638CF33A}"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a:extLst>
              <a:ext uri="{FF2B5EF4-FFF2-40B4-BE49-F238E27FC236}">
                <a16:creationId xmlns:a16="http://schemas.microsoft.com/office/drawing/2014/main" id="{20D097CD-0FCD-46DB-AEE8-0DBA3626741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Helvetica" panose="020B0604020202020204" pitchFamily="34" charset="0"/>
              </a:defRPr>
            </a:lvl1pPr>
            <a:lvl2pPr marL="742950" indent="-285750" defTabSz="966788">
              <a:defRPr>
                <a:solidFill>
                  <a:schemeClr val="tx1"/>
                </a:solidFill>
                <a:latin typeface="Helvetica" panose="020B0604020202020204" pitchFamily="34" charset="0"/>
              </a:defRPr>
            </a:lvl2pPr>
            <a:lvl3pPr marL="1143000" indent="-228600" defTabSz="966788">
              <a:defRPr>
                <a:solidFill>
                  <a:schemeClr val="tx1"/>
                </a:solidFill>
                <a:latin typeface="Helvetica" panose="020B0604020202020204" pitchFamily="34" charset="0"/>
              </a:defRPr>
            </a:lvl3pPr>
            <a:lvl4pPr marL="1600200" indent="-228600" defTabSz="966788">
              <a:defRPr>
                <a:solidFill>
                  <a:schemeClr val="tx1"/>
                </a:solidFill>
                <a:latin typeface="Helvetica" panose="020B0604020202020204" pitchFamily="34" charset="0"/>
              </a:defRPr>
            </a:lvl4pPr>
            <a:lvl5pPr marL="2057400" indent="-228600" defTabSz="966788">
              <a:defRPr>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a:solidFill>
                  <a:schemeClr val="tx1"/>
                </a:solidFill>
                <a:latin typeface="Helvetica" panose="020B0604020202020204" pitchFamily="34" charset="0"/>
              </a:defRPr>
            </a:lvl9pPr>
          </a:lstStyle>
          <a:p>
            <a:fld id="{B888B33D-1DD4-40DC-B724-BF98E1B20DF3}"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16387" name="Rectangle 2">
            <a:extLst>
              <a:ext uri="{FF2B5EF4-FFF2-40B4-BE49-F238E27FC236}">
                <a16:creationId xmlns:a16="http://schemas.microsoft.com/office/drawing/2014/main" id="{B1F2721C-7EFF-4D31-A931-5C3C1C817F1C}"/>
              </a:ext>
            </a:extLst>
          </p:cNvPr>
          <p:cNvSpPr>
            <a:spLocks noGrp="1" noRot="1" noChangeAspect="1" noChangeArrowheads="1" noTextEdit="1"/>
          </p:cNvSpPr>
          <p:nvPr>
            <p:ph type="sldImg"/>
          </p:nvPr>
        </p:nvSpPr>
        <p:spPr>
          <a:xfrm>
            <a:off x="457200" y="720725"/>
            <a:ext cx="6400800" cy="3600450"/>
          </a:xfrm>
          <a:ln cap="flat"/>
        </p:spPr>
      </p:sp>
      <p:sp>
        <p:nvSpPr>
          <p:cNvPr id="16388" name="Rectangle 3">
            <a:extLst>
              <a:ext uri="{FF2B5EF4-FFF2-40B4-BE49-F238E27FC236}">
                <a16:creationId xmlns:a16="http://schemas.microsoft.com/office/drawing/2014/main" id="{1F2EBCF6-4BA3-4E07-8B8E-B56AEADFCE9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B8A80D3-77C3-4582-91D8-0F88F055C5A3}"/>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6163">
              <a:defRPr>
                <a:solidFill>
                  <a:schemeClr val="tx1"/>
                </a:solidFill>
                <a:latin typeface="Helvetica" panose="020B0604020202020204" pitchFamily="34" charset="0"/>
              </a:defRPr>
            </a:lvl1pPr>
            <a:lvl2pPr marL="742950" indent="-285750" defTabSz="1046163">
              <a:defRPr>
                <a:solidFill>
                  <a:schemeClr val="tx1"/>
                </a:solidFill>
                <a:latin typeface="Helvetica" panose="020B0604020202020204" pitchFamily="34" charset="0"/>
              </a:defRPr>
            </a:lvl2pPr>
            <a:lvl3pPr marL="1143000" indent="-228600" defTabSz="1046163">
              <a:defRPr>
                <a:solidFill>
                  <a:schemeClr val="tx1"/>
                </a:solidFill>
                <a:latin typeface="Helvetica" panose="020B0604020202020204" pitchFamily="34" charset="0"/>
              </a:defRPr>
            </a:lvl3pPr>
            <a:lvl4pPr marL="1600200" indent="-228600" defTabSz="1046163">
              <a:defRPr>
                <a:solidFill>
                  <a:schemeClr val="tx1"/>
                </a:solidFill>
                <a:latin typeface="Helvetica" panose="020B0604020202020204" pitchFamily="34" charset="0"/>
              </a:defRPr>
            </a:lvl4pPr>
            <a:lvl5pPr marL="2057400" indent="-228600" defTabSz="1046163">
              <a:defRPr>
                <a:solidFill>
                  <a:schemeClr val="tx1"/>
                </a:solidFill>
                <a:latin typeface="Helvetica" panose="020B0604020202020204" pitchFamily="34" charset="0"/>
              </a:defRPr>
            </a:lvl5pPr>
            <a:lvl6pPr marL="2514600" indent="-228600" defTabSz="1046163" eaLnBrk="0" fontAlgn="base" hangingPunct="0">
              <a:spcBef>
                <a:spcPct val="0"/>
              </a:spcBef>
              <a:spcAft>
                <a:spcPct val="0"/>
              </a:spcAft>
              <a:defRPr>
                <a:solidFill>
                  <a:schemeClr val="tx1"/>
                </a:solidFill>
                <a:latin typeface="Helvetica" panose="020B0604020202020204" pitchFamily="34" charset="0"/>
              </a:defRPr>
            </a:lvl6pPr>
            <a:lvl7pPr marL="2971800" indent="-228600" defTabSz="1046163" eaLnBrk="0" fontAlgn="base" hangingPunct="0">
              <a:spcBef>
                <a:spcPct val="0"/>
              </a:spcBef>
              <a:spcAft>
                <a:spcPct val="0"/>
              </a:spcAft>
              <a:defRPr>
                <a:solidFill>
                  <a:schemeClr val="tx1"/>
                </a:solidFill>
                <a:latin typeface="Helvetica" panose="020B0604020202020204" pitchFamily="34" charset="0"/>
              </a:defRPr>
            </a:lvl7pPr>
            <a:lvl8pPr marL="3429000" indent="-228600" defTabSz="1046163" eaLnBrk="0" fontAlgn="base" hangingPunct="0">
              <a:spcBef>
                <a:spcPct val="0"/>
              </a:spcBef>
              <a:spcAft>
                <a:spcPct val="0"/>
              </a:spcAft>
              <a:defRPr>
                <a:solidFill>
                  <a:schemeClr val="tx1"/>
                </a:solidFill>
                <a:latin typeface="Helvetica" panose="020B0604020202020204" pitchFamily="34" charset="0"/>
              </a:defRPr>
            </a:lvl8pPr>
            <a:lvl9pPr marL="3886200" indent="-228600" defTabSz="1046163"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400">
                <a:latin typeface="Arial" panose="020B0604020202020204" pitchFamily="34" charset="0"/>
                <a:ea typeface="ＭＳ Ｐゴシック" panose="020B0600070205080204" pitchFamily="34" charset="-128"/>
              </a:rPr>
              <a:t>KXX131 Data Management</a:t>
            </a:r>
          </a:p>
        </p:txBody>
      </p:sp>
      <p:sp>
        <p:nvSpPr>
          <p:cNvPr id="19459" name="Rectangle 3">
            <a:extLst>
              <a:ext uri="{FF2B5EF4-FFF2-40B4-BE49-F238E27FC236}">
                <a16:creationId xmlns:a16="http://schemas.microsoft.com/office/drawing/2014/main" id="{8FF19D2C-922E-45F3-9A11-67448C3EE163}"/>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6163">
              <a:defRPr>
                <a:solidFill>
                  <a:schemeClr val="tx1"/>
                </a:solidFill>
                <a:latin typeface="Helvetica" panose="020B0604020202020204" pitchFamily="34" charset="0"/>
              </a:defRPr>
            </a:lvl1pPr>
            <a:lvl2pPr marL="742950" indent="-285750" defTabSz="1046163">
              <a:defRPr>
                <a:solidFill>
                  <a:schemeClr val="tx1"/>
                </a:solidFill>
                <a:latin typeface="Helvetica" panose="020B0604020202020204" pitchFamily="34" charset="0"/>
              </a:defRPr>
            </a:lvl2pPr>
            <a:lvl3pPr marL="1143000" indent="-228600" defTabSz="1046163">
              <a:defRPr>
                <a:solidFill>
                  <a:schemeClr val="tx1"/>
                </a:solidFill>
                <a:latin typeface="Helvetica" panose="020B0604020202020204" pitchFamily="34" charset="0"/>
              </a:defRPr>
            </a:lvl3pPr>
            <a:lvl4pPr marL="1600200" indent="-228600" defTabSz="1046163">
              <a:defRPr>
                <a:solidFill>
                  <a:schemeClr val="tx1"/>
                </a:solidFill>
                <a:latin typeface="Helvetica" panose="020B0604020202020204" pitchFamily="34" charset="0"/>
              </a:defRPr>
            </a:lvl4pPr>
            <a:lvl5pPr marL="2057400" indent="-228600" defTabSz="1046163">
              <a:defRPr>
                <a:solidFill>
                  <a:schemeClr val="tx1"/>
                </a:solidFill>
                <a:latin typeface="Helvetica" panose="020B0604020202020204" pitchFamily="34" charset="0"/>
              </a:defRPr>
            </a:lvl5pPr>
            <a:lvl6pPr marL="2514600" indent="-228600" defTabSz="1046163" eaLnBrk="0" fontAlgn="base" hangingPunct="0">
              <a:spcBef>
                <a:spcPct val="0"/>
              </a:spcBef>
              <a:spcAft>
                <a:spcPct val="0"/>
              </a:spcAft>
              <a:defRPr>
                <a:solidFill>
                  <a:schemeClr val="tx1"/>
                </a:solidFill>
                <a:latin typeface="Helvetica" panose="020B0604020202020204" pitchFamily="34" charset="0"/>
              </a:defRPr>
            </a:lvl6pPr>
            <a:lvl7pPr marL="2971800" indent="-228600" defTabSz="1046163" eaLnBrk="0" fontAlgn="base" hangingPunct="0">
              <a:spcBef>
                <a:spcPct val="0"/>
              </a:spcBef>
              <a:spcAft>
                <a:spcPct val="0"/>
              </a:spcAft>
              <a:defRPr>
                <a:solidFill>
                  <a:schemeClr val="tx1"/>
                </a:solidFill>
                <a:latin typeface="Helvetica" panose="020B0604020202020204" pitchFamily="34" charset="0"/>
              </a:defRPr>
            </a:lvl7pPr>
            <a:lvl8pPr marL="3429000" indent="-228600" defTabSz="1046163" eaLnBrk="0" fontAlgn="base" hangingPunct="0">
              <a:spcBef>
                <a:spcPct val="0"/>
              </a:spcBef>
              <a:spcAft>
                <a:spcPct val="0"/>
              </a:spcAft>
              <a:defRPr>
                <a:solidFill>
                  <a:schemeClr val="tx1"/>
                </a:solidFill>
                <a:latin typeface="Helvetica" panose="020B0604020202020204" pitchFamily="34" charset="0"/>
              </a:defRPr>
            </a:lvl8pPr>
            <a:lvl9pPr marL="3886200" indent="-228600" defTabSz="1046163" eaLnBrk="0" fontAlgn="base" hangingPunct="0">
              <a:spcBef>
                <a:spcPct val="0"/>
              </a:spcBef>
              <a:spcAft>
                <a:spcPct val="0"/>
              </a:spcAft>
              <a:defRPr>
                <a:solidFill>
                  <a:schemeClr val="tx1"/>
                </a:solidFill>
                <a:latin typeface="Helvetica" panose="020B0604020202020204" pitchFamily="34" charset="0"/>
              </a:defRPr>
            </a:lvl9pPr>
          </a:lstStyle>
          <a:p>
            <a:fld id="{1F4DAE5D-D1AC-44DC-A200-957ACD3CEAAA}" type="datetime1">
              <a:rPr lang="en-US" altLang="en-US" sz="1400" smtClean="0">
                <a:latin typeface="Arial" panose="020B0604020202020204" pitchFamily="34" charset="0"/>
                <a:ea typeface="ＭＳ Ｐゴシック" panose="020B0600070205080204" pitchFamily="34" charset="-128"/>
              </a:rPr>
              <a:pPr/>
              <a:t>7/26/2021</a:t>
            </a:fld>
            <a:endParaRPr lang="en-US" altLang="en-US" sz="1400">
              <a:latin typeface="Arial" panose="020B0604020202020204" pitchFamily="34" charset="0"/>
              <a:ea typeface="ＭＳ Ｐゴシック" panose="020B0600070205080204" pitchFamily="34" charset="-128"/>
            </a:endParaRPr>
          </a:p>
        </p:txBody>
      </p:sp>
      <p:sp>
        <p:nvSpPr>
          <p:cNvPr id="19460" name="Rectangle 7">
            <a:extLst>
              <a:ext uri="{FF2B5EF4-FFF2-40B4-BE49-F238E27FC236}">
                <a16:creationId xmlns:a16="http://schemas.microsoft.com/office/drawing/2014/main" id="{DDB1C568-A1F0-4A53-B141-4586BD3191A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6163">
              <a:defRPr>
                <a:solidFill>
                  <a:schemeClr val="tx1"/>
                </a:solidFill>
                <a:latin typeface="Helvetica" panose="020B0604020202020204" pitchFamily="34" charset="0"/>
              </a:defRPr>
            </a:lvl1pPr>
            <a:lvl2pPr marL="742950" indent="-285750" defTabSz="1046163">
              <a:defRPr>
                <a:solidFill>
                  <a:schemeClr val="tx1"/>
                </a:solidFill>
                <a:latin typeface="Helvetica" panose="020B0604020202020204" pitchFamily="34" charset="0"/>
              </a:defRPr>
            </a:lvl2pPr>
            <a:lvl3pPr marL="1143000" indent="-228600" defTabSz="1046163">
              <a:defRPr>
                <a:solidFill>
                  <a:schemeClr val="tx1"/>
                </a:solidFill>
                <a:latin typeface="Helvetica" panose="020B0604020202020204" pitchFamily="34" charset="0"/>
              </a:defRPr>
            </a:lvl3pPr>
            <a:lvl4pPr marL="1600200" indent="-228600" defTabSz="1046163">
              <a:defRPr>
                <a:solidFill>
                  <a:schemeClr val="tx1"/>
                </a:solidFill>
                <a:latin typeface="Helvetica" panose="020B0604020202020204" pitchFamily="34" charset="0"/>
              </a:defRPr>
            </a:lvl4pPr>
            <a:lvl5pPr marL="2057400" indent="-228600" defTabSz="1046163">
              <a:defRPr>
                <a:solidFill>
                  <a:schemeClr val="tx1"/>
                </a:solidFill>
                <a:latin typeface="Helvetica" panose="020B0604020202020204" pitchFamily="34" charset="0"/>
              </a:defRPr>
            </a:lvl5pPr>
            <a:lvl6pPr marL="2514600" indent="-228600" defTabSz="1046163" eaLnBrk="0" fontAlgn="base" hangingPunct="0">
              <a:spcBef>
                <a:spcPct val="0"/>
              </a:spcBef>
              <a:spcAft>
                <a:spcPct val="0"/>
              </a:spcAft>
              <a:defRPr>
                <a:solidFill>
                  <a:schemeClr val="tx1"/>
                </a:solidFill>
                <a:latin typeface="Helvetica" panose="020B0604020202020204" pitchFamily="34" charset="0"/>
              </a:defRPr>
            </a:lvl6pPr>
            <a:lvl7pPr marL="2971800" indent="-228600" defTabSz="1046163" eaLnBrk="0" fontAlgn="base" hangingPunct="0">
              <a:spcBef>
                <a:spcPct val="0"/>
              </a:spcBef>
              <a:spcAft>
                <a:spcPct val="0"/>
              </a:spcAft>
              <a:defRPr>
                <a:solidFill>
                  <a:schemeClr val="tx1"/>
                </a:solidFill>
                <a:latin typeface="Helvetica" panose="020B0604020202020204" pitchFamily="34" charset="0"/>
              </a:defRPr>
            </a:lvl7pPr>
            <a:lvl8pPr marL="3429000" indent="-228600" defTabSz="1046163" eaLnBrk="0" fontAlgn="base" hangingPunct="0">
              <a:spcBef>
                <a:spcPct val="0"/>
              </a:spcBef>
              <a:spcAft>
                <a:spcPct val="0"/>
              </a:spcAft>
              <a:defRPr>
                <a:solidFill>
                  <a:schemeClr val="tx1"/>
                </a:solidFill>
                <a:latin typeface="Helvetica" panose="020B0604020202020204" pitchFamily="34" charset="0"/>
              </a:defRPr>
            </a:lvl8pPr>
            <a:lvl9pPr marL="3886200" indent="-228600" defTabSz="1046163" eaLnBrk="0" fontAlgn="base" hangingPunct="0">
              <a:spcBef>
                <a:spcPct val="0"/>
              </a:spcBef>
              <a:spcAft>
                <a:spcPct val="0"/>
              </a:spcAft>
              <a:defRPr>
                <a:solidFill>
                  <a:schemeClr val="tx1"/>
                </a:solidFill>
                <a:latin typeface="Helvetica" panose="020B0604020202020204" pitchFamily="34" charset="0"/>
              </a:defRPr>
            </a:lvl9pPr>
          </a:lstStyle>
          <a:p>
            <a:fld id="{E376E0B7-2C93-4712-93BB-6E54EE078213}" type="slidenum">
              <a:rPr lang="en-US" altLang="en-US" sz="1400">
                <a:latin typeface="Arial" panose="020B0604020202020204" pitchFamily="34" charset="0"/>
                <a:ea typeface="ＭＳ Ｐゴシック" panose="020B0600070205080204" pitchFamily="34" charset="-128"/>
              </a:rPr>
              <a:pPr/>
              <a:t>33</a:t>
            </a:fld>
            <a:endParaRPr lang="en-US" altLang="en-US" sz="1400">
              <a:latin typeface="Arial" panose="020B0604020202020204" pitchFamily="34" charset="0"/>
              <a:ea typeface="ＭＳ Ｐゴシック" panose="020B0600070205080204" pitchFamily="34" charset="-128"/>
            </a:endParaRPr>
          </a:p>
        </p:txBody>
      </p:sp>
      <p:sp>
        <p:nvSpPr>
          <p:cNvPr id="19461" name="Rectangle 2">
            <a:extLst>
              <a:ext uri="{FF2B5EF4-FFF2-40B4-BE49-F238E27FC236}">
                <a16:creationId xmlns:a16="http://schemas.microsoft.com/office/drawing/2014/main" id="{AC90CC5D-1ED8-4A4A-B231-46F4CED1779B}"/>
              </a:ext>
            </a:extLst>
          </p:cNvPr>
          <p:cNvSpPr>
            <a:spLocks noGrp="1" noRot="1" noChangeAspect="1" noChangeArrowheads="1" noTextEdit="1"/>
          </p:cNvSpPr>
          <p:nvPr>
            <p:ph type="sldImg"/>
          </p:nvPr>
        </p:nvSpPr>
        <p:spPr>
          <a:xfrm>
            <a:off x="209550" y="808038"/>
            <a:ext cx="7154863" cy="4025900"/>
          </a:xfrm>
          <a:ln w="12700"/>
        </p:spPr>
      </p:sp>
      <p:sp>
        <p:nvSpPr>
          <p:cNvPr id="19462" name="Rectangle 3">
            <a:extLst>
              <a:ext uri="{FF2B5EF4-FFF2-40B4-BE49-F238E27FC236}">
                <a16:creationId xmlns:a16="http://schemas.microsoft.com/office/drawing/2014/main" id="{5E397028-DCEB-42BD-A7B9-F1A94FCD4D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431" tIns="52715" rIns="105431" bIns="52715"/>
          <a:lstStyle/>
          <a:p>
            <a:pPr eaLnBrk="1" hangingPunct="1"/>
            <a:r>
              <a:rPr lang="en-US" altLang="en-US">
                <a:latin typeface="Arial" panose="020B0604020202020204" pitchFamily="34" charset="0"/>
                <a:ea typeface="ＭＳ Ｐゴシック" panose="020B0600070205080204" pitchFamily="34" charset="-128"/>
              </a:rPr>
              <a:t>And then there is NULL.  </a:t>
            </a:r>
          </a:p>
          <a:p>
            <a:pPr eaLnBrk="1" hangingPunct="1"/>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Where Age is Null  or Where age is Not null.</a:t>
            </a:r>
          </a:p>
          <a:p>
            <a:pPr eaLnBrk="1" hangingPunct="1"/>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You don’t write Where Age = null.  If you’re using a different type of sQL, then it will make a comparison with a table called NULL.  </a:t>
            </a:r>
          </a:p>
          <a:p>
            <a:pPr eaLnBrk="1" hangingPunct="1"/>
            <a:r>
              <a:rPr lang="en-US" altLang="en-US">
                <a:latin typeface="Arial" panose="020B0604020202020204" pitchFamily="34" charset="0"/>
                <a:ea typeface="ＭＳ Ｐゴシック" panose="020B0600070205080204" pitchFamily="34" charset="-128"/>
              </a:rPr>
              <a:t>And you shouldn’t write NULL in quotes either.  It will look for the word NULL.  </a:t>
            </a: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80C6DB2-6334-4576-AB1B-6F61D914B7AA}"/>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6163">
              <a:defRPr>
                <a:solidFill>
                  <a:schemeClr val="tx1"/>
                </a:solidFill>
                <a:latin typeface="Helvetica" panose="020B0604020202020204" pitchFamily="34" charset="0"/>
              </a:defRPr>
            </a:lvl1pPr>
            <a:lvl2pPr marL="742950" indent="-285750" defTabSz="1046163">
              <a:defRPr>
                <a:solidFill>
                  <a:schemeClr val="tx1"/>
                </a:solidFill>
                <a:latin typeface="Helvetica" panose="020B0604020202020204" pitchFamily="34" charset="0"/>
              </a:defRPr>
            </a:lvl2pPr>
            <a:lvl3pPr marL="1143000" indent="-228600" defTabSz="1046163">
              <a:defRPr>
                <a:solidFill>
                  <a:schemeClr val="tx1"/>
                </a:solidFill>
                <a:latin typeface="Helvetica" panose="020B0604020202020204" pitchFamily="34" charset="0"/>
              </a:defRPr>
            </a:lvl3pPr>
            <a:lvl4pPr marL="1600200" indent="-228600" defTabSz="1046163">
              <a:defRPr>
                <a:solidFill>
                  <a:schemeClr val="tx1"/>
                </a:solidFill>
                <a:latin typeface="Helvetica" panose="020B0604020202020204" pitchFamily="34" charset="0"/>
              </a:defRPr>
            </a:lvl4pPr>
            <a:lvl5pPr marL="2057400" indent="-228600" defTabSz="1046163">
              <a:defRPr>
                <a:solidFill>
                  <a:schemeClr val="tx1"/>
                </a:solidFill>
                <a:latin typeface="Helvetica" panose="020B0604020202020204" pitchFamily="34" charset="0"/>
              </a:defRPr>
            </a:lvl5pPr>
            <a:lvl6pPr marL="2514600" indent="-228600" defTabSz="1046163" eaLnBrk="0" fontAlgn="base" hangingPunct="0">
              <a:spcBef>
                <a:spcPct val="0"/>
              </a:spcBef>
              <a:spcAft>
                <a:spcPct val="0"/>
              </a:spcAft>
              <a:defRPr>
                <a:solidFill>
                  <a:schemeClr val="tx1"/>
                </a:solidFill>
                <a:latin typeface="Helvetica" panose="020B0604020202020204" pitchFamily="34" charset="0"/>
              </a:defRPr>
            </a:lvl6pPr>
            <a:lvl7pPr marL="2971800" indent="-228600" defTabSz="1046163" eaLnBrk="0" fontAlgn="base" hangingPunct="0">
              <a:spcBef>
                <a:spcPct val="0"/>
              </a:spcBef>
              <a:spcAft>
                <a:spcPct val="0"/>
              </a:spcAft>
              <a:defRPr>
                <a:solidFill>
                  <a:schemeClr val="tx1"/>
                </a:solidFill>
                <a:latin typeface="Helvetica" panose="020B0604020202020204" pitchFamily="34" charset="0"/>
              </a:defRPr>
            </a:lvl7pPr>
            <a:lvl8pPr marL="3429000" indent="-228600" defTabSz="1046163" eaLnBrk="0" fontAlgn="base" hangingPunct="0">
              <a:spcBef>
                <a:spcPct val="0"/>
              </a:spcBef>
              <a:spcAft>
                <a:spcPct val="0"/>
              </a:spcAft>
              <a:defRPr>
                <a:solidFill>
                  <a:schemeClr val="tx1"/>
                </a:solidFill>
                <a:latin typeface="Helvetica" panose="020B0604020202020204" pitchFamily="34" charset="0"/>
              </a:defRPr>
            </a:lvl8pPr>
            <a:lvl9pPr marL="3886200" indent="-228600" defTabSz="1046163"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400">
                <a:latin typeface="Arial" panose="020B0604020202020204" pitchFamily="34" charset="0"/>
                <a:ea typeface="ＭＳ Ｐゴシック" panose="020B0600070205080204" pitchFamily="34" charset="-128"/>
              </a:rPr>
              <a:t>KXX131 Data Management</a:t>
            </a:r>
          </a:p>
        </p:txBody>
      </p:sp>
      <p:sp>
        <p:nvSpPr>
          <p:cNvPr id="29699" name="Rectangle 3">
            <a:extLst>
              <a:ext uri="{FF2B5EF4-FFF2-40B4-BE49-F238E27FC236}">
                <a16:creationId xmlns:a16="http://schemas.microsoft.com/office/drawing/2014/main" id="{D5923116-9B43-4636-9BE1-44E4D884411A}"/>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6163">
              <a:defRPr>
                <a:solidFill>
                  <a:schemeClr val="tx1"/>
                </a:solidFill>
                <a:latin typeface="Helvetica" panose="020B0604020202020204" pitchFamily="34" charset="0"/>
              </a:defRPr>
            </a:lvl1pPr>
            <a:lvl2pPr marL="742950" indent="-285750" defTabSz="1046163">
              <a:defRPr>
                <a:solidFill>
                  <a:schemeClr val="tx1"/>
                </a:solidFill>
                <a:latin typeface="Helvetica" panose="020B0604020202020204" pitchFamily="34" charset="0"/>
              </a:defRPr>
            </a:lvl2pPr>
            <a:lvl3pPr marL="1143000" indent="-228600" defTabSz="1046163">
              <a:defRPr>
                <a:solidFill>
                  <a:schemeClr val="tx1"/>
                </a:solidFill>
                <a:latin typeface="Helvetica" panose="020B0604020202020204" pitchFamily="34" charset="0"/>
              </a:defRPr>
            </a:lvl3pPr>
            <a:lvl4pPr marL="1600200" indent="-228600" defTabSz="1046163">
              <a:defRPr>
                <a:solidFill>
                  <a:schemeClr val="tx1"/>
                </a:solidFill>
                <a:latin typeface="Helvetica" panose="020B0604020202020204" pitchFamily="34" charset="0"/>
              </a:defRPr>
            </a:lvl4pPr>
            <a:lvl5pPr marL="2057400" indent="-228600" defTabSz="1046163">
              <a:defRPr>
                <a:solidFill>
                  <a:schemeClr val="tx1"/>
                </a:solidFill>
                <a:latin typeface="Helvetica" panose="020B0604020202020204" pitchFamily="34" charset="0"/>
              </a:defRPr>
            </a:lvl5pPr>
            <a:lvl6pPr marL="2514600" indent="-228600" defTabSz="1046163" eaLnBrk="0" fontAlgn="base" hangingPunct="0">
              <a:spcBef>
                <a:spcPct val="0"/>
              </a:spcBef>
              <a:spcAft>
                <a:spcPct val="0"/>
              </a:spcAft>
              <a:defRPr>
                <a:solidFill>
                  <a:schemeClr val="tx1"/>
                </a:solidFill>
                <a:latin typeface="Helvetica" panose="020B0604020202020204" pitchFamily="34" charset="0"/>
              </a:defRPr>
            </a:lvl6pPr>
            <a:lvl7pPr marL="2971800" indent="-228600" defTabSz="1046163" eaLnBrk="0" fontAlgn="base" hangingPunct="0">
              <a:spcBef>
                <a:spcPct val="0"/>
              </a:spcBef>
              <a:spcAft>
                <a:spcPct val="0"/>
              </a:spcAft>
              <a:defRPr>
                <a:solidFill>
                  <a:schemeClr val="tx1"/>
                </a:solidFill>
                <a:latin typeface="Helvetica" panose="020B0604020202020204" pitchFamily="34" charset="0"/>
              </a:defRPr>
            </a:lvl7pPr>
            <a:lvl8pPr marL="3429000" indent="-228600" defTabSz="1046163" eaLnBrk="0" fontAlgn="base" hangingPunct="0">
              <a:spcBef>
                <a:spcPct val="0"/>
              </a:spcBef>
              <a:spcAft>
                <a:spcPct val="0"/>
              </a:spcAft>
              <a:defRPr>
                <a:solidFill>
                  <a:schemeClr val="tx1"/>
                </a:solidFill>
                <a:latin typeface="Helvetica" panose="020B0604020202020204" pitchFamily="34" charset="0"/>
              </a:defRPr>
            </a:lvl8pPr>
            <a:lvl9pPr marL="3886200" indent="-228600" defTabSz="1046163" eaLnBrk="0" fontAlgn="base" hangingPunct="0">
              <a:spcBef>
                <a:spcPct val="0"/>
              </a:spcBef>
              <a:spcAft>
                <a:spcPct val="0"/>
              </a:spcAft>
              <a:defRPr>
                <a:solidFill>
                  <a:schemeClr val="tx1"/>
                </a:solidFill>
                <a:latin typeface="Helvetica" panose="020B0604020202020204" pitchFamily="34" charset="0"/>
              </a:defRPr>
            </a:lvl9pPr>
          </a:lstStyle>
          <a:p>
            <a:fld id="{CF941C8C-6B8B-4536-B91F-3D0FCDD049FE}" type="datetime1">
              <a:rPr lang="en-US" altLang="en-US" sz="1400" smtClean="0">
                <a:latin typeface="Arial" panose="020B0604020202020204" pitchFamily="34" charset="0"/>
                <a:ea typeface="ＭＳ Ｐゴシック" panose="020B0600070205080204" pitchFamily="34" charset="-128"/>
              </a:rPr>
              <a:pPr/>
              <a:t>7/26/2021</a:t>
            </a:fld>
            <a:endParaRPr lang="en-US" altLang="en-US" sz="1400">
              <a:latin typeface="Arial" panose="020B0604020202020204" pitchFamily="34" charset="0"/>
              <a:ea typeface="ＭＳ Ｐゴシック" panose="020B0600070205080204" pitchFamily="34" charset="-128"/>
            </a:endParaRPr>
          </a:p>
        </p:txBody>
      </p:sp>
      <p:sp>
        <p:nvSpPr>
          <p:cNvPr id="29700" name="Rectangle 7">
            <a:extLst>
              <a:ext uri="{FF2B5EF4-FFF2-40B4-BE49-F238E27FC236}">
                <a16:creationId xmlns:a16="http://schemas.microsoft.com/office/drawing/2014/main" id="{778F9875-1CE6-428B-A55B-D841B541BD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6163">
              <a:defRPr>
                <a:solidFill>
                  <a:schemeClr val="tx1"/>
                </a:solidFill>
                <a:latin typeface="Helvetica" panose="020B0604020202020204" pitchFamily="34" charset="0"/>
              </a:defRPr>
            </a:lvl1pPr>
            <a:lvl2pPr marL="742950" indent="-285750" defTabSz="1046163">
              <a:defRPr>
                <a:solidFill>
                  <a:schemeClr val="tx1"/>
                </a:solidFill>
                <a:latin typeface="Helvetica" panose="020B0604020202020204" pitchFamily="34" charset="0"/>
              </a:defRPr>
            </a:lvl2pPr>
            <a:lvl3pPr marL="1143000" indent="-228600" defTabSz="1046163">
              <a:defRPr>
                <a:solidFill>
                  <a:schemeClr val="tx1"/>
                </a:solidFill>
                <a:latin typeface="Helvetica" panose="020B0604020202020204" pitchFamily="34" charset="0"/>
              </a:defRPr>
            </a:lvl3pPr>
            <a:lvl4pPr marL="1600200" indent="-228600" defTabSz="1046163">
              <a:defRPr>
                <a:solidFill>
                  <a:schemeClr val="tx1"/>
                </a:solidFill>
                <a:latin typeface="Helvetica" panose="020B0604020202020204" pitchFamily="34" charset="0"/>
              </a:defRPr>
            </a:lvl4pPr>
            <a:lvl5pPr marL="2057400" indent="-228600" defTabSz="1046163">
              <a:defRPr>
                <a:solidFill>
                  <a:schemeClr val="tx1"/>
                </a:solidFill>
                <a:latin typeface="Helvetica" panose="020B0604020202020204" pitchFamily="34" charset="0"/>
              </a:defRPr>
            </a:lvl5pPr>
            <a:lvl6pPr marL="2514600" indent="-228600" defTabSz="1046163" eaLnBrk="0" fontAlgn="base" hangingPunct="0">
              <a:spcBef>
                <a:spcPct val="0"/>
              </a:spcBef>
              <a:spcAft>
                <a:spcPct val="0"/>
              </a:spcAft>
              <a:defRPr>
                <a:solidFill>
                  <a:schemeClr val="tx1"/>
                </a:solidFill>
                <a:latin typeface="Helvetica" panose="020B0604020202020204" pitchFamily="34" charset="0"/>
              </a:defRPr>
            </a:lvl6pPr>
            <a:lvl7pPr marL="2971800" indent="-228600" defTabSz="1046163" eaLnBrk="0" fontAlgn="base" hangingPunct="0">
              <a:spcBef>
                <a:spcPct val="0"/>
              </a:spcBef>
              <a:spcAft>
                <a:spcPct val="0"/>
              </a:spcAft>
              <a:defRPr>
                <a:solidFill>
                  <a:schemeClr val="tx1"/>
                </a:solidFill>
                <a:latin typeface="Helvetica" panose="020B0604020202020204" pitchFamily="34" charset="0"/>
              </a:defRPr>
            </a:lvl7pPr>
            <a:lvl8pPr marL="3429000" indent="-228600" defTabSz="1046163" eaLnBrk="0" fontAlgn="base" hangingPunct="0">
              <a:spcBef>
                <a:spcPct val="0"/>
              </a:spcBef>
              <a:spcAft>
                <a:spcPct val="0"/>
              </a:spcAft>
              <a:defRPr>
                <a:solidFill>
                  <a:schemeClr val="tx1"/>
                </a:solidFill>
                <a:latin typeface="Helvetica" panose="020B0604020202020204" pitchFamily="34" charset="0"/>
              </a:defRPr>
            </a:lvl8pPr>
            <a:lvl9pPr marL="3886200" indent="-228600" defTabSz="1046163" eaLnBrk="0" fontAlgn="base" hangingPunct="0">
              <a:spcBef>
                <a:spcPct val="0"/>
              </a:spcBef>
              <a:spcAft>
                <a:spcPct val="0"/>
              </a:spcAft>
              <a:defRPr>
                <a:solidFill>
                  <a:schemeClr val="tx1"/>
                </a:solidFill>
                <a:latin typeface="Helvetica" panose="020B0604020202020204" pitchFamily="34" charset="0"/>
              </a:defRPr>
            </a:lvl9pPr>
          </a:lstStyle>
          <a:p>
            <a:fld id="{9FE63091-A76B-4C15-863A-05AB4F2CA0C3}" type="slidenum">
              <a:rPr lang="en-US" altLang="en-US" sz="1400">
                <a:latin typeface="Arial" panose="020B0604020202020204" pitchFamily="34" charset="0"/>
                <a:ea typeface="ＭＳ Ｐゴシック" panose="020B0600070205080204" pitchFamily="34" charset="-128"/>
              </a:rPr>
              <a:pPr/>
              <a:t>42</a:t>
            </a:fld>
            <a:endParaRPr lang="en-US" altLang="en-US" sz="1400">
              <a:latin typeface="Arial" panose="020B0604020202020204" pitchFamily="34" charset="0"/>
              <a:ea typeface="ＭＳ Ｐゴシック" panose="020B0600070205080204" pitchFamily="34" charset="-128"/>
            </a:endParaRPr>
          </a:p>
        </p:txBody>
      </p:sp>
      <p:sp>
        <p:nvSpPr>
          <p:cNvPr id="29701" name="Rectangle 2">
            <a:extLst>
              <a:ext uri="{FF2B5EF4-FFF2-40B4-BE49-F238E27FC236}">
                <a16:creationId xmlns:a16="http://schemas.microsoft.com/office/drawing/2014/main" id="{8A90BD9A-E517-4EDC-9DFE-23F5BE5C7509}"/>
              </a:ext>
            </a:extLst>
          </p:cNvPr>
          <p:cNvSpPr>
            <a:spLocks noGrp="1" noRot="1" noChangeAspect="1" noChangeArrowheads="1" noTextEdit="1"/>
          </p:cNvSpPr>
          <p:nvPr>
            <p:ph type="sldImg"/>
          </p:nvPr>
        </p:nvSpPr>
        <p:spPr>
          <a:xfrm>
            <a:off x="209550" y="808038"/>
            <a:ext cx="7154863" cy="4025900"/>
          </a:xfrm>
          <a:ln w="12700"/>
        </p:spPr>
      </p:sp>
      <p:sp>
        <p:nvSpPr>
          <p:cNvPr id="29702" name="Rectangle 3">
            <a:extLst>
              <a:ext uri="{FF2B5EF4-FFF2-40B4-BE49-F238E27FC236}">
                <a16:creationId xmlns:a16="http://schemas.microsoft.com/office/drawing/2014/main" id="{4FA84E85-FCFF-45F9-9C3B-51FF83026FF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431" tIns="52715" rIns="105431" bIns="52715"/>
          <a:lstStyle/>
          <a:p>
            <a:r>
              <a:rPr lang="en-AU" altLang="en-US">
                <a:latin typeface="Arial" panose="020B0604020202020204" pitchFamily="34" charset="0"/>
                <a:ea typeface="ＭＳ Ｐゴシック" panose="020B0600070205080204" pitchFamily="34" charset="-128"/>
              </a:rPr>
              <a:t>Joins allow you to query data from more than one table.  </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You put the join condition in the WHERE clause.  </a:t>
            </a:r>
          </a:p>
          <a:p>
            <a:r>
              <a:rPr lang="en-AU" altLang="en-US">
                <a:latin typeface="Arial" panose="020B0604020202020204" pitchFamily="34" charset="0"/>
                <a:ea typeface="ＭＳ Ｐゴシック" panose="020B0600070205080204" pitchFamily="34" charset="-128"/>
              </a:rPr>
              <a:t>You can tell it which rows to keep.</a:t>
            </a:r>
          </a:p>
          <a:p>
            <a:r>
              <a:rPr lang="en-AU" altLang="en-US">
                <a:latin typeface="Arial" panose="020B0604020202020204" pitchFamily="34" charset="0"/>
                <a:ea typeface="ＭＳ Ｐゴシック" panose="020B0600070205080204" pitchFamily="34" charset="-128"/>
              </a:rPr>
              <a:t>The fields in one table must match the fields in the other table, and matching usually means that they’re equal.  </a:t>
            </a:r>
          </a:p>
          <a:p>
            <a:endParaRPr lang="en-AU" altLang="en-US">
              <a:latin typeface="Arial" panose="020B0604020202020204" pitchFamily="34" charset="0"/>
              <a:ea typeface="ＭＳ Ｐゴシック" panose="020B0600070205080204" pitchFamily="34" charset="-128"/>
            </a:endParaRPr>
          </a:p>
          <a:p>
            <a:r>
              <a:rPr lang="en-AU" altLang="en-US">
                <a:latin typeface="Arial" panose="020B0604020202020204" pitchFamily="34" charset="0"/>
                <a:ea typeface="ＭＳ Ｐゴシック" panose="020B0600070205080204" pitchFamily="34" charset="-128"/>
              </a:rPr>
              <a:t>If you don’t put in a join condition then you get the Cartesian product, where all the rows from one table are joined to all the rows of the other table, and that’s generally not that useful.  </a:t>
            </a:r>
          </a:p>
          <a:p>
            <a:pPr eaLnBrk="1" hangingPunct="1"/>
            <a:endParaRPr lang="en-AU"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7E0CE7C-1A4C-43F3-A1E1-A8C5543793F6}"/>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6163">
              <a:defRPr>
                <a:solidFill>
                  <a:schemeClr val="tx1"/>
                </a:solidFill>
                <a:latin typeface="Helvetica" panose="020B0604020202020204" pitchFamily="34" charset="0"/>
              </a:defRPr>
            </a:lvl1pPr>
            <a:lvl2pPr marL="742950" indent="-285750" defTabSz="1046163">
              <a:defRPr>
                <a:solidFill>
                  <a:schemeClr val="tx1"/>
                </a:solidFill>
                <a:latin typeface="Helvetica" panose="020B0604020202020204" pitchFamily="34" charset="0"/>
              </a:defRPr>
            </a:lvl2pPr>
            <a:lvl3pPr marL="1143000" indent="-228600" defTabSz="1046163">
              <a:defRPr>
                <a:solidFill>
                  <a:schemeClr val="tx1"/>
                </a:solidFill>
                <a:latin typeface="Helvetica" panose="020B0604020202020204" pitchFamily="34" charset="0"/>
              </a:defRPr>
            </a:lvl3pPr>
            <a:lvl4pPr marL="1600200" indent="-228600" defTabSz="1046163">
              <a:defRPr>
                <a:solidFill>
                  <a:schemeClr val="tx1"/>
                </a:solidFill>
                <a:latin typeface="Helvetica" panose="020B0604020202020204" pitchFamily="34" charset="0"/>
              </a:defRPr>
            </a:lvl4pPr>
            <a:lvl5pPr marL="2057400" indent="-228600" defTabSz="1046163">
              <a:defRPr>
                <a:solidFill>
                  <a:schemeClr val="tx1"/>
                </a:solidFill>
                <a:latin typeface="Helvetica" panose="020B0604020202020204" pitchFamily="34" charset="0"/>
              </a:defRPr>
            </a:lvl5pPr>
            <a:lvl6pPr marL="2514600" indent="-228600" defTabSz="1046163" eaLnBrk="0" fontAlgn="base" hangingPunct="0">
              <a:spcBef>
                <a:spcPct val="0"/>
              </a:spcBef>
              <a:spcAft>
                <a:spcPct val="0"/>
              </a:spcAft>
              <a:defRPr>
                <a:solidFill>
                  <a:schemeClr val="tx1"/>
                </a:solidFill>
                <a:latin typeface="Helvetica" panose="020B0604020202020204" pitchFamily="34" charset="0"/>
              </a:defRPr>
            </a:lvl6pPr>
            <a:lvl7pPr marL="2971800" indent="-228600" defTabSz="1046163" eaLnBrk="0" fontAlgn="base" hangingPunct="0">
              <a:spcBef>
                <a:spcPct val="0"/>
              </a:spcBef>
              <a:spcAft>
                <a:spcPct val="0"/>
              </a:spcAft>
              <a:defRPr>
                <a:solidFill>
                  <a:schemeClr val="tx1"/>
                </a:solidFill>
                <a:latin typeface="Helvetica" panose="020B0604020202020204" pitchFamily="34" charset="0"/>
              </a:defRPr>
            </a:lvl7pPr>
            <a:lvl8pPr marL="3429000" indent="-228600" defTabSz="1046163" eaLnBrk="0" fontAlgn="base" hangingPunct="0">
              <a:spcBef>
                <a:spcPct val="0"/>
              </a:spcBef>
              <a:spcAft>
                <a:spcPct val="0"/>
              </a:spcAft>
              <a:defRPr>
                <a:solidFill>
                  <a:schemeClr val="tx1"/>
                </a:solidFill>
                <a:latin typeface="Helvetica" panose="020B0604020202020204" pitchFamily="34" charset="0"/>
              </a:defRPr>
            </a:lvl8pPr>
            <a:lvl9pPr marL="3886200" indent="-228600" defTabSz="1046163"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400">
                <a:latin typeface="Arial" panose="020B0604020202020204" pitchFamily="34" charset="0"/>
                <a:ea typeface="ＭＳ Ｐゴシック" panose="020B0600070205080204" pitchFamily="34" charset="-128"/>
              </a:rPr>
              <a:t>KXX131 Data Management</a:t>
            </a:r>
          </a:p>
        </p:txBody>
      </p:sp>
      <p:sp>
        <p:nvSpPr>
          <p:cNvPr id="35843" name="Rectangle 3">
            <a:extLst>
              <a:ext uri="{FF2B5EF4-FFF2-40B4-BE49-F238E27FC236}">
                <a16:creationId xmlns:a16="http://schemas.microsoft.com/office/drawing/2014/main" id="{7DDC654C-B162-4237-A720-5DD1D44D7751}"/>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6163">
              <a:defRPr>
                <a:solidFill>
                  <a:schemeClr val="tx1"/>
                </a:solidFill>
                <a:latin typeface="Helvetica" panose="020B0604020202020204" pitchFamily="34" charset="0"/>
              </a:defRPr>
            </a:lvl1pPr>
            <a:lvl2pPr marL="742950" indent="-285750" defTabSz="1046163">
              <a:defRPr>
                <a:solidFill>
                  <a:schemeClr val="tx1"/>
                </a:solidFill>
                <a:latin typeface="Helvetica" panose="020B0604020202020204" pitchFamily="34" charset="0"/>
              </a:defRPr>
            </a:lvl2pPr>
            <a:lvl3pPr marL="1143000" indent="-228600" defTabSz="1046163">
              <a:defRPr>
                <a:solidFill>
                  <a:schemeClr val="tx1"/>
                </a:solidFill>
                <a:latin typeface="Helvetica" panose="020B0604020202020204" pitchFamily="34" charset="0"/>
              </a:defRPr>
            </a:lvl3pPr>
            <a:lvl4pPr marL="1600200" indent="-228600" defTabSz="1046163">
              <a:defRPr>
                <a:solidFill>
                  <a:schemeClr val="tx1"/>
                </a:solidFill>
                <a:latin typeface="Helvetica" panose="020B0604020202020204" pitchFamily="34" charset="0"/>
              </a:defRPr>
            </a:lvl4pPr>
            <a:lvl5pPr marL="2057400" indent="-228600" defTabSz="1046163">
              <a:defRPr>
                <a:solidFill>
                  <a:schemeClr val="tx1"/>
                </a:solidFill>
                <a:latin typeface="Helvetica" panose="020B0604020202020204" pitchFamily="34" charset="0"/>
              </a:defRPr>
            </a:lvl5pPr>
            <a:lvl6pPr marL="2514600" indent="-228600" defTabSz="1046163" eaLnBrk="0" fontAlgn="base" hangingPunct="0">
              <a:spcBef>
                <a:spcPct val="0"/>
              </a:spcBef>
              <a:spcAft>
                <a:spcPct val="0"/>
              </a:spcAft>
              <a:defRPr>
                <a:solidFill>
                  <a:schemeClr val="tx1"/>
                </a:solidFill>
                <a:latin typeface="Helvetica" panose="020B0604020202020204" pitchFamily="34" charset="0"/>
              </a:defRPr>
            </a:lvl6pPr>
            <a:lvl7pPr marL="2971800" indent="-228600" defTabSz="1046163" eaLnBrk="0" fontAlgn="base" hangingPunct="0">
              <a:spcBef>
                <a:spcPct val="0"/>
              </a:spcBef>
              <a:spcAft>
                <a:spcPct val="0"/>
              </a:spcAft>
              <a:defRPr>
                <a:solidFill>
                  <a:schemeClr val="tx1"/>
                </a:solidFill>
                <a:latin typeface="Helvetica" panose="020B0604020202020204" pitchFamily="34" charset="0"/>
              </a:defRPr>
            </a:lvl7pPr>
            <a:lvl8pPr marL="3429000" indent="-228600" defTabSz="1046163" eaLnBrk="0" fontAlgn="base" hangingPunct="0">
              <a:spcBef>
                <a:spcPct val="0"/>
              </a:spcBef>
              <a:spcAft>
                <a:spcPct val="0"/>
              </a:spcAft>
              <a:defRPr>
                <a:solidFill>
                  <a:schemeClr val="tx1"/>
                </a:solidFill>
                <a:latin typeface="Helvetica" panose="020B0604020202020204" pitchFamily="34" charset="0"/>
              </a:defRPr>
            </a:lvl8pPr>
            <a:lvl9pPr marL="3886200" indent="-228600" defTabSz="1046163" eaLnBrk="0" fontAlgn="base" hangingPunct="0">
              <a:spcBef>
                <a:spcPct val="0"/>
              </a:spcBef>
              <a:spcAft>
                <a:spcPct val="0"/>
              </a:spcAft>
              <a:defRPr>
                <a:solidFill>
                  <a:schemeClr val="tx1"/>
                </a:solidFill>
                <a:latin typeface="Helvetica" panose="020B0604020202020204" pitchFamily="34" charset="0"/>
              </a:defRPr>
            </a:lvl9pPr>
          </a:lstStyle>
          <a:p>
            <a:fld id="{D053E6AB-FC42-42BF-B4A1-C842BA407C21}" type="datetime1">
              <a:rPr lang="en-US" altLang="en-US" sz="1400" smtClean="0">
                <a:latin typeface="Arial" panose="020B0604020202020204" pitchFamily="34" charset="0"/>
                <a:ea typeface="ＭＳ Ｐゴシック" panose="020B0600070205080204" pitchFamily="34" charset="-128"/>
              </a:rPr>
              <a:pPr/>
              <a:t>7/26/2021</a:t>
            </a:fld>
            <a:endParaRPr lang="en-US" altLang="en-US" sz="1400">
              <a:latin typeface="Arial" panose="020B0604020202020204" pitchFamily="34" charset="0"/>
              <a:ea typeface="ＭＳ Ｐゴシック" panose="020B0600070205080204" pitchFamily="34" charset="-128"/>
            </a:endParaRPr>
          </a:p>
        </p:txBody>
      </p:sp>
      <p:sp>
        <p:nvSpPr>
          <p:cNvPr id="35844" name="Rectangle 7">
            <a:extLst>
              <a:ext uri="{FF2B5EF4-FFF2-40B4-BE49-F238E27FC236}">
                <a16:creationId xmlns:a16="http://schemas.microsoft.com/office/drawing/2014/main" id="{BBA54096-1952-438A-8BF9-EDF1667CDF6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6163">
              <a:defRPr>
                <a:solidFill>
                  <a:schemeClr val="tx1"/>
                </a:solidFill>
                <a:latin typeface="Helvetica" panose="020B0604020202020204" pitchFamily="34" charset="0"/>
              </a:defRPr>
            </a:lvl1pPr>
            <a:lvl2pPr marL="742950" indent="-285750" defTabSz="1046163">
              <a:defRPr>
                <a:solidFill>
                  <a:schemeClr val="tx1"/>
                </a:solidFill>
                <a:latin typeface="Helvetica" panose="020B0604020202020204" pitchFamily="34" charset="0"/>
              </a:defRPr>
            </a:lvl2pPr>
            <a:lvl3pPr marL="1143000" indent="-228600" defTabSz="1046163">
              <a:defRPr>
                <a:solidFill>
                  <a:schemeClr val="tx1"/>
                </a:solidFill>
                <a:latin typeface="Helvetica" panose="020B0604020202020204" pitchFamily="34" charset="0"/>
              </a:defRPr>
            </a:lvl3pPr>
            <a:lvl4pPr marL="1600200" indent="-228600" defTabSz="1046163">
              <a:defRPr>
                <a:solidFill>
                  <a:schemeClr val="tx1"/>
                </a:solidFill>
                <a:latin typeface="Helvetica" panose="020B0604020202020204" pitchFamily="34" charset="0"/>
              </a:defRPr>
            </a:lvl4pPr>
            <a:lvl5pPr marL="2057400" indent="-228600" defTabSz="1046163">
              <a:defRPr>
                <a:solidFill>
                  <a:schemeClr val="tx1"/>
                </a:solidFill>
                <a:latin typeface="Helvetica" panose="020B0604020202020204" pitchFamily="34" charset="0"/>
              </a:defRPr>
            </a:lvl5pPr>
            <a:lvl6pPr marL="2514600" indent="-228600" defTabSz="1046163" eaLnBrk="0" fontAlgn="base" hangingPunct="0">
              <a:spcBef>
                <a:spcPct val="0"/>
              </a:spcBef>
              <a:spcAft>
                <a:spcPct val="0"/>
              </a:spcAft>
              <a:defRPr>
                <a:solidFill>
                  <a:schemeClr val="tx1"/>
                </a:solidFill>
                <a:latin typeface="Helvetica" panose="020B0604020202020204" pitchFamily="34" charset="0"/>
              </a:defRPr>
            </a:lvl6pPr>
            <a:lvl7pPr marL="2971800" indent="-228600" defTabSz="1046163" eaLnBrk="0" fontAlgn="base" hangingPunct="0">
              <a:spcBef>
                <a:spcPct val="0"/>
              </a:spcBef>
              <a:spcAft>
                <a:spcPct val="0"/>
              </a:spcAft>
              <a:defRPr>
                <a:solidFill>
                  <a:schemeClr val="tx1"/>
                </a:solidFill>
                <a:latin typeface="Helvetica" panose="020B0604020202020204" pitchFamily="34" charset="0"/>
              </a:defRPr>
            </a:lvl7pPr>
            <a:lvl8pPr marL="3429000" indent="-228600" defTabSz="1046163" eaLnBrk="0" fontAlgn="base" hangingPunct="0">
              <a:spcBef>
                <a:spcPct val="0"/>
              </a:spcBef>
              <a:spcAft>
                <a:spcPct val="0"/>
              </a:spcAft>
              <a:defRPr>
                <a:solidFill>
                  <a:schemeClr val="tx1"/>
                </a:solidFill>
                <a:latin typeface="Helvetica" panose="020B0604020202020204" pitchFamily="34" charset="0"/>
              </a:defRPr>
            </a:lvl8pPr>
            <a:lvl9pPr marL="3886200" indent="-228600" defTabSz="1046163" eaLnBrk="0" fontAlgn="base" hangingPunct="0">
              <a:spcBef>
                <a:spcPct val="0"/>
              </a:spcBef>
              <a:spcAft>
                <a:spcPct val="0"/>
              </a:spcAft>
              <a:defRPr>
                <a:solidFill>
                  <a:schemeClr val="tx1"/>
                </a:solidFill>
                <a:latin typeface="Helvetica" panose="020B0604020202020204" pitchFamily="34" charset="0"/>
              </a:defRPr>
            </a:lvl9pPr>
          </a:lstStyle>
          <a:p>
            <a:fld id="{681368A3-B45C-411D-9630-0DBE78B1B26C}" type="slidenum">
              <a:rPr lang="en-US" altLang="en-US" sz="1400">
                <a:latin typeface="Arial" panose="020B0604020202020204" pitchFamily="34" charset="0"/>
                <a:ea typeface="ＭＳ Ｐゴシック" panose="020B0600070205080204" pitchFamily="34" charset="-128"/>
              </a:rPr>
              <a:pPr/>
              <a:t>47</a:t>
            </a:fld>
            <a:endParaRPr lang="en-US" altLang="en-US" sz="1400">
              <a:latin typeface="Arial" panose="020B0604020202020204" pitchFamily="34" charset="0"/>
              <a:ea typeface="ＭＳ Ｐゴシック" panose="020B0600070205080204" pitchFamily="34" charset="-128"/>
            </a:endParaRPr>
          </a:p>
        </p:txBody>
      </p:sp>
      <p:sp>
        <p:nvSpPr>
          <p:cNvPr id="35845" name="Rectangle 2">
            <a:extLst>
              <a:ext uri="{FF2B5EF4-FFF2-40B4-BE49-F238E27FC236}">
                <a16:creationId xmlns:a16="http://schemas.microsoft.com/office/drawing/2014/main" id="{D8825C0F-478E-4EF2-A5B9-CE915E17507D}"/>
              </a:ext>
            </a:extLst>
          </p:cNvPr>
          <p:cNvSpPr>
            <a:spLocks noGrp="1" noRot="1" noChangeAspect="1" noChangeArrowheads="1" noTextEdit="1"/>
          </p:cNvSpPr>
          <p:nvPr>
            <p:ph type="sldImg"/>
          </p:nvPr>
        </p:nvSpPr>
        <p:spPr>
          <a:xfrm>
            <a:off x="209550" y="808038"/>
            <a:ext cx="7154863" cy="4025900"/>
          </a:xfrm>
          <a:ln w="12700"/>
        </p:spPr>
      </p:sp>
      <p:sp>
        <p:nvSpPr>
          <p:cNvPr id="35846" name="Rectangle 3">
            <a:extLst>
              <a:ext uri="{FF2B5EF4-FFF2-40B4-BE49-F238E27FC236}">
                <a16:creationId xmlns:a16="http://schemas.microsoft.com/office/drawing/2014/main" id="{0AFA9E3E-79FA-42EA-BD4C-135A6C8B0D2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431" tIns="52715" rIns="105431" bIns="52715"/>
          <a:lstStyle/>
          <a:p>
            <a:pPr eaLnBrk="1" hangingPunct="1"/>
            <a:r>
              <a:rPr lang="en-AU" altLang="en-US">
                <a:latin typeface="Arial" panose="020B0604020202020204" pitchFamily="34" charset="0"/>
                <a:ea typeface="ＭＳ Ｐゴシック" panose="020B0600070205080204" pitchFamily="34" charset="-128"/>
              </a:rPr>
              <a:t>And then there are subqueries.  </a:t>
            </a:r>
          </a:p>
          <a:p>
            <a:pPr eaLnBrk="1" hangingPunct="1"/>
            <a:endParaRPr lang="en-AU" altLang="en-US">
              <a:latin typeface="Arial" panose="020B0604020202020204" pitchFamily="34" charset="0"/>
              <a:ea typeface="ＭＳ Ｐゴシック" panose="020B0600070205080204" pitchFamily="34" charset="-128"/>
            </a:endParaRPr>
          </a:p>
          <a:p>
            <a:pPr eaLnBrk="1" hangingPunct="1"/>
            <a:r>
              <a:rPr lang="en-AU" altLang="en-US">
                <a:latin typeface="Arial" panose="020B0604020202020204" pitchFamily="34" charset="0"/>
                <a:ea typeface="ＭＳ Ｐゴシック" panose="020B0600070205080204" pitchFamily="34" charset="-128"/>
              </a:rPr>
              <a:t>Whenever we do an operation, it creates a target table as a result.</a:t>
            </a:r>
          </a:p>
          <a:p>
            <a:pPr eaLnBrk="1" hangingPunct="1"/>
            <a:endParaRPr lang="en-AU" altLang="en-US">
              <a:latin typeface="Arial" panose="020B0604020202020204" pitchFamily="34" charset="0"/>
              <a:ea typeface="ＭＳ Ｐゴシック" panose="020B0600070205080204" pitchFamily="34" charset="-128"/>
            </a:endParaRPr>
          </a:p>
          <a:p>
            <a:pPr eaLnBrk="1" hangingPunct="1"/>
            <a:r>
              <a:rPr lang="en-AU" altLang="en-US">
                <a:latin typeface="Arial" panose="020B0604020202020204" pitchFamily="34" charset="0"/>
                <a:ea typeface="ＭＳ Ｐゴシック" panose="020B0600070205080204" pitchFamily="34" charset="-128"/>
              </a:rPr>
              <a:t>With a sub query, we can do queries on that sub table.  </a:t>
            </a: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213D764-4878-46EB-A87B-A45D54993D48}"/>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6163">
              <a:defRPr>
                <a:solidFill>
                  <a:schemeClr val="tx1"/>
                </a:solidFill>
                <a:latin typeface="Helvetica" panose="020B0604020202020204" pitchFamily="34" charset="0"/>
              </a:defRPr>
            </a:lvl1pPr>
            <a:lvl2pPr marL="742950" indent="-285750" defTabSz="1046163">
              <a:defRPr>
                <a:solidFill>
                  <a:schemeClr val="tx1"/>
                </a:solidFill>
                <a:latin typeface="Helvetica" panose="020B0604020202020204" pitchFamily="34" charset="0"/>
              </a:defRPr>
            </a:lvl2pPr>
            <a:lvl3pPr marL="1143000" indent="-228600" defTabSz="1046163">
              <a:defRPr>
                <a:solidFill>
                  <a:schemeClr val="tx1"/>
                </a:solidFill>
                <a:latin typeface="Helvetica" panose="020B0604020202020204" pitchFamily="34" charset="0"/>
              </a:defRPr>
            </a:lvl3pPr>
            <a:lvl4pPr marL="1600200" indent="-228600" defTabSz="1046163">
              <a:defRPr>
                <a:solidFill>
                  <a:schemeClr val="tx1"/>
                </a:solidFill>
                <a:latin typeface="Helvetica" panose="020B0604020202020204" pitchFamily="34" charset="0"/>
              </a:defRPr>
            </a:lvl4pPr>
            <a:lvl5pPr marL="2057400" indent="-228600" defTabSz="1046163">
              <a:defRPr>
                <a:solidFill>
                  <a:schemeClr val="tx1"/>
                </a:solidFill>
                <a:latin typeface="Helvetica" panose="020B0604020202020204" pitchFamily="34" charset="0"/>
              </a:defRPr>
            </a:lvl5pPr>
            <a:lvl6pPr marL="2514600" indent="-228600" defTabSz="1046163" eaLnBrk="0" fontAlgn="base" hangingPunct="0">
              <a:spcBef>
                <a:spcPct val="0"/>
              </a:spcBef>
              <a:spcAft>
                <a:spcPct val="0"/>
              </a:spcAft>
              <a:defRPr>
                <a:solidFill>
                  <a:schemeClr val="tx1"/>
                </a:solidFill>
                <a:latin typeface="Helvetica" panose="020B0604020202020204" pitchFamily="34" charset="0"/>
              </a:defRPr>
            </a:lvl6pPr>
            <a:lvl7pPr marL="2971800" indent="-228600" defTabSz="1046163" eaLnBrk="0" fontAlgn="base" hangingPunct="0">
              <a:spcBef>
                <a:spcPct val="0"/>
              </a:spcBef>
              <a:spcAft>
                <a:spcPct val="0"/>
              </a:spcAft>
              <a:defRPr>
                <a:solidFill>
                  <a:schemeClr val="tx1"/>
                </a:solidFill>
                <a:latin typeface="Helvetica" panose="020B0604020202020204" pitchFamily="34" charset="0"/>
              </a:defRPr>
            </a:lvl7pPr>
            <a:lvl8pPr marL="3429000" indent="-228600" defTabSz="1046163" eaLnBrk="0" fontAlgn="base" hangingPunct="0">
              <a:spcBef>
                <a:spcPct val="0"/>
              </a:spcBef>
              <a:spcAft>
                <a:spcPct val="0"/>
              </a:spcAft>
              <a:defRPr>
                <a:solidFill>
                  <a:schemeClr val="tx1"/>
                </a:solidFill>
                <a:latin typeface="Helvetica" panose="020B0604020202020204" pitchFamily="34" charset="0"/>
              </a:defRPr>
            </a:lvl8pPr>
            <a:lvl9pPr marL="3886200" indent="-228600" defTabSz="1046163"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400">
                <a:latin typeface="Arial" panose="020B0604020202020204" pitchFamily="34" charset="0"/>
                <a:ea typeface="ＭＳ Ｐゴシック" panose="020B0600070205080204" pitchFamily="34" charset="-128"/>
              </a:rPr>
              <a:t>KXX131 Data Management</a:t>
            </a:r>
          </a:p>
        </p:txBody>
      </p:sp>
      <p:sp>
        <p:nvSpPr>
          <p:cNvPr id="37891" name="Rectangle 3">
            <a:extLst>
              <a:ext uri="{FF2B5EF4-FFF2-40B4-BE49-F238E27FC236}">
                <a16:creationId xmlns:a16="http://schemas.microsoft.com/office/drawing/2014/main" id="{BCA9BF36-7218-4004-81A7-9AF7435D2578}"/>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6163">
              <a:defRPr>
                <a:solidFill>
                  <a:schemeClr val="tx1"/>
                </a:solidFill>
                <a:latin typeface="Helvetica" panose="020B0604020202020204" pitchFamily="34" charset="0"/>
              </a:defRPr>
            </a:lvl1pPr>
            <a:lvl2pPr marL="742950" indent="-285750" defTabSz="1046163">
              <a:defRPr>
                <a:solidFill>
                  <a:schemeClr val="tx1"/>
                </a:solidFill>
                <a:latin typeface="Helvetica" panose="020B0604020202020204" pitchFamily="34" charset="0"/>
              </a:defRPr>
            </a:lvl2pPr>
            <a:lvl3pPr marL="1143000" indent="-228600" defTabSz="1046163">
              <a:defRPr>
                <a:solidFill>
                  <a:schemeClr val="tx1"/>
                </a:solidFill>
                <a:latin typeface="Helvetica" panose="020B0604020202020204" pitchFamily="34" charset="0"/>
              </a:defRPr>
            </a:lvl3pPr>
            <a:lvl4pPr marL="1600200" indent="-228600" defTabSz="1046163">
              <a:defRPr>
                <a:solidFill>
                  <a:schemeClr val="tx1"/>
                </a:solidFill>
                <a:latin typeface="Helvetica" panose="020B0604020202020204" pitchFamily="34" charset="0"/>
              </a:defRPr>
            </a:lvl4pPr>
            <a:lvl5pPr marL="2057400" indent="-228600" defTabSz="1046163">
              <a:defRPr>
                <a:solidFill>
                  <a:schemeClr val="tx1"/>
                </a:solidFill>
                <a:latin typeface="Helvetica" panose="020B0604020202020204" pitchFamily="34" charset="0"/>
              </a:defRPr>
            </a:lvl5pPr>
            <a:lvl6pPr marL="2514600" indent="-228600" defTabSz="1046163" eaLnBrk="0" fontAlgn="base" hangingPunct="0">
              <a:spcBef>
                <a:spcPct val="0"/>
              </a:spcBef>
              <a:spcAft>
                <a:spcPct val="0"/>
              </a:spcAft>
              <a:defRPr>
                <a:solidFill>
                  <a:schemeClr val="tx1"/>
                </a:solidFill>
                <a:latin typeface="Helvetica" panose="020B0604020202020204" pitchFamily="34" charset="0"/>
              </a:defRPr>
            </a:lvl6pPr>
            <a:lvl7pPr marL="2971800" indent="-228600" defTabSz="1046163" eaLnBrk="0" fontAlgn="base" hangingPunct="0">
              <a:spcBef>
                <a:spcPct val="0"/>
              </a:spcBef>
              <a:spcAft>
                <a:spcPct val="0"/>
              </a:spcAft>
              <a:defRPr>
                <a:solidFill>
                  <a:schemeClr val="tx1"/>
                </a:solidFill>
                <a:latin typeface="Helvetica" panose="020B0604020202020204" pitchFamily="34" charset="0"/>
              </a:defRPr>
            </a:lvl7pPr>
            <a:lvl8pPr marL="3429000" indent="-228600" defTabSz="1046163" eaLnBrk="0" fontAlgn="base" hangingPunct="0">
              <a:spcBef>
                <a:spcPct val="0"/>
              </a:spcBef>
              <a:spcAft>
                <a:spcPct val="0"/>
              </a:spcAft>
              <a:defRPr>
                <a:solidFill>
                  <a:schemeClr val="tx1"/>
                </a:solidFill>
                <a:latin typeface="Helvetica" panose="020B0604020202020204" pitchFamily="34" charset="0"/>
              </a:defRPr>
            </a:lvl8pPr>
            <a:lvl9pPr marL="3886200" indent="-228600" defTabSz="1046163" eaLnBrk="0" fontAlgn="base" hangingPunct="0">
              <a:spcBef>
                <a:spcPct val="0"/>
              </a:spcBef>
              <a:spcAft>
                <a:spcPct val="0"/>
              </a:spcAft>
              <a:defRPr>
                <a:solidFill>
                  <a:schemeClr val="tx1"/>
                </a:solidFill>
                <a:latin typeface="Helvetica" panose="020B0604020202020204" pitchFamily="34" charset="0"/>
              </a:defRPr>
            </a:lvl9pPr>
          </a:lstStyle>
          <a:p>
            <a:fld id="{59FE8DFA-022B-40F7-93D7-F8C13155E62D}" type="datetime1">
              <a:rPr lang="en-US" altLang="en-US" sz="1400" smtClean="0">
                <a:latin typeface="Arial" panose="020B0604020202020204" pitchFamily="34" charset="0"/>
                <a:ea typeface="ＭＳ Ｐゴシック" panose="020B0600070205080204" pitchFamily="34" charset="-128"/>
              </a:rPr>
              <a:pPr/>
              <a:t>7/26/2021</a:t>
            </a:fld>
            <a:endParaRPr lang="en-US" altLang="en-US" sz="1400">
              <a:latin typeface="Arial" panose="020B0604020202020204" pitchFamily="34" charset="0"/>
              <a:ea typeface="ＭＳ Ｐゴシック" panose="020B0600070205080204" pitchFamily="34" charset="-128"/>
            </a:endParaRPr>
          </a:p>
        </p:txBody>
      </p:sp>
      <p:sp>
        <p:nvSpPr>
          <p:cNvPr id="37892" name="Rectangle 7">
            <a:extLst>
              <a:ext uri="{FF2B5EF4-FFF2-40B4-BE49-F238E27FC236}">
                <a16:creationId xmlns:a16="http://schemas.microsoft.com/office/drawing/2014/main" id="{A861731C-31F2-417A-A08F-8AAEF252863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46163">
              <a:defRPr>
                <a:solidFill>
                  <a:schemeClr val="tx1"/>
                </a:solidFill>
                <a:latin typeface="Helvetica" panose="020B0604020202020204" pitchFamily="34" charset="0"/>
              </a:defRPr>
            </a:lvl1pPr>
            <a:lvl2pPr marL="742950" indent="-285750" defTabSz="1046163">
              <a:defRPr>
                <a:solidFill>
                  <a:schemeClr val="tx1"/>
                </a:solidFill>
                <a:latin typeface="Helvetica" panose="020B0604020202020204" pitchFamily="34" charset="0"/>
              </a:defRPr>
            </a:lvl2pPr>
            <a:lvl3pPr marL="1143000" indent="-228600" defTabSz="1046163">
              <a:defRPr>
                <a:solidFill>
                  <a:schemeClr val="tx1"/>
                </a:solidFill>
                <a:latin typeface="Helvetica" panose="020B0604020202020204" pitchFamily="34" charset="0"/>
              </a:defRPr>
            </a:lvl3pPr>
            <a:lvl4pPr marL="1600200" indent="-228600" defTabSz="1046163">
              <a:defRPr>
                <a:solidFill>
                  <a:schemeClr val="tx1"/>
                </a:solidFill>
                <a:latin typeface="Helvetica" panose="020B0604020202020204" pitchFamily="34" charset="0"/>
              </a:defRPr>
            </a:lvl4pPr>
            <a:lvl5pPr marL="2057400" indent="-228600" defTabSz="1046163">
              <a:defRPr>
                <a:solidFill>
                  <a:schemeClr val="tx1"/>
                </a:solidFill>
                <a:latin typeface="Helvetica" panose="020B0604020202020204" pitchFamily="34" charset="0"/>
              </a:defRPr>
            </a:lvl5pPr>
            <a:lvl6pPr marL="2514600" indent="-228600" defTabSz="1046163" eaLnBrk="0" fontAlgn="base" hangingPunct="0">
              <a:spcBef>
                <a:spcPct val="0"/>
              </a:spcBef>
              <a:spcAft>
                <a:spcPct val="0"/>
              </a:spcAft>
              <a:defRPr>
                <a:solidFill>
                  <a:schemeClr val="tx1"/>
                </a:solidFill>
                <a:latin typeface="Helvetica" panose="020B0604020202020204" pitchFamily="34" charset="0"/>
              </a:defRPr>
            </a:lvl6pPr>
            <a:lvl7pPr marL="2971800" indent="-228600" defTabSz="1046163" eaLnBrk="0" fontAlgn="base" hangingPunct="0">
              <a:spcBef>
                <a:spcPct val="0"/>
              </a:spcBef>
              <a:spcAft>
                <a:spcPct val="0"/>
              </a:spcAft>
              <a:defRPr>
                <a:solidFill>
                  <a:schemeClr val="tx1"/>
                </a:solidFill>
                <a:latin typeface="Helvetica" panose="020B0604020202020204" pitchFamily="34" charset="0"/>
              </a:defRPr>
            </a:lvl7pPr>
            <a:lvl8pPr marL="3429000" indent="-228600" defTabSz="1046163" eaLnBrk="0" fontAlgn="base" hangingPunct="0">
              <a:spcBef>
                <a:spcPct val="0"/>
              </a:spcBef>
              <a:spcAft>
                <a:spcPct val="0"/>
              </a:spcAft>
              <a:defRPr>
                <a:solidFill>
                  <a:schemeClr val="tx1"/>
                </a:solidFill>
                <a:latin typeface="Helvetica" panose="020B0604020202020204" pitchFamily="34" charset="0"/>
              </a:defRPr>
            </a:lvl8pPr>
            <a:lvl9pPr marL="3886200" indent="-228600" defTabSz="1046163" eaLnBrk="0" fontAlgn="base" hangingPunct="0">
              <a:spcBef>
                <a:spcPct val="0"/>
              </a:spcBef>
              <a:spcAft>
                <a:spcPct val="0"/>
              </a:spcAft>
              <a:defRPr>
                <a:solidFill>
                  <a:schemeClr val="tx1"/>
                </a:solidFill>
                <a:latin typeface="Helvetica" panose="020B0604020202020204" pitchFamily="34" charset="0"/>
              </a:defRPr>
            </a:lvl9pPr>
          </a:lstStyle>
          <a:p>
            <a:fld id="{C22F06CD-5EA5-4888-A9D0-A1A173594D6F}" type="slidenum">
              <a:rPr lang="en-US" altLang="en-US" sz="1400">
                <a:latin typeface="Arial" panose="020B0604020202020204" pitchFamily="34" charset="0"/>
                <a:ea typeface="ＭＳ Ｐゴシック" panose="020B0600070205080204" pitchFamily="34" charset="-128"/>
              </a:rPr>
              <a:pPr/>
              <a:t>48</a:t>
            </a:fld>
            <a:endParaRPr lang="en-US" altLang="en-US" sz="1400">
              <a:latin typeface="Arial" panose="020B0604020202020204" pitchFamily="34" charset="0"/>
              <a:ea typeface="ＭＳ Ｐゴシック" panose="020B0600070205080204" pitchFamily="34" charset="-128"/>
            </a:endParaRPr>
          </a:p>
        </p:txBody>
      </p:sp>
      <p:sp>
        <p:nvSpPr>
          <p:cNvPr id="37893" name="Rectangle 2">
            <a:extLst>
              <a:ext uri="{FF2B5EF4-FFF2-40B4-BE49-F238E27FC236}">
                <a16:creationId xmlns:a16="http://schemas.microsoft.com/office/drawing/2014/main" id="{585F1F03-0BC4-423C-B124-AD12A69DAB19}"/>
              </a:ext>
            </a:extLst>
          </p:cNvPr>
          <p:cNvSpPr>
            <a:spLocks noGrp="1" noRot="1" noChangeAspect="1" noChangeArrowheads="1" noTextEdit="1"/>
          </p:cNvSpPr>
          <p:nvPr>
            <p:ph type="sldImg"/>
          </p:nvPr>
        </p:nvSpPr>
        <p:spPr>
          <a:xfrm>
            <a:off x="209550" y="808038"/>
            <a:ext cx="7154863" cy="4025900"/>
          </a:xfrm>
          <a:ln w="12700"/>
        </p:spPr>
      </p:sp>
      <p:sp>
        <p:nvSpPr>
          <p:cNvPr id="37894" name="Rectangle 3">
            <a:extLst>
              <a:ext uri="{FF2B5EF4-FFF2-40B4-BE49-F238E27FC236}">
                <a16:creationId xmlns:a16="http://schemas.microsoft.com/office/drawing/2014/main" id="{72D0A8E2-3C9C-4A40-9171-520B6D6F975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431" tIns="52715" rIns="105431" bIns="52715"/>
          <a:lstStyle/>
          <a:p>
            <a:pPr eaLnBrk="1" hangingPunct="1"/>
            <a:r>
              <a:rPr lang="en-AU" altLang="en-US">
                <a:latin typeface="Arial" panose="020B0604020202020204" pitchFamily="34" charset="0"/>
                <a:ea typeface="ＭＳ Ｐゴシック" panose="020B0600070205080204" pitchFamily="34" charset="-128"/>
              </a:rPr>
              <a:t>So, we can do a sub query in the from or the where clauses.  </a:t>
            </a:r>
          </a:p>
          <a:p>
            <a:pPr eaLnBrk="1" hangingPunct="1"/>
            <a:endParaRPr lang="en-AU" altLang="en-US">
              <a:latin typeface="Arial" panose="020B0604020202020204" pitchFamily="34" charset="0"/>
              <a:ea typeface="ＭＳ Ｐゴシック" panose="020B0600070205080204" pitchFamily="34" charset="-128"/>
            </a:endParaRPr>
          </a:p>
          <a:p>
            <a:pPr eaLnBrk="1" hangingPunct="1"/>
            <a:r>
              <a:rPr lang="en-AU" altLang="en-US">
                <a:latin typeface="Arial" panose="020B0604020202020204" pitchFamily="34" charset="0"/>
                <a:ea typeface="ＭＳ Ｐゴシック" panose="020B0600070205080204" pitchFamily="34" charset="-128"/>
              </a:rPr>
              <a:t>In he first one, we’re selecting from a sub-list from t a table.</a:t>
            </a:r>
          </a:p>
          <a:p>
            <a:pPr eaLnBrk="1" hangingPunct="1"/>
            <a:endParaRPr lang="en-AU" altLang="en-US">
              <a:latin typeface="Arial" panose="020B0604020202020204" pitchFamily="34" charset="0"/>
              <a:ea typeface="ＭＳ Ｐゴシック" panose="020B0600070205080204" pitchFamily="34" charset="-128"/>
            </a:endParaRPr>
          </a:p>
          <a:p>
            <a:pPr eaLnBrk="1" hangingPunct="1"/>
            <a:r>
              <a:rPr lang="en-AU" altLang="en-US">
                <a:latin typeface="Arial" panose="020B0604020202020204" pitchFamily="34" charset="0"/>
                <a:ea typeface="ＭＳ Ｐゴシック" panose="020B0600070205080204" pitchFamily="34" charset="-128"/>
              </a:rPr>
              <a:t>In the second one we’re using the where statement as a condition, where a select statement is that condition  </a:t>
            </a:r>
          </a:p>
          <a:p>
            <a:pPr eaLnBrk="1" hangingPunct="1"/>
            <a:r>
              <a:rPr lang="en-AU" altLang="en-US">
                <a:latin typeface="Arial" panose="020B0604020202020204" pitchFamily="34" charset="0"/>
                <a:ea typeface="ＭＳ Ｐゴシック" panose="020B0600070205080204" pitchFamily="34" charset="-128"/>
              </a:rPr>
              <a:t>Confusing, but examples will help.</a:t>
            </a:r>
            <a:endParaRPr lang="en-US"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B8A9FBD-07A4-45A7-BEA9-0FEBC6AE36E9}" type="datetimeFigureOut">
              <a:rPr lang="en-AU" smtClean="0"/>
              <a:t>26/07/2021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324796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A9FBD-07A4-45A7-BEA9-0FEBC6AE36E9}" type="datetimeFigureOut">
              <a:rPr lang="en-AU" smtClean="0"/>
              <a:t>26/07/2021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613968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F16868-8199-4C2C-A5B1-63AEE139F88E}" type="datetimeFigureOut">
              <a:rPr lang="en-US" smtClean="0"/>
              <a:t>7/26/2021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41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A9FBD-07A4-45A7-BEA9-0FEBC6AE36E9}" type="datetimeFigureOut">
              <a:rPr lang="en-AU" smtClean="0"/>
              <a:t>26/07/2021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E96563-D64B-4CC6-8E4F-D0BD0ABDB76A}" type="slidenum">
              <a:rPr lang="en-AU" smtClean="0"/>
              <a:t>‹#›</a:t>
            </a:fld>
            <a:endParaRPr lang="en-AU"/>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3386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A9FBD-07A4-45A7-BEA9-0FEBC6AE36E9}" type="datetimeFigureOut">
              <a:rPr lang="en-AU" smtClean="0"/>
              <a:t>26/07/2021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253855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8A9FBD-07A4-45A7-BEA9-0FEBC6AE36E9}" type="datetimeFigureOut">
              <a:rPr lang="en-AU" smtClean="0"/>
              <a:t>26/07/2021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320781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8A9FBD-07A4-45A7-BEA9-0FEBC6AE36E9}" type="datetimeFigureOut">
              <a:rPr lang="en-AU" smtClean="0"/>
              <a:t>26/07/2021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851079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A9FBD-07A4-45A7-BEA9-0FEBC6AE36E9}" type="datetimeFigureOut">
              <a:rPr lang="en-AU" smtClean="0"/>
              <a:t>26/07/2021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311138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A9FBD-07A4-45A7-BEA9-0FEBC6AE36E9}" type="datetimeFigureOut">
              <a:rPr lang="en-AU" smtClean="0"/>
              <a:t>26/07/2021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1783626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Content Placeholder 2"/>
          <p:cNvSpPr>
            <a:spLocks noGrp="1"/>
          </p:cNvSpPr>
          <p:nvPr>
            <p:ph sz="half" idx="1"/>
          </p:nvPr>
        </p:nvSpPr>
        <p:spPr>
          <a:xfrm>
            <a:off x="609600" y="1719264"/>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4000501"/>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ftr" sz="quarter" idx="10"/>
          </p:nvPr>
        </p:nvSpPr>
        <p:spPr/>
        <p:txBody>
          <a:bodyPr/>
          <a:lstStyle>
            <a:lvl1pPr>
              <a:defRPr/>
            </a:lvl1pPr>
          </a:lstStyle>
          <a:p>
            <a:endParaRPr lang="en-AU"/>
          </a:p>
        </p:txBody>
      </p:sp>
      <p:sp>
        <p:nvSpPr>
          <p:cNvPr id="6" name="Rectangle 5"/>
          <p:cNvSpPr>
            <a:spLocks noGrp="1" noChangeArrowheads="1"/>
          </p:cNvSpPr>
          <p:nvPr>
            <p:ph type="sldNum" sz="quarter" idx="11"/>
          </p:nvPr>
        </p:nvSpPr>
        <p:spPr/>
        <p:txBody>
          <a:bodyPr/>
          <a:lstStyle>
            <a:lvl1pPr>
              <a:defRPr/>
            </a:lvl1pPr>
          </a:lstStyle>
          <a:p>
            <a:fld id="{8EE96563-D64B-4CC6-8E4F-D0BD0ABDB76A}" type="slidenum">
              <a:rPr lang="en-AU" smtClean="0"/>
              <a:t>‹#›</a:t>
            </a:fld>
            <a:endParaRPr lang="en-AU"/>
          </a:p>
        </p:txBody>
      </p:sp>
    </p:spTree>
    <p:extLst>
      <p:ext uri="{BB962C8B-B14F-4D97-AF65-F5344CB8AC3E}">
        <p14:creationId xmlns:p14="http://schemas.microsoft.com/office/powerpoint/2010/main" val="3434585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10390717" cy="9906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1422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705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a:xfrm>
            <a:off x="1549400" y="6243638"/>
            <a:ext cx="2540000" cy="457200"/>
          </a:xfrm>
        </p:spPr>
        <p:txBody>
          <a:bodyPr/>
          <a:lstStyle>
            <a:lvl1pPr>
              <a:defRPr/>
            </a:lvl1pPr>
          </a:lstStyle>
          <a:p>
            <a:endParaRPr lang="en-US"/>
          </a:p>
        </p:txBody>
      </p:sp>
      <p:sp>
        <p:nvSpPr>
          <p:cNvPr id="6" name="Footer Placeholder 5"/>
          <p:cNvSpPr>
            <a:spLocks noGrp="1"/>
          </p:cNvSpPr>
          <p:nvPr>
            <p:ph type="ftr" sz="quarter" idx="11"/>
          </p:nvPr>
        </p:nvSpPr>
        <p:spPr>
          <a:xfrm>
            <a:off x="4876800" y="6243638"/>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9389533" y="6243638"/>
            <a:ext cx="2540000" cy="457200"/>
          </a:xfrm>
        </p:spPr>
        <p:txBody>
          <a:bodyPr/>
          <a:lstStyle>
            <a:lvl1pPr>
              <a:defRPr/>
            </a:lvl1pPr>
          </a:lstStyle>
          <a:p>
            <a:fld id="{46F96031-2483-4A40-B9E9-A571B4D18833}" type="slidenum">
              <a:rPr lang="en-US" smtClean="0"/>
              <a:pPr/>
              <a:t>‹#›</a:t>
            </a:fld>
            <a:endParaRPr lang="en-US">
              <a:latin typeface="Arial" charset="0"/>
            </a:endParaRPr>
          </a:p>
        </p:txBody>
      </p:sp>
    </p:spTree>
    <p:extLst>
      <p:ext uri="{BB962C8B-B14F-4D97-AF65-F5344CB8AC3E}">
        <p14:creationId xmlns:p14="http://schemas.microsoft.com/office/powerpoint/2010/main" val="171257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A9FBD-07A4-45A7-BEA9-0FEBC6AE36E9}" type="datetimeFigureOut">
              <a:rPr lang="en-AU" smtClean="0"/>
              <a:t>26/07/2021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530881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600" y="419100"/>
            <a:ext cx="10363200" cy="11049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1117600" y="1981200"/>
            <a:ext cx="5080000" cy="407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lipArt Placeholder 3"/>
          <p:cNvSpPr>
            <a:spLocks noGrp="1"/>
          </p:cNvSpPr>
          <p:nvPr>
            <p:ph type="clipArt" sz="half" idx="2"/>
          </p:nvPr>
        </p:nvSpPr>
        <p:spPr>
          <a:xfrm>
            <a:off x="6400800" y="1981200"/>
            <a:ext cx="5080000" cy="4076700"/>
          </a:xfrm>
        </p:spPr>
        <p:txBody>
          <a:bodyPr/>
          <a:lstStyle/>
          <a:p>
            <a:r>
              <a:rPr lang="en-US"/>
              <a:t>Click icon to add online image</a:t>
            </a:r>
            <a:endParaRPr lang="en-AU"/>
          </a:p>
        </p:txBody>
      </p:sp>
    </p:spTree>
    <p:extLst>
      <p:ext uri="{BB962C8B-B14F-4D97-AF65-F5344CB8AC3E}">
        <p14:creationId xmlns:p14="http://schemas.microsoft.com/office/powerpoint/2010/main" val="2033095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AU"/>
              <a:t>Click to edit Master title style</a:t>
            </a:r>
            <a:endParaRPr lang="en-US"/>
          </a:p>
        </p:txBody>
      </p:sp>
      <p:sp>
        <p:nvSpPr>
          <p:cNvPr id="3" name="Content Placeholder 2"/>
          <p:cNvSpPr>
            <a:spLocks noGrp="1"/>
          </p:cNvSpPr>
          <p:nvPr>
            <p:ph sz="half" idx="1"/>
          </p:nvPr>
        </p:nvSpPr>
        <p:spPr>
          <a:xfrm>
            <a:off x="609600" y="1719263"/>
            <a:ext cx="5384800" cy="4411662"/>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6197600" y="1719263"/>
            <a:ext cx="5384800" cy="4411662"/>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p:cNvSpPr>
            <a:spLocks noGrp="1" noChangeArrowheads="1"/>
          </p:cNvSpPr>
          <p:nvPr>
            <p:ph type="ftr" sz="quarter" idx="10"/>
          </p:nvPr>
        </p:nvSpPr>
        <p:spPr/>
        <p:txBody>
          <a:bodyPr/>
          <a:lstStyle>
            <a:lvl1pPr>
              <a:defRPr dirty="0" smtClean="0"/>
            </a:lvl1pPr>
          </a:lstStyle>
          <a:p>
            <a:pPr>
              <a:defRPr/>
            </a:pPr>
            <a:r>
              <a:rPr lang="en-US"/>
              <a:t>KXX131</a:t>
            </a:r>
          </a:p>
        </p:txBody>
      </p:sp>
      <p:sp>
        <p:nvSpPr>
          <p:cNvPr id="6" name="Rectangle 5"/>
          <p:cNvSpPr>
            <a:spLocks noGrp="1" noChangeArrowheads="1"/>
          </p:cNvSpPr>
          <p:nvPr>
            <p:ph type="sldNum" sz="quarter" idx="11"/>
          </p:nvPr>
        </p:nvSpPr>
        <p:spPr/>
        <p:txBody>
          <a:bodyPr/>
          <a:lstStyle>
            <a:lvl1pPr>
              <a:defRPr smtClean="0"/>
            </a:lvl1pPr>
          </a:lstStyle>
          <a:p>
            <a:pPr>
              <a:defRPr/>
            </a:pPr>
            <a:fld id="{67800BA1-2AD0-4B44-9D97-F5447EF1BE6C}" type="slidenum">
              <a:rPr lang="en-US"/>
              <a:pPr>
                <a:defRPr/>
              </a:pPr>
              <a:t>‹#›</a:t>
            </a:fld>
            <a:endParaRPr lang="en-US"/>
          </a:p>
        </p:txBody>
      </p:sp>
    </p:spTree>
    <p:extLst>
      <p:ext uri="{BB962C8B-B14F-4D97-AF65-F5344CB8AC3E}">
        <p14:creationId xmlns:p14="http://schemas.microsoft.com/office/powerpoint/2010/main" val="135456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8A9FBD-07A4-45A7-BEA9-0FEBC6AE36E9}" type="datetimeFigureOut">
              <a:rPr lang="en-AU" smtClean="0"/>
              <a:t>26/07/2021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281247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8A9FBD-07A4-45A7-BEA9-0FEBC6AE36E9}" type="datetimeFigureOut">
              <a:rPr lang="en-AU" smtClean="0"/>
              <a:t>26/07/2021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117800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8A9FBD-07A4-45A7-BEA9-0FEBC6AE36E9}" type="datetimeFigureOut">
              <a:rPr lang="en-AU" smtClean="0"/>
              <a:t>26/07/2021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114678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8A9FBD-07A4-45A7-BEA9-0FEBC6AE36E9}" type="datetimeFigureOut">
              <a:rPr lang="en-AU" smtClean="0"/>
              <a:t>26/07/2021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82681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A9FBD-07A4-45A7-BEA9-0FEBC6AE36E9}" type="datetimeFigureOut">
              <a:rPr lang="en-AU" smtClean="0"/>
              <a:t>26/07/2021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22791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A9FBD-07A4-45A7-BEA9-0FEBC6AE36E9}" type="datetimeFigureOut">
              <a:rPr lang="en-AU" smtClean="0"/>
              <a:t>26/07/2021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213011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A9FBD-07A4-45A7-BEA9-0FEBC6AE36E9}" type="datetimeFigureOut">
              <a:rPr lang="en-AU" smtClean="0"/>
              <a:t>26/07/2021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E96563-D64B-4CC6-8E4F-D0BD0ABDB76A}" type="slidenum">
              <a:rPr lang="en-AU" smtClean="0"/>
              <a:t>‹#›</a:t>
            </a:fld>
            <a:endParaRPr lang="en-AU"/>
          </a:p>
        </p:txBody>
      </p:sp>
    </p:spTree>
    <p:extLst>
      <p:ext uri="{BB962C8B-B14F-4D97-AF65-F5344CB8AC3E}">
        <p14:creationId xmlns:p14="http://schemas.microsoft.com/office/powerpoint/2010/main" val="145857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B8A9FBD-07A4-45A7-BEA9-0FEBC6AE36E9}" type="datetimeFigureOut">
              <a:rPr lang="en-AU" smtClean="0"/>
              <a:t>26/07/2021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EE96563-D64B-4CC6-8E4F-D0BD0ABDB76A}" type="slidenum">
              <a:rPr lang="en-AU" smtClean="0"/>
              <a:t>‹#›</a:t>
            </a:fld>
            <a:endParaRPr lang="en-AU"/>
          </a:p>
        </p:txBody>
      </p:sp>
    </p:spTree>
    <p:extLst>
      <p:ext uri="{BB962C8B-B14F-4D97-AF65-F5344CB8AC3E}">
        <p14:creationId xmlns:p14="http://schemas.microsoft.com/office/powerpoint/2010/main" val="1618970246"/>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7A4E-C013-4051-A486-F8FD97508D83}"/>
              </a:ext>
            </a:extLst>
          </p:cNvPr>
          <p:cNvSpPr>
            <a:spLocks noGrp="1"/>
          </p:cNvSpPr>
          <p:nvPr>
            <p:ph type="ctrTitle"/>
          </p:nvPr>
        </p:nvSpPr>
        <p:spPr>
          <a:xfrm>
            <a:off x="854532" y="4464028"/>
            <a:ext cx="9144000" cy="1641490"/>
          </a:xfrm>
        </p:spPr>
        <p:txBody>
          <a:bodyPr wrap="none" anchor="t">
            <a:normAutofit/>
          </a:bodyPr>
          <a:lstStyle/>
          <a:p>
            <a:r>
              <a:rPr lang="en-AU" dirty="0"/>
              <a:t>SQL Intro</a:t>
            </a:r>
          </a:p>
        </p:txBody>
      </p:sp>
      <p:sp>
        <p:nvSpPr>
          <p:cNvPr id="3" name="Subtitle 2">
            <a:extLst>
              <a:ext uri="{FF2B5EF4-FFF2-40B4-BE49-F238E27FC236}">
                <a16:creationId xmlns:a16="http://schemas.microsoft.com/office/drawing/2014/main" id="{BC1AE7B6-FB03-4C3C-B341-CC77155DC64F}"/>
              </a:ext>
            </a:extLst>
          </p:cNvPr>
          <p:cNvSpPr>
            <a:spLocks noGrp="1"/>
          </p:cNvSpPr>
          <p:nvPr>
            <p:ph type="subTitle" idx="1"/>
          </p:nvPr>
        </p:nvSpPr>
        <p:spPr>
          <a:xfrm>
            <a:off x="854532" y="3693674"/>
            <a:ext cx="9144000" cy="754025"/>
          </a:xfrm>
        </p:spPr>
        <p:txBody>
          <a:bodyPr anchor="b">
            <a:normAutofit/>
          </a:bodyPr>
          <a:lstStyle/>
          <a:p>
            <a:r>
              <a:rPr lang="en-AU" dirty="0"/>
              <a:t>KIT712 Lecture 3</a:t>
            </a:r>
          </a:p>
        </p:txBody>
      </p:sp>
    </p:spTree>
    <p:extLst>
      <p:ext uri="{BB962C8B-B14F-4D97-AF65-F5344CB8AC3E}">
        <p14:creationId xmlns:p14="http://schemas.microsoft.com/office/powerpoint/2010/main" val="123246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609600" y="122238"/>
            <a:ext cx="10058400" cy="1295400"/>
          </a:xfrm>
        </p:spPr>
        <p:txBody>
          <a:bodyPr anchor="ctr">
            <a:normAutofit/>
          </a:bodyPr>
          <a:lstStyle/>
          <a:p>
            <a:r>
              <a:rPr lang="en-US" altLang="en-US" dirty="0"/>
              <a:t>Creating Tables</a:t>
            </a:r>
          </a:p>
        </p:txBody>
      </p:sp>
      <p:sp>
        <p:nvSpPr>
          <p:cNvPr id="328708" name="Rectangle 4"/>
          <p:cNvSpPr>
            <a:spLocks noGrp="1" noChangeArrowheads="1"/>
          </p:cNvSpPr>
          <p:nvPr>
            <p:ph sz="half" idx="1"/>
          </p:nvPr>
        </p:nvSpPr>
        <p:spPr>
          <a:xfrm>
            <a:off x="609600" y="1719263"/>
            <a:ext cx="5384800" cy="4411662"/>
          </a:xfrm>
        </p:spPr>
        <p:txBody>
          <a:bodyPr>
            <a:normAutofit/>
          </a:bodyPr>
          <a:lstStyle/>
          <a:p>
            <a:r>
              <a:rPr lang="en-US" altLang="en-US" dirty="0"/>
              <a:t>Example of simple create table statement:</a:t>
            </a:r>
          </a:p>
          <a:p>
            <a:pPr>
              <a:buFont typeface="Wingdings" panose="05000000000000000000" pitchFamily="2" charset="2"/>
              <a:buNone/>
            </a:pPr>
            <a:r>
              <a:rPr lang="en-US" altLang="en-US" dirty="0">
                <a:solidFill>
                  <a:srgbClr val="FFFF00"/>
                </a:solidFill>
              </a:rPr>
              <a:t>	</a:t>
            </a:r>
            <a:r>
              <a:rPr lang="en-US" altLang="en-US" dirty="0">
                <a:solidFill>
                  <a:srgbClr val="FFFF00"/>
                </a:solidFill>
                <a:latin typeface="Times" panose="02020603050405020304" pitchFamily="18" charset="0"/>
                <a:cs typeface="Times" panose="02020603050405020304" pitchFamily="18" charset="0"/>
              </a:rPr>
              <a:t>create table “</a:t>
            </a:r>
            <a:r>
              <a:rPr lang="en-US" altLang="en-US" dirty="0" err="1">
                <a:solidFill>
                  <a:srgbClr val="FFFF00"/>
                </a:solidFill>
                <a:latin typeface="Times" panose="02020603050405020304" pitchFamily="18" charset="0"/>
                <a:cs typeface="Times" panose="02020603050405020304" pitchFamily="18" charset="0"/>
              </a:rPr>
              <a:t>tablename</a:t>
            </a:r>
            <a:r>
              <a:rPr lang="en-US" altLang="en-US" dirty="0">
                <a:solidFill>
                  <a:srgbClr val="FFFF00"/>
                </a:solidFill>
                <a:latin typeface="Times" panose="02020603050405020304" pitchFamily="18" charset="0"/>
                <a:cs typeface="Times" panose="02020603050405020304" pitchFamily="18" charset="0"/>
              </a:rPr>
              <a:t>”</a:t>
            </a:r>
          </a:p>
          <a:p>
            <a:pPr>
              <a:buFont typeface="Wingdings" panose="05000000000000000000" pitchFamily="2" charset="2"/>
              <a:buNone/>
            </a:pPr>
            <a:r>
              <a:rPr lang="en-US" altLang="en-US" dirty="0">
                <a:solidFill>
                  <a:srgbClr val="FFFF00"/>
                </a:solidFill>
                <a:latin typeface="Times" panose="02020603050405020304" pitchFamily="18" charset="0"/>
                <a:cs typeface="Times" panose="02020603050405020304" pitchFamily="18" charset="0"/>
              </a:rPr>
              <a:t>	(“column1” “data type”, </a:t>
            </a:r>
          </a:p>
          <a:p>
            <a:pPr>
              <a:buFont typeface="Wingdings" panose="05000000000000000000" pitchFamily="2" charset="2"/>
              <a:buNone/>
            </a:pPr>
            <a:r>
              <a:rPr lang="en-US" altLang="en-US" dirty="0">
                <a:solidFill>
                  <a:srgbClr val="FFFF00"/>
                </a:solidFill>
                <a:latin typeface="Times" panose="02020603050405020304" pitchFamily="18" charset="0"/>
                <a:cs typeface="Times" panose="02020603050405020304" pitchFamily="18" charset="0"/>
              </a:rPr>
              <a:t>	 “column2” “data type”,</a:t>
            </a:r>
          </a:p>
          <a:p>
            <a:pPr>
              <a:buFont typeface="Wingdings" panose="05000000000000000000" pitchFamily="2" charset="2"/>
              <a:buNone/>
            </a:pPr>
            <a:r>
              <a:rPr lang="en-US" altLang="en-US" dirty="0">
                <a:solidFill>
                  <a:srgbClr val="FFFF00"/>
                </a:solidFill>
                <a:latin typeface="Times" panose="02020603050405020304" pitchFamily="18" charset="0"/>
                <a:cs typeface="Times" panose="02020603050405020304" pitchFamily="18" charset="0"/>
              </a:rPr>
              <a:t>     “column3” “data type”);</a:t>
            </a:r>
          </a:p>
        </p:txBody>
      </p:sp>
      <p:sp>
        <p:nvSpPr>
          <p:cNvPr id="328707" name="Rectangle 3"/>
          <p:cNvSpPr>
            <a:spLocks noGrp="1" noChangeArrowheads="1"/>
          </p:cNvSpPr>
          <p:nvPr>
            <p:ph type="body" sz="half" idx="2"/>
          </p:nvPr>
        </p:nvSpPr>
        <p:spPr>
          <a:xfrm>
            <a:off x="6197600" y="1719263"/>
            <a:ext cx="5384800" cy="4411662"/>
          </a:xfrm>
        </p:spPr>
        <p:txBody>
          <a:bodyPr>
            <a:normAutofit/>
          </a:bodyPr>
          <a:lstStyle/>
          <a:p>
            <a:r>
              <a:rPr lang="en-US" altLang="en-US"/>
              <a:t>The create table statement is used to create a new table.</a:t>
            </a:r>
          </a:p>
          <a:p>
            <a:r>
              <a:rPr lang="en-US" altLang="en-US"/>
              <a:t>The data types specify what the type of data can be for that particular column.</a:t>
            </a:r>
          </a:p>
        </p:txBody>
      </p:sp>
    </p:spTree>
    <p:extLst>
      <p:ext uri="{BB962C8B-B14F-4D97-AF65-F5344CB8AC3E}">
        <p14:creationId xmlns:p14="http://schemas.microsoft.com/office/powerpoint/2010/main" val="139029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609600" y="122238"/>
            <a:ext cx="10058400" cy="1295400"/>
          </a:xfrm>
        </p:spPr>
        <p:txBody>
          <a:bodyPr anchor="ctr">
            <a:normAutofit/>
          </a:bodyPr>
          <a:lstStyle/>
          <a:p>
            <a:r>
              <a:rPr lang="en-US" altLang="en-US" dirty="0"/>
              <a:t>Creating Tables </a:t>
            </a:r>
            <a:r>
              <a:rPr lang="en-US" altLang="en-US" dirty="0" err="1"/>
              <a:t>cont</a:t>
            </a:r>
            <a:r>
              <a:rPr lang="en-US" altLang="en-US" dirty="0"/>
              <a:t>…</a:t>
            </a:r>
          </a:p>
        </p:txBody>
      </p:sp>
      <p:sp>
        <p:nvSpPr>
          <p:cNvPr id="330756" name="Rectangle 4"/>
          <p:cNvSpPr>
            <a:spLocks noGrp="1" noChangeArrowheads="1"/>
          </p:cNvSpPr>
          <p:nvPr>
            <p:ph sz="half" idx="1"/>
          </p:nvPr>
        </p:nvSpPr>
        <p:spPr>
          <a:xfrm>
            <a:off x="6689894" y="1763356"/>
            <a:ext cx="5384800" cy="4411662"/>
          </a:xfrm>
        </p:spPr>
        <p:txBody>
          <a:bodyPr>
            <a:normAutofit/>
          </a:bodyPr>
          <a:lstStyle/>
          <a:p>
            <a:pPr>
              <a:buFont typeface="Wingdings" panose="05000000000000000000" pitchFamily="2" charset="2"/>
              <a:buNone/>
            </a:pPr>
            <a:r>
              <a:rPr lang="en-US" altLang="en-US" b="1" dirty="0"/>
              <a:t>Answer:</a:t>
            </a:r>
            <a:r>
              <a:rPr lang="en-US" altLang="en-US" dirty="0"/>
              <a:t> </a:t>
            </a:r>
          </a:p>
          <a:p>
            <a:pPr>
              <a:buFont typeface="Wingdings" panose="05000000000000000000" pitchFamily="2" charset="2"/>
              <a:buNone/>
            </a:pPr>
            <a:r>
              <a:rPr lang="en-US" altLang="en-US" dirty="0">
                <a:solidFill>
                  <a:srgbClr val="FFFF00"/>
                </a:solidFill>
              </a:rPr>
              <a:t>Create table </a:t>
            </a:r>
            <a:r>
              <a:rPr lang="en-US" altLang="en-US" dirty="0" err="1">
                <a:solidFill>
                  <a:srgbClr val="FFFF00"/>
                </a:solidFill>
              </a:rPr>
              <a:t>myemployees</a:t>
            </a:r>
            <a:endParaRPr lang="en-US" altLang="en-US" dirty="0">
              <a:solidFill>
                <a:srgbClr val="FFFF00"/>
              </a:solidFill>
            </a:endParaRPr>
          </a:p>
          <a:p>
            <a:pPr>
              <a:buFont typeface="Wingdings" panose="05000000000000000000" pitchFamily="2" charset="2"/>
              <a:buNone/>
            </a:pPr>
            <a:r>
              <a:rPr lang="en-US" altLang="en-US" dirty="0">
                <a:solidFill>
                  <a:srgbClr val="FFFF00"/>
                </a:solidFill>
              </a:rPr>
              <a:t>(</a:t>
            </a:r>
            <a:r>
              <a:rPr lang="en-US" altLang="en-US" dirty="0" err="1">
                <a:solidFill>
                  <a:srgbClr val="FFFF00"/>
                </a:solidFill>
              </a:rPr>
              <a:t>firstname</a:t>
            </a:r>
            <a:r>
              <a:rPr lang="en-US" altLang="en-US" dirty="0">
                <a:solidFill>
                  <a:srgbClr val="FFFF00"/>
                </a:solidFill>
              </a:rPr>
              <a:t> varchar(30),</a:t>
            </a:r>
          </a:p>
          <a:p>
            <a:pPr>
              <a:buFont typeface="Wingdings" panose="05000000000000000000" pitchFamily="2" charset="2"/>
              <a:buNone/>
            </a:pPr>
            <a:r>
              <a:rPr lang="en-US" altLang="en-US" dirty="0">
                <a:solidFill>
                  <a:srgbClr val="FFFF00"/>
                </a:solidFill>
              </a:rPr>
              <a:t> </a:t>
            </a:r>
            <a:r>
              <a:rPr lang="en-US" altLang="en-US" dirty="0" err="1">
                <a:solidFill>
                  <a:srgbClr val="FFFF00"/>
                </a:solidFill>
              </a:rPr>
              <a:t>lastname</a:t>
            </a:r>
            <a:r>
              <a:rPr lang="en-US" altLang="en-US" dirty="0">
                <a:solidFill>
                  <a:srgbClr val="FFFF00"/>
                </a:solidFill>
              </a:rPr>
              <a:t> varchar(30),</a:t>
            </a:r>
          </a:p>
          <a:p>
            <a:pPr>
              <a:buFont typeface="Wingdings" panose="05000000000000000000" pitchFamily="2" charset="2"/>
              <a:buNone/>
            </a:pPr>
            <a:r>
              <a:rPr lang="en-US" altLang="en-US" dirty="0">
                <a:solidFill>
                  <a:srgbClr val="FFFF00"/>
                </a:solidFill>
              </a:rPr>
              <a:t> title varchar (30),</a:t>
            </a:r>
          </a:p>
          <a:p>
            <a:pPr>
              <a:buFont typeface="Wingdings" panose="05000000000000000000" pitchFamily="2" charset="2"/>
              <a:buNone/>
            </a:pPr>
            <a:r>
              <a:rPr lang="en-US" altLang="en-US" dirty="0">
                <a:solidFill>
                  <a:srgbClr val="FFFF00"/>
                </a:solidFill>
              </a:rPr>
              <a:t> age number(2),</a:t>
            </a:r>
          </a:p>
          <a:p>
            <a:pPr>
              <a:buFont typeface="Wingdings" panose="05000000000000000000" pitchFamily="2" charset="2"/>
              <a:buNone/>
            </a:pPr>
            <a:r>
              <a:rPr lang="en-US" altLang="en-US" dirty="0">
                <a:solidFill>
                  <a:srgbClr val="FFFF00"/>
                </a:solidFill>
              </a:rPr>
              <a:t> salary number(8, 2));</a:t>
            </a:r>
          </a:p>
        </p:txBody>
      </p:sp>
      <p:sp>
        <p:nvSpPr>
          <p:cNvPr id="330755" name="Rectangle 3"/>
          <p:cNvSpPr>
            <a:spLocks noGrp="1" noChangeArrowheads="1"/>
          </p:cNvSpPr>
          <p:nvPr>
            <p:ph type="body" sz="half" idx="2"/>
          </p:nvPr>
        </p:nvSpPr>
        <p:spPr>
          <a:xfrm>
            <a:off x="837324" y="1763356"/>
            <a:ext cx="5384800" cy="4411662"/>
          </a:xfrm>
        </p:spPr>
        <p:txBody>
          <a:bodyPr>
            <a:normAutofit/>
          </a:bodyPr>
          <a:lstStyle/>
          <a:p>
            <a:pPr>
              <a:buFont typeface="Wingdings" panose="05000000000000000000" pitchFamily="2" charset="2"/>
              <a:buNone/>
            </a:pPr>
            <a:r>
              <a:rPr lang="en-US" altLang="en-US" b="1" dirty="0">
                <a:solidFill>
                  <a:srgbClr val="FFFF00"/>
                </a:solidFill>
              </a:rPr>
              <a:t>Problem:</a:t>
            </a:r>
            <a:r>
              <a:rPr lang="en-US" altLang="en-US" dirty="0">
                <a:solidFill>
                  <a:srgbClr val="FFFF00"/>
                </a:solidFill>
              </a:rPr>
              <a:t> </a:t>
            </a:r>
            <a:r>
              <a:rPr lang="en-US" altLang="en-US" dirty="0"/>
              <a:t>Create a table for a new company that contains the following information about your new employees: </a:t>
            </a:r>
            <a:r>
              <a:rPr lang="en-US" altLang="en-US" b="1" dirty="0"/>
              <a:t>first name, last name, title, age, and salary</a:t>
            </a:r>
            <a:r>
              <a:rPr lang="en-US" altLang="en-US" dirty="0"/>
              <a:t>.</a:t>
            </a:r>
          </a:p>
        </p:txBody>
      </p:sp>
    </p:spTree>
    <p:extLst>
      <p:ext uri="{BB962C8B-B14F-4D97-AF65-F5344CB8AC3E}">
        <p14:creationId xmlns:p14="http://schemas.microsoft.com/office/powerpoint/2010/main" val="378419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609600" y="122238"/>
            <a:ext cx="10058400" cy="1295400"/>
          </a:xfrm>
        </p:spPr>
        <p:txBody>
          <a:bodyPr anchor="ctr">
            <a:normAutofit/>
          </a:bodyPr>
          <a:lstStyle/>
          <a:p>
            <a:r>
              <a:rPr lang="en-US" altLang="en-US"/>
              <a:t>Drop a Table</a:t>
            </a:r>
          </a:p>
        </p:txBody>
      </p:sp>
      <p:sp>
        <p:nvSpPr>
          <p:cNvPr id="334852" name="Rectangle 4"/>
          <p:cNvSpPr>
            <a:spLocks noGrp="1" noChangeArrowheads="1"/>
          </p:cNvSpPr>
          <p:nvPr>
            <p:ph sz="half" idx="1"/>
          </p:nvPr>
        </p:nvSpPr>
        <p:spPr>
          <a:xfrm>
            <a:off x="6589159" y="1770634"/>
            <a:ext cx="5384800" cy="4411662"/>
          </a:xfrm>
        </p:spPr>
        <p:txBody>
          <a:bodyPr>
            <a:normAutofit/>
          </a:bodyPr>
          <a:lstStyle/>
          <a:p>
            <a:r>
              <a:rPr lang="en-US" altLang="en-US" dirty="0"/>
              <a:t>Example:</a:t>
            </a:r>
          </a:p>
          <a:p>
            <a:pPr lvl="1">
              <a:buFont typeface="Wingdings" panose="05000000000000000000" pitchFamily="2" charset="2"/>
              <a:buNone/>
            </a:pPr>
            <a:endParaRPr lang="en-US" altLang="en-US" sz="2800" dirty="0"/>
          </a:p>
          <a:p>
            <a:pPr lvl="1">
              <a:buFont typeface="Wingdings" panose="05000000000000000000" pitchFamily="2" charset="2"/>
              <a:buNone/>
            </a:pPr>
            <a:r>
              <a:rPr lang="en-US" altLang="en-US" sz="2800" dirty="0"/>
              <a:t>Drop table “</a:t>
            </a:r>
            <a:r>
              <a:rPr lang="en-US" altLang="en-US" sz="2800" dirty="0" err="1"/>
              <a:t>tablename</a:t>
            </a:r>
            <a:r>
              <a:rPr lang="en-US" altLang="en-US" sz="2800" dirty="0"/>
              <a:t>”</a:t>
            </a:r>
          </a:p>
        </p:txBody>
      </p:sp>
      <p:sp>
        <p:nvSpPr>
          <p:cNvPr id="334851" name="Rectangle 3"/>
          <p:cNvSpPr>
            <a:spLocks noGrp="1" noChangeArrowheads="1"/>
          </p:cNvSpPr>
          <p:nvPr>
            <p:ph type="body" sz="half" idx="2"/>
          </p:nvPr>
        </p:nvSpPr>
        <p:spPr>
          <a:xfrm>
            <a:off x="609600" y="1616522"/>
            <a:ext cx="5384800" cy="4411662"/>
          </a:xfrm>
        </p:spPr>
        <p:txBody>
          <a:bodyPr>
            <a:normAutofit/>
          </a:bodyPr>
          <a:lstStyle/>
          <a:p>
            <a:r>
              <a:rPr lang="en-US" altLang="en-US" dirty="0"/>
              <a:t>The </a:t>
            </a:r>
            <a:r>
              <a:rPr lang="en-US" altLang="en-US" b="1" dirty="0"/>
              <a:t>drop table</a:t>
            </a:r>
            <a:r>
              <a:rPr lang="en-US" altLang="en-US" dirty="0"/>
              <a:t> command is used to delete a table and all rows in the table.</a:t>
            </a:r>
          </a:p>
          <a:p>
            <a:r>
              <a:rPr lang="en-US" altLang="en-US" b="1" dirty="0"/>
              <a:t>drop table</a:t>
            </a:r>
            <a:r>
              <a:rPr lang="en-US" altLang="en-US" dirty="0"/>
              <a:t> is different from deleting all of the records in the table. Dropping the table removes the table definition as well as all of its rows.</a:t>
            </a:r>
          </a:p>
        </p:txBody>
      </p:sp>
    </p:spTree>
    <p:extLst>
      <p:ext uri="{BB962C8B-B14F-4D97-AF65-F5344CB8AC3E}">
        <p14:creationId xmlns:p14="http://schemas.microsoft.com/office/powerpoint/2010/main" val="102262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365125"/>
            <a:ext cx="10515600" cy="1325563"/>
          </a:xfrm>
        </p:spPr>
        <p:txBody>
          <a:bodyPr anchor="ctr">
            <a:normAutofit/>
          </a:bodyPr>
          <a:lstStyle/>
          <a:p>
            <a:pPr eaLnBrk="1" hangingPunct="1"/>
            <a:r>
              <a:rPr lang="en-US"/>
              <a:t>Constraints</a:t>
            </a:r>
          </a:p>
        </p:txBody>
      </p:sp>
      <p:sp>
        <p:nvSpPr>
          <p:cNvPr id="7171" name="Rectangle 3"/>
          <p:cNvSpPr>
            <a:spLocks noGrp="1" noChangeArrowheads="1"/>
          </p:cNvSpPr>
          <p:nvPr>
            <p:ph idx="1"/>
          </p:nvPr>
        </p:nvSpPr>
        <p:spPr>
          <a:xfrm>
            <a:off x="1120000" y="1825625"/>
            <a:ext cx="10233800" cy="4351338"/>
          </a:xfrm>
        </p:spPr>
        <p:txBody>
          <a:bodyPr>
            <a:normAutofit/>
          </a:bodyPr>
          <a:lstStyle/>
          <a:p>
            <a:pPr marL="457200" indent="-457200" eaLnBrk="1" hangingPunct="1">
              <a:buFont typeface="Arial" panose="020B0604020202020204" pitchFamily="34" charset="0"/>
              <a:buChar char="•"/>
            </a:pPr>
            <a:r>
              <a:rPr lang="en-US"/>
              <a:t>Rules used to enforce business rules, practices, &amp; policies</a:t>
            </a:r>
          </a:p>
          <a:p>
            <a:pPr marL="457200" indent="-457200" eaLnBrk="1" hangingPunct="1">
              <a:buFont typeface="Arial" panose="020B0604020202020204" pitchFamily="34" charset="0"/>
              <a:buChar char="•"/>
            </a:pPr>
            <a:r>
              <a:rPr lang="en-US"/>
              <a:t>Rules used to ensure accuracy &amp; integrity of data</a:t>
            </a:r>
          </a:p>
        </p:txBody>
      </p:sp>
      <p:pic>
        <p:nvPicPr>
          <p:cNvPr id="5" name="Picture 2">
            <a:extLst>
              <a:ext uri="{FF2B5EF4-FFF2-40B4-BE49-F238E27FC236}">
                <a16:creationId xmlns:a16="http://schemas.microsoft.com/office/drawing/2014/main" id="{795BD035-2A25-41E5-BFAA-370698A774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3601720" y="3338513"/>
            <a:ext cx="4724400" cy="2838450"/>
          </a:xfrm>
          <a:prstGeom prst="rect">
            <a:avLst/>
          </a:prstGeom>
          <a:noFill/>
        </p:spPr>
      </p:pic>
      <p:sp>
        <p:nvSpPr>
          <p:cNvPr id="6" name="Footer Placeholder 4">
            <a:extLst>
              <a:ext uri="{FF2B5EF4-FFF2-40B4-BE49-F238E27FC236}">
                <a16:creationId xmlns:a16="http://schemas.microsoft.com/office/drawing/2014/main" id="{CD55CE70-8737-4962-8AF5-0B326DCA3512}"/>
              </a:ext>
            </a:extLst>
          </p:cNvPr>
          <p:cNvSpPr txBox="1">
            <a:spLocks/>
          </p:cNvSpPr>
          <p:nvPr/>
        </p:nvSpPr>
        <p:spPr bwMode="auto">
          <a:xfrm>
            <a:off x="99060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1400" dirty="0">
                <a:solidFill>
                  <a:schemeClr val="bg1"/>
                </a:solidFill>
                <a:latin typeface="Times New Roman" charset="0"/>
              </a:rPr>
              <a:t>Oracle 11g: SQL</a:t>
            </a:r>
          </a:p>
        </p:txBody>
      </p:sp>
    </p:spTree>
    <p:extLst>
      <p:ext uri="{BB962C8B-B14F-4D97-AF65-F5344CB8AC3E}">
        <p14:creationId xmlns:p14="http://schemas.microsoft.com/office/powerpoint/2010/main" val="3122179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US">
                <a:latin typeface="Arial" charset="0"/>
                <a:cs typeface="Times New Roman" charset="0"/>
              </a:rPr>
              <a:t>Creating Constraints</a:t>
            </a:r>
          </a:p>
        </p:txBody>
      </p:sp>
      <p:sp>
        <p:nvSpPr>
          <p:cNvPr id="9219" name="Rectangle 1027"/>
          <p:cNvSpPr>
            <a:spLocks noGrp="1" noChangeArrowheads="1"/>
          </p:cNvSpPr>
          <p:nvPr>
            <p:ph idx="1"/>
          </p:nvPr>
        </p:nvSpPr>
        <p:spPr>
          <a:xfrm>
            <a:off x="963608" y="1920875"/>
            <a:ext cx="9932992" cy="4572000"/>
          </a:xfrm>
        </p:spPr>
        <p:txBody>
          <a:bodyPr/>
          <a:lstStyle/>
          <a:p>
            <a:pPr eaLnBrk="1" hangingPunct="1"/>
            <a:r>
              <a:rPr lang="en-US" dirty="0">
                <a:latin typeface="Arial" charset="0"/>
                <a:cs typeface="Times New Roman" charset="0"/>
              </a:rPr>
              <a:t>Use the optional CONSTRAINT keyword during creation to assign a name</a:t>
            </a:r>
          </a:p>
          <a:p>
            <a:pPr eaLnBrk="1" hangingPunct="1"/>
            <a:r>
              <a:rPr lang="en-US" dirty="0">
                <a:latin typeface="Arial" charset="0"/>
                <a:cs typeface="Times New Roman" charset="0"/>
              </a:rPr>
              <a:t>Let the server name the constraint using the default format </a:t>
            </a:r>
            <a:r>
              <a:rPr lang="en-US" dirty="0" err="1">
                <a:latin typeface="Arial" charset="0"/>
                <a:cs typeface="Times New Roman" charset="0"/>
              </a:rPr>
              <a:t>SYS_C</a:t>
            </a:r>
            <a:r>
              <a:rPr lang="en-US" i="1" dirty="0" err="1">
                <a:latin typeface="Arial" charset="0"/>
                <a:cs typeface="Times New Roman" charset="0"/>
              </a:rPr>
              <a:t>n</a:t>
            </a:r>
            <a:endParaRPr lang="en-US" i="1" dirty="0">
              <a:latin typeface="Arial" charset="0"/>
              <a:cs typeface="Times New Roman" charset="0"/>
            </a:endParaRPr>
          </a:p>
          <a:p>
            <a:pPr eaLnBrk="1" hangingPunct="1"/>
            <a:r>
              <a:rPr lang="en-US" dirty="0">
                <a:latin typeface="Arial" charset="0"/>
                <a:cs typeface="Times New Roman" charset="0"/>
              </a:rPr>
              <a:t>Informative names can assist in debugging </a:t>
            </a:r>
            <a:r>
              <a:rPr lang="en-US" sz="2000" i="1" dirty="0">
                <a:solidFill>
                  <a:srgbClr val="0070C0"/>
                </a:solidFill>
                <a:latin typeface="Arial" charset="0"/>
                <a:cs typeface="Times New Roman" charset="0"/>
              </a:rPr>
              <a:t>[&amp; marking!]</a:t>
            </a:r>
            <a:endParaRPr lang="en-US" sz="2800" i="1" dirty="0">
              <a:solidFill>
                <a:srgbClr val="0070C0"/>
              </a:solidFill>
              <a:latin typeface="Arial" charset="0"/>
              <a:cs typeface="Times New Roman" charset="0"/>
            </a:endParaRPr>
          </a:p>
        </p:txBody>
      </p:sp>
      <p:sp>
        <p:nvSpPr>
          <p:cNvPr id="9221" name="Footer Placeholder 4"/>
          <p:cNvSpPr txBox="1">
            <a:spLocks/>
          </p:cNvSpPr>
          <p:nvPr/>
        </p:nvSpPr>
        <p:spPr bwMode="auto">
          <a:xfrm>
            <a:off x="9448800" y="62642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1400">
                <a:solidFill>
                  <a:schemeClr val="bg1"/>
                </a:solidFill>
                <a:latin typeface="Times New Roman" charset="0"/>
              </a:rPr>
              <a:t>Oracle 11g: SQL</a:t>
            </a:r>
          </a:p>
        </p:txBody>
      </p:sp>
    </p:spTree>
    <p:extLst>
      <p:ext uri="{BB962C8B-B14F-4D97-AF65-F5344CB8AC3E}">
        <p14:creationId xmlns:p14="http://schemas.microsoft.com/office/powerpoint/2010/main" val="3565435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atin typeface="Arial" charset="0"/>
                <a:cs typeface="Times New Roman" charset="0"/>
              </a:rPr>
              <a:t>Creating Constraints </a:t>
            </a:r>
            <a:r>
              <a:rPr lang="en-US" sz="1400">
                <a:latin typeface="Arial" charset="0"/>
                <a:cs typeface="Times New Roman" charset="0"/>
              </a:rPr>
              <a:t>(continued)</a:t>
            </a:r>
          </a:p>
        </p:txBody>
      </p:sp>
      <p:sp>
        <p:nvSpPr>
          <p:cNvPr id="10243" name="Rectangle 3"/>
          <p:cNvSpPr>
            <a:spLocks noGrp="1" noChangeArrowheads="1"/>
          </p:cNvSpPr>
          <p:nvPr>
            <p:ph idx="1"/>
          </p:nvPr>
        </p:nvSpPr>
        <p:spPr>
          <a:xfrm>
            <a:off x="828383" y="1838960"/>
            <a:ext cx="9494177" cy="3870597"/>
          </a:xfrm>
        </p:spPr>
        <p:txBody>
          <a:bodyPr>
            <a:normAutofit/>
          </a:bodyPr>
          <a:lstStyle/>
          <a:p>
            <a:pPr eaLnBrk="1" hangingPunct="1"/>
            <a:r>
              <a:rPr lang="en-US" sz="2800" dirty="0">
                <a:latin typeface="Arial" charset="0"/>
                <a:cs typeface="Times New Roman" charset="0"/>
              </a:rPr>
              <a:t>When</a:t>
            </a:r>
          </a:p>
          <a:p>
            <a:pPr lvl="1" eaLnBrk="1" hangingPunct="1"/>
            <a:r>
              <a:rPr lang="en-US" sz="2400" dirty="0">
                <a:latin typeface="Arial" charset="0"/>
                <a:cs typeface="Times New Roman" charset="0"/>
              </a:rPr>
              <a:t>During table creation</a:t>
            </a:r>
          </a:p>
          <a:p>
            <a:pPr lvl="1" eaLnBrk="1" hangingPunct="1"/>
            <a:r>
              <a:rPr lang="en-US" sz="2400" dirty="0">
                <a:latin typeface="Arial" charset="0"/>
                <a:cs typeface="Times New Roman" charset="0"/>
              </a:rPr>
              <a:t>After table creation, by modifying the existing table</a:t>
            </a:r>
          </a:p>
          <a:p>
            <a:pPr eaLnBrk="1" hangingPunct="1"/>
            <a:r>
              <a:rPr lang="en-US" sz="2800" dirty="0">
                <a:latin typeface="Arial" charset="0"/>
                <a:cs typeface="Times New Roman" charset="0"/>
              </a:rPr>
              <a:t>How</a:t>
            </a:r>
          </a:p>
          <a:p>
            <a:pPr lvl="1" eaLnBrk="1" hangingPunct="1"/>
            <a:r>
              <a:rPr lang="en-US" sz="2400" dirty="0">
                <a:latin typeface="Arial" charset="0"/>
                <a:cs typeface="Times New Roman" charset="0"/>
              </a:rPr>
              <a:t>Column level approach</a:t>
            </a:r>
          </a:p>
          <a:p>
            <a:pPr lvl="1" eaLnBrk="1" hangingPunct="1"/>
            <a:r>
              <a:rPr lang="en-US" sz="2400" dirty="0">
                <a:latin typeface="Arial" charset="0"/>
                <a:cs typeface="Times New Roman" charset="0"/>
              </a:rPr>
              <a:t>Table level approach</a:t>
            </a:r>
          </a:p>
        </p:txBody>
      </p:sp>
      <p:sp>
        <p:nvSpPr>
          <p:cNvPr id="10245" name="Footer Placeholder 4"/>
          <p:cNvSpPr txBox="1">
            <a:spLocks/>
          </p:cNvSpPr>
          <p:nvPr/>
        </p:nvSpPr>
        <p:spPr bwMode="auto">
          <a:xfrm>
            <a:off x="9906000" y="64928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1400">
                <a:solidFill>
                  <a:schemeClr val="bg1"/>
                </a:solidFill>
                <a:latin typeface="Times New Roman" charset="0"/>
              </a:rPr>
              <a:t>Oracle 11g: SQL</a:t>
            </a:r>
          </a:p>
        </p:txBody>
      </p:sp>
    </p:spTree>
    <p:extLst>
      <p:ext uri="{BB962C8B-B14F-4D97-AF65-F5344CB8AC3E}">
        <p14:creationId xmlns:p14="http://schemas.microsoft.com/office/powerpoint/2010/main" val="159922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64211" y="669456"/>
            <a:ext cx="9144000" cy="1143000"/>
          </a:xfrm>
        </p:spPr>
        <p:txBody>
          <a:bodyPr>
            <a:normAutofit fontScale="90000"/>
          </a:bodyPr>
          <a:lstStyle/>
          <a:p>
            <a:pPr eaLnBrk="1" hangingPunct="1"/>
            <a:r>
              <a:rPr lang="en-US" dirty="0">
                <a:latin typeface="Arial" charset="0"/>
                <a:cs typeface="Times New Roman" charset="0"/>
              </a:rPr>
              <a:t>Creating Constraints at the Column Level</a:t>
            </a:r>
          </a:p>
        </p:txBody>
      </p:sp>
      <p:sp>
        <p:nvSpPr>
          <p:cNvPr id="11267" name="Rectangle 3"/>
          <p:cNvSpPr>
            <a:spLocks noGrp="1" noChangeArrowheads="1"/>
          </p:cNvSpPr>
          <p:nvPr>
            <p:ph type="body" sz="half" idx="1"/>
          </p:nvPr>
        </p:nvSpPr>
        <p:spPr>
          <a:xfrm>
            <a:off x="747423" y="2294731"/>
            <a:ext cx="8777577" cy="1811338"/>
          </a:xfrm>
        </p:spPr>
        <p:txBody>
          <a:bodyPr/>
          <a:lstStyle/>
          <a:p>
            <a:pPr eaLnBrk="1" hangingPunct="1">
              <a:buFont typeface="Times" charset="0"/>
              <a:buChar char="•"/>
            </a:pPr>
            <a:r>
              <a:rPr lang="en-US" sz="2400" dirty="0">
                <a:latin typeface="Arial" charset="0"/>
                <a:cs typeface="Times New Roman" charset="0"/>
              </a:rPr>
              <a:t>If a constraint is being created at the column level, the constraint applies to the column specified</a:t>
            </a:r>
          </a:p>
          <a:p>
            <a:pPr eaLnBrk="1" hangingPunct="1">
              <a:buFont typeface="Times" charset="0"/>
              <a:buChar char="•"/>
            </a:pPr>
            <a:endParaRPr lang="en-US" sz="2400" dirty="0">
              <a:latin typeface="Arial" charset="0"/>
              <a:cs typeface="Times New Roman" charset="0"/>
            </a:endParaRPr>
          </a:p>
          <a:p>
            <a:pPr eaLnBrk="1" hangingPunct="1">
              <a:buFontTx/>
              <a:buNone/>
            </a:pPr>
            <a:endParaRPr lang="en-US" sz="2400" dirty="0">
              <a:latin typeface="Arial" charset="0"/>
              <a:cs typeface="Times New Roman" charset="0"/>
            </a:endParaRPr>
          </a:p>
        </p:txBody>
      </p:sp>
      <p:pic>
        <p:nvPicPr>
          <p:cNvPr id="11269" name="Content Placeholder 9" descr="Casteel_04_F01.bmp"/>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420143" y="3835101"/>
            <a:ext cx="6705600" cy="1066800"/>
          </a:xfrm>
        </p:spPr>
      </p:pic>
      <p:sp>
        <p:nvSpPr>
          <p:cNvPr id="11270" name="Footer Placeholder 4"/>
          <p:cNvSpPr txBox="1">
            <a:spLocks/>
          </p:cNvSpPr>
          <p:nvPr/>
        </p:nvSpPr>
        <p:spPr bwMode="auto">
          <a:xfrm>
            <a:off x="9936480" y="64722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1400">
                <a:solidFill>
                  <a:schemeClr val="bg1"/>
                </a:solidFill>
                <a:latin typeface="Times New Roman" charset="0"/>
              </a:rPr>
              <a:t>Oracle 11g: SQL</a:t>
            </a:r>
          </a:p>
        </p:txBody>
      </p:sp>
    </p:spTree>
    <p:extLst>
      <p:ext uri="{BB962C8B-B14F-4D97-AF65-F5344CB8AC3E}">
        <p14:creationId xmlns:p14="http://schemas.microsoft.com/office/powerpoint/2010/main" val="145081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83704" y="612775"/>
            <a:ext cx="9144000" cy="1143000"/>
          </a:xfrm>
        </p:spPr>
        <p:txBody>
          <a:bodyPr>
            <a:normAutofit fontScale="90000"/>
          </a:bodyPr>
          <a:lstStyle/>
          <a:p>
            <a:pPr eaLnBrk="1" hangingPunct="1"/>
            <a:r>
              <a:rPr lang="en-US" dirty="0">
                <a:latin typeface="Arial" charset="0"/>
                <a:cs typeface="Times New Roman" charset="0"/>
              </a:rPr>
              <a:t>Creating Constraints at the Table Level</a:t>
            </a:r>
          </a:p>
        </p:txBody>
      </p:sp>
      <p:sp>
        <p:nvSpPr>
          <p:cNvPr id="12291" name="Rectangle 3"/>
          <p:cNvSpPr>
            <a:spLocks noGrp="1" noChangeArrowheads="1"/>
          </p:cNvSpPr>
          <p:nvPr>
            <p:ph type="body" sz="half" idx="1"/>
          </p:nvPr>
        </p:nvSpPr>
        <p:spPr>
          <a:xfrm>
            <a:off x="933837" y="2436812"/>
            <a:ext cx="8773520" cy="1835150"/>
          </a:xfrm>
        </p:spPr>
        <p:txBody>
          <a:bodyPr/>
          <a:lstStyle/>
          <a:p>
            <a:pPr eaLnBrk="1" hangingPunct="1">
              <a:lnSpc>
                <a:spcPct val="90000"/>
              </a:lnSpc>
            </a:pPr>
            <a:r>
              <a:rPr lang="en-US" sz="2800" dirty="0">
                <a:latin typeface="Arial" charset="0"/>
                <a:cs typeface="Times New Roman" charset="0"/>
              </a:rPr>
              <a:t>Approach can be used to create any constraint type except NOT NULL</a:t>
            </a:r>
          </a:p>
          <a:p>
            <a:pPr eaLnBrk="1" hangingPunct="1">
              <a:lnSpc>
                <a:spcPct val="90000"/>
              </a:lnSpc>
            </a:pPr>
            <a:r>
              <a:rPr lang="en-US" sz="2800" dirty="0">
                <a:latin typeface="Arial" charset="0"/>
                <a:cs typeface="Times New Roman" charset="0"/>
              </a:rPr>
              <a:t>Required if constraint is based on multiple columns</a:t>
            </a:r>
          </a:p>
        </p:txBody>
      </p:sp>
      <p:pic>
        <p:nvPicPr>
          <p:cNvPr id="12293" name="Content Placeholder 7" descr="Casteel_04_F02.bmp"/>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52426" y="4485640"/>
            <a:ext cx="6705600" cy="1524000"/>
          </a:xfrm>
        </p:spPr>
      </p:pic>
      <p:sp>
        <p:nvSpPr>
          <p:cNvPr id="12294" name="Footer Placeholder 4"/>
          <p:cNvSpPr txBox="1">
            <a:spLocks/>
          </p:cNvSpPr>
          <p:nvPr/>
        </p:nvSpPr>
        <p:spPr bwMode="auto">
          <a:xfrm>
            <a:off x="9834880" y="64722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1400">
                <a:solidFill>
                  <a:schemeClr val="bg1"/>
                </a:solidFill>
                <a:latin typeface="Times New Roman" charset="0"/>
              </a:rPr>
              <a:t>Oracle 11g: SQL</a:t>
            </a:r>
          </a:p>
        </p:txBody>
      </p:sp>
    </p:spTree>
    <p:extLst>
      <p:ext uri="{BB962C8B-B14F-4D97-AF65-F5344CB8AC3E}">
        <p14:creationId xmlns:p14="http://schemas.microsoft.com/office/powerpoint/2010/main" val="2434098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atin typeface="Arial" charset="0"/>
                <a:cs typeface="Times New Roman" charset="0"/>
              </a:rPr>
              <a:t>Enforcement of Constraints</a:t>
            </a:r>
          </a:p>
        </p:txBody>
      </p:sp>
      <p:sp>
        <p:nvSpPr>
          <p:cNvPr id="13315" name="Rectangle 3"/>
          <p:cNvSpPr>
            <a:spLocks noGrp="1" noChangeArrowheads="1"/>
          </p:cNvSpPr>
          <p:nvPr>
            <p:ph idx="1"/>
          </p:nvPr>
        </p:nvSpPr>
        <p:spPr>
          <a:xfrm>
            <a:off x="652007" y="2603500"/>
            <a:ext cx="10074303" cy="3416300"/>
          </a:xfrm>
        </p:spPr>
        <p:txBody>
          <a:bodyPr>
            <a:normAutofit/>
          </a:bodyPr>
          <a:lstStyle/>
          <a:p>
            <a:pPr eaLnBrk="1" hangingPunct="1"/>
            <a:r>
              <a:rPr lang="en-US" sz="2800" dirty="0">
                <a:latin typeface="Arial" charset="0"/>
                <a:cs typeface="Times New Roman" charset="0"/>
              </a:rPr>
              <a:t>All constraints are enforced at the table level</a:t>
            </a:r>
          </a:p>
          <a:p>
            <a:pPr eaLnBrk="1" hangingPunct="1"/>
            <a:r>
              <a:rPr lang="en-US" sz="2800" dirty="0">
                <a:latin typeface="Arial" charset="0"/>
                <a:cs typeface="Times New Roman" charset="0"/>
              </a:rPr>
              <a:t>If a data value violates a constraint, the entire row is rejected</a:t>
            </a:r>
          </a:p>
        </p:txBody>
      </p:sp>
      <p:sp>
        <p:nvSpPr>
          <p:cNvPr id="13317" name="Footer Placeholder 4"/>
          <p:cNvSpPr txBox="1">
            <a:spLocks/>
          </p:cNvSpPr>
          <p:nvPr/>
        </p:nvSpPr>
        <p:spPr bwMode="auto">
          <a:xfrm>
            <a:off x="978408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1400" dirty="0">
                <a:solidFill>
                  <a:schemeClr val="bg1"/>
                </a:solidFill>
                <a:latin typeface="Times New Roman" charset="0"/>
              </a:rPr>
              <a:t>Oracle 11g: SQL</a:t>
            </a:r>
          </a:p>
        </p:txBody>
      </p:sp>
    </p:spTree>
    <p:extLst>
      <p:ext uri="{BB962C8B-B14F-4D97-AF65-F5344CB8AC3E}">
        <p14:creationId xmlns:p14="http://schemas.microsoft.com/office/powerpoint/2010/main" val="479040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655320" y="403542"/>
            <a:ext cx="10515600" cy="1325563"/>
          </a:xfrm>
        </p:spPr>
        <p:txBody>
          <a:bodyPr>
            <a:normAutofit fontScale="90000"/>
          </a:bodyPr>
          <a:lstStyle/>
          <a:p>
            <a:pPr eaLnBrk="1" hangingPunct="1"/>
            <a:r>
              <a:rPr lang="en-US" dirty="0">
                <a:latin typeface="Arial" charset="0"/>
                <a:cs typeface="Times New Roman" charset="0"/>
              </a:rPr>
              <a:t>Adding Constraints to Existing Tables</a:t>
            </a:r>
          </a:p>
        </p:txBody>
      </p:sp>
      <p:sp>
        <p:nvSpPr>
          <p:cNvPr id="14339" name="Rectangle 1027"/>
          <p:cNvSpPr>
            <a:spLocks noGrp="1" noChangeArrowheads="1"/>
          </p:cNvSpPr>
          <p:nvPr>
            <p:ph idx="1"/>
          </p:nvPr>
        </p:nvSpPr>
        <p:spPr/>
        <p:txBody>
          <a:bodyPr>
            <a:normAutofit/>
          </a:bodyPr>
          <a:lstStyle/>
          <a:p>
            <a:pPr eaLnBrk="1" hangingPunct="1"/>
            <a:r>
              <a:rPr lang="en-US" sz="2400" dirty="0">
                <a:latin typeface="Arial" charset="0"/>
                <a:cs typeface="Times New Roman" charset="0"/>
              </a:rPr>
              <a:t>Constraints are added to an existing table with the ALTER TABLE command</a:t>
            </a:r>
          </a:p>
          <a:p>
            <a:pPr eaLnBrk="1" hangingPunct="1"/>
            <a:r>
              <a:rPr lang="en-US" sz="2400" dirty="0">
                <a:latin typeface="Arial" charset="0"/>
                <a:cs typeface="Times New Roman" charset="0"/>
              </a:rPr>
              <a:t>Add a NOT NULL constraint using MODIFY clause</a:t>
            </a:r>
          </a:p>
          <a:p>
            <a:pPr eaLnBrk="1" hangingPunct="1"/>
            <a:r>
              <a:rPr lang="en-US" sz="2400" dirty="0">
                <a:latin typeface="Arial" charset="0"/>
                <a:cs typeface="Times New Roman" charset="0"/>
              </a:rPr>
              <a:t>All other constraints are added using ADD clause</a:t>
            </a:r>
          </a:p>
        </p:txBody>
      </p:sp>
      <p:sp>
        <p:nvSpPr>
          <p:cNvPr id="14341" name="Footer Placeholder 4"/>
          <p:cNvSpPr txBox="1">
            <a:spLocks/>
          </p:cNvSpPr>
          <p:nvPr/>
        </p:nvSpPr>
        <p:spPr bwMode="auto">
          <a:xfrm>
            <a:off x="9723120" y="637000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1400" dirty="0">
                <a:solidFill>
                  <a:schemeClr val="bg1"/>
                </a:solidFill>
                <a:latin typeface="Times New Roman" charset="0"/>
              </a:rPr>
              <a:t>Oracle 11g: SQL</a:t>
            </a:r>
          </a:p>
        </p:txBody>
      </p:sp>
    </p:spTree>
    <p:extLst>
      <p:ext uri="{BB962C8B-B14F-4D97-AF65-F5344CB8AC3E}">
        <p14:creationId xmlns:p14="http://schemas.microsoft.com/office/powerpoint/2010/main" val="290514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A6B9-2158-4C02-AC82-17B639B4F16C}"/>
              </a:ext>
            </a:extLst>
          </p:cNvPr>
          <p:cNvSpPr>
            <a:spLocks noGrp="1"/>
          </p:cNvSpPr>
          <p:nvPr>
            <p:ph type="title"/>
          </p:nvPr>
        </p:nvSpPr>
        <p:spPr/>
        <p:txBody>
          <a:bodyPr/>
          <a:lstStyle/>
          <a:p>
            <a:r>
              <a:rPr lang="en-AU" dirty="0"/>
              <a:t>Announcements</a:t>
            </a:r>
          </a:p>
        </p:txBody>
      </p:sp>
      <p:sp>
        <p:nvSpPr>
          <p:cNvPr id="3" name="Content Placeholder 2">
            <a:extLst>
              <a:ext uri="{FF2B5EF4-FFF2-40B4-BE49-F238E27FC236}">
                <a16:creationId xmlns:a16="http://schemas.microsoft.com/office/drawing/2014/main" id="{BD1BBFEF-291E-4128-823A-9614A0A423B6}"/>
              </a:ext>
            </a:extLst>
          </p:cNvPr>
          <p:cNvSpPr>
            <a:spLocks noGrp="1"/>
          </p:cNvSpPr>
          <p:nvPr>
            <p:ph idx="1"/>
          </p:nvPr>
        </p:nvSpPr>
        <p:spPr>
          <a:xfrm>
            <a:off x="1154954" y="2603500"/>
            <a:ext cx="9756886" cy="4132580"/>
          </a:xfrm>
        </p:spPr>
        <p:txBody>
          <a:bodyPr>
            <a:normAutofit/>
          </a:bodyPr>
          <a:lstStyle/>
          <a:p>
            <a:r>
              <a:rPr lang="en-AU" dirty="0"/>
              <a:t>Consultation hours are already advertised this week</a:t>
            </a:r>
          </a:p>
          <a:p>
            <a:r>
              <a:rPr lang="en-AU" dirty="0"/>
              <a:t>Communication through emails should be short.</a:t>
            </a:r>
          </a:p>
          <a:p>
            <a:pPr lvl="1"/>
            <a:r>
              <a:rPr lang="en-AU" dirty="0"/>
              <a:t>Discussion boards will be enabled soon..</a:t>
            </a:r>
          </a:p>
        </p:txBody>
      </p:sp>
    </p:spTree>
    <p:extLst>
      <p:ext uri="{BB962C8B-B14F-4D97-AF65-F5344CB8AC3E}">
        <p14:creationId xmlns:p14="http://schemas.microsoft.com/office/powerpoint/2010/main" val="3249503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itle 6"/>
          <p:cNvSpPr>
            <a:spLocks noGrp="1"/>
          </p:cNvSpPr>
          <p:nvPr>
            <p:ph type="title"/>
          </p:nvPr>
        </p:nvSpPr>
        <p:spPr>
          <a:xfrm>
            <a:off x="623067" y="486024"/>
            <a:ext cx="10769600" cy="1143000"/>
          </a:xfrm>
        </p:spPr>
        <p:txBody>
          <a:bodyPr>
            <a:normAutofit fontScale="90000"/>
          </a:bodyPr>
          <a:lstStyle/>
          <a:p>
            <a:r>
              <a:rPr lang="en-US" dirty="0">
                <a:latin typeface="Arial" charset="0"/>
                <a:cs typeface="Times New Roman" charset="0"/>
              </a:rPr>
              <a:t>Using the PRIMARY KEY Constraint</a:t>
            </a:r>
            <a:endParaRPr lang="en-AU" dirty="0">
              <a:latin typeface="Arial" charset="0"/>
            </a:endParaRPr>
          </a:p>
        </p:txBody>
      </p:sp>
      <p:sp>
        <p:nvSpPr>
          <p:cNvPr id="15362" name="Rectangle 3"/>
          <p:cNvSpPr>
            <a:spLocks noGrp="1" noChangeArrowheads="1"/>
          </p:cNvSpPr>
          <p:nvPr>
            <p:ph type="body" sz="half" idx="1"/>
          </p:nvPr>
        </p:nvSpPr>
        <p:spPr>
          <a:xfrm>
            <a:off x="831721" y="2076948"/>
            <a:ext cx="9827812" cy="1987916"/>
          </a:xfrm>
        </p:spPr>
        <p:txBody>
          <a:bodyPr/>
          <a:lstStyle/>
          <a:p>
            <a:pPr eaLnBrk="1" hangingPunct="1"/>
            <a:r>
              <a:rPr lang="en-US" sz="2800" dirty="0">
                <a:latin typeface="Arial" charset="0"/>
                <a:cs typeface="Times New Roman" charset="0"/>
              </a:rPr>
              <a:t>Ensures that columns do not contain duplicate or NULL values</a:t>
            </a:r>
          </a:p>
          <a:p>
            <a:pPr eaLnBrk="1" hangingPunct="1"/>
            <a:r>
              <a:rPr lang="en-US" sz="2800" dirty="0">
                <a:latin typeface="Arial" charset="0"/>
                <a:cs typeface="Times New Roman" charset="0"/>
              </a:rPr>
              <a:t>Only one per table is allowed</a:t>
            </a:r>
          </a:p>
        </p:txBody>
      </p:sp>
      <p:pic>
        <p:nvPicPr>
          <p:cNvPr id="15364" name="Content Placeholder 7" descr="Casteel_04_F03.bmp"/>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803498" y="4657476"/>
            <a:ext cx="6408738" cy="1143000"/>
          </a:xfrm>
        </p:spPr>
      </p:pic>
      <p:sp>
        <p:nvSpPr>
          <p:cNvPr id="15365" name="Footer Placeholder 4"/>
          <p:cNvSpPr txBox="1">
            <a:spLocks/>
          </p:cNvSpPr>
          <p:nvPr/>
        </p:nvSpPr>
        <p:spPr bwMode="auto">
          <a:xfrm>
            <a:off x="9296400" y="643667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1400">
                <a:solidFill>
                  <a:schemeClr val="bg1"/>
                </a:solidFill>
                <a:latin typeface="Times New Roman" charset="0"/>
              </a:rPr>
              <a:t>Oracle 11g: SQL</a:t>
            </a:r>
          </a:p>
        </p:txBody>
      </p:sp>
    </p:spTree>
    <p:extLst>
      <p:ext uri="{BB962C8B-B14F-4D97-AF65-F5344CB8AC3E}">
        <p14:creationId xmlns:p14="http://schemas.microsoft.com/office/powerpoint/2010/main" val="1410676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a:latin typeface="Arial" charset="0"/>
                <a:cs typeface="Times New Roman" charset="0"/>
              </a:rPr>
              <a:t>Using the FOREIGN KEY Constraint</a:t>
            </a:r>
          </a:p>
        </p:txBody>
      </p:sp>
      <p:sp>
        <p:nvSpPr>
          <p:cNvPr id="18435" name="Rectangle 3"/>
          <p:cNvSpPr>
            <a:spLocks noGrp="1" noChangeArrowheads="1"/>
          </p:cNvSpPr>
          <p:nvPr>
            <p:ph idx="1"/>
          </p:nvPr>
        </p:nvSpPr>
        <p:spPr>
          <a:xfrm>
            <a:off x="838200" y="1953260"/>
            <a:ext cx="10002740" cy="3416300"/>
          </a:xfrm>
        </p:spPr>
        <p:txBody>
          <a:bodyPr/>
          <a:lstStyle/>
          <a:p>
            <a:pPr eaLnBrk="1" hangingPunct="1"/>
            <a:r>
              <a:rPr lang="en-US" dirty="0">
                <a:latin typeface="Arial" charset="0"/>
                <a:cs typeface="Times New Roman" charset="0"/>
              </a:rPr>
              <a:t>Requires a value to exist in the referenced column of another table</a:t>
            </a:r>
          </a:p>
          <a:p>
            <a:pPr eaLnBrk="1" hangingPunct="1"/>
            <a:r>
              <a:rPr lang="en-US" dirty="0">
                <a:latin typeface="Arial" charset="0"/>
                <a:cs typeface="Times New Roman" charset="0"/>
              </a:rPr>
              <a:t>NULL values are allowed</a:t>
            </a:r>
          </a:p>
          <a:p>
            <a:pPr eaLnBrk="1" hangingPunct="1"/>
            <a:r>
              <a:rPr lang="en-US" dirty="0">
                <a:latin typeface="Arial" charset="0"/>
                <a:cs typeface="Times New Roman" charset="0"/>
              </a:rPr>
              <a:t>Enforces referential integrity</a:t>
            </a:r>
          </a:p>
          <a:p>
            <a:pPr eaLnBrk="1" hangingPunct="1"/>
            <a:r>
              <a:rPr lang="en-US" dirty="0">
                <a:latin typeface="Arial" charset="0"/>
                <a:cs typeface="Times New Roman" charset="0"/>
              </a:rPr>
              <a:t>Maps to the PRIMARY KEY in parent table</a:t>
            </a:r>
          </a:p>
        </p:txBody>
      </p:sp>
      <p:sp>
        <p:nvSpPr>
          <p:cNvPr id="18437" name="Footer Placeholder 4"/>
          <p:cNvSpPr txBox="1">
            <a:spLocks/>
          </p:cNvSpPr>
          <p:nvPr/>
        </p:nvSpPr>
        <p:spPr bwMode="auto">
          <a:xfrm>
            <a:off x="9773920" y="62642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1400" dirty="0">
                <a:solidFill>
                  <a:schemeClr val="bg1"/>
                </a:solidFill>
                <a:latin typeface="Times New Roman" charset="0"/>
              </a:rPr>
              <a:t>Oracle 11g: SQL</a:t>
            </a:r>
          </a:p>
        </p:txBody>
      </p:sp>
    </p:spTree>
    <p:extLst>
      <p:ext uri="{BB962C8B-B14F-4D97-AF65-F5344CB8AC3E}">
        <p14:creationId xmlns:p14="http://schemas.microsoft.com/office/powerpoint/2010/main" val="156921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Title 7"/>
          <p:cNvSpPr>
            <a:spLocks noGrp="1"/>
          </p:cNvSpPr>
          <p:nvPr>
            <p:ph type="title"/>
          </p:nvPr>
        </p:nvSpPr>
        <p:spPr>
          <a:xfrm>
            <a:off x="711200" y="457399"/>
            <a:ext cx="10769600" cy="1143000"/>
          </a:xfrm>
        </p:spPr>
        <p:txBody>
          <a:bodyPr/>
          <a:lstStyle/>
          <a:p>
            <a:r>
              <a:rPr lang="en-US" dirty="0">
                <a:latin typeface="Arial" charset="0"/>
                <a:cs typeface="Times New Roman" charset="0"/>
              </a:rPr>
              <a:t>Using the UNIQUE Constraint</a:t>
            </a:r>
            <a:endParaRPr lang="en-AU" dirty="0">
              <a:latin typeface="Arial" charset="0"/>
            </a:endParaRPr>
          </a:p>
        </p:txBody>
      </p:sp>
      <p:sp>
        <p:nvSpPr>
          <p:cNvPr id="21506" name="Rectangle 3"/>
          <p:cNvSpPr>
            <a:spLocks noGrp="1" noChangeArrowheads="1"/>
          </p:cNvSpPr>
          <p:nvPr>
            <p:ph type="body" sz="half" idx="1"/>
          </p:nvPr>
        </p:nvSpPr>
        <p:spPr>
          <a:xfrm>
            <a:off x="854324" y="2012950"/>
            <a:ext cx="8755132" cy="1323975"/>
          </a:xfrm>
        </p:spPr>
        <p:txBody>
          <a:bodyPr/>
          <a:lstStyle/>
          <a:p>
            <a:pPr eaLnBrk="1" hangingPunct="1"/>
            <a:r>
              <a:rPr lang="en-US" sz="2400" dirty="0">
                <a:latin typeface="Arial" charset="0"/>
                <a:cs typeface="Times New Roman" charset="0"/>
              </a:rPr>
              <a:t>No duplicates are allowed in the referenced column</a:t>
            </a:r>
          </a:p>
          <a:p>
            <a:pPr eaLnBrk="1" hangingPunct="1"/>
            <a:r>
              <a:rPr lang="en-US" sz="2400" dirty="0">
                <a:latin typeface="Arial" charset="0"/>
                <a:cs typeface="Times New Roman" charset="0"/>
              </a:rPr>
              <a:t>NULL values are permitted</a:t>
            </a:r>
          </a:p>
        </p:txBody>
      </p:sp>
      <p:pic>
        <p:nvPicPr>
          <p:cNvPr id="21509" name="Content Placeholder 8" descr="Casteel_04_F16.bmp"/>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040063" y="3081536"/>
            <a:ext cx="5486400" cy="2860675"/>
          </a:xfrm>
        </p:spPr>
      </p:pic>
      <p:sp>
        <p:nvSpPr>
          <p:cNvPr id="21507" name="Text Box 5"/>
          <p:cNvSpPr txBox="1">
            <a:spLocks noChangeArrowheads="1"/>
          </p:cNvSpPr>
          <p:nvPr/>
        </p:nvSpPr>
        <p:spPr bwMode="auto">
          <a:xfrm>
            <a:off x="2216151" y="3521075"/>
            <a:ext cx="7134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2057400" indent="-2286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AU"/>
          </a:p>
        </p:txBody>
      </p:sp>
      <p:sp>
        <p:nvSpPr>
          <p:cNvPr id="21510" name="Footer Placeholder 4"/>
          <p:cNvSpPr txBox="1">
            <a:spLocks/>
          </p:cNvSpPr>
          <p:nvPr/>
        </p:nvSpPr>
        <p:spPr bwMode="auto">
          <a:xfrm>
            <a:off x="99568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1400" dirty="0">
                <a:solidFill>
                  <a:schemeClr val="bg1"/>
                </a:solidFill>
                <a:latin typeface="Times New Roman" charset="0"/>
              </a:rPr>
              <a:t>Oracle 11g: SQL</a:t>
            </a:r>
          </a:p>
        </p:txBody>
      </p:sp>
    </p:spTree>
    <p:extLst>
      <p:ext uri="{BB962C8B-B14F-4D97-AF65-F5344CB8AC3E}">
        <p14:creationId xmlns:p14="http://schemas.microsoft.com/office/powerpoint/2010/main" val="4097385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472440"/>
            <a:ext cx="10769600" cy="1143000"/>
          </a:xfrm>
        </p:spPr>
        <p:txBody>
          <a:bodyPr/>
          <a:lstStyle/>
          <a:p>
            <a:pPr eaLnBrk="1" hangingPunct="1"/>
            <a:r>
              <a:rPr lang="en-US" dirty="0">
                <a:latin typeface="Arial" charset="0"/>
                <a:cs typeface="Times New Roman" charset="0"/>
              </a:rPr>
              <a:t>Using the CHECK Constraint</a:t>
            </a:r>
          </a:p>
        </p:txBody>
      </p:sp>
      <p:sp>
        <p:nvSpPr>
          <p:cNvPr id="22531" name="Rectangle 3"/>
          <p:cNvSpPr>
            <a:spLocks noGrp="1" noChangeArrowheads="1"/>
          </p:cNvSpPr>
          <p:nvPr>
            <p:ph type="body" sz="half" idx="1"/>
          </p:nvPr>
        </p:nvSpPr>
        <p:spPr>
          <a:xfrm>
            <a:off x="960784" y="1929019"/>
            <a:ext cx="8608806" cy="1443038"/>
          </a:xfrm>
        </p:spPr>
        <p:txBody>
          <a:bodyPr/>
          <a:lstStyle/>
          <a:p>
            <a:pPr eaLnBrk="1" hangingPunct="1"/>
            <a:r>
              <a:rPr lang="en-US" sz="2800" dirty="0">
                <a:latin typeface="Arial" charset="0"/>
                <a:cs typeface="Times New Roman" charset="0"/>
              </a:rPr>
              <a:t>Updates &amp; additions must meet specified condition </a:t>
            </a:r>
          </a:p>
        </p:txBody>
      </p:sp>
      <p:pic>
        <p:nvPicPr>
          <p:cNvPr id="22533" name="Content Placeholder 7" descr="Casteel_04_F19.bmp"/>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622410" y="3116677"/>
            <a:ext cx="6330950" cy="3048000"/>
          </a:xfrm>
        </p:spPr>
      </p:pic>
      <p:sp>
        <p:nvSpPr>
          <p:cNvPr id="22534" name="Footer Placeholder 4"/>
          <p:cNvSpPr txBox="1">
            <a:spLocks/>
          </p:cNvSpPr>
          <p:nvPr/>
        </p:nvSpPr>
        <p:spPr bwMode="auto">
          <a:xfrm>
            <a:off x="9211733" y="638556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1400" dirty="0">
                <a:solidFill>
                  <a:schemeClr val="bg1"/>
                </a:solidFill>
                <a:latin typeface="Times New Roman" charset="0"/>
              </a:rPr>
              <a:t>Oracle 11g: SQL</a:t>
            </a:r>
          </a:p>
        </p:txBody>
      </p:sp>
    </p:spTree>
    <p:extLst>
      <p:ext uri="{BB962C8B-B14F-4D97-AF65-F5344CB8AC3E}">
        <p14:creationId xmlns:p14="http://schemas.microsoft.com/office/powerpoint/2010/main" val="2618851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atin typeface="Arial" charset="0"/>
                <a:cs typeface="Times New Roman" charset="0"/>
              </a:rPr>
              <a:t>Using the NOT NULL Constraint</a:t>
            </a:r>
          </a:p>
        </p:txBody>
      </p:sp>
      <p:sp>
        <p:nvSpPr>
          <p:cNvPr id="23555" name="Rectangle 3"/>
          <p:cNvSpPr>
            <a:spLocks noGrp="1" noChangeArrowheads="1"/>
          </p:cNvSpPr>
          <p:nvPr>
            <p:ph idx="1"/>
          </p:nvPr>
        </p:nvSpPr>
        <p:spPr>
          <a:xfrm>
            <a:off x="995238" y="1932940"/>
            <a:ext cx="9430247" cy="3416300"/>
          </a:xfrm>
        </p:spPr>
        <p:txBody>
          <a:bodyPr/>
          <a:lstStyle/>
          <a:p>
            <a:pPr eaLnBrk="1" hangingPunct="1"/>
            <a:r>
              <a:rPr lang="en-US" dirty="0">
                <a:latin typeface="Arial" charset="0"/>
                <a:cs typeface="Times New Roman" charset="0"/>
              </a:rPr>
              <a:t>The NOT NULL constraint is a special CHECK constraint with IS NOT NULL condition</a:t>
            </a:r>
          </a:p>
          <a:p>
            <a:pPr eaLnBrk="1" hangingPunct="1"/>
            <a:r>
              <a:rPr lang="en-US" dirty="0">
                <a:latin typeface="Arial" charset="0"/>
                <a:cs typeface="Times New Roman" charset="0"/>
              </a:rPr>
              <a:t>Can only be created at column level</a:t>
            </a:r>
          </a:p>
          <a:p>
            <a:pPr eaLnBrk="1" hangingPunct="1"/>
            <a:r>
              <a:rPr lang="en-US" dirty="0">
                <a:latin typeface="Arial" charset="0"/>
                <a:cs typeface="Times New Roman" charset="0"/>
              </a:rPr>
              <a:t>Included in output of DESCRIBE command</a:t>
            </a:r>
          </a:p>
          <a:p>
            <a:pPr eaLnBrk="1" hangingPunct="1"/>
            <a:r>
              <a:rPr lang="en-US" dirty="0">
                <a:latin typeface="Arial" charset="0"/>
                <a:cs typeface="Times New Roman" charset="0"/>
              </a:rPr>
              <a:t>Can only be added to an existing table using ALTER TABLE…MODIFY command</a:t>
            </a:r>
          </a:p>
        </p:txBody>
      </p:sp>
      <p:sp>
        <p:nvSpPr>
          <p:cNvPr id="23557" name="Footer Placeholder 4"/>
          <p:cNvSpPr txBox="1">
            <a:spLocks/>
          </p:cNvSpPr>
          <p:nvPr/>
        </p:nvSpPr>
        <p:spPr bwMode="auto">
          <a:xfrm>
            <a:off x="990600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1400" dirty="0">
                <a:solidFill>
                  <a:schemeClr val="bg1"/>
                </a:solidFill>
                <a:latin typeface="Times New Roman" charset="0"/>
              </a:rPr>
              <a:t>Oracle 11g: SQL</a:t>
            </a:r>
          </a:p>
        </p:txBody>
      </p:sp>
    </p:spTree>
    <p:extLst>
      <p:ext uri="{BB962C8B-B14F-4D97-AF65-F5344CB8AC3E}">
        <p14:creationId xmlns:p14="http://schemas.microsoft.com/office/powerpoint/2010/main" val="1366996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5D775D0-5257-4658-B8F1-0FEC5A93A70D}"/>
              </a:ext>
            </a:extLst>
          </p:cNvPr>
          <p:cNvSpPr>
            <a:spLocks noGrp="1" noChangeArrowheads="1"/>
          </p:cNvSpPr>
          <p:nvPr>
            <p:ph type="title"/>
          </p:nvPr>
        </p:nvSpPr>
        <p:spPr>
          <a:xfrm>
            <a:off x="838200" y="365125"/>
            <a:ext cx="10515600" cy="1325563"/>
          </a:xfrm>
        </p:spPr>
        <p:txBody>
          <a:bodyPr anchor="ctr">
            <a:normAutofit/>
          </a:bodyPr>
          <a:lstStyle/>
          <a:p>
            <a:pPr>
              <a:defRPr/>
            </a:pPr>
            <a:r>
              <a:rPr lang="en-US" altLang="en-US"/>
              <a:t>SQL for Data Retrieval</a:t>
            </a:r>
          </a:p>
        </p:txBody>
      </p:sp>
      <p:sp>
        <p:nvSpPr>
          <p:cNvPr id="7171" name="Rectangle 3">
            <a:extLst>
              <a:ext uri="{FF2B5EF4-FFF2-40B4-BE49-F238E27FC236}">
                <a16:creationId xmlns:a16="http://schemas.microsoft.com/office/drawing/2014/main" id="{FBFC5DE4-BE73-4113-B4C4-D19095E7B950}"/>
              </a:ext>
            </a:extLst>
          </p:cNvPr>
          <p:cNvSpPr>
            <a:spLocks noGrp="1" noChangeArrowheads="1"/>
          </p:cNvSpPr>
          <p:nvPr>
            <p:ph sz="half" idx="1"/>
          </p:nvPr>
        </p:nvSpPr>
        <p:spPr>
          <a:xfrm>
            <a:off x="1120000" y="1825625"/>
            <a:ext cx="5025216" cy="4351338"/>
          </a:xfrm>
        </p:spPr>
        <p:txBody>
          <a:bodyPr>
            <a:normAutofit/>
          </a:bodyPr>
          <a:lstStyle/>
          <a:p>
            <a:pPr eaLnBrk="1" hangingPunct="1"/>
            <a:r>
              <a:rPr lang="en-US" altLang="en-US" sz="2200"/>
              <a:t>SQL allows a user or an application program to retrieve stored data from the database and to manipulate the data</a:t>
            </a:r>
            <a:endParaRPr lang="en-GB" altLang="en-US" sz="2200"/>
          </a:p>
          <a:p>
            <a:pPr>
              <a:spcBef>
                <a:spcPts val="1200"/>
              </a:spcBef>
            </a:pPr>
            <a:r>
              <a:rPr lang="en-US" altLang="en-US" sz="2200"/>
              <a:t>Retrieves data from one or more rows</a:t>
            </a:r>
          </a:p>
          <a:p>
            <a:pPr lvl="1">
              <a:spcBef>
                <a:spcPts val="600"/>
              </a:spcBef>
            </a:pPr>
            <a:r>
              <a:rPr lang="en-US" altLang="en-US" sz="2200"/>
              <a:t>Each SELECT statement produces a table of query results (the </a:t>
            </a:r>
            <a:r>
              <a:rPr lang="ja-JP" altLang="en-US" sz="2200"/>
              <a:t>“</a:t>
            </a:r>
            <a:r>
              <a:rPr lang="en-US" altLang="ja-JP" sz="2200"/>
              <a:t>target</a:t>
            </a:r>
            <a:r>
              <a:rPr lang="ja-JP" altLang="en-US" sz="2200"/>
              <a:t>”</a:t>
            </a:r>
            <a:r>
              <a:rPr lang="en-US" altLang="ja-JP" sz="2200"/>
              <a:t> table) containing </a:t>
            </a:r>
            <a:br>
              <a:rPr lang="en-US" altLang="ja-JP" sz="2200"/>
            </a:br>
            <a:r>
              <a:rPr lang="en-US" altLang="ja-JP" sz="2200"/>
              <a:t>zero or more rows with one or more columns</a:t>
            </a:r>
          </a:p>
          <a:p>
            <a:pPr>
              <a:spcBef>
                <a:spcPts val="1200"/>
              </a:spcBef>
            </a:pPr>
            <a:r>
              <a:rPr lang="en-GB" altLang="en-US" sz="2200"/>
              <a:t>Operates on one or more tables at a time, </a:t>
            </a:r>
            <a:r>
              <a:rPr lang="en-GB" altLang="en-US" sz="2200" b="1"/>
              <a:t>not</a:t>
            </a:r>
            <a:r>
              <a:rPr lang="en-GB" altLang="en-US" sz="2200"/>
              <a:t> on a record at a time</a:t>
            </a:r>
            <a:endParaRPr lang="en-US" altLang="en-US" sz="2200"/>
          </a:p>
        </p:txBody>
      </p:sp>
      <p:pic>
        <p:nvPicPr>
          <p:cNvPr id="7173" name="Picture 2" descr="C:\Users\skgarg\AppData\Local\Microsoft\Windows\Temporary Internet Files\Content.IE5\XZHBUUCQ\searchfile[1].jpg">
            <a:extLst>
              <a:ext uri="{FF2B5EF4-FFF2-40B4-BE49-F238E27FC236}">
                <a16:creationId xmlns:a16="http://schemas.microsoft.com/office/drawing/2014/main" id="{22F001FB-A0B4-4719-B881-F96EECA603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49082" y="1825625"/>
            <a:ext cx="3975476" cy="4351338"/>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86E873E-6071-4DBB-B09A-62BD9EA8F98B}"/>
              </a:ext>
            </a:extLst>
          </p:cNvPr>
          <p:cNvSpPr>
            <a:spLocks noGrp="1"/>
          </p:cNvSpPr>
          <p:nvPr>
            <p:ph type="title"/>
          </p:nvPr>
        </p:nvSpPr>
        <p:spPr/>
        <p:txBody>
          <a:bodyPr wrap="square" numCol="1" anchorCtr="0" compatLnSpc="1">
            <a:prstTxWarp prst="textNoShape">
              <a:avLst/>
            </a:prstTxWarp>
            <a:normAutofit fontScale="90000"/>
          </a:bodyPr>
          <a:lstStyle/>
          <a:p>
            <a:pPr eaLnBrk="1" hangingPunct="1">
              <a:defRPr/>
            </a:pPr>
            <a:br>
              <a:rPr lang="en-US" altLang="en-US" sz="4100"/>
            </a:br>
            <a:r>
              <a:rPr lang="en-US" altLang="en-US" b="1"/>
              <a:t>Select [</a:t>
            </a:r>
            <a:r>
              <a:rPr lang="el-GR" altLang="en-US" sz="4100" b="1">
                <a:cs typeface="Times New Roman" pitchFamily="18" charset="0"/>
              </a:rPr>
              <a:t>σ</a:t>
            </a:r>
            <a:r>
              <a:rPr lang="en-US" altLang="en-US" sz="4100" b="1" baseline="-25000">
                <a:solidFill>
                  <a:srgbClr val="FF0000"/>
                </a:solidFill>
                <a:cs typeface="Times New Roman" pitchFamily="18" charset="0"/>
              </a:rPr>
              <a:t>row</a:t>
            </a:r>
            <a:r>
              <a:rPr lang="en-US" altLang="en-US" sz="4100" b="1">
                <a:solidFill>
                  <a:srgbClr val="FF0000"/>
                </a:solidFill>
                <a:cs typeface="Times New Roman" pitchFamily="18" charset="0"/>
              </a:rPr>
              <a:t> </a:t>
            </a:r>
            <a:r>
              <a:rPr lang="en-US" altLang="en-US" sz="4100" b="1" baseline="-25000">
                <a:solidFill>
                  <a:srgbClr val="FF0000"/>
                </a:solidFill>
                <a:cs typeface="Times New Roman" pitchFamily="18" charset="0"/>
              </a:rPr>
              <a:t>condition</a:t>
            </a:r>
            <a:r>
              <a:rPr lang="en-US" altLang="en-US" sz="4100" b="1">
                <a:cs typeface="Times New Roman" pitchFamily="18" charset="0"/>
              </a:rPr>
              <a:t> (table)</a:t>
            </a:r>
            <a:r>
              <a:rPr lang="en-US" altLang="en-US" b="1"/>
              <a:t>] </a:t>
            </a:r>
            <a:br>
              <a:rPr lang="en-US" altLang="en-US" sz="4100">
                <a:solidFill>
                  <a:schemeClr val="tx1"/>
                </a:solidFill>
              </a:rPr>
            </a:br>
            <a:endParaRPr lang="en-US" altLang="en-US" sz="4100">
              <a:solidFill>
                <a:schemeClr val="tx1"/>
              </a:solidFill>
            </a:endParaRPr>
          </a:p>
        </p:txBody>
      </p:sp>
      <p:sp>
        <p:nvSpPr>
          <p:cNvPr id="9219" name="Content Placeholder 1">
            <a:extLst>
              <a:ext uri="{FF2B5EF4-FFF2-40B4-BE49-F238E27FC236}">
                <a16:creationId xmlns:a16="http://schemas.microsoft.com/office/drawing/2014/main" id="{610F995D-414C-4710-8C6B-40B5B818AD14}"/>
              </a:ext>
            </a:extLst>
          </p:cNvPr>
          <p:cNvSpPr>
            <a:spLocks noGrp="1"/>
          </p:cNvSpPr>
          <p:nvPr>
            <p:ph idx="1"/>
          </p:nvPr>
        </p:nvSpPr>
        <p:spPr/>
        <p:txBody>
          <a:bodyPr/>
          <a:lstStyle/>
          <a:p>
            <a:pPr eaLnBrk="1" hangingPunct="1"/>
            <a:endParaRPr lang="en-AU" altLang="en-US"/>
          </a:p>
        </p:txBody>
      </p:sp>
      <p:sp>
        <p:nvSpPr>
          <p:cNvPr id="9220" name="Slide Number Placeholder 4">
            <a:extLst>
              <a:ext uri="{FF2B5EF4-FFF2-40B4-BE49-F238E27FC236}">
                <a16:creationId xmlns:a16="http://schemas.microsoft.com/office/drawing/2014/main" id="{E383BA1D-FE1D-47DE-A87A-5E063703EF97}"/>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CF6F9EB5-25FD-4716-B0C2-A48516DF14AC}" type="slidenum">
              <a:rPr lang="en-US" altLang="en-US" sz="1400" smtClean="0">
                <a:latin typeface="Times New Roman" panose="02020603050405020304" pitchFamily="18" charset="0"/>
                <a:ea typeface="ＭＳ Ｐゴシック" panose="020B0600070205080204" pitchFamily="34" charset="-128"/>
              </a:rPr>
              <a:pPr/>
              <a:t>26</a:t>
            </a:fld>
            <a:endParaRPr lang="en-US" altLang="en-US" sz="1400">
              <a:latin typeface="Times New Roman" panose="02020603050405020304" pitchFamily="18" charset="0"/>
              <a:ea typeface="ＭＳ Ｐゴシック" panose="020B0600070205080204" pitchFamily="34" charset="-128"/>
            </a:endParaRPr>
          </a:p>
        </p:txBody>
      </p:sp>
      <p:pic>
        <p:nvPicPr>
          <p:cNvPr id="9221" name="Picture 5">
            <a:extLst>
              <a:ext uri="{FF2B5EF4-FFF2-40B4-BE49-F238E27FC236}">
                <a16:creationId xmlns:a16="http://schemas.microsoft.com/office/drawing/2014/main" id="{C82DC21E-D6D1-481E-92A9-C8EC4972F4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1387" y="2589213"/>
            <a:ext cx="6743700" cy="343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387B661-B248-45C9-84D2-81F59834CEB6}"/>
              </a:ext>
            </a:extLst>
          </p:cNvPr>
          <p:cNvSpPr>
            <a:spLocks noGrp="1"/>
          </p:cNvSpPr>
          <p:nvPr>
            <p:ph type="title"/>
          </p:nvPr>
        </p:nvSpPr>
        <p:spPr>
          <a:xfrm>
            <a:off x="838200" y="365125"/>
            <a:ext cx="10515600" cy="1325563"/>
          </a:xfrm>
        </p:spPr>
        <p:txBody>
          <a:bodyPr numCol="1" anchor="ctr" anchorCtr="0" compatLnSpc="1">
            <a:prstTxWarp prst="textNoShape">
              <a:avLst/>
            </a:prstTxWarp>
            <a:normAutofit/>
          </a:bodyPr>
          <a:lstStyle/>
          <a:p>
            <a:pPr eaLnBrk="1" hangingPunct="1">
              <a:defRPr/>
            </a:pPr>
            <a:r>
              <a:rPr lang="en-US" altLang="en-US" b="1"/>
              <a:t>Project [</a:t>
            </a:r>
            <a:r>
              <a:rPr lang="el-GR" altLang="en-US" b="1"/>
              <a:t>π</a:t>
            </a:r>
            <a:r>
              <a:rPr lang="en-US" altLang="en-US" b="1" baseline="-25000"/>
              <a:t>column1,column2</a:t>
            </a:r>
            <a:r>
              <a:rPr lang="en-US" altLang="en-US" b="1"/>
              <a:t>(table)]</a:t>
            </a:r>
            <a:endParaRPr lang="en-US" altLang="en-US"/>
          </a:p>
        </p:txBody>
      </p:sp>
      <p:pic>
        <p:nvPicPr>
          <p:cNvPr id="10245" name="Picture 5" descr="Diagram&#10;&#10;Description automatically generated">
            <a:extLst>
              <a:ext uri="{FF2B5EF4-FFF2-40B4-BE49-F238E27FC236}">
                <a16:creationId xmlns:a16="http://schemas.microsoft.com/office/drawing/2014/main" id="{7E171320-96E0-46D5-99CD-667920194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84788" y="1825625"/>
            <a:ext cx="7104224" cy="4351338"/>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Slide Number Placeholder 4" hidden="1">
            <a:extLst>
              <a:ext uri="{FF2B5EF4-FFF2-40B4-BE49-F238E27FC236}">
                <a16:creationId xmlns:a16="http://schemas.microsoft.com/office/drawing/2014/main" id="{A97D7880-7952-4A7E-9A12-C00108AD12FC}"/>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Aft>
                <a:spcPts val="600"/>
              </a:spcAft>
            </a:pPr>
            <a:fld id="{D2CB405B-6C37-43B9-B4F4-72EBEDF11337}" type="slidenum">
              <a:rPr lang="en-US" altLang="en-US" sz="1400">
                <a:latin typeface="Times New Roman" panose="02020603050405020304" pitchFamily="18" charset="0"/>
                <a:ea typeface="ＭＳ Ｐゴシック" panose="020B0600070205080204" pitchFamily="34" charset="-128"/>
              </a:rPr>
              <a:pPr>
                <a:spcAft>
                  <a:spcPts val="600"/>
                </a:spcAft>
              </a:pPr>
              <a:t>27</a:t>
            </a:fld>
            <a:endParaRPr lang="en-US" altLang="en-US" sz="1400">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CFAB479B-0F43-4496-889C-41EC9C45F44C}"/>
              </a:ext>
            </a:extLst>
          </p:cNvPr>
          <p:cNvSpPr>
            <a:spLocks noGrp="1"/>
          </p:cNvSpPr>
          <p:nvPr>
            <p:ph type="title"/>
          </p:nvPr>
        </p:nvSpPr>
        <p:spPr/>
        <p:txBody>
          <a:bodyPr wrap="square" numCol="1" anchorCtr="0" compatLnSpc="1">
            <a:prstTxWarp prst="textNoShape">
              <a:avLst/>
            </a:prstTxWarp>
            <a:normAutofit fontScale="90000"/>
          </a:bodyPr>
          <a:lstStyle/>
          <a:p>
            <a:pPr eaLnBrk="1" hangingPunct="1">
              <a:defRPr/>
            </a:pPr>
            <a:br>
              <a:rPr lang="en-US" altLang="en-US" sz="4100"/>
            </a:br>
            <a:r>
              <a:rPr lang="en-US" altLang="en-US" sz="4100"/>
              <a:t>Product(‘x’) </a:t>
            </a:r>
            <a:br>
              <a:rPr lang="en-US" altLang="en-US" sz="4100"/>
            </a:br>
            <a:endParaRPr lang="en-US" altLang="en-US" sz="4100"/>
          </a:p>
        </p:txBody>
      </p:sp>
      <p:sp>
        <p:nvSpPr>
          <p:cNvPr id="11267" name="Slide Number Placeholder 4">
            <a:extLst>
              <a:ext uri="{FF2B5EF4-FFF2-40B4-BE49-F238E27FC236}">
                <a16:creationId xmlns:a16="http://schemas.microsoft.com/office/drawing/2014/main" id="{6FD42932-ACC7-4830-9D7D-950702A0A3E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82F7C894-F504-4C4C-B9D8-A5E3CB73E051}" type="slidenum">
              <a:rPr lang="en-US" altLang="en-US" sz="1400">
                <a:latin typeface="Times New Roman" panose="02020603050405020304" pitchFamily="18" charset="0"/>
                <a:ea typeface="ＭＳ Ｐゴシック" panose="020B0600070205080204" pitchFamily="34" charset="-128"/>
              </a:rPr>
              <a:pPr/>
              <a:t>28</a:t>
            </a:fld>
            <a:endParaRPr lang="en-US" altLang="en-US" sz="1400">
              <a:latin typeface="Times New Roman" panose="02020603050405020304" pitchFamily="18" charset="0"/>
              <a:ea typeface="ＭＳ Ｐゴシック" panose="020B0600070205080204" pitchFamily="34" charset="-128"/>
            </a:endParaRPr>
          </a:p>
        </p:txBody>
      </p:sp>
      <p:pic>
        <p:nvPicPr>
          <p:cNvPr id="11268" name="Picture 5">
            <a:extLst>
              <a:ext uri="{FF2B5EF4-FFF2-40B4-BE49-F238E27FC236}">
                <a16:creationId xmlns:a16="http://schemas.microsoft.com/office/drawing/2014/main" id="{4760804D-A17F-4AE0-BB05-824F70B00F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5350" y="1887538"/>
            <a:ext cx="6743700"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a:extLst>
              <a:ext uri="{FF2B5EF4-FFF2-40B4-BE49-F238E27FC236}">
                <a16:creationId xmlns:a16="http://schemas.microsoft.com/office/drawing/2014/main" id="{1DA1B97B-34CE-4375-940B-EE161670BC3C}"/>
              </a:ext>
            </a:extLst>
          </p:cNvPr>
          <p:cNvSpPr>
            <a:spLocks noGrp="1" noChangeArrowheads="1"/>
          </p:cNvSpPr>
          <p:nvPr>
            <p:ph type="title"/>
          </p:nvPr>
        </p:nvSpPr>
        <p:spPr>
          <a:xfrm>
            <a:off x="800992" y="339422"/>
            <a:ext cx="7054850" cy="990600"/>
          </a:xfrm>
        </p:spPr>
        <p:txBody>
          <a:bodyPr>
            <a:normAutofit fontScale="90000"/>
          </a:bodyPr>
          <a:lstStyle/>
          <a:p>
            <a:pPr>
              <a:defRPr/>
            </a:pPr>
            <a:r>
              <a:rPr lang="en-US" altLang="en-US" dirty="0"/>
              <a:t>SQL as a Query Language</a:t>
            </a:r>
          </a:p>
        </p:txBody>
      </p:sp>
      <p:sp>
        <p:nvSpPr>
          <p:cNvPr id="12291" name="Rectangle 1027">
            <a:extLst>
              <a:ext uri="{FF2B5EF4-FFF2-40B4-BE49-F238E27FC236}">
                <a16:creationId xmlns:a16="http://schemas.microsoft.com/office/drawing/2014/main" id="{8631F737-9F58-4584-957D-75DB322815EC}"/>
              </a:ext>
            </a:extLst>
          </p:cNvPr>
          <p:cNvSpPr>
            <a:spLocks noGrp="1" noChangeArrowheads="1"/>
          </p:cNvSpPr>
          <p:nvPr>
            <p:ph idx="1"/>
          </p:nvPr>
        </p:nvSpPr>
        <p:spPr>
          <a:xfrm>
            <a:off x="2001838" y="2195513"/>
            <a:ext cx="7481890" cy="4724400"/>
          </a:xfrm>
        </p:spPr>
        <p:txBody>
          <a:bodyPr/>
          <a:lstStyle/>
          <a:p>
            <a:pPr eaLnBrk="1" hangingPunct="1">
              <a:buFont typeface="Wingdings" panose="05000000000000000000" pitchFamily="2" charset="2"/>
              <a:buNone/>
            </a:pPr>
            <a:r>
              <a:rPr lang="en-US" altLang="en-US" sz="3600" dirty="0"/>
              <a:t>Basic SQL Query:</a:t>
            </a:r>
          </a:p>
          <a:p>
            <a:pPr eaLnBrk="1" hangingPunct="1">
              <a:buFont typeface="Wingdings" panose="05000000000000000000" pitchFamily="2" charset="2"/>
              <a:buNone/>
            </a:pPr>
            <a:r>
              <a:rPr lang="en-US" altLang="en-US" sz="3600" dirty="0">
                <a:latin typeface="Courier New" panose="02070309020205020404" pitchFamily="49" charset="0"/>
              </a:rPr>
              <a:t>	select  	A1, A2, …, An</a:t>
            </a:r>
            <a:br>
              <a:rPr lang="en-US" altLang="en-US" sz="3600" dirty="0">
                <a:latin typeface="Courier New" panose="02070309020205020404" pitchFamily="49" charset="0"/>
              </a:rPr>
            </a:br>
            <a:r>
              <a:rPr lang="en-US" altLang="en-US" sz="3600" dirty="0">
                <a:latin typeface="Courier New" panose="02070309020205020404" pitchFamily="49" charset="0"/>
              </a:rPr>
              <a:t>from 	T1 , T2, … , Tm</a:t>
            </a:r>
          </a:p>
          <a:p>
            <a:pPr eaLnBrk="1" hangingPunct="1">
              <a:buFont typeface="Wingdings" panose="05000000000000000000" pitchFamily="2" charset="2"/>
              <a:buNone/>
            </a:pPr>
            <a:r>
              <a:rPr lang="en-US" altLang="en-US" sz="3600" dirty="0">
                <a:latin typeface="Courier New" panose="02070309020205020404" pitchFamily="49" charset="0"/>
              </a:rPr>
              <a:t>	where     &lt; </a:t>
            </a:r>
            <a:r>
              <a:rPr lang="en-US" altLang="en-US" sz="3600" dirty="0" err="1">
                <a:latin typeface="Courier New" panose="02070309020205020404" pitchFamily="49" charset="0"/>
              </a:rPr>
              <a:t>sel-cond</a:t>
            </a:r>
            <a:r>
              <a:rPr lang="en-US" altLang="en-US" sz="3600" dirty="0">
                <a:latin typeface="Courier New" panose="02070309020205020404" pitchFamily="49" charset="0"/>
              </a:rPr>
              <a:t>&gt; ;</a:t>
            </a:r>
          </a:p>
          <a:p>
            <a:pPr eaLnBrk="1" hangingPunct="1">
              <a:buFont typeface="Wingdings" panose="05000000000000000000" pitchFamily="2" charset="2"/>
              <a:buNone/>
            </a:pPr>
            <a:endParaRPr lang="en-US" altLang="en-US" sz="4400" dirty="0"/>
          </a:p>
          <a:p>
            <a:pPr lvl="1" eaLnBrk="1" hangingPunct="1">
              <a:buFont typeface="Wingdings" panose="05000000000000000000" pitchFamily="2" charset="2"/>
              <a:buNone/>
            </a:pPr>
            <a:endParaRPr lang="en-US" altLang="en-US" sz="1800" dirty="0"/>
          </a:p>
        </p:txBody>
      </p:sp>
      <p:sp>
        <p:nvSpPr>
          <p:cNvPr id="12292" name="TextBox 1">
            <a:extLst>
              <a:ext uri="{FF2B5EF4-FFF2-40B4-BE49-F238E27FC236}">
                <a16:creationId xmlns:a16="http://schemas.microsoft.com/office/drawing/2014/main" id="{35EFFE1F-FEFF-4510-A5FF-4733C3F22F61}"/>
              </a:ext>
            </a:extLst>
          </p:cNvPr>
          <p:cNvSpPr txBox="1">
            <a:spLocks noChangeArrowheads="1"/>
          </p:cNvSpPr>
          <p:nvPr/>
        </p:nvSpPr>
        <p:spPr bwMode="auto">
          <a:xfrm>
            <a:off x="9156538" y="6379213"/>
            <a:ext cx="2784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sz="1000" dirty="0"/>
              <a:t>Adapted from Naveen Ashish’s Slides on SQL</a:t>
            </a:r>
          </a:p>
        </p:txBody>
      </p:sp>
      <p:sp>
        <p:nvSpPr>
          <p:cNvPr id="4" name="Oval Callout 3">
            <a:extLst>
              <a:ext uri="{FF2B5EF4-FFF2-40B4-BE49-F238E27FC236}">
                <a16:creationId xmlns:a16="http://schemas.microsoft.com/office/drawing/2014/main" id="{2C6C0744-FF8D-4C8A-9305-725497C6ABE4}"/>
              </a:ext>
            </a:extLst>
          </p:cNvPr>
          <p:cNvSpPr/>
          <p:nvPr/>
        </p:nvSpPr>
        <p:spPr>
          <a:xfrm>
            <a:off x="8297863" y="1165225"/>
            <a:ext cx="1973262" cy="1308100"/>
          </a:xfrm>
          <a:prstGeom prst="wedgeEllipseCallout">
            <a:avLst>
              <a:gd name="adj1" fmla="val -110599"/>
              <a:gd name="adj2" fmla="val 148774"/>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AU" sz="2800" dirty="0"/>
              <a:t>Table names</a:t>
            </a:r>
          </a:p>
        </p:txBody>
      </p:sp>
      <p:sp>
        <p:nvSpPr>
          <p:cNvPr id="7" name="Oval Callout 6">
            <a:extLst>
              <a:ext uri="{FF2B5EF4-FFF2-40B4-BE49-F238E27FC236}">
                <a16:creationId xmlns:a16="http://schemas.microsoft.com/office/drawing/2014/main" id="{B65E8E0D-5074-4530-9BDB-24F7E7A779E9}"/>
              </a:ext>
            </a:extLst>
          </p:cNvPr>
          <p:cNvSpPr/>
          <p:nvPr/>
        </p:nvSpPr>
        <p:spPr>
          <a:xfrm>
            <a:off x="7088957" y="1165225"/>
            <a:ext cx="2394771" cy="1308100"/>
          </a:xfrm>
          <a:prstGeom prst="wedgeEllipseCallout">
            <a:avLst>
              <a:gd name="adj1" fmla="val -126018"/>
              <a:gd name="adj2" fmla="val 107810"/>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AU" sz="2800" dirty="0"/>
              <a:t>Column names</a:t>
            </a:r>
          </a:p>
        </p:txBody>
      </p:sp>
      <p:sp>
        <p:nvSpPr>
          <p:cNvPr id="8" name="Oval Callout 7">
            <a:extLst>
              <a:ext uri="{FF2B5EF4-FFF2-40B4-BE49-F238E27FC236}">
                <a16:creationId xmlns:a16="http://schemas.microsoft.com/office/drawing/2014/main" id="{2B3D700D-1DD6-4934-B537-CDFE15621A5A}"/>
              </a:ext>
            </a:extLst>
          </p:cNvPr>
          <p:cNvSpPr/>
          <p:nvPr/>
        </p:nvSpPr>
        <p:spPr>
          <a:xfrm>
            <a:off x="8723313" y="2320925"/>
            <a:ext cx="2890510" cy="1308100"/>
          </a:xfrm>
          <a:prstGeom prst="wedgeEllipseCallout">
            <a:avLst>
              <a:gd name="adj1" fmla="val -114840"/>
              <a:gd name="adj2" fmla="val 113046"/>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AU" sz="2400" dirty="0"/>
              <a:t>Conditions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B6FC-81FE-489A-9B11-BE50536979B9}"/>
              </a:ext>
            </a:extLst>
          </p:cNvPr>
          <p:cNvSpPr>
            <a:spLocks noGrp="1"/>
          </p:cNvSpPr>
          <p:nvPr>
            <p:ph type="title"/>
          </p:nvPr>
        </p:nvSpPr>
        <p:spPr/>
        <p:txBody>
          <a:bodyPr/>
          <a:lstStyle/>
          <a:p>
            <a:r>
              <a:rPr lang="en-AU" dirty="0"/>
              <a:t>Last Week</a:t>
            </a:r>
          </a:p>
        </p:txBody>
      </p:sp>
      <p:sp>
        <p:nvSpPr>
          <p:cNvPr id="3" name="Content Placeholder 2">
            <a:extLst>
              <a:ext uri="{FF2B5EF4-FFF2-40B4-BE49-F238E27FC236}">
                <a16:creationId xmlns:a16="http://schemas.microsoft.com/office/drawing/2014/main" id="{9A4EDA85-6CD3-4466-A873-24C7788087DA}"/>
              </a:ext>
            </a:extLst>
          </p:cNvPr>
          <p:cNvSpPr>
            <a:spLocks noGrp="1"/>
          </p:cNvSpPr>
          <p:nvPr>
            <p:ph idx="1"/>
          </p:nvPr>
        </p:nvSpPr>
        <p:spPr/>
        <p:txBody>
          <a:bodyPr>
            <a:normAutofit/>
          </a:bodyPr>
          <a:lstStyle/>
          <a:p>
            <a:r>
              <a:rPr lang="en-AU" sz="2400" dirty="0"/>
              <a:t>Data Models</a:t>
            </a:r>
          </a:p>
          <a:p>
            <a:r>
              <a:rPr lang="en-AU" sz="2400" dirty="0"/>
              <a:t>Relational Model</a:t>
            </a:r>
          </a:p>
          <a:p>
            <a:r>
              <a:rPr lang="en-AU" sz="2400" dirty="0"/>
              <a:t>Conversion from conceptual model to Relational model</a:t>
            </a:r>
          </a:p>
          <a:p>
            <a:r>
              <a:rPr lang="en-AU" sz="2400" dirty="0"/>
              <a:t>Relational Algebra</a:t>
            </a:r>
          </a:p>
        </p:txBody>
      </p:sp>
    </p:spTree>
    <p:extLst>
      <p:ext uri="{BB962C8B-B14F-4D97-AF65-F5344CB8AC3E}">
        <p14:creationId xmlns:p14="http://schemas.microsoft.com/office/powerpoint/2010/main" val="477349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5">
            <a:extLst>
              <a:ext uri="{FF2B5EF4-FFF2-40B4-BE49-F238E27FC236}">
                <a16:creationId xmlns:a16="http://schemas.microsoft.com/office/drawing/2014/main" id="{CF4E1B85-F788-4BFD-BCEE-4CAB22660EDA}"/>
              </a:ext>
            </a:extLst>
          </p:cNvPr>
          <p:cNvSpPr>
            <a:spLocks noGrp="1" noChangeArrowheads="1"/>
          </p:cNvSpPr>
          <p:nvPr>
            <p:ph type="title"/>
          </p:nvPr>
        </p:nvSpPr>
        <p:spPr/>
        <p:txBody>
          <a:bodyPr/>
          <a:lstStyle/>
          <a:p>
            <a:pPr>
              <a:defRPr/>
            </a:pPr>
            <a:r>
              <a:rPr lang="en-US" altLang="en-US"/>
              <a:t>Example</a:t>
            </a:r>
          </a:p>
        </p:txBody>
      </p:sp>
      <p:sp>
        <p:nvSpPr>
          <p:cNvPr id="13315" name="Rectangle 2">
            <a:extLst>
              <a:ext uri="{FF2B5EF4-FFF2-40B4-BE49-F238E27FC236}">
                <a16:creationId xmlns:a16="http://schemas.microsoft.com/office/drawing/2014/main" id="{DAACE9AF-244B-41A7-839A-923F450B1D24}"/>
              </a:ext>
            </a:extLst>
          </p:cNvPr>
          <p:cNvSpPr>
            <a:spLocks noGrp="1" noChangeArrowheads="1"/>
          </p:cNvSpPr>
          <p:nvPr>
            <p:ph idx="1"/>
          </p:nvPr>
        </p:nvSpPr>
        <p:spPr/>
        <p:txBody>
          <a:bodyPr vert="horz" lIns="92075" tIns="46038" rIns="92075" bIns="46038" rtlCol="0">
            <a:normAutofit/>
          </a:bodyPr>
          <a:lstStyle/>
          <a:p>
            <a:pPr eaLnBrk="1" hangingPunct="1">
              <a:buFont typeface="Wingdings" panose="05000000000000000000" pitchFamily="2" charset="2"/>
              <a:buNone/>
            </a:pPr>
            <a:r>
              <a:rPr lang="en-US" altLang="en-US" sz="2000" dirty="0"/>
              <a:t>Relations:  E(</a:t>
            </a:r>
            <a:r>
              <a:rPr lang="en-US" altLang="en-US" sz="2000" dirty="0" err="1"/>
              <a:t>ename</a:t>
            </a:r>
            <a:r>
              <a:rPr lang="en-US" altLang="en-US" sz="2000" dirty="0"/>
              <a:t>, </a:t>
            </a:r>
            <a:r>
              <a:rPr lang="en-US" altLang="en-US" sz="2000" dirty="0" err="1"/>
              <a:t>dno</a:t>
            </a:r>
            <a:r>
              <a:rPr lang="en-US" altLang="en-US" sz="2000" dirty="0"/>
              <a:t>, </a:t>
            </a:r>
            <a:r>
              <a:rPr lang="en-US" altLang="en-US" sz="2000" dirty="0" err="1"/>
              <a:t>proj</a:t>
            </a:r>
            <a:r>
              <a:rPr lang="en-US" altLang="en-US" sz="2000" dirty="0"/>
              <a:t>#, </a:t>
            </a:r>
            <a:r>
              <a:rPr lang="en-US" altLang="en-US" sz="2000" dirty="0" err="1"/>
              <a:t>sal</a:t>
            </a:r>
            <a:r>
              <a:rPr lang="en-US" altLang="en-US" sz="2000" dirty="0"/>
              <a:t>, location) -&gt; contains name of employee, department number, project number, salary and location</a:t>
            </a:r>
          </a:p>
          <a:p>
            <a:pPr eaLnBrk="1" hangingPunct="1">
              <a:buFont typeface="Wingdings" panose="05000000000000000000" pitchFamily="2" charset="2"/>
              <a:buNone/>
            </a:pPr>
            <a:r>
              <a:rPr lang="en-US" altLang="en-US" sz="2000" dirty="0"/>
              <a:t>D(</a:t>
            </a:r>
            <a:r>
              <a:rPr lang="en-US" altLang="en-US" sz="2000" dirty="0" err="1"/>
              <a:t>dno</a:t>
            </a:r>
            <a:r>
              <a:rPr lang="en-US" altLang="en-US" sz="2000" dirty="0"/>
              <a:t>, </a:t>
            </a:r>
            <a:r>
              <a:rPr lang="en-US" altLang="en-US" sz="2000" dirty="0" err="1"/>
              <a:t>dname</a:t>
            </a:r>
            <a:r>
              <a:rPr lang="en-US" altLang="en-US" sz="2000" dirty="0"/>
              <a:t>, </a:t>
            </a:r>
            <a:r>
              <a:rPr lang="en-US" altLang="en-US" sz="2000" dirty="0" err="1"/>
              <a:t>mgr</a:t>
            </a:r>
            <a:r>
              <a:rPr lang="en-US" altLang="en-US" sz="2000" dirty="0"/>
              <a:t>)-&gt;contains department number, department name and manager name</a:t>
            </a:r>
            <a:endParaRPr lang="en-US" altLang="en-US" sz="2000" i="1" dirty="0"/>
          </a:p>
          <a:p>
            <a:pPr eaLnBrk="1" hangingPunct="1">
              <a:buFont typeface="Wingdings 3" panose="05040102010807070707" pitchFamily="18" charset="2"/>
              <a:buNone/>
            </a:pPr>
            <a:r>
              <a:rPr lang="en-US" altLang="en-US" sz="2000" i="1" dirty="0">
                <a:solidFill>
                  <a:srgbClr val="FFFF00"/>
                </a:solidFill>
              </a:rPr>
              <a:t>Query</a:t>
            </a:r>
            <a:r>
              <a:rPr lang="en-US" altLang="en-US" sz="2000" i="1" dirty="0"/>
              <a:t>: find employees and the department name they work for</a:t>
            </a:r>
            <a:endParaRPr lang="en-US" altLang="en-US" sz="2000" dirty="0"/>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sz="3600" dirty="0">
                <a:solidFill>
                  <a:schemeClr val="tx1"/>
                </a:solidFill>
              </a:rPr>
              <a:t>SQL</a:t>
            </a:r>
            <a:r>
              <a:rPr lang="en-US" altLang="en-US" sz="3600" dirty="0">
                <a:solidFill>
                  <a:srgbClr val="FFFF00"/>
                </a:solidFill>
              </a:rPr>
              <a:t>							</a:t>
            </a:r>
          </a:p>
          <a:p>
            <a:pPr eaLnBrk="1" hangingPunct="1">
              <a:buFont typeface="Wingdings" panose="05000000000000000000" pitchFamily="2" charset="2"/>
              <a:buNone/>
            </a:pPr>
            <a:r>
              <a:rPr lang="en-US" altLang="en-US" sz="2000" i="1" dirty="0">
                <a:solidFill>
                  <a:srgbClr val="FFFF00"/>
                </a:solidFill>
              </a:rPr>
              <a:t>   </a:t>
            </a:r>
            <a:r>
              <a:rPr lang="en-US" altLang="en-US" sz="2400" i="1" dirty="0">
                <a:solidFill>
                  <a:srgbClr val="FFFF00"/>
                </a:solidFill>
              </a:rPr>
              <a:t>Select</a:t>
            </a:r>
            <a:r>
              <a:rPr lang="en-US" altLang="en-US" sz="2400" dirty="0">
                <a:solidFill>
                  <a:srgbClr val="FFFF00"/>
                </a:solidFill>
              </a:rPr>
              <a:t>   </a:t>
            </a:r>
            <a:r>
              <a:rPr lang="en-US" altLang="en-US" sz="2400" dirty="0" err="1">
                <a:solidFill>
                  <a:srgbClr val="FFFF00"/>
                </a:solidFill>
              </a:rPr>
              <a:t>ename</a:t>
            </a:r>
            <a:r>
              <a:rPr lang="en-US" altLang="en-US" sz="2400" dirty="0">
                <a:solidFill>
                  <a:srgbClr val="FFFF00"/>
                </a:solidFill>
              </a:rPr>
              <a:t>, </a:t>
            </a:r>
            <a:r>
              <a:rPr lang="en-US" altLang="en-US" sz="2400" dirty="0" err="1">
                <a:solidFill>
                  <a:srgbClr val="FFFF00"/>
                </a:solidFill>
              </a:rPr>
              <a:t>dname</a:t>
            </a:r>
            <a:r>
              <a:rPr lang="en-US" altLang="en-US" sz="2400" dirty="0">
                <a:solidFill>
                  <a:srgbClr val="FFFF00"/>
                </a:solidFill>
              </a:rPr>
              <a:t>			</a:t>
            </a:r>
          </a:p>
          <a:p>
            <a:pPr eaLnBrk="1" hangingPunct="1">
              <a:buFont typeface="Wingdings" panose="05000000000000000000" pitchFamily="2" charset="2"/>
              <a:buNone/>
            </a:pPr>
            <a:r>
              <a:rPr lang="en-US" altLang="en-US" sz="2400" i="1" dirty="0">
                <a:solidFill>
                  <a:srgbClr val="FFFF00"/>
                </a:solidFill>
              </a:rPr>
              <a:t>	from</a:t>
            </a:r>
            <a:r>
              <a:rPr lang="en-US" altLang="en-US" sz="2400" dirty="0">
                <a:solidFill>
                  <a:srgbClr val="FFFF00"/>
                </a:solidFill>
              </a:rPr>
              <a:t>    E, D							</a:t>
            </a:r>
          </a:p>
          <a:p>
            <a:pPr eaLnBrk="1" hangingPunct="1">
              <a:buFont typeface="Wingdings" panose="05000000000000000000" pitchFamily="2" charset="2"/>
              <a:buNone/>
            </a:pPr>
            <a:r>
              <a:rPr lang="en-US" altLang="en-US" sz="2400" dirty="0">
                <a:solidFill>
                  <a:srgbClr val="FFFF00"/>
                </a:solidFill>
              </a:rPr>
              <a:t>    </a:t>
            </a:r>
            <a:r>
              <a:rPr lang="en-US" altLang="en-US" sz="2400" i="1" dirty="0">
                <a:solidFill>
                  <a:srgbClr val="FFFF00"/>
                </a:solidFill>
              </a:rPr>
              <a:t>where</a:t>
            </a:r>
            <a:r>
              <a:rPr lang="en-US" altLang="en-US" sz="2400" dirty="0">
                <a:solidFill>
                  <a:srgbClr val="FFFF00"/>
                </a:solidFill>
              </a:rPr>
              <a:t>   </a:t>
            </a:r>
            <a:r>
              <a:rPr lang="en-US" altLang="en-US" sz="2400" dirty="0" err="1">
                <a:solidFill>
                  <a:srgbClr val="FFFF00"/>
                </a:solidFill>
              </a:rPr>
              <a:t>D.dno</a:t>
            </a:r>
            <a:r>
              <a:rPr lang="en-US" altLang="en-US" sz="2400" dirty="0">
                <a:solidFill>
                  <a:srgbClr val="FFFF00"/>
                </a:solidFill>
              </a:rPr>
              <a:t> = </a:t>
            </a:r>
            <a:r>
              <a:rPr lang="en-US" altLang="en-US" sz="2400" dirty="0" err="1">
                <a:solidFill>
                  <a:srgbClr val="FFFF00"/>
                </a:solidFill>
              </a:rPr>
              <a:t>E.dno</a:t>
            </a:r>
            <a:r>
              <a:rPr lang="en-US" altLang="en-US" sz="2400" dirty="0">
                <a:solidFill>
                  <a:srgbClr val="FFFF00"/>
                </a:solidFill>
              </a:rPr>
              <a:t>;         </a:t>
            </a:r>
            <a:r>
              <a:rPr lang="en-US" altLang="en-US" sz="2000" dirty="0"/>
              <a:t>			</a:t>
            </a:r>
            <a:endParaRPr lang="en-US" altLang="en-US" dirty="0"/>
          </a:p>
        </p:txBody>
      </p:sp>
      <p:sp>
        <p:nvSpPr>
          <p:cNvPr id="13316" name="TextBox 3">
            <a:extLst>
              <a:ext uri="{FF2B5EF4-FFF2-40B4-BE49-F238E27FC236}">
                <a16:creationId xmlns:a16="http://schemas.microsoft.com/office/drawing/2014/main" id="{49D514ED-4199-4053-A5C8-234A4D7D7675}"/>
              </a:ext>
            </a:extLst>
          </p:cNvPr>
          <p:cNvSpPr txBox="1">
            <a:spLocks noChangeArrowheads="1"/>
          </p:cNvSpPr>
          <p:nvPr/>
        </p:nvSpPr>
        <p:spPr bwMode="auto">
          <a:xfrm>
            <a:off x="7929566" y="6597653"/>
            <a:ext cx="2784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sz="1000"/>
              <a:t>Adapted from Naveen Ashish’s Slides on SQL</a:t>
            </a:r>
          </a:p>
        </p:txBody>
      </p:sp>
      <p:graphicFrame>
        <p:nvGraphicFramePr>
          <p:cNvPr id="2" name="Table 1">
            <a:extLst>
              <a:ext uri="{FF2B5EF4-FFF2-40B4-BE49-F238E27FC236}">
                <a16:creationId xmlns:a16="http://schemas.microsoft.com/office/drawing/2014/main" id="{D42E8369-90EE-4FBF-8D48-1CEF39B6434A}"/>
              </a:ext>
            </a:extLst>
          </p:cNvPr>
          <p:cNvGraphicFramePr>
            <a:graphicFrameLocks noGrp="1"/>
          </p:cNvGraphicFramePr>
          <p:nvPr>
            <p:extLst>
              <p:ext uri="{D42A27DB-BD31-4B8C-83A1-F6EECF244321}">
                <p14:modId xmlns:p14="http://schemas.microsoft.com/office/powerpoint/2010/main" val="3500782426"/>
              </p:ext>
            </p:extLst>
          </p:nvPr>
        </p:nvGraphicFramePr>
        <p:xfrm>
          <a:off x="4998720" y="4895850"/>
          <a:ext cx="4018284" cy="1949450"/>
        </p:xfrm>
        <a:graphic>
          <a:graphicData uri="http://schemas.openxmlformats.org/drawingml/2006/table">
            <a:tbl>
              <a:tblPr/>
              <a:tblGrid>
                <a:gridCol w="928211">
                  <a:extLst>
                    <a:ext uri="{9D8B030D-6E8A-4147-A177-3AD203B41FA5}">
                      <a16:colId xmlns:a16="http://schemas.microsoft.com/office/drawing/2014/main" val="20000"/>
                    </a:ext>
                  </a:extLst>
                </a:gridCol>
                <a:gridCol w="678309">
                  <a:extLst>
                    <a:ext uri="{9D8B030D-6E8A-4147-A177-3AD203B41FA5}">
                      <a16:colId xmlns:a16="http://schemas.microsoft.com/office/drawing/2014/main" val="20001"/>
                    </a:ext>
                  </a:extLst>
                </a:gridCol>
                <a:gridCol w="805244">
                  <a:extLst>
                    <a:ext uri="{9D8B030D-6E8A-4147-A177-3AD203B41FA5}">
                      <a16:colId xmlns:a16="http://schemas.microsoft.com/office/drawing/2014/main" val="20002"/>
                    </a:ext>
                  </a:extLst>
                </a:gridCol>
                <a:gridCol w="803261">
                  <a:extLst>
                    <a:ext uri="{9D8B030D-6E8A-4147-A177-3AD203B41FA5}">
                      <a16:colId xmlns:a16="http://schemas.microsoft.com/office/drawing/2014/main" val="20003"/>
                    </a:ext>
                  </a:extLst>
                </a:gridCol>
                <a:gridCol w="803259">
                  <a:extLst>
                    <a:ext uri="{9D8B030D-6E8A-4147-A177-3AD203B41FA5}">
                      <a16:colId xmlns:a16="http://schemas.microsoft.com/office/drawing/2014/main" val="20004"/>
                    </a:ext>
                  </a:extLst>
                </a:gridCol>
              </a:tblGrid>
              <a:tr h="666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Ename</a:t>
                      </a: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dno</a:t>
                      </a: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Proj#</a:t>
                      </a: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Sal</a:t>
                      </a: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location</a:t>
                      </a: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1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a:ln>
                            <a:noFill/>
                          </a:ln>
                          <a:solidFill>
                            <a:srgbClr val="2F2B20"/>
                          </a:solidFill>
                          <a:effectLst/>
                          <a:latin typeface="Calibri" pitchFamily="34" charset="0"/>
                        </a:rPr>
                        <a:t>Ram</a:t>
                      </a: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3</a:t>
                      </a: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234</a:t>
                      </a: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50000</a:t>
                      </a: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AU" sz="1800" b="0" i="0" u="none" strike="noStrike" cap="none" normalizeH="0" baseline="0">
                        <a:ln>
                          <a:noFill/>
                        </a:ln>
                        <a:solidFill>
                          <a:srgbClr val="2F2B20"/>
                        </a:solidFill>
                        <a:effectLst/>
                        <a:latin typeface="Calibri" pitchFamily="34" charset="0"/>
                      </a:endParaRP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extLst>
                  <a:ext uri="{0D108BD9-81ED-4DB2-BD59-A6C34878D82A}">
                    <a16:rowId xmlns:a16="http://schemas.microsoft.com/office/drawing/2014/main" val="10001"/>
                  </a:ext>
                </a:extLst>
              </a:tr>
              <a:tr h="641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John</a:t>
                      </a: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2</a:t>
                      </a: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237</a:t>
                      </a: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2000</a:t>
                      </a: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AU" sz="1800" b="0" i="0" u="none" strike="noStrike" cap="none" normalizeH="0" baseline="0" dirty="0">
                        <a:ln>
                          <a:noFill/>
                        </a:ln>
                        <a:solidFill>
                          <a:srgbClr val="2F2B20"/>
                        </a:solidFill>
                        <a:effectLst/>
                        <a:latin typeface="Calibri" pitchFamily="34" charset="0"/>
                      </a:endParaRPr>
                    </a:p>
                  </a:txBody>
                  <a:tcPr marL="68566" marR="68566" marT="45741" marB="457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extLst>
                  <a:ext uri="{0D108BD9-81ED-4DB2-BD59-A6C34878D82A}">
                    <a16:rowId xmlns:a16="http://schemas.microsoft.com/office/drawing/2014/main" val="10002"/>
                  </a:ext>
                </a:extLst>
              </a:tr>
            </a:tbl>
          </a:graphicData>
        </a:graphic>
      </p:graphicFrame>
      <p:graphicFrame>
        <p:nvGraphicFramePr>
          <p:cNvPr id="6" name="Table 5">
            <a:extLst>
              <a:ext uri="{FF2B5EF4-FFF2-40B4-BE49-F238E27FC236}">
                <a16:creationId xmlns:a16="http://schemas.microsoft.com/office/drawing/2014/main" id="{D4900A9E-48ED-42B7-91D0-8485F206F04E}"/>
              </a:ext>
            </a:extLst>
          </p:cNvPr>
          <p:cNvGraphicFramePr>
            <a:graphicFrameLocks noGrp="1"/>
          </p:cNvGraphicFramePr>
          <p:nvPr>
            <p:extLst>
              <p:ext uri="{D42A27DB-BD31-4B8C-83A1-F6EECF244321}">
                <p14:modId xmlns:p14="http://schemas.microsoft.com/office/powerpoint/2010/main" val="1226340571"/>
              </p:ext>
            </p:extLst>
          </p:nvPr>
        </p:nvGraphicFramePr>
        <p:xfrm>
          <a:off x="9321802" y="4252913"/>
          <a:ext cx="2870196" cy="1381124"/>
        </p:xfrm>
        <a:graphic>
          <a:graphicData uri="http://schemas.openxmlformats.org/drawingml/2006/table">
            <a:tbl>
              <a:tblPr firstRow="1" bandRow="1">
                <a:tableStyleId>{5C22544A-7EE6-4342-B048-85BDC9FD1C3A}</a:tableStyleId>
              </a:tblPr>
              <a:tblGrid>
                <a:gridCol w="956732">
                  <a:extLst>
                    <a:ext uri="{9D8B030D-6E8A-4147-A177-3AD203B41FA5}">
                      <a16:colId xmlns:a16="http://schemas.microsoft.com/office/drawing/2014/main" val="20000"/>
                    </a:ext>
                  </a:extLst>
                </a:gridCol>
                <a:gridCol w="956732">
                  <a:extLst>
                    <a:ext uri="{9D8B030D-6E8A-4147-A177-3AD203B41FA5}">
                      <a16:colId xmlns:a16="http://schemas.microsoft.com/office/drawing/2014/main" val="20001"/>
                    </a:ext>
                  </a:extLst>
                </a:gridCol>
                <a:gridCol w="956732">
                  <a:extLst>
                    <a:ext uri="{9D8B030D-6E8A-4147-A177-3AD203B41FA5}">
                      <a16:colId xmlns:a16="http://schemas.microsoft.com/office/drawing/2014/main" val="20002"/>
                    </a:ext>
                  </a:extLst>
                </a:gridCol>
              </a:tblGrid>
              <a:tr h="640006">
                <a:tc>
                  <a:txBody>
                    <a:bodyPr/>
                    <a:lstStyle/>
                    <a:p>
                      <a:r>
                        <a:rPr lang="en-AU" sz="1800" dirty="0" err="1"/>
                        <a:t>dno</a:t>
                      </a:r>
                      <a:endParaRPr lang="en-AU" sz="1800" dirty="0"/>
                    </a:p>
                  </a:txBody>
                  <a:tcPr marL="68586" marR="68586" marT="45686" marB="45686"/>
                </a:tc>
                <a:tc>
                  <a:txBody>
                    <a:bodyPr/>
                    <a:lstStyle/>
                    <a:p>
                      <a:r>
                        <a:rPr lang="en-AU" sz="1800" dirty="0" err="1"/>
                        <a:t>dname</a:t>
                      </a:r>
                      <a:endParaRPr lang="en-AU" sz="1800" dirty="0"/>
                    </a:p>
                  </a:txBody>
                  <a:tcPr marL="68586" marR="68586" marT="45686" marB="45686"/>
                </a:tc>
                <a:tc>
                  <a:txBody>
                    <a:bodyPr/>
                    <a:lstStyle/>
                    <a:p>
                      <a:r>
                        <a:rPr lang="en-AU" sz="1800" dirty="0" err="1"/>
                        <a:t>mgr</a:t>
                      </a:r>
                      <a:endParaRPr lang="en-AU" sz="1800" dirty="0"/>
                    </a:p>
                  </a:txBody>
                  <a:tcPr marL="68586" marR="68586" marT="45686" marB="45686"/>
                </a:tc>
                <a:extLst>
                  <a:ext uri="{0D108BD9-81ED-4DB2-BD59-A6C34878D82A}">
                    <a16:rowId xmlns:a16="http://schemas.microsoft.com/office/drawing/2014/main" val="10000"/>
                  </a:ext>
                </a:extLst>
              </a:tr>
              <a:tr h="370559">
                <a:tc>
                  <a:txBody>
                    <a:bodyPr/>
                    <a:lstStyle/>
                    <a:p>
                      <a:r>
                        <a:rPr lang="en-AU" sz="1800" dirty="0"/>
                        <a:t>2</a:t>
                      </a:r>
                    </a:p>
                  </a:txBody>
                  <a:tcPr marL="68586" marR="68586" marT="45686" marB="45686"/>
                </a:tc>
                <a:tc>
                  <a:txBody>
                    <a:bodyPr/>
                    <a:lstStyle/>
                    <a:p>
                      <a:r>
                        <a:rPr lang="en-AU" sz="1800" dirty="0"/>
                        <a:t>HR</a:t>
                      </a:r>
                    </a:p>
                  </a:txBody>
                  <a:tcPr marL="68586" marR="68586" marT="45686" marB="45686"/>
                </a:tc>
                <a:tc>
                  <a:txBody>
                    <a:bodyPr/>
                    <a:lstStyle/>
                    <a:p>
                      <a:r>
                        <a:rPr lang="en-AU" sz="1800" dirty="0"/>
                        <a:t>Harry</a:t>
                      </a:r>
                    </a:p>
                  </a:txBody>
                  <a:tcPr marL="68586" marR="68586" marT="45686" marB="45686"/>
                </a:tc>
                <a:extLst>
                  <a:ext uri="{0D108BD9-81ED-4DB2-BD59-A6C34878D82A}">
                    <a16:rowId xmlns:a16="http://schemas.microsoft.com/office/drawing/2014/main" val="10001"/>
                  </a:ext>
                </a:extLst>
              </a:tr>
              <a:tr h="370559">
                <a:tc>
                  <a:txBody>
                    <a:bodyPr/>
                    <a:lstStyle/>
                    <a:p>
                      <a:r>
                        <a:rPr lang="en-AU" sz="1800" dirty="0"/>
                        <a:t>3</a:t>
                      </a:r>
                    </a:p>
                  </a:txBody>
                  <a:tcPr marL="68586" marR="68586" marT="45686" marB="45686"/>
                </a:tc>
                <a:tc>
                  <a:txBody>
                    <a:bodyPr/>
                    <a:lstStyle/>
                    <a:p>
                      <a:r>
                        <a:rPr lang="en-AU" sz="1800" dirty="0" err="1"/>
                        <a:t>Eng</a:t>
                      </a:r>
                      <a:endParaRPr lang="en-AU" sz="1800" dirty="0"/>
                    </a:p>
                  </a:txBody>
                  <a:tcPr marL="68586" marR="68586" marT="45686" marB="45686"/>
                </a:tc>
                <a:tc>
                  <a:txBody>
                    <a:bodyPr/>
                    <a:lstStyle/>
                    <a:p>
                      <a:r>
                        <a:rPr lang="en-AU" sz="1800" dirty="0"/>
                        <a:t>Harry</a:t>
                      </a:r>
                    </a:p>
                  </a:txBody>
                  <a:tcPr marL="68586" marR="68586" marT="45686" marB="45686"/>
                </a:tc>
                <a:extLst>
                  <a:ext uri="{0D108BD9-81ED-4DB2-BD59-A6C34878D82A}">
                    <a16:rowId xmlns:a16="http://schemas.microsoft.com/office/drawing/2014/main" val="10002"/>
                  </a:ext>
                </a:extLst>
              </a:tr>
            </a:tbl>
          </a:graphicData>
        </a:graphic>
      </p:graphicFrame>
      <p:sp>
        <p:nvSpPr>
          <p:cNvPr id="3" name="Oval Callout 2">
            <a:extLst>
              <a:ext uri="{FF2B5EF4-FFF2-40B4-BE49-F238E27FC236}">
                <a16:creationId xmlns:a16="http://schemas.microsoft.com/office/drawing/2014/main" id="{D30765A3-7B7D-44F8-AC08-7FA638A99F1C}"/>
              </a:ext>
            </a:extLst>
          </p:cNvPr>
          <p:cNvSpPr/>
          <p:nvPr/>
        </p:nvSpPr>
        <p:spPr>
          <a:xfrm>
            <a:off x="5140324" y="3414713"/>
            <a:ext cx="1990725" cy="838200"/>
          </a:xfrm>
          <a:prstGeom prst="wedgeEllipseCallout">
            <a:avLst>
              <a:gd name="adj1" fmla="val -200403"/>
              <a:gd name="adj2" fmla="val 85342"/>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AU" dirty="0"/>
              <a:t>SELECT Operation</a:t>
            </a:r>
          </a:p>
        </p:txBody>
      </p:sp>
      <p:sp>
        <p:nvSpPr>
          <p:cNvPr id="8" name="Oval Callout 7">
            <a:extLst>
              <a:ext uri="{FF2B5EF4-FFF2-40B4-BE49-F238E27FC236}">
                <a16:creationId xmlns:a16="http://schemas.microsoft.com/office/drawing/2014/main" id="{4C602333-9976-4E64-8D69-4C1361187FEB}"/>
              </a:ext>
            </a:extLst>
          </p:cNvPr>
          <p:cNvSpPr/>
          <p:nvPr/>
        </p:nvSpPr>
        <p:spPr>
          <a:xfrm>
            <a:off x="6827841" y="3414713"/>
            <a:ext cx="1990725" cy="838200"/>
          </a:xfrm>
          <a:prstGeom prst="wedgeEllipseCallout">
            <a:avLst>
              <a:gd name="adj1" fmla="val -188313"/>
              <a:gd name="adj2" fmla="val 97157"/>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AU" dirty="0"/>
              <a:t>Projection Operation</a:t>
            </a:r>
          </a:p>
        </p:txBody>
      </p:sp>
      <p:sp>
        <p:nvSpPr>
          <p:cNvPr id="9" name="Oval Callout 8">
            <a:extLst>
              <a:ext uri="{FF2B5EF4-FFF2-40B4-BE49-F238E27FC236}">
                <a16:creationId xmlns:a16="http://schemas.microsoft.com/office/drawing/2014/main" id="{20CE45BA-E4EC-44AD-9745-5EE26BF6E18D}"/>
              </a:ext>
            </a:extLst>
          </p:cNvPr>
          <p:cNvSpPr/>
          <p:nvPr/>
        </p:nvSpPr>
        <p:spPr>
          <a:xfrm>
            <a:off x="7040566" y="4067175"/>
            <a:ext cx="1881187" cy="838200"/>
          </a:xfrm>
          <a:prstGeom prst="wedgeEllipseCallout">
            <a:avLst>
              <a:gd name="adj1" fmla="val -270998"/>
              <a:gd name="adj2" fmla="val 81599"/>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AU" dirty="0"/>
              <a:t>Product Operation</a:t>
            </a:r>
          </a:p>
        </p:txBody>
      </p:sp>
      <p:sp>
        <p:nvSpPr>
          <p:cNvPr id="10" name="Oval Callout 9">
            <a:extLst>
              <a:ext uri="{FF2B5EF4-FFF2-40B4-BE49-F238E27FC236}">
                <a16:creationId xmlns:a16="http://schemas.microsoft.com/office/drawing/2014/main" id="{EA64B229-3188-43A9-A01A-0E7BE4A7041D}"/>
              </a:ext>
            </a:extLst>
          </p:cNvPr>
          <p:cNvSpPr/>
          <p:nvPr/>
        </p:nvSpPr>
        <p:spPr>
          <a:xfrm>
            <a:off x="7813675" y="4486275"/>
            <a:ext cx="2166938" cy="838200"/>
          </a:xfrm>
          <a:prstGeom prst="wedgeEllipseCallout">
            <a:avLst>
              <a:gd name="adj1" fmla="val -236931"/>
              <a:gd name="adj2" fmla="val 91832"/>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AU" dirty="0"/>
              <a:t>Conditions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a:extLst>
              <a:ext uri="{FF2B5EF4-FFF2-40B4-BE49-F238E27FC236}">
                <a16:creationId xmlns:a16="http://schemas.microsoft.com/office/drawing/2014/main" id="{56A3A14F-C7F6-41E5-AEE2-E2E57A11AA82}"/>
              </a:ext>
            </a:extLst>
          </p:cNvPr>
          <p:cNvSpPr>
            <a:spLocks noGrp="1" noChangeArrowheads="1"/>
          </p:cNvSpPr>
          <p:nvPr>
            <p:ph type="title"/>
          </p:nvPr>
        </p:nvSpPr>
        <p:spPr/>
        <p:txBody>
          <a:bodyPr/>
          <a:lstStyle/>
          <a:p>
            <a:pPr>
              <a:defRPr/>
            </a:pPr>
            <a:r>
              <a:rPr lang="en-US" altLang="en-US"/>
              <a:t>Where Clause</a:t>
            </a:r>
          </a:p>
        </p:txBody>
      </p:sp>
      <p:sp>
        <p:nvSpPr>
          <p:cNvPr id="15363" name="Rectangle 11">
            <a:extLst>
              <a:ext uri="{FF2B5EF4-FFF2-40B4-BE49-F238E27FC236}">
                <a16:creationId xmlns:a16="http://schemas.microsoft.com/office/drawing/2014/main" id="{B724689A-CB8B-4582-A38E-5A18A03A24FE}"/>
              </a:ext>
            </a:extLst>
          </p:cNvPr>
          <p:cNvSpPr>
            <a:spLocks noGrp="1" noChangeArrowheads="1"/>
          </p:cNvSpPr>
          <p:nvPr>
            <p:ph idx="1"/>
          </p:nvPr>
        </p:nvSpPr>
        <p:spPr>
          <a:xfrm>
            <a:off x="914400" y="2328421"/>
            <a:ext cx="7451725" cy="4407345"/>
          </a:xfrm>
        </p:spPr>
        <p:txBody>
          <a:bodyPr>
            <a:normAutofit fontScale="92500" lnSpcReduction="20000"/>
          </a:bodyPr>
          <a:lstStyle/>
          <a:p>
            <a:pPr eaLnBrk="1" hangingPunct="1"/>
            <a:r>
              <a:rPr lang="en-US" altLang="en-US" b="1" dirty="0"/>
              <a:t>case sensitive constants</a:t>
            </a:r>
          </a:p>
          <a:p>
            <a:pPr eaLnBrk="1" hangingPunct="1">
              <a:buFont typeface="Arial" panose="020B0604020202020204" pitchFamily="34" charset="0"/>
              <a:buNone/>
            </a:pPr>
            <a:r>
              <a:rPr lang="en-US" altLang="en-US" sz="2400" i="1" dirty="0">
                <a:latin typeface="Courier" pitchFamily="49" charset="0"/>
              </a:rPr>
              <a:t>selec</a:t>
            </a:r>
            <a:r>
              <a:rPr lang="en-US" altLang="en-US" sz="2400" dirty="0">
                <a:latin typeface="Courier" pitchFamily="49" charset="0"/>
              </a:rPr>
              <a:t>t   *</a:t>
            </a:r>
          </a:p>
          <a:p>
            <a:pPr eaLnBrk="1" hangingPunct="1">
              <a:buFont typeface="Arial" panose="020B0604020202020204" pitchFamily="34" charset="0"/>
              <a:buNone/>
            </a:pPr>
            <a:r>
              <a:rPr lang="en-US" altLang="en-US" sz="2400" i="1" dirty="0">
                <a:latin typeface="Courier" pitchFamily="49" charset="0"/>
              </a:rPr>
              <a:t>   from </a:t>
            </a:r>
            <a:r>
              <a:rPr lang="en-US" altLang="en-US" sz="2400" dirty="0">
                <a:latin typeface="Courier" pitchFamily="49" charset="0"/>
              </a:rPr>
              <a:t>    E</a:t>
            </a:r>
          </a:p>
          <a:p>
            <a:pPr lvl="1" eaLnBrk="1" hangingPunct="1">
              <a:buFont typeface="Wingdings" panose="05000000000000000000" pitchFamily="2" charset="2"/>
              <a:buNone/>
            </a:pPr>
            <a:r>
              <a:rPr lang="en-US" altLang="en-US" dirty="0">
                <a:latin typeface="Courier" pitchFamily="49" charset="0"/>
              </a:rPr>
              <a:t> </a:t>
            </a:r>
            <a:r>
              <a:rPr lang="en-US" altLang="en-US" i="1" dirty="0">
                <a:latin typeface="Courier" pitchFamily="49" charset="0"/>
              </a:rPr>
              <a:t>where</a:t>
            </a:r>
            <a:r>
              <a:rPr lang="en-US" altLang="en-US" dirty="0">
                <a:latin typeface="Courier" pitchFamily="49" charset="0"/>
              </a:rPr>
              <a:t>   </a:t>
            </a:r>
            <a:r>
              <a:rPr lang="en-US" altLang="en-US" dirty="0" err="1">
                <a:latin typeface="Courier" pitchFamily="49" charset="0"/>
              </a:rPr>
              <a:t>E.location</a:t>
            </a:r>
            <a:r>
              <a:rPr lang="en-US" altLang="en-US" dirty="0">
                <a:latin typeface="Courier" pitchFamily="49" charset="0"/>
              </a:rPr>
              <a:t> = ‘Jakarta’     </a:t>
            </a:r>
          </a:p>
          <a:p>
            <a:pPr eaLnBrk="1" hangingPunct="1">
              <a:buFont typeface="Wingdings" panose="05000000000000000000" pitchFamily="2" charset="2"/>
              <a:buNone/>
            </a:pPr>
            <a:endParaRPr lang="en-US" altLang="en-US" sz="1600" i="1" dirty="0">
              <a:latin typeface="Courier" pitchFamily="49" charset="0"/>
            </a:endParaRPr>
          </a:p>
          <a:p>
            <a:pPr eaLnBrk="1" hangingPunct="1">
              <a:buFont typeface="Wingdings" panose="05000000000000000000" pitchFamily="2" charset="2"/>
              <a:buNone/>
            </a:pPr>
            <a:r>
              <a:rPr lang="en-US" altLang="en-US" sz="1600" i="1" dirty="0">
                <a:latin typeface="Times New Roman" panose="02020603050405020304" pitchFamily="18" charset="0"/>
                <a:cs typeface="Times New Roman" panose="02020603050405020304" pitchFamily="18" charset="0"/>
              </a:rPr>
              <a:t>list all the information in E about employees in Jakarta.</a:t>
            </a:r>
          </a:p>
          <a:p>
            <a:pPr marL="0" indent="0" eaLnBrk="1" hangingPunct="1">
              <a:buNone/>
            </a:pPr>
            <a:endParaRPr lang="en-US" altLang="en-US" b="1" dirty="0"/>
          </a:p>
          <a:p>
            <a:pPr eaLnBrk="1" hangingPunct="1"/>
            <a:endParaRPr lang="en-US" altLang="en-US" b="1" dirty="0"/>
          </a:p>
          <a:p>
            <a:pPr eaLnBrk="1" hangingPunct="1"/>
            <a:r>
              <a:rPr lang="en-US" altLang="en-US" b="1" dirty="0"/>
              <a:t>where clause is optional                                                 </a:t>
            </a:r>
          </a:p>
          <a:p>
            <a:pPr lvl="1" eaLnBrk="1" hangingPunct="1">
              <a:buFont typeface="Wingdings" panose="05000000000000000000" pitchFamily="2" charset="2"/>
              <a:buNone/>
            </a:pPr>
            <a:r>
              <a:rPr lang="en-US" altLang="en-US" sz="1400" i="1" dirty="0"/>
              <a:t>	</a:t>
            </a:r>
            <a:r>
              <a:rPr lang="en-US" altLang="en-US" i="1" dirty="0">
                <a:latin typeface="Courier" pitchFamily="49" charset="0"/>
              </a:rPr>
              <a:t>select  *</a:t>
            </a:r>
          </a:p>
          <a:p>
            <a:pPr lvl="1" eaLnBrk="1" hangingPunct="1">
              <a:buFont typeface="Wingdings" panose="05000000000000000000" pitchFamily="2" charset="2"/>
              <a:buNone/>
            </a:pPr>
            <a:r>
              <a:rPr lang="en-US" altLang="en-US" i="1" dirty="0">
                <a:latin typeface="Courier" pitchFamily="49" charset="0"/>
              </a:rPr>
              <a:t>	from   D</a:t>
            </a:r>
            <a:r>
              <a:rPr lang="en-US" altLang="en-US" dirty="0">
                <a:latin typeface="Courier" pitchFamily="49" charset="0"/>
              </a:rPr>
              <a:t>      </a:t>
            </a:r>
          </a:p>
          <a:p>
            <a:pPr eaLnBrk="1" hangingPunct="1">
              <a:buFont typeface="Wingdings" panose="05000000000000000000" pitchFamily="2" charset="2"/>
              <a:buNone/>
            </a:pPr>
            <a:r>
              <a:rPr lang="en-US" altLang="en-US" sz="1400" i="1" dirty="0"/>
              <a:t>  	</a:t>
            </a:r>
            <a:r>
              <a:rPr lang="en-US" altLang="en-US" sz="1400" i="1" dirty="0">
                <a:latin typeface="Times New Roman" panose="02020603050405020304" pitchFamily="18" charset="0"/>
                <a:cs typeface="Times New Roman" panose="02020603050405020304" pitchFamily="18" charset="0"/>
              </a:rPr>
              <a:t>     List all the information in D.</a:t>
            </a:r>
          </a:p>
        </p:txBody>
      </p:sp>
      <p:sp>
        <p:nvSpPr>
          <p:cNvPr id="15364" name="Rectangle 12" descr="Rectangle: Click to edit Master text styles&#10;Second level&#10;Third level&#10;Fourth level&#10;Fifth level">
            <a:extLst>
              <a:ext uri="{FF2B5EF4-FFF2-40B4-BE49-F238E27FC236}">
                <a16:creationId xmlns:a16="http://schemas.microsoft.com/office/drawing/2014/main" id="{917DA09B-A3DA-4D02-A21D-01DE788BBDFF}"/>
              </a:ext>
            </a:extLst>
          </p:cNvPr>
          <p:cNvSpPr>
            <a:spLocks noChangeArrowheads="1"/>
          </p:cNvSpPr>
          <p:nvPr/>
        </p:nvSpPr>
        <p:spPr bwMode="auto">
          <a:xfrm>
            <a:off x="5810250" y="4367213"/>
            <a:ext cx="3646488"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Helvetica" panose="020B0604020202020204" pitchFamily="34" charset="0"/>
              </a:defRPr>
            </a:lvl1pPr>
            <a:lvl2pPr marL="692150" indent="-347663">
              <a:defRPr>
                <a:solidFill>
                  <a:schemeClr val="tx1"/>
                </a:solidFill>
                <a:latin typeface="Helvetica" panose="020B0604020202020204" pitchFamily="34" charset="0"/>
              </a:defRPr>
            </a:lvl2pPr>
            <a:lvl3pPr marL="987425" indent="-293688">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20000"/>
              </a:spcBef>
              <a:buClr>
                <a:schemeClr val="tx2"/>
              </a:buClr>
              <a:buSzPct val="70000"/>
              <a:buFont typeface="Wingdings" panose="05000000000000000000" pitchFamily="2" charset="2"/>
              <a:buChar char="l"/>
            </a:pPr>
            <a:r>
              <a:rPr lang="en-US" altLang="en-US" dirty="0">
                <a:latin typeface="Tahoma" panose="020B0604030504040204" pitchFamily="34" charset="0"/>
              </a:rPr>
              <a:t>conjunction and disjunctions</a:t>
            </a:r>
          </a:p>
          <a:p>
            <a:pPr lvl="1">
              <a:spcBef>
                <a:spcPct val="20000"/>
              </a:spcBef>
              <a:buClr>
                <a:schemeClr val="accent2"/>
              </a:buClr>
              <a:buSzPct val="70000"/>
              <a:buFont typeface="Wingdings" panose="05000000000000000000" pitchFamily="2" charset="2"/>
              <a:buNone/>
            </a:pPr>
            <a:r>
              <a:rPr lang="en-US" altLang="en-US" sz="1400" i="1" dirty="0">
                <a:latin typeface="Courier" pitchFamily="49" charset="0"/>
              </a:rPr>
              <a:t>select</a:t>
            </a:r>
            <a:r>
              <a:rPr lang="en-US" altLang="en-US" sz="1400" dirty="0">
                <a:latin typeface="Courier" pitchFamily="49" charset="0"/>
              </a:rPr>
              <a:t>  </a:t>
            </a:r>
            <a:r>
              <a:rPr lang="en-US" altLang="en-US" sz="1400" dirty="0" err="1">
                <a:latin typeface="Courier" pitchFamily="49" charset="0"/>
              </a:rPr>
              <a:t>ename</a:t>
            </a:r>
            <a:endParaRPr lang="en-US" altLang="en-US" sz="1400" dirty="0">
              <a:latin typeface="Courier" pitchFamily="49" charset="0"/>
            </a:endParaRPr>
          </a:p>
          <a:p>
            <a:pPr lvl="1">
              <a:spcBef>
                <a:spcPct val="20000"/>
              </a:spcBef>
              <a:buClr>
                <a:schemeClr val="accent2"/>
              </a:buClr>
              <a:buSzPct val="70000"/>
              <a:buFont typeface="Wingdings" panose="05000000000000000000" pitchFamily="2" charset="2"/>
              <a:buNone/>
            </a:pPr>
            <a:r>
              <a:rPr lang="en-US" altLang="en-US" sz="1400" i="1" dirty="0">
                <a:latin typeface="Courier" pitchFamily="49" charset="0"/>
              </a:rPr>
              <a:t>from</a:t>
            </a:r>
            <a:r>
              <a:rPr lang="en-US" altLang="en-US" sz="1400" dirty="0">
                <a:latin typeface="Courier" pitchFamily="49" charset="0"/>
              </a:rPr>
              <a:t>  E, D</a:t>
            </a:r>
          </a:p>
          <a:p>
            <a:pPr lvl="1">
              <a:spcBef>
                <a:spcPct val="20000"/>
              </a:spcBef>
              <a:buClr>
                <a:schemeClr val="accent2"/>
              </a:buClr>
              <a:buSzPct val="70000"/>
              <a:buFont typeface="Wingdings" panose="05000000000000000000" pitchFamily="2" charset="2"/>
              <a:buNone/>
            </a:pPr>
            <a:r>
              <a:rPr lang="en-US" altLang="en-US" sz="1400" i="1" dirty="0">
                <a:latin typeface="Courier" pitchFamily="49" charset="0"/>
              </a:rPr>
              <a:t>where</a:t>
            </a:r>
            <a:r>
              <a:rPr lang="en-US" altLang="en-US" sz="1400" dirty="0">
                <a:latin typeface="Courier" pitchFamily="49" charset="0"/>
              </a:rPr>
              <a:t>   </a:t>
            </a:r>
            <a:r>
              <a:rPr lang="en-US" altLang="en-US" sz="1400" dirty="0" err="1">
                <a:latin typeface="Courier" pitchFamily="49" charset="0"/>
              </a:rPr>
              <a:t>E.dno</a:t>
            </a:r>
            <a:r>
              <a:rPr lang="en-US" altLang="en-US" sz="1400" dirty="0">
                <a:latin typeface="Courier" pitchFamily="49" charset="0"/>
              </a:rPr>
              <a:t> = </a:t>
            </a:r>
            <a:r>
              <a:rPr lang="en-US" altLang="en-US" sz="1400" dirty="0" err="1">
                <a:latin typeface="Courier" pitchFamily="49" charset="0"/>
              </a:rPr>
              <a:t>D.dno</a:t>
            </a:r>
            <a:r>
              <a:rPr lang="en-US" altLang="en-US" sz="1400" dirty="0">
                <a:latin typeface="Courier" pitchFamily="49" charset="0"/>
              </a:rPr>
              <a:t>  AND</a:t>
            </a:r>
          </a:p>
          <a:p>
            <a:pPr lvl="2">
              <a:spcBef>
                <a:spcPct val="20000"/>
              </a:spcBef>
              <a:buClr>
                <a:schemeClr val="accent1"/>
              </a:buClr>
              <a:buSzPct val="70000"/>
              <a:buFont typeface="Wingdings" panose="05000000000000000000" pitchFamily="2" charset="2"/>
              <a:buNone/>
            </a:pPr>
            <a:r>
              <a:rPr lang="en-US" altLang="en-US" sz="1600" dirty="0">
                <a:latin typeface="Courier" pitchFamily="49" charset="0"/>
              </a:rPr>
              <a:t>      </a:t>
            </a:r>
            <a:r>
              <a:rPr lang="en-US" altLang="en-US" sz="1600" dirty="0" err="1">
                <a:latin typeface="Courier" pitchFamily="49" charset="0"/>
              </a:rPr>
              <a:t>D.mgr</a:t>
            </a:r>
            <a:r>
              <a:rPr lang="en-US" altLang="en-US" sz="1600" dirty="0">
                <a:latin typeface="Courier" pitchFamily="49" charset="0"/>
              </a:rPr>
              <a:t> = ‘Sally’  AND</a:t>
            </a:r>
          </a:p>
          <a:p>
            <a:pPr lvl="2">
              <a:spcBef>
                <a:spcPct val="20000"/>
              </a:spcBef>
              <a:buClr>
                <a:schemeClr val="accent1"/>
              </a:buClr>
              <a:buSzPct val="70000"/>
              <a:buFont typeface="Wingdings" panose="05000000000000000000" pitchFamily="2" charset="2"/>
              <a:buNone/>
            </a:pPr>
            <a:r>
              <a:rPr lang="en-US" altLang="en-US" sz="1600" dirty="0">
                <a:latin typeface="Courier" pitchFamily="49" charset="0"/>
              </a:rPr>
              <a:t>       </a:t>
            </a:r>
            <a:r>
              <a:rPr lang="en-US" altLang="en-US" sz="1600" dirty="0" err="1">
                <a:latin typeface="Courier" pitchFamily="49" charset="0"/>
              </a:rPr>
              <a:t>sal</a:t>
            </a:r>
            <a:r>
              <a:rPr lang="en-US" altLang="en-US" sz="1600" dirty="0">
                <a:latin typeface="Courier" pitchFamily="49" charset="0"/>
              </a:rPr>
              <a:t> &lt;  10000;</a:t>
            </a:r>
          </a:p>
          <a:p>
            <a:pPr>
              <a:spcBef>
                <a:spcPct val="20000"/>
              </a:spcBef>
              <a:buClr>
                <a:schemeClr val="tx2"/>
              </a:buClr>
              <a:buSzPct val="70000"/>
              <a:buFont typeface="Wingdings" panose="05000000000000000000" pitchFamily="2" charset="2"/>
              <a:buNone/>
            </a:pPr>
            <a:r>
              <a:rPr lang="en-US" altLang="en-US" sz="1400" i="1" dirty="0">
                <a:latin typeface="Tahoma" panose="020B0604030504040204" pitchFamily="34" charset="0"/>
              </a:rPr>
              <a:t>Who works for Sally and has a salary &lt; 10K</a:t>
            </a:r>
          </a:p>
        </p:txBody>
      </p:sp>
      <p:sp>
        <p:nvSpPr>
          <p:cNvPr id="15365" name="TextBox 4">
            <a:extLst>
              <a:ext uri="{FF2B5EF4-FFF2-40B4-BE49-F238E27FC236}">
                <a16:creationId xmlns:a16="http://schemas.microsoft.com/office/drawing/2014/main" id="{3190D344-4A47-4BD7-830C-EDED66F8DFDF}"/>
              </a:ext>
            </a:extLst>
          </p:cNvPr>
          <p:cNvSpPr txBox="1">
            <a:spLocks noChangeArrowheads="1"/>
          </p:cNvSpPr>
          <p:nvPr/>
        </p:nvSpPr>
        <p:spPr bwMode="auto">
          <a:xfrm>
            <a:off x="9692008" y="6492875"/>
            <a:ext cx="27844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sz="1000" dirty="0"/>
              <a:t>Adapted from Naveen Ashish’s Slides on SQL</a:t>
            </a:r>
          </a:p>
        </p:txBody>
      </p:sp>
      <p:graphicFrame>
        <p:nvGraphicFramePr>
          <p:cNvPr id="6" name="Table 5">
            <a:extLst>
              <a:ext uri="{FF2B5EF4-FFF2-40B4-BE49-F238E27FC236}">
                <a16:creationId xmlns:a16="http://schemas.microsoft.com/office/drawing/2014/main" id="{16835CD0-B795-4B5F-BE9E-4E904D9153B5}"/>
              </a:ext>
            </a:extLst>
          </p:cNvPr>
          <p:cNvGraphicFramePr>
            <a:graphicFrameLocks noGrp="1"/>
          </p:cNvGraphicFramePr>
          <p:nvPr>
            <p:extLst>
              <p:ext uri="{D42A27DB-BD31-4B8C-83A1-F6EECF244321}">
                <p14:modId xmlns:p14="http://schemas.microsoft.com/office/powerpoint/2010/main" val="2643223945"/>
              </p:ext>
            </p:extLst>
          </p:nvPr>
        </p:nvGraphicFramePr>
        <p:xfrm>
          <a:off x="6699249" y="693741"/>
          <a:ext cx="3968754" cy="2193924"/>
        </p:xfrm>
        <a:graphic>
          <a:graphicData uri="http://schemas.openxmlformats.org/drawingml/2006/table">
            <a:tbl>
              <a:tblPr/>
              <a:tblGrid>
                <a:gridCol w="919122">
                  <a:extLst>
                    <a:ext uri="{9D8B030D-6E8A-4147-A177-3AD203B41FA5}">
                      <a16:colId xmlns:a16="http://schemas.microsoft.com/office/drawing/2014/main" val="20000"/>
                    </a:ext>
                  </a:extLst>
                </a:gridCol>
                <a:gridCol w="669185">
                  <a:extLst>
                    <a:ext uri="{9D8B030D-6E8A-4147-A177-3AD203B41FA5}">
                      <a16:colId xmlns:a16="http://schemas.microsoft.com/office/drawing/2014/main" val="20001"/>
                    </a:ext>
                  </a:extLst>
                </a:gridCol>
                <a:gridCol w="794154">
                  <a:extLst>
                    <a:ext uri="{9D8B030D-6E8A-4147-A177-3AD203B41FA5}">
                      <a16:colId xmlns:a16="http://schemas.microsoft.com/office/drawing/2014/main" val="20002"/>
                    </a:ext>
                  </a:extLst>
                </a:gridCol>
                <a:gridCol w="794154">
                  <a:extLst>
                    <a:ext uri="{9D8B030D-6E8A-4147-A177-3AD203B41FA5}">
                      <a16:colId xmlns:a16="http://schemas.microsoft.com/office/drawing/2014/main" val="20003"/>
                    </a:ext>
                  </a:extLst>
                </a:gridCol>
                <a:gridCol w="792139">
                  <a:extLst>
                    <a:ext uri="{9D8B030D-6E8A-4147-A177-3AD203B41FA5}">
                      <a16:colId xmlns:a16="http://schemas.microsoft.com/office/drawing/2014/main" val="20004"/>
                    </a:ext>
                  </a:extLst>
                </a:gridCol>
              </a:tblGrid>
              <a:tr h="914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Ename</a:t>
                      </a: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dno</a:t>
                      </a: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Proj#</a:t>
                      </a: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Sal</a:t>
                      </a: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location</a:t>
                      </a: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0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Ram</a:t>
                      </a: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3</a:t>
                      </a: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234</a:t>
                      </a: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50000</a:t>
                      </a: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AU" sz="1800" b="0" i="0" u="none" strike="noStrike" cap="none" normalizeH="0" baseline="0">
                        <a:ln>
                          <a:noFill/>
                        </a:ln>
                        <a:solidFill>
                          <a:srgbClr val="2F2B20"/>
                        </a:solidFill>
                        <a:effectLst/>
                        <a:latin typeface="Calibri" pitchFamily="34" charset="0"/>
                      </a:endParaRP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extLst>
                  <a:ext uri="{0D108BD9-81ED-4DB2-BD59-A6C34878D82A}">
                    <a16:rowId xmlns:a16="http://schemas.microsoft.com/office/drawing/2014/main" val="10001"/>
                  </a:ext>
                </a:extLst>
              </a:tr>
              <a:tr h="6396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John</a:t>
                      </a: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2</a:t>
                      </a: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237</a:t>
                      </a: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2000</a:t>
                      </a: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AU" sz="1800" b="0" i="0" u="none" strike="noStrike" cap="none" normalizeH="0" baseline="0" dirty="0">
                        <a:ln>
                          <a:noFill/>
                        </a:ln>
                        <a:solidFill>
                          <a:srgbClr val="2F2B20"/>
                        </a:solidFill>
                        <a:effectLst/>
                        <a:latin typeface="Calibri" pitchFamily="34" charset="0"/>
                      </a:endParaRPr>
                    </a:p>
                  </a:txBody>
                  <a:tcPr marL="68594" marR="68594"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3A2D8AED-7A34-4489-A629-E722DAD569E7}"/>
              </a:ext>
            </a:extLst>
          </p:cNvPr>
          <p:cNvGraphicFramePr>
            <a:graphicFrameLocks noGrp="1"/>
          </p:cNvGraphicFramePr>
          <p:nvPr>
            <p:extLst>
              <p:ext uri="{D42A27DB-BD31-4B8C-83A1-F6EECF244321}">
                <p14:modId xmlns:p14="http://schemas.microsoft.com/office/powerpoint/2010/main" val="1200459075"/>
              </p:ext>
            </p:extLst>
          </p:nvPr>
        </p:nvGraphicFramePr>
        <p:xfrm>
          <a:off x="7213600" y="2986089"/>
          <a:ext cx="3271518" cy="1381125"/>
        </p:xfrm>
        <a:graphic>
          <a:graphicData uri="http://schemas.openxmlformats.org/drawingml/2006/table">
            <a:tbl>
              <a:tblPr firstRow="1" bandRow="1">
                <a:tableStyleId>{5C22544A-7EE6-4342-B048-85BDC9FD1C3A}</a:tableStyleId>
              </a:tblPr>
              <a:tblGrid>
                <a:gridCol w="1090506">
                  <a:extLst>
                    <a:ext uri="{9D8B030D-6E8A-4147-A177-3AD203B41FA5}">
                      <a16:colId xmlns:a16="http://schemas.microsoft.com/office/drawing/2014/main" val="20000"/>
                    </a:ext>
                  </a:extLst>
                </a:gridCol>
                <a:gridCol w="1090506">
                  <a:extLst>
                    <a:ext uri="{9D8B030D-6E8A-4147-A177-3AD203B41FA5}">
                      <a16:colId xmlns:a16="http://schemas.microsoft.com/office/drawing/2014/main" val="20001"/>
                    </a:ext>
                  </a:extLst>
                </a:gridCol>
                <a:gridCol w="1090506">
                  <a:extLst>
                    <a:ext uri="{9D8B030D-6E8A-4147-A177-3AD203B41FA5}">
                      <a16:colId xmlns:a16="http://schemas.microsoft.com/office/drawing/2014/main" val="20002"/>
                    </a:ext>
                  </a:extLst>
                </a:gridCol>
              </a:tblGrid>
              <a:tr h="640011">
                <a:tc>
                  <a:txBody>
                    <a:bodyPr/>
                    <a:lstStyle/>
                    <a:p>
                      <a:r>
                        <a:rPr lang="en-AU" sz="1800" dirty="0" err="1"/>
                        <a:t>dno</a:t>
                      </a:r>
                      <a:endParaRPr lang="en-AU" sz="1800" dirty="0"/>
                    </a:p>
                  </a:txBody>
                  <a:tcPr marL="68578" marR="68578" marT="45686" marB="45686"/>
                </a:tc>
                <a:tc>
                  <a:txBody>
                    <a:bodyPr/>
                    <a:lstStyle/>
                    <a:p>
                      <a:r>
                        <a:rPr lang="en-AU" sz="1800" dirty="0" err="1"/>
                        <a:t>dname</a:t>
                      </a:r>
                      <a:endParaRPr lang="en-AU" sz="1800" dirty="0"/>
                    </a:p>
                  </a:txBody>
                  <a:tcPr marL="68578" marR="68578" marT="45686" marB="45686"/>
                </a:tc>
                <a:tc>
                  <a:txBody>
                    <a:bodyPr/>
                    <a:lstStyle/>
                    <a:p>
                      <a:r>
                        <a:rPr lang="en-AU" sz="1800" dirty="0" err="1"/>
                        <a:t>mgr</a:t>
                      </a:r>
                      <a:endParaRPr lang="en-AU" sz="1800" dirty="0"/>
                    </a:p>
                  </a:txBody>
                  <a:tcPr marL="68578" marR="68578" marT="45686" marB="45686"/>
                </a:tc>
                <a:extLst>
                  <a:ext uri="{0D108BD9-81ED-4DB2-BD59-A6C34878D82A}">
                    <a16:rowId xmlns:a16="http://schemas.microsoft.com/office/drawing/2014/main" val="10000"/>
                  </a:ext>
                </a:extLst>
              </a:tr>
              <a:tr h="370557">
                <a:tc>
                  <a:txBody>
                    <a:bodyPr/>
                    <a:lstStyle/>
                    <a:p>
                      <a:r>
                        <a:rPr lang="en-AU" sz="1800" dirty="0"/>
                        <a:t>2</a:t>
                      </a:r>
                    </a:p>
                  </a:txBody>
                  <a:tcPr marL="68578" marR="68578" marT="45686" marB="45686"/>
                </a:tc>
                <a:tc>
                  <a:txBody>
                    <a:bodyPr/>
                    <a:lstStyle/>
                    <a:p>
                      <a:r>
                        <a:rPr lang="en-AU" sz="1800" dirty="0"/>
                        <a:t>HR</a:t>
                      </a:r>
                    </a:p>
                  </a:txBody>
                  <a:tcPr marL="68578" marR="68578" marT="45686" marB="45686"/>
                </a:tc>
                <a:tc>
                  <a:txBody>
                    <a:bodyPr/>
                    <a:lstStyle/>
                    <a:p>
                      <a:r>
                        <a:rPr lang="en-AU" sz="1800" dirty="0"/>
                        <a:t>Harry</a:t>
                      </a:r>
                    </a:p>
                  </a:txBody>
                  <a:tcPr marL="68578" marR="68578" marT="45686" marB="45686"/>
                </a:tc>
                <a:extLst>
                  <a:ext uri="{0D108BD9-81ED-4DB2-BD59-A6C34878D82A}">
                    <a16:rowId xmlns:a16="http://schemas.microsoft.com/office/drawing/2014/main" val="10001"/>
                  </a:ext>
                </a:extLst>
              </a:tr>
              <a:tr h="370557">
                <a:tc>
                  <a:txBody>
                    <a:bodyPr/>
                    <a:lstStyle/>
                    <a:p>
                      <a:r>
                        <a:rPr lang="en-AU" sz="1800" dirty="0"/>
                        <a:t>3</a:t>
                      </a:r>
                    </a:p>
                  </a:txBody>
                  <a:tcPr marL="68578" marR="68578" marT="45686" marB="45686"/>
                </a:tc>
                <a:tc>
                  <a:txBody>
                    <a:bodyPr/>
                    <a:lstStyle/>
                    <a:p>
                      <a:r>
                        <a:rPr lang="en-AU" sz="1800" dirty="0" err="1"/>
                        <a:t>Eng</a:t>
                      </a:r>
                      <a:endParaRPr lang="en-AU" sz="1800" dirty="0"/>
                    </a:p>
                  </a:txBody>
                  <a:tcPr marL="68578" marR="68578" marT="45686" marB="45686"/>
                </a:tc>
                <a:tc>
                  <a:txBody>
                    <a:bodyPr/>
                    <a:lstStyle/>
                    <a:p>
                      <a:r>
                        <a:rPr lang="en-AU" sz="1800" dirty="0"/>
                        <a:t>Harry</a:t>
                      </a:r>
                    </a:p>
                  </a:txBody>
                  <a:tcPr marL="68578" marR="68578" marT="45686" marB="45686"/>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AC366C-8FAC-4C5D-B9E9-88EE4FB40007}"/>
              </a:ext>
            </a:extLst>
          </p:cNvPr>
          <p:cNvSpPr>
            <a:spLocks noGrp="1"/>
          </p:cNvSpPr>
          <p:nvPr>
            <p:ph type="title"/>
          </p:nvPr>
        </p:nvSpPr>
        <p:spPr>
          <a:xfrm>
            <a:off x="448621" y="65883"/>
            <a:ext cx="10515600" cy="1325563"/>
          </a:xfrm>
        </p:spPr>
        <p:txBody>
          <a:bodyPr/>
          <a:lstStyle/>
          <a:p>
            <a:pPr>
              <a:defRPr/>
            </a:pPr>
            <a:r>
              <a:rPr lang="en-AU" dirty="0"/>
              <a:t>More comparison operators</a:t>
            </a:r>
          </a:p>
        </p:txBody>
      </p:sp>
      <p:sp>
        <p:nvSpPr>
          <p:cNvPr id="17411" name="Content Placeholder 5">
            <a:extLst>
              <a:ext uri="{FF2B5EF4-FFF2-40B4-BE49-F238E27FC236}">
                <a16:creationId xmlns:a16="http://schemas.microsoft.com/office/drawing/2014/main" id="{7AB82F4C-8395-4936-BAD1-C14DEA2CEA68}"/>
              </a:ext>
            </a:extLst>
          </p:cNvPr>
          <p:cNvSpPr>
            <a:spLocks noGrp="1"/>
          </p:cNvSpPr>
          <p:nvPr>
            <p:ph idx="1"/>
          </p:nvPr>
        </p:nvSpPr>
        <p:spPr>
          <a:xfrm>
            <a:off x="448621" y="1789799"/>
            <a:ext cx="4684847" cy="4779962"/>
          </a:xfrm>
        </p:spPr>
        <p:txBody>
          <a:bodyPr>
            <a:normAutofit/>
          </a:bodyPr>
          <a:lstStyle/>
          <a:p>
            <a:pPr>
              <a:lnSpc>
                <a:spcPct val="90000"/>
              </a:lnSpc>
              <a:spcBef>
                <a:spcPts val="1200"/>
              </a:spcBef>
            </a:pPr>
            <a:r>
              <a:rPr lang="en-US" altLang="en-US" sz="2400" dirty="0">
                <a:solidFill>
                  <a:srgbClr val="FFFF00"/>
                </a:solidFill>
              </a:rPr>
              <a:t>BETWEEN .. AND .. </a:t>
            </a:r>
            <a:br>
              <a:rPr lang="en-US" altLang="en-US" sz="2400" dirty="0"/>
            </a:br>
            <a:r>
              <a:rPr lang="en-US" altLang="en-US" sz="2400" dirty="0"/>
              <a:t>checks if the value in the column is in </a:t>
            </a:r>
            <a:br>
              <a:rPr lang="en-US" altLang="en-US" sz="2400" dirty="0"/>
            </a:br>
            <a:r>
              <a:rPr lang="en-US" altLang="en-US" sz="2400" dirty="0"/>
              <a:t>a range of values</a:t>
            </a:r>
          </a:p>
          <a:p>
            <a:pPr lvl="1">
              <a:lnSpc>
                <a:spcPct val="90000"/>
              </a:lnSpc>
              <a:spcBef>
                <a:spcPts val="600"/>
              </a:spcBef>
            </a:pPr>
            <a:r>
              <a:rPr lang="en-US" altLang="en-US" dirty="0">
                <a:solidFill>
                  <a:srgbClr val="FFC000"/>
                </a:solidFill>
              </a:rPr>
              <a:t>WHERE Age BETWEEN 2 AND 5</a:t>
            </a:r>
          </a:p>
          <a:p>
            <a:pPr>
              <a:spcBef>
                <a:spcPts val="1200"/>
              </a:spcBef>
            </a:pPr>
            <a:r>
              <a:rPr lang="en-US" altLang="en-US" sz="2400" dirty="0">
                <a:solidFill>
                  <a:srgbClr val="FFFF00"/>
                </a:solidFill>
              </a:rPr>
              <a:t>IN (</a:t>
            </a:r>
            <a:r>
              <a:rPr lang="en-US" altLang="en-US" sz="2400" i="1" dirty="0">
                <a:solidFill>
                  <a:srgbClr val="FFFF00"/>
                </a:solidFill>
              </a:rPr>
              <a:t>list</a:t>
            </a:r>
            <a:r>
              <a:rPr lang="en-US" altLang="en-US" sz="2400" dirty="0">
                <a:solidFill>
                  <a:srgbClr val="FFFF00"/>
                </a:solidFill>
              </a:rPr>
              <a:t>)</a:t>
            </a:r>
            <a:br>
              <a:rPr lang="en-US" altLang="en-US" sz="2400" dirty="0"/>
            </a:br>
            <a:r>
              <a:rPr lang="en-US" altLang="en-US" sz="2400" dirty="0"/>
              <a:t>checks if the value in the column matches any value in a list of values</a:t>
            </a:r>
          </a:p>
          <a:p>
            <a:pPr lvl="1">
              <a:lnSpc>
                <a:spcPct val="90000"/>
              </a:lnSpc>
              <a:spcBef>
                <a:spcPts val="600"/>
              </a:spcBef>
            </a:pPr>
            <a:r>
              <a:rPr lang="en-US" altLang="en-US" dirty="0">
                <a:solidFill>
                  <a:srgbClr val="FFC000"/>
                </a:solidFill>
              </a:rPr>
              <a:t>WHERE Age IN (2, 3, 4, 5)</a:t>
            </a:r>
          </a:p>
          <a:p>
            <a:pPr eaLnBrk="1" hangingPunct="1"/>
            <a:endParaRPr lang="en-AU" altLang="en-US" dirty="0"/>
          </a:p>
        </p:txBody>
      </p:sp>
      <p:sp>
        <p:nvSpPr>
          <p:cNvPr id="7" name="Content Placeholder 2">
            <a:extLst>
              <a:ext uri="{FF2B5EF4-FFF2-40B4-BE49-F238E27FC236}">
                <a16:creationId xmlns:a16="http://schemas.microsoft.com/office/drawing/2014/main" id="{A49FD8F2-9C8F-49FE-8348-8D03A5603527}"/>
              </a:ext>
            </a:extLst>
          </p:cNvPr>
          <p:cNvSpPr txBox="1">
            <a:spLocks/>
          </p:cNvSpPr>
          <p:nvPr/>
        </p:nvSpPr>
        <p:spPr>
          <a:xfrm>
            <a:off x="7997501" y="859476"/>
            <a:ext cx="4572000" cy="4799644"/>
          </a:xfrm>
          <a:prstGeom prst="rect">
            <a:avLst/>
          </a:prstGeom>
        </p:spPr>
        <p:style>
          <a:lnRef idx="2">
            <a:schemeClr val="accent1"/>
          </a:lnRef>
          <a:fillRef idx="1">
            <a:schemeClr val="lt1"/>
          </a:fillRef>
          <a:effectRef idx="0">
            <a:schemeClr val="accent1"/>
          </a:effectRef>
          <a:fontRef idx="minor">
            <a:schemeClr val="dk1"/>
          </a:fontRef>
        </p:style>
        <p:txBody>
          <a:bodyPr/>
          <a:lstStyle/>
          <a:p>
            <a:pPr marL="342900" indent="-342900">
              <a:buClr>
                <a:srgbClr val="F2F1E2"/>
              </a:buClr>
              <a:buSzPct val="80000"/>
              <a:defRPr/>
            </a:pPr>
            <a:r>
              <a:rPr lang="en-AU" sz="1400" dirty="0" err="1">
                <a:solidFill>
                  <a:schemeClr val="bg2"/>
                </a:solidFill>
                <a:latin typeface="Courier New" pitchFamily="49" charset="0"/>
                <a:cs typeface="Courier New" pitchFamily="49" charset="0"/>
              </a:rPr>
              <a:t>mysql</a:t>
            </a:r>
            <a:r>
              <a:rPr lang="en-AU" sz="1400" dirty="0">
                <a:solidFill>
                  <a:schemeClr val="bg2"/>
                </a:solidFill>
                <a:latin typeface="Courier New" pitchFamily="49" charset="0"/>
                <a:cs typeface="Courier New" pitchFamily="49" charset="0"/>
              </a:rPr>
              <a:t>&gt; select * from Cat where Age between 2 and 4;</a:t>
            </a:r>
          </a:p>
          <a:p>
            <a:pPr marL="342900" indent="-342900">
              <a:buClr>
                <a:srgbClr val="F2F1E2"/>
              </a:buClr>
              <a:buSzPct val="80000"/>
              <a:defRPr/>
            </a:pPr>
            <a:r>
              <a:rPr lang="en-AU" sz="1400" dirty="0">
                <a:solidFill>
                  <a:schemeClr val="bg2"/>
                </a:solidFill>
                <a:latin typeface="Courier New" pitchFamily="49" charset="0"/>
                <a:cs typeface="Courier New" pitchFamily="49" charset="0"/>
              </a:rPr>
              <a:t>+-------+----------------+-----+------+--------+</a:t>
            </a:r>
          </a:p>
          <a:p>
            <a:pPr marL="342900" indent="-342900">
              <a:buClr>
                <a:srgbClr val="F2F1E2"/>
              </a:buClr>
              <a:buSzPct val="80000"/>
              <a:defRPr/>
            </a:pPr>
            <a:r>
              <a:rPr lang="en-AU" sz="1400" dirty="0">
                <a:solidFill>
                  <a:schemeClr val="bg2"/>
                </a:solidFill>
                <a:latin typeface="Courier New" pitchFamily="49" charset="0"/>
                <a:cs typeface="Courier New" pitchFamily="49" charset="0"/>
              </a:rPr>
              <a:t>| </a:t>
            </a:r>
            <a:r>
              <a:rPr lang="en-AU" sz="1400" dirty="0" err="1">
                <a:solidFill>
                  <a:schemeClr val="bg2"/>
                </a:solidFill>
                <a:latin typeface="Courier New" pitchFamily="49" charset="0"/>
                <a:cs typeface="Courier New" pitchFamily="49" charset="0"/>
              </a:rPr>
              <a:t>CatId</a:t>
            </a:r>
            <a:r>
              <a:rPr lang="en-AU" sz="1400" dirty="0">
                <a:solidFill>
                  <a:schemeClr val="bg2"/>
                </a:solidFill>
                <a:latin typeface="Courier New" pitchFamily="49" charset="0"/>
                <a:cs typeface="Courier New" pitchFamily="49" charset="0"/>
              </a:rPr>
              <a:t> | Name           | Sex | Age  | Spayed |</a:t>
            </a:r>
          </a:p>
          <a:p>
            <a:pPr marL="342900" indent="-342900">
              <a:buClr>
                <a:srgbClr val="F2F1E2"/>
              </a:buClr>
              <a:buSzPct val="80000"/>
              <a:defRPr/>
            </a:pPr>
            <a:r>
              <a:rPr lang="en-AU" sz="1400" dirty="0">
                <a:solidFill>
                  <a:schemeClr val="bg2"/>
                </a:solidFill>
                <a:latin typeface="Courier New" pitchFamily="49" charset="0"/>
                <a:cs typeface="Courier New" pitchFamily="49" charset="0"/>
              </a:rPr>
              <a:t>+-------+----------------+-----+------+--------+</a:t>
            </a:r>
          </a:p>
          <a:p>
            <a:pPr marL="342900" indent="-342900">
              <a:buClr>
                <a:srgbClr val="F2F1E2"/>
              </a:buClr>
              <a:buSzPct val="80000"/>
              <a:defRPr/>
            </a:pPr>
            <a:r>
              <a:rPr lang="en-AU" sz="1400" dirty="0">
                <a:solidFill>
                  <a:schemeClr val="bg2"/>
                </a:solidFill>
                <a:latin typeface="Courier New" pitchFamily="49" charset="0"/>
                <a:cs typeface="Courier New" pitchFamily="49" charset="0"/>
              </a:rPr>
              <a:t>|     7 | Max            | M   |    3 | Y      |</a:t>
            </a:r>
          </a:p>
          <a:p>
            <a:pPr marL="342900" indent="-342900">
              <a:buClr>
                <a:srgbClr val="F2F1E2"/>
              </a:buClr>
              <a:buSzPct val="80000"/>
              <a:defRPr/>
            </a:pPr>
            <a:r>
              <a:rPr lang="en-AU" sz="1400" dirty="0">
                <a:solidFill>
                  <a:schemeClr val="bg2"/>
                </a:solidFill>
                <a:latin typeface="Courier New" pitchFamily="49" charset="0"/>
                <a:cs typeface="Courier New" pitchFamily="49" charset="0"/>
              </a:rPr>
              <a:t>|     8 | </a:t>
            </a:r>
            <a:r>
              <a:rPr lang="en-AU" sz="1400" dirty="0" err="1">
                <a:solidFill>
                  <a:schemeClr val="bg2"/>
                </a:solidFill>
                <a:latin typeface="Courier New" pitchFamily="49" charset="0"/>
                <a:cs typeface="Courier New" pitchFamily="49" charset="0"/>
              </a:rPr>
              <a:t>Nermal</a:t>
            </a:r>
            <a:r>
              <a:rPr lang="en-AU" sz="1400" dirty="0">
                <a:solidFill>
                  <a:schemeClr val="bg2"/>
                </a:solidFill>
                <a:latin typeface="Courier New" pitchFamily="49" charset="0"/>
                <a:cs typeface="Courier New" pitchFamily="49" charset="0"/>
              </a:rPr>
              <a:t>         | M   |    2 | N      |</a:t>
            </a:r>
          </a:p>
          <a:p>
            <a:pPr marL="342900" indent="-342900">
              <a:buClr>
                <a:srgbClr val="F2F1E2"/>
              </a:buClr>
              <a:buSzPct val="80000"/>
              <a:defRPr/>
            </a:pPr>
            <a:r>
              <a:rPr lang="en-AU" sz="1400" dirty="0">
                <a:solidFill>
                  <a:schemeClr val="bg2"/>
                </a:solidFill>
                <a:latin typeface="Courier New" pitchFamily="49" charset="0"/>
                <a:cs typeface="Courier New" pitchFamily="49" charset="0"/>
              </a:rPr>
              <a:t>|    12 | </a:t>
            </a:r>
            <a:r>
              <a:rPr lang="en-AU" sz="1400" dirty="0" err="1">
                <a:solidFill>
                  <a:schemeClr val="bg2"/>
                </a:solidFill>
                <a:latin typeface="Courier New" pitchFamily="49" charset="0"/>
                <a:cs typeface="Courier New" pitchFamily="49" charset="0"/>
              </a:rPr>
              <a:t>Suzi</a:t>
            </a:r>
            <a:r>
              <a:rPr lang="en-AU" sz="1400" dirty="0">
                <a:solidFill>
                  <a:schemeClr val="bg2"/>
                </a:solidFill>
                <a:latin typeface="Courier New" pitchFamily="49" charset="0"/>
                <a:cs typeface="Courier New" pitchFamily="49" charset="0"/>
              </a:rPr>
              <a:t> Marmalade | F   |    3 | N      |</a:t>
            </a:r>
          </a:p>
          <a:p>
            <a:pPr marL="342900" indent="-342900">
              <a:buClr>
                <a:srgbClr val="F2F1E2"/>
              </a:buClr>
              <a:buSzPct val="80000"/>
              <a:defRPr/>
            </a:pPr>
            <a:r>
              <a:rPr lang="en-AU" sz="1400" dirty="0">
                <a:solidFill>
                  <a:schemeClr val="bg2"/>
                </a:solidFill>
                <a:latin typeface="Courier New" pitchFamily="49" charset="0"/>
                <a:cs typeface="Courier New" pitchFamily="49" charset="0"/>
              </a:rPr>
              <a:t>|    14 | Lucky          | M   |    4 | Y      |</a:t>
            </a:r>
          </a:p>
          <a:p>
            <a:pPr marL="342900" indent="-342900">
              <a:buClr>
                <a:srgbClr val="F2F1E2"/>
              </a:buClr>
              <a:buSzPct val="80000"/>
              <a:defRPr/>
            </a:pPr>
            <a:r>
              <a:rPr lang="en-AU" sz="1400" dirty="0">
                <a:solidFill>
                  <a:schemeClr val="bg2"/>
                </a:solidFill>
                <a:latin typeface="Courier New" pitchFamily="49" charset="0"/>
                <a:cs typeface="Courier New" pitchFamily="49" charset="0"/>
              </a:rPr>
              <a:t>|    18 | Jerry          | M   |    4 | Y      |</a:t>
            </a:r>
          </a:p>
          <a:p>
            <a:pPr marL="342900" indent="-342900">
              <a:buClr>
                <a:srgbClr val="F2F1E2"/>
              </a:buClr>
              <a:buSzPct val="80000"/>
              <a:defRPr/>
            </a:pPr>
            <a:r>
              <a:rPr lang="en-AU" sz="1400" dirty="0">
                <a:solidFill>
                  <a:schemeClr val="bg2"/>
                </a:solidFill>
                <a:latin typeface="Courier New" pitchFamily="49" charset="0"/>
                <a:cs typeface="Courier New" pitchFamily="49" charset="0"/>
              </a:rPr>
              <a:t>|    19 | </a:t>
            </a:r>
            <a:r>
              <a:rPr lang="en-AU" sz="1400" dirty="0" err="1">
                <a:solidFill>
                  <a:schemeClr val="bg2"/>
                </a:solidFill>
                <a:latin typeface="Courier New" pitchFamily="49" charset="0"/>
                <a:cs typeface="Courier New" pitchFamily="49" charset="0"/>
              </a:rPr>
              <a:t>Pinky</a:t>
            </a:r>
            <a:r>
              <a:rPr lang="en-AU" sz="1400" dirty="0">
                <a:solidFill>
                  <a:schemeClr val="bg2"/>
                </a:solidFill>
                <a:latin typeface="Courier New" pitchFamily="49" charset="0"/>
                <a:cs typeface="Courier New" pitchFamily="49" charset="0"/>
              </a:rPr>
              <a:t>          | F   |    3 | Y      |</a:t>
            </a:r>
          </a:p>
          <a:p>
            <a:pPr marL="342900" indent="-342900">
              <a:buClr>
                <a:srgbClr val="F2F1E2"/>
              </a:buClr>
              <a:buSzPct val="80000"/>
              <a:defRPr/>
            </a:pPr>
            <a:r>
              <a:rPr lang="en-AU" sz="1400" dirty="0">
                <a:solidFill>
                  <a:schemeClr val="bg2"/>
                </a:solidFill>
                <a:latin typeface="Courier New" pitchFamily="49" charset="0"/>
                <a:cs typeface="Courier New" pitchFamily="49" charset="0"/>
              </a:rPr>
              <a:t>+-------+----------------+-----+------+--------+</a:t>
            </a:r>
          </a:p>
          <a:p>
            <a:pPr marL="342900" indent="-342900">
              <a:buClr>
                <a:srgbClr val="F2F1E2"/>
              </a:buClr>
              <a:buSzPct val="80000"/>
              <a:defRPr/>
            </a:pPr>
            <a:endParaRPr lang="en-AU" sz="1400" dirty="0">
              <a:solidFill>
                <a:schemeClr val="bg1"/>
              </a:solidFill>
              <a:latin typeface="Courier New" pitchFamily="49" charset="0"/>
              <a:cs typeface="Courier New" pitchFamily="49" charset="0"/>
            </a:endParaRPr>
          </a:p>
        </p:txBody>
      </p:sp>
      <p:sp>
        <p:nvSpPr>
          <p:cNvPr id="8" name="Rectangle 7">
            <a:extLst>
              <a:ext uri="{FF2B5EF4-FFF2-40B4-BE49-F238E27FC236}">
                <a16:creationId xmlns:a16="http://schemas.microsoft.com/office/drawing/2014/main" id="{451DB9F0-C4D2-4609-ACBB-03C040ABB067}"/>
              </a:ext>
            </a:extLst>
          </p:cNvPr>
          <p:cNvSpPr/>
          <p:nvPr/>
        </p:nvSpPr>
        <p:spPr>
          <a:xfrm>
            <a:off x="5060718" y="1249680"/>
            <a:ext cx="4572000" cy="55102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AU" sz="1600" dirty="0">
                <a:solidFill>
                  <a:schemeClr val="bg2"/>
                </a:solidFill>
                <a:latin typeface="Courier New" pitchFamily="49" charset="0"/>
                <a:cs typeface="Courier New" pitchFamily="49" charset="0"/>
              </a:rPr>
              <a:t>mysql&gt; select * from Cat where Age in (2, 3, 4);</a:t>
            </a:r>
          </a:p>
          <a:p>
            <a:pPr>
              <a:defRPr/>
            </a:pPr>
            <a:r>
              <a:rPr lang="en-AU" sz="1600" dirty="0">
                <a:solidFill>
                  <a:schemeClr val="bg2"/>
                </a:solidFill>
                <a:latin typeface="Courier New" pitchFamily="49" charset="0"/>
                <a:cs typeface="Courier New" pitchFamily="49" charset="0"/>
              </a:rPr>
              <a:t>+-------+----------------+-----+------+--------+</a:t>
            </a:r>
          </a:p>
          <a:p>
            <a:pPr>
              <a:defRPr/>
            </a:pPr>
            <a:r>
              <a:rPr lang="en-AU" sz="1600" dirty="0">
                <a:solidFill>
                  <a:schemeClr val="bg2"/>
                </a:solidFill>
                <a:latin typeface="Courier New" pitchFamily="49" charset="0"/>
                <a:cs typeface="Courier New" pitchFamily="49" charset="0"/>
              </a:rPr>
              <a:t>| </a:t>
            </a:r>
            <a:r>
              <a:rPr lang="en-AU" sz="1600" dirty="0" err="1">
                <a:solidFill>
                  <a:schemeClr val="bg2"/>
                </a:solidFill>
                <a:latin typeface="Courier New" pitchFamily="49" charset="0"/>
                <a:cs typeface="Courier New" pitchFamily="49" charset="0"/>
              </a:rPr>
              <a:t>CatId</a:t>
            </a:r>
            <a:r>
              <a:rPr lang="en-AU" sz="1600" dirty="0">
                <a:solidFill>
                  <a:schemeClr val="bg2"/>
                </a:solidFill>
                <a:latin typeface="Courier New" pitchFamily="49" charset="0"/>
                <a:cs typeface="Courier New" pitchFamily="49" charset="0"/>
              </a:rPr>
              <a:t> | Name           | Sex | Age  | Spayed |</a:t>
            </a:r>
          </a:p>
          <a:p>
            <a:pPr>
              <a:defRPr/>
            </a:pPr>
            <a:r>
              <a:rPr lang="en-AU" sz="1600" dirty="0">
                <a:solidFill>
                  <a:schemeClr val="bg2"/>
                </a:solidFill>
                <a:latin typeface="Courier New" pitchFamily="49" charset="0"/>
                <a:cs typeface="Courier New" pitchFamily="49" charset="0"/>
              </a:rPr>
              <a:t>+-------+----------------+-----+------+--------+</a:t>
            </a:r>
          </a:p>
          <a:p>
            <a:pPr>
              <a:defRPr/>
            </a:pPr>
            <a:r>
              <a:rPr lang="en-AU" sz="1600" dirty="0">
                <a:solidFill>
                  <a:schemeClr val="bg2"/>
                </a:solidFill>
                <a:latin typeface="Courier New" pitchFamily="49" charset="0"/>
                <a:cs typeface="Courier New" pitchFamily="49" charset="0"/>
              </a:rPr>
              <a:t>|     7 | Max            | M   |    3 | Y      |</a:t>
            </a:r>
          </a:p>
          <a:p>
            <a:pPr>
              <a:defRPr/>
            </a:pPr>
            <a:r>
              <a:rPr lang="en-AU" sz="1600" dirty="0">
                <a:solidFill>
                  <a:schemeClr val="bg2"/>
                </a:solidFill>
                <a:latin typeface="Courier New" pitchFamily="49" charset="0"/>
                <a:cs typeface="Courier New" pitchFamily="49" charset="0"/>
              </a:rPr>
              <a:t>|     8 | </a:t>
            </a:r>
            <a:r>
              <a:rPr lang="en-AU" sz="1600" dirty="0" err="1">
                <a:solidFill>
                  <a:schemeClr val="bg2"/>
                </a:solidFill>
                <a:latin typeface="Courier New" pitchFamily="49" charset="0"/>
                <a:cs typeface="Courier New" pitchFamily="49" charset="0"/>
              </a:rPr>
              <a:t>Nermal</a:t>
            </a:r>
            <a:r>
              <a:rPr lang="en-AU" sz="1600" dirty="0">
                <a:solidFill>
                  <a:schemeClr val="bg2"/>
                </a:solidFill>
                <a:latin typeface="Courier New" pitchFamily="49" charset="0"/>
                <a:cs typeface="Courier New" pitchFamily="49" charset="0"/>
              </a:rPr>
              <a:t>         | M   |    2 | N      |</a:t>
            </a:r>
          </a:p>
          <a:p>
            <a:pPr>
              <a:defRPr/>
            </a:pPr>
            <a:r>
              <a:rPr lang="en-AU" sz="1600" dirty="0">
                <a:solidFill>
                  <a:schemeClr val="bg2"/>
                </a:solidFill>
                <a:latin typeface="Courier New" pitchFamily="49" charset="0"/>
                <a:cs typeface="Courier New" pitchFamily="49" charset="0"/>
              </a:rPr>
              <a:t>|    12 | </a:t>
            </a:r>
            <a:r>
              <a:rPr lang="en-AU" sz="1600" dirty="0" err="1">
                <a:solidFill>
                  <a:schemeClr val="bg2"/>
                </a:solidFill>
                <a:latin typeface="Courier New" pitchFamily="49" charset="0"/>
                <a:cs typeface="Courier New" pitchFamily="49" charset="0"/>
              </a:rPr>
              <a:t>Suzi</a:t>
            </a:r>
            <a:r>
              <a:rPr lang="en-AU" sz="1600" dirty="0">
                <a:solidFill>
                  <a:schemeClr val="bg2"/>
                </a:solidFill>
                <a:latin typeface="Courier New" pitchFamily="49" charset="0"/>
                <a:cs typeface="Courier New" pitchFamily="49" charset="0"/>
              </a:rPr>
              <a:t> Marmalade | F   |    3 | N      |</a:t>
            </a:r>
          </a:p>
          <a:p>
            <a:pPr>
              <a:defRPr/>
            </a:pPr>
            <a:r>
              <a:rPr lang="en-AU" sz="1600" dirty="0">
                <a:solidFill>
                  <a:schemeClr val="bg2"/>
                </a:solidFill>
                <a:latin typeface="Courier New" pitchFamily="49" charset="0"/>
                <a:cs typeface="Courier New" pitchFamily="49" charset="0"/>
              </a:rPr>
              <a:t>|    14 | Lucky          | M   |    4 | Y      |</a:t>
            </a:r>
          </a:p>
          <a:p>
            <a:pPr>
              <a:defRPr/>
            </a:pPr>
            <a:r>
              <a:rPr lang="en-AU" sz="1600" dirty="0">
                <a:solidFill>
                  <a:schemeClr val="bg2"/>
                </a:solidFill>
                <a:latin typeface="Courier New" pitchFamily="49" charset="0"/>
                <a:cs typeface="Courier New" pitchFamily="49" charset="0"/>
              </a:rPr>
              <a:t>|    18 | Jerry          | M   |    4 | Y      |</a:t>
            </a:r>
          </a:p>
          <a:p>
            <a:pPr>
              <a:defRPr/>
            </a:pPr>
            <a:r>
              <a:rPr lang="en-AU" sz="1600" dirty="0">
                <a:solidFill>
                  <a:schemeClr val="bg2"/>
                </a:solidFill>
                <a:latin typeface="Courier New" pitchFamily="49" charset="0"/>
                <a:cs typeface="Courier New" pitchFamily="49" charset="0"/>
              </a:rPr>
              <a:t>|    19 | </a:t>
            </a:r>
            <a:r>
              <a:rPr lang="en-AU" sz="1600" dirty="0" err="1">
                <a:solidFill>
                  <a:schemeClr val="bg2"/>
                </a:solidFill>
                <a:latin typeface="Courier New" pitchFamily="49" charset="0"/>
                <a:cs typeface="Courier New" pitchFamily="49" charset="0"/>
              </a:rPr>
              <a:t>Pinky</a:t>
            </a:r>
            <a:r>
              <a:rPr lang="en-AU" sz="1600" dirty="0">
                <a:solidFill>
                  <a:schemeClr val="bg2"/>
                </a:solidFill>
                <a:latin typeface="Courier New" pitchFamily="49" charset="0"/>
                <a:cs typeface="Courier New" pitchFamily="49" charset="0"/>
              </a:rPr>
              <a:t>          | F   |    3 | Y      |</a:t>
            </a:r>
          </a:p>
          <a:p>
            <a:pPr>
              <a:defRPr/>
            </a:pPr>
            <a:r>
              <a:rPr lang="en-AU" sz="1600" dirty="0">
                <a:solidFill>
                  <a:schemeClr val="bg2"/>
                </a:solidFill>
                <a:latin typeface="Courier New" pitchFamily="49" charset="0"/>
                <a:cs typeface="Courier New"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19EE3156-7397-48B3-A810-512774AD42C9}"/>
              </a:ext>
            </a:extLst>
          </p:cNvPr>
          <p:cNvSpPr>
            <a:spLocks noGrp="1" noChangeArrowheads="1"/>
          </p:cNvSpPr>
          <p:nvPr>
            <p:ph type="title"/>
          </p:nvPr>
        </p:nvSpPr>
        <p:spPr/>
        <p:txBody>
          <a:bodyPr>
            <a:normAutofit/>
          </a:bodyPr>
          <a:lstStyle/>
          <a:p>
            <a:pPr>
              <a:defRPr/>
            </a:pPr>
            <a:r>
              <a:rPr lang="en-US" dirty="0"/>
              <a:t>Special Comparison Operator</a:t>
            </a:r>
          </a:p>
        </p:txBody>
      </p:sp>
      <p:sp>
        <p:nvSpPr>
          <p:cNvPr id="39941" name="Rectangle 3">
            <a:extLst>
              <a:ext uri="{FF2B5EF4-FFF2-40B4-BE49-F238E27FC236}">
                <a16:creationId xmlns:a16="http://schemas.microsoft.com/office/drawing/2014/main" id="{CA2921A3-8640-4053-9BD2-0C98FEE4BE8E}"/>
              </a:ext>
            </a:extLst>
          </p:cNvPr>
          <p:cNvSpPr>
            <a:spLocks noGrp="1" noChangeArrowheads="1"/>
          </p:cNvSpPr>
          <p:nvPr>
            <p:ph idx="1"/>
          </p:nvPr>
        </p:nvSpPr>
        <p:spPr>
          <a:xfrm>
            <a:off x="610543" y="1808287"/>
            <a:ext cx="4799343" cy="4076045"/>
          </a:xfrm>
        </p:spPr>
        <p:txBody>
          <a:bodyPr rtlCol="0">
            <a:normAutofit lnSpcReduction="10000"/>
          </a:bodyPr>
          <a:lstStyle/>
          <a:p>
            <a:pPr>
              <a:lnSpc>
                <a:spcPct val="90000"/>
              </a:lnSpc>
              <a:spcBef>
                <a:spcPts val="1200"/>
              </a:spcBef>
              <a:defRPr/>
            </a:pPr>
            <a:r>
              <a:rPr lang="en-US" b="1" dirty="0">
                <a:solidFill>
                  <a:srgbClr val="FFFF00"/>
                </a:solidFill>
              </a:rPr>
              <a:t>IS [NOT] NULL</a:t>
            </a:r>
          </a:p>
          <a:p>
            <a:pPr marL="640080" lvl="1">
              <a:spcBef>
                <a:spcPts val="600"/>
              </a:spcBef>
              <a:defRPr/>
            </a:pPr>
            <a:r>
              <a:rPr lang="en-US" dirty="0"/>
              <a:t>WHERE Age IS NULL</a:t>
            </a:r>
          </a:p>
          <a:p>
            <a:pPr marL="640080" lvl="1">
              <a:spcBef>
                <a:spcPts val="600"/>
              </a:spcBef>
              <a:defRPr/>
            </a:pPr>
            <a:r>
              <a:rPr lang="en-US" dirty="0"/>
              <a:t>WHERE Age IS NOT NULL</a:t>
            </a:r>
          </a:p>
          <a:p>
            <a:pPr marL="640080" lvl="1">
              <a:spcBef>
                <a:spcPts val="1200"/>
              </a:spcBef>
              <a:defRPr/>
            </a:pPr>
            <a:r>
              <a:rPr lang="en-US" dirty="0"/>
              <a:t>You should </a:t>
            </a:r>
            <a:r>
              <a:rPr lang="en-US" b="1" dirty="0"/>
              <a:t>not</a:t>
            </a:r>
            <a:r>
              <a:rPr lang="en-US" dirty="0"/>
              <a:t> write</a:t>
            </a:r>
            <a:br>
              <a:rPr lang="en-US" dirty="0"/>
            </a:br>
            <a:r>
              <a:rPr lang="en-US" dirty="0"/>
              <a:t>WHERE Age = NULL</a:t>
            </a:r>
          </a:p>
          <a:p>
            <a:pPr marL="1005840" lvl="2">
              <a:spcBef>
                <a:spcPts val="600"/>
              </a:spcBef>
              <a:buClr>
                <a:schemeClr val="accent3"/>
              </a:buClr>
              <a:defRPr/>
            </a:pPr>
            <a:r>
              <a:rPr lang="en-US" sz="1800" dirty="0"/>
              <a:t>Some SQLs will look for a column called NULL</a:t>
            </a:r>
          </a:p>
          <a:p>
            <a:pPr marL="640080" lvl="1">
              <a:spcBef>
                <a:spcPts val="600"/>
              </a:spcBef>
              <a:defRPr/>
            </a:pPr>
            <a:r>
              <a:rPr lang="en-US" dirty="0"/>
              <a:t>You should </a:t>
            </a:r>
            <a:r>
              <a:rPr lang="en-US" b="1" dirty="0"/>
              <a:t>not</a:t>
            </a:r>
            <a:r>
              <a:rPr lang="en-US" dirty="0"/>
              <a:t> write</a:t>
            </a:r>
            <a:br>
              <a:rPr lang="en-US" dirty="0"/>
            </a:br>
            <a:r>
              <a:rPr lang="en-US" dirty="0"/>
              <a:t>WHERE Age = </a:t>
            </a:r>
            <a:r>
              <a:rPr lang="en-AU" dirty="0">
                <a:cs typeface="Courier New" charset="0"/>
              </a:rPr>
              <a:t>'</a:t>
            </a:r>
            <a:r>
              <a:rPr lang="en-US" dirty="0"/>
              <a:t>NULL</a:t>
            </a:r>
            <a:r>
              <a:rPr lang="en-AU" dirty="0">
                <a:cs typeface="Courier New" charset="0"/>
              </a:rPr>
              <a:t>' </a:t>
            </a:r>
          </a:p>
          <a:p>
            <a:pPr marL="1005840" lvl="2">
              <a:spcBef>
                <a:spcPts val="600"/>
              </a:spcBef>
              <a:buClr>
                <a:schemeClr val="accent3"/>
              </a:buClr>
              <a:defRPr/>
            </a:pPr>
            <a:r>
              <a:rPr lang="en-US" sz="1800" dirty="0"/>
              <a:t>Some SQLs will look for the text string NULL </a:t>
            </a:r>
            <a:br>
              <a:rPr lang="en-US" sz="1800" dirty="0"/>
            </a:br>
            <a:r>
              <a:rPr lang="en-US" sz="1800" dirty="0"/>
              <a:t>in the column Age</a:t>
            </a:r>
          </a:p>
        </p:txBody>
      </p:sp>
      <p:sp>
        <p:nvSpPr>
          <p:cNvPr id="3" name="Rectangle 2">
            <a:extLst>
              <a:ext uri="{FF2B5EF4-FFF2-40B4-BE49-F238E27FC236}">
                <a16:creationId xmlns:a16="http://schemas.microsoft.com/office/drawing/2014/main" id="{AD4DE935-EFF0-4436-B39C-AE5A8C0C3180}"/>
              </a:ext>
            </a:extLst>
          </p:cNvPr>
          <p:cNvSpPr/>
          <p:nvPr/>
        </p:nvSpPr>
        <p:spPr>
          <a:xfrm>
            <a:off x="6096000" y="2745844"/>
            <a:ext cx="4572000" cy="31384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AU" sz="1100" dirty="0" err="1">
                <a:solidFill>
                  <a:srgbClr val="2F2B20"/>
                </a:solidFill>
                <a:latin typeface="Courier New" pitchFamily="49" charset="0"/>
                <a:cs typeface="Courier New" pitchFamily="49" charset="0"/>
              </a:rPr>
              <a:t>mysql</a:t>
            </a:r>
            <a:r>
              <a:rPr lang="en-AU" sz="1100" dirty="0">
                <a:solidFill>
                  <a:srgbClr val="2F2B20"/>
                </a:solidFill>
                <a:latin typeface="Courier New" pitchFamily="49" charset="0"/>
                <a:cs typeface="Courier New" pitchFamily="49" charset="0"/>
              </a:rPr>
              <a:t>&gt; select * from Cat where Age is null;</a:t>
            </a:r>
          </a:p>
          <a:p>
            <a:pPr>
              <a:defRPr/>
            </a:pPr>
            <a:r>
              <a:rPr lang="en-AU" sz="1100" dirty="0">
                <a:solidFill>
                  <a:srgbClr val="2F2B20"/>
                </a:solidFill>
                <a:latin typeface="Courier New" pitchFamily="49" charset="0"/>
                <a:cs typeface="Courier New" pitchFamily="49" charset="0"/>
              </a:rPr>
              <a:t>Empty set (0.00 sec)</a:t>
            </a:r>
          </a:p>
          <a:p>
            <a:pPr>
              <a:defRPr/>
            </a:pPr>
            <a:endParaRPr lang="en-AU" sz="1100" dirty="0">
              <a:solidFill>
                <a:srgbClr val="2F2B20"/>
              </a:solidFill>
              <a:latin typeface="Courier New" pitchFamily="49" charset="0"/>
              <a:cs typeface="Courier New" pitchFamily="49" charset="0"/>
            </a:endParaRPr>
          </a:p>
          <a:p>
            <a:pPr>
              <a:defRPr/>
            </a:pPr>
            <a:r>
              <a:rPr lang="en-AU" sz="1100" dirty="0" err="1">
                <a:solidFill>
                  <a:srgbClr val="2F2B20"/>
                </a:solidFill>
                <a:latin typeface="Courier New" pitchFamily="49" charset="0"/>
                <a:cs typeface="Courier New" pitchFamily="49" charset="0"/>
              </a:rPr>
              <a:t>mysql</a:t>
            </a:r>
            <a:r>
              <a:rPr lang="en-AU" sz="1100" dirty="0">
                <a:solidFill>
                  <a:srgbClr val="2F2B20"/>
                </a:solidFill>
                <a:latin typeface="Courier New" pitchFamily="49" charset="0"/>
                <a:cs typeface="Courier New" pitchFamily="49" charset="0"/>
              </a:rPr>
              <a:t>&gt; select * from Cat where Age is not null;</a:t>
            </a:r>
          </a:p>
          <a:p>
            <a:pPr>
              <a:defRPr/>
            </a:pPr>
            <a:r>
              <a:rPr lang="en-AU" sz="1100" dirty="0">
                <a:solidFill>
                  <a:srgbClr val="2F2B20"/>
                </a:solidFill>
                <a:latin typeface="Courier New" pitchFamily="49" charset="0"/>
                <a:cs typeface="Courier New" pitchFamily="49" charset="0"/>
              </a:rPr>
              <a:t>+-------+----------------+-----+------+--------+</a:t>
            </a:r>
          </a:p>
          <a:p>
            <a:pPr>
              <a:defRPr/>
            </a:pPr>
            <a:r>
              <a:rPr lang="en-AU" sz="1100" dirty="0">
                <a:solidFill>
                  <a:srgbClr val="2F2B20"/>
                </a:solidFill>
                <a:latin typeface="Courier New" pitchFamily="49" charset="0"/>
                <a:cs typeface="Courier New" pitchFamily="49" charset="0"/>
              </a:rPr>
              <a:t>| </a:t>
            </a:r>
            <a:r>
              <a:rPr lang="en-AU" sz="1100" dirty="0" err="1">
                <a:solidFill>
                  <a:srgbClr val="2F2B20"/>
                </a:solidFill>
                <a:latin typeface="Courier New" pitchFamily="49" charset="0"/>
                <a:cs typeface="Courier New" pitchFamily="49" charset="0"/>
              </a:rPr>
              <a:t>CatId</a:t>
            </a:r>
            <a:r>
              <a:rPr lang="en-AU" sz="1100" dirty="0">
                <a:solidFill>
                  <a:srgbClr val="2F2B20"/>
                </a:solidFill>
                <a:latin typeface="Courier New" pitchFamily="49" charset="0"/>
                <a:cs typeface="Courier New" pitchFamily="49" charset="0"/>
              </a:rPr>
              <a:t> | Name           | Sex | Age  | Spayed |</a:t>
            </a:r>
          </a:p>
          <a:p>
            <a:pPr>
              <a:defRPr/>
            </a:pPr>
            <a:r>
              <a:rPr lang="en-AU" sz="1100" dirty="0">
                <a:solidFill>
                  <a:srgbClr val="2F2B20"/>
                </a:solidFill>
                <a:latin typeface="Courier New" pitchFamily="49" charset="0"/>
                <a:cs typeface="Courier New" pitchFamily="49" charset="0"/>
              </a:rPr>
              <a:t>+-------+----------------+-----+------+--------+</a:t>
            </a:r>
          </a:p>
          <a:p>
            <a:pPr>
              <a:defRPr/>
            </a:pPr>
            <a:r>
              <a:rPr lang="en-AU" sz="1100" dirty="0">
                <a:solidFill>
                  <a:srgbClr val="2F2B20"/>
                </a:solidFill>
                <a:latin typeface="Courier New" pitchFamily="49" charset="0"/>
                <a:cs typeface="Courier New" pitchFamily="49" charset="0"/>
              </a:rPr>
              <a:t>|     1 | Binky          | M   |    6 | Y      |</a:t>
            </a:r>
          </a:p>
          <a:p>
            <a:pPr>
              <a:defRPr/>
            </a:pPr>
            <a:r>
              <a:rPr lang="en-AU" sz="1100" dirty="0">
                <a:solidFill>
                  <a:srgbClr val="2F2B20"/>
                </a:solidFill>
                <a:latin typeface="Courier New" pitchFamily="49" charset="0"/>
                <a:cs typeface="Courier New" pitchFamily="49" charset="0"/>
              </a:rPr>
              <a:t>|     2 | Mischief       | M   |    5 | Y      |</a:t>
            </a:r>
          </a:p>
          <a:p>
            <a:pPr>
              <a:defRPr/>
            </a:pPr>
            <a:r>
              <a:rPr lang="en-AU" sz="1100" dirty="0">
                <a:solidFill>
                  <a:srgbClr val="2F2B20"/>
                </a:solidFill>
                <a:latin typeface="Courier New" pitchFamily="49" charset="0"/>
                <a:cs typeface="Courier New" pitchFamily="49" charset="0"/>
              </a:rPr>
              <a:t>|     3 | Trouble        | M   |    9 | Y      |</a:t>
            </a:r>
          </a:p>
          <a:p>
            <a:pPr>
              <a:defRPr/>
            </a:pPr>
            <a:r>
              <a:rPr lang="en-AU" sz="1100" dirty="0">
                <a:solidFill>
                  <a:srgbClr val="2F2B20"/>
                </a:solidFill>
                <a:latin typeface="Courier New" pitchFamily="49" charset="0"/>
                <a:cs typeface="Courier New" pitchFamily="49" charset="0"/>
              </a:rPr>
              <a:t>|     4 | Usagi          | M   |    8 | Y      |</a:t>
            </a:r>
          </a:p>
          <a:p>
            <a:pPr>
              <a:defRPr/>
            </a:pPr>
            <a:r>
              <a:rPr lang="en-AU" sz="1100" dirty="0">
                <a:solidFill>
                  <a:srgbClr val="2F2B20"/>
                </a:solidFill>
                <a:latin typeface="Courier New" pitchFamily="49" charset="0"/>
                <a:cs typeface="Courier New" pitchFamily="49" charset="0"/>
              </a:rPr>
              <a:t>|     5 | Mayhem         | M   |    1 | Y      |</a:t>
            </a:r>
          </a:p>
          <a:p>
            <a:pPr>
              <a:defRPr/>
            </a:pPr>
            <a:r>
              <a:rPr lang="en-AU" sz="1100" dirty="0">
                <a:solidFill>
                  <a:srgbClr val="2F2B20"/>
                </a:solidFill>
                <a:latin typeface="Courier New" pitchFamily="49" charset="0"/>
                <a:cs typeface="Courier New" pitchFamily="49" charset="0"/>
              </a:rPr>
              <a:t>|     6 | Xylene         | F   |    5 | N      |</a:t>
            </a:r>
          </a:p>
          <a:p>
            <a:pPr>
              <a:defRPr/>
            </a:pPr>
            <a:r>
              <a:rPr lang="en-AU" sz="1100" dirty="0">
                <a:solidFill>
                  <a:srgbClr val="2F2B20"/>
                </a:solidFill>
                <a:latin typeface="Courier New" pitchFamily="49" charset="0"/>
                <a:cs typeface="Courier New" pitchFamily="49" charset="0"/>
              </a:rPr>
              <a:t>|     7 | Max            | M   |    3 | Y      |</a:t>
            </a:r>
          </a:p>
          <a:p>
            <a:pPr>
              <a:defRPr/>
            </a:pPr>
            <a:r>
              <a:rPr lang="en-AU" sz="1100" dirty="0">
                <a:solidFill>
                  <a:srgbClr val="2F2B20"/>
                </a:solidFill>
                <a:latin typeface="Courier New" pitchFamily="49" charset="0"/>
                <a:cs typeface="Courier New" pitchFamily="49" charset="0"/>
              </a:rPr>
              <a:t>|     8 | </a:t>
            </a:r>
            <a:r>
              <a:rPr lang="en-AU" sz="1100" dirty="0" err="1">
                <a:solidFill>
                  <a:srgbClr val="2F2B20"/>
                </a:solidFill>
                <a:latin typeface="Courier New" pitchFamily="49" charset="0"/>
                <a:cs typeface="Courier New" pitchFamily="49" charset="0"/>
              </a:rPr>
              <a:t>Nermal</a:t>
            </a:r>
            <a:r>
              <a:rPr lang="en-AU" sz="1100" dirty="0">
                <a:solidFill>
                  <a:srgbClr val="2F2B20"/>
                </a:solidFill>
                <a:latin typeface="Courier New" pitchFamily="49" charset="0"/>
                <a:cs typeface="Courier New" pitchFamily="49" charset="0"/>
              </a:rPr>
              <a:t>         | M   |    2 | N      |</a:t>
            </a:r>
          </a:p>
          <a:p>
            <a:pPr>
              <a:defRPr/>
            </a:pPr>
            <a:r>
              <a:rPr lang="en-AU" sz="1100" dirty="0">
                <a:solidFill>
                  <a:srgbClr val="2F2B20"/>
                </a:solidFill>
                <a:latin typeface="Courier New" pitchFamily="49" charset="0"/>
                <a:cs typeface="Courier New" pitchFamily="49" charset="0"/>
              </a:rPr>
              <a:t>|     9 | Garfield       | M   |   15 | Y      |</a:t>
            </a:r>
          </a:p>
          <a:p>
            <a:pPr>
              <a:defRPr/>
            </a:pPr>
            <a:r>
              <a:rPr lang="en-AU" sz="1100" dirty="0">
                <a:solidFill>
                  <a:srgbClr val="2F2B20"/>
                </a:solidFill>
                <a:latin typeface="Courier New" pitchFamily="49" charset="0"/>
                <a:cs typeface="Courier New" pitchFamily="49" charset="0"/>
              </a:rPr>
              <a:t>+-------+----------------+-----+------+--------+</a:t>
            </a:r>
          </a:p>
          <a:p>
            <a:pPr>
              <a:defRPr/>
            </a:pPr>
            <a:r>
              <a:rPr lang="en-AU" sz="1100" dirty="0">
                <a:solidFill>
                  <a:srgbClr val="2F2B20"/>
                </a:solidFill>
                <a:latin typeface="Courier New" pitchFamily="49" charset="0"/>
                <a:cs typeface="Courier New" pitchFamily="49" charset="0"/>
              </a:rPr>
              <a:t>18 rows in set (0.01 sec)</a:t>
            </a:r>
            <a:endParaRPr lang="en-AU" sz="1100" dirty="0">
              <a:solidFill>
                <a:srgbClr val="2F2B2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07821B3-E920-432E-8CA6-9A88AC6DC7BA}"/>
              </a:ext>
            </a:extLst>
          </p:cNvPr>
          <p:cNvSpPr>
            <a:spLocks noGrp="1" noChangeArrowheads="1"/>
          </p:cNvSpPr>
          <p:nvPr>
            <p:ph type="title"/>
          </p:nvPr>
        </p:nvSpPr>
        <p:spPr/>
        <p:txBody>
          <a:bodyPr/>
          <a:lstStyle/>
          <a:p>
            <a:pPr>
              <a:defRPr/>
            </a:pPr>
            <a:r>
              <a:rPr lang="en-US" altLang="en-US"/>
              <a:t>Disambiguating Attribute Names</a:t>
            </a:r>
          </a:p>
        </p:txBody>
      </p:sp>
      <p:sp>
        <p:nvSpPr>
          <p:cNvPr id="20483" name="Rectangle 3">
            <a:extLst>
              <a:ext uri="{FF2B5EF4-FFF2-40B4-BE49-F238E27FC236}">
                <a16:creationId xmlns:a16="http://schemas.microsoft.com/office/drawing/2014/main" id="{9A388AAA-4C25-420D-8FA7-7DC71AD1A147}"/>
              </a:ext>
            </a:extLst>
          </p:cNvPr>
          <p:cNvSpPr>
            <a:spLocks noGrp="1" noChangeArrowheads="1"/>
          </p:cNvSpPr>
          <p:nvPr>
            <p:ph idx="1"/>
          </p:nvPr>
        </p:nvSpPr>
        <p:spPr/>
        <p:txBody>
          <a:bodyPr>
            <a:normAutofit/>
          </a:bodyPr>
          <a:lstStyle/>
          <a:p>
            <a:pPr marL="463550" indent="-463550"/>
            <a:r>
              <a:rPr lang="en-US" altLang="en-US" b="1" i="1"/>
              <a:t>Relation-name.attribute</a:t>
            </a:r>
            <a:r>
              <a:rPr lang="en-US" altLang="en-US" b="1"/>
              <a:t>-name</a:t>
            </a:r>
            <a:r>
              <a:rPr lang="en-US" altLang="en-US"/>
              <a:t> used to disambiguate when attribute appears in multiple relation schemas	</a:t>
            </a:r>
            <a:r>
              <a:rPr lang="en-US" altLang="en-US" i="1"/>
              <a:t>	</a:t>
            </a:r>
          </a:p>
          <a:p>
            <a:pPr marL="863600" lvl="1">
              <a:buNone/>
            </a:pPr>
            <a:r>
              <a:rPr lang="en-US" altLang="en-US" i="1"/>
              <a:t>		</a:t>
            </a:r>
          </a:p>
          <a:p>
            <a:pPr marL="863600" lvl="1">
              <a:buNone/>
            </a:pPr>
            <a:r>
              <a:rPr lang="en-US" altLang="en-US" sz="3200" i="1"/>
              <a:t>		select</a:t>
            </a:r>
            <a:r>
              <a:rPr lang="en-US" altLang="en-US" sz="3200"/>
              <a:t>  ename,  dname, D.dno</a:t>
            </a:r>
          </a:p>
          <a:p>
            <a:pPr marL="1206500" lvl="2">
              <a:buNone/>
            </a:pPr>
            <a:r>
              <a:rPr lang="en-US" altLang="en-US" sz="2800" i="1"/>
              <a:t>from</a:t>
            </a:r>
            <a:r>
              <a:rPr lang="en-US" altLang="en-US" sz="2800"/>
              <a:t>    E,  D</a:t>
            </a:r>
          </a:p>
          <a:p>
            <a:pPr marL="1206500" lvl="2">
              <a:buNone/>
            </a:pPr>
            <a:r>
              <a:rPr lang="en-US" altLang="en-US" sz="2800" i="1"/>
              <a:t>where</a:t>
            </a:r>
            <a:r>
              <a:rPr lang="en-US" altLang="en-US" sz="2800"/>
              <a:t>  E.dno = D.dno;</a:t>
            </a:r>
          </a:p>
          <a:p>
            <a:pPr marL="1206500" lvl="2">
              <a:buNone/>
            </a:pPr>
            <a:r>
              <a:rPr lang="en-US" altLang="en-US" sz="2800"/>
              <a:t>                 </a:t>
            </a:r>
            <a:endParaRPr lang="en-US" altLang="en-US" sz="3200"/>
          </a:p>
          <a:p>
            <a:pPr marL="463550" indent="-463550">
              <a:buNone/>
            </a:pPr>
            <a:r>
              <a:rPr lang="en-US" altLang="en-US" i="1"/>
              <a:t>List all employees,  their departments name and department number.</a:t>
            </a:r>
          </a:p>
          <a:p>
            <a:pPr marL="1206500" lvl="2"/>
            <a:endParaRPr lang="en-US" altLang="en-US" sz="1600" i="1"/>
          </a:p>
        </p:txBody>
      </p:sp>
      <p:sp>
        <p:nvSpPr>
          <p:cNvPr id="20484" name="TextBox 3">
            <a:extLst>
              <a:ext uri="{FF2B5EF4-FFF2-40B4-BE49-F238E27FC236}">
                <a16:creationId xmlns:a16="http://schemas.microsoft.com/office/drawing/2014/main" id="{B7F1AC9E-5A84-4D22-85C0-F0CD41E79228}"/>
              </a:ext>
            </a:extLst>
          </p:cNvPr>
          <p:cNvSpPr txBox="1">
            <a:spLocks noChangeArrowheads="1"/>
          </p:cNvSpPr>
          <p:nvPr/>
        </p:nvSpPr>
        <p:spPr bwMode="auto">
          <a:xfrm>
            <a:off x="8431216" y="6673853"/>
            <a:ext cx="2784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sz="1000"/>
              <a:t>Adapted from Naveen Ashish’s Slides on SQL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425E6A8-4B08-4256-8CAE-64C3D36FBE93}"/>
              </a:ext>
            </a:extLst>
          </p:cNvPr>
          <p:cNvSpPr>
            <a:spLocks noGrp="1" noChangeArrowheads="1"/>
          </p:cNvSpPr>
          <p:nvPr>
            <p:ph type="title"/>
          </p:nvPr>
        </p:nvSpPr>
        <p:spPr/>
        <p:txBody>
          <a:bodyPr/>
          <a:lstStyle/>
          <a:p>
            <a:pPr>
              <a:defRPr/>
            </a:pPr>
            <a:r>
              <a:rPr lang="en-US" altLang="en-US" dirty="0"/>
              <a:t>Table Alias</a:t>
            </a:r>
          </a:p>
        </p:txBody>
      </p:sp>
      <p:sp>
        <p:nvSpPr>
          <p:cNvPr id="88068" name="Rectangle 4">
            <a:extLst>
              <a:ext uri="{FF2B5EF4-FFF2-40B4-BE49-F238E27FC236}">
                <a16:creationId xmlns:a16="http://schemas.microsoft.com/office/drawing/2014/main" id="{C157FF24-2833-45F1-B626-E94AA9537BFC}"/>
              </a:ext>
            </a:extLst>
          </p:cNvPr>
          <p:cNvSpPr>
            <a:spLocks noGrp="1" noChangeArrowheads="1"/>
          </p:cNvSpPr>
          <p:nvPr>
            <p:ph idx="1"/>
          </p:nvPr>
        </p:nvSpPr>
        <p:spPr>
          <a:xfrm>
            <a:off x="607464" y="1596236"/>
            <a:ext cx="9795431" cy="5024437"/>
          </a:xfrm>
        </p:spPr>
        <p:txBody>
          <a:bodyPr/>
          <a:lstStyle/>
          <a:p>
            <a:pPr marL="395288" indent="-395288">
              <a:lnSpc>
                <a:spcPct val="90000"/>
              </a:lnSpc>
            </a:pPr>
            <a:r>
              <a:rPr lang="en-US" altLang="en-US" i="1" dirty="0"/>
              <a:t>as </a:t>
            </a:r>
            <a:r>
              <a:rPr lang="en-US" altLang="en-US" dirty="0"/>
              <a:t>clause can be used in the</a:t>
            </a:r>
            <a:r>
              <a:rPr lang="en-US" altLang="en-US" i="1" dirty="0"/>
              <a:t> from </a:t>
            </a:r>
            <a:r>
              <a:rPr lang="en-US" altLang="en-US" dirty="0"/>
              <a:t>clause to define tuple variables. Tuple variables used to disambiguate multiple references to the same  relation in the from clause</a:t>
            </a:r>
            <a:r>
              <a:rPr lang="en-US" altLang="en-US" sz="2000" dirty="0"/>
              <a:t>.</a:t>
            </a:r>
          </a:p>
          <a:p>
            <a:pPr marL="795338" lvl="1">
              <a:lnSpc>
                <a:spcPct val="90000"/>
              </a:lnSpc>
              <a:buNone/>
            </a:pPr>
            <a:endParaRPr lang="en-US" altLang="en-US" sz="1800" i="1" dirty="0"/>
          </a:p>
          <a:p>
            <a:pPr marL="795338" lvl="1">
              <a:lnSpc>
                <a:spcPct val="90000"/>
              </a:lnSpc>
              <a:buNone/>
            </a:pPr>
            <a:r>
              <a:rPr lang="en-US" altLang="en-US" i="1" dirty="0">
                <a:latin typeface="Courier" pitchFamily="49" charset="0"/>
              </a:rPr>
              <a:t>select</a:t>
            </a:r>
            <a:r>
              <a:rPr lang="en-US" altLang="en-US" dirty="0">
                <a:latin typeface="Courier" pitchFamily="49" charset="0"/>
              </a:rPr>
              <a:t>   E</a:t>
            </a:r>
            <a:r>
              <a:rPr lang="en-US" altLang="en-US" sz="1200" dirty="0">
                <a:latin typeface="Courier" pitchFamily="49" charset="0"/>
              </a:rPr>
              <a:t>1</a:t>
            </a:r>
            <a:r>
              <a:rPr lang="en-US" altLang="en-US" dirty="0">
                <a:latin typeface="Courier" pitchFamily="49" charset="0"/>
              </a:rPr>
              <a:t>.ename</a:t>
            </a:r>
            <a:endParaRPr lang="en-US" altLang="en-US" i="1" dirty="0">
              <a:latin typeface="Courier" pitchFamily="49" charset="0"/>
            </a:endParaRPr>
          </a:p>
          <a:p>
            <a:pPr marL="795338" lvl="1">
              <a:lnSpc>
                <a:spcPct val="90000"/>
              </a:lnSpc>
              <a:buNone/>
            </a:pPr>
            <a:r>
              <a:rPr lang="en-US" altLang="en-US" i="1" dirty="0">
                <a:latin typeface="Courier" pitchFamily="49" charset="0"/>
              </a:rPr>
              <a:t>from </a:t>
            </a:r>
            <a:r>
              <a:rPr lang="en-US" altLang="en-US" dirty="0">
                <a:latin typeface="Courier" pitchFamily="49" charset="0"/>
              </a:rPr>
              <a:t>     E </a:t>
            </a:r>
            <a:r>
              <a:rPr lang="en-US" altLang="en-US" i="1" dirty="0">
                <a:latin typeface="Courier" pitchFamily="49" charset="0"/>
              </a:rPr>
              <a:t>as</a:t>
            </a:r>
            <a:r>
              <a:rPr lang="en-US" altLang="en-US" dirty="0">
                <a:latin typeface="Courier" pitchFamily="49" charset="0"/>
              </a:rPr>
              <a:t>  E</a:t>
            </a:r>
            <a:r>
              <a:rPr lang="en-US" altLang="en-US" sz="1200" dirty="0">
                <a:latin typeface="Courier" pitchFamily="49" charset="0"/>
              </a:rPr>
              <a:t>1</a:t>
            </a:r>
            <a:r>
              <a:rPr lang="en-US" altLang="en-US" dirty="0">
                <a:latin typeface="Courier" pitchFamily="49" charset="0"/>
              </a:rPr>
              <a:t>,   D,   E </a:t>
            </a:r>
            <a:r>
              <a:rPr lang="en-US" altLang="en-US" i="1" dirty="0">
                <a:latin typeface="Courier" pitchFamily="49" charset="0"/>
              </a:rPr>
              <a:t>as</a:t>
            </a:r>
            <a:r>
              <a:rPr lang="en-US" altLang="en-US" dirty="0">
                <a:latin typeface="Courier" pitchFamily="49" charset="0"/>
              </a:rPr>
              <a:t>  E</a:t>
            </a:r>
            <a:r>
              <a:rPr lang="en-US" altLang="en-US" sz="1200" dirty="0">
                <a:latin typeface="Courier" pitchFamily="49" charset="0"/>
              </a:rPr>
              <a:t>2                </a:t>
            </a:r>
          </a:p>
          <a:p>
            <a:pPr marL="795338" lvl="1">
              <a:lnSpc>
                <a:spcPct val="90000"/>
              </a:lnSpc>
              <a:buNone/>
            </a:pPr>
            <a:r>
              <a:rPr lang="en-US" altLang="en-US" i="1" dirty="0">
                <a:latin typeface="Courier" pitchFamily="49" charset="0"/>
              </a:rPr>
              <a:t>where</a:t>
            </a:r>
            <a:r>
              <a:rPr lang="en-US" altLang="en-US" dirty="0">
                <a:latin typeface="Courier" pitchFamily="49" charset="0"/>
              </a:rPr>
              <a:t>    E</a:t>
            </a:r>
            <a:r>
              <a:rPr lang="en-US" altLang="en-US" sz="1200" dirty="0">
                <a:latin typeface="Courier" pitchFamily="49" charset="0"/>
              </a:rPr>
              <a:t>1</a:t>
            </a:r>
            <a:r>
              <a:rPr lang="en-US" altLang="en-US" dirty="0">
                <a:latin typeface="Courier" pitchFamily="49" charset="0"/>
              </a:rPr>
              <a:t>.dno = </a:t>
            </a:r>
            <a:r>
              <a:rPr lang="en-US" altLang="en-US" dirty="0" err="1">
                <a:latin typeface="Courier" pitchFamily="49" charset="0"/>
              </a:rPr>
              <a:t>D.dno</a:t>
            </a:r>
            <a:r>
              <a:rPr lang="en-US" altLang="en-US" dirty="0">
                <a:latin typeface="Courier" pitchFamily="49" charset="0"/>
              </a:rPr>
              <a:t>   AND</a:t>
            </a:r>
          </a:p>
          <a:p>
            <a:pPr marL="795338" lvl="1">
              <a:lnSpc>
                <a:spcPct val="90000"/>
              </a:lnSpc>
              <a:buNone/>
            </a:pPr>
            <a:r>
              <a:rPr lang="en-US" altLang="en-US" dirty="0">
                <a:latin typeface="Courier" pitchFamily="49" charset="0"/>
              </a:rPr>
              <a:t>               </a:t>
            </a:r>
            <a:r>
              <a:rPr lang="en-US" altLang="en-US" dirty="0" err="1">
                <a:latin typeface="Courier" pitchFamily="49" charset="0"/>
              </a:rPr>
              <a:t>D.mgr</a:t>
            </a:r>
            <a:r>
              <a:rPr lang="en-US" altLang="en-US" dirty="0">
                <a:latin typeface="Courier" pitchFamily="49" charset="0"/>
              </a:rPr>
              <a:t>  = E</a:t>
            </a:r>
            <a:r>
              <a:rPr lang="en-US" altLang="en-US" sz="1200" dirty="0">
                <a:latin typeface="Courier" pitchFamily="49" charset="0"/>
              </a:rPr>
              <a:t>2</a:t>
            </a:r>
            <a:r>
              <a:rPr lang="en-US" altLang="en-US" dirty="0">
                <a:latin typeface="Courier" pitchFamily="49" charset="0"/>
              </a:rPr>
              <a:t>.ename   AND</a:t>
            </a:r>
          </a:p>
          <a:p>
            <a:pPr marL="795338" lvl="1">
              <a:lnSpc>
                <a:spcPct val="90000"/>
              </a:lnSpc>
              <a:buNone/>
            </a:pPr>
            <a:r>
              <a:rPr lang="en-US" altLang="en-US" dirty="0">
                <a:latin typeface="Courier" pitchFamily="49" charset="0"/>
              </a:rPr>
              <a:t>               E</a:t>
            </a:r>
            <a:r>
              <a:rPr lang="en-US" altLang="en-US" sz="1200" dirty="0">
                <a:latin typeface="Courier" pitchFamily="49" charset="0"/>
              </a:rPr>
              <a:t>1</a:t>
            </a:r>
            <a:r>
              <a:rPr lang="en-US" altLang="en-US" dirty="0">
                <a:latin typeface="Courier" pitchFamily="49" charset="0"/>
              </a:rPr>
              <a:t>.sal   &gt; E</a:t>
            </a:r>
            <a:r>
              <a:rPr lang="en-US" altLang="en-US" sz="1200" dirty="0">
                <a:latin typeface="Courier" pitchFamily="49" charset="0"/>
              </a:rPr>
              <a:t>2</a:t>
            </a:r>
            <a:r>
              <a:rPr lang="en-US" altLang="en-US" dirty="0">
                <a:latin typeface="Courier" pitchFamily="49" charset="0"/>
              </a:rPr>
              <a:t>.sal;</a:t>
            </a:r>
          </a:p>
          <a:p>
            <a:pPr marL="795338" lvl="1">
              <a:lnSpc>
                <a:spcPct val="90000"/>
              </a:lnSpc>
              <a:buNone/>
            </a:pPr>
            <a:endParaRPr lang="en-US" altLang="en-US" sz="1800" dirty="0"/>
          </a:p>
          <a:p>
            <a:pPr marL="795338" lvl="1">
              <a:lnSpc>
                <a:spcPct val="90000"/>
              </a:lnSpc>
              <a:buNone/>
            </a:pPr>
            <a:endParaRPr lang="en-US" altLang="en-US" sz="1800" dirty="0"/>
          </a:p>
          <a:p>
            <a:pPr marL="395288" indent="-395288">
              <a:lnSpc>
                <a:spcPct val="90000"/>
              </a:lnSpc>
              <a:buNone/>
            </a:pPr>
            <a:r>
              <a:rPr lang="en-US" altLang="en-US" b="1" i="1" dirty="0">
                <a:solidFill>
                  <a:srgbClr val="FFFF00"/>
                </a:solidFill>
              </a:rPr>
              <a:t>Who makes more than their manager ?</a:t>
            </a:r>
          </a:p>
        </p:txBody>
      </p:sp>
      <p:sp>
        <p:nvSpPr>
          <p:cNvPr id="21508" name="TextBox 3">
            <a:extLst>
              <a:ext uri="{FF2B5EF4-FFF2-40B4-BE49-F238E27FC236}">
                <a16:creationId xmlns:a16="http://schemas.microsoft.com/office/drawing/2014/main" id="{993B5BFF-5389-447D-967A-2F3C4FB5B016}"/>
              </a:ext>
            </a:extLst>
          </p:cNvPr>
          <p:cNvSpPr txBox="1">
            <a:spLocks noChangeArrowheads="1"/>
          </p:cNvSpPr>
          <p:nvPr/>
        </p:nvSpPr>
        <p:spPr bwMode="auto">
          <a:xfrm>
            <a:off x="8431216" y="6673853"/>
            <a:ext cx="2784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sz="1000"/>
              <a:t>Adapted from Naveen Ashish’s Slides on SQL</a:t>
            </a:r>
          </a:p>
        </p:txBody>
      </p:sp>
      <p:graphicFrame>
        <p:nvGraphicFramePr>
          <p:cNvPr id="5" name="Table 4">
            <a:extLst>
              <a:ext uri="{FF2B5EF4-FFF2-40B4-BE49-F238E27FC236}">
                <a16:creationId xmlns:a16="http://schemas.microsoft.com/office/drawing/2014/main" id="{0E4ADD58-23E9-4983-90ED-010FA7C3E47D}"/>
              </a:ext>
            </a:extLst>
          </p:cNvPr>
          <p:cNvGraphicFramePr>
            <a:graphicFrameLocks noGrp="1"/>
          </p:cNvGraphicFramePr>
          <p:nvPr>
            <p:extLst>
              <p:ext uri="{D42A27DB-BD31-4B8C-83A1-F6EECF244321}">
                <p14:modId xmlns:p14="http://schemas.microsoft.com/office/powerpoint/2010/main" val="709268279"/>
              </p:ext>
            </p:extLst>
          </p:nvPr>
        </p:nvGraphicFramePr>
        <p:xfrm>
          <a:off x="8431216" y="2947042"/>
          <a:ext cx="3198813" cy="1919318"/>
        </p:xfrm>
        <a:graphic>
          <a:graphicData uri="http://schemas.openxmlformats.org/drawingml/2006/table">
            <a:tbl>
              <a:tblPr/>
              <a:tblGrid>
                <a:gridCol w="830263">
                  <a:extLst>
                    <a:ext uri="{9D8B030D-6E8A-4147-A177-3AD203B41FA5}">
                      <a16:colId xmlns:a16="http://schemas.microsoft.com/office/drawing/2014/main" val="20000"/>
                    </a:ext>
                  </a:extLst>
                </a:gridCol>
                <a:gridCol w="601662">
                  <a:extLst>
                    <a:ext uri="{9D8B030D-6E8A-4147-A177-3AD203B41FA5}">
                      <a16:colId xmlns:a16="http://schemas.microsoft.com/office/drawing/2014/main" val="20001"/>
                    </a:ext>
                  </a:extLst>
                </a:gridCol>
                <a:gridCol w="487363">
                  <a:extLst>
                    <a:ext uri="{9D8B030D-6E8A-4147-A177-3AD203B41FA5}">
                      <a16:colId xmlns:a16="http://schemas.microsoft.com/office/drawing/2014/main" val="20002"/>
                    </a:ext>
                  </a:extLst>
                </a:gridCol>
                <a:gridCol w="639762">
                  <a:extLst>
                    <a:ext uri="{9D8B030D-6E8A-4147-A177-3AD203B41FA5}">
                      <a16:colId xmlns:a16="http://schemas.microsoft.com/office/drawing/2014/main" val="20003"/>
                    </a:ext>
                  </a:extLst>
                </a:gridCol>
                <a:gridCol w="639763">
                  <a:extLst>
                    <a:ext uri="{9D8B030D-6E8A-4147-A177-3AD203B41FA5}">
                      <a16:colId xmlns:a16="http://schemas.microsoft.com/office/drawing/2014/main" val="20004"/>
                    </a:ext>
                  </a:extLst>
                </a:gridCol>
              </a:tblGrid>
              <a:tr h="6400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ename</a:t>
                      </a: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dno</a:t>
                      </a: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Proj#</a:t>
                      </a: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dirty="0" err="1">
                          <a:ln>
                            <a:noFill/>
                          </a:ln>
                          <a:solidFill>
                            <a:srgbClr val="FFFFFF"/>
                          </a:solidFill>
                          <a:effectLst/>
                          <a:latin typeface="Calibri" pitchFamily="34" charset="0"/>
                        </a:rPr>
                        <a:t>sal</a:t>
                      </a:r>
                      <a:endParaRPr kumimoji="0" lang="en-AU" sz="1800" b="1" i="0" u="none" strike="noStrike" cap="none" normalizeH="0" baseline="0" dirty="0">
                        <a:ln>
                          <a:noFill/>
                        </a:ln>
                        <a:solidFill>
                          <a:srgbClr val="FFFFFF"/>
                        </a:solidFill>
                        <a:effectLst/>
                        <a:latin typeface="Calibri" pitchFamily="34" charset="0"/>
                      </a:endParaRP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a:ln>
                            <a:noFill/>
                          </a:ln>
                          <a:solidFill>
                            <a:srgbClr val="FFFFFF"/>
                          </a:solidFill>
                          <a:effectLst/>
                          <a:latin typeface="Calibri" pitchFamily="34" charset="0"/>
                        </a:rPr>
                        <a:t>location</a:t>
                      </a: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96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Ram</a:t>
                      </a: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3</a:t>
                      </a: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234</a:t>
                      </a: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2000</a:t>
                      </a: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AU" sz="1800" b="0" i="0" u="none" strike="noStrike" cap="none" normalizeH="0" baseline="0">
                        <a:ln>
                          <a:noFill/>
                        </a:ln>
                        <a:solidFill>
                          <a:srgbClr val="2F2B20"/>
                        </a:solidFill>
                        <a:effectLst/>
                        <a:latin typeface="Calibri" pitchFamily="34" charset="0"/>
                      </a:endParaRP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2E1D7"/>
                    </a:solidFill>
                  </a:tcPr>
                </a:tc>
                <a:extLst>
                  <a:ext uri="{0D108BD9-81ED-4DB2-BD59-A6C34878D82A}">
                    <a16:rowId xmlns:a16="http://schemas.microsoft.com/office/drawing/2014/main" val="10001"/>
                  </a:ext>
                </a:extLst>
              </a:tr>
              <a:tr h="6396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John</a:t>
                      </a: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2</a:t>
                      </a: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237</a:t>
                      </a: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a:ln>
                            <a:noFill/>
                          </a:ln>
                          <a:solidFill>
                            <a:srgbClr val="2F2B20"/>
                          </a:solidFill>
                          <a:effectLst/>
                          <a:latin typeface="Calibri" pitchFamily="34" charset="0"/>
                        </a:rPr>
                        <a:t>5000</a:t>
                      </a: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AU" sz="1800" b="0" i="0" u="none" strike="noStrike" cap="none" normalizeH="0" baseline="0" dirty="0">
                        <a:ln>
                          <a:noFill/>
                        </a:ln>
                        <a:solidFill>
                          <a:srgbClr val="2F2B20"/>
                        </a:solidFill>
                        <a:effectLst/>
                        <a:latin typeface="Calibri" pitchFamily="34" charset="0"/>
                      </a:endParaRPr>
                    </a:p>
                  </a:txBody>
                  <a:tcPr marL="68586" marR="68586"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0EC"/>
                    </a:solidFill>
                  </a:tcPr>
                </a:tc>
                <a:extLst>
                  <a:ext uri="{0D108BD9-81ED-4DB2-BD59-A6C34878D82A}">
                    <a16:rowId xmlns:a16="http://schemas.microsoft.com/office/drawing/2014/main" val="10002"/>
                  </a:ext>
                </a:extLst>
              </a:tr>
            </a:tbl>
          </a:graphicData>
        </a:graphic>
      </p:graphicFrame>
      <p:graphicFrame>
        <p:nvGraphicFramePr>
          <p:cNvPr id="6" name="Table 5">
            <a:extLst>
              <a:ext uri="{FF2B5EF4-FFF2-40B4-BE49-F238E27FC236}">
                <a16:creationId xmlns:a16="http://schemas.microsoft.com/office/drawing/2014/main" id="{AB5D3859-BFC3-44AC-9FCF-94937D96E635}"/>
              </a:ext>
            </a:extLst>
          </p:cNvPr>
          <p:cNvGraphicFramePr>
            <a:graphicFrameLocks noGrp="1"/>
          </p:cNvGraphicFramePr>
          <p:nvPr>
            <p:extLst>
              <p:ext uri="{D42A27DB-BD31-4B8C-83A1-F6EECF244321}">
                <p14:modId xmlns:p14="http://schemas.microsoft.com/office/powerpoint/2010/main" val="3640062839"/>
              </p:ext>
            </p:extLst>
          </p:nvPr>
        </p:nvGraphicFramePr>
        <p:xfrm>
          <a:off x="7858126" y="5186364"/>
          <a:ext cx="2952114" cy="1381124"/>
        </p:xfrm>
        <a:graphic>
          <a:graphicData uri="http://schemas.openxmlformats.org/drawingml/2006/table">
            <a:tbl>
              <a:tblPr firstRow="1" bandRow="1">
                <a:tableStyleId>{5C22544A-7EE6-4342-B048-85BDC9FD1C3A}</a:tableStyleId>
              </a:tblPr>
              <a:tblGrid>
                <a:gridCol w="984038">
                  <a:extLst>
                    <a:ext uri="{9D8B030D-6E8A-4147-A177-3AD203B41FA5}">
                      <a16:colId xmlns:a16="http://schemas.microsoft.com/office/drawing/2014/main" val="20000"/>
                    </a:ext>
                  </a:extLst>
                </a:gridCol>
                <a:gridCol w="984038">
                  <a:extLst>
                    <a:ext uri="{9D8B030D-6E8A-4147-A177-3AD203B41FA5}">
                      <a16:colId xmlns:a16="http://schemas.microsoft.com/office/drawing/2014/main" val="20001"/>
                    </a:ext>
                  </a:extLst>
                </a:gridCol>
                <a:gridCol w="984038">
                  <a:extLst>
                    <a:ext uri="{9D8B030D-6E8A-4147-A177-3AD203B41FA5}">
                      <a16:colId xmlns:a16="http://schemas.microsoft.com/office/drawing/2014/main" val="20002"/>
                    </a:ext>
                  </a:extLst>
                </a:gridCol>
              </a:tblGrid>
              <a:tr h="640006">
                <a:tc>
                  <a:txBody>
                    <a:bodyPr/>
                    <a:lstStyle/>
                    <a:p>
                      <a:r>
                        <a:rPr lang="en-AU" sz="1800" dirty="0" err="1"/>
                        <a:t>dno</a:t>
                      </a:r>
                      <a:endParaRPr lang="en-AU" sz="1800" dirty="0"/>
                    </a:p>
                  </a:txBody>
                  <a:tcPr marL="68586" marR="68586" marT="45686" marB="45686"/>
                </a:tc>
                <a:tc>
                  <a:txBody>
                    <a:bodyPr/>
                    <a:lstStyle/>
                    <a:p>
                      <a:r>
                        <a:rPr lang="en-AU" sz="1800" dirty="0" err="1"/>
                        <a:t>dname</a:t>
                      </a:r>
                      <a:endParaRPr lang="en-AU" sz="1800" dirty="0"/>
                    </a:p>
                  </a:txBody>
                  <a:tcPr marL="68586" marR="68586" marT="45686" marB="45686"/>
                </a:tc>
                <a:tc>
                  <a:txBody>
                    <a:bodyPr/>
                    <a:lstStyle/>
                    <a:p>
                      <a:r>
                        <a:rPr lang="en-AU" sz="1800" dirty="0" err="1"/>
                        <a:t>mgr</a:t>
                      </a:r>
                      <a:endParaRPr lang="en-AU" sz="1800" dirty="0"/>
                    </a:p>
                  </a:txBody>
                  <a:tcPr marL="68586" marR="68586" marT="45686" marB="45686"/>
                </a:tc>
                <a:extLst>
                  <a:ext uri="{0D108BD9-81ED-4DB2-BD59-A6C34878D82A}">
                    <a16:rowId xmlns:a16="http://schemas.microsoft.com/office/drawing/2014/main" val="10000"/>
                  </a:ext>
                </a:extLst>
              </a:tr>
              <a:tr h="370559">
                <a:tc>
                  <a:txBody>
                    <a:bodyPr/>
                    <a:lstStyle/>
                    <a:p>
                      <a:r>
                        <a:rPr lang="en-AU" sz="1800" dirty="0"/>
                        <a:t>2</a:t>
                      </a:r>
                    </a:p>
                  </a:txBody>
                  <a:tcPr marL="68586" marR="68586" marT="45686" marB="45686"/>
                </a:tc>
                <a:tc>
                  <a:txBody>
                    <a:bodyPr/>
                    <a:lstStyle/>
                    <a:p>
                      <a:r>
                        <a:rPr lang="en-AU" sz="1800" dirty="0"/>
                        <a:t>HR</a:t>
                      </a:r>
                    </a:p>
                  </a:txBody>
                  <a:tcPr marL="68586" marR="68586" marT="45686" marB="45686"/>
                </a:tc>
                <a:tc>
                  <a:txBody>
                    <a:bodyPr/>
                    <a:lstStyle/>
                    <a:p>
                      <a:r>
                        <a:rPr lang="en-AU" sz="1800" dirty="0"/>
                        <a:t>Harry</a:t>
                      </a:r>
                    </a:p>
                  </a:txBody>
                  <a:tcPr marL="68586" marR="68586" marT="45686" marB="45686"/>
                </a:tc>
                <a:extLst>
                  <a:ext uri="{0D108BD9-81ED-4DB2-BD59-A6C34878D82A}">
                    <a16:rowId xmlns:a16="http://schemas.microsoft.com/office/drawing/2014/main" val="10001"/>
                  </a:ext>
                </a:extLst>
              </a:tr>
              <a:tr h="370559">
                <a:tc>
                  <a:txBody>
                    <a:bodyPr/>
                    <a:lstStyle/>
                    <a:p>
                      <a:r>
                        <a:rPr lang="en-AU" sz="1800" dirty="0"/>
                        <a:t>3</a:t>
                      </a:r>
                    </a:p>
                  </a:txBody>
                  <a:tcPr marL="68586" marR="68586" marT="45686" marB="45686"/>
                </a:tc>
                <a:tc>
                  <a:txBody>
                    <a:bodyPr/>
                    <a:lstStyle/>
                    <a:p>
                      <a:r>
                        <a:rPr lang="en-AU" sz="1800" dirty="0" err="1"/>
                        <a:t>Eng</a:t>
                      </a:r>
                      <a:endParaRPr lang="en-AU" sz="1800" dirty="0"/>
                    </a:p>
                  </a:txBody>
                  <a:tcPr marL="68586" marR="68586" marT="45686" marB="45686"/>
                </a:tc>
                <a:tc>
                  <a:txBody>
                    <a:bodyPr/>
                    <a:lstStyle/>
                    <a:p>
                      <a:r>
                        <a:rPr lang="en-AU" sz="1800" dirty="0"/>
                        <a:t>Harry</a:t>
                      </a:r>
                    </a:p>
                  </a:txBody>
                  <a:tcPr marL="68586" marR="68586" marT="45686" marB="45686"/>
                </a:tc>
                <a:extLst>
                  <a:ext uri="{0D108BD9-81ED-4DB2-BD59-A6C34878D82A}">
                    <a16:rowId xmlns:a16="http://schemas.microsoft.com/office/drawing/2014/main" val="10002"/>
                  </a:ext>
                </a:extLst>
              </a:tr>
            </a:tbl>
          </a:graphicData>
        </a:graphic>
      </p:graphicFrame>
      <p:sp>
        <p:nvSpPr>
          <p:cNvPr id="21553" name="TextBox 1">
            <a:extLst>
              <a:ext uri="{FF2B5EF4-FFF2-40B4-BE49-F238E27FC236}">
                <a16:creationId xmlns:a16="http://schemas.microsoft.com/office/drawing/2014/main" id="{76C969FE-9447-4C8C-9D0C-CBD86E6DC05D}"/>
              </a:ext>
            </a:extLst>
          </p:cNvPr>
          <p:cNvSpPr txBox="1">
            <a:spLocks noChangeArrowheads="1"/>
          </p:cNvSpPr>
          <p:nvPr/>
        </p:nvSpPr>
        <p:spPr bwMode="auto">
          <a:xfrm>
            <a:off x="11341111" y="2442094"/>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b="1" dirty="0"/>
              <a:t>E</a:t>
            </a:r>
          </a:p>
        </p:txBody>
      </p:sp>
      <p:sp>
        <p:nvSpPr>
          <p:cNvPr id="21554" name="TextBox 7">
            <a:extLst>
              <a:ext uri="{FF2B5EF4-FFF2-40B4-BE49-F238E27FC236}">
                <a16:creationId xmlns:a16="http://schemas.microsoft.com/office/drawing/2014/main" id="{A93475F8-5B35-4C9A-A3B4-8FF7604E8A25}"/>
              </a:ext>
            </a:extLst>
          </p:cNvPr>
          <p:cNvSpPr txBox="1">
            <a:spLocks noChangeArrowheads="1"/>
          </p:cNvSpPr>
          <p:nvPr/>
        </p:nvSpPr>
        <p:spPr bwMode="auto">
          <a:xfrm>
            <a:off x="10990273" y="61976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b="1" dirty="0"/>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a:extLst>
              <a:ext uri="{FF2B5EF4-FFF2-40B4-BE49-F238E27FC236}">
                <a16:creationId xmlns:a16="http://schemas.microsoft.com/office/drawing/2014/main" id="{CC270D47-6492-49AD-BB36-70703E429FBC}"/>
              </a:ext>
            </a:extLst>
          </p:cNvPr>
          <p:cNvSpPr>
            <a:spLocks noGrp="1" noChangeArrowheads="1"/>
          </p:cNvSpPr>
          <p:nvPr>
            <p:ph type="title"/>
          </p:nvPr>
        </p:nvSpPr>
        <p:spPr/>
        <p:txBody>
          <a:bodyPr/>
          <a:lstStyle/>
          <a:p>
            <a:pPr>
              <a:defRPr/>
            </a:pPr>
            <a:r>
              <a:rPr lang="en-US" altLang="en-US" dirty="0"/>
              <a:t>Ordering the Display of Tuples</a:t>
            </a:r>
          </a:p>
        </p:txBody>
      </p:sp>
      <p:sp>
        <p:nvSpPr>
          <p:cNvPr id="22531" name="Rectangle 2">
            <a:extLst>
              <a:ext uri="{FF2B5EF4-FFF2-40B4-BE49-F238E27FC236}">
                <a16:creationId xmlns:a16="http://schemas.microsoft.com/office/drawing/2014/main" id="{6550F908-2B97-4AF4-B6FA-874E7DE048F2}"/>
              </a:ext>
            </a:extLst>
          </p:cNvPr>
          <p:cNvSpPr>
            <a:spLocks noGrp="1" noChangeArrowheads="1"/>
          </p:cNvSpPr>
          <p:nvPr>
            <p:ph idx="1"/>
          </p:nvPr>
        </p:nvSpPr>
        <p:spPr>
          <a:xfrm>
            <a:off x="575469" y="2149312"/>
            <a:ext cx="8294688" cy="5111120"/>
          </a:xfrm>
        </p:spPr>
        <p:txBody>
          <a:bodyPr vert="horz" lIns="92075" tIns="46038" rIns="92075" bIns="46038" rtlCol="0">
            <a:normAutofit/>
          </a:bodyPr>
          <a:lstStyle/>
          <a:p>
            <a:pPr marL="0" indent="0">
              <a:spcBef>
                <a:spcPct val="0"/>
              </a:spcBef>
              <a:buNone/>
            </a:pPr>
            <a:r>
              <a:rPr lang="en-US" altLang="en-US" sz="2000" b="1" i="1" dirty="0">
                <a:latin typeface="Courier" pitchFamily="49" charset="0"/>
              </a:rPr>
              <a:t>select</a:t>
            </a:r>
            <a:r>
              <a:rPr lang="en-US" altLang="en-US" sz="2000" b="1" dirty="0">
                <a:latin typeface="Courier" pitchFamily="49" charset="0"/>
              </a:rPr>
              <a:t> *</a:t>
            </a:r>
          </a:p>
          <a:p>
            <a:pPr marL="0" indent="0">
              <a:spcBef>
                <a:spcPct val="0"/>
              </a:spcBef>
              <a:buNone/>
            </a:pPr>
            <a:r>
              <a:rPr lang="en-US" altLang="en-US" sz="2000" b="1" i="1" dirty="0">
                <a:latin typeface="Courier" pitchFamily="49" charset="0"/>
              </a:rPr>
              <a:t>from</a:t>
            </a:r>
            <a:r>
              <a:rPr lang="en-US" altLang="en-US" sz="2000" b="1" dirty="0">
                <a:latin typeface="Courier" pitchFamily="49" charset="0"/>
              </a:rPr>
              <a:t>    E</a:t>
            </a:r>
          </a:p>
          <a:p>
            <a:pPr marL="0" indent="0">
              <a:spcBef>
                <a:spcPct val="0"/>
              </a:spcBef>
              <a:buNone/>
            </a:pPr>
            <a:r>
              <a:rPr lang="en-US" altLang="en-US" sz="2000" b="1" i="1" u="sng" dirty="0">
                <a:solidFill>
                  <a:srgbClr val="FFFF00"/>
                </a:solidFill>
                <a:latin typeface="Courier" pitchFamily="49" charset="0"/>
              </a:rPr>
              <a:t>order by</a:t>
            </a:r>
            <a:r>
              <a:rPr lang="en-US" altLang="en-US" sz="2000" b="1" dirty="0">
                <a:solidFill>
                  <a:srgbClr val="FFFF00"/>
                </a:solidFill>
                <a:latin typeface="Courier" pitchFamily="49" charset="0"/>
              </a:rPr>
              <a:t> </a:t>
            </a:r>
            <a:r>
              <a:rPr lang="en-US" altLang="en-US" sz="2000" b="1" dirty="0" err="1">
                <a:latin typeface="Courier" pitchFamily="49" charset="0"/>
              </a:rPr>
              <a:t>dno</a:t>
            </a:r>
            <a:r>
              <a:rPr lang="en-US" altLang="en-US" sz="2000" b="1" dirty="0">
                <a:latin typeface="Courier" pitchFamily="49" charset="0"/>
              </a:rPr>
              <a:t>, </a:t>
            </a:r>
            <a:r>
              <a:rPr lang="en-US" altLang="en-US" sz="2000" b="1" dirty="0" err="1">
                <a:latin typeface="Courier" pitchFamily="49" charset="0"/>
              </a:rPr>
              <a:t>sal</a:t>
            </a:r>
            <a:r>
              <a:rPr lang="en-US" altLang="en-US" sz="2000" b="1" dirty="0">
                <a:latin typeface="Courier" pitchFamily="49" charset="0"/>
              </a:rPr>
              <a:t> desc, </a:t>
            </a:r>
            <a:r>
              <a:rPr lang="en-US" altLang="en-US" sz="2000" b="1" dirty="0" err="1">
                <a:latin typeface="Courier" pitchFamily="49" charset="0"/>
              </a:rPr>
              <a:t>ename</a:t>
            </a:r>
            <a:r>
              <a:rPr lang="en-US" altLang="en-US" sz="2000" b="1" dirty="0">
                <a:latin typeface="Courier" pitchFamily="49" charset="0"/>
              </a:rPr>
              <a:t>;</a:t>
            </a:r>
          </a:p>
          <a:p>
            <a:pPr marL="0" indent="0">
              <a:buNone/>
            </a:pPr>
            <a:r>
              <a:rPr lang="en-US" altLang="en-US" sz="1600" i="1" dirty="0"/>
              <a:t>Print out E.  Order the tuples by dept #.  Within each dept, order from highest to lowest salary.  </a:t>
            </a:r>
          </a:p>
          <a:p>
            <a:pPr marL="0" indent="0">
              <a:buNone/>
            </a:pPr>
            <a:r>
              <a:rPr lang="en-US" altLang="en-US" sz="1600" i="1" dirty="0"/>
              <a:t>For salary ties, use alphabetical order on last name</a:t>
            </a:r>
          </a:p>
          <a:p>
            <a:pPr marL="0" indent="0">
              <a:buNone/>
            </a:pPr>
            <a:r>
              <a:rPr lang="en-US" altLang="en-US" sz="1600" dirty="0"/>
              <a:t>		</a:t>
            </a:r>
            <a:r>
              <a:rPr lang="en-US" altLang="en-US" i="1" dirty="0" err="1"/>
              <a:t>ename</a:t>
            </a:r>
            <a:r>
              <a:rPr lang="en-US" altLang="en-US" i="1" dirty="0"/>
              <a:t>       </a:t>
            </a:r>
            <a:r>
              <a:rPr lang="en-US" altLang="en-US" i="1" dirty="0" err="1"/>
              <a:t>dno</a:t>
            </a:r>
            <a:r>
              <a:rPr lang="en-US" altLang="en-US" i="1" dirty="0"/>
              <a:t>                 </a:t>
            </a:r>
            <a:r>
              <a:rPr lang="en-US" altLang="en-US" i="1" dirty="0" err="1"/>
              <a:t>sal</a:t>
            </a:r>
            <a:r>
              <a:rPr lang="en-US" altLang="en-US" i="1" dirty="0"/>
              <a:t>             location</a:t>
            </a:r>
          </a:p>
          <a:p>
            <a:pPr marL="0" indent="0">
              <a:buNone/>
            </a:pPr>
            <a:r>
              <a:rPr lang="en-US" altLang="en-US" dirty="0"/>
              <a:t>		</a:t>
            </a:r>
            <a:r>
              <a:rPr lang="en-US" altLang="en-US" sz="2000" dirty="0"/>
              <a:t>Susan            1           30K	Hob</a:t>
            </a:r>
          </a:p>
          <a:p>
            <a:pPr marL="0" indent="0">
              <a:buNone/>
            </a:pPr>
            <a:r>
              <a:rPr lang="en-US" altLang="en-US" sz="2000" dirty="0"/>
              <a:t>		Mary              1           20K    Hob</a:t>
            </a:r>
          </a:p>
          <a:p>
            <a:pPr marL="0" indent="0">
              <a:buNone/>
            </a:pPr>
            <a:r>
              <a:rPr lang="en-US" altLang="en-US" sz="2000" dirty="0"/>
              <a:t>		Jane              1           19K	Hob</a:t>
            </a:r>
          </a:p>
          <a:p>
            <a:pPr marL="0" indent="0">
              <a:buNone/>
            </a:pPr>
            <a:r>
              <a:rPr lang="en-US" altLang="en-US" sz="2000" dirty="0"/>
              <a:t>		Jim                2           15K	</a:t>
            </a:r>
            <a:r>
              <a:rPr lang="en-US" altLang="en-US" sz="2000" dirty="0" err="1"/>
              <a:t>Melb</a:t>
            </a:r>
            <a:endParaRPr lang="en-US" altLang="en-US" sz="2000" dirty="0"/>
          </a:p>
          <a:p>
            <a:pPr marL="0" indent="0">
              <a:buNone/>
            </a:pPr>
            <a:r>
              <a:rPr lang="en-US" altLang="en-US" sz="2000" dirty="0"/>
              <a:t>		John              2           15K	</a:t>
            </a:r>
            <a:r>
              <a:rPr lang="en-US" altLang="en-US" sz="2000" dirty="0" err="1"/>
              <a:t>Melb</a:t>
            </a:r>
            <a:endParaRPr lang="en-US" altLang="en-US" sz="2000" dirty="0"/>
          </a:p>
          <a:p>
            <a:pPr marL="0" indent="0">
              <a:buNone/>
            </a:pPr>
            <a:endParaRPr lang="en-US" altLang="en-US" sz="2000" dirty="0"/>
          </a:p>
        </p:txBody>
      </p:sp>
      <p:sp>
        <p:nvSpPr>
          <p:cNvPr id="22532" name="TextBox 3">
            <a:extLst>
              <a:ext uri="{FF2B5EF4-FFF2-40B4-BE49-F238E27FC236}">
                <a16:creationId xmlns:a16="http://schemas.microsoft.com/office/drawing/2014/main" id="{ED05B51D-512D-4213-BCD9-B6A78B650955}"/>
              </a:ext>
            </a:extLst>
          </p:cNvPr>
          <p:cNvSpPr txBox="1">
            <a:spLocks noChangeArrowheads="1"/>
          </p:cNvSpPr>
          <p:nvPr/>
        </p:nvSpPr>
        <p:spPr bwMode="auto">
          <a:xfrm>
            <a:off x="8431216" y="6673853"/>
            <a:ext cx="2784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sz="1000"/>
              <a:t>Adapted from Naveen Ashish’s Slides on SQL</a:t>
            </a:r>
          </a:p>
        </p:txBody>
      </p:sp>
      <p:graphicFrame>
        <p:nvGraphicFramePr>
          <p:cNvPr id="5" name="Table 4">
            <a:extLst>
              <a:ext uri="{FF2B5EF4-FFF2-40B4-BE49-F238E27FC236}">
                <a16:creationId xmlns:a16="http://schemas.microsoft.com/office/drawing/2014/main" id="{9EEF8C3A-ED65-4D8B-A7E6-B102212886A8}"/>
              </a:ext>
            </a:extLst>
          </p:cNvPr>
          <p:cNvGraphicFramePr>
            <a:graphicFrameLocks noGrp="1"/>
          </p:cNvGraphicFramePr>
          <p:nvPr/>
        </p:nvGraphicFramePr>
        <p:xfrm>
          <a:off x="7469188" y="3425827"/>
          <a:ext cx="3198812" cy="1920876"/>
        </p:xfrm>
        <a:graphic>
          <a:graphicData uri="http://schemas.openxmlformats.org/drawingml/2006/table">
            <a:tbl>
              <a:tblPr firstRow="1" bandRow="1">
                <a:tableStyleId>{5C22544A-7EE6-4342-B048-85BDC9FD1C3A}</a:tableStyleId>
              </a:tblPr>
              <a:tblGrid>
                <a:gridCol w="829963">
                  <a:extLst>
                    <a:ext uri="{9D8B030D-6E8A-4147-A177-3AD203B41FA5}">
                      <a16:colId xmlns:a16="http://schemas.microsoft.com/office/drawing/2014/main" val="20000"/>
                    </a:ext>
                  </a:extLst>
                </a:gridCol>
                <a:gridCol w="601550">
                  <a:extLst>
                    <a:ext uri="{9D8B030D-6E8A-4147-A177-3AD203B41FA5}">
                      <a16:colId xmlns:a16="http://schemas.microsoft.com/office/drawing/2014/main" val="20001"/>
                    </a:ext>
                  </a:extLst>
                </a:gridCol>
                <a:gridCol w="487775">
                  <a:extLst>
                    <a:ext uri="{9D8B030D-6E8A-4147-A177-3AD203B41FA5}">
                      <a16:colId xmlns:a16="http://schemas.microsoft.com/office/drawing/2014/main" val="20002"/>
                    </a:ext>
                  </a:extLst>
                </a:gridCol>
                <a:gridCol w="639762">
                  <a:extLst>
                    <a:ext uri="{9D8B030D-6E8A-4147-A177-3AD203B41FA5}">
                      <a16:colId xmlns:a16="http://schemas.microsoft.com/office/drawing/2014/main" val="20003"/>
                    </a:ext>
                  </a:extLst>
                </a:gridCol>
                <a:gridCol w="639762">
                  <a:extLst>
                    <a:ext uri="{9D8B030D-6E8A-4147-A177-3AD203B41FA5}">
                      <a16:colId xmlns:a16="http://schemas.microsoft.com/office/drawing/2014/main" val="20004"/>
                    </a:ext>
                  </a:extLst>
                </a:gridCol>
              </a:tblGrid>
              <a:tr h="640292">
                <a:tc>
                  <a:txBody>
                    <a:bodyPr/>
                    <a:lstStyle/>
                    <a:p>
                      <a:r>
                        <a:rPr lang="en-AU" sz="1800" dirty="0" err="1"/>
                        <a:t>ename</a:t>
                      </a:r>
                      <a:endParaRPr lang="en-AU" sz="1800" dirty="0"/>
                    </a:p>
                  </a:txBody>
                  <a:tcPr marL="68586" marR="68586" marT="45735" marB="45735"/>
                </a:tc>
                <a:tc>
                  <a:txBody>
                    <a:bodyPr/>
                    <a:lstStyle/>
                    <a:p>
                      <a:r>
                        <a:rPr lang="en-AU" sz="1800" dirty="0" err="1"/>
                        <a:t>dno</a:t>
                      </a:r>
                      <a:endParaRPr lang="en-AU" sz="1800" dirty="0"/>
                    </a:p>
                  </a:txBody>
                  <a:tcPr marL="68586" marR="68586" marT="45735" marB="45735"/>
                </a:tc>
                <a:tc>
                  <a:txBody>
                    <a:bodyPr/>
                    <a:lstStyle/>
                    <a:p>
                      <a:r>
                        <a:rPr lang="en-AU" sz="1800" dirty="0" err="1"/>
                        <a:t>Proj</a:t>
                      </a:r>
                      <a:r>
                        <a:rPr lang="en-AU" sz="1800" dirty="0"/>
                        <a:t>#</a:t>
                      </a:r>
                    </a:p>
                  </a:txBody>
                  <a:tcPr marL="68586" marR="68586" marT="45735" marB="45735"/>
                </a:tc>
                <a:tc>
                  <a:txBody>
                    <a:bodyPr/>
                    <a:lstStyle/>
                    <a:p>
                      <a:r>
                        <a:rPr lang="en-AU" sz="1800" dirty="0" err="1"/>
                        <a:t>sal</a:t>
                      </a:r>
                      <a:endParaRPr lang="en-AU" sz="1800" dirty="0"/>
                    </a:p>
                  </a:txBody>
                  <a:tcPr marL="68586" marR="68586" marT="45735" marB="45735"/>
                </a:tc>
                <a:tc>
                  <a:txBody>
                    <a:bodyPr/>
                    <a:lstStyle/>
                    <a:p>
                      <a:r>
                        <a:rPr lang="en-AU" sz="1800" dirty="0"/>
                        <a:t>location</a:t>
                      </a:r>
                    </a:p>
                  </a:txBody>
                  <a:tcPr marL="68586" marR="68586" marT="45735" marB="45735"/>
                </a:tc>
                <a:extLst>
                  <a:ext uri="{0D108BD9-81ED-4DB2-BD59-A6C34878D82A}">
                    <a16:rowId xmlns:a16="http://schemas.microsoft.com/office/drawing/2014/main" val="10000"/>
                  </a:ext>
                </a:extLst>
              </a:tr>
              <a:tr h="640292">
                <a:tc>
                  <a:txBody>
                    <a:bodyPr/>
                    <a:lstStyle/>
                    <a:p>
                      <a:r>
                        <a:rPr lang="en-AU" sz="1800" dirty="0"/>
                        <a:t>Ram</a:t>
                      </a:r>
                    </a:p>
                  </a:txBody>
                  <a:tcPr marL="68586" marR="68586" marT="45735" marB="45735"/>
                </a:tc>
                <a:tc>
                  <a:txBody>
                    <a:bodyPr/>
                    <a:lstStyle/>
                    <a:p>
                      <a:r>
                        <a:rPr lang="en-AU" sz="1800" dirty="0"/>
                        <a:t>3</a:t>
                      </a:r>
                    </a:p>
                  </a:txBody>
                  <a:tcPr marL="68586" marR="68586" marT="45735" marB="45735"/>
                </a:tc>
                <a:tc>
                  <a:txBody>
                    <a:bodyPr/>
                    <a:lstStyle/>
                    <a:p>
                      <a:r>
                        <a:rPr lang="en-AU" sz="1800" dirty="0"/>
                        <a:t>234</a:t>
                      </a:r>
                    </a:p>
                  </a:txBody>
                  <a:tcPr marL="68586" marR="68586" marT="45735" marB="45735"/>
                </a:tc>
                <a:tc>
                  <a:txBody>
                    <a:bodyPr/>
                    <a:lstStyle/>
                    <a:p>
                      <a:r>
                        <a:rPr lang="en-AU" sz="1800" dirty="0"/>
                        <a:t>2000</a:t>
                      </a:r>
                    </a:p>
                  </a:txBody>
                  <a:tcPr marL="68586" marR="68586" marT="45735" marB="45735"/>
                </a:tc>
                <a:tc>
                  <a:txBody>
                    <a:bodyPr/>
                    <a:lstStyle/>
                    <a:p>
                      <a:r>
                        <a:rPr lang="en-AU" sz="1800" dirty="0" err="1"/>
                        <a:t>Melb</a:t>
                      </a:r>
                      <a:endParaRPr lang="en-AU" sz="1800" dirty="0"/>
                    </a:p>
                  </a:txBody>
                  <a:tcPr marL="68586" marR="68586" marT="45735" marB="45735"/>
                </a:tc>
                <a:extLst>
                  <a:ext uri="{0D108BD9-81ED-4DB2-BD59-A6C34878D82A}">
                    <a16:rowId xmlns:a16="http://schemas.microsoft.com/office/drawing/2014/main" val="10001"/>
                  </a:ext>
                </a:extLst>
              </a:tr>
              <a:tr h="640292">
                <a:tc>
                  <a:txBody>
                    <a:bodyPr/>
                    <a:lstStyle/>
                    <a:p>
                      <a:r>
                        <a:rPr lang="en-AU" sz="1800" dirty="0"/>
                        <a:t>John</a:t>
                      </a:r>
                    </a:p>
                  </a:txBody>
                  <a:tcPr marL="68586" marR="68586" marT="45735" marB="45735"/>
                </a:tc>
                <a:tc>
                  <a:txBody>
                    <a:bodyPr/>
                    <a:lstStyle/>
                    <a:p>
                      <a:r>
                        <a:rPr lang="en-AU" sz="1800" dirty="0"/>
                        <a:t>2</a:t>
                      </a:r>
                    </a:p>
                  </a:txBody>
                  <a:tcPr marL="68586" marR="68586" marT="45735" marB="45735"/>
                </a:tc>
                <a:tc>
                  <a:txBody>
                    <a:bodyPr/>
                    <a:lstStyle/>
                    <a:p>
                      <a:r>
                        <a:rPr lang="en-AU" sz="1800" dirty="0"/>
                        <a:t>237</a:t>
                      </a:r>
                    </a:p>
                  </a:txBody>
                  <a:tcPr marL="68586" marR="68586" marT="45735" marB="45735"/>
                </a:tc>
                <a:tc>
                  <a:txBody>
                    <a:bodyPr/>
                    <a:lstStyle/>
                    <a:p>
                      <a:r>
                        <a:rPr lang="en-AU" sz="1800" dirty="0"/>
                        <a:t>5000</a:t>
                      </a:r>
                    </a:p>
                  </a:txBody>
                  <a:tcPr marL="68586" marR="68586" marT="45735" marB="45735"/>
                </a:tc>
                <a:tc>
                  <a:txBody>
                    <a:bodyPr/>
                    <a:lstStyle/>
                    <a:p>
                      <a:r>
                        <a:rPr lang="en-AU" sz="1800" dirty="0"/>
                        <a:t>Hob</a:t>
                      </a:r>
                    </a:p>
                  </a:txBody>
                  <a:tcPr marL="68586" marR="68586" marT="45735" marB="45735"/>
                </a:tc>
                <a:extLst>
                  <a:ext uri="{0D108BD9-81ED-4DB2-BD59-A6C34878D82A}">
                    <a16:rowId xmlns:a16="http://schemas.microsoft.com/office/drawing/2014/main" val="10002"/>
                  </a:ext>
                </a:extLst>
              </a:tr>
            </a:tbl>
          </a:graphicData>
        </a:graphic>
      </p:graphicFrame>
      <p:graphicFrame>
        <p:nvGraphicFramePr>
          <p:cNvPr id="6" name="Table 5">
            <a:extLst>
              <a:ext uri="{FF2B5EF4-FFF2-40B4-BE49-F238E27FC236}">
                <a16:creationId xmlns:a16="http://schemas.microsoft.com/office/drawing/2014/main" id="{4428AEF2-C70C-492F-AB1E-868C06A836A3}"/>
              </a:ext>
            </a:extLst>
          </p:cNvPr>
          <p:cNvGraphicFramePr>
            <a:graphicFrameLocks noGrp="1"/>
          </p:cNvGraphicFramePr>
          <p:nvPr/>
        </p:nvGraphicFramePr>
        <p:xfrm>
          <a:off x="7932740" y="5289550"/>
          <a:ext cx="2384424" cy="1384300"/>
        </p:xfrm>
        <a:graphic>
          <a:graphicData uri="http://schemas.openxmlformats.org/drawingml/2006/table">
            <a:tbl>
              <a:tblPr firstRow="1" bandRow="1">
                <a:tableStyleId>{5C22544A-7EE6-4342-B048-85BDC9FD1C3A}</a:tableStyleId>
              </a:tblPr>
              <a:tblGrid>
                <a:gridCol w="794808">
                  <a:extLst>
                    <a:ext uri="{9D8B030D-6E8A-4147-A177-3AD203B41FA5}">
                      <a16:colId xmlns:a16="http://schemas.microsoft.com/office/drawing/2014/main" val="20000"/>
                    </a:ext>
                  </a:extLst>
                </a:gridCol>
                <a:gridCol w="794808">
                  <a:extLst>
                    <a:ext uri="{9D8B030D-6E8A-4147-A177-3AD203B41FA5}">
                      <a16:colId xmlns:a16="http://schemas.microsoft.com/office/drawing/2014/main" val="20001"/>
                    </a:ext>
                  </a:extLst>
                </a:gridCol>
                <a:gridCol w="794808">
                  <a:extLst>
                    <a:ext uri="{9D8B030D-6E8A-4147-A177-3AD203B41FA5}">
                      <a16:colId xmlns:a16="http://schemas.microsoft.com/office/drawing/2014/main" val="20002"/>
                    </a:ext>
                  </a:extLst>
                </a:gridCol>
              </a:tblGrid>
              <a:tr h="641256">
                <a:tc>
                  <a:txBody>
                    <a:bodyPr/>
                    <a:lstStyle/>
                    <a:p>
                      <a:r>
                        <a:rPr lang="en-AU" sz="1800" dirty="0" err="1"/>
                        <a:t>dno</a:t>
                      </a:r>
                      <a:endParaRPr lang="en-AU" sz="1800" dirty="0"/>
                    </a:p>
                  </a:txBody>
                  <a:tcPr marL="68586" marR="68586" marT="45805" marB="45805"/>
                </a:tc>
                <a:tc>
                  <a:txBody>
                    <a:bodyPr/>
                    <a:lstStyle/>
                    <a:p>
                      <a:r>
                        <a:rPr lang="en-AU" sz="1800" dirty="0" err="1"/>
                        <a:t>dname</a:t>
                      </a:r>
                      <a:endParaRPr lang="en-AU" sz="1800" dirty="0"/>
                    </a:p>
                  </a:txBody>
                  <a:tcPr marL="68586" marR="68586" marT="45805" marB="45805"/>
                </a:tc>
                <a:tc>
                  <a:txBody>
                    <a:bodyPr/>
                    <a:lstStyle/>
                    <a:p>
                      <a:r>
                        <a:rPr lang="en-AU" sz="1800" dirty="0" err="1"/>
                        <a:t>mgr</a:t>
                      </a:r>
                      <a:endParaRPr lang="en-AU" sz="1800" dirty="0"/>
                    </a:p>
                  </a:txBody>
                  <a:tcPr marL="68586" marR="68586" marT="45805" marB="45805"/>
                </a:tc>
                <a:extLst>
                  <a:ext uri="{0D108BD9-81ED-4DB2-BD59-A6C34878D82A}">
                    <a16:rowId xmlns:a16="http://schemas.microsoft.com/office/drawing/2014/main" val="10000"/>
                  </a:ext>
                </a:extLst>
              </a:tr>
              <a:tr h="371522">
                <a:tc>
                  <a:txBody>
                    <a:bodyPr/>
                    <a:lstStyle/>
                    <a:p>
                      <a:r>
                        <a:rPr lang="en-AU" sz="1800" dirty="0"/>
                        <a:t>2</a:t>
                      </a:r>
                    </a:p>
                  </a:txBody>
                  <a:tcPr marL="68586" marR="68586" marT="45805" marB="45805"/>
                </a:tc>
                <a:tc>
                  <a:txBody>
                    <a:bodyPr/>
                    <a:lstStyle/>
                    <a:p>
                      <a:r>
                        <a:rPr lang="en-AU" sz="1800" dirty="0"/>
                        <a:t>HR</a:t>
                      </a:r>
                    </a:p>
                  </a:txBody>
                  <a:tcPr marL="68586" marR="68586" marT="45805" marB="45805"/>
                </a:tc>
                <a:tc>
                  <a:txBody>
                    <a:bodyPr/>
                    <a:lstStyle/>
                    <a:p>
                      <a:r>
                        <a:rPr lang="en-AU" sz="1800" dirty="0"/>
                        <a:t>Harry</a:t>
                      </a:r>
                    </a:p>
                  </a:txBody>
                  <a:tcPr marL="68586" marR="68586" marT="45805" marB="45805"/>
                </a:tc>
                <a:extLst>
                  <a:ext uri="{0D108BD9-81ED-4DB2-BD59-A6C34878D82A}">
                    <a16:rowId xmlns:a16="http://schemas.microsoft.com/office/drawing/2014/main" val="10001"/>
                  </a:ext>
                </a:extLst>
              </a:tr>
              <a:tr h="371522">
                <a:tc>
                  <a:txBody>
                    <a:bodyPr/>
                    <a:lstStyle/>
                    <a:p>
                      <a:r>
                        <a:rPr lang="en-AU" sz="1800" dirty="0"/>
                        <a:t>3</a:t>
                      </a:r>
                    </a:p>
                  </a:txBody>
                  <a:tcPr marL="68586" marR="68586" marT="45805" marB="45805"/>
                </a:tc>
                <a:tc>
                  <a:txBody>
                    <a:bodyPr/>
                    <a:lstStyle/>
                    <a:p>
                      <a:r>
                        <a:rPr lang="en-AU" sz="1800" dirty="0" err="1"/>
                        <a:t>Eng</a:t>
                      </a:r>
                      <a:endParaRPr lang="en-AU" sz="1800" dirty="0"/>
                    </a:p>
                  </a:txBody>
                  <a:tcPr marL="68586" marR="68586" marT="45805" marB="45805"/>
                </a:tc>
                <a:tc>
                  <a:txBody>
                    <a:bodyPr/>
                    <a:lstStyle/>
                    <a:p>
                      <a:r>
                        <a:rPr lang="en-AU" sz="1800" dirty="0"/>
                        <a:t>Harry</a:t>
                      </a:r>
                    </a:p>
                  </a:txBody>
                  <a:tcPr marL="68586" marR="68586" marT="45805" marB="45805"/>
                </a:tc>
                <a:extLst>
                  <a:ext uri="{0D108BD9-81ED-4DB2-BD59-A6C34878D82A}">
                    <a16:rowId xmlns:a16="http://schemas.microsoft.com/office/drawing/2014/main" val="10002"/>
                  </a:ext>
                </a:extLst>
              </a:tr>
            </a:tbl>
          </a:graphicData>
        </a:graphic>
      </p:graphicFrame>
      <p:sp>
        <p:nvSpPr>
          <p:cNvPr id="22577" name="TextBox 6">
            <a:extLst>
              <a:ext uri="{FF2B5EF4-FFF2-40B4-BE49-F238E27FC236}">
                <a16:creationId xmlns:a16="http://schemas.microsoft.com/office/drawing/2014/main" id="{479F278F-C8C8-4C0E-BFD2-5F225FDB1E60}"/>
              </a:ext>
            </a:extLst>
          </p:cNvPr>
          <p:cNvSpPr txBox="1">
            <a:spLocks noChangeArrowheads="1"/>
          </p:cNvSpPr>
          <p:nvPr/>
        </p:nvSpPr>
        <p:spPr bwMode="auto">
          <a:xfrm>
            <a:off x="6913566" y="4370388"/>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b="1"/>
              <a:t>E</a:t>
            </a:r>
          </a:p>
        </p:txBody>
      </p:sp>
      <p:sp>
        <p:nvSpPr>
          <p:cNvPr id="22578" name="TextBox 7">
            <a:extLst>
              <a:ext uri="{FF2B5EF4-FFF2-40B4-BE49-F238E27FC236}">
                <a16:creationId xmlns:a16="http://schemas.microsoft.com/office/drawing/2014/main" id="{ABB6A54A-4220-4899-A763-1BA957F2DDCD}"/>
              </a:ext>
            </a:extLst>
          </p:cNvPr>
          <p:cNvSpPr txBox="1">
            <a:spLocks noChangeArrowheads="1"/>
          </p:cNvSpPr>
          <p:nvPr/>
        </p:nvSpPr>
        <p:spPr bwMode="auto">
          <a:xfrm>
            <a:off x="7361241" y="5921375"/>
            <a:ext cx="350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b="1"/>
              <a:t>D</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5C7E-F3B7-4AA5-8AF1-5C26A8A168AA}"/>
              </a:ext>
            </a:extLst>
          </p:cNvPr>
          <p:cNvSpPr>
            <a:spLocks noGrp="1"/>
          </p:cNvSpPr>
          <p:nvPr>
            <p:ph type="title"/>
          </p:nvPr>
        </p:nvSpPr>
        <p:spPr/>
        <p:txBody>
          <a:bodyPr/>
          <a:lstStyle/>
          <a:p>
            <a:pPr>
              <a:defRPr/>
            </a:pPr>
            <a:r>
              <a:rPr lang="en-AU" dirty="0"/>
              <a:t>Aggregate Functions </a:t>
            </a:r>
          </a:p>
        </p:txBody>
      </p:sp>
      <p:sp>
        <p:nvSpPr>
          <p:cNvPr id="23555" name="Content Placeholder 2">
            <a:extLst>
              <a:ext uri="{FF2B5EF4-FFF2-40B4-BE49-F238E27FC236}">
                <a16:creationId xmlns:a16="http://schemas.microsoft.com/office/drawing/2014/main" id="{5C697781-9A41-47BD-9FEA-20E9378757CA}"/>
              </a:ext>
            </a:extLst>
          </p:cNvPr>
          <p:cNvSpPr>
            <a:spLocks noGrp="1"/>
          </p:cNvSpPr>
          <p:nvPr>
            <p:ph idx="1"/>
          </p:nvPr>
        </p:nvSpPr>
        <p:spPr/>
        <p:txBody>
          <a:bodyPr>
            <a:normAutofit/>
          </a:bodyPr>
          <a:lstStyle/>
          <a:p>
            <a:pPr eaLnBrk="1" hangingPunct="1"/>
            <a:r>
              <a:rPr lang="en-US" altLang="en-US" sz="2800"/>
              <a:t>SQL provides useful functions that can:</a:t>
            </a:r>
          </a:p>
          <a:p>
            <a:pPr lvl="1" eaLnBrk="1" hangingPunct="1"/>
            <a:r>
              <a:rPr lang="en-US" altLang="en-US" sz="2400"/>
              <a:t>Count</a:t>
            </a:r>
          </a:p>
          <a:p>
            <a:pPr lvl="1" eaLnBrk="1" hangingPunct="1"/>
            <a:r>
              <a:rPr lang="en-US" altLang="en-US" sz="2400"/>
              <a:t>Find minimum and maximum values</a:t>
            </a:r>
          </a:p>
          <a:p>
            <a:pPr lvl="1" eaLnBrk="1" hangingPunct="1"/>
            <a:r>
              <a:rPr lang="en-US" altLang="en-US" sz="2400"/>
              <a:t>Calculate averages</a:t>
            </a:r>
          </a:p>
          <a:p>
            <a:pPr eaLnBrk="1" hangingPunct="1"/>
            <a:r>
              <a:rPr lang="en-US" altLang="en-US" sz="2800"/>
              <a:t>SQL allows user to limit queries</a:t>
            </a:r>
          </a:p>
          <a:p>
            <a:pPr eaLnBrk="1" hangingPunct="1"/>
            <a:r>
              <a:rPr lang="en-US" altLang="en-US" sz="2800"/>
              <a:t>SQL also allows string and arithmetic operations such as +, -, /, sqrt() etc</a:t>
            </a:r>
            <a:endParaRPr lang="en-AU" alt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D2DB1D2B-942F-48AA-A3EC-F0FE8C5ED599}"/>
              </a:ext>
            </a:extLst>
          </p:cNvPr>
          <p:cNvSpPr>
            <a:spLocks noGrp="1" noChangeArrowheads="1"/>
          </p:cNvSpPr>
          <p:nvPr>
            <p:ph type="title"/>
          </p:nvPr>
        </p:nvSpPr>
        <p:spPr/>
        <p:txBody>
          <a:bodyPr/>
          <a:lstStyle/>
          <a:p>
            <a:pPr>
              <a:defRPr/>
            </a:pPr>
            <a:r>
              <a:rPr lang="en-US" altLang="en-US"/>
              <a:t>Aggregate Functions</a:t>
            </a:r>
          </a:p>
        </p:txBody>
      </p:sp>
      <p:sp>
        <p:nvSpPr>
          <p:cNvPr id="95236" name="Rectangle 4">
            <a:extLst>
              <a:ext uri="{FF2B5EF4-FFF2-40B4-BE49-F238E27FC236}">
                <a16:creationId xmlns:a16="http://schemas.microsoft.com/office/drawing/2014/main" id="{D92D7F35-B7EE-41FB-A2B6-00394A571E7F}"/>
              </a:ext>
            </a:extLst>
          </p:cNvPr>
          <p:cNvSpPr>
            <a:spLocks noGrp="1" noChangeArrowheads="1"/>
          </p:cNvSpPr>
          <p:nvPr>
            <p:ph idx="1"/>
          </p:nvPr>
        </p:nvSpPr>
        <p:spPr>
          <a:xfrm>
            <a:off x="838200" y="1524000"/>
            <a:ext cx="10515600" cy="4968875"/>
          </a:xfrm>
        </p:spPr>
        <p:txBody>
          <a:bodyPr>
            <a:normAutofit lnSpcReduction="10000"/>
          </a:bodyPr>
          <a:lstStyle/>
          <a:p>
            <a:pPr eaLnBrk="1" hangingPunct="1">
              <a:lnSpc>
                <a:spcPct val="80000"/>
              </a:lnSpc>
              <a:buFont typeface="Wingdings" panose="05000000000000000000" pitchFamily="2" charset="2"/>
              <a:buNone/>
            </a:pPr>
            <a:r>
              <a:rPr lang="en-US" altLang="en-US" sz="2300" i="1" dirty="0">
                <a:solidFill>
                  <a:srgbClr val="FFFF00"/>
                </a:solidFill>
              </a:rPr>
              <a:t>What is the minimum, maximum, average salary of employees in the toy department ?</a:t>
            </a:r>
          </a:p>
          <a:p>
            <a:pPr eaLnBrk="1" hangingPunct="1">
              <a:lnSpc>
                <a:spcPct val="80000"/>
              </a:lnSpc>
              <a:buFont typeface="Wingdings" panose="05000000000000000000" pitchFamily="2" charset="2"/>
              <a:buNone/>
            </a:pPr>
            <a:endParaRPr lang="en-US" altLang="en-US" sz="1600" i="1" dirty="0">
              <a:solidFill>
                <a:srgbClr val="FF0000"/>
              </a:solidFill>
            </a:endParaRPr>
          </a:p>
          <a:p>
            <a:pPr eaLnBrk="1" hangingPunct="1">
              <a:lnSpc>
                <a:spcPct val="80000"/>
              </a:lnSpc>
            </a:pPr>
            <a:r>
              <a:rPr lang="en-US" altLang="en-US" dirty="0"/>
              <a:t>Functions: min, max, sum, count, avg</a:t>
            </a:r>
            <a:endParaRPr lang="en-US" altLang="en-US" sz="2000" dirty="0"/>
          </a:p>
          <a:p>
            <a:pPr eaLnBrk="1" hangingPunct="1">
              <a:lnSpc>
                <a:spcPct val="80000"/>
              </a:lnSpc>
              <a:buFont typeface="Wingdings" panose="05000000000000000000" pitchFamily="2" charset="2"/>
              <a:buNone/>
            </a:pPr>
            <a:r>
              <a:rPr lang="en-US" altLang="en-US" sz="2000" dirty="0"/>
              <a:t>    </a:t>
            </a:r>
            <a:r>
              <a:rPr lang="en-US" altLang="en-US" dirty="0"/>
              <a:t>input:</a:t>
            </a:r>
            <a:r>
              <a:rPr lang="en-US" altLang="en-US" sz="2000" dirty="0"/>
              <a:t> </a:t>
            </a:r>
            <a:r>
              <a:rPr lang="en-US" altLang="en-US" sz="1600" b="1" dirty="0"/>
              <a:t>collection of numbers/strings (depending on operation)</a:t>
            </a:r>
            <a:endParaRPr lang="en-US" altLang="en-US" sz="2000" dirty="0"/>
          </a:p>
          <a:p>
            <a:pPr eaLnBrk="1" hangingPunct="1">
              <a:lnSpc>
                <a:spcPct val="80000"/>
              </a:lnSpc>
              <a:buFont typeface="Wingdings" panose="05000000000000000000" pitchFamily="2" charset="2"/>
              <a:buNone/>
            </a:pPr>
            <a:r>
              <a:rPr lang="en-US" altLang="en-US" sz="2000" dirty="0"/>
              <a:t>    </a:t>
            </a:r>
            <a:r>
              <a:rPr lang="en-US" altLang="en-US" dirty="0"/>
              <a:t>output: </a:t>
            </a:r>
            <a:r>
              <a:rPr lang="en-US" altLang="en-US" sz="1600" dirty="0"/>
              <a:t>relation with a single attribute with single row</a:t>
            </a:r>
          </a:p>
          <a:p>
            <a:pPr lvl="1" eaLnBrk="1" hangingPunct="1">
              <a:lnSpc>
                <a:spcPct val="80000"/>
              </a:lnSpc>
              <a:buFont typeface="Wingdings" panose="05000000000000000000" pitchFamily="2" charset="2"/>
              <a:buNone/>
            </a:pPr>
            <a:r>
              <a:rPr lang="en-US" altLang="en-US" sz="1800" dirty="0"/>
              <a:t>	</a:t>
            </a:r>
            <a:r>
              <a:rPr lang="en-US" altLang="en-US" sz="1800" dirty="0">
                <a:latin typeface="Courier New" panose="02070309020205020404" pitchFamily="49" charset="0"/>
                <a:cs typeface="Courier New" panose="02070309020205020404" pitchFamily="49" charset="0"/>
              </a:rPr>
              <a:t>	</a:t>
            </a:r>
            <a:r>
              <a:rPr lang="en-US" altLang="en-US" sz="2100" i="1" dirty="0">
                <a:latin typeface="Courier New" panose="02070309020205020404" pitchFamily="49" charset="0"/>
                <a:cs typeface="Courier New" panose="02070309020205020404" pitchFamily="49" charset="0"/>
              </a:rPr>
              <a:t>select</a:t>
            </a:r>
            <a:r>
              <a:rPr lang="en-US" altLang="en-US" sz="2100" dirty="0">
                <a:latin typeface="Courier New" panose="02070309020205020404" pitchFamily="49" charset="0"/>
                <a:cs typeface="Courier New" panose="02070309020205020404" pitchFamily="49" charset="0"/>
              </a:rPr>
              <a:t> </a:t>
            </a:r>
            <a:r>
              <a:rPr lang="en-US" altLang="en-US" sz="2100" i="1" dirty="0">
                <a:latin typeface="Courier New" panose="02070309020205020404" pitchFamily="49" charset="0"/>
                <a:cs typeface="Courier New" panose="02070309020205020404" pitchFamily="49" charset="0"/>
              </a:rPr>
              <a:t>min</a:t>
            </a:r>
            <a:r>
              <a:rPr lang="en-US" altLang="en-US" sz="2100" dirty="0">
                <a:latin typeface="Courier New" panose="02070309020205020404" pitchFamily="49" charset="0"/>
                <a:cs typeface="Courier New" panose="02070309020205020404" pitchFamily="49" charset="0"/>
              </a:rPr>
              <a:t>(</a:t>
            </a:r>
            <a:r>
              <a:rPr lang="en-US" altLang="en-US" sz="2100" dirty="0" err="1">
                <a:latin typeface="Courier New" panose="02070309020205020404" pitchFamily="49" charset="0"/>
                <a:cs typeface="Courier New" panose="02070309020205020404" pitchFamily="49" charset="0"/>
              </a:rPr>
              <a:t>sal</a:t>
            </a:r>
            <a:r>
              <a:rPr lang="en-US" altLang="en-US" sz="2100" dirty="0">
                <a:latin typeface="Courier New" panose="02070309020205020404" pitchFamily="49" charset="0"/>
                <a:cs typeface="Courier New" panose="02070309020205020404" pitchFamily="49" charset="0"/>
              </a:rPr>
              <a:t>), </a:t>
            </a:r>
            <a:r>
              <a:rPr lang="en-US" altLang="en-US" sz="2100" i="1" dirty="0">
                <a:latin typeface="Courier New" panose="02070309020205020404" pitchFamily="49" charset="0"/>
                <a:cs typeface="Courier New" panose="02070309020205020404" pitchFamily="49" charset="0"/>
              </a:rPr>
              <a:t>max</a:t>
            </a:r>
            <a:r>
              <a:rPr lang="en-US" altLang="en-US" sz="2100" dirty="0">
                <a:latin typeface="Courier New" panose="02070309020205020404" pitchFamily="49" charset="0"/>
                <a:cs typeface="Courier New" panose="02070309020205020404" pitchFamily="49" charset="0"/>
              </a:rPr>
              <a:t>(</a:t>
            </a:r>
            <a:r>
              <a:rPr lang="en-US" altLang="en-US" sz="2100" dirty="0" err="1">
                <a:latin typeface="Courier New" panose="02070309020205020404" pitchFamily="49" charset="0"/>
                <a:cs typeface="Courier New" panose="02070309020205020404" pitchFamily="49" charset="0"/>
              </a:rPr>
              <a:t>sal</a:t>
            </a:r>
            <a:r>
              <a:rPr lang="en-US" altLang="en-US" sz="2100" dirty="0">
                <a:latin typeface="Courier New" panose="02070309020205020404" pitchFamily="49" charset="0"/>
                <a:cs typeface="Courier New" panose="02070309020205020404" pitchFamily="49" charset="0"/>
              </a:rPr>
              <a:t>), </a:t>
            </a:r>
            <a:r>
              <a:rPr lang="en-US" altLang="en-US" sz="2100" i="1" dirty="0">
                <a:latin typeface="Courier New" panose="02070309020205020404" pitchFamily="49" charset="0"/>
                <a:cs typeface="Courier New" panose="02070309020205020404" pitchFamily="49" charset="0"/>
              </a:rPr>
              <a:t>avg</a:t>
            </a:r>
            <a:r>
              <a:rPr lang="en-US" altLang="en-US" sz="2100" dirty="0">
                <a:latin typeface="Courier New" panose="02070309020205020404" pitchFamily="49" charset="0"/>
                <a:cs typeface="Courier New" panose="02070309020205020404" pitchFamily="49" charset="0"/>
              </a:rPr>
              <a:t>(</a:t>
            </a:r>
            <a:r>
              <a:rPr lang="en-US" altLang="en-US" sz="2100" dirty="0" err="1">
                <a:latin typeface="Courier New" panose="02070309020205020404" pitchFamily="49" charset="0"/>
                <a:cs typeface="Courier New" panose="02070309020205020404" pitchFamily="49" charset="0"/>
              </a:rPr>
              <a:t>sal</a:t>
            </a:r>
            <a:r>
              <a:rPr lang="en-US" altLang="en-US" sz="2100" dirty="0">
                <a:latin typeface="Courier New" panose="02070309020205020404" pitchFamily="49" charset="0"/>
                <a:cs typeface="Courier New" panose="02070309020205020404" pitchFamily="49" charset="0"/>
              </a:rPr>
              <a:t>)</a:t>
            </a:r>
          </a:p>
          <a:p>
            <a:pPr lvl="2" eaLnBrk="1" hangingPunct="1">
              <a:lnSpc>
                <a:spcPct val="80000"/>
              </a:lnSpc>
              <a:buFont typeface="Wingdings" panose="05000000000000000000" pitchFamily="2" charset="2"/>
              <a:buNone/>
            </a:pPr>
            <a:r>
              <a:rPr lang="en-US" altLang="en-US" sz="2100" i="1" dirty="0">
                <a:latin typeface="Courier New" panose="02070309020205020404" pitchFamily="49" charset="0"/>
                <a:cs typeface="Courier New" panose="02070309020205020404" pitchFamily="49" charset="0"/>
              </a:rPr>
              <a:t>   from</a:t>
            </a:r>
            <a:r>
              <a:rPr lang="en-US" altLang="en-US" sz="2100" dirty="0">
                <a:latin typeface="Courier New" panose="02070309020205020404" pitchFamily="49" charset="0"/>
                <a:cs typeface="Courier New" panose="02070309020205020404" pitchFamily="49" charset="0"/>
              </a:rPr>
              <a:t>   E,   D                              </a:t>
            </a:r>
          </a:p>
          <a:p>
            <a:pPr lvl="2" eaLnBrk="1" hangingPunct="1">
              <a:lnSpc>
                <a:spcPct val="80000"/>
              </a:lnSpc>
              <a:buFont typeface="Wingdings" panose="05000000000000000000" pitchFamily="2" charset="2"/>
              <a:buNone/>
            </a:pPr>
            <a:r>
              <a:rPr lang="en-US" altLang="en-US" sz="2100" i="1" dirty="0">
                <a:latin typeface="Courier New" panose="02070309020205020404" pitchFamily="49" charset="0"/>
                <a:cs typeface="Courier New" panose="02070309020205020404" pitchFamily="49" charset="0"/>
              </a:rPr>
              <a:t>   where</a:t>
            </a:r>
            <a:r>
              <a:rPr lang="en-US" altLang="en-US" sz="2100" dirty="0">
                <a:latin typeface="Courier New" panose="02070309020205020404" pitchFamily="49" charset="0"/>
                <a:cs typeface="Courier New" panose="02070309020205020404" pitchFamily="49" charset="0"/>
              </a:rPr>
              <a:t>  </a:t>
            </a:r>
            <a:r>
              <a:rPr lang="en-US" altLang="en-US" sz="2100" dirty="0" err="1">
                <a:latin typeface="Courier New" panose="02070309020205020404" pitchFamily="49" charset="0"/>
                <a:cs typeface="Courier New" panose="02070309020205020404" pitchFamily="49" charset="0"/>
              </a:rPr>
              <a:t>E.dno</a:t>
            </a:r>
            <a:r>
              <a:rPr lang="en-US" altLang="en-US" sz="2100" dirty="0">
                <a:latin typeface="Courier New" panose="02070309020205020404" pitchFamily="49" charset="0"/>
                <a:cs typeface="Courier New" panose="02070309020205020404" pitchFamily="49" charset="0"/>
              </a:rPr>
              <a:t> = </a:t>
            </a:r>
            <a:r>
              <a:rPr lang="en-US" altLang="en-US" sz="2100" dirty="0" err="1">
                <a:latin typeface="Courier New" panose="02070309020205020404" pitchFamily="49" charset="0"/>
                <a:cs typeface="Courier New" panose="02070309020205020404" pitchFamily="49" charset="0"/>
              </a:rPr>
              <a:t>D.dno</a:t>
            </a:r>
            <a:r>
              <a:rPr lang="en-US" altLang="en-US" sz="2100" dirty="0">
                <a:latin typeface="Courier New" panose="02070309020205020404" pitchFamily="49" charset="0"/>
                <a:cs typeface="Courier New" panose="02070309020205020404" pitchFamily="49" charset="0"/>
              </a:rPr>
              <a:t>  </a:t>
            </a:r>
            <a:r>
              <a:rPr lang="en-US" altLang="en-US" sz="2100" i="1" dirty="0">
                <a:latin typeface="Courier New" panose="02070309020205020404" pitchFamily="49" charset="0"/>
                <a:cs typeface="Courier New" panose="02070309020205020404" pitchFamily="49" charset="0"/>
              </a:rPr>
              <a:t>and</a:t>
            </a:r>
            <a:r>
              <a:rPr lang="en-US" altLang="en-US" sz="2100" dirty="0">
                <a:latin typeface="Courier New" panose="02070309020205020404" pitchFamily="49" charset="0"/>
                <a:cs typeface="Courier New" panose="02070309020205020404" pitchFamily="49" charset="0"/>
              </a:rPr>
              <a:t>  </a:t>
            </a:r>
            <a:r>
              <a:rPr lang="en-US" altLang="en-US" sz="2100" dirty="0" err="1">
                <a:latin typeface="Courier New" panose="02070309020205020404" pitchFamily="49" charset="0"/>
                <a:cs typeface="Courier New" panose="02070309020205020404" pitchFamily="49" charset="0"/>
              </a:rPr>
              <a:t>D.dname</a:t>
            </a:r>
            <a:r>
              <a:rPr lang="en-US" altLang="en-US" sz="2100" dirty="0">
                <a:latin typeface="Courier New" panose="02070309020205020404" pitchFamily="49" charset="0"/>
                <a:cs typeface="Courier New" panose="02070309020205020404" pitchFamily="49" charset="0"/>
              </a:rPr>
              <a:t> = “Toy”;</a:t>
            </a:r>
          </a:p>
          <a:p>
            <a:pPr eaLnBrk="1" hangingPunct="1">
              <a:lnSpc>
                <a:spcPct val="80000"/>
              </a:lnSpc>
              <a:buFont typeface="Wingdings" panose="05000000000000000000" pitchFamily="2" charset="2"/>
              <a:buNone/>
            </a:pPr>
            <a:endParaRPr lang="en-US" altLang="en-US" sz="1600" i="1" dirty="0">
              <a:solidFill>
                <a:srgbClr val="FF0000"/>
              </a:solidFill>
            </a:endParaRPr>
          </a:p>
          <a:p>
            <a:pPr eaLnBrk="1" hangingPunct="1">
              <a:lnSpc>
                <a:spcPct val="80000"/>
              </a:lnSpc>
              <a:buFont typeface="Wingdings" panose="05000000000000000000" pitchFamily="2" charset="2"/>
              <a:buNone/>
            </a:pPr>
            <a:endParaRPr lang="en-US" altLang="en-US" sz="1600" i="1" dirty="0"/>
          </a:p>
          <a:p>
            <a:pPr eaLnBrk="1" hangingPunct="1">
              <a:lnSpc>
                <a:spcPct val="80000"/>
              </a:lnSpc>
              <a:buFont typeface="Wingdings" panose="05000000000000000000" pitchFamily="2" charset="2"/>
              <a:buNone/>
            </a:pPr>
            <a:r>
              <a:rPr lang="en-US" altLang="en-US" sz="1600" dirty="0"/>
              <a:t>Except count, all aggregations apply to a single attribute</a:t>
            </a:r>
          </a:p>
          <a:p>
            <a:pPr eaLnBrk="1" hangingPunct="1">
              <a:lnSpc>
                <a:spcPct val="80000"/>
              </a:lnSpc>
              <a:buFont typeface="Wingdings" panose="05000000000000000000" pitchFamily="2" charset="2"/>
              <a:buNone/>
            </a:pPr>
            <a:endParaRPr lang="en-US" altLang="en-US" sz="1600" dirty="0"/>
          </a:p>
          <a:p>
            <a:pPr eaLnBrk="1" hangingPunct="1">
              <a:lnSpc>
                <a:spcPct val="80000"/>
              </a:lnSpc>
              <a:buFont typeface="Wingdings" panose="05000000000000000000" pitchFamily="2" charset="2"/>
              <a:buNone/>
            </a:pPr>
            <a:r>
              <a:rPr lang="en-US" altLang="en-US" sz="1600" i="1" dirty="0">
                <a:solidFill>
                  <a:srgbClr val="009900"/>
                </a:solidFill>
              </a:rPr>
              <a:t>SELECT</a:t>
            </a:r>
            <a:r>
              <a:rPr lang="en-US" altLang="en-US" sz="1600" dirty="0"/>
              <a:t>  Count(*)</a:t>
            </a:r>
          </a:p>
          <a:p>
            <a:pPr eaLnBrk="1" hangingPunct="1">
              <a:lnSpc>
                <a:spcPct val="80000"/>
              </a:lnSpc>
              <a:buFont typeface="Wingdings" panose="05000000000000000000" pitchFamily="2" charset="2"/>
              <a:buNone/>
            </a:pPr>
            <a:r>
              <a:rPr lang="en-US" altLang="en-US" sz="1600" i="1" dirty="0">
                <a:solidFill>
                  <a:srgbClr val="009900"/>
                </a:solidFill>
              </a:rPr>
              <a:t>FROM</a:t>
            </a:r>
            <a:r>
              <a:rPr lang="en-US" altLang="en-US" sz="1600" dirty="0"/>
              <a:t>     Purchase</a:t>
            </a:r>
            <a:endParaRPr lang="en-US" altLang="en-US" sz="2000" dirty="0"/>
          </a:p>
        </p:txBody>
      </p:sp>
      <p:sp>
        <p:nvSpPr>
          <p:cNvPr id="24580" name="TextBox 3">
            <a:extLst>
              <a:ext uri="{FF2B5EF4-FFF2-40B4-BE49-F238E27FC236}">
                <a16:creationId xmlns:a16="http://schemas.microsoft.com/office/drawing/2014/main" id="{77E588DD-9277-4F5A-91F6-C6FCAE692D30}"/>
              </a:ext>
            </a:extLst>
          </p:cNvPr>
          <p:cNvSpPr txBox="1">
            <a:spLocks noChangeArrowheads="1"/>
          </p:cNvSpPr>
          <p:nvPr/>
        </p:nvSpPr>
        <p:spPr bwMode="auto">
          <a:xfrm>
            <a:off x="7883528" y="6597653"/>
            <a:ext cx="2784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sz="1000"/>
              <a:t>Adapted from Naveen Ashish’s Slides on SQL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3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3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523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523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5236">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523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523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D9A28CF5-38AC-4E2D-B6FA-A53E5ADC7C3A}"/>
              </a:ext>
            </a:extLst>
          </p:cNvPr>
          <p:cNvSpPr>
            <a:spLocks noGrp="1" noChangeArrowheads="1"/>
          </p:cNvSpPr>
          <p:nvPr>
            <p:ph type="title"/>
          </p:nvPr>
        </p:nvSpPr>
        <p:spPr/>
        <p:txBody>
          <a:bodyPr/>
          <a:lstStyle/>
          <a:p>
            <a:pPr>
              <a:defRPr/>
            </a:pPr>
            <a:r>
              <a:rPr lang="en-US" altLang="en-US" dirty="0"/>
              <a:t>GROUP BY - Example</a:t>
            </a:r>
          </a:p>
        </p:txBody>
      </p:sp>
      <p:sp>
        <p:nvSpPr>
          <p:cNvPr id="25604" name="Slide Number Placeholder 30">
            <a:extLst>
              <a:ext uri="{FF2B5EF4-FFF2-40B4-BE49-F238E27FC236}">
                <a16:creationId xmlns:a16="http://schemas.microsoft.com/office/drawing/2014/main" id="{3449456A-45EC-4262-BF37-6EA430BEC6A2}"/>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ACD8DD3D-3BA6-49AF-9D49-9D434F43FDFB}" type="slidenum">
              <a:rPr lang="zh-CN" altLang="en-US">
                <a:solidFill>
                  <a:schemeClr val="bg1"/>
                </a:solidFill>
              </a:rPr>
              <a:pPr/>
              <a:t>39</a:t>
            </a:fld>
            <a:endParaRPr lang="en-US" altLang="zh-CN" sz="1400">
              <a:solidFill>
                <a:schemeClr val="bg1"/>
              </a:solidFill>
            </a:endParaRPr>
          </a:p>
        </p:txBody>
      </p:sp>
      <p:sp>
        <p:nvSpPr>
          <p:cNvPr id="38916" name="Text Box 21">
            <a:extLst>
              <a:ext uri="{FF2B5EF4-FFF2-40B4-BE49-F238E27FC236}">
                <a16:creationId xmlns:a16="http://schemas.microsoft.com/office/drawing/2014/main" id="{2D27D3D5-5EF6-485C-BBF4-0C4350AA2197}"/>
              </a:ext>
            </a:extLst>
          </p:cNvPr>
          <p:cNvSpPr txBox="1">
            <a:spLocks noChangeArrowheads="1"/>
          </p:cNvSpPr>
          <p:nvPr/>
        </p:nvSpPr>
        <p:spPr bwMode="auto">
          <a:xfrm>
            <a:off x="3294066" y="5717572"/>
            <a:ext cx="6340475" cy="1016000"/>
          </a:xfrm>
          <a:prstGeom prst="rect">
            <a:avLst/>
          </a:prstGeom>
          <a:ln/>
        </p:spPr>
        <p:style>
          <a:lnRef idx="2">
            <a:schemeClr val="accent6"/>
          </a:lnRef>
          <a:fillRef idx="1">
            <a:schemeClr val="lt1"/>
          </a:fillRef>
          <a:effectRef idx="0">
            <a:schemeClr val="accent6"/>
          </a:effectRef>
          <a:fontRef idx="minor">
            <a:schemeClr val="dk1"/>
          </a:fontRef>
        </p:style>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defRPr/>
            </a:pPr>
            <a:r>
              <a:rPr lang="en-US" altLang="en-US" sz="2000" dirty="0">
                <a:solidFill>
                  <a:schemeClr val="bg2"/>
                </a:solidFill>
                <a:latin typeface="Courier" pitchFamily="49" charset="0"/>
              </a:rPr>
              <a:t>SELECT </a:t>
            </a:r>
            <a:r>
              <a:rPr lang="en-US" altLang="en-US" sz="2000" dirty="0" err="1">
                <a:solidFill>
                  <a:schemeClr val="bg2"/>
                </a:solidFill>
                <a:latin typeface="Courier" pitchFamily="49" charset="0"/>
              </a:rPr>
              <a:t>T.StudId</a:t>
            </a:r>
            <a:r>
              <a:rPr lang="en-US" altLang="en-US" sz="2000" dirty="0">
                <a:solidFill>
                  <a:schemeClr val="bg2"/>
                </a:solidFill>
                <a:latin typeface="Courier" pitchFamily="49" charset="0"/>
              </a:rPr>
              <a:t>, AVG(</a:t>
            </a:r>
            <a:r>
              <a:rPr lang="en-US" altLang="en-US" sz="2000" dirty="0" err="1">
                <a:solidFill>
                  <a:schemeClr val="bg2"/>
                </a:solidFill>
                <a:latin typeface="Courier" pitchFamily="49" charset="0"/>
              </a:rPr>
              <a:t>T.Grade</a:t>
            </a:r>
            <a:r>
              <a:rPr lang="en-US" altLang="en-US" sz="2000" dirty="0">
                <a:solidFill>
                  <a:schemeClr val="bg2"/>
                </a:solidFill>
                <a:latin typeface="Courier" pitchFamily="49" charset="0"/>
              </a:rPr>
              <a:t>), COUNT (*)</a:t>
            </a:r>
          </a:p>
          <a:p>
            <a:pPr>
              <a:defRPr/>
            </a:pPr>
            <a:r>
              <a:rPr lang="en-US" altLang="en-US" sz="2000" dirty="0">
                <a:solidFill>
                  <a:schemeClr val="bg2"/>
                </a:solidFill>
                <a:latin typeface="Courier" pitchFamily="49" charset="0"/>
              </a:rPr>
              <a:t>FROM Transcript T</a:t>
            </a:r>
          </a:p>
          <a:p>
            <a:pPr>
              <a:defRPr/>
            </a:pPr>
            <a:r>
              <a:rPr lang="en-US" altLang="en-US" sz="2000" dirty="0">
                <a:solidFill>
                  <a:schemeClr val="bg2"/>
                </a:solidFill>
                <a:latin typeface="Courier" pitchFamily="49" charset="0"/>
              </a:rPr>
              <a:t>GROUP BY </a:t>
            </a:r>
            <a:r>
              <a:rPr lang="en-US" altLang="en-US" sz="2000" dirty="0" err="1">
                <a:solidFill>
                  <a:schemeClr val="bg2"/>
                </a:solidFill>
                <a:latin typeface="Courier" pitchFamily="49" charset="0"/>
              </a:rPr>
              <a:t>T.StudId</a:t>
            </a:r>
            <a:endParaRPr lang="en-US" altLang="en-US" sz="2000" dirty="0">
              <a:solidFill>
                <a:schemeClr val="bg2"/>
              </a:solidFill>
              <a:latin typeface="Courier" pitchFamily="49" charset="0"/>
            </a:endParaRPr>
          </a:p>
        </p:txBody>
      </p:sp>
      <p:sp>
        <p:nvSpPr>
          <p:cNvPr id="25606" name="Text Box 23">
            <a:extLst>
              <a:ext uri="{FF2B5EF4-FFF2-40B4-BE49-F238E27FC236}">
                <a16:creationId xmlns:a16="http://schemas.microsoft.com/office/drawing/2014/main" id="{25079CFF-A583-42CF-AF68-F1ED0F39BAAB}"/>
              </a:ext>
            </a:extLst>
          </p:cNvPr>
          <p:cNvSpPr txBox="1">
            <a:spLocks noChangeArrowheads="1"/>
          </p:cNvSpPr>
          <p:nvPr/>
        </p:nvSpPr>
        <p:spPr bwMode="auto">
          <a:xfrm>
            <a:off x="5473700" y="3342672"/>
            <a:ext cx="35829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800"/>
              <a:t>Attributes: </a:t>
            </a:r>
          </a:p>
          <a:p>
            <a:r>
              <a:rPr lang="en-US" altLang="en-US" sz="2800"/>
              <a:t>   -student’s Id</a:t>
            </a:r>
          </a:p>
          <a:p>
            <a:r>
              <a:rPr lang="en-US" altLang="en-US" sz="2800"/>
              <a:t>   -avg grade</a:t>
            </a:r>
          </a:p>
          <a:p>
            <a:r>
              <a:rPr lang="en-US" altLang="en-US" sz="2800"/>
              <a:t>   -number of courses</a:t>
            </a:r>
            <a:endParaRPr lang="en-US" altLang="en-US" sz="3200"/>
          </a:p>
        </p:txBody>
      </p:sp>
      <p:grpSp>
        <p:nvGrpSpPr>
          <p:cNvPr id="25607" name="Group 1">
            <a:extLst>
              <a:ext uri="{FF2B5EF4-FFF2-40B4-BE49-F238E27FC236}">
                <a16:creationId xmlns:a16="http://schemas.microsoft.com/office/drawing/2014/main" id="{F8CD5B64-FF10-466C-91C7-6B209FCB94F0}"/>
              </a:ext>
            </a:extLst>
          </p:cNvPr>
          <p:cNvGrpSpPr>
            <a:grpSpLocks/>
          </p:cNvGrpSpPr>
          <p:nvPr/>
        </p:nvGrpSpPr>
        <p:grpSpPr bwMode="auto">
          <a:xfrm>
            <a:off x="1979616" y="2948972"/>
            <a:ext cx="3203575" cy="3657600"/>
            <a:chOff x="2133601" y="1524001"/>
            <a:chExt cx="4272688" cy="3657599"/>
          </a:xfrm>
        </p:grpSpPr>
        <p:sp>
          <p:nvSpPr>
            <p:cNvPr id="25610" name="Line 3">
              <a:extLst>
                <a:ext uri="{FF2B5EF4-FFF2-40B4-BE49-F238E27FC236}">
                  <a16:creationId xmlns:a16="http://schemas.microsoft.com/office/drawing/2014/main" id="{BCED2EFC-F44B-4847-9031-57E80AB01EE1}"/>
                </a:ext>
              </a:extLst>
            </p:cNvPr>
            <p:cNvSpPr>
              <a:spLocks noChangeShapeType="1"/>
            </p:cNvSpPr>
            <p:nvPr/>
          </p:nvSpPr>
          <p:spPr bwMode="auto">
            <a:xfrm>
              <a:off x="2362200" y="2057400"/>
              <a:ext cx="0" cy="3124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11" name="Line 4">
              <a:extLst>
                <a:ext uri="{FF2B5EF4-FFF2-40B4-BE49-F238E27FC236}">
                  <a16:creationId xmlns:a16="http://schemas.microsoft.com/office/drawing/2014/main" id="{FB04D136-E9C7-4178-8D52-D9547DFC5071}"/>
                </a:ext>
              </a:extLst>
            </p:cNvPr>
            <p:cNvSpPr>
              <a:spLocks noChangeShapeType="1"/>
            </p:cNvSpPr>
            <p:nvPr/>
          </p:nvSpPr>
          <p:spPr bwMode="auto">
            <a:xfrm>
              <a:off x="2362200" y="20574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12" name="Line 5">
              <a:extLst>
                <a:ext uri="{FF2B5EF4-FFF2-40B4-BE49-F238E27FC236}">
                  <a16:creationId xmlns:a16="http://schemas.microsoft.com/office/drawing/2014/main" id="{D5AEFB9A-6C93-450C-9942-FFCA5D747DDB}"/>
                </a:ext>
              </a:extLst>
            </p:cNvPr>
            <p:cNvSpPr>
              <a:spLocks noChangeShapeType="1"/>
            </p:cNvSpPr>
            <p:nvPr/>
          </p:nvSpPr>
          <p:spPr bwMode="auto">
            <a:xfrm>
              <a:off x="2362200" y="51816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13" name="Line 6">
              <a:extLst>
                <a:ext uri="{FF2B5EF4-FFF2-40B4-BE49-F238E27FC236}">
                  <a16:creationId xmlns:a16="http://schemas.microsoft.com/office/drawing/2014/main" id="{867077F5-0B62-4059-88FF-7100BE2F2880}"/>
                </a:ext>
              </a:extLst>
            </p:cNvPr>
            <p:cNvSpPr>
              <a:spLocks noChangeShapeType="1"/>
            </p:cNvSpPr>
            <p:nvPr/>
          </p:nvSpPr>
          <p:spPr bwMode="auto">
            <a:xfrm>
              <a:off x="2362200" y="44196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14" name="Line 7">
              <a:extLst>
                <a:ext uri="{FF2B5EF4-FFF2-40B4-BE49-F238E27FC236}">
                  <a16:creationId xmlns:a16="http://schemas.microsoft.com/office/drawing/2014/main" id="{5340A3F3-F95D-4D20-B9A5-00B06AD78B50}"/>
                </a:ext>
              </a:extLst>
            </p:cNvPr>
            <p:cNvSpPr>
              <a:spLocks noChangeShapeType="1"/>
            </p:cNvSpPr>
            <p:nvPr/>
          </p:nvSpPr>
          <p:spPr bwMode="auto">
            <a:xfrm>
              <a:off x="2362200" y="3048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15" name="Line 8">
              <a:extLst>
                <a:ext uri="{FF2B5EF4-FFF2-40B4-BE49-F238E27FC236}">
                  <a16:creationId xmlns:a16="http://schemas.microsoft.com/office/drawing/2014/main" id="{1C971C08-D60E-4E27-8CBC-6AEF3395B729}"/>
                </a:ext>
              </a:extLst>
            </p:cNvPr>
            <p:cNvSpPr>
              <a:spLocks noChangeShapeType="1"/>
            </p:cNvSpPr>
            <p:nvPr/>
          </p:nvSpPr>
          <p:spPr bwMode="auto">
            <a:xfrm>
              <a:off x="2362200" y="25146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16" name="Line 9">
              <a:extLst>
                <a:ext uri="{FF2B5EF4-FFF2-40B4-BE49-F238E27FC236}">
                  <a16:creationId xmlns:a16="http://schemas.microsoft.com/office/drawing/2014/main" id="{E6E17F1D-AC39-4EB0-8266-931F0CF2D89A}"/>
                </a:ext>
              </a:extLst>
            </p:cNvPr>
            <p:cNvSpPr>
              <a:spLocks noChangeShapeType="1"/>
            </p:cNvSpPr>
            <p:nvPr/>
          </p:nvSpPr>
          <p:spPr bwMode="auto">
            <a:xfrm>
              <a:off x="3657600" y="2057400"/>
              <a:ext cx="0" cy="3124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17" name="Line 10">
              <a:extLst>
                <a:ext uri="{FF2B5EF4-FFF2-40B4-BE49-F238E27FC236}">
                  <a16:creationId xmlns:a16="http://schemas.microsoft.com/office/drawing/2014/main" id="{2CB0FE0F-D324-480D-9594-EE62794768DC}"/>
                </a:ext>
              </a:extLst>
            </p:cNvPr>
            <p:cNvSpPr>
              <a:spLocks noChangeShapeType="1"/>
            </p:cNvSpPr>
            <p:nvPr/>
          </p:nvSpPr>
          <p:spPr bwMode="auto">
            <a:xfrm>
              <a:off x="4724401" y="2667000"/>
              <a:ext cx="1603426" cy="39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18" name="Line 11">
              <a:extLst>
                <a:ext uri="{FF2B5EF4-FFF2-40B4-BE49-F238E27FC236}">
                  <a16:creationId xmlns:a16="http://schemas.microsoft.com/office/drawing/2014/main" id="{0A56C000-41F4-4D12-805B-572B8D482209}"/>
                </a:ext>
              </a:extLst>
            </p:cNvPr>
            <p:cNvSpPr>
              <a:spLocks noChangeShapeType="1"/>
            </p:cNvSpPr>
            <p:nvPr/>
          </p:nvSpPr>
          <p:spPr bwMode="auto">
            <a:xfrm>
              <a:off x="4724401" y="2971800"/>
              <a:ext cx="16034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19" name="Line 12">
              <a:extLst>
                <a:ext uri="{FF2B5EF4-FFF2-40B4-BE49-F238E27FC236}">
                  <a16:creationId xmlns:a16="http://schemas.microsoft.com/office/drawing/2014/main" id="{834BBB72-1E2F-43F7-BAE6-FA977347EDAD}"/>
                </a:ext>
              </a:extLst>
            </p:cNvPr>
            <p:cNvSpPr>
              <a:spLocks noChangeShapeType="1"/>
            </p:cNvSpPr>
            <p:nvPr/>
          </p:nvSpPr>
          <p:spPr bwMode="auto">
            <a:xfrm>
              <a:off x="4724400" y="3276600"/>
              <a:ext cx="16034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20" name="Line 13">
              <a:extLst>
                <a:ext uri="{FF2B5EF4-FFF2-40B4-BE49-F238E27FC236}">
                  <a16:creationId xmlns:a16="http://schemas.microsoft.com/office/drawing/2014/main" id="{B9C1CA1E-5CFE-482E-92E5-6671F19ED497}"/>
                </a:ext>
              </a:extLst>
            </p:cNvPr>
            <p:cNvSpPr>
              <a:spLocks noChangeShapeType="1"/>
            </p:cNvSpPr>
            <p:nvPr/>
          </p:nvSpPr>
          <p:spPr bwMode="auto">
            <a:xfrm>
              <a:off x="4724400" y="3581400"/>
              <a:ext cx="16034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21" name="Line 14">
              <a:extLst>
                <a:ext uri="{FF2B5EF4-FFF2-40B4-BE49-F238E27FC236}">
                  <a16:creationId xmlns:a16="http://schemas.microsoft.com/office/drawing/2014/main" id="{AD96263B-5C9F-4131-ABFC-B1A35BBBBF11}"/>
                </a:ext>
              </a:extLst>
            </p:cNvPr>
            <p:cNvSpPr>
              <a:spLocks noChangeShapeType="1"/>
            </p:cNvSpPr>
            <p:nvPr/>
          </p:nvSpPr>
          <p:spPr bwMode="auto">
            <a:xfrm flipV="1">
              <a:off x="4724401" y="3886199"/>
              <a:ext cx="160342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22" name="Line 15">
              <a:extLst>
                <a:ext uri="{FF2B5EF4-FFF2-40B4-BE49-F238E27FC236}">
                  <a16:creationId xmlns:a16="http://schemas.microsoft.com/office/drawing/2014/main" id="{55956722-7C4E-492E-B508-F321604AD82F}"/>
                </a:ext>
              </a:extLst>
            </p:cNvPr>
            <p:cNvSpPr>
              <a:spLocks noChangeShapeType="1"/>
            </p:cNvSpPr>
            <p:nvPr/>
          </p:nvSpPr>
          <p:spPr bwMode="auto">
            <a:xfrm>
              <a:off x="4724400" y="26670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23" name="Line 16">
              <a:extLst>
                <a:ext uri="{FF2B5EF4-FFF2-40B4-BE49-F238E27FC236}">
                  <a16:creationId xmlns:a16="http://schemas.microsoft.com/office/drawing/2014/main" id="{F6505A2D-8859-488D-847E-2CBB3398A7EE}"/>
                </a:ext>
              </a:extLst>
            </p:cNvPr>
            <p:cNvSpPr>
              <a:spLocks noChangeShapeType="1"/>
            </p:cNvSpPr>
            <p:nvPr/>
          </p:nvSpPr>
          <p:spPr bwMode="auto">
            <a:xfrm>
              <a:off x="6327827" y="26670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5624" name="Line 17">
              <a:extLst>
                <a:ext uri="{FF2B5EF4-FFF2-40B4-BE49-F238E27FC236}">
                  <a16:creationId xmlns:a16="http://schemas.microsoft.com/office/drawing/2014/main" id="{57A6E095-1667-4CDF-ACCE-74106C4E1678}"/>
                </a:ext>
              </a:extLst>
            </p:cNvPr>
            <p:cNvSpPr>
              <a:spLocks noChangeShapeType="1"/>
            </p:cNvSpPr>
            <p:nvPr/>
          </p:nvSpPr>
          <p:spPr bwMode="auto">
            <a:xfrm>
              <a:off x="3429000" y="2286000"/>
              <a:ext cx="1295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5625" name="Line 18">
              <a:extLst>
                <a:ext uri="{FF2B5EF4-FFF2-40B4-BE49-F238E27FC236}">
                  <a16:creationId xmlns:a16="http://schemas.microsoft.com/office/drawing/2014/main" id="{C3BEA315-1E93-4EC4-806C-41546E404BBD}"/>
                </a:ext>
              </a:extLst>
            </p:cNvPr>
            <p:cNvSpPr>
              <a:spLocks noChangeShapeType="1"/>
            </p:cNvSpPr>
            <p:nvPr/>
          </p:nvSpPr>
          <p:spPr bwMode="auto">
            <a:xfrm>
              <a:off x="3429000" y="2819400"/>
              <a:ext cx="1295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5626" name="Line 19">
              <a:extLst>
                <a:ext uri="{FF2B5EF4-FFF2-40B4-BE49-F238E27FC236}">
                  <a16:creationId xmlns:a16="http://schemas.microsoft.com/office/drawing/2014/main" id="{DD734810-DDB9-4AF5-9362-322F6719B6BF}"/>
                </a:ext>
              </a:extLst>
            </p:cNvPr>
            <p:cNvSpPr>
              <a:spLocks noChangeShapeType="1"/>
            </p:cNvSpPr>
            <p:nvPr/>
          </p:nvSpPr>
          <p:spPr bwMode="auto">
            <a:xfrm flipV="1">
              <a:off x="3429000" y="3733800"/>
              <a:ext cx="12954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5627" name="Line 20">
              <a:extLst>
                <a:ext uri="{FF2B5EF4-FFF2-40B4-BE49-F238E27FC236}">
                  <a16:creationId xmlns:a16="http://schemas.microsoft.com/office/drawing/2014/main" id="{E4958831-B95A-49F5-8852-B9F1A96161E9}"/>
                </a:ext>
              </a:extLst>
            </p:cNvPr>
            <p:cNvSpPr>
              <a:spLocks noChangeShapeType="1"/>
            </p:cNvSpPr>
            <p:nvPr/>
          </p:nvSpPr>
          <p:spPr bwMode="auto">
            <a:xfrm flipV="1">
              <a:off x="3429000" y="3429000"/>
              <a:ext cx="1295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25628" name="Text Box 22">
              <a:extLst>
                <a:ext uri="{FF2B5EF4-FFF2-40B4-BE49-F238E27FC236}">
                  <a16:creationId xmlns:a16="http://schemas.microsoft.com/office/drawing/2014/main" id="{B3434F48-4034-4528-990B-F1FFADE13BFD}"/>
                </a:ext>
              </a:extLst>
            </p:cNvPr>
            <p:cNvSpPr txBox="1">
              <a:spLocks noChangeArrowheads="1"/>
            </p:cNvSpPr>
            <p:nvPr/>
          </p:nvSpPr>
          <p:spPr bwMode="auto">
            <a:xfrm>
              <a:off x="2133601" y="1524001"/>
              <a:ext cx="26538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3200"/>
                <a:t>Transcript</a:t>
              </a:r>
            </a:p>
          </p:txBody>
        </p:sp>
        <p:sp>
          <p:nvSpPr>
            <p:cNvPr id="25629" name="Text Box 24">
              <a:extLst>
                <a:ext uri="{FF2B5EF4-FFF2-40B4-BE49-F238E27FC236}">
                  <a16:creationId xmlns:a16="http://schemas.microsoft.com/office/drawing/2014/main" id="{07F4BF95-D58C-4B96-B1F8-FF07B6455FFF}"/>
                </a:ext>
              </a:extLst>
            </p:cNvPr>
            <p:cNvSpPr txBox="1">
              <a:spLocks noChangeArrowheads="1"/>
            </p:cNvSpPr>
            <p:nvPr/>
          </p:nvSpPr>
          <p:spPr bwMode="auto">
            <a:xfrm>
              <a:off x="4621076" y="3212069"/>
              <a:ext cx="1785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a:t>1234  3.3 4</a:t>
              </a:r>
            </a:p>
          </p:txBody>
        </p:sp>
        <p:sp>
          <p:nvSpPr>
            <p:cNvPr id="25630" name="Text Box 25">
              <a:extLst>
                <a:ext uri="{FF2B5EF4-FFF2-40B4-BE49-F238E27FC236}">
                  <a16:creationId xmlns:a16="http://schemas.microsoft.com/office/drawing/2014/main" id="{75A28EE7-C221-4D98-94AB-182B188D2D7B}"/>
                </a:ext>
              </a:extLst>
            </p:cNvPr>
            <p:cNvSpPr txBox="1">
              <a:spLocks noChangeArrowheads="1"/>
            </p:cNvSpPr>
            <p:nvPr/>
          </p:nvSpPr>
          <p:spPr bwMode="auto">
            <a:xfrm>
              <a:off x="2346326" y="3138489"/>
              <a:ext cx="1007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a:t>1234</a:t>
              </a:r>
            </a:p>
            <a:p>
              <a:r>
                <a:rPr lang="en-US" altLang="en-US" sz="2000"/>
                <a:t>1234</a:t>
              </a:r>
            </a:p>
            <a:p>
              <a:r>
                <a:rPr lang="en-US" altLang="en-US" sz="2000"/>
                <a:t>1234</a:t>
              </a:r>
            </a:p>
            <a:p>
              <a:r>
                <a:rPr lang="en-US" altLang="en-US" sz="2000"/>
                <a:t>1234</a:t>
              </a:r>
            </a:p>
          </p:txBody>
        </p:sp>
        <p:sp>
          <p:nvSpPr>
            <p:cNvPr id="25631" name="Line 26">
              <a:extLst>
                <a:ext uri="{FF2B5EF4-FFF2-40B4-BE49-F238E27FC236}">
                  <a16:creationId xmlns:a16="http://schemas.microsoft.com/office/drawing/2014/main" id="{87F36427-DC11-4DCD-895D-9A09CAA3FDC3}"/>
                </a:ext>
              </a:extLst>
            </p:cNvPr>
            <p:cNvSpPr>
              <a:spLocks noChangeShapeType="1"/>
            </p:cNvSpPr>
            <p:nvPr/>
          </p:nvSpPr>
          <p:spPr bwMode="auto">
            <a:xfrm>
              <a:off x="5513683" y="26670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5632" name="Line 27">
              <a:extLst>
                <a:ext uri="{FF2B5EF4-FFF2-40B4-BE49-F238E27FC236}">
                  <a16:creationId xmlns:a16="http://schemas.microsoft.com/office/drawing/2014/main" id="{4AEC98AB-16B4-41B6-AA80-DD8C88DFACEC}"/>
                </a:ext>
              </a:extLst>
            </p:cNvPr>
            <p:cNvSpPr>
              <a:spLocks noChangeShapeType="1"/>
            </p:cNvSpPr>
            <p:nvPr/>
          </p:nvSpPr>
          <p:spPr bwMode="auto">
            <a:xfrm>
              <a:off x="6023879" y="2670994"/>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5633" name="Line 28">
              <a:extLst>
                <a:ext uri="{FF2B5EF4-FFF2-40B4-BE49-F238E27FC236}">
                  <a16:creationId xmlns:a16="http://schemas.microsoft.com/office/drawing/2014/main" id="{D5A5B3C5-715E-49E0-B29D-0C2EACE77B7D}"/>
                </a:ext>
              </a:extLst>
            </p:cNvPr>
            <p:cNvSpPr>
              <a:spLocks noChangeShapeType="1"/>
            </p:cNvSpPr>
            <p:nvPr/>
          </p:nvSpPr>
          <p:spPr bwMode="auto">
            <a:xfrm>
              <a:off x="3185989" y="2038409"/>
              <a:ext cx="0" cy="3124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pSp>
      <p:sp>
        <p:nvSpPr>
          <p:cNvPr id="25608" name="TextBox 31">
            <a:extLst>
              <a:ext uri="{FF2B5EF4-FFF2-40B4-BE49-F238E27FC236}">
                <a16:creationId xmlns:a16="http://schemas.microsoft.com/office/drawing/2014/main" id="{CF759185-A914-4143-8089-201C0ED2F5FE}"/>
              </a:ext>
            </a:extLst>
          </p:cNvPr>
          <p:cNvSpPr txBox="1">
            <a:spLocks noChangeArrowheads="1"/>
          </p:cNvSpPr>
          <p:nvPr/>
        </p:nvSpPr>
        <p:spPr bwMode="auto">
          <a:xfrm>
            <a:off x="7539038" y="6556375"/>
            <a:ext cx="30353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sz="1100"/>
              <a:t>Adapted from Prof Sin-Min Lee slides on SQL</a:t>
            </a:r>
          </a:p>
        </p:txBody>
      </p:sp>
      <p:sp>
        <p:nvSpPr>
          <p:cNvPr id="2" name="Rectangle 1">
            <a:extLst>
              <a:ext uri="{FF2B5EF4-FFF2-40B4-BE49-F238E27FC236}">
                <a16:creationId xmlns:a16="http://schemas.microsoft.com/office/drawing/2014/main" id="{3ACB7A85-76F8-4D2F-B31C-F73D41E8E996}"/>
              </a:ext>
            </a:extLst>
          </p:cNvPr>
          <p:cNvSpPr/>
          <p:nvPr/>
        </p:nvSpPr>
        <p:spPr>
          <a:xfrm>
            <a:off x="1271122" y="1722409"/>
            <a:ext cx="8951422"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defRPr/>
            </a:pPr>
            <a:r>
              <a:rPr lang="en-US" altLang="en-US" b="1" dirty="0">
                <a:solidFill>
                  <a:srgbClr val="FF0000"/>
                </a:solidFill>
                <a:latin typeface="Courier New" panose="02070309020205020404" pitchFamily="49" charset="0"/>
                <a:cs typeface="Courier New" panose="02070309020205020404" pitchFamily="49" charset="0"/>
              </a:rPr>
              <a:t>GROUP BY </a:t>
            </a:r>
            <a:r>
              <a:rPr lang="en-US" altLang="en-US" b="1" dirty="0">
                <a:latin typeface="Courier New" panose="02070309020205020404" pitchFamily="49" charset="0"/>
                <a:cs typeface="Courier New" panose="02070309020205020404" pitchFamily="49" charset="0"/>
              </a:rPr>
              <a:t>...</a:t>
            </a:r>
            <a:r>
              <a:rPr lang="en-US" altLang="en-US" dirty="0"/>
              <a:t> is used when you want to </a:t>
            </a:r>
            <a:r>
              <a:rPr lang="en-US" altLang="en-US" dirty="0">
                <a:solidFill>
                  <a:schemeClr val="tx2"/>
                </a:solidFill>
              </a:rPr>
              <a:t>apply a function</a:t>
            </a:r>
            <a:r>
              <a:rPr lang="en-US" altLang="en-US" dirty="0"/>
              <a:t> (count, sum, </a:t>
            </a:r>
            <a:r>
              <a:rPr lang="en-US" altLang="en-US" dirty="0" err="1"/>
              <a:t>avg</a:t>
            </a:r>
            <a:r>
              <a:rPr lang="en-US" altLang="en-US" dirty="0"/>
              <a:t>) to</a:t>
            </a:r>
            <a:r>
              <a:rPr lang="en-US" altLang="en-US" dirty="0">
                <a:solidFill>
                  <a:schemeClr val="hlink"/>
                </a:solidFill>
              </a:rPr>
              <a:t> a group of rows</a:t>
            </a:r>
            <a:r>
              <a:rPr lang="en-US" altLang="en-US" dirty="0"/>
              <a:t> having a </a:t>
            </a:r>
            <a:r>
              <a:rPr lang="en-US" altLang="en-US" dirty="0">
                <a:solidFill>
                  <a:schemeClr val="tx2"/>
                </a:solidFill>
              </a:rPr>
              <a:t>common characteristic</a:t>
            </a:r>
            <a:r>
              <a:rPr lang="en-US" alt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B8DA-8A13-4033-B5E4-F1A709E2DF2F}"/>
              </a:ext>
            </a:extLst>
          </p:cNvPr>
          <p:cNvSpPr>
            <a:spLocks noGrp="1"/>
          </p:cNvSpPr>
          <p:nvPr>
            <p:ph type="title"/>
          </p:nvPr>
        </p:nvSpPr>
        <p:spPr/>
        <p:txBody>
          <a:bodyPr/>
          <a:lstStyle/>
          <a:p>
            <a:r>
              <a:rPr lang="en-AU" dirty="0"/>
              <a:t>Quiz</a:t>
            </a:r>
          </a:p>
        </p:txBody>
      </p:sp>
      <p:sp>
        <p:nvSpPr>
          <p:cNvPr id="3" name="Content Placeholder 2">
            <a:extLst>
              <a:ext uri="{FF2B5EF4-FFF2-40B4-BE49-F238E27FC236}">
                <a16:creationId xmlns:a16="http://schemas.microsoft.com/office/drawing/2014/main" id="{EDBACF21-C307-4DFD-AD64-12A12665B41F}"/>
              </a:ext>
            </a:extLst>
          </p:cNvPr>
          <p:cNvSpPr>
            <a:spLocks noGrp="1"/>
          </p:cNvSpPr>
          <p:nvPr>
            <p:ph idx="1"/>
          </p:nvPr>
        </p:nvSpPr>
        <p:spPr/>
        <p:txBody>
          <a:bodyPr/>
          <a:lstStyle/>
          <a:p>
            <a:r>
              <a:rPr lang="en-AU" dirty="0"/>
              <a:t>Which of the following data models allows one to many relationships?</a:t>
            </a:r>
          </a:p>
          <a:p>
            <a:pPr lvl="1"/>
            <a:r>
              <a:rPr lang="en-AU" dirty="0"/>
              <a:t>Network Model</a:t>
            </a:r>
          </a:p>
          <a:p>
            <a:pPr lvl="1"/>
            <a:r>
              <a:rPr lang="en-US" dirty="0"/>
              <a:t>Hierarchical Model</a:t>
            </a:r>
          </a:p>
          <a:p>
            <a:pPr lvl="1"/>
            <a:r>
              <a:rPr lang="en-US" dirty="0"/>
              <a:t>File Structure</a:t>
            </a:r>
          </a:p>
          <a:p>
            <a:pPr lvl="1"/>
            <a:r>
              <a:rPr lang="en-US" dirty="0"/>
              <a:t>None of the above</a:t>
            </a:r>
            <a:endParaRPr lang="en-AU" dirty="0"/>
          </a:p>
          <a:p>
            <a:pPr lvl="1"/>
            <a:endParaRPr lang="en-AU" dirty="0"/>
          </a:p>
        </p:txBody>
      </p:sp>
    </p:spTree>
    <p:extLst>
      <p:ext uri="{BB962C8B-B14F-4D97-AF65-F5344CB8AC3E}">
        <p14:creationId xmlns:p14="http://schemas.microsoft.com/office/powerpoint/2010/main" val="322592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50D78-4C4C-4F1C-AC6D-C02556526977}"/>
              </a:ext>
            </a:extLst>
          </p:cNvPr>
          <p:cNvSpPr>
            <a:spLocks noGrp="1"/>
          </p:cNvSpPr>
          <p:nvPr>
            <p:ph type="ctrTitle"/>
          </p:nvPr>
        </p:nvSpPr>
        <p:spPr>
          <a:xfrm>
            <a:off x="854532" y="4464028"/>
            <a:ext cx="9144000" cy="1641490"/>
          </a:xfrm>
        </p:spPr>
        <p:txBody>
          <a:bodyPr wrap="none" anchor="t">
            <a:normAutofit/>
          </a:bodyPr>
          <a:lstStyle/>
          <a:p>
            <a:pPr>
              <a:defRPr/>
            </a:pPr>
            <a:r>
              <a:rPr lang="en-AU" dirty="0"/>
              <a:t>Multiple Table Queries</a:t>
            </a:r>
          </a:p>
        </p:txBody>
      </p:sp>
      <p:sp>
        <p:nvSpPr>
          <p:cNvPr id="9" name="Subtitle 2">
            <a:extLst>
              <a:ext uri="{FF2B5EF4-FFF2-40B4-BE49-F238E27FC236}">
                <a16:creationId xmlns:a16="http://schemas.microsoft.com/office/drawing/2014/main" id="{F5DE8203-176B-4E39-80C6-7E767ED680EF}"/>
              </a:ext>
            </a:extLst>
          </p:cNvPr>
          <p:cNvSpPr>
            <a:spLocks noGrp="1"/>
          </p:cNvSpPr>
          <p:nvPr>
            <p:ph type="subTitle" idx="1"/>
          </p:nvPr>
        </p:nvSpPr>
        <p:spPr>
          <a:xfrm>
            <a:off x="854532" y="3693674"/>
            <a:ext cx="9144000" cy="754025"/>
          </a:xfrm>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FA5C302B-8287-46A8-B302-5EEB8BD9EC3E}"/>
              </a:ext>
            </a:extLst>
          </p:cNvPr>
          <p:cNvSpPr>
            <a:spLocks noGrp="1" noChangeArrowheads="1"/>
          </p:cNvSpPr>
          <p:nvPr>
            <p:ph type="title"/>
          </p:nvPr>
        </p:nvSpPr>
        <p:spPr/>
        <p:txBody>
          <a:bodyPr/>
          <a:lstStyle/>
          <a:p>
            <a:pPr>
              <a:defRPr/>
            </a:pPr>
            <a:r>
              <a:rPr lang="en-US" altLang="en-US" dirty="0"/>
              <a:t>Exercise</a:t>
            </a:r>
          </a:p>
        </p:txBody>
      </p:sp>
      <p:sp>
        <p:nvSpPr>
          <p:cNvPr id="27651" name="Rectangle 3">
            <a:extLst>
              <a:ext uri="{FF2B5EF4-FFF2-40B4-BE49-F238E27FC236}">
                <a16:creationId xmlns:a16="http://schemas.microsoft.com/office/drawing/2014/main" id="{DF51DFC3-6F35-4982-B523-1FE5B850C6E5}"/>
              </a:ext>
            </a:extLst>
          </p:cNvPr>
          <p:cNvSpPr>
            <a:spLocks noGrp="1" noChangeArrowheads="1"/>
          </p:cNvSpPr>
          <p:nvPr>
            <p:ph idx="1"/>
          </p:nvPr>
        </p:nvSpPr>
        <p:spPr>
          <a:xfrm>
            <a:off x="764774" y="2352932"/>
            <a:ext cx="8303247" cy="4195762"/>
          </a:xfrm>
        </p:spPr>
        <p:txBody>
          <a:bodyPr/>
          <a:lstStyle/>
          <a:p>
            <a:pPr eaLnBrk="1" hangingPunct="1">
              <a:buFont typeface="Wingdings" panose="05000000000000000000" pitchFamily="2" charset="2"/>
              <a:buAutoNum type="arabicPeriod"/>
            </a:pPr>
            <a:r>
              <a:rPr lang="en-US" altLang="en-US" dirty="0"/>
              <a:t>How can we find the </a:t>
            </a:r>
            <a:r>
              <a:rPr lang="en-US" altLang="en-US" dirty="0">
                <a:solidFill>
                  <a:srgbClr val="FFC000"/>
                </a:solidFill>
              </a:rPr>
              <a:t>population of the capital city </a:t>
            </a:r>
            <a:r>
              <a:rPr lang="en-US" altLang="en-US" dirty="0"/>
              <a:t>for each country? </a:t>
            </a:r>
          </a:p>
        </p:txBody>
      </p:sp>
      <p:grpSp>
        <p:nvGrpSpPr>
          <p:cNvPr id="2" name="Group 1">
            <a:extLst>
              <a:ext uri="{FF2B5EF4-FFF2-40B4-BE49-F238E27FC236}">
                <a16:creationId xmlns:a16="http://schemas.microsoft.com/office/drawing/2014/main" id="{39C5FB3A-22E0-4651-85B2-6D5841A61AF6}"/>
              </a:ext>
            </a:extLst>
          </p:cNvPr>
          <p:cNvGrpSpPr/>
          <p:nvPr/>
        </p:nvGrpSpPr>
        <p:grpSpPr>
          <a:xfrm>
            <a:off x="764774" y="2847541"/>
            <a:ext cx="2034988" cy="2585323"/>
            <a:chOff x="2895231" y="2398716"/>
            <a:chExt cx="2034988" cy="2585323"/>
          </a:xfrm>
        </p:grpSpPr>
        <p:sp>
          <p:nvSpPr>
            <p:cNvPr id="354308" name="Text Box 4">
              <a:extLst>
                <a:ext uri="{FF2B5EF4-FFF2-40B4-BE49-F238E27FC236}">
                  <a16:creationId xmlns:a16="http://schemas.microsoft.com/office/drawing/2014/main" id="{073A14D6-1B20-4E96-9475-A6124544B7FA}"/>
                </a:ext>
              </a:extLst>
            </p:cNvPr>
            <p:cNvSpPr txBox="1">
              <a:spLocks noChangeArrowheads="1"/>
            </p:cNvSpPr>
            <p:nvPr/>
          </p:nvSpPr>
          <p:spPr bwMode="auto">
            <a:xfrm>
              <a:off x="2895231" y="2398716"/>
              <a:ext cx="2034988" cy="258532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defRPr/>
              </a:pPr>
              <a:r>
                <a:rPr lang="en-US" altLang="en-US" b="1">
                  <a:solidFill>
                    <a:srgbClr val="2F2B20"/>
                  </a:solidFill>
                  <a:latin typeface="Courier New" pitchFamily="49" charset="0"/>
                  <a:cs typeface="Courier New" pitchFamily="49" charset="0"/>
                </a:rPr>
                <a:t>Country</a:t>
              </a:r>
            </a:p>
            <a:p>
              <a:pPr>
                <a:defRPr/>
              </a:pPr>
              <a:r>
                <a:rPr lang="en-US" altLang="en-US" sz="1600" b="1">
                  <a:solidFill>
                    <a:schemeClr val="hlink"/>
                  </a:solidFill>
                  <a:latin typeface="Courier New" pitchFamily="49" charset="0"/>
                  <a:cs typeface="Courier New" pitchFamily="49" charset="0"/>
                </a:rPr>
                <a:t>Code (PK)</a:t>
              </a:r>
            </a:p>
            <a:p>
              <a:pPr>
                <a:defRPr/>
              </a:pPr>
              <a:r>
                <a:rPr lang="en-US" altLang="en-US" sz="1600" b="1">
                  <a:solidFill>
                    <a:srgbClr val="2F2B20"/>
                  </a:solidFill>
                  <a:latin typeface="Courier New" pitchFamily="49" charset="0"/>
                  <a:cs typeface="Courier New" pitchFamily="49" charset="0"/>
                </a:rPr>
                <a:t>Name</a:t>
              </a:r>
            </a:p>
            <a:p>
              <a:pPr>
                <a:defRPr/>
              </a:pPr>
              <a:r>
                <a:rPr lang="en-US" altLang="en-US" sz="1600" b="1">
                  <a:solidFill>
                    <a:srgbClr val="2F2B20"/>
                  </a:solidFill>
                  <a:latin typeface="Courier New" pitchFamily="49" charset="0"/>
                  <a:cs typeface="Courier New" pitchFamily="49" charset="0"/>
                </a:rPr>
                <a:t>Continent</a:t>
              </a:r>
            </a:p>
            <a:p>
              <a:pPr>
                <a:defRPr/>
              </a:pPr>
              <a:r>
                <a:rPr lang="en-US" altLang="en-US" sz="1600" b="1">
                  <a:solidFill>
                    <a:srgbClr val="2F2B20"/>
                  </a:solidFill>
                  <a:latin typeface="Courier New" pitchFamily="49" charset="0"/>
                  <a:cs typeface="Courier New" pitchFamily="49" charset="0"/>
                </a:rPr>
                <a:t>Region</a:t>
              </a:r>
            </a:p>
            <a:p>
              <a:pPr>
                <a:defRPr/>
              </a:pPr>
              <a:r>
                <a:rPr lang="en-US" altLang="en-US" sz="1600" b="1">
                  <a:solidFill>
                    <a:srgbClr val="2F2B20"/>
                  </a:solidFill>
                  <a:latin typeface="Courier New" pitchFamily="49" charset="0"/>
                  <a:cs typeface="Courier New" pitchFamily="49" charset="0"/>
                </a:rPr>
                <a:t>SurfaceArea</a:t>
              </a:r>
            </a:p>
            <a:p>
              <a:pPr>
                <a:defRPr/>
              </a:pPr>
              <a:r>
                <a:rPr lang="en-US" altLang="en-US" sz="1600" b="1">
                  <a:solidFill>
                    <a:srgbClr val="2F2B20"/>
                  </a:solidFill>
                  <a:latin typeface="Courier New" pitchFamily="49" charset="0"/>
                  <a:cs typeface="Courier New" pitchFamily="49" charset="0"/>
                </a:rPr>
                <a:t>Population</a:t>
              </a:r>
            </a:p>
            <a:p>
              <a:pPr>
                <a:defRPr/>
              </a:pPr>
              <a:r>
                <a:rPr lang="en-US" altLang="en-US" sz="1600" b="1">
                  <a:solidFill>
                    <a:srgbClr val="2F2B20"/>
                  </a:solidFill>
                  <a:latin typeface="Courier New" pitchFamily="49" charset="0"/>
                  <a:cs typeface="Courier New" pitchFamily="49" charset="0"/>
                </a:rPr>
                <a:t>GNP</a:t>
              </a:r>
            </a:p>
            <a:p>
              <a:pPr>
                <a:defRPr/>
              </a:pPr>
              <a:r>
                <a:rPr lang="en-US" altLang="en-US" sz="1600" b="1">
                  <a:solidFill>
                    <a:srgbClr val="2F2B20"/>
                  </a:solidFill>
                  <a:latin typeface="Courier New" pitchFamily="49" charset="0"/>
                  <a:cs typeface="Courier New" pitchFamily="49" charset="0"/>
                </a:rPr>
                <a:t>LocalName</a:t>
              </a:r>
            </a:p>
            <a:p>
              <a:pPr>
                <a:defRPr/>
              </a:pPr>
              <a:r>
                <a:rPr lang="en-US" altLang="en-US" sz="1600" b="1">
                  <a:solidFill>
                    <a:srgbClr val="2F2B20"/>
                  </a:solidFill>
                  <a:latin typeface="Courier New" pitchFamily="49" charset="0"/>
                  <a:cs typeface="Courier New" pitchFamily="49" charset="0"/>
                </a:rPr>
                <a:t>CapitalCity_ID</a:t>
              </a:r>
              <a:endParaRPr lang="th-TH" altLang="en-US" sz="1600" b="1">
                <a:solidFill>
                  <a:srgbClr val="2F2B20"/>
                </a:solidFill>
                <a:latin typeface="Courier New" pitchFamily="49" charset="0"/>
                <a:cs typeface="Courier New" pitchFamily="49" charset="0"/>
              </a:endParaRPr>
            </a:p>
          </p:txBody>
        </p:sp>
        <p:sp>
          <p:nvSpPr>
            <p:cNvPr id="27653" name="Line 5">
              <a:extLst>
                <a:ext uri="{FF2B5EF4-FFF2-40B4-BE49-F238E27FC236}">
                  <a16:creationId xmlns:a16="http://schemas.microsoft.com/office/drawing/2014/main" id="{8B915015-BB9E-4E64-A5E2-112A13027E65}"/>
                </a:ext>
              </a:extLst>
            </p:cNvPr>
            <p:cNvSpPr>
              <a:spLocks noChangeShapeType="1"/>
            </p:cNvSpPr>
            <p:nvPr/>
          </p:nvSpPr>
          <p:spPr bwMode="auto">
            <a:xfrm>
              <a:off x="2914649" y="2708275"/>
              <a:ext cx="2015569"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3" name="Group 2">
            <a:extLst>
              <a:ext uri="{FF2B5EF4-FFF2-40B4-BE49-F238E27FC236}">
                <a16:creationId xmlns:a16="http://schemas.microsoft.com/office/drawing/2014/main" id="{F9B6B209-4AB8-4161-B08A-50BD4A27FB61}"/>
              </a:ext>
            </a:extLst>
          </p:cNvPr>
          <p:cNvGrpSpPr/>
          <p:nvPr/>
        </p:nvGrpSpPr>
        <p:grpSpPr>
          <a:xfrm>
            <a:off x="3138197" y="3563721"/>
            <a:ext cx="1677987" cy="1601787"/>
            <a:chOff x="5853116" y="2398716"/>
            <a:chExt cx="1677987" cy="1601787"/>
          </a:xfrm>
        </p:grpSpPr>
        <p:sp>
          <p:nvSpPr>
            <p:cNvPr id="354310" name="Text Box 6">
              <a:extLst>
                <a:ext uri="{FF2B5EF4-FFF2-40B4-BE49-F238E27FC236}">
                  <a16:creationId xmlns:a16="http://schemas.microsoft.com/office/drawing/2014/main" id="{45CCB249-33A0-40B3-B7ED-E65C550F13D9}"/>
                </a:ext>
              </a:extLst>
            </p:cNvPr>
            <p:cNvSpPr txBox="1">
              <a:spLocks noChangeArrowheads="1"/>
            </p:cNvSpPr>
            <p:nvPr/>
          </p:nvSpPr>
          <p:spPr bwMode="auto">
            <a:xfrm>
              <a:off x="5865816" y="2398716"/>
              <a:ext cx="1665287" cy="16017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altLang="en-US" b="1">
                  <a:solidFill>
                    <a:srgbClr val="2F2B20"/>
                  </a:solidFill>
                  <a:latin typeface="Courier New" pitchFamily="49" charset="0"/>
                  <a:cs typeface="Courier New" pitchFamily="49" charset="0"/>
                </a:rPr>
                <a:t>City</a:t>
              </a:r>
            </a:p>
            <a:p>
              <a:pPr>
                <a:defRPr/>
              </a:pPr>
              <a:r>
                <a:rPr lang="en-US" altLang="en-US" sz="1600" b="1">
                  <a:solidFill>
                    <a:schemeClr val="hlink"/>
                  </a:solidFill>
                  <a:latin typeface="Courier New" pitchFamily="49" charset="0"/>
                  <a:cs typeface="Courier New" pitchFamily="49" charset="0"/>
                </a:rPr>
                <a:t>ID (PK)</a:t>
              </a:r>
            </a:p>
            <a:p>
              <a:pPr>
                <a:defRPr/>
              </a:pPr>
              <a:r>
                <a:rPr lang="en-US" altLang="en-US" sz="1600" b="1">
                  <a:solidFill>
                    <a:srgbClr val="2F2B20"/>
                  </a:solidFill>
                  <a:latin typeface="Courier New" pitchFamily="49" charset="0"/>
                  <a:cs typeface="Courier New" pitchFamily="49" charset="0"/>
                </a:rPr>
                <a:t>Name</a:t>
              </a:r>
            </a:p>
            <a:p>
              <a:pPr>
                <a:defRPr/>
              </a:pPr>
              <a:r>
                <a:rPr lang="en-US" altLang="en-US" sz="1600" b="1">
                  <a:solidFill>
                    <a:srgbClr val="2F2B20"/>
                  </a:solidFill>
                  <a:latin typeface="Courier New" pitchFamily="49" charset="0"/>
                  <a:cs typeface="Courier New" pitchFamily="49" charset="0"/>
                </a:rPr>
                <a:t>CountryCode District</a:t>
              </a:r>
            </a:p>
            <a:p>
              <a:pPr>
                <a:defRPr/>
              </a:pPr>
              <a:r>
                <a:rPr lang="en-US" altLang="en-US" sz="1600" b="1">
                  <a:solidFill>
                    <a:srgbClr val="2F2B20"/>
                  </a:solidFill>
                  <a:latin typeface="Courier New" pitchFamily="49" charset="0"/>
                  <a:cs typeface="Courier New" pitchFamily="49" charset="0"/>
                </a:rPr>
                <a:t>Population</a:t>
              </a:r>
              <a:endParaRPr lang="th-TH" altLang="en-US" sz="1600" b="1">
                <a:solidFill>
                  <a:srgbClr val="2F2B20"/>
                </a:solidFill>
                <a:latin typeface="Courier New" pitchFamily="49" charset="0"/>
                <a:cs typeface="Courier New" pitchFamily="49" charset="0"/>
              </a:endParaRPr>
            </a:p>
          </p:txBody>
        </p:sp>
        <p:sp>
          <p:nvSpPr>
            <p:cNvPr id="27655" name="Line 7">
              <a:extLst>
                <a:ext uri="{FF2B5EF4-FFF2-40B4-BE49-F238E27FC236}">
                  <a16:creationId xmlns:a16="http://schemas.microsoft.com/office/drawing/2014/main" id="{B8C1C01E-E495-46C1-8977-5C0C45A5D3DE}"/>
                </a:ext>
              </a:extLst>
            </p:cNvPr>
            <p:cNvSpPr>
              <a:spLocks noChangeShapeType="1"/>
            </p:cNvSpPr>
            <p:nvPr/>
          </p:nvSpPr>
          <p:spPr bwMode="auto">
            <a:xfrm>
              <a:off x="5853116" y="2708275"/>
              <a:ext cx="1677987"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en-AU"/>
            </a:p>
          </p:txBody>
        </p:sp>
      </p:grpSp>
      <p:sp>
        <p:nvSpPr>
          <p:cNvPr id="27656" name="TextBox 1">
            <a:extLst>
              <a:ext uri="{FF2B5EF4-FFF2-40B4-BE49-F238E27FC236}">
                <a16:creationId xmlns:a16="http://schemas.microsoft.com/office/drawing/2014/main" id="{EDABFCEC-A472-4539-B292-15B28F8AFF76}"/>
              </a:ext>
            </a:extLst>
          </p:cNvPr>
          <p:cNvSpPr txBox="1">
            <a:spLocks noChangeArrowheads="1"/>
          </p:cNvSpPr>
          <p:nvPr/>
        </p:nvSpPr>
        <p:spPr bwMode="auto">
          <a:xfrm>
            <a:off x="784192" y="5671838"/>
            <a:ext cx="812958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dirty="0">
                <a:solidFill>
                  <a:srgbClr val="FF0000"/>
                </a:solidFill>
              </a:rPr>
              <a:t>Two Ways</a:t>
            </a:r>
            <a:r>
              <a:rPr lang="en-AU" altLang="en-US" dirty="0"/>
              <a:t>: </a:t>
            </a:r>
          </a:p>
          <a:p>
            <a:pPr>
              <a:buFont typeface="Wingdings" panose="05000000000000000000" pitchFamily="2" charset="2"/>
              <a:buChar char="ü"/>
            </a:pPr>
            <a:r>
              <a:rPr lang="en-AU" altLang="en-US" dirty="0"/>
              <a:t>get capital id from country table and then search in city table? </a:t>
            </a:r>
            <a:r>
              <a:rPr lang="en-AU" altLang="en-US" i="1" dirty="0"/>
              <a:t>(Subqueries)</a:t>
            </a:r>
          </a:p>
          <a:p>
            <a:pPr>
              <a:buFont typeface="Wingdings" panose="05000000000000000000" pitchFamily="2" charset="2"/>
              <a:buChar char="ü"/>
            </a:pPr>
            <a:r>
              <a:rPr lang="en-AU" altLang="en-US" i="1" dirty="0"/>
              <a:t>Join two tables and search in that joined table</a:t>
            </a:r>
          </a:p>
          <a:p>
            <a:endParaRPr lang="en-AU" altLang="en-US" i="1" dirty="0"/>
          </a:p>
          <a:p>
            <a:endParaRPr lang="en-AU"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3EA5236-707D-4D94-97AB-3FBAAD21CDA3}"/>
              </a:ext>
            </a:extLst>
          </p:cNvPr>
          <p:cNvSpPr>
            <a:spLocks noGrp="1" noChangeArrowheads="1"/>
          </p:cNvSpPr>
          <p:nvPr>
            <p:ph type="title"/>
          </p:nvPr>
        </p:nvSpPr>
        <p:spPr/>
        <p:txBody>
          <a:bodyPr/>
          <a:lstStyle/>
          <a:p>
            <a:pPr eaLnBrk="1" hangingPunct="1">
              <a:defRPr/>
            </a:pPr>
            <a:r>
              <a:rPr lang="en-US" altLang="en-US" dirty="0">
                <a:ea typeface="ＭＳ Ｐゴシック" pitchFamily="34" charset="-128"/>
              </a:rPr>
              <a:t>Table Joins</a:t>
            </a:r>
          </a:p>
        </p:txBody>
      </p:sp>
      <p:sp>
        <p:nvSpPr>
          <p:cNvPr id="28675" name="Rectangle 3">
            <a:extLst>
              <a:ext uri="{FF2B5EF4-FFF2-40B4-BE49-F238E27FC236}">
                <a16:creationId xmlns:a16="http://schemas.microsoft.com/office/drawing/2014/main" id="{AEF792F8-03C3-446E-B4E3-96F3E360F304}"/>
              </a:ext>
            </a:extLst>
          </p:cNvPr>
          <p:cNvSpPr>
            <a:spLocks noGrp="1" noChangeArrowheads="1"/>
          </p:cNvSpPr>
          <p:nvPr>
            <p:ph idx="1"/>
          </p:nvPr>
        </p:nvSpPr>
        <p:spPr>
          <a:xfrm>
            <a:off x="683768" y="1933575"/>
            <a:ext cx="10435472" cy="4559300"/>
          </a:xfrm>
        </p:spPr>
        <p:txBody>
          <a:bodyPr>
            <a:normAutofit/>
          </a:bodyPr>
          <a:lstStyle/>
          <a:p>
            <a:pPr eaLnBrk="1" hangingPunct="1">
              <a:lnSpc>
                <a:spcPct val="90000"/>
              </a:lnSpc>
            </a:pPr>
            <a:r>
              <a:rPr lang="en-US" altLang="en-US" sz="2800" dirty="0">
                <a:ea typeface="ＭＳ Ｐゴシック" panose="020B0600070205080204" pitchFamily="34" charset="-128"/>
              </a:rPr>
              <a:t>Query data from more than one table</a:t>
            </a:r>
          </a:p>
          <a:p>
            <a:pPr>
              <a:lnSpc>
                <a:spcPct val="90000"/>
              </a:lnSpc>
              <a:spcBef>
                <a:spcPts val="1200"/>
              </a:spcBef>
            </a:pPr>
            <a:r>
              <a:rPr lang="en-US" altLang="en-US" sz="2800" dirty="0">
                <a:ea typeface="ＭＳ Ｐゴシック" panose="020B0600070205080204" pitchFamily="34" charset="-128"/>
              </a:rPr>
              <a:t>Write the join condition in the WHERE clause</a:t>
            </a:r>
          </a:p>
          <a:p>
            <a:pPr lvl="1">
              <a:lnSpc>
                <a:spcPct val="90000"/>
              </a:lnSpc>
              <a:spcBef>
                <a:spcPts val="600"/>
              </a:spcBef>
            </a:pPr>
            <a:r>
              <a:rPr lang="en-US" altLang="en-US" sz="2400" dirty="0">
                <a:ea typeface="ＭＳ Ｐゴシック" panose="020B0600070205080204" pitchFamily="34" charset="-128"/>
              </a:rPr>
              <a:t>Specify which rows to keep</a:t>
            </a:r>
          </a:p>
          <a:p>
            <a:pPr lvl="1">
              <a:lnSpc>
                <a:spcPct val="90000"/>
              </a:lnSpc>
              <a:spcBef>
                <a:spcPts val="600"/>
              </a:spcBef>
            </a:pPr>
            <a:r>
              <a:rPr lang="en-US" altLang="en-US" sz="2400" dirty="0">
                <a:ea typeface="ＭＳ Ｐゴシック" panose="020B0600070205080204" pitchFamily="34" charset="-128"/>
              </a:rPr>
              <a:t>Field(s) in one table must match field(s) in the other table in some way</a:t>
            </a:r>
          </a:p>
          <a:p>
            <a:pPr lvl="1">
              <a:lnSpc>
                <a:spcPct val="90000"/>
              </a:lnSpc>
              <a:spcBef>
                <a:spcPts val="600"/>
              </a:spcBef>
            </a:pP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Match</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 is usually equality</a:t>
            </a:r>
          </a:p>
          <a:p>
            <a:pPr>
              <a:lnSpc>
                <a:spcPct val="90000"/>
              </a:lnSpc>
              <a:spcBef>
                <a:spcPts val="1200"/>
              </a:spcBef>
            </a:pPr>
            <a:r>
              <a:rPr lang="en-US" altLang="en-US" sz="2800" dirty="0">
                <a:ea typeface="ＭＳ Ｐゴシック" panose="020B0600070205080204" pitchFamily="34" charset="-128"/>
              </a:rPr>
              <a:t>Cartesian product is formed when the join condition is missing</a:t>
            </a:r>
          </a:p>
          <a:p>
            <a:pPr lvl="1">
              <a:lnSpc>
                <a:spcPct val="90000"/>
              </a:lnSpc>
              <a:spcBef>
                <a:spcPts val="600"/>
              </a:spcBef>
            </a:pPr>
            <a:r>
              <a:rPr lang="en-US" altLang="en-US" sz="2400" dirty="0">
                <a:ea typeface="ＭＳ Ｐゴシック" panose="020B0600070205080204" pitchFamily="34" charset="-128"/>
              </a:rPr>
              <a:t>All rows from one table are joined to all rows in the other table(s)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4A18DC51-F282-4578-9FAB-958A61D95889}"/>
              </a:ext>
            </a:extLst>
          </p:cNvPr>
          <p:cNvSpPr>
            <a:spLocks noGrp="1" noChangeArrowheads="1"/>
          </p:cNvSpPr>
          <p:nvPr>
            <p:ph type="title"/>
          </p:nvPr>
        </p:nvSpPr>
        <p:spPr/>
        <p:txBody>
          <a:bodyPr/>
          <a:lstStyle/>
          <a:p>
            <a:pPr>
              <a:defRPr/>
            </a:pPr>
            <a:r>
              <a:rPr lang="en-US" altLang="en-US">
                <a:ea typeface="MS PGothic" pitchFamily="34" charset="-128"/>
              </a:rPr>
              <a:t>Join Expressions</a:t>
            </a:r>
          </a:p>
        </p:txBody>
      </p:sp>
      <p:sp>
        <p:nvSpPr>
          <p:cNvPr id="30723" name="Rectangle 3">
            <a:extLst>
              <a:ext uri="{FF2B5EF4-FFF2-40B4-BE49-F238E27FC236}">
                <a16:creationId xmlns:a16="http://schemas.microsoft.com/office/drawing/2014/main" id="{E7E09485-D66B-4FAA-8159-DC0EBEFDA59D}"/>
              </a:ext>
            </a:extLst>
          </p:cNvPr>
          <p:cNvSpPr>
            <a:spLocks noGrp="1" noChangeArrowheads="1"/>
          </p:cNvSpPr>
          <p:nvPr>
            <p:ph idx="1"/>
          </p:nvPr>
        </p:nvSpPr>
        <p:spPr/>
        <p:txBody>
          <a:bodyPr/>
          <a:lstStyle/>
          <a:p>
            <a:pPr eaLnBrk="1" hangingPunct="1"/>
            <a:r>
              <a:rPr lang="en-US" altLang="en-US" sz="2800">
                <a:ea typeface="ＭＳ Ｐゴシック" panose="020B0600070205080204" pitchFamily="34" charset="-128"/>
              </a:rPr>
              <a:t>SQL provides several versions of joins.</a:t>
            </a:r>
          </a:p>
          <a:p>
            <a:pPr eaLnBrk="1" hangingPunct="1"/>
            <a:r>
              <a:rPr lang="en-US" altLang="en-US" sz="2800">
                <a:ea typeface="ＭＳ Ｐゴシック" panose="020B0600070205080204" pitchFamily="34" charset="-128"/>
              </a:rPr>
              <a:t>These expressions can be stand-alone queries or used in place of relations in a FROM clause.</a:t>
            </a:r>
          </a:p>
          <a:p>
            <a:pPr eaLnBrk="1" hangingPunct="1"/>
            <a:r>
              <a:rPr lang="en-US" altLang="en-US" sz="2800">
                <a:ea typeface="ＭＳ Ｐゴシック" panose="020B0600070205080204" pitchFamily="34" charset="-128"/>
              </a:rPr>
              <a:t>Types of Join</a:t>
            </a:r>
          </a:p>
          <a:p>
            <a:pPr lvl="1" eaLnBrk="1" hangingPunct="1"/>
            <a:r>
              <a:rPr lang="en-US" altLang="en-US" sz="2400">
                <a:ea typeface="ＭＳ Ｐゴシック" panose="020B0600070205080204" pitchFamily="34" charset="-128"/>
              </a:rPr>
              <a:t>Natural Join/Inner Join</a:t>
            </a:r>
          </a:p>
          <a:p>
            <a:pPr lvl="1" eaLnBrk="1" hangingPunct="1"/>
            <a:r>
              <a:rPr lang="en-US" altLang="en-US" sz="2400">
                <a:ea typeface="ＭＳ Ｐゴシック" panose="020B0600070205080204" pitchFamily="34" charset="-128"/>
              </a:rPr>
              <a:t>Outer Join</a:t>
            </a:r>
          </a:p>
        </p:txBody>
      </p:sp>
      <p:sp>
        <p:nvSpPr>
          <p:cNvPr id="30724" name="Slide Number Placeholder 5">
            <a:extLst>
              <a:ext uri="{FF2B5EF4-FFF2-40B4-BE49-F238E27FC236}">
                <a16:creationId xmlns:a16="http://schemas.microsoft.com/office/drawing/2014/main" id="{710D5E8D-57AF-4912-9A48-83DEB9E1794C}"/>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fld id="{13CE66DF-7985-4C85-942C-EE12E30FF1A6}" type="slidenum">
              <a:rPr lang="en-US" altLang="en-US" sz="1400">
                <a:latin typeface="Times New Roman" panose="02020603050405020304" pitchFamily="18" charset="0"/>
                <a:ea typeface="ＭＳ Ｐゴシック" panose="020B0600070205080204" pitchFamily="34" charset="-128"/>
              </a:rPr>
              <a:pPr/>
              <a:t>43</a:t>
            </a:fld>
            <a:endParaRPr lang="en-US" altLang="en-US" sz="1400">
              <a:latin typeface="Times New Roman" panose="02020603050405020304" pitchFamily="18" charset="0"/>
              <a:ea typeface="ＭＳ Ｐゴシック" panose="020B0600070205080204" pitchFamily="34" charset="-128"/>
            </a:endParaRPr>
          </a:p>
        </p:txBody>
      </p:sp>
      <p:sp>
        <p:nvSpPr>
          <p:cNvPr id="30725" name="TextBox 4">
            <a:extLst>
              <a:ext uri="{FF2B5EF4-FFF2-40B4-BE49-F238E27FC236}">
                <a16:creationId xmlns:a16="http://schemas.microsoft.com/office/drawing/2014/main" id="{DC294E23-08EA-4CCC-99AB-5213952B4BD0}"/>
              </a:ext>
            </a:extLst>
          </p:cNvPr>
          <p:cNvSpPr txBox="1">
            <a:spLocks noChangeArrowheads="1"/>
          </p:cNvSpPr>
          <p:nvPr/>
        </p:nvSpPr>
        <p:spPr bwMode="auto">
          <a:xfrm>
            <a:off x="8431216" y="6673853"/>
            <a:ext cx="2784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AU" altLang="en-US" sz="1000"/>
              <a:t>Adapted from Naveen Ashish’s Slides on SQL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C172E90-92C9-4EB4-A9C4-E475906FB60A}"/>
              </a:ext>
            </a:extLst>
          </p:cNvPr>
          <p:cNvSpPr>
            <a:spLocks noGrp="1" noChangeArrowheads="1"/>
          </p:cNvSpPr>
          <p:nvPr>
            <p:ph type="title"/>
          </p:nvPr>
        </p:nvSpPr>
        <p:spPr>
          <a:xfrm>
            <a:off x="796827" y="966788"/>
            <a:ext cx="5829300" cy="530225"/>
          </a:xfrm>
        </p:spPr>
        <p:txBody>
          <a:bodyPr>
            <a:normAutofit fontScale="90000"/>
          </a:bodyPr>
          <a:lstStyle/>
          <a:p>
            <a:pPr>
              <a:defRPr/>
            </a:pPr>
            <a:r>
              <a:rPr lang="en-US" altLang="zh-CN" dirty="0"/>
              <a:t>EXAMPLE JOIN (Natural/Inner Join)</a:t>
            </a:r>
          </a:p>
        </p:txBody>
      </p:sp>
      <p:sp>
        <p:nvSpPr>
          <p:cNvPr id="31747" name="Rectangle 3">
            <a:extLst>
              <a:ext uri="{FF2B5EF4-FFF2-40B4-BE49-F238E27FC236}">
                <a16:creationId xmlns:a16="http://schemas.microsoft.com/office/drawing/2014/main" id="{90C2A505-F4EB-421E-A4CD-FF06569AF2B7}"/>
              </a:ext>
            </a:extLst>
          </p:cNvPr>
          <p:cNvSpPr>
            <a:spLocks noGrp="1" noChangeArrowheads="1"/>
          </p:cNvSpPr>
          <p:nvPr>
            <p:ph idx="1"/>
          </p:nvPr>
        </p:nvSpPr>
        <p:spPr>
          <a:xfrm>
            <a:off x="116254" y="784146"/>
            <a:ext cx="7118350" cy="4819650"/>
          </a:xfrm>
        </p:spPr>
        <p:txBody>
          <a:bodyPr>
            <a:normAutofit fontScale="92500" lnSpcReduction="20000"/>
          </a:bodyPr>
          <a:lstStyle/>
          <a:p>
            <a:pPr eaLnBrk="1" hangingPunct="1">
              <a:buFont typeface="Monotype Sorts"/>
              <a:buNone/>
            </a:pPr>
            <a:endParaRPr lang="en-US" altLang="zh-CN" dirty="0"/>
          </a:p>
          <a:p>
            <a:pPr eaLnBrk="1" hangingPunct="1">
              <a:buFont typeface="Monotype Sorts"/>
              <a:buNone/>
            </a:pPr>
            <a:r>
              <a:rPr lang="en-US" altLang="zh-CN" dirty="0"/>
              <a:t>	</a:t>
            </a:r>
          </a:p>
          <a:p>
            <a:pPr eaLnBrk="1" hangingPunct="1">
              <a:buFont typeface="Monotype Sorts"/>
              <a:buNone/>
            </a:pPr>
            <a:endParaRPr lang="en-US" altLang="zh-CN" dirty="0"/>
          </a:p>
          <a:p>
            <a:pPr eaLnBrk="1" hangingPunct="1">
              <a:buFont typeface="Monotype Sorts"/>
              <a:buNone/>
            </a:pPr>
            <a:endParaRPr lang="en-US" altLang="zh-CN" dirty="0"/>
          </a:p>
          <a:p>
            <a:pPr eaLnBrk="1" hangingPunct="1">
              <a:buFont typeface="Monotype Sorts"/>
              <a:buNone/>
            </a:pPr>
            <a:endParaRPr lang="en-US" altLang="zh-CN" dirty="0"/>
          </a:p>
          <a:p>
            <a:pPr eaLnBrk="1" hangingPunct="1">
              <a:buFont typeface="Monotype Sorts"/>
              <a:buNone/>
            </a:pPr>
            <a:endParaRPr lang="en-US" altLang="zh-CN" dirty="0"/>
          </a:p>
          <a:p>
            <a:pPr eaLnBrk="1" hangingPunct="1">
              <a:buFont typeface="Monotype Sorts"/>
              <a:buNone/>
            </a:pPr>
            <a:endParaRPr lang="en-US" altLang="zh-CN" dirty="0"/>
          </a:p>
          <a:p>
            <a:pPr eaLnBrk="1" hangingPunct="1"/>
            <a:endParaRPr lang="en-US" altLang="zh-CN" sz="2400" dirty="0"/>
          </a:p>
          <a:p>
            <a:pPr eaLnBrk="1" hangingPunct="1"/>
            <a:endParaRPr lang="en-US" altLang="zh-CN" sz="2400" dirty="0"/>
          </a:p>
          <a:p>
            <a:pPr eaLnBrk="1" hangingPunct="1"/>
            <a:endParaRPr lang="en-US" altLang="zh-CN" sz="2400" dirty="0"/>
          </a:p>
          <a:p>
            <a:pPr eaLnBrk="1" hangingPunct="1">
              <a:buFont typeface="Monotype Sorts"/>
              <a:buNone/>
            </a:pPr>
            <a:r>
              <a:rPr lang="en-US" altLang="zh-CN" dirty="0">
                <a:solidFill>
                  <a:srgbClr val="FFFF00"/>
                </a:solidFill>
              </a:rPr>
              <a:t>Select * from EMP inner join Dept on </a:t>
            </a:r>
            <a:r>
              <a:rPr lang="en-US" altLang="zh-CN" dirty="0" err="1">
                <a:solidFill>
                  <a:srgbClr val="FFFF00"/>
                </a:solidFill>
              </a:rPr>
              <a:t>Emp.dno</a:t>
            </a:r>
            <a:r>
              <a:rPr lang="en-US" altLang="zh-CN" dirty="0">
                <a:solidFill>
                  <a:srgbClr val="FFFF00"/>
                </a:solidFill>
              </a:rPr>
              <a:t>=</a:t>
            </a:r>
            <a:r>
              <a:rPr lang="en-US" altLang="zh-CN" dirty="0" err="1">
                <a:solidFill>
                  <a:srgbClr val="FFFF00"/>
                </a:solidFill>
              </a:rPr>
              <a:t>Dept.dno</a:t>
            </a:r>
            <a:r>
              <a:rPr lang="en-US" altLang="zh-CN" dirty="0">
                <a:solidFill>
                  <a:srgbClr val="FFFF00"/>
                </a:solidFill>
              </a:rPr>
              <a:t>  </a:t>
            </a:r>
          </a:p>
          <a:p>
            <a:pPr eaLnBrk="1" hangingPunct="1">
              <a:buFont typeface="Monotype Sorts"/>
              <a:buNone/>
            </a:pPr>
            <a:endParaRPr lang="zh-CN" altLang="en-US" dirty="0"/>
          </a:p>
        </p:txBody>
      </p:sp>
      <p:graphicFrame>
        <p:nvGraphicFramePr>
          <p:cNvPr id="412822" name="Group 150">
            <a:extLst>
              <a:ext uri="{FF2B5EF4-FFF2-40B4-BE49-F238E27FC236}">
                <a16:creationId xmlns:a16="http://schemas.microsoft.com/office/drawing/2014/main" id="{8D1459E0-65A0-490C-AE4C-B36BBFDFD362}"/>
              </a:ext>
            </a:extLst>
          </p:cNvPr>
          <p:cNvGraphicFramePr>
            <a:graphicFrameLocks noGrp="1"/>
          </p:cNvGraphicFramePr>
          <p:nvPr/>
        </p:nvGraphicFramePr>
        <p:xfrm>
          <a:off x="2022475" y="2090738"/>
          <a:ext cx="3200400" cy="1731960"/>
        </p:xfrm>
        <a:graphic>
          <a:graphicData uri="http://schemas.openxmlformats.org/drawingml/2006/table">
            <a:tbl>
              <a:tblPr/>
              <a:tblGrid>
                <a:gridCol w="500063">
                  <a:extLst>
                    <a:ext uri="{9D8B030D-6E8A-4147-A177-3AD203B41FA5}">
                      <a16:colId xmlns:a16="http://schemas.microsoft.com/office/drawing/2014/main" val="20000"/>
                    </a:ext>
                  </a:extLst>
                </a:gridCol>
                <a:gridCol w="850106">
                  <a:extLst>
                    <a:ext uri="{9D8B030D-6E8A-4147-A177-3AD203B41FA5}">
                      <a16:colId xmlns:a16="http://schemas.microsoft.com/office/drawing/2014/main" val="20001"/>
                    </a:ext>
                  </a:extLst>
                </a:gridCol>
                <a:gridCol w="550068">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tblGrid>
              <a:tr h="288660">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1" i="0" u="none" strike="noStrike" cap="none" normalizeH="0" baseline="0" dirty="0">
                          <a:ln>
                            <a:noFill/>
                          </a:ln>
                          <a:solidFill>
                            <a:schemeClr val="tx1"/>
                          </a:solidFill>
                          <a:effectLst/>
                          <a:latin typeface="Tahoma" panose="020B0604030504040204" pitchFamily="34" charset="0"/>
                        </a:rPr>
                        <a:t>SS#</a:t>
                      </a:r>
                    </a:p>
                  </a:txBody>
                  <a:tcPr marL="68580" marR="68580"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1" i="0" u="none" strike="noStrike" cap="none" normalizeH="0" baseline="0">
                          <a:ln>
                            <a:noFill/>
                          </a:ln>
                          <a:solidFill>
                            <a:schemeClr val="tx1"/>
                          </a:solidFill>
                          <a:effectLst/>
                          <a:latin typeface="Tahoma" panose="020B0604030504040204" pitchFamily="34" charset="0"/>
                        </a:rPr>
                        <a:t>Name</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1" i="0" u="none" strike="noStrike" cap="none" normalizeH="0" baseline="0">
                          <a:ln>
                            <a:noFill/>
                          </a:ln>
                          <a:solidFill>
                            <a:schemeClr val="tx1"/>
                          </a:solidFill>
                          <a:effectLst/>
                          <a:latin typeface="Tahoma" panose="020B0604030504040204" pitchFamily="34" charset="0"/>
                        </a:rPr>
                        <a:t>Age</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1" i="0" u="none" strike="noStrike" cap="none" normalizeH="0" baseline="0">
                          <a:ln>
                            <a:noFill/>
                          </a:ln>
                          <a:solidFill>
                            <a:schemeClr val="tx1"/>
                          </a:solidFill>
                          <a:effectLst/>
                          <a:latin typeface="Tahoma" panose="020B0604030504040204" pitchFamily="34" charset="0"/>
                        </a:rPr>
                        <a:t>Salary</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1" i="0" u="none" strike="noStrike" cap="none" normalizeH="0" baseline="0">
                          <a:ln>
                            <a:noFill/>
                          </a:ln>
                          <a:solidFill>
                            <a:schemeClr val="tx1"/>
                          </a:solidFill>
                          <a:effectLst/>
                          <a:latin typeface="Tahoma" panose="020B0604030504040204" pitchFamily="34" charset="0"/>
                        </a:rPr>
                        <a:t>dno</a:t>
                      </a:r>
                    </a:p>
                  </a:txBody>
                  <a:tcPr marL="68580" marR="68580"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660">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1</a:t>
                      </a:r>
                    </a:p>
                  </a:txBody>
                  <a:tcPr marL="68580" marR="68580"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Joe</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24</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20000</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2</a:t>
                      </a:r>
                    </a:p>
                  </a:txBody>
                  <a:tcPr marL="68580" marR="68580"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660">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2</a:t>
                      </a:r>
                    </a:p>
                  </a:txBody>
                  <a:tcPr marL="68580" marR="68580"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Mary</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20</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25000</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1</a:t>
                      </a:r>
                    </a:p>
                  </a:txBody>
                  <a:tcPr marL="68580" marR="68580"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660">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3</a:t>
                      </a:r>
                    </a:p>
                  </a:txBody>
                  <a:tcPr marL="68580" marR="68580"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Bob</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22</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27000</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1</a:t>
                      </a:r>
                    </a:p>
                  </a:txBody>
                  <a:tcPr marL="68580" marR="68580"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660">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4</a:t>
                      </a:r>
                    </a:p>
                  </a:txBody>
                  <a:tcPr marL="68580" marR="68580"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Kathy</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30</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30000</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2</a:t>
                      </a:r>
                    </a:p>
                  </a:txBody>
                  <a:tcPr marL="68580" marR="68580"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8660">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5</a:t>
                      </a:r>
                    </a:p>
                  </a:txBody>
                  <a:tcPr marL="68580" marR="68580"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Shideh</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dirty="0">
                          <a:ln>
                            <a:noFill/>
                          </a:ln>
                          <a:solidFill>
                            <a:schemeClr val="tx1"/>
                          </a:solidFill>
                          <a:effectLst/>
                          <a:latin typeface="Tahoma" panose="020B0604030504040204" pitchFamily="34" charset="0"/>
                        </a:rPr>
                        <a:t>4</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a:ln>
                            <a:noFill/>
                          </a:ln>
                          <a:solidFill>
                            <a:schemeClr val="tx1"/>
                          </a:solidFill>
                          <a:effectLst/>
                          <a:latin typeface="Tahoma" panose="020B0604030504040204" pitchFamily="34" charset="0"/>
                        </a:rPr>
                        <a:t>4000</a:t>
                      </a:r>
                    </a:p>
                  </a:txBody>
                  <a:tcPr marL="68580" marR="68580"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200" b="0" i="0" u="none" strike="noStrike" cap="none" normalizeH="0" baseline="0" dirty="0">
                          <a:ln>
                            <a:noFill/>
                          </a:ln>
                          <a:solidFill>
                            <a:schemeClr val="tx1"/>
                          </a:solidFill>
                          <a:effectLst/>
                          <a:latin typeface="Tahoma" panose="020B0604030504040204" pitchFamily="34" charset="0"/>
                        </a:rPr>
                        <a:t>1</a:t>
                      </a:r>
                    </a:p>
                  </a:txBody>
                  <a:tcPr marL="68580" marR="68580"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792" name="Text Box 48">
            <a:extLst>
              <a:ext uri="{FF2B5EF4-FFF2-40B4-BE49-F238E27FC236}">
                <a16:creationId xmlns:a16="http://schemas.microsoft.com/office/drawing/2014/main" id="{96D83114-092B-425C-BFDD-D7C957ABF81C}"/>
              </a:ext>
            </a:extLst>
          </p:cNvPr>
          <p:cNvSpPr txBox="1">
            <a:spLocks noChangeArrowheads="1"/>
          </p:cNvSpPr>
          <p:nvPr/>
        </p:nvSpPr>
        <p:spPr bwMode="auto">
          <a:xfrm>
            <a:off x="5165728" y="3021016"/>
            <a:ext cx="684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eaLnBrk="1" hangingPunct="1"/>
            <a:r>
              <a:rPr lang="en-US" altLang="en-US"/>
              <a:t>EMP</a:t>
            </a:r>
          </a:p>
        </p:txBody>
      </p:sp>
      <p:graphicFrame>
        <p:nvGraphicFramePr>
          <p:cNvPr id="412824" name="Group 152">
            <a:extLst>
              <a:ext uri="{FF2B5EF4-FFF2-40B4-BE49-F238E27FC236}">
                <a16:creationId xmlns:a16="http://schemas.microsoft.com/office/drawing/2014/main" id="{E24D3330-F9D7-417B-B57E-1DFA6F71786A}"/>
              </a:ext>
            </a:extLst>
          </p:cNvPr>
          <p:cNvGraphicFramePr>
            <a:graphicFrameLocks noGrp="1"/>
          </p:cNvGraphicFramePr>
          <p:nvPr>
            <p:extLst>
              <p:ext uri="{D42A27DB-BD31-4B8C-83A1-F6EECF244321}">
                <p14:modId xmlns:p14="http://schemas.microsoft.com/office/powerpoint/2010/main" val="4097552256"/>
              </p:ext>
            </p:extLst>
          </p:nvPr>
        </p:nvGraphicFramePr>
        <p:xfrm>
          <a:off x="7714950" y="784146"/>
          <a:ext cx="2800351" cy="1536700"/>
        </p:xfrm>
        <a:graphic>
          <a:graphicData uri="http://schemas.openxmlformats.org/drawingml/2006/table">
            <a:tbl>
              <a:tblPr/>
              <a:tblGrid>
                <a:gridCol w="525066">
                  <a:extLst>
                    <a:ext uri="{9D8B030D-6E8A-4147-A177-3AD203B41FA5}">
                      <a16:colId xmlns:a16="http://schemas.microsoft.com/office/drawing/2014/main" val="20000"/>
                    </a:ext>
                  </a:extLst>
                </a:gridCol>
                <a:gridCol w="758428">
                  <a:extLst>
                    <a:ext uri="{9D8B030D-6E8A-4147-A177-3AD203B41FA5}">
                      <a16:colId xmlns:a16="http://schemas.microsoft.com/office/drawing/2014/main" val="20001"/>
                    </a:ext>
                  </a:extLst>
                </a:gridCol>
                <a:gridCol w="661988">
                  <a:extLst>
                    <a:ext uri="{9D8B030D-6E8A-4147-A177-3AD203B41FA5}">
                      <a16:colId xmlns:a16="http://schemas.microsoft.com/office/drawing/2014/main" val="20002"/>
                    </a:ext>
                  </a:extLst>
                </a:gridCol>
                <a:gridCol w="854869">
                  <a:extLst>
                    <a:ext uri="{9D8B030D-6E8A-4147-A177-3AD203B41FA5}">
                      <a16:colId xmlns:a16="http://schemas.microsoft.com/office/drawing/2014/main" val="20003"/>
                    </a:ext>
                  </a:extLst>
                </a:gridCol>
              </a:tblGrid>
              <a:tr h="640053">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1" i="0" u="none" strike="noStrike" cap="none" normalizeH="0" baseline="0">
                          <a:ln>
                            <a:noFill/>
                          </a:ln>
                          <a:solidFill>
                            <a:schemeClr val="tx1"/>
                          </a:solidFill>
                          <a:effectLst/>
                          <a:latin typeface="Tahoma" panose="020B0604030504040204" pitchFamily="34" charset="0"/>
                        </a:rPr>
                        <a:t>dno</a:t>
                      </a:r>
                    </a:p>
                  </a:txBody>
                  <a:tcPr marL="68580" marR="68580"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1" i="0" u="none" strike="noStrike" cap="none" normalizeH="0" baseline="0">
                          <a:ln>
                            <a:noFill/>
                          </a:ln>
                          <a:solidFill>
                            <a:schemeClr val="tx1"/>
                          </a:solidFill>
                          <a:effectLst/>
                          <a:latin typeface="Tahoma" panose="020B0604030504040204" pitchFamily="34" charset="0"/>
                        </a:rPr>
                        <a:t>dname</a:t>
                      </a:r>
                    </a:p>
                  </a:txBody>
                  <a:tcPr marL="68580" marR="68580"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1" i="0" u="none" strike="noStrike" cap="none" normalizeH="0" baseline="0">
                          <a:ln>
                            <a:noFill/>
                          </a:ln>
                          <a:solidFill>
                            <a:schemeClr val="tx1"/>
                          </a:solidFill>
                          <a:effectLst/>
                          <a:latin typeface="Tahoma" panose="020B0604030504040204" pitchFamily="34" charset="0"/>
                        </a:rPr>
                        <a:t>floor</a:t>
                      </a:r>
                    </a:p>
                  </a:txBody>
                  <a:tcPr marL="68580" marR="68580"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1" i="0" u="none" strike="noStrike" cap="none" normalizeH="0" baseline="0">
                          <a:ln>
                            <a:noFill/>
                          </a:ln>
                          <a:solidFill>
                            <a:schemeClr val="tx1"/>
                          </a:solidFill>
                          <a:effectLst/>
                          <a:latin typeface="Tahoma" panose="020B0604030504040204" pitchFamily="34" charset="0"/>
                        </a:rPr>
                        <a:t>mgrss#</a:t>
                      </a:r>
                    </a:p>
                  </a:txBody>
                  <a:tcPr marL="68580" marR="68580"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529">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1</a:t>
                      </a:r>
                    </a:p>
                  </a:txBody>
                  <a:tcPr marL="68580" marR="68580"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Toy</a:t>
                      </a:r>
                    </a:p>
                  </a:txBody>
                  <a:tcPr marL="68580" marR="68580"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1</a:t>
                      </a:r>
                    </a:p>
                  </a:txBody>
                  <a:tcPr marL="68580" marR="68580"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5</a:t>
                      </a:r>
                    </a:p>
                  </a:txBody>
                  <a:tcPr marL="68580" marR="68580"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117">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2</a:t>
                      </a:r>
                    </a:p>
                  </a:txBody>
                  <a:tcPr marL="68580" marR="68580"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Shoe</a:t>
                      </a:r>
                    </a:p>
                  </a:txBody>
                  <a:tcPr marL="68580" marR="68580"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2</a:t>
                      </a:r>
                    </a:p>
                  </a:txBody>
                  <a:tcPr marL="68580" marR="68580"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dirty="0">
                          <a:ln>
                            <a:noFill/>
                          </a:ln>
                          <a:solidFill>
                            <a:schemeClr val="tx1"/>
                          </a:solidFill>
                          <a:effectLst/>
                          <a:latin typeface="Tahoma" panose="020B0604030504040204" pitchFamily="34" charset="0"/>
                        </a:rPr>
                        <a:t>1</a:t>
                      </a:r>
                    </a:p>
                  </a:txBody>
                  <a:tcPr marL="68580" marR="68580"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815" name="Text Box 71">
            <a:extLst>
              <a:ext uri="{FF2B5EF4-FFF2-40B4-BE49-F238E27FC236}">
                <a16:creationId xmlns:a16="http://schemas.microsoft.com/office/drawing/2014/main" id="{61D8E45B-07E3-4010-B512-8E08BE08071D}"/>
              </a:ext>
            </a:extLst>
          </p:cNvPr>
          <p:cNvSpPr txBox="1">
            <a:spLocks noChangeArrowheads="1"/>
          </p:cNvSpPr>
          <p:nvPr/>
        </p:nvSpPr>
        <p:spPr bwMode="auto">
          <a:xfrm>
            <a:off x="9246332" y="2570917"/>
            <a:ext cx="67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eaLnBrk="1" hangingPunct="1"/>
            <a:r>
              <a:rPr lang="en-US" altLang="en-US" dirty="0"/>
              <a:t>Dept</a:t>
            </a:r>
          </a:p>
        </p:txBody>
      </p:sp>
      <p:graphicFrame>
        <p:nvGraphicFramePr>
          <p:cNvPr id="412829" name="Group 157">
            <a:extLst>
              <a:ext uri="{FF2B5EF4-FFF2-40B4-BE49-F238E27FC236}">
                <a16:creationId xmlns:a16="http://schemas.microsoft.com/office/drawing/2014/main" id="{EC11BCB6-DBEE-4F03-AD29-5BBF00A6C13E}"/>
              </a:ext>
            </a:extLst>
          </p:cNvPr>
          <p:cNvGraphicFramePr>
            <a:graphicFrameLocks noGrp="1"/>
          </p:cNvGraphicFramePr>
          <p:nvPr>
            <p:extLst>
              <p:ext uri="{D42A27DB-BD31-4B8C-83A1-F6EECF244321}">
                <p14:modId xmlns:p14="http://schemas.microsoft.com/office/powerpoint/2010/main" val="3185909699"/>
              </p:ext>
            </p:extLst>
          </p:nvPr>
        </p:nvGraphicFramePr>
        <p:xfrm>
          <a:off x="5507834" y="3529088"/>
          <a:ext cx="6343650" cy="2544766"/>
        </p:xfrm>
        <a:graphic>
          <a:graphicData uri="http://schemas.openxmlformats.org/drawingml/2006/table">
            <a:tbl>
              <a:tblPr/>
              <a:tblGrid>
                <a:gridCol w="603647">
                  <a:extLst>
                    <a:ext uri="{9D8B030D-6E8A-4147-A177-3AD203B41FA5}">
                      <a16:colId xmlns:a16="http://schemas.microsoft.com/office/drawing/2014/main" val="20000"/>
                    </a:ext>
                  </a:extLst>
                </a:gridCol>
                <a:gridCol w="831056">
                  <a:extLst>
                    <a:ext uri="{9D8B030D-6E8A-4147-A177-3AD203B41FA5}">
                      <a16:colId xmlns:a16="http://schemas.microsoft.com/office/drawing/2014/main" val="20001"/>
                    </a:ext>
                  </a:extLst>
                </a:gridCol>
                <a:gridCol w="622697">
                  <a:extLst>
                    <a:ext uri="{9D8B030D-6E8A-4147-A177-3AD203B41FA5}">
                      <a16:colId xmlns:a16="http://schemas.microsoft.com/office/drawing/2014/main" val="20002"/>
                    </a:ext>
                  </a:extLst>
                </a:gridCol>
                <a:gridCol w="812006">
                  <a:extLst>
                    <a:ext uri="{9D8B030D-6E8A-4147-A177-3AD203B41FA5}">
                      <a16:colId xmlns:a16="http://schemas.microsoft.com/office/drawing/2014/main" val="20003"/>
                    </a:ext>
                  </a:extLst>
                </a:gridCol>
                <a:gridCol w="1007269">
                  <a:extLst>
                    <a:ext uri="{9D8B030D-6E8A-4147-A177-3AD203B41FA5}">
                      <a16:colId xmlns:a16="http://schemas.microsoft.com/office/drawing/2014/main" val="20004"/>
                    </a:ext>
                  </a:extLst>
                </a:gridCol>
                <a:gridCol w="822722">
                  <a:extLst>
                    <a:ext uri="{9D8B030D-6E8A-4147-A177-3AD203B41FA5}">
                      <a16:colId xmlns:a16="http://schemas.microsoft.com/office/drawing/2014/main" val="20005"/>
                    </a:ext>
                  </a:extLst>
                </a:gridCol>
                <a:gridCol w="821531">
                  <a:extLst>
                    <a:ext uri="{9D8B030D-6E8A-4147-A177-3AD203B41FA5}">
                      <a16:colId xmlns:a16="http://schemas.microsoft.com/office/drawing/2014/main" val="20006"/>
                    </a:ext>
                  </a:extLst>
                </a:gridCol>
                <a:gridCol w="822722">
                  <a:extLst>
                    <a:ext uri="{9D8B030D-6E8A-4147-A177-3AD203B41FA5}">
                      <a16:colId xmlns:a16="http://schemas.microsoft.com/office/drawing/2014/main" val="20007"/>
                    </a:ext>
                  </a:extLst>
                </a:gridCol>
              </a:tblGrid>
              <a:tr h="640065">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1" i="0" u="none" strike="noStrike" cap="none" normalizeH="0" baseline="0">
                          <a:ln>
                            <a:noFill/>
                          </a:ln>
                          <a:solidFill>
                            <a:schemeClr val="tx1"/>
                          </a:solidFill>
                          <a:effectLst/>
                          <a:latin typeface="Tahoma" panose="020B0604030504040204" pitchFamily="34" charset="0"/>
                        </a:rPr>
                        <a:t>SS#</a:t>
                      </a:r>
                    </a:p>
                  </a:txBody>
                  <a:tcPr marL="68580" marR="6858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1" i="0" u="none" strike="noStrike" cap="none" normalizeH="0" baseline="0">
                          <a:ln>
                            <a:noFill/>
                          </a:ln>
                          <a:solidFill>
                            <a:schemeClr val="tx1"/>
                          </a:solidFill>
                          <a:effectLst/>
                          <a:latin typeface="Tahoma" panose="020B0604030504040204" pitchFamily="34" charset="0"/>
                        </a:rPr>
                        <a:t>Name</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1" i="0" u="none" strike="noStrike" cap="none" normalizeH="0" baseline="0">
                          <a:ln>
                            <a:noFill/>
                          </a:ln>
                          <a:solidFill>
                            <a:schemeClr val="tx1"/>
                          </a:solidFill>
                          <a:effectLst/>
                          <a:latin typeface="Tahoma" panose="020B0604030504040204" pitchFamily="34" charset="0"/>
                        </a:rPr>
                        <a:t>Age</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1" i="0" u="none" strike="noStrike" cap="none" normalizeH="0" baseline="0">
                          <a:ln>
                            <a:noFill/>
                          </a:ln>
                          <a:solidFill>
                            <a:schemeClr val="tx1"/>
                          </a:solidFill>
                          <a:effectLst/>
                          <a:latin typeface="Tahoma" panose="020B0604030504040204" pitchFamily="34" charset="0"/>
                        </a:rPr>
                        <a:t>Salary</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1" i="0" u="none" strike="noStrike" cap="none" normalizeH="0" baseline="0">
                          <a:ln>
                            <a:noFill/>
                          </a:ln>
                          <a:solidFill>
                            <a:schemeClr val="tx1"/>
                          </a:solidFill>
                          <a:effectLst/>
                          <a:latin typeface="Tahoma" panose="020B0604030504040204" pitchFamily="34" charset="0"/>
                        </a:rPr>
                        <a:t>dno</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1" i="0" u="none" strike="noStrike" cap="none" normalizeH="0" baseline="0">
                          <a:ln>
                            <a:noFill/>
                          </a:ln>
                          <a:solidFill>
                            <a:schemeClr val="tx1"/>
                          </a:solidFill>
                          <a:effectLst/>
                          <a:latin typeface="Tahoma" panose="020B0604030504040204" pitchFamily="34" charset="0"/>
                        </a:rPr>
                        <a:t>dname</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1" i="0" u="none" strike="noStrike" cap="none" normalizeH="0" baseline="0">
                          <a:ln>
                            <a:noFill/>
                          </a:ln>
                          <a:solidFill>
                            <a:schemeClr val="tx1"/>
                          </a:solidFill>
                          <a:effectLst/>
                          <a:latin typeface="Tahoma" panose="020B0604030504040204" pitchFamily="34" charset="0"/>
                        </a:rPr>
                        <a:t>floor</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1" i="0" u="none" strike="noStrike" cap="none" normalizeH="0" baseline="0">
                          <a:ln>
                            <a:noFill/>
                          </a:ln>
                          <a:solidFill>
                            <a:schemeClr val="tx1"/>
                          </a:solidFill>
                          <a:effectLst/>
                          <a:latin typeface="Tahoma" panose="020B0604030504040204" pitchFamily="34" charset="0"/>
                        </a:rPr>
                        <a:t>mgrss#</a:t>
                      </a:r>
                    </a:p>
                  </a:txBody>
                  <a:tcPr marL="68580" marR="6858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940">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1</a:t>
                      </a:r>
                    </a:p>
                  </a:txBody>
                  <a:tcPr marL="68580" marR="6858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Joe</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24</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20000</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2</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Shoe</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2</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1</a:t>
                      </a:r>
                    </a:p>
                  </a:txBody>
                  <a:tcPr marL="68580" marR="6858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940">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2</a:t>
                      </a:r>
                    </a:p>
                  </a:txBody>
                  <a:tcPr marL="68580" marR="6858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Mary</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20</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25000</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1</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Toy</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1</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5</a:t>
                      </a:r>
                    </a:p>
                  </a:txBody>
                  <a:tcPr marL="68580" marR="6858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940">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3</a:t>
                      </a:r>
                    </a:p>
                  </a:txBody>
                  <a:tcPr marL="68580" marR="6858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Bob</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dirty="0">
                          <a:ln>
                            <a:noFill/>
                          </a:ln>
                          <a:solidFill>
                            <a:schemeClr val="tx1"/>
                          </a:solidFill>
                          <a:effectLst/>
                          <a:latin typeface="Tahoma" panose="020B0604030504040204" pitchFamily="34" charset="0"/>
                        </a:rPr>
                        <a:t>22</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dirty="0">
                          <a:ln>
                            <a:noFill/>
                          </a:ln>
                          <a:solidFill>
                            <a:schemeClr val="tx1"/>
                          </a:solidFill>
                          <a:effectLst/>
                          <a:latin typeface="Tahoma" panose="020B0604030504040204" pitchFamily="34" charset="0"/>
                        </a:rPr>
                        <a:t>27000</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1</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Toy</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1</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5</a:t>
                      </a:r>
                    </a:p>
                  </a:txBody>
                  <a:tcPr marL="68580" marR="6858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40">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4</a:t>
                      </a:r>
                    </a:p>
                  </a:txBody>
                  <a:tcPr marL="68580" marR="6858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Kathy</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30</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30000</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2</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Shoe</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2</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1</a:t>
                      </a:r>
                    </a:p>
                  </a:txBody>
                  <a:tcPr marL="68580" marR="6858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40">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5</a:t>
                      </a:r>
                    </a:p>
                  </a:txBody>
                  <a:tcPr marL="68580" marR="68580"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dirty="0" err="1">
                          <a:ln>
                            <a:noFill/>
                          </a:ln>
                          <a:solidFill>
                            <a:schemeClr val="tx1"/>
                          </a:solidFill>
                          <a:effectLst/>
                          <a:latin typeface="Tahoma" panose="020B0604030504040204" pitchFamily="34" charset="0"/>
                        </a:rPr>
                        <a:t>Shideh</a:t>
                      </a:r>
                      <a:endParaRPr kumimoji="1" lang="en-US" altLang="en-US" sz="1800" b="0" i="0" u="none" strike="noStrike" cap="none" normalizeH="0" baseline="0" dirty="0">
                        <a:ln>
                          <a:noFill/>
                        </a:ln>
                        <a:solidFill>
                          <a:schemeClr val="tx1"/>
                        </a:solidFill>
                        <a:effectLst/>
                        <a:latin typeface="Tahoma" panose="020B0604030504040204" pitchFamily="34" charset="0"/>
                      </a:endParaRP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dirty="0">
                          <a:ln>
                            <a:noFill/>
                          </a:ln>
                          <a:solidFill>
                            <a:schemeClr val="tx1"/>
                          </a:solidFill>
                          <a:effectLst/>
                          <a:latin typeface="Tahoma" panose="020B0604030504040204" pitchFamily="34" charset="0"/>
                        </a:rPr>
                        <a:t>4</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4000</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1</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Toy</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a:ln>
                            <a:noFill/>
                          </a:ln>
                          <a:solidFill>
                            <a:schemeClr val="tx1"/>
                          </a:solidFill>
                          <a:effectLst/>
                          <a:latin typeface="Tahoma" panose="020B0604030504040204" pitchFamily="34" charset="0"/>
                        </a:rPr>
                        <a:t>1</a:t>
                      </a:r>
                    </a:p>
                  </a:txBody>
                  <a:tcPr marL="68580" marR="68580"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pitchFamily="2" charset="2"/>
                        <a:defRPr kumimoji="1" sz="2800">
                          <a:solidFill>
                            <a:schemeClr val="tx1"/>
                          </a:solidFill>
                          <a:latin typeface="Tahoma" panose="020B0604030504040204" pitchFamily="34" charset="0"/>
                        </a:defRPr>
                      </a:lvl1pPr>
                      <a:lvl2pPr>
                        <a:spcBef>
                          <a:spcPct val="20000"/>
                        </a:spcBef>
                        <a:buClr>
                          <a:schemeClr val="accent2"/>
                        </a:buClr>
                        <a:buFont typeface="Monotype Sorts" pitchFamily="2" charset="2"/>
                        <a:defRPr kumimoji="1" sz="2400">
                          <a:solidFill>
                            <a:schemeClr val="tx1"/>
                          </a:solidFill>
                          <a:latin typeface="Tahoma" panose="020B0604030504040204" pitchFamily="34" charset="0"/>
                        </a:defRPr>
                      </a:lvl2pPr>
                      <a:lvl3pPr>
                        <a:spcBef>
                          <a:spcPct val="20000"/>
                        </a:spcBef>
                        <a:buClr>
                          <a:schemeClr val="accent2"/>
                        </a:buClr>
                        <a:buFont typeface="Monotype Sorts" pitchFamily="2" charset="2"/>
                        <a:defRPr kumimoji="1" sz="2000">
                          <a:solidFill>
                            <a:schemeClr val="tx1"/>
                          </a:solidFill>
                          <a:latin typeface="Tahoma" panose="020B0604030504040204" pitchFamily="34" charset="0"/>
                        </a:defRPr>
                      </a:lvl3pPr>
                      <a:lvl4pPr>
                        <a:spcBef>
                          <a:spcPct val="20000"/>
                        </a:spcBef>
                        <a:buClr>
                          <a:schemeClr val="accent2"/>
                        </a:buClr>
                        <a:defRPr kumimoji="1">
                          <a:solidFill>
                            <a:schemeClr val="tx1"/>
                          </a:solidFill>
                          <a:latin typeface="Tahoma" panose="020B0604030504040204" pitchFamily="34" charset="0"/>
                        </a:defRPr>
                      </a:lvl4pPr>
                      <a:lvl5pPr>
                        <a:spcBef>
                          <a:spcPct val="20000"/>
                        </a:spcBef>
                        <a:buClr>
                          <a:schemeClr val="accent2"/>
                        </a:buClr>
                        <a:defRPr kumimoji="1">
                          <a:solidFill>
                            <a:schemeClr val="tx1"/>
                          </a:solidFill>
                          <a:latin typeface="Tahoma" panose="020B0604030504040204" pitchFamily="34" charset="0"/>
                        </a:defRPr>
                      </a:lvl5pPr>
                      <a:lvl6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tabLst/>
                      </a:pPr>
                      <a:r>
                        <a:rPr kumimoji="1" lang="en-US" altLang="en-US" sz="1800" b="0" i="0" u="none" strike="noStrike" cap="none" normalizeH="0" baseline="0" dirty="0">
                          <a:ln>
                            <a:noFill/>
                          </a:ln>
                          <a:solidFill>
                            <a:schemeClr val="tx1"/>
                          </a:solidFill>
                          <a:effectLst/>
                          <a:latin typeface="Tahoma" panose="020B0604030504040204" pitchFamily="34" charset="0"/>
                        </a:rPr>
                        <a:t>5</a:t>
                      </a:r>
                    </a:p>
                  </a:txBody>
                  <a:tcPr marL="68580" marR="68580"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F7AFF81-7D8E-4968-8D28-A40D1E84E9CF}"/>
              </a:ext>
            </a:extLst>
          </p:cNvPr>
          <p:cNvSpPr>
            <a:spLocks noGrp="1"/>
          </p:cNvSpPr>
          <p:nvPr>
            <p:ph type="title"/>
          </p:nvPr>
        </p:nvSpPr>
        <p:spPr/>
        <p:txBody>
          <a:bodyPr/>
          <a:lstStyle/>
          <a:p>
            <a:pPr>
              <a:defRPr/>
            </a:pPr>
            <a:r>
              <a:rPr lang="en-AU" altLang="en-US"/>
              <a:t>Summary Join</a:t>
            </a:r>
          </a:p>
        </p:txBody>
      </p:sp>
      <p:pic>
        <p:nvPicPr>
          <p:cNvPr id="32771" name="Picture 2" descr="http://www.w3resource.com/sql/joins/joins-output/sql-joins-all.gif">
            <a:extLst>
              <a:ext uri="{FF2B5EF4-FFF2-40B4-BE49-F238E27FC236}">
                <a16:creationId xmlns:a16="http://schemas.microsoft.com/office/drawing/2014/main" id="{2BAF41B7-2657-46B7-BCCB-E6E55B95E0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611120" y="1825625"/>
            <a:ext cx="5272026" cy="4351338"/>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3CC5-69C3-448E-B92C-694A7B4F1979}"/>
              </a:ext>
            </a:extLst>
          </p:cNvPr>
          <p:cNvSpPr>
            <a:spLocks noGrp="1"/>
          </p:cNvSpPr>
          <p:nvPr>
            <p:ph type="title"/>
          </p:nvPr>
        </p:nvSpPr>
        <p:spPr/>
        <p:txBody>
          <a:bodyPr/>
          <a:lstStyle/>
          <a:p>
            <a:pPr eaLnBrk="1" hangingPunct="1">
              <a:defRPr/>
            </a:pPr>
            <a:r>
              <a:rPr lang="en-AU" dirty="0"/>
              <a:t>Question 1:</a:t>
            </a:r>
          </a:p>
        </p:txBody>
      </p:sp>
      <p:sp>
        <p:nvSpPr>
          <p:cNvPr id="3" name="Content Placeholder 2">
            <a:extLst>
              <a:ext uri="{FF2B5EF4-FFF2-40B4-BE49-F238E27FC236}">
                <a16:creationId xmlns:a16="http://schemas.microsoft.com/office/drawing/2014/main" id="{15880D98-838A-4620-8DA4-6C3FE9F0E277}"/>
              </a:ext>
            </a:extLst>
          </p:cNvPr>
          <p:cNvSpPr>
            <a:spLocks noGrp="1"/>
          </p:cNvSpPr>
          <p:nvPr>
            <p:ph idx="1"/>
          </p:nvPr>
        </p:nvSpPr>
        <p:spPr/>
        <p:txBody>
          <a:bodyPr/>
          <a:lstStyle/>
          <a:p>
            <a:pPr eaLnBrk="1" hangingPunct="1">
              <a:defRPr/>
            </a:pPr>
            <a:r>
              <a:rPr lang="en-AU" dirty="0"/>
              <a:t>If Owner table has 8 rows and Address table has 5 rows, how many rows following query will display?</a:t>
            </a:r>
          </a:p>
          <a:p>
            <a:pPr marL="0" indent="0" algn="ctr">
              <a:buNone/>
              <a:defRPr/>
            </a:pPr>
            <a:r>
              <a:rPr lang="en-AU" dirty="0">
                <a:solidFill>
                  <a:srgbClr val="FFFF00"/>
                </a:solidFill>
              </a:rPr>
              <a:t>Select * from Owner, Address</a:t>
            </a:r>
            <a:r>
              <a:rPr lang="en-AU" dirty="0">
                <a:solidFill>
                  <a:srgbClr val="FF0000"/>
                </a:solidFill>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F6232021-C52B-4CE7-9ACC-10296F4D318A}"/>
              </a:ext>
            </a:extLst>
          </p:cNvPr>
          <p:cNvSpPr>
            <a:spLocks noGrp="1" noChangeArrowheads="1"/>
          </p:cNvSpPr>
          <p:nvPr>
            <p:ph type="title"/>
          </p:nvPr>
        </p:nvSpPr>
        <p:spPr/>
        <p:txBody>
          <a:bodyPr/>
          <a:lstStyle/>
          <a:p>
            <a:pPr eaLnBrk="1" hangingPunct="1">
              <a:defRPr/>
            </a:pPr>
            <a:r>
              <a:rPr lang="en-US" altLang="en-US" dirty="0" err="1">
                <a:ea typeface="ＭＳ Ｐゴシック" pitchFamily="34" charset="-128"/>
              </a:rPr>
              <a:t>Subqueries</a:t>
            </a:r>
            <a:endParaRPr lang="en-US" altLang="en-US" dirty="0">
              <a:ea typeface="ＭＳ Ｐゴシック" pitchFamily="34" charset="-128"/>
            </a:endParaRPr>
          </a:p>
        </p:txBody>
      </p:sp>
      <p:sp>
        <p:nvSpPr>
          <p:cNvPr id="34819" name="Rectangle 3">
            <a:extLst>
              <a:ext uri="{FF2B5EF4-FFF2-40B4-BE49-F238E27FC236}">
                <a16:creationId xmlns:a16="http://schemas.microsoft.com/office/drawing/2014/main" id="{DDE6D774-B319-4351-8308-A79A071A0976}"/>
              </a:ext>
            </a:extLst>
          </p:cNvPr>
          <p:cNvSpPr>
            <a:spLocks noGrp="1" noChangeArrowheads="1"/>
          </p:cNvSpPr>
          <p:nvPr>
            <p:ph idx="1"/>
          </p:nvPr>
        </p:nvSpPr>
        <p:spPr>
          <a:xfrm>
            <a:off x="1246394" y="1800860"/>
            <a:ext cx="9535042" cy="3416300"/>
          </a:xfrm>
        </p:spPr>
        <p:txBody>
          <a:bodyPr/>
          <a:lstStyle/>
          <a:p>
            <a:pPr eaLnBrk="1" hangingPunct="1">
              <a:lnSpc>
                <a:spcPct val="140000"/>
              </a:lnSpc>
            </a:pPr>
            <a:r>
              <a:rPr lang="en-US" altLang="en-US" sz="2400" dirty="0">
                <a:ea typeface="ＭＳ Ｐゴシック" panose="020B0600070205080204" pitchFamily="34" charset="-128"/>
              </a:rPr>
              <a:t>Remember each operation on the database: </a:t>
            </a:r>
          </a:p>
          <a:p>
            <a:pPr lvl="1" eaLnBrk="1" hangingPunct="1">
              <a:lnSpc>
                <a:spcPct val="140000"/>
              </a:lnSpc>
            </a:pPr>
            <a:r>
              <a:rPr lang="en-US" altLang="en-US" dirty="0">
                <a:ea typeface="ＭＳ Ｐゴシック" panose="020B0600070205080204" pitchFamily="34" charset="-128"/>
              </a:rPr>
              <a:t>Acts on one or more tables</a:t>
            </a:r>
          </a:p>
          <a:p>
            <a:pPr lvl="1" eaLnBrk="1" hangingPunct="1">
              <a:lnSpc>
                <a:spcPct val="140000"/>
              </a:lnSpc>
            </a:pPr>
            <a:r>
              <a:rPr lang="en-US" altLang="en-US" dirty="0">
                <a:ea typeface="ＭＳ Ｐゴシック" panose="020B0600070205080204" pitchFamily="34" charset="-128"/>
              </a:rPr>
              <a:t>Produces a </a:t>
            </a:r>
            <a:r>
              <a:rPr lang="ja-JP" altLang="en-US" dirty="0">
                <a:ea typeface="ＭＳ Ｐゴシック" panose="020B0600070205080204" pitchFamily="34" charset="-128"/>
              </a:rPr>
              <a:t>“</a:t>
            </a:r>
            <a:r>
              <a:rPr lang="en-US" altLang="ja-JP" dirty="0">
                <a:ea typeface="ＭＳ Ｐゴシック" panose="020B0600070205080204" pitchFamily="34" charset="-128"/>
              </a:rPr>
              <a:t>target table</a:t>
            </a:r>
            <a:r>
              <a:rPr lang="ja-JP" altLang="en-US" dirty="0">
                <a:ea typeface="ＭＳ Ｐゴシック" panose="020B0600070205080204" pitchFamily="34" charset="-128"/>
              </a:rPr>
              <a:t>”</a:t>
            </a:r>
            <a:r>
              <a:rPr lang="en-US" altLang="ja-JP" dirty="0">
                <a:ea typeface="ＭＳ Ｐゴシック" panose="020B0600070205080204" pitchFamily="34" charset="-128"/>
              </a:rPr>
              <a:t> as a result</a:t>
            </a:r>
          </a:p>
          <a:p>
            <a:pPr>
              <a:lnSpc>
                <a:spcPct val="140000"/>
              </a:lnSpc>
              <a:spcBef>
                <a:spcPts val="1200"/>
              </a:spcBef>
            </a:pPr>
            <a:r>
              <a:rPr lang="en-US" altLang="en-US" sz="2400" dirty="0">
                <a:ea typeface="ＭＳ Ｐゴシック" panose="020B0600070205080204" pitchFamily="34" charset="-128"/>
              </a:rPr>
              <a:t>We use the result table as an operand in another operation</a:t>
            </a:r>
          </a:p>
          <a:p>
            <a:pPr lvl="1" eaLnBrk="1" hangingPunct="1">
              <a:lnSpc>
                <a:spcPct val="140000"/>
              </a:lnSpc>
              <a:buFont typeface="Wingdings" panose="05000000000000000000" pitchFamily="2" charset="2"/>
              <a:buNone/>
            </a:pP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a:extLst>
              <a:ext uri="{FF2B5EF4-FFF2-40B4-BE49-F238E27FC236}">
                <a16:creationId xmlns:a16="http://schemas.microsoft.com/office/drawing/2014/main" id="{746226C7-B136-4692-B7F1-80E92DCBF30A}"/>
              </a:ext>
            </a:extLst>
          </p:cNvPr>
          <p:cNvSpPr>
            <a:spLocks noGrp="1" noChangeArrowheads="1"/>
          </p:cNvSpPr>
          <p:nvPr>
            <p:ph type="title"/>
          </p:nvPr>
        </p:nvSpPr>
        <p:spPr/>
        <p:txBody>
          <a:bodyPr>
            <a:normAutofit fontScale="90000"/>
          </a:bodyPr>
          <a:lstStyle/>
          <a:p>
            <a:pPr eaLnBrk="1" hangingPunct="1">
              <a:defRPr/>
            </a:pPr>
            <a:r>
              <a:rPr lang="en-US" sz="4500" dirty="0" err="1">
                <a:ea typeface="ＭＳ Ｐゴシック" pitchFamily="34" charset="-128"/>
              </a:rPr>
              <a:t>Subqueries</a:t>
            </a:r>
            <a:r>
              <a:rPr lang="en-US" sz="4500" dirty="0">
                <a:ea typeface="ＭＳ Ｐゴシック" pitchFamily="34" charset="-128"/>
              </a:rPr>
              <a:t> </a:t>
            </a:r>
            <a:br>
              <a:rPr lang="en-US" sz="4500" dirty="0">
                <a:ea typeface="ＭＳ Ｐゴシック" pitchFamily="34" charset="-128"/>
              </a:rPr>
            </a:br>
            <a:r>
              <a:rPr lang="en-US" sz="4500" dirty="0">
                <a:ea typeface="ＭＳ Ｐゴシック" pitchFamily="34" charset="-128"/>
              </a:rPr>
              <a:t>– Simplified Syntax</a:t>
            </a:r>
          </a:p>
        </p:txBody>
      </p:sp>
      <p:sp>
        <p:nvSpPr>
          <p:cNvPr id="36867" name="Rectangle 4">
            <a:extLst>
              <a:ext uri="{FF2B5EF4-FFF2-40B4-BE49-F238E27FC236}">
                <a16:creationId xmlns:a16="http://schemas.microsoft.com/office/drawing/2014/main" id="{BE50B10F-C506-407A-AF9A-195EE792B658}"/>
              </a:ext>
            </a:extLst>
          </p:cNvPr>
          <p:cNvSpPr>
            <a:spLocks noGrp="1" noChangeArrowheads="1"/>
          </p:cNvSpPr>
          <p:nvPr>
            <p:ph idx="1"/>
          </p:nvPr>
        </p:nvSpPr>
        <p:spPr/>
        <p:txBody>
          <a:bodyPr/>
          <a:lstStyle/>
          <a:p>
            <a:pPr eaLnBrk="1" hangingPunct="1"/>
            <a:r>
              <a:rPr lang="en-AU" altLang="en-US" sz="3000">
                <a:ea typeface="ＭＳ Ｐゴシック" panose="020B0600070205080204" pitchFamily="34" charset="-128"/>
              </a:rPr>
              <a:t>Subquery in </a:t>
            </a:r>
            <a:br>
              <a:rPr lang="en-AU" altLang="en-US" sz="3000">
                <a:ea typeface="ＭＳ Ｐゴシック" panose="020B0600070205080204" pitchFamily="34" charset="-128"/>
              </a:rPr>
            </a:br>
            <a:r>
              <a:rPr lang="en-AU" altLang="en-US" sz="3000">
                <a:ea typeface="ＭＳ Ｐゴシック" panose="020B0600070205080204" pitchFamily="34" charset="-128"/>
              </a:rPr>
              <a:t>FROM clause</a:t>
            </a:r>
          </a:p>
          <a:p>
            <a:pPr eaLnBrk="1" hangingPunct="1"/>
            <a:endParaRPr lang="en-AU" altLang="en-US" sz="3000">
              <a:ea typeface="ＭＳ Ｐゴシック" panose="020B0600070205080204" pitchFamily="34" charset="-128"/>
            </a:endParaRPr>
          </a:p>
          <a:p>
            <a:pPr eaLnBrk="1" hangingPunct="1">
              <a:buFont typeface="Arial" panose="020B0604020202020204" pitchFamily="34" charset="0"/>
              <a:buNone/>
            </a:pPr>
            <a:endParaRPr lang="en-AU" altLang="en-US" sz="3000">
              <a:ea typeface="ＭＳ Ｐゴシック" panose="020B0600070205080204" pitchFamily="34" charset="-128"/>
            </a:endParaRPr>
          </a:p>
          <a:p>
            <a:pPr eaLnBrk="1" hangingPunct="1"/>
            <a:r>
              <a:rPr lang="en-AU" altLang="en-US" sz="3000">
                <a:ea typeface="ＭＳ Ｐゴシック" panose="020B0600070205080204" pitchFamily="34" charset="-128"/>
              </a:rPr>
              <a:t>Subquery in WHERE clause</a:t>
            </a:r>
          </a:p>
        </p:txBody>
      </p:sp>
      <p:sp>
        <p:nvSpPr>
          <p:cNvPr id="68614" name="Rectangle 2">
            <a:extLst>
              <a:ext uri="{FF2B5EF4-FFF2-40B4-BE49-F238E27FC236}">
                <a16:creationId xmlns:a16="http://schemas.microsoft.com/office/drawing/2014/main" id="{CF9C4B6A-3456-469C-93DC-127A5B060555}"/>
              </a:ext>
            </a:extLst>
          </p:cNvPr>
          <p:cNvSpPr>
            <a:spLocks noChangeArrowheads="1"/>
          </p:cNvSpPr>
          <p:nvPr/>
        </p:nvSpPr>
        <p:spPr bwMode="auto">
          <a:xfrm>
            <a:off x="6391495" y="4237038"/>
            <a:ext cx="3840162" cy="1939925"/>
          </a:xfrm>
          <a:prstGeom prst="rect">
            <a:avLst/>
          </a:prstGeom>
          <a:noFill/>
          <a:ln w="57150" cmpd="tri">
            <a:solidFill>
              <a:schemeClr val="tx1"/>
            </a:solidFill>
            <a:miter lim="800000"/>
            <a:headEnd/>
            <a:tailEnd/>
          </a:ln>
        </p:spPr>
        <p:txBody>
          <a:bodyPr lIns="92075" tIns="46038" rIns="92075" bIns="46038">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defRPr/>
            </a:pPr>
            <a:r>
              <a:rPr lang="en-US" altLang="en-US">
                <a:latin typeface="+mj-lt"/>
              </a:rPr>
              <a:t>SELECT select_list</a:t>
            </a:r>
            <a:br>
              <a:rPr lang="en-US" altLang="en-US">
                <a:latin typeface="+mj-lt"/>
              </a:rPr>
            </a:br>
            <a:r>
              <a:rPr lang="en-US" altLang="en-US">
                <a:latin typeface="+mj-lt"/>
              </a:rPr>
              <a:t>FROM table</a:t>
            </a:r>
            <a:br>
              <a:rPr lang="en-US" altLang="en-US">
                <a:latin typeface="+mj-lt"/>
              </a:rPr>
            </a:br>
            <a:r>
              <a:rPr lang="en-US" altLang="en-US">
                <a:latin typeface="+mj-lt"/>
              </a:rPr>
              <a:t>WHERE column operator</a:t>
            </a:r>
            <a:br>
              <a:rPr lang="en-US" altLang="en-US">
                <a:latin typeface="+mj-lt"/>
              </a:rPr>
            </a:br>
            <a:r>
              <a:rPr lang="en-US" altLang="en-US">
                <a:latin typeface="+mj-lt"/>
              </a:rPr>
              <a:t>	(SELECT select_list</a:t>
            </a:r>
            <a:br>
              <a:rPr lang="en-US" altLang="en-US">
                <a:latin typeface="+mj-lt"/>
              </a:rPr>
            </a:br>
            <a:r>
              <a:rPr lang="en-US" altLang="en-US">
                <a:latin typeface="+mj-lt"/>
              </a:rPr>
              <a:t>    	 FROM table);</a:t>
            </a:r>
          </a:p>
        </p:txBody>
      </p:sp>
      <p:sp>
        <p:nvSpPr>
          <p:cNvPr id="68615" name="Rectangle 5">
            <a:extLst>
              <a:ext uri="{FF2B5EF4-FFF2-40B4-BE49-F238E27FC236}">
                <a16:creationId xmlns:a16="http://schemas.microsoft.com/office/drawing/2014/main" id="{AA0C378C-347F-4634-AAEB-64A343829C9A}"/>
              </a:ext>
            </a:extLst>
          </p:cNvPr>
          <p:cNvSpPr>
            <a:spLocks noChangeArrowheads="1"/>
          </p:cNvSpPr>
          <p:nvPr/>
        </p:nvSpPr>
        <p:spPr bwMode="auto">
          <a:xfrm>
            <a:off x="6519463" y="1668237"/>
            <a:ext cx="4031265" cy="1939925"/>
          </a:xfrm>
          <a:prstGeom prst="rect">
            <a:avLst/>
          </a:prstGeom>
          <a:noFill/>
          <a:ln w="57150" cmpd="tri">
            <a:solidFill>
              <a:schemeClr val="tx1"/>
            </a:solidFill>
            <a:miter lim="800000"/>
            <a:headEnd/>
            <a:tailEnd/>
          </a:ln>
        </p:spPr>
        <p:txBody>
          <a:bodyPr wrap="square" lIns="92075" tIns="46038" rIns="92075" bIns="46038">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defRPr/>
            </a:pPr>
            <a:r>
              <a:rPr lang="en-US" altLang="en-US" dirty="0">
                <a:latin typeface="+mj-lt"/>
              </a:rPr>
              <a:t>SELECT </a:t>
            </a:r>
            <a:r>
              <a:rPr lang="en-US" altLang="en-US" dirty="0" err="1">
                <a:latin typeface="+mj-lt"/>
              </a:rPr>
              <a:t>select_list</a:t>
            </a:r>
            <a:br>
              <a:rPr lang="en-US" altLang="en-US" dirty="0">
                <a:latin typeface="+mj-lt"/>
              </a:rPr>
            </a:br>
            <a:r>
              <a:rPr lang="en-US" altLang="en-US" dirty="0">
                <a:latin typeface="+mj-lt"/>
              </a:rPr>
              <a:t>FROM </a:t>
            </a:r>
            <a:br>
              <a:rPr lang="en-US" altLang="en-US" dirty="0">
                <a:latin typeface="+mj-lt"/>
              </a:rPr>
            </a:br>
            <a:r>
              <a:rPr lang="en-US" altLang="en-US" dirty="0">
                <a:latin typeface="+mj-lt"/>
              </a:rPr>
              <a:t>	(SELECT </a:t>
            </a:r>
            <a:r>
              <a:rPr lang="en-US" altLang="en-US" dirty="0" err="1">
                <a:latin typeface="+mj-lt"/>
              </a:rPr>
              <a:t>select_list</a:t>
            </a:r>
            <a:br>
              <a:rPr lang="en-US" altLang="en-US" dirty="0">
                <a:latin typeface="+mj-lt"/>
              </a:rPr>
            </a:br>
            <a:r>
              <a:rPr lang="en-US" altLang="en-US" dirty="0">
                <a:latin typeface="+mj-lt"/>
              </a:rPr>
              <a:t>    	 FROM table) AS alias</a:t>
            </a:r>
            <a:br>
              <a:rPr lang="en-US" altLang="en-US" dirty="0">
                <a:latin typeface="+mj-lt"/>
              </a:rPr>
            </a:br>
            <a:r>
              <a:rPr lang="en-US" altLang="en-US" dirty="0">
                <a:latin typeface="+mj-lt"/>
              </a:rPr>
              <a:t>   	WHERE condition(s);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A7D7611-341F-4C26-A039-B807684BEE8C}"/>
              </a:ext>
            </a:extLst>
          </p:cNvPr>
          <p:cNvSpPr>
            <a:spLocks noGrp="1" noChangeArrowheads="1"/>
          </p:cNvSpPr>
          <p:nvPr>
            <p:ph type="title"/>
          </p:nvPr>
        </p:nvSpPr>
        <p:spPr/>
        <p:txBody>
          <a:bodyPr/>
          <a:lstStyle/>
          <a:p>
            <a:pPr>
              <a:defRPr/>
            </a:pPr>
            <a:r>
              <a:rPr lang="en-US" altLang="en-US"/>
              <a:t>Subqueries Producing One Value</a:t>
            </a:r>
          </a:p>
        </p:txBody>
      </p:sp>
      <p:sp>
        <p:nvSpPr>
          <p:cNvPr id="38916" name="Text Box 3">
            <a:extLst>
              <a:ext uri="{FF2B5EF4-FFF2-40B4-BE49-F238E27FC236}">
                <a16:creationId xmlns:a16="http://schemas.microsoft.com/office/drawing/2014/main" id="{6296107F-FD7A-4C6D-9880-3A17E05601D0}"/>
              </a:ext>
            </a:extLst>
          </p:cNvPr>
          <p:cNvSpPr txBox="1">
            <a:spLocks noChangeArrowheads="1"/>
          </p:cNvSpPr>
          <p:nvPr/>
        </p:nvSpPr>
        <p:spPr bwMode="auto">
          <a:xfrm>
            <a:off x="2211387" y="3362590"/>
            <a:ext cx="71850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400" dirty="0">
                <a:solidFill>
                  <a:srgbClr val="009900"/>
                </a:solidFill>
                <a:latin typeface="Times New Roman" panose="02020603050405020304" pitchFamily="18" charset="0"/>
              </a:rPr>
              <a:t>SELECT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Purchase.product</a:t>
            </a:r>
            <a:endParaRPr lang="en-US" altLang="en-US" sz="2400" dirty="0">
              <a:latin typeface="Times New Roman" panose="02020603050405020304" pitchFamily="18" charset="0"/>
            </a:endParaRPr>
          </a:p>
          <a:p>
            <a:r>
              <a:rPr lang="en-US" altLang="en-US" sz="2400" dirty="0">
                <a:solidFill>
                  <a:srgbClr val="009900"/>
                </a:solidFill>
                <a:latin typeface="Times New Roman" panose="02020603050405020304" pitchFamily="18" charset="0"/>
              </a:rPr>
              <a:t>FROM</a:t>
            </a:r>
            <a:r>
              <a:rPr lang="en-US" altLang="en-US" sz="2400" dirty="0">
                <a:latin typeface="Times New Roman" panose="02020603050405020304" pitchFamily="18" charset="0"/>
              </a:rPr>
              <a:t>     Purchase</a:t>
            </a:r>
          </a:p>
          <a:p>
            <a:r>
              <a:rPr lang="en-US" altLang="en-US" sz="2400" dirty="0">
                <a:solidFill>
                  <a:srgbClr val="009900"/>
                </a:solidFill>
                <a:latin typeface="Times New Roman" panose="02020603050405020304" pitchFamily="18" charset="0"/>
              </a:rPr>
              <a:t>WHERE</a:t>
            </a:r>
            <a:r>
              <a:rPr lang="en-US" altLang="en-US" sz="2400" dirty="0">
                <a:latin typeface="Times New Roman" panose="02020603050405020304" pitchFamily="18" charset="0"/>
              </a:rPr>
              <a:t>  buyer =</a:t>
            </a:r>
          </a:p>
          <a:p>
            <a:r>
              <a:rPr lang="en-US" altLang="en-US" sz="2400" dirty="0">
                <a:latin typeface="Times New Roman" panose="02020603050405020304" pitchFamily="18" charset="0"/>
              </a:rPr>
              <a:t>    (</a:t>
            </a:r>
            <a:r>
              <a:rPr lang="en-US" altLang="en-US" sz="2400" dirty="0">
                <a:solidFill>
                  <a:srgbClr val="009900"/>
                </a:solidFill>
                <a:latin typeface="Times New Roman" panose="02020603050405020304" pitchFamily="18" charset="0"/>
              </a:rPr>
              <a:t>SELECT</a:t>
            </a:r>
            <a:r>
              <a:rPr lang="en-US" altLang="en-US" sz="2400" dirty="0">
                <a:latin typeface="Times New Roman" panose="02020603050405020304" pitchFamily="18" charset="0"/>
              </a:rPr>
              <a:t>  name</a:t>
            </a:r>
          </a:p>
          <a:p>
            <a:r>
              <a:rPr lang="en-US" altLang="en-US" sz="2400" dirty="0">
                <a:solidFill>
                  <a:srgbClr val="009900"/>
                </a:solidFill>
                <a:latin typeface="Times New Roman" panose="02020603050405020304" pitchFamily="18" charset="0"/>
              </a:rPr>
              <a:t>    FROM</a:t>
            </a:r>
            <a:r>
              <a:rPr lang="en-US" altLang="en-US" sz="2400" dirty="0">
                <a:latin typeface="Times New Roman" panose="02020603050405020304" pitchFamily="18" charset="0"/>
              </a:rPr>
              <a:t>     Person</a:t>
            </a:r>
          </a:p>
          <a:p>
            <a:r>
              <a:rPr lang="en-US" altLang="en-US" sz="2400" dirty="0">
                <a:solidFill>
                  <a:srgbClr val="009900"/>
                </a:solidFill>
                <a:latin typeface="Times New Roman" panose="02020603050405020304" pitchFamily="18" charset="0"/>
              </a:rPr>
              <a:t>    WHERE</a:t>
            </a:r>
            <a:r>
              <a:rPr lang="en-US" altLang="en-US" sz="2400" dirty="0">
                <a:latin typeface="Times New Roman" panose="02020603050405020304" pitchFamily="18" charset="0"/>
              </a:rPr>
              <a:t>   social-security-number = “123 – 45-6789”);</a:t>
            </a:r>
          </a:p>
        </p:txBody>
      </p:sp>
      <p:sp>
        <p:nvSpPr>
          <p:cNvPr id="38917" name="Text Box 4">
            <a:extLst>
              <a:ext uri="{FF2B5EF4-FFF2-40B4-BE49-F238E27FC236}">
                <a16:creationId xmlns:a16="http://schemas.microsoft.com/office/drawing/2014/main" id="{CA16A90D-0B3F-4438-8D26-6C6E119FC5E0}"/>
              </a:ext>
            </a:extLst>
          </p:cNvPr>
          <p:cNvSpPr txBox="1">
            <a:spLocks noChangeArrowheads="1"/>
          </p:cNvSpPr>
          <p:nvPr/>
        </p:nvSpPr>
        <p:spPr bwMode="auto">
          <a:xfrm>
            <a:off x="1907384" y="5884332"/>
            <a:ext cx="83200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400" dirty="0">
                <a:latin typeface="Times New Roman" panose="02020603050405020304" pitchFamily="18" charset="0"/>
              </a:rPr>
              <a:t>In this case, the subquery returns one value.</a:t>
            </a:r>
          </a:p>
          <a:p>
            <a:r>
              <a:rPr lang="en-US" altLang="en-US" sz="2400" dirty="0">
                <a:latin typeface="Times New Roman" panose="02020603050405020304" pitchFamily="18" charset="0"/>
              </a:rPr>
              <a:t>If it returns more, it’s a </a:t>
            </a:r>
            <a:r>
              <a:rPr lang="en-US" altLang="en-US" sz="2400" dirty="0">
                <a:solidFill>
                  <a:srgbClr val="FFFF00"/>
                </a:solidFill>
                <a:latin typeface="Times New Roman" panose="02020603050405020304" pitchFamily="18" charset="0"/>
              </a:rPr>
              <a:t>run-time error.</a:t>
            </a:r>
          </a:p>
        </p:txBody>
      </p:sp>
      <p:sp>
        <p:nvSpPr>
          <p:cNvPr id="38918" name="Text Box 6">
            <a:extLst>
              <a:ext uri="{FF2B5EF4-FFF2-40B4-BE49-F238E27FC236}">
                <a16:creationId xmlns:a16="http://schemas.microsoft.com/office/drawing/2014/main" id="{2F688391-CC7F-445C-9E27-D5E20D98EED8}"/>
              </a:ext>
            </a:extLst>
          </p:cNvPr>
          <p:cNvSpPr txBox="1">
            <a:spLocks noChangeArrowheads="1"/>
          </p:cNvSpPr>
          <p:nvPr/>
        </p:nvSpPr>
        <p:spPr bwMode="auto">
          <a:xfrm>
            <a:off x="3048000" y="1714503"/>
            <a:ext cx="261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400">
                <a:latin typeface="Times New Roman" panose="02020603050405020304" pitchFamily="18" charset="0"/>
              </a:rPr>
              <a:t> </a:t>
            </a:r>
          </a:p>
        </p:txBody>
      </p:sp>
      <p:sp>
        <p:nvSpPr>
          <p:cNvPr id="38919" name="Text Box 7">
            <a:extLst>
              <a:ext uri="{FF2B5EF4-FFF2-40B4-BE49-F238E27FC236}">
                <a16:creationId xmlns:a16="http://schemas.microsoft.com/office/drawing/2014/main" id="{63972654-4048-43F6-8260-AA632081FB05}"/>
              </a:ext>
            </a:extLst>
          </p:cNvPr>
          <p:cNvSpPr txBox="1">
            <a:spLocks noChangeArrowheads="1"/>
          </p:cNvSpPr>
          <p:nvPr/>
        </p:nvSpPr>
        <p:spPr bwMode="auto">
          <a:xfrm>
            <a:off x="1009016" y="1904205"/>
            <a:ext cx="78565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400" dirty="0">
                <a:latin typeface="Times New Roman" panose="02020603050405020304" pitchFamily="18" charset="0"/>
              </a:rPr>
              <a:t>Usually subqueries produce a relation as an answer. However, sometimes we expect them to produce single values</a:t>
            </a:r>
          </a:p>
        </p:txBody>
      </p:sp>
      <p:sp>
        <p:nvSpPr>
          <p:cNvPr id="3" name="Oval Callout 2">
            <a:extLst>
              <a:ext uri="{FF2B5EF4-FFF2-40B4-BE49-F238E27FC236}">
                <a16:creationId xmlns:a16="http://schemas.microsoft.com/office/drawing/2014/main" id="{A44E864B-4DAB-4A20-B490-9B7B800081AC}"/>
              </a:ext>
            </a:extLst>
          </p:cNvPr>
          <p:cNvSpPr/>
          <p:nvPr/>
        </p:nvSpPr>
        <p:spPr>
          <a:xfrm>
            <a:off x="9231313" y="2503488"/>
            <a:ext cx="1593850" cy="785812"/>
          </a:xfrm>
          <a:prstGeom prst="wedgeEllipseCallout">
            <a:avLst>
              <a:gd name="adj1" fmla="val -328149"/>
              <a:gd name="adj2" fmla="val 19062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dirty="0" err="1"/>
              <a:t>SubQuery</a:t>
            </a:r>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0E2C-E5CB-4BE6-B2F3-320DBEB66D5E}"/>
              </a:ext>
            </a:extLst>
          </p:cNvPr>
          <p:cNvSpPr>
            <a:spLocks noGrp="1"/>
          </p:cNvSpPr>
          <p:nvPr>
            <p:ph type="title"/>
          </p:nvPr>
        </p:nvSpPr>
        <p:spPr/>
        <p:txBody>
          <a:bodyPr/>
          <a:lstStyle/>
          <a:p>
            <a:r>
              <a:rPr lang="en-AU" dirty="0"/>
              <a:t>Quiz</a:t>
            </a:r>
          </a:p>
        </p:txBody>
      </p:sp>
      <p:sp>
        <p:nvSpPr>
          <p:cNvPr id="3" name="Content Placeholder 2">
            <a:extLst>
              <a:ext uri="{FF2B5EF4-FFF2-40B4-BE49-F238E27FC236}">
                <a16:creationId xmlns:a16="http://schemas.microsoft.com/office/drawing/2014/main" id="{4634F535-09B7-4543-87C1-8F8063A203EE}"/>
              </a:ext>
            </a:extLst>
          </p:cNvPr>
          <p:cNvSpPr>
            <a:spLocks noGrp="1"/>
          </p:cNvSpPr>
          <p:nvPr>
            <p:ph idx="1"/>
          </p:nvPr>
        </p:nvSpPr>
        <p:spPr/>
        <p:txBody>
          <a:bodyPr/>
          <a:lstStyle/>
          <a:p>
            <a:r>
              <a:rPr lang="en-AU" dirty="0"/>
              <a:t>Which of the data model is the most inflexible in comparison to other choices?</a:t>
            </a:r>
          </a:p>
          <a:p>
            <a:pPr lvl="1"/>
            <a:r>
              <a:rPr lang="en-AU" dirty="0"/>
              <a:t>Network Model</a:t>
            </a:r>
          </a:p>
          <a:p>
            <a:pPr lvl="1"/>
            <a:r>
              <a:rPr lang="en-US" dirty="0"/>
              <a:t>Hierarchical Model</a:t>
            </a:r>
          </a:p>
          <a:p>
            <a:pPr lvl="1"/>
            <a:r>
              <a:rPr lang="en-US" dirty="0"/>
              <a:t>File Structure</a:t>
            </a:r>
          </a:p>
          <a:p>
            <a:pPr lvl="1"/>
            <a:r>
              <a:rPr lang="en-AU" dirty="0"/>
              <a:t>Relational Model</a:t>
            </a:r>
          </a:p>
          <a:p>
            <a:pPr lvl="1"/>
            <a:endParaRPr lang="en-AU" dirty="0"/>
          </a:p>
        </p:txBody>
      </p:sp>
    </p:spTree>
    <p:extLst>
      <p:ext uri="{BB962C8B-B14F-4D97-AF65-F5344CB8AC3E}">
        <p14:creationId xmlns:p14="http://schemas.microsoft.com/office/powerpoint/2010/main" val="287372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B8A77-5A49-4D93-905C-9F3D2084DBE8}"/>
              </a:ext>
            </a:extLst>
          </p:cNvPr>
          <p:cNvSpPr>
            <a:spLocks noGrp="1"/>
          </p:cNvSpPr>
          <p:nvPr>
            <p:ph type="title"/>
          </p:nvPr>
        </p:nvSpPr>
        <p:spPr>
          <a:xfrm>
            <a:off x="839788" y="2326967"/>
            <a:ext cx="10515600" cy="2511835"/>
          </a:xfrm>
        </p:spPr>
        <p:txBody>
          <a:bodyPr anchor="b">
            <a:normAutofit/>
          </a:bodyPr>
          <a:lstStyle/>
          <a:p>
            <a:r>
              <a:rPr lang="en-AU" dirty="0"/>
              <a:t>Thank You!! Any Questions?</a:t>
            </a:r>
          </a:p>
        </p:txBody>
      </p:sp>
      <p:sp>
        <p:nvSpPr>
          <p:cNvPr id="10" name="Text Placeholder 2">
            <a:extLst>
              <a:ext uri="{FF2B5EF4-FFF2-40B4-BE49-F238E27FC236}">
                <a16:creationId xmlns:a16="http://schemas.microsoft.com/office/drawing/2014/main" id="{9451C2B9-58E8-4F2B-A08D-9CDB95952DEB}"/>
              </a:ext>
            </a:extLst>
          </p:cNvPr>
          <p:cNvSpPr>
            <a:spLocks noGrp="1"/>
          </p:cNvSpPr>
          <p:nvPr>
            <p:ph type="body" sz="half" idx="2"/>
          </p:nvPr>
        </p:nvSpPr>
        <p:spPr>
          <a:xfrm>
            <a:off x="839788" y="4850581"/>
            <a:ext cx="10514012" cy="1140644"/>
          </a:xfrm>
        </p:spPr>
        <p:txBody>
          <a:bodyPr/>
          <a:lstStyle/>
          <a:p>
            <a:endParaRPr lang="en-US"/>
          </a:p>
        </p:txBody>
      </p:sp>
    </p:spTree>
    <p:extLst>
      <p:ext uri="{BB962C8B-B14F-4D97-AF65-F5344CB8AC3E}">
        <p14:creationId xmlns:p14="http://schemas.microsoft.com/office/powerpoint/2010/main" val="242726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D2BF-BCE0-4C74-8A48-F5A39827AAEA}"/>
              </a:ext>
            </a:extLst>
          </p:cNvPr>
          <p:cNvSpPr>
            <a:spLocks noGrp="1"/>
          </p:cNvSpPr>
          <p:nvPr>
            <p:ph type="title"/>
          </p:nvPr>
        </p:nvSpPr>
        <p:spPr/>
        <p:txBody>
          <a:bodyPr>
            <a:normAutofit fontScale="90000"/>
          </a:bodyPr>
          <a:lstStyle/>
          <a:p>
            <a:r>
              <a:rPr lang="en-AU" dirty="0"/>
              <a:t>is there any difference between following two ER diagrams?</a:t>
            </a:r>
          </a:p>
        </p:txBody>
      </p:sp>
      <p:sp>
        <p:nvSpPr>
          <p:cNvPr id="4" name="Rectangle 3">
            <a:extLst>
              <a:ext uri="{FF2B5EF4-FFF2-40B4-BE49-F238E27FC236}">
                <a16:creationId xmlns:a16="http://schemas.microsoft.com/office/drawing/2014/main" id="{1598D7BA-3F22-40CE-A908-596B7B09EDE1}"/>
              </a:ext>
            </a:extLst>
          </p:cNvPr>
          <p:cNvSpPr/>
          <p:nvPr/>
        </p:nvSpPr>
        <p:spPr>
          <a:xfrm>
            <a:off x="762000" y="2519680"/>
            <a:ext cx="2540000" cy="909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b="1" dirty="0"/>
              <a:t>STUDENT</a:t>
            </a:r>
          </a:p>
        </p:txBody>
      </p:sp>
      <p:sp>
        <p:nvSpPr>
          <p:cNvPr id="6" name="Rectangle 5">
            <a:extLst>
              <a:ext uri="{FF2B5EF4-FFF2-40B4-BE49-F238E27FC236}">
                <a16:creationId xmlns:a16="http://schemas.microsoft.com/office/drawing/2014/main" id="{D51464E9-7E7C-4B48-AF78-666B8CCEEF53}"/>
              </a:ext>
            </a:extLst>
          </p:cNvPr>
          <p:cNvSpPr/>
          <p:nvPr/>
        </p:nvSpPr>
        <p:spPr>
          <a:xfrm>
            <a:off x="5994400" y="2519680"/>
            <a:ext cx="2540000" cy="909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b="1" dirty="0"/>
              <a:t>UNIT</a:t>
            </a:r>
          </a:p>
        </p:txBody>
      </p:sp>
      <p:sp>
        <p:nvSpPr>
          <p:cNvPr id="9" name="Isosceles Triangle 8">
            <a:extLst>
              <a:ext uri="{FF2B5EF4-FFF2-40B4-BE49-F238E27FC236}">
                <a16:creationId xmlns:a16="http://schemas.microsoft.com/office/drawing/2014/main" id="{163035D9-CAE4-4EB2-B71F-8B632262BDB8}"/>
              </a:ext>
            </a:extLst>
          </p:cNvPr>
          <p:cNvSpPr/>
          <p:nvPr/>
        </p:nvSpPr>
        <p:spPr>
          <a:xfrm rot="5400000">
            <a:off x="3302000" y="2832100"/>
            <a:ext cx="284480" cy="284480"/>
          </a:xfrm>
          <a:prstGeom prst="triangl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AU" b="1"/>
          </a:p>
        </p:txBody>
      </p:sp>
      <p:sp>
        <p:nvSpPr>
          <p:cNvPr id="11" name="Isosceles Triangle 10">
            <a:extLst>
              <a:ext uri="{FF2B5EF4-FFF2-40B4-BE49-F238E27FC236}">
                <a16:creationId xmlns:a16="http://schemas.microsoft.com/office/drawing/2014/main" id="{1F9873CA-B860-4B6F-B657-307F23B7C3E7}"/>
              </a:ext>
            </a:extLst>
          </p:cNvPr>
          <p:cNvSpPr/>
          <p:nvPr/>
        </p:nvSpPr>
        <p:spPr>
          <a:xfrm rot="16200000">
            <a:off x="5699760" y="2832100"/>
            <a:ext cx="284480" cy="284480"/>
          </a:xfrm>
          <a:prstGeom prst="triangl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AU" b="1"/>
          </a:p>
        </p:txBody>
      </p:sp>
      <p:cxnSp>
        <p:nvCxnSpPr>
          <p:cNvPr id="8" name="Straight Connector 7">
            <a:extLst>
              <a:ext uri="{FF2B5EF4-FFF2-40B4-BE49-F238E27FC236}">
                <a16:creationId xmlns:a16="http://schemas.microsoft.com/office/drawing/2014/main" id="{4925939C-66F1-4A6B-B985-3A2DA91ECF1D}"/>
              </a:ext>
            </a:extLst>
          </p:cNvPr>
          <p:cNvCxnSpPr>
            <a:cxnSpLocks/>
          </p:cNvCxnSpPr>
          <p:nvPr/>
        </p:nvCxnSpPr>
        <p:spPr>
          <a:xfrm>
            <a:off x="3291840" y="2980619"/>
            <a:ext cx="2692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264C139-4406-4873-B9ED-5AD4589A0C9E}"/>
              </a:ext>
            </a:extLst>
          </p:cNvPr>
          <p:cNvSpPr/>
          <p:nvPr/>
        </p:nvSpPr>
        <p:spPr>
          <a:xfrm>
            <a:off x="762000" y="4561840"/>
            <a:ext cx="2540000" cy="909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b="1" dirty="0"/>
              <a:t>STUDENT</a:t>
            </a:r>
          </a:p>
        </p:txBody>
      </p:sp>
      <p:sp>
        <p:nvSpPr>
          <p:cNvPr id="13" name="Rectangle 12">
            <a:extLst>
              <a:ext uri="{FF2B5EF4-FFF2-40B4-BE49-F238E27FC236}">
                <a16:creationId xmlns:a16="http://schemas.microsoft.com/office/drawing/2014/main" id="{C782A232-39B3-4B4A-8B9A-0DDA861256F6}"/>
              </a:ext>
            </a:extLst>
          </p:cNvPr>
          <p:cNvSpPr/>
          <p:nvPr/>
        </p:nvSpPr>
        <p:spPr>
          <a:xfrm>
            <a:off x="5994400" y="4561840"/>
            <a:ext cx="2540000" cy="909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b="1" dirty="0"/>
              <a:t>UNIT</a:t>
            </a:r>
          </a:p>
        </p:txBody>
      </p:sp>
      <p:sp>
        <p:nvSpPr>
          <p:cNvPr id="14" name="Isosceles Triangle 13">
            <a:extLst>
              <a:ext uri="{FF2B5EF4-FFF2-40B4-BE49-F238E27FC236}">
                <a16:creationId xmlns:a16="http://schemas.microsoft.com/office/drawing/2014/main" id="{6D01E18D-9BFA-41B4-B7D3-BEBF574195CD}"/>
              </a:ext>
            </a:extLst>
          </p:cNvPr>
          <p:cNvSpPr/>
          <p:nvPr/>
        </p:nvSpPr>
        <p:spPr>
          <a:xfrm rot="5400000">
            <a:off x="3302000" y="4874260"/>
            <a:ext cx="284480" cy="284480"/>
          </a:xfrm>
          <a:prstGeom prst="triangl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AU" b="1"/>
          </a:p>
        </p:txBody>
      </p:sp>
      <p:sp>
        <p:nvSpPr>
          <p:cNvPr id="15" name="Isosceles Triangle 14">
            <a:extLst>
              <a:ext uri="{FF2B5EF4-FFF2-40B4-BE49-F238E27FC236}">
                <a16:creationId xmlns:a16="http://schemas.microsoft.com/office/drawing/2014/main" id="{04C153F0-D807-41C4-9D6A-2DC2055BE880}"/>
              </a:ext>
            </a:extLst>
          </p:cNvPr>
          <p:cNvSpPr/>
          <p:nvPr/>
        </p:nvSpPr>
        <p:spPr>
          <a:xfrm rot="16200000">
            <a:off x="5699760" y="4874260"/>
            <a:ext cx="284480" cy="284480"/>
          </a:xfrm>
          <a:prstGeom prst="triangl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AU" b="1"/>
          </a:p>
        </p:txBody>
      </p:sp>
      <p:cxnSp>
        <p:nvCxnSpPr>
          <p:cNvPr id="16" name="Straight Connector 15">
            <a:extLst>
              <a:ext uri="{FF2B5EF4-FFF2-40B4-BE49-F238E27FC236}">
                <a16:creationId xmlns:a16="http://schemas.microsoft.com/office/drawing/2014/main" id="{2B0EE6B7-78EA-4FE2-A909-02354341E53E}"/>
              </a:ext>
            </a:extLst>
          </p:cNvPr>
          <p:cNvCxnSpPr>
            <a:stCxn id="12" idx="3"/>
            <a:endCxn id="13" idx="1"/>
          </p:cNvCxnSpPr>
          <p:nvPr/>
        </p:nvCxnSpPr>
        <p:spPr>
          <a:xfrm>
            <a:off x="3302000" y="5016500"/>
            <a:ext cx="26924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A7A107A0-D07E-4CE2-B52D-FEE3FC620913}"/>
              </a:ext>
            </a:extLst>
          </p:cNvPr>
          <p:cNvSpPr/>
          <p:nvPr/>
        </p:nvSpPr>
        <p:spPr>
          <a:xfrm>
            <a:off x="3728720" y="4874259"/>
            <a:ext cx="111760" cy="28447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8" name="TextBox 17">
            <a:extLst>
              <a:ext uri="{FF2B5EF4-FFF2-40B4-BE49-F238E27FC236}">
                <a16:creationId xmlns:a16="http://schemas.microsoft.com/office/drawing/2014/main" id="{576B0510-B270-4284-8327-D316648F7745}"/>
              </a:ext>
            </a:extLst>
          </p:cNvPr>
          <p:cNvSpPr txBox="1"/>
          <p:nvPr/>
        </p:nvSpPr>
        <p:spPr>
          <a:xfrm>
            <a:off x="9438640" y="3261360"/>
            <a:ext cx="1374094" cy="369332"/>
          </a:xfrm>
          <a:prstGeom prst="rect">
            <a:avLst/>
          </a:prstGeom>
          <a:noFill/>
        </p:spPr>
        <p:txBody>
          <a:bodyPr wrap="none" rtlCol="0">
            <a:spAutoFit/>
          </a:bodyPr>
          <a:lstStyle/>
          <a:p>
            <a:r>
              <a:rPr lang="en-AU" b="1" dirty="0"/>
              <a:t>Yes or No?</a:t>
            </a:r>
          </a:p>
        </p:txBody>
      </p:sp>
    </p:spTree>
    <p:extLst>
      <p:ext uri="{BB962C8B-B14F-4D97-AF65-F5344CB8AC3E}">
        <p14:creationId xmlns:p14="http://schemas.microsoft.com/office/powerpoint/2010/main" val="229984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4EA7-6298-4670-9410-987DB71687DF}"/>
              </a:ext>
            </a:extLst>
          </p:cNvPr>
          <p:cNvSpPr>
            <a:spLocks noGrp="1"/>
          </p:cNvSpPr>
          <p:nvPr>
            <p:ph type="title"/>
          </p:nvPr>
        </p:nvSpPr>
        <p:spPr>
          <a:xfrm>
            <a:off x="1154954" y="973668"/>
            <a:ext cx="9888966" cy="706964"/>
          </a:xfrm>
        </p:spPr>
        <p:txBody>
          <a:bodyPr>
            <a:normAutofit fontScale="90000"/>
          </a:bodyPr>
          <a:lstStyle/>
          <a:p>
            <a:r>
              <a:rPr lang="en-AU" dirty="0"/>
              <a:t>How many relations following conceptual model will results in after conversion?</a:t>
            </a:r>
          </a:p>
        </p:txBody>
      </p:sp>
      <p:sp>
        <p:nvSpPr>
          <p:cNvPr id="3" name="Content Placeholder 2">
            <a:extLst>
              <a:ext uri="{FF2B5EF4-FFF2-40B4-BE49-F238E27FC236}">
                <a16:creationId xmlns:a16="http://schemas.microsoft.com/office/drawing/2014/main" id="{87AD3D5E-CEF2-4620-8D49-778DA1DDE250}"/>
              </a:ext>
            </a:extLst>
          </p:cNvPr>
          <p:cNvSpPr>
            <a:spLocks noGrp="1"/>
          </p:cNvSpPr>
          <p:nvPr>
            <p:ph idx="1"/>
          </p:nvPr>
        </p:nvSpPr>
        <p:spPr>
          <a:xfrm>
            <a:off x="6212545" y="2603500"/>
            <a:ext cx="3768068" cy="3416300"/>
          </a:xfrm>
        </p:spPr>
        <p:txBody>
          <a:bodyPr/>
          <a:lstStyle/>
          <a:p>
            <a:r>
              <a:rPr lang="en-AU" dirty="0"/>
              <a:t>Three</a:t>
            </a:r>
          </a:p>
          <a:p>
            <a:r>
              <a:rPr lang="en-AU" dirty="0"/>
              <a:t>Four</a:t>
            </a:r>
          </a:p>
          <a:p>
            <a:r>
              <a:rPr lang="en-AU" dirty="0"/>
              <a:t>Five</a:t>
            </a:r>
          </a:p>
          <a:p>
            <a:r>
              <a:rPr lang="en-AU" dirty="0"/>
              <a:t>Two </a:t>
            </a:r>
          </a:p>
        </p:txBody>
      </p:sp>
      <p:pic>
        <p:nvPicPr>
          <p:cNvPr id="5" name="Picture 4">
            <a:extLst>
              <a:ext uri="{FF2B5EF4-FFF2-40B4-BE49-F238E27FC236}">
                <a16:creationId xmlns:a16="http://schemas.microsoft.com/office/drawing/2014/main" id="{5871327C-0331-4DF3-87E2-DE47840D125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845" y="2451457"/>
            <a:ext cx="5219700" cy="395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355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DC465-87E0-43B2-9741-D7824E20F890}"/>
              </a:ext>
            </a:extLst>
          </p:cNvPr>
          <p:cNvSpPr>
            <a:spLocks noGrp="1"/>
          </p:cNvSpPr>
          <p:nvPr>
            <p:ph type="title"/>
          </p:nvPr>
        </p:nvSpPr>
        <p:spPr>
          <a:xfrm>
            <a:off x="1581877" y="982134"/>
            <a:ext cx="9244897" cy="2696632"/>
          </a:xfrm>
        </p:spPr>
        <p:txBody>
          <a:bodyPr>
            <a:normAutofit fontScale="90000"/>
          </a:bodyPr>
          <a:lstStyle/>
          <a:p>
            <a:r>
              <a:rPr lang="en-AU" dirty="0"/>
              <a:t>Let us assume relation A (has 4 attributes and 5 rows) and B (has 2 attributes and 3 rows). Let C=A X B. What will be number of attributes and rows in the C relation?</a:t>
            </a:r>
          </a:p>
        </p:txBody>
      </p:sp>
      <p:sp>
        <p:nvSpPr>
          <p:cNvPr id="4" name="Text Placeholder 3">
            <a:extLst>
              <a:ext uri="{FF2B5EF4-FFF2-40B4-BE49-F238E27FC236}">
                <a16:creationId xmlns:a16="http://schemas.microsoft.com/office/drawing/2014/main" id="{8D0E3B94-1E76-4BA3-B8BE-A5DEF88F8E40}"/>
              </a:ext>
            </a:extLst>
          </p:cNvPr>
          <p:cNvSpPr>
            <a:spLocks noGrp="1"/>
          </p:cNvSpPr>
          <p:nvPr>
            <p:ph type="body" sz="half" idx="2"/>
          </p:nvPr>
        </p:nvSpPr>
        <p:spPr/>
        <p:txBody>
          <a:bodyPr/>
          <a:lstStyle/>
          <a:p>
            <a:endParaRPr lang="en-AU"/>
          </a:p>
        </p:txBody>
      </p:sp>
    </p:spTree>
    <p:extLst>
      <p:ext uri="{BB962C8B-B14F-4D97-AF65-F5344CB8AC3E}">
        <p14:creationId xmlns:p14="http://schemas.microsoft.com/office/powerpoint/2010/main" val="344771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122238"/>
            <a:ext cx="10058400" cy="1295400"/>
          </a:xfrm>
        </p:spPr>
        <p:txBody>
          <a:bodyPr anchor="ctr">
            <a:normAutofit/>
          </a:bodyPr>
          <a:lstStyle/>
          <a:p>
            <a:pPr eaLnBrk="1" hangingPunct="1"/>
            <a:r>
              <a:rPr lang="en-US" sz="4200"/>
              <a:t>Role of SQL (Structured Query Language)</a:t>
            </a:r>
          </a:p>
        </p:txBody>
      </p:sp>
      <p:pic>
        <p:nvPicPr>
          <p:cNvPr id="9219" name="Picture 4" descr="sqlRole"/>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a:xfrm>
            <a:off x="882701" y="1719263"/>
            <a:ext cx="4838597" cy="4411662"/>
          </a:xfrm>
          <a:noFill/>
        </p:spPr>
      </p:pic>
      <p:sp>
        <p:nvSpPr>
          <p:cNvPr id="7173" name="Rectangle 3"/>
          <p:cNvSpPr>
            <a:spLocks noGrp="1" noChangeArrowheads="1"/>
          </p:cNvSpPr>
          <p:nvPr>
            <p:ph type="body" sz="half" idx="2"/>
          </p:nvPr>
        </p:nvSpPr>
        <p:spPr>
          <a:xfrm>
            <a:off x="6197600" y="1719263"/>
            <a:ext cx="5384800" cy="4411662"/>
          </a:xfrm>
        </p:spPr>
        <p:txBody>
          <a:bodyPr rtlCol="0">
            <a:normAutofit/>
          </a:bodyPr>
          <a:lstStyle/>
          <a:p>
            <a:pPr>
              <a:spcBef>
                <a:spcPts val="1200"/>
              </a:spcBef>
              <a:buFont typeface="Arial" pitchFamily="34" charset="0"/>
              <a:buChar char="•"/>
              <a:defRPr/>
            </a:pPr>
            <a:r>
              <a:rPr lang="en-US" sz="2600"/>
              <a:t>A database programming language</a:t>
            </a:r>
          </a:p>
          <a:p>
            <a:pPr>
              <a:spcBef>
                <a:spcPts val="1200"/>
              </a:spcBef>
              <a:buFont typeface="Arial" pitchFamily="34" charset="0"/>
              <a:buChar char="•"/>
              <a:defRPr/>
            </a:pPr>
            <a:r>
              <a:rPr lang="en-US" sz="2600"/>
              <a:t>A database administration language</a:t>
            </a:r>
          </a:p>
          <a:p>
            <a:pPr>
              <a:spcBef>
                <a:spcPts val="1200"/>
              </a:spcBef>
              <a:buFont typeface="Arial" pitchFamily="34" charset="0"/>
              <a:buChar char="•"/>
              <a:defRPr/>
            </a:pPr>
            <a:r>
              <a:rPr lang="en-US" sz="2600"/>
              <a:t>Has components for DDL, DML</a:t>
            </a:r>
          </a:p>
          <a:p>
            <a:pPr lvl="1">
              <a:spcBef>
                <a:spcPts val="600"/>
              </a:spcBef>
              <a:buFont typeface="Arial" pitchFamily="34" charset="0"/>
              <a:buChar char="•"/>
              <a:defRPr/>
            </a:pPr>
            <a:r>
              <a:rPr lang="en-US" sz="2600"/>
              <a:t>DDL Data Definition Language</a:t>
            </a:r>
          </a:p>
          <a:p>
            <a:pPr lvl="2"/>
            <a:r>
              <a:rPr lang="en-US" sz="2600"/>
              <a:t>CREATE, ALTER, RENAME, DROP</a:t>
            </a:r>
          </a:p>
          <a:p>
            <a:pPr lvl="1">
              <a:spcBef>
                <a:spcPts val="600"/>
              </a:spcBef>
              <a:buFont typeface="Arial" pitchFamily="34" charset="0"/>
              <a:buChar char="•"/>
              <a:defRPr/>
            </a:pPr>
            <a:r>
              <a:rPr lang="en-US" sz="2600"/>
              <a:t>DML Data Manipulation Language</a:t>
            </a:r>
          </a:p>
          <a:p>
            <a:pPr lvl="2">
              <a:spcBef>
                <a:spcPts val="600"/>
              </a:spcBef>
              <a:buFont typeface="Arial" pitchFamily="34" charset="0"/>
              <a:buChar char="•"/>
              <a:defRPr/>
            </a:pPr>
            <a:r>
              <a:rPr lang="en-US" sz="2600"/>
              <a:t>SELECT, INSERT, UPDATE, DELETE</a:t>
            </a:r>
          </a:p>
          <a:p>
            <a:pPr>
              <a:spcBef>
                <a:spcPts val="1200"/>
              </a:spcBef>
              <a:buFont typeface="Arial" pitchFamily="34" charset="0"/>
              <a:buChar char="•"/>
              <a:defRPr/>
            </a:pPr>
            <a:endParaRPr lang="en-US" sz="2600"/>
          </a:p>
        </p:txBody>
      </p:sp>
      <p:sp>
        <p:nvSpPr>
          <p:cNvPr id="9222" name="Slide Number Placeholder 5" hidden="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spcAft>
                <a:spcPts val="600"/>
              </a:spcAft>
            </a:pPr>
            <a:fld id="{13BB444E-7A50-4A10-9CFD-442CE0F20077}" type="slidenum">
              <a:rPr lang="en-US" sz="1000"/>
              <a:pPr>
                <a:spcAft>
                  <a:spcPts val="600"/>
                </a:spcAft>
              </a:pPr>
              <a:t>9</a:t>
            </a:fld>
            <a:endParaRPr lang="en-US" sz="1000"/>
          </a:p>
        </p:txBody>
      </p:sp>
    </p:spTree>
    <p:extLst>
      <p:ext uri="{BB962C8B-B14F-4D97-AF65-F5344CB8AC3E}">
        <p14:creationId xmlns:p14="http://schemas.microsoft.com/office/powerpoint/2010/main" val="3394308977"/>
      </p:ext>
    </p:extLst>
  </p:cSld>
  <p:clrMapOvr>
    <a:masterClrMapping/>
  </p:clrMapOvr>
  <p:transition/>
</p:sld>
</file>

<file path=ppt/theme/theme1.xml><?xml version="1.0" encoding="utf-8"?>
<a:theme xmlns:a="http://schemas.openxmlformats.org/drawingml/2006/main" name="KI712">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712" id="{B5AB0FBF-BE4D-43F0-ADB4-4D18043238BD}" vid="{AF340D0A-813D-4C60-948C-CFABC940A6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8082DC9A55D64ABDEA4A8DA8E6A429" ma:contentTypeVersion="10" ma:contentTypeDescription="Create a new document." ma:contentTypeScope="" ma:versionID="b56040df4a748bb45f75b2d567936d0c">
  <xsd:schema xmlns:xsd="http://www.w3.org/2001/XMLSchema" xmlns:xs="http://www.w3.org/2001/XMLSchema" xmlns:p="http://schemas.microsoft.com/office/2006/metadata/properties" xmlns:ns3="efded653-c04c-4571-8f33-256f53484159" xmlns:ns4="3ac3d1ed-336e-4276-973a-2bb5d8322ced" targetNamespace="http://schemas.microsoft.com/office/2006/metadata/properties" ma:root="true" ma:fieldsID="0d2d9ba4112ac531051bdd24c71f16e2" ns3:_="" ns4:_="">
    <xsd:import namespace="efded653-c04c-4571-8f33-256f53484159"/>
    <xsd:import namespace="3ac3d1ed-336e-4276-973a-2bb5d8322ce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ded653-c04c-4571-8f33-256f5348415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c3d1ed-336e-4276-973a-2bb5d8322ce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50E6A5-2513-43F8-8734-56C634EBC7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ded653-c04c-4571-8f33-256f53484159"/>
    <ds:schemaRef ds:uri="3ac3d1ed-336e-4276-973a-2bb5d8322c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BDD747-0944-4040-B765-C569A87F646F}">
  <ds:schemaRefs>
    <ds:schemaRef ds:uri="http://schemas.microsoft.com/sharepoint/v3/contenttype/forms"/>
  </ds:schemaRefs>
</ds:datastoreItem>
</file>

<file path=customXml/itemProps3.xml><?xml version="1.0" encoding="utf-8"?>
<ds:datastoreItem xmlns:ds="http://schemas.openxmlformats.org/officeDocument/2006/customXml" ds:itemID="{05C9CC5D-416E-4EF8-842C-45392B7789A4}">
  <ds:schemaRefs>
    <ds:schemaRef ds:uri="http://purl.org/dc/elements/1.1/"/>
    <ds:schemaRef ds:uri="http://schemas.microsoft.com/office/2006/documentManagement/types"/>
    <ds:schemaRef ds:uri="http://schemas.microsoft.com/office/infopath/2007/PartnerControls"/>
    <ds:schemaRef ds:uri="http://purl.org/dc/dcmitype/"/>
    <ds:schemaRef ds:uri="http://www.w3.org/XML/1998/namespace"/>
    <ds:schemaRef ds:uri="3ac3d1ed-336e-4276-973a-2bb5d8322ced"/>
    <ds:schemaRef ds:uri="http://schemas.microsoft.com/office/2006/metadata/properties"/>
    <ds:schemaRef ds:uri="http://purl.org/dc/terms/"/>
    <ds:schemaRef ds:uri="http://schemas.openxmlformats.org/package/2006/metadata/core-properties"/>
    <ds:schemaRef ds:uri="efded653-c04c-4571-8f33-256f53484159"/>
  </ds:schemaRefs>
</ds:datastoreItem>
</file>

<file path=docProps/app.xml><?xml version="1.0" encoding="utf-8"?>
<Properties xmlns="http://schemas.openxmlformats.org/officeDocument/2006/extended-properties" xmlns:vt="http://schemas.openxmlformats.org/officeDocument/2006/docPropsVTypes">
  <Template>KI712</Template>
  <TotalTime>630</TotalTime>
  <Words>3094</Words>
  <Application>Microsoft Office PowerPoint</Application>
  <PresentationFormat>Widescreen</PresentationFormat>
  <Paragraphs>620</Paragraphs>
  <Slides>50</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Courier</vt:lpstr>
      <vt:lpstr>Monotype Sorts</vt:lpstr>
      <vt:lpstr>Arial</vt:lpstr>
      <vt:lpstr>Calibri</vt:lpstr>
      <vt:lpstr>Corbel</vt:lpstr>
      <vt:lpstr>Courier New</vt:lpstr>
      <vt:lpstr>Helvetica</vt:lpstr>
      <vt:lpstr>Tahoma</vt:lpstr>
      <vt:lpstr>Times</vt:lpstr>
      <vt:lpstr>Times New Roman</vt:lpstr>
      <vt:lpstr>Wingdings</vt:lpstr>
      <vt:lpstr>Wingdings 3</vt:lpstr>
      <vt:lpstr>KI712</vt:lpstr>
      <vt:lpstr>SQL Intro</vt:lpstr>
      <vt:lpstr>Announcements</vt:lpstr>
      <vt:lpstr>Last Week</vt:lpstr>
      <vt:lpstr>Quiz</vt:lpstr>
      <vt:lpstr>Quiz</vt:lpstr>
      <vt:lpstr>is there any difference between following two ER diagrams?</vt:lpstr>
      <vt:lpstr>How many relations following conceptual model will results in after conversion?</vt:lpstr>
      <vt:lpstr>Let us assume relation A (has 4 attributes and 5 rows) and B (has 2 attributes and 3 rows). Let C=A X B. What will be number of attributes and rows in the C relation?</vt:lpstr>
      <vt:lpstr>Role of SQL (Structured Query Language)</vt:lpstr>
      <vt:lpstr>Creating Tables</vt:lpstr>
      <vt:lpstr>Creating Tables cont…</vt:lpstr>
      <vt:lpstr>Drop a Table</vt:lpstr>
      <vt:lpstr>Constraints</vt:lpstr>
      <vt:lpstr>Creating Constraints</vt:lpstr>
      <vt:lpstr>Creating Constraints (continued)</vt:lpstr>
      <vt:lpstr>Creating Constraints at the Column Level</vt:lpstr>
      <vt:lpstr>Creating Constraints at the Table Level</vt:lpstr>
      <vt:lpstr>Enforcement of Constraints</vt:lpstr>
      <vt:lpstr>Adding Constraints to Existing Tables</vt:lpstr>
      <vt:lpstr>Using the PRIMARY KEY Constraint</vt:lpstr>
      <vt:lpstr>Using the FOREIGN KEY Constraint</vt:lpstr>
      <vt:lpstr>Using the UNIQUE Constraint</vt:lpstr>
      <vt:lpstr>Using the CHECK Constraint</vt:lpstr>
      <vt:lpstr>Using the NOT NULL Constraint</vt:lpstr>
      <vt:lpstr>SQL for Data Retrieval</vt:lpstr>
      <vt:lpstr> Select [σrow condition (table)]  </vt:lpstr>
      <vt:lpstr>Project [πcolumn1,column2(table)]</vt:lpstr>
      <vt:lpstr> Product(‘x’)  </vt:lpstr>
      <vt:lpstr>SQL as a Query Language</vt:lpstr>
      <vt:lpstr>Example</vt:lpstr>
      <vt:lpstr>Where Clause</vt:lpstr>
      <vt:lpstr>More comparison operators</vt:lpstr>
      <vt:lpstr>Special Comparison Operator</vt:lpstr>
      <vt:lpstr>Disambiguating Attribute Names</vt:lpstr>
      <vt:lpstr>Table Alias</vt:lpstr>
      <vt:lpstr>Ordering the Display of Tuples</vt:lpstr>
      <vt:lpstr>Aggregate Functions </vt:lpstr>
      <vt:lpstr>Aggregate Functions</vt:lpstr>
      <vt:lpstr>GROUP BY - Example</vt:lpstr>
      <vt:lpstr>Multiple Table Queries</vt:lpstr>
      <vt:lpstr>Exercise</vt:lpstr>
      <vt:lpstr>Table Joins</vt:lpstr>
      <vt:lpstr>Join Expressions</vt:lpstr>
      <vt:lpstr>EXAMPLE JOIN (Natural/Inner Join)</vt:lpstr>
      <vt:lpstr>Summary Join</vt:lpstr>
      <vt:lpstr>Question 1:</vt:lpstr>
      <vt:lpstr>Subqueries</vt:lpstr>
      <vt:lpstr>Subqueries  – Simplified Syntax</vt:lpstr>
      <vt:lpstr>Subqueries Producing One Value</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Garg</dc:creator>
  <cp:lastModifiedBy>Saurabh Garg</cp:lastModifiedBy>
  <cp:revision>11</cp:revision>
  <dcterms:created xsi:type="dcterms:W3CDTF">2019-07-26T00:44:41Z</dcterms:created>
  <dcterms:modified xsi:type="dcterms:W3CDTF">2021-07-26T05:30:14Z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0x010100098082DC9A55D64ABDEA4A8DA8E6A429</vt:lpwstr>
  </property>
</Properties>
</file>