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257" r:id="rId3"/>
    <p:sldId id="258" r:id="rId4"/>
    <p:sldId id="261" r:id="rId5"/>
    <p:sldId id="259" r:id="rId6"/>
    <p:sldId id="325" r:id="rId7"/>
    <p:sldId id="260" r:id="rId8"/>
    <p:sldId id="277" r:id="rId9"/>
    <p:sldId id="269" r:id="rId10"/>
    <p:sldId id="293" r:id="rId11"/>
    <p:sldId id="278" r:id="rId12"/>
    <p:sldId id="298" r:id="rId13"/>
    <p:sldId id="279" r:id="rId14"/>
    <p:sldId id="305" r:id="rId15"/>
    <p:sldId id="287" r:id="rId16"/>
    <p:sldId id="297" r:id="rId17"/>
    <p:sldId id="296" r:id="rId18"/>
    <p:sldId id="288" r:id="rId19"/>
    <p:sldId id="280" r:id="rId20"/>
    <p:sldId id="281" r:id="rId21"/>
    <p:sldId id="282" r:id="rId22"/>
    <p:sldId id="283" r:id="rId23"/>
    <p:sldId id="286" r:id="rId24"/>
    <p:sldId id="284" r:id="rId25"/>
    <p:sldId id="285" r:id="rId26"/>
    <p:sldId id="311" r:id="rId27"/>
    <p:sldId id="299" r:id="rId28"/>
    <p:sldId id="300" r:id="rId29"/>
    <p:sldId id="321" r:id="rId30"/>
    <p:sldId id="324" r:id="rId31"/>
    <p:sldId id="323" r:id="rId32"/>
    <p:sldId id="303" r:id="rId33"/>
    <p:sldId id="304" r:id="rId34"/>
    <p:sldId id="322" r:id="rId35"/>
    <p:sldId id="301" r:id="rId36"/>
    <p:sldId id="302" r:id="rId37"/>
    <p:sldId id="309" r:id="rId38"/>
    <p:sldId id="310" r:id="rId39"/>
    <p:sldId id="312" r:id="rId40"/>
    <p:sldId id="313" r:id="rId41"/>
    <p:sldId id="306" r:id="rId42"/>
    <p:sldId id="307" r:id="rId43"/>
    <p:sldId id="308" r:id="rId44"/>
    <p:sldId id="316" r:id="rId45"/>
    <p:sldId id="314" r:id="rId46"/>
    <p:sldId id="315" r:id="rId47"/>
    <p:sldId id="317" r:id="rId48"/>
    <p:sldId id="318" r:id="rId49"/>
    <p:sldId id="319" r:id="rId50"/>
    <p:sldId id="320" r:id="rId51"/>
    <p:sldId id="289" r:id="rId52"/>
    <p:sldId id="290" r:id="rId53"/>
    <p:sldId id="291" r:id="rId54"/>
    <p:sldId id="292" r:id="rId55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heSans B5 Plai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heSans B5 Plai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heSans B5 Plai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heSans B5 Plai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heSans B5 Plai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heSans B5 Plai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heSans B5 Plai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heSans B5 Plai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heSans B5 Plai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ope, Sebastian" initials="C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465A6"/>
    <a:srgbClr val="292A2D"/>
    <a:srgbClr val="F4F4F4"/>
    <a:srgbClr val="38393D"/>
    <a:srgbClr val="5A5B62"/>
    <a:srgbClr val="99CC00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8" autoAdjust="0"/>
  </p:normalViewPr>
  <p:slideViewPr>
    <p:cSldViewPr>
      <p:cViewPr varScale="1">
        <p:scale>
          <a:sx n="94" d="100"/>
          <a:sy n="94" d="100"/>
        </p:scale>
        <p:origin x="11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140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17T11:13:22.670" idx="1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>
            <a:extLst>
              <a:ext uri="{FF2B5EF4-FFF2-40B4-BE49-F238E27FC236}">
                <a16:creationId xmlns:a16="http://schemas.microsoft.com/office/drawing/2014/main" id="{A150BCC1-0A1A-4321-8EA4-88EFB8CE1D0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100">
                <a:latin typeface="TheSans B5 Plain" pitchFamily="34" charset="0"/>
              </a:defRPr>
            </a:lvl1pPr>
          </a:lstStyle>
          <a:p>
            <a:pPr>
              <a:defRPr/>
            </a:pPr>
            <a:r>
              <a:rPr lang="en-US"/>
              <a:t>&lt;Program Title&gt;</a:t>
            </a:r>
            <a:endParaRPr lang="en-US" dirty="0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0339B5DC-3E32-400F-8B29-F4D2595FA3A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100"/>
            </a:lvl1pPr>
          </a:lstStyle>
          <a:p>
            <a:pPr>
              <a:defRPr/>
            </a:pPr>
            <a:fld id="{C99491AA-9415-4BFD-A167-8FCCD8B8C3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5251E6E-72C9-415D-8F00-5ABDA945726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4E0FA7D-5EAF-4F72-9B4D-862109A3553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91EA9068-A254-48EC-9263-1F7A5C15859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338E498B-A557-44E3-BBE8-4600307BF84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r>
              <a:rPr lang="en-US"/>
              <a:t>&lt;Program Title&gt;</a:t>
            </a:r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4C1F7443-85E1-4D8B-9E06-EB7CCC03B8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C395489C-45F1-4B70-833B-2AE2CF483C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&lt;Program Title&gt;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BEC4FFC-00BF-4ACA-9E84-414EBA304430}" type="slidenum">
              <a:rPr lang="en-US" altLang="en-US" sz="1300" smtClean="0"/>
              <a:pPr>
                <a:spcBef>
                  <a:spcPct val="0"/>
                </a:spcBef>
              </a:pPr>
              <a:t>1</a:t>
            </a:fld>
            <a:endParaRPr lang="en-US" altLang="en-US" sz="13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&lt;Program Title&gt;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63AFAA5-36A8-4133-96B1-79A10D3A94EC}" type="slidenum">
              <a:rPr lang="en-US" altLang="en-US" sz="1300" smtClean="0"/>
              <a:pPr>
                <a:spcBef>
                  <a:spcPct val="0"/>
                </a:spcBef>
              </a:pPr>
              <a:t>2</a:t>
            </a:fld>
            <a:endParaRPr lang="en-US" altLang="en-US" sz="13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&lt;Program Title&gt;</a:t>
            </a: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EA92425-B86D-4574-B2EB-0906C5F38245}" type="slidenum">
              <a:rPr lang="en-US" altLang="en-US" sz="1300" smtClean="0"/>
              <a:pPr>
                <a:spcBef>
                  <a:spcPct val="0"/>
                </a:spcBef>
              </a:pPr>
              <a:t>3</a:t>
            </a:fld>
            <a:endParaRPr lang="en-US" altLang="en-US" sz="13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&lt;Program Title&gt;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AE4B66E-023A-4305-8E7E-B4A52D7110C4}" type="slidenum">
              <a:rPr lang="en-US" altLang="en-US" sz="1300" smtClean="0"/>
              <a:pPr>
                <a:spcBef>
                  <a:spcPct val="0"/>
                </a:spcBef>
              </a:pPr>
              <a:t>4</a:t>
            </a:fld>
            <a:endParaRPr lang="en-US" altLang="en-US" sz="13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&lt;Program Title&gt;</a:t>
            </a: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76A3F87-80D5-433C-A713-202930D06E1A}" type="slidenum">
              <a:rPr lang="en-US" altLang="en-US" sz="1300" smtClean="0"/>
              <a:pPr>
                <a:spcBef>
                  <a:spcPct val="0"/>
                </a:spcBef>
              </a:pPr>
              <a:t>5</a:t>
            </a:fld>
            <a:endParaRPr lang="en-US" altLang="en-US" sz="13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&lt;Program Title&gt;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E853B38-5D5E-4331-BFF7-4E8401902D68}" type="slidenum">
              <a:rPr lang="en-US" altLang="en-US" sz="1300" smtClean="0"/>
              <a:pPr>
                <a:spcBef>
                  <a:spcPct val="0"/>
                </a:spcBef>
              </a:pPr>
              <a:t>7</a:t>
            </a:fld>
            <a:endParaRPr lang="en-US" altLang="en-US" sz="13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&lt;Program Title&gt;</a:t>
            </a: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47DCB95-F869-4641-8461-B693C67348FF}" type="slidenum">
              <a:rPr lang="en-US" altLang="en-US" sz="1300" smtClean="0"/>
              <a:pPr>
                <a:spcBef>
                  <a:spcPct val="0"/>
                </a:spcBef>
              </a:pPr>
              <a:t>9</a:t>
            </a:fld>
            <a:endParaRPr lang="en-US" altLang="en-US" sz="13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775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5C5EF5-5EE2-4161-B25F-F198725355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8F023F-554D-43A4-8ACB-AE334C42CA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COMP220/285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A7104C-E990-414D-A7AB-4D273E06AC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 </a:t>
            </a:r>
            <a:fld id="{FBD553CD-B300-4633-BEC1-C8DA5C24C83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15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E5C5EF5-5EE2-4161-B25F-F198725355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8F023F-554D-43A4-8ACB-AE334C42CA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COMP220/285</a:t>
            </a: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2A7104C-E990-414D-A7AB-4D273E06AC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 </a:t>
            </a:r>
            <a:fld id="{07A9854D-9229-488F-9AD3-64946044286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0127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81050"/>
            <a:ext cx="2057400" cy="5456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81050"/>
            <a:ext cx="6019800" cy="5456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E5C5EF5-5EE2-4161-B25F-F198725355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8F023F-554D-43A4-8ACB-AE334C42CA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COMP220/285</a:t>
            </a: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2A7104C-E990-414D-A7AB-4D273E06AC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 </a:t>
            </a:r>
            <a:fld id="{AB89CB52-97D9-42FB-973E-60AF76A478D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043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039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E5C5EF5-5EE2-4161-B25F-F198725355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8F023F-554D-43A4-8ACB-AE334C42CA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COMP220/285</a:t>
            </a: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2A7104C-E990-414D-A7AB-4D273E06AC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 </a:t>
            </a:r>
            <a:fld id="{787330DF-F075-4327-ACF4-3C83C8C58DD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851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838BC-B7B8-4602-90A7-1B1351D66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23EF9-0B8D-475D-A126-502B2157E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 319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C88B1-A0F3-410C-A395-A79013E4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 </a:t>
            </a:r>
            <a:fld id="{5CC94F89-0426-4D44-81A0-8BB24EA9CFC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115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65288"/>
            <a:ext cx="3848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7700" y="1665288"/>
            <a:ext cx="3848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5C5EF5-5EE2-4161-B25F-F198725355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8F023F-554D-43A4-8ACB-AE334C42CA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COMP220/285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A7104C-E990-414D-A7AB-4D273E06AC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 </a:t>
            </a:r>
            <a:fld id="{9F64A4F1-3497-4ED0-8FB1-77E0A77DE33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223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E5C5EF5-5EE2-4161-B25F-F198725355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08F023F-554D-43A4-8ACB-AE334C42CA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COMP220/285</a:t>
            </a: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2A7104C-E990-414D-A7AB-4D273E06AC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 </a:t>
            </a:r>
            <a:fld id="{94CC6AF1-9A7B-4B84-9C71-59FA55CAA11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998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E5C5EF5-5EE2-4161-B25F-F198725355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08F023F-554D-43A4-8ACB-AE334C42CA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COMP220/285</a:t>
            </a: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2A7104C-E990-414D-A7AB-4D273E06AC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 </a:t>
            </a:r>
            <a:fld id="{F9D673FA-CF39-44EB-A598-29B575786CD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946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E5C5EF5-5EE2-4161-B25F-F198725355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08F023F-554D-43A4-8ACB-AE334C42CA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COMP220/285</a:t>
            </a: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2A7104C-E990-414D-A7AB-4D273E06AC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 </a:t>
            </a:r>
            <a:fld id="{3EA93D9B-9972-4ED5-B653-D89F4A7B8D7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44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AF574-23FD-4B7A-AB9B-13081591D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Orbitage</a:t>
            </a:r>
            <a:r>
              <a:rPr lang="en-US"/>
              <a:t> 2011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B8AD2-F64F-4573-97A6-B7C9DB684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Introduction to IPTV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67011-5179-4B68-A128-1CF12B7F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 </a:t>
            </a:r>
            <a:fld id="{7AF89276-1861-4E97-9DCC-F2B7EFEF4DB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420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65288"/>
            <a:ext cx="7848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E5C5EF5-5EE2-4161-B25F-F1987253551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60775" y="6477000"/>
            <a:ext cx="21351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 b="0">
                <a:solidFill>
                  <a:srgbClr val="08515E"/>
                </a:solidFill>
                <a:latin typeface="TheSans B5 Plain" pitchFamily="34" charset="0"/>
              </a:defRPr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08F023F-554D-43A4-8ACB-AE334C42CAD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77000"/>
            <a:ext cx="30432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solidFill>
                  <a:srgbClr val="08515E"/>
                </a:solidFill>
                <a:latin typeface="TheSans B5 Plain" pitchFamily="34" charset="0"/>
              </a:defRPr>
            </a:lvl1pPr>
          </a:lstStyle>
          <a:p>
            <a:pPr>
              <a:defRPr/>
            </a:pPr>
            <a:r>
              <a:rPr lang="en-IE"/>
              <a:t>COMP220/285</a:t>
            </a: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2A7104C-E990-414D-A7AB-4D273E06AC3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770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08515E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slide  </a:t>
            </a:r>
            <a:fld id="{FF000BB6-CD7C-43C3-9B0C-9C86820C245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81050"/>
            <a:ext cx="8229600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69" r:id="rId3"/>
    <p:sldLayoutId id="2147483879" r:id="rId4"/>
    <p:sldLayoutId id="2147483870" r:id="rId5"/>
    <p:sldLayoutId id="2147483871" r:id="rId6"/>
    <p:sldLayoutId id="2147483872" r:id="rId7"/>
    <p:sldLayoutId id="2147483873" r:id="rId8"/>
    <p:sldLayoutId id="2147483880" r:id="rId9"/>
    <p:sldLayoutId id="2147483874" r:id="rId10"/>
    <p:sldLayoutId id="2147483875" r:id="rId11"/>
    <p:sldLayoutId id="2147483876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tabLst>
          <a:tab pos="685800" algn="l"/>
        </a:tabLst>
        <a:defRPr sz="3200">
          <a:solidFill>
            <a:srgbClr val="08515E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Times CE"/>
        <a:buChar char="-"/>
        <a:tabLst>
          <a:tab pos="685800" algn="l"/>
        </a:tabLst>
        <a:defRPr sz="3200">
          <a:solidFill>
            <a:srgbClr val="336600"/>
          </a:solidFill>
          <a:latin typeface="TheSans B5 Plain" pitchFamily="34" charset="0"/>
        </a:defRPr>
      </a:lvl2pPr>
      <a:lvl3pPr marL="10287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Times" panose="02020603050405020304" pitchFamily="18" charset="0"/>
        <a:buChar char="-"/>
        <a:tabLst>
          <a:tab pos="685800" algn="l"/>
        </a:tabLst>
        <a:defRPr sz="2800">
          <a:solidFill>
            <a:srgbClr val="08515E"/>
          </a:solidFill>
          <a:latin typeface="TheSans B5 Plain" pitchFamily="34" charset="0"/>
        </a:defRPr>
      </a:lvl3pPr>
      <a:lvl4pPr marL="14859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Times" panose="02020603050405020304" pitchFamily="18" charset="0"/>
        <a:buChar char="-"/>
        <a:tabLst>
          <a:tab pos="685800" algn="l"/>
        </a:tabLst>
        <a:defRPr sz="2400">
          <a:solidFill>
            <a:srgbClr val="336600"/>
          </a:solidFill>
          <a:latin typeface="TheSans B5 Plain" pitchFamily="34" charset="0"/>
        </a:defRPr>
      </a:lvl4pPr>
      <a:lvl5pPr marL="1892300" indent="-1778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Times" panose="02020603050405020304" pitchFamily="18" charset="0"/>
        <a:buChar char="-"/>
        <a:tabLst>
          <a:tab pos="685800" algn="l"/>
        </a:tabLst>
        <a:defRPr sz="2400">
          <a:solidFill>
            <a:srgbClr val="08515E"/>
          </a:solidFill>
          <a:latin typeface="TheSans B5 Plain" pitchFamily="34" charset="0"/>
        </a:defRPr>
      </a:lvl5pPr>
      <a:lvl6pPr marL="2349500" indent="-177800" algn="l" rtl="0" fontAlgn="base">
        <a:lnSpc>
          <a:spcPct val="90000"/>
        </a:lnSpc>
        <a:spcBef>
          <a:spcPct val="20000"/>
        </a:spcBef>
        <a:spcAft>
          <a:spcPct val="0"/>
        </a:spcAft>
        <a:buFont typeface="Times" pitchFamily="18" charset="0"/>
        <a:buChar char="-"/>
        <a:tabLst>
          <a:tab pos="685800" algn="l"/>
        </a:tabLst>
        <a:defRPr sz="2400">
          <a:solidFill>
            <a:srgbClr val="08515E"/>
          </a:solidFill>
          <a:latin typeface="TheSans B5 Plain" pitchFamily="34" charset="0"/>
        </a:defRPr>
      </a:lvl6pPr>
      <a:lvl7pPr marL="2806700" indent="-177800" algn="l" rtl="0" fontAlgn="base">
        <a:lnSpc>
          <a:spcPct val="90000"/>
        </a:lnSpc>
        <a:spcBef>
          <a:spcPct val="20000"/>
        </a:spcBef>
        <a:spcAft>
          <a:spcPct val="0"/>
        </a:spcAft>
        <a:buFont typeface="Times" pitchFamily="18" charset="0"/>
        <a:buChar char="-"/>
        <a:tabLst>
          <a:tab pos="685800" algn="l"/>
        </a:tabLst>
        <a:defRPr sz="2400">
          <a:solidFill>
            <a:srgbClr val="08515E"/>
          </a:solidFill>
          <a:latin typeface="TheSans B5 Plain" pitchFamily="34" charset="0"/>
        </a:defRPr>
      </a:lvl7pPr>
      <a:lvl8pPr marL="3263900" indent="-177800" algn="l" rtl="0" fontAlgn="base">
        <a:lnSpc>
          <a:spcPct val="90000"/>
        </a:lnSpc>
        <a:spcBef>
          <a:spcPct val="20000"/>
        </a:spcBef>
        <a:spcAft>
          <a:spcPct val="0"/>
        </a:spcAft>
        <a:buFont typeface="Times" pitchFamily="18" charset="0"/>
        <a:buChar char="-"/>
        <a:tabLst>
          <a:tab pos="685800" algn="l"/>
        </a:tabLst>
        <a:defRPr sz="2400">
          <a:solidFill>
            <a:srgbClr val="08515E"/>
          </a:solidFill>
          <a:latin typeface="TheSans B5 Plain" pitchFamily="34" charset="0"/>
        </a:defRPr>
      </a:lvl8pPr>
      <a:lvl9pPr marL="3721100" indent="-177800" algn="l" rtl="0" fontAlgn="base">
        <a:lnSpc>
          <a:spcPct val="90000"/>
        </a:lnSpc>
        <a:spcBef>
          <a:spcPct val="20000"/>
        </a:spcBef>
        <a:spcAft>
          <a:spcPct val="0"/>
        </a:spcAft>
        <a:buFont typeface="Times" pitchFamily="18" charset="0"/>
        <a:buChar char="-"/>
        <a:tabLst>
          <a:tab pos="685800" algn="l"/>
        </a:tabLst>
        <a:defRPr sz="2400">
          <a:solidFill>
            <a:srgbClr val="08515E"/>
          </a:solidFill>
          <a:latin typeface="TheSans B5 Plain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opes@liverpool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sweet.org/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oho.eu/projects/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3933E-A2F5-4F16-A599-1F021AFD1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692150"/>
            <a:ext cx="7772400" cy="1362075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>
                <a:solidFill>
                  <a:srgbClr val="000000"/>
                </a:solidFill>
              </a:rPr>
              <a:t>COMP220: Software Development Tools</a:t>
            </a:r>
            <a:br>
              <a:rPr lang="en-GB" dirty="0">
                <a:solidFill>
                  <a:srgbClr val="000000"/>
                </a:solidFill>
              </a:rPr>
            </a:br>
            <a:r>
              <a:rPr lang="en-GB" dirty="0">
                <a:solidFill>
                  <a:srgbClr val="000000"/>
                </a:solidFill>
              </a:rPr>
              <a:t/>
            </a:r>
            <a:br>
              <a:rPr lang="en-GB" dirty="0">
                <a:solidFill>
                  <a:srgbClr val="000000"/>
                </a:solidFill>
              </a:rPr>
            </a:br>
            <a:r>
              <a:rPr lang="en-GB" dirty="0">
                <a:solidFill>
                  <a:srgbClr val="000000"/>
                </a:solidFill>
              </a:rPr>
              <a:t>COMP285:  Computer Aided Software Development</a:t>
            </a:r>
            <a:br>
              <a:rPr lang="en-GB" dirty="0">
                <a:solidFill>
                  <a:srgbClr val="000000"/>
                </a:solidFill>
              </a:rPr>
            </a:br>
            <a:r>
              <a:rPr lang="en-GB" dirty="0">
                <a:solidFill>
                  <a:srgbClr val="000000"/>
                </a:solidFill>
              </a:rPr>
              <a:t/>
            </a:r>
            <a:br>
              <a:rPr lang="en-GB" dirty="0">
                <a:solidFill>
                  <a:srgbClr val="000000"/>
                </a:solidFill>
              </a:rPr>
            </a:b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1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/>
              </a:rPr>
              <a:t>© University of Liverpool</a:t>
            </a:r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/>
              </a:rPr>
              <a:t>COMP 285/220</a:t>
            </a:r>
            <a:endParaRPr lang="en-US" altLang="en-US" sz="1200" smtClean="0">
              <a:latin typeface="TheSans B5 Plain"/>
            </a:endParaRP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/>
              </a:rPr>
              <a:t>slide  </a:t>
            </a:r>
            <a:fld id="{86C63CAE-DB17-44E0-94AD-86A5FC365A22}" type="slidenum">
              <a:rPr lang="en-US" altLang="en-US" sz="1200" smtClean="0">
                <a:latin typeface="TheSans B5 Plain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 smtClean="0">
              <a:latin typeface="TheSans B5 Plain"/>
            </a:endParaRPr>
          </a:p>
        </p:txBody>
      </p:sp>
      <p:sp>
        <p:nvSpPr>
          <p:cNvPr id="8198" name="TextBox 6"/>
          <p:cNvSpPr txBox="1">
            <a:spLocks noChangeArrowheads="1"/>
          </p:cNvSpPr>
          <p:nvPr/>
        </p:nvSpPr>
        <p:spPr bwMode="auto">
          <a:xfrm>
            <a:off x="820738" y="3933825"/>
            <a:ext cx="814387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2800" b="1" dirty="0">
              <a:solidFill>
                <a:schemeClr val="tx1"/>
              </a:solidFill>
              <a:latin typeface="TheSans B5 Plain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800" b="1" dirty="0">
                <a:solidFill>
                  <a:schemeClr val="tx1"/>
                </a:solidFill>
                <a:latin typeface="TheSans B5 Plain"/>
              </a:rPr>
              <a:t>Sebastian Coope                 Room LG18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800" b="1" dirty="0">
                <a:solidFill>
                  <a:schemeClr val="tx1"/>
                </a:solidFill>
                <a:latin typeface="TheSans B5 Plain"/>
                <a:hlinkClick r:id="rId3"/>
              </a:rPr>
              <a:t>coopes@liverpool.ac.uk</a:t>
            </a:r>
            <a:endParaRPr lang="en-GB" altLang="en-US" sz="2800" b="1" dirty="0">
              <a:solidFill>
                <a:schemeClr val="tx1"/>
              </a:solidFill>
              <a:latin typeface="TheSans B5 Plain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800" b="1" dirty="0">
                <a:solidFill>
                  <a:schemeClr val="tx1"/>
                </a:solidFill>
                <a:latin typeface="TheSans B5 Plain"/>
              </a:rPr>
              <a:t>All </a:t>
            </a:r>
            <a:r>
              <a:rPr lang="en-GB" altLang="en-US" sz="2800" b="1" dirty="0" smtClean="0">
                <a:solidFill>
                  <a:schemeClr val="tx1"/>
                </a:solidFill>
                <a:latin typeface="TheSans B5 Plain"/>
              </a:rPr>
              <a:t>Materials, assessments and submissions </a:t>
            </a:r>
            <a:r>
              <a:rPr lang="en-GB" altLang="en-US" sz="2800" b="1" dirty="0">
                <a:solidFill>
                  <a:schemeClr val="tx1"/>
                </a:solidFill>
                <a:latin typeface="TheSans B5 Plain"/>
              </a:rPr>
              <a:t>are </a:t>
            </a:r>
            <a:r>
              <a:rPr lang="en-GB" altLang="en-US" sz="2800" b="1" dirty="0" smtClean="0">
                <a:solidFill>
                  <a:schemeClr val="tx1"/>
                </a:solidFill>
                <a:latin typeface="TheSans B5 Plain"/>
              </a:rPr>
              <a:t>via Canvas</a:t>
            </a:r>
            <a:endParaRPr lang="en-GB" altLang="en-US" sz="2800" b="1" dirty="0">
              <a:solidFill>
                <a:schemeClr val="tx1"/>
              </a:solidFill>
              <a:latin typeface="TheSans B5 Pla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Lecture 1</a:t>
            </a:r>
          </a:p>
        </p:txBody>
      </p:sp>
      <p:sp>
        <p:nvSpPr>
          <p:cNvPr id="2560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  <a:p>
            <a:r>
              <a:rPr lang="en-GB" altLang="en-US" smtClean="0"/>
              <a:t>Introduction to CASE tools</a:t>
            </a:r>
          </a:p>
          <a:p>
            <a:r>
              <a:rPr lang="en-GB" altLang="en-US" smtClean="0"/>
              <a:t>Why bother?</a:t>
            </a:r>
          </a:p>
          <a:p>
            <a:r>
              <a:rPr lang="en-GB" altLang="en-US" smtClean="0"/>
              <a:t>What types?</a:t>
            </a:r>
          </a:p>
          <a:p>
            <a:r>
              <a:rPr lang="en-GB" altLang="en-US" smtClean="0"/>
              <a:t>How they work in practise?</a:t>
            </a:r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/>
              </a:rPr>
              <a:t>© University of Liverpool</a:t>
            </a:r>
          </a:p>
        </p:txBody>
      </p:sp>
      <p:sp>
        <p:nvSpPr>
          <p:cNvPr id="256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/>
              </a:rPr>
              <a:t>COMP220/285</a:t>
            </a:r>
            <a:endParaRPr lang="en-US" altLang="en-US" sz="1200" smtClean="0">
              <a:latin typeface="TheSans B5 Plain"/>
            </a:endParaRPr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/>
              </a:rPr>
              <a:t>slide  </a:t>
            </a:r>
            <a:fld id="{2E33B478-EC53-46FA-88A0-404E59150523}" type="slidenum">
              <a:rPr lang="en-US" altLang="en-US" sz="1200" smtClean="0">
                <a:latin typeface="TheSans B5 Plain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 smtClean="0">
              <a:latin typeface="TheSans B5 Pla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 noChangeArrowheads="1"/>
          </p:cNvSpPr>
          <p:nvPr>
            <p:ph type="title"/>
          </p:nvPr>
        </p:nvSpPr>
        <p:spPr>
          <a:xfrm>
            <a:off x="255588" y="30163"/>
            <a:ext cx="8507412" cy="661987"/>
          </a:xfrm>
        </p:spPr>
        <p:txBody>
          <a:bodyPr/>
          <a:lstStyle/>
          <a:p>
            <a:r>
              <a:rPr lang="en-GB" altLang="en-US" smtClean="0"/>
              <a:t>Computer Aided Software Engineering</a:t>
            </a:r>
          </a:p>
        </p:txBody>
      </p:sp>
      <p:sp>
        <p:nvSpPr>
          <p:cNvPr id="2662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187450" y="585788"/>
            <a:ext cx="7632700" cy="4498975"/>
          </a:xfrm>
        </p:spPr>
        <p:txBody>
          <a:bodyPr/>
          <a:lstStyle/>
          <a:p>
            <a:r>
              <a:rPr lang="en-GB" altLang="en-US" smtClean="0"/>
              <a:t>Well what would be Software Engineering without computers?</a:t>
            </a:r>
          </a:p>
          <a:p>
            <a:endParaRPr lang="en-GB" altLang="en-US" smtClean="0"/>
          </a:p>
        </p:txBody>
      </p:sp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/>
              </a:rPr>
              <a:t>© University of Liverpool</a:t>
            </a:r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/>
              </a:rPr>
              <a:t>COMP220/285</a:t>
            </a:r>
            <a:endParaRPr lang="en-US" altLang="en-US" sz="1200" smtClean="0">
              <a:latin typeface="TheSans B5 Plain"/>
            </a:endParaRPr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/>
              </a:rPr>
              <a:t>slide  </a:t>
            </a:r>
            <a:fld id="{C5BBAD20-2C23-4287-A64B-84643B311FC4}" type="slidenum">
              <a:rPr lang="en-US" altLang="en-US" sz="1200" smtClean="0">
                <a:latin typeface="TheSans B5 Plain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 smtClean="0">
              <a:latin typeface="TheSans B5 Plain"/>
            </a:endParaRPr>
          </a:p>
        </p:txBody>
      </p:sp>
      <p:pic>
        <p:nvPicPr>
          <p:cNvPr id="266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15416"/>
            <a:ext cx="6459538" cy="516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236297" y="2276872"/>
            <a:ext cx="18001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Jacquard </a:t>
            </a:r>
            <a:r>
              <a:rPr lang="en-GB" dirty="0" smtClean="0"/>
              <a:t>machine</a:t>
            </a:r>
            <a:br>
              <a:rPr lang="en-GB" dirty="0" smtClean="0"/>
            </a:br>
            <a:r>
              <a:rPr lang="en-GB" dirty="0" smtClean="0"/>
              <a:t>(loom)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Output</a:t>
            </a:r>
          </a:p>
        </p:txBody>
      </p:sp>
      <p:pic>
        <p:nvPicPr>
          <p:cNvPr id="27651" name="Content Placeholder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63850" y="627063"/>
            <a:ext cx="3724275" cy="5610225"/>
          </a:xfrm>
        </p:spPr>
      </p:pic>
      <p:sp>
        <p:nvSpPr>
          <p:cNvPr id="27652" name="Date Placeholder 3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US" altLang="en-US" sz="1200" smtClean="0">
                <a:solidFill>
                  <a:srgbClr val="08515E"/>
                </a:solidFill>
              </a:rPr>
              <a:t>© University of Liverpool</a:t>
            </a:r>
          </a:p>
        </p:txBody>
      </p:sp>
      <p:sp>
        <p:nvSpPr>
          <p:cNvPr id="27653" name="Footer Placeholder 4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IE" altLang="en-US" sz="1200" smtClean="0">
                <a:solidFill>
                  <a:srgbClr val="08515E"/>
                </a:solidFill>
              </a:rPr>
              <a:t>COMP220/285</a:t>
            </a:r>
            <a:endParaRPr lang="en-US" altLang="en-US" sz="1200" smtClean="0">
              <a:solidFill>
                <a:srgbClr val="08515E"/>
              </a:solidFill>
            </a:endParaRPr>
          </a:p>
        </p:txBody>
      </p:sp>
      <p:sp>
        <p:nvSpPr>
          <p:cNvPr id="2765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US" altLang="en-US" sz="1200" smtClean="0">
                <a:solidFill>
                  <a:srgbClr val="08515E"/>
                </a:solidFill>
              </a:rPr>
              <a:t>slide  </a:t>
            </a:r>
            <a:fld id="{A59E7C02-1D2C-4DC4-8140-6B480246C23A}" type="slidenum">
              <a:rPr lang="en-US" altLang="en-US" sz="1200" smtClean="0">
                <a:solidFill>
                  <a:srgbClr val="08515E"/>
                </a:solidFill>
              </a:rPr>
              <a:pPr/>
              <a:t>12</a:t>
            </a:fld>
            <a:endParaRPr lang="en-US" altLang="en-US" sz="1200" smtClean="0">
              <a:solidFill>
                <a:srgbClr val="08515E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103188"/>
            <a:ext cx="8229600" cy="661987"/>
          </a:xfrm>
        </p:spPr>
        <p:txBody>
          <a:bodyPr/>
          <a:lstStyle/>
          <a:p>
            <a:r>
              <a:rPr lang="en-GB" altLang="en-US" smtClean="0"/>
              <a:t>Early days</a:t>
            </a:r>
          </a:p>
        </p:txBody>
      </p:sp>
      <p:sp>
        <p:nvSpPr>
          <p:cNvPr id="2867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7848600" cy="4968875"/>
          </a:xfrm>
        </p:spPr>
        <p:txBody>
          <a:bodyPr/>
          <a:lstStyle/>
          <a:p>
            <a:r>
              <a:rPr lang="en-GB" altLang="en-US" smtClean="0"/>
              <a:t>Software Engineering Stone Age style</a:t>
            </a:r>
          </a:p>
          <a:p>
            <a:pPr lvl="1"/>
            <a:r>
              <a:rPr lang="en-GB" altLang="en-US" smtClean="0">
                <a:latin typeface="TheSans B5 Plain"/>
              </a:rPr>
              <a:t>All programs verified by hand</a:t>
            </a:r>
          </a:p>
        </p:txBody>
      </p:sp>
      <p:sp>
        <p:nvSpPr>
          <p:cNvPr id="2867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/>
              </a:rPr>
              <a:t>© University of Liverpool</a:t>
            </a:r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/>
              </a:rPr>
              <a:t>COMP220/285</a:t>
            </a:r>
            <a:endParaRPr lang="en-US" altLang="en-US" sz="1200" smtClean="0">
              <a:latin typeface="TheSans B5 Plain"/>
            </a:endParaRPr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/>
              </a:rPr>
              <a:t>slide  </a:t>
            </a:r>
            <a:fld id="{91B4FE74-D9F5-4480-B132-609E35662F0C}" type="slidenum">
              <a:rPr lang="en-US" altLang="en-US" sz="1200" smtClean="0">
                <a:latin typeface="TheSans B5 Plain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 smtClean="0">
              <a:latin typeface="TheSans B5 Plain"/>
            </a:endParaRPr>
          </a:p>
        </p:txBody>
      </p:sp>
      <p:pic>
        <p:nvPicPr>
          <p:cNvPr id="286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3141663"/>
            <a:ext cx="395287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Early days</a:t>
            </a:r>
          </a:p>
        </p:txBody>
      </p:sp>
      <p:sp>
        <p:nvSpPr>
          <p:cNvPr id="2969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Code written in machine code</a:t>
            </a:r>
          </a:p>
          <a:p>
            <a:r>
              <a:rPr lang="en-GB" altLang="en-US" smtClean="0"/>
              <a:t>Not enough memory for debug code addition</a:t>
            </a:r>
          </a:p>
          <a:p>
            <a:r>
              <a:rPr lang="en-GB" altLang="en-US" smtClean="0"/>
              <a:t>CPU time too slow for debugger</a:t>
            </a:r>
          </a:p>
          <a:p>
            <a:r>
              <a:rPr lang="en-GB" altLang="en-US" smtClean="0"/>
              <a:t>No compile stage, so 1 mistake often means program just has fatal crash</a:t>
            </a:r>
          </a:p>
          <a:p>
            <a:r>
              <a:rPr lang="en-GB" altLang="en-US" smtClean="0"/>
              <a:t>Limited output display</a:t>
            </a:r>
          </a:p>
        </p:txBody>
      </p:sp>
      <p:sp>
        <p:nvSpPr>
          <p:cNvPr id="29700" name="Date Placeholder 3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US" altLang="en-US" sz="1200" smtClean="0">
                <a:solidFill>
                  <a:srgbClr val="08515E"/>
                </a:solidFill>
              </a:rPr>
              <a:t>© University of Liverpool</a:t>
            </a:r>
          </a:p>
        </p:txBody>
      </p:sp>
      <p:sp>
        <p:nvSpPr>
          <p:cNvPr id="29701" name="Footer Placeholder 4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IE" altLang="en-US" sz="1200" smtClean="0">
                <a:solidFill>
                  <a:srgbClr val="08515E"/>
                </a:solidFill>
              </a:rPr>
              <a:t>COMP220/285</a:t>
            </a:r>
            <a:endParaRPr lang="en-US" altLang="en-US" sz="1200" smtClean="0">
              <a:solidFill>
                <a:srgbClr val="08515E"/>
              </a:solidFill>
            </a:endParaRPr>
          </a:p>
        </p:txBody>
      </p:sp>
      <p:sp>
        <p:nvSpPr>
          <p:cNvPr id="29702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US" altLang="en-US" sz="1200" smtClean="0">
                <a:solidFill>
                  <a:srgbClr val="08515E"/>
                </a:solidFill>
              </a:rPr>
              <a:t>slide  </a:t>
            </a:r>
            <a:fld id="{A6B21B47-0CC8-4986-84AB-A16985752538}" type="slidenum">
              <a:rPr lang="en-US" altLang="en-US" sz="1200" smtClean="0">
                <a:solidFill>
                  <a:srgbClr val="08515E"/>
                </a:solidFill>
              </a:rPr>
              <a:pPr/>
              <a:t>14</a:t>
            </a:fld>
            <a:endParaRPr lang="en-US" altLang="en-US" sz="1200" smtClean="0">
              <a:solidFill>
                <a:srgbClr val="08515E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661988"/>
          </a:xfrm>
        </p:spPr>
        <p:txBody>
          <a:bodyPr/>
          <a:lstStyle/>
          <a:p>
            <a:r>
              <a:rPr lang="en-GB" altLang="en-US" b="1" smtClean="0"/>
              <a:t>CASE definition</a:t>
            </a:r>
          </a:p>
        </p:txBody>
      </p:sp>
      <p:sp>
        <p:nvSpPr>
          <p:cNvPr id="3072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836613"/>
            <a:ext cx="7715250" cy="4464050"/>
          </a:xfrm>
        </p:spPr>
        <p:txBody>
          <a:bodyPr/>
          <a:lstStyle/>
          <a:p>
            <a:r>
              <a:rPr lang="en-GB" altLang="en-US" smtClean="0"/>
              <a:t>“Computer-aided software engineering (CASE) is the application of computer-assisted tools and methods in software development to ensure a high-quality and defect-free software.”</a:t>
            </a:r>
            <a:endParaRPr lang="en-GB" altLang="en-US" b="1" smtClean="0"/>
          </a:p>
          <a:p>
            <a:r>
              <a:rPr lang="en-GB" altLang="en-US" b="1" smtClean="0"/>
              <a:t>CASE tools can be</a:t>
            </a:r>
          </a:p>
          <a:p>
            <a:pPr lvl="1"/>
            <a:r>
              <a:rPr lang="en-GB" altLang="en-US" b="1" smtClean="0">
                <a:latin typeface="TheSans B5 Plain"/>
              </a:rPr>
              <a:t>General purpose, example build/test tools  (language neutral)</a:t>
            </a:r>
          </a:p>
          <a:p>
            <a:pPr lvl="1"/>
            <a:r>
              <a:rPr lang="en-GB" altLang="en-US" b="1" smtClean="0">
                <a:latin typeface="TheSans B5 Plain"/>
              </a:rPr>
              <a:t>Specialist e.g. Load testing/DoS tool like Low Orbit Ion Cannon</a:t>
            </a:r>
          </a:p>
          <a:p>
            <a:pPr lvl="1"/>
            <a:r>
              <a:rPr lang="en-GB" altLang="en-US" b="1" smtClean="0">
                <a:latin typeface="TheSans B5 Plain"/>
              </a:rPr>
              <a:t>Built yourself (test harness)</a:t>
            </a:r>
          </a:p>
          <a:p>
            <a:pPr lvl="1"/>
            <a:endParaRPr lang="en-GB" altLang="en-US" b="1" smtClean="0">
              <a:latin typeface="TheSans B5 Plain"/>
            </a:endParaRPr>
          </a:p>
        </p:txBody>
      </p:sp>
      <p:sp>
        <p:nvSpPr>
          <p:cNvPr id="307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/>
              </a:rPr>
              <a:t>© University of Liverpool</a:t>
            </a:r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/>
              </a:rPr>
              <a:t>COMP220/285</a:t>
            </a:r>
            <a:endParaRPr lang="en-US" altLang="en-US" sz="1200" smtClean="0">
              <a:latin typeface="TheSans B5 Plain"/>
            </a:endParaRPr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/>
              </a:rPr>
              <a:t>slide  </a:t>
            </a:r>
            <a:fld id="{495DAF6C-86DA-4832-A7E0-E33A3E992F9F}" type="slidenum">
              <a:rPr lang="en-US" altLang="en-US" sz="1200" smtClean="0">
                <a:latin typeface="TheSans B5 Plain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 smtClean="0">
              <a:latin typeface="TheSans B5 Pla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Are these tools</a:t>
            </a:r>
          </a:p>
        </p:txBody>
      </p:sp>
      <p:sp>
        <p:nvSpPr>
          <p:cNvPr id="3174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971550" y="1700213"/>
            <a:ext cx="7848600" cy="4572000"/>
          </a:xfrm>
        </p:spPr>
        <p:txBody>
          <a:bodyPr/>
          <a:lstStyle/>
          <a:p>
            <a:r>
              <a:rPr lang="en-GB" altLang="en-US" smtClean="0"/>
              <a:t>High Level Language Compilers/Interpreters</a:t>
            </a:r>
          </a:p>
          <a:p>
            <a:r>
              <a:rPr lang="en-GB" altLang="en-US" smtClean="0"/>
              <a:t>Object Relational Management software</a:t>
            </a:r>
          </a:p>
          <a:p>
            <a:pPr lvl="1"/>
            <a:r>
              <a:rPr lang="en-GB" altLang="en-US" smtClean="0">
                <a:latin typeface="TheSans B5 Plain"/>
              </a:rPr>
              <a:t>Example Hibernate</a:t>
            </a:r>
          </a:p>
          <a:p>
            <a:r>
              <a:rPr lang="en-GB" altLang="en-US" smtClean="0"/>
              <a:t>Profilers</a:t>
            </a:r>
          </a:p>
          <a:p>
            <a:r>
              <a:rPr lang="en-GB" altLang="en-US" smtClean="0"/>
              <a:t>Debuggers</a:t>
            </a:r>
          </a:p>
          <a:p>
            <a:r>
              <a:rPr lang="en-GB" altLang="en-US" smtClean="0"/>
              <a:t>Code analysers</a:t>
            </a:r>
          </a:p>
          <a:p>
            <a:endParaRPr lang="en-GB" altLang="en-US" smtClean="0"/>
          </a:p>
          <a:p>
            <a:endParaRPr lang="en-GB" altLang="en-US" smtClean="0"/>
          </a:p>
        </p:txBody>
      </p:sp>
      <p:sp>
        <p:nvSpPr>
          <p:cNvPr id="317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/>
              </a:rPr>
              <a:t>© University of Liverpool</a:t>
            </a:r>
          </a:p>
        </p:txBody>
      </p:sp>
      <p:sp>
        <p:nvSpPr>
          <p:cNvPr id="317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/>
              </a:rPr>
              <a:t>COMP220/285</a:t>
            </a:r>
            <a:endParaRPr lang="en-US" altLang="en-US" sz="1200" smtClean="0">
              <a:latin typeface="TheSans B5 Plain"/>
            </a:endParaRPr>
          </a:p>
        </p:txBody>
      </p:sp>
      <p:sp>
        <p:nvSpPr>
          <p:cNvPr id="317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/>
              </a:rPr>
              <a:t>slide  </a:t>
            </a:r>
            <a:fld id="{4A6F69DB-AE33-4E72-82D7-4147CDF250F9}" type="slidenum">
              <a:rPr lang="en-US" altLang="en-US" sz="1200" smtClean="0">
                <a:latin typeface="TheSans B5 Plain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 smtClean="0">
              <a:latin typeface="TheSans B5 Plai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661988"/>
          </a:xfrm>
        </p:spPr>
        <p:txBody>
          <a:bodyPr/>
          <a:lstStyle/>
          <a:p>
            <a:r>
              <a:rPr lang="en-GB" altLang="en-US" smtClean="0"/>
              <a:t>Why tools?</a:t>
            </a:r>
          </a:p>
        </p:txBody>
      </p:sp>
      <p:sp>
        <p:nvSpPr>
          <p:cNvPr id="3277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79388" y="1196975"/>
            <a:ext cx="8507412" cy="4572000"/>
          </a:xfrm>
        </p:spPr>
        <p:txBody>
          <a:bodyPr/>
          <a:lstStyle/>
          <a:p>
            <a:r>
              <a:rPr lang="en-GB" altLang="en-US" smtClean="0"/>
              <a:t>Would you hire a building company who used?</a:t>
            </a:r>
          </a:p>
          <a:p>
            <a:pPr lvl="1"/>
            <a:r>
              <a:rPr lang="en-GB" altLang="en-US" smtClean="0">
                <a:latin typeface="TheSans B5 Plain"/>
              </a:rPr>
              <a:t>No power tools (productivity cost)</a:t>
            </a:r>
          </a:p>
          <a:p>
            <a:pPr lvl="1"/>
            <a:r>
              <a:rPr lang="en-GB" altLang="en-US" smtClean="0">
                <a:latin typeface="TheSans B5 Plain"/>
              </a:rPr>
              <a:t>No measuring instruments (accuracy)</a:t>
            </a:r>
          </a:p>
          <a:p>
            <a:pPr lvl="1"/>
            <a:r>
              <a:rPr lang="en-GB" altLang="en-US" smtClean="0">
                <a:latin typeface="TheSans B5 Plain"/>
              </a:rPr>
              <a:t>No spirit levels or electrical testing tools (quality)</a:t>
            </a:r>
          </a:p>
          <a:p>
            <a:pPr lvl="1"/>
            <a:r>
              <a:rPr lang="en-GB" altLang="en-US" smtClean="0">
                <a:latin typeface="TheSans B5 Plain"/>
              </a:rPr>
              <a:t>Proper scaffolding/access control (safety)</a:t>
            </a:r>
          </a:p>
          <a:p>
            <a:r>
              <a:rPr lang="en-GB" altLang="en-US" smtClean="0"/>
              <a:t>With software, these issues also matter</a:t>
            </a:r>
          </a:p>
          <a:p>
            <a:pPr lvl="1"/>
            <a:r>
              <a:rPr lang="en-GB" altLang="en-US" smtClean="0">
                <a:latin typeface="TheSans B5 Plain"/>
              </a:rPr>
              <a:t>Productivity, accuracy, quality, safety</a:t>
            </a:r>
          </a:p>
          <a:p>
            <a:endParaRPr lang="en-GB" altLang="en-US" smtClean="0"/>
          </a:p>
          <a:p>
            <a:pPr lvl="1"/>
            <a:endParaRPr lang="en-GB" altLang="en-US" smtClean="0">
              <a:latin typeface="TheSans B5 Plain"/>
            </a:endParaRPr>
          </a:p>
          <a:p>
            <a:pPr lvl="1"/>
            <a:endParaRPr lang="en-GB" altLang="en-US" smtClean="0">
              <a:latin typeface="TheSans B5 Plain"/>
            </a:endParaRPr>
          </a:p>
          <a:p>
            <a:pPr lvl="1"/>
            <a:endParaRPr lang="en-GB" altLang="en-US" smtClean="0">
              <a:latin typeface="TheSans B5 Plain"/>
            </a:endParaRPr>
          </a:p>
        </p:txBody>
      </p:sp>
      <p:sp>
        <p:nvSpPr>
          <p:cNvPr id="327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/>
              </a:rPr>
              <a:t>© University of Liverpool</a:t>
            </a:r>
          </a:p>
        </p:txBody>
      </p:sp>
      <p:sp>
        <p:nvSpPr>
          <p:cNvPr id="327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/>
              </a:rPr>
              <a:t>COMP220/285</a:t>
            </a:r>
            <a:endParaRPr lang="en-US" altLang="en-US" sz="1200" smtClean="0">
              <a:latin typeface="TheSans B5 Plain"/>
            </a:endParaRPr>
          </a:p>
        </p:txBody>
      </p:sp>
      <p:sp>
        <p:nvSpPr>
          <p:cNvPr id="327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/>
              </a:rPr>
              <a:t>slide  </a:t>
            </a:r>
            <a:fld id="{2848CB33-CD84-4C3D-AABD-A94336EF5774}" type="slidenum">
              <a:rPr lang="en-US" altLang="en-US" sz="1200" smtClean="0">
                <a:latin typeface="TheSans B5 Plain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 smtClean="0">
              <a:latin typeface="TheSans B5 Plai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661987"/>
          </a:xfrm>
        </p:spPr>
        <p:txBody>
          <a:bodyPr/>
          <a:lstStyle/>
          <a:p>
            <a:r>
              <a:rPr lang="en-GB" altLang="en-US" smtClean="0"/>
              <a:t>Why use CASE?</a:t>
            </a:r>
          </a:p>
        </p:txBody>
      </p:sp>
      <p:sp>
        <p:nvSpPr>
          <p:cNvPr id="3379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435975" cy="4572000"/>
          </a:xfrm>
        </p:spPr>
        <p:txBody>
          <a:bodyPr/>
          <a:lstStyle/>
          <a:p>
            <a:r>
              <a:rPr lang="en-GB" altLang="en-US" smtClean="0"/>
              <a:t>Used properly</a:t>
            </a:r>
          </a:p>
          <a:p>
            <a:pPr lvl="1"/>
            <a:r>
              <a:rPr lang="en-GB" altLang="en-US" smtClean="0">
                <a:latin typeface="TheSans B5 Plain"/>
              </a:rPr>
              <a:t>You will become a better software engineer</a:t>
            </a:r>
          </a:p>
          <a:p>
            <a:pPr lvl="1"/>
            <a:r>
              <a:rPr lang="en-GB" altLang="en-US" smtClean="0">
                <a:latin typeface="TheSans B5 Plain"/>
              </a:rPr>
              <a:t>You will work better with others</a:t>
            </a:r>
          </a:p>
          <a:p>
            <a:pPr lvl="1"/>
            <a:r>
              <a:rPr lang="en-GB" altLang="en-US" smtClean="0">
                <a:latin typeface="TheSans B5 Plain"/>
              </a:rPr>
              <a:t>Your code will be tested more</a:t>
            </a:r>
          </a:p>
          <a:p>
            <a:pPr lvl="1"/>
            <a:r>
              <a:rPr lang="en-GB" altLang="en-US" smtClean="0">
                <a:latin typeface="TheSans B5 Plain"/>
              </a:rPr>
              <a:t>You will do things, you wouldn’t normally bother to do (e.g. re-factoring code)</a:t>
            </a:r>
          </a:p>
          <a:p>
            <a:pPr lvl="1"/>
            <a:r>
              <a:rPr lang="en-GB" altLang="en-US" smtClean="0">
                <a:latin typeface="TheSans B5 Plain"/>
              </a:rPr>
              <a:t>Your life as a software engineering will be slightly less stressful</a:t>
            </a:r>
          </a:p>
          <a:p>
            <a:endParaRPr lang="en-GB" altLang="en-US" smtClean="0"/>
          </a:p>
        </p:txBody>
      </p:sp>
      <p:sp>
        <p:nvSpPr>
          <p:cNvPr id="337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/>
              </a:rPr>
              <a:t>© University of Liverpool</a:t>
            </a:r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/>
              </a:rPr>
              <a:t>COMP220/285</a:t>
            </a:r>
            <a:endParaRPr lang="en-US" altLang="en-US" sz="1200" smtClean="0">
              <a:latin typeface="TheSans B5 Plain"/>
            </a:endParaRPr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/>
              </a:rPr>
              <a:t>slide  </a:t>
            </a:r>
            <a:fld id="{DBB50755-42FF-4AA1-81B0-09FA38AAA02C}" type="slidenum">
              <a:rPr lang="en-US" altLang="en-US" sz="1200" smtClean="0">
                <a:latin typeface="TheSans B5 Plain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 smtClean="0">
              <a:latin typeface="TheSans B5 Pla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 noChangeArrowheads="1"/>
          </p:cNvSpPr>
          <p:nvPr>
            <p:ph type="title"/>
          </p:nvPr>
        </p:nvSpPr>
        <p:spPr>
          <a:xfrm>
            <a:off x="179388" y="781050"/>
            <a:ext cx="8785225" cy="661988"/>
          </a:xfrm>
        </p:spPr>
        <p:txBody>
          <a:bodyPr/>
          <a:lstStyle/>
          <a:p>
            <a:r>
              <a:rPr lang="en-GB" altLang="en-US" smtClean="0"/>
              <a:t>Think of CASE as a series of developments</a:t>
            </a:r>
          </a:p>
        </p:txBody>
      </p:sp>
      <p:sp>
        <p:nvSpPr>
          <p:cNvPr id="3481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809750"/>
            <a:ext cx="7848600" cy="4572000"/>
          </a:xfrm>
        </p:spPr>
        <p:txBody>
          <a:bodyPr/>
          <a:lstStyle/>
          <a:p>
            <a:r>
              <a:rPr lang="en-GB" altLang="en-US" smtClean="0"/>
              <a:t>Machine language (no real CASE)</a:t>
            </a:r>
          </a:p>
          <a:p>
            <a:endParaRPr lang="en-GB" altLang="en-US" smtClean="0"/>
          </a:p>
          <a:p>
            <a:pPr lvl="1"/>
            <a:endParaRPr lang="en-GB" altLang="en-US" smtClean="0">
              <a:latin typeface="TheSans B5 Plain"/>
            </a:endParaRPr>
          </a:p>
        </p:txBody>
      </p:sp>
      <p:sp>
        <p:nvSpPr>
          <p:cNvPr id="348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/>
              </a:rPr>
              <a:t>© University of Liverpool</a:t>
            </a:r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/>
              </a:rPr>
              <a:t>COMP220/285</a:t>
            </a:r>
            <a:endParaRPr lang="en-US" altLang="en-US" sz="1200" smtClean="0">
              <a:latin typeface="TheSans B5 Plain"/>
            </a:endParaRPr>
          </a:p>
        </p:txBody>
      </p:sp>
      <p:sp>
        <p:nvSpPr>
          <p:cNvPr id="348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/>
              </a:rPr>
              <a:t>slide  </a:t>
            </a:r>
            <a:fld id="{E841E8AB-3075-4726-926A-BE59712BAA9A}" type="slidenum">
              <a:rPr lang="en-US" altLang="en-US" sz="1200" smtClean="0">
                <a:latin typeface="TheSans B5 Plain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 smtClean="0">
              <a:latin typeface="TheSans B5 Plain"/>
            </a:endParaRPr>
          </a:p>
        </p:txBody>
      </p:sp>
      <p:pic>
        <p:nvPicPr>
          <p:cNvPr id="348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420938"/>
            <a:ext cx="4248150" cy="352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08" name="Picture 4" descr="http://www.craftysyntax.com/games/games/uploads/thumb/breakou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44775"/>
            <a:ext cx="4233863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5" name="TextBox 1"/>
          <p:cNvSpPr txBox="1">
            <a:spLocks noChangeArrowheads="1"/>
          </p:cNvSpPr>
          <p:nvPr/>
        </p:nvSpPr>
        <p:spPr bwMode="auto">
          <a:xfrm>
            <a:off x="511175" y="5703888"/>
            <a:ext cx="3629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tx1"/>
                </a:solidFill>
                <a:latin typeface="TheSans B5 Plain"/>
              </a:rPr>
              <a:t>Seb 1983 Apple II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Delivery</a:t>
            </a:r>
          </a:p>
        </p:txBody>
      </p:sp>
      <p:sp>
        <p:nvSpPr>
          <p:cNvPr id="1024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79388" y="1665288"/>
            <a:ext cx="8496300" cy="4572000"/>
          </a:xfrm>
        </p:spPr>
        <p:txBody>
          <a:bodyPr/>
          <a:lstStyle/>
          <a:p>
            <a:pPr eaLnBrk="1" hangingPunct="1"/>
            <a:endParaRPr lang="en-GB" altLang="en-US" b="1" dirty="0" smtClean="0"/>
          </a:p>
          <a:p>
            <a:pPr eaLnBrk="1" hangingPunct="1"/>
            <a:r>
              <a:rPr lang="en-GB" altLang="en-US" b="1" dirty="0" smtClean="0"/>
              <a:t>Lectures	</a:t>
            </a:r>
          </a:p>
          <a:p>
            <a:pPr lvl="1" eaLnBrk="1" hangingPunct="1"/>
            <a:r>
              <a:rPr lang="en-GB" altLang="en-US" b="1" dirty="0" smtClean="0"/>
              <a:t>Weekly lectures </a:t>
            </a:r>
            <a:r>
              <a:rPr lang="en-GB" altLang="en-US" b="1" dirty="0">
                <a:latin typeface="TheSans B5 Plain"/>
              </a:rPr>
              <a:t>3</a:t>
            </a:r>
            <a:r>
              <a:rPr lang="en-GB" altLang="en-US" b="1" dirty="0" smtClean="0">
                <a:latin typeface="TheSans B5 Plain"/>
              </a:rPr>
              <a:t> Hours</a:t>
            </a:r>
            <a:endParaRPr lang="en-GB" altLang="en-US" b="1" dirty="0" smtClean="0">
              <a:latin typeface="TheSans B5 Plain"/>
            </a:endParaRPr>
          </a:p>
          <a:p>
            <a:pPr eaLnBrk="1" hangingPunct="1"/>
            <a:r>
              <a:rPr lang="en-GB" altLang="en-US" b="1" dirty="0" smtClean="0">
                <a:latin typeface="TheSans B5 Plain"/>
              </a:rPr>
              <a:t>Lab sessions</a:t>
            </a:r>
          </a:p>
          <a:p>
            <a:pPr lvl="1" eaLnBrk="1" hangingPunct="1"/>
            <a:r>
              <a:rPr lang="en-GB" altLang="en-US" b="1" dirty="0" smtClean="0">
                <a:latin typeface="TheSans B5 Plain"/>
              </a:rPr>
              <a:t>1 Hour/week (see timetable for details)</a:t>
            </a:r>
          </a:p>
          <a:p>
            <a:pPr lvl="1" eaLnBrk="1" hangingPunct="1"/>
            <a:endParaRPr lang="en-GB" altLang="en-US" b="1" dirty="0" smtClean="0">
              <a:latin typeface="TheSans B5 Plain"/>
            </a:endParaRPr>
          </a:p>
          <a:p>
            <a:pPr lvl="1" eaLnBrk="1" hangingPunct="1"/>
            <a:endParaRPr lang="en-GB" altLang="en-US" dirty="0" smtClean="0">
              <a:latin typeface="TheSans B5 Plain"/>
            </a:endParaRPr>
          </a:p>
          <a:p>
            <a:pPr eaLnBrk="1" hangingPunct="1"/>
            <a:endParaRPr lang="en-GB" altLang="en-US" dirty="0" smtClean="0"/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/>
              </a:rPr>
              <a:t>© University of Liverpool</a:t>
            </a:r>
          </a:p>
        </p:txBody>
      </p:sp>
      <p:sp>
        <p:nvSpPr>
          <p:cNvPr id="1024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/>
              </a:rPr>
              <a:t>COMP220/285</a:t>
            </a:r>
            <a:endParaRPr lang="en-US" altLang="en-US" sz="1200" smtClean="0">
              <a:latin typeface="TheSans B5 Plain"/>
            </a:endParaRP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/>
              </a:rPr>
              <a:t>slide  </a:t>
            </a:r>
            <a:fld id="{1E936F7E-7206-4F24-8F06-2F8625384FAF}" type="slidenum">
              <a:rPr lang="en-US" altLang="en-US" sz="1200" smtClean="0">
                <a:latin typeface="TheSans B5 Plain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 smtClean="0">
              <a:latin typeface="TheSans B5 Pla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246063"/>
            <a:ext cx="8229600" cy="661987"/>
          </a:xfrm>
        </p:spPr>
        <p:txBody>
          <a:bodyPr/>
          <a:lstStyle/>
          <a:p>
            <a:r>
              <a:rPr lang="en-GB" altLang="en-US" smtClean="0"/>
              <a:t>Assembly language</a:t>
            </a:r>
          </a:p>
        </p:txBody>
      </p:sp>
      <p:sp>
        <p:nvSpPr>
          <p:cNvPr id="3584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68313" y="1017588"/>
            <a:ext cx="8147050" cy="5148262"/>
          </a:xfrm>
        </p:spPr>
        <p:txBody>
          <a:bodyPr/>
          <a:lstStyle/>
          <a:p>
            <a:r>
              <a:rPr lang="en-GB" altLang="en-US" sz="2400" smtClean="0"/>
              <a:t>Simple case tool called an assembler translates to machine code, 1 to 1 relation to machine code</a:t>
            </a:r>
          </a:p>
          <a:p>
            <a:r>
              <a:rPr lang="en-GB" altLang="en-US" sz="2400" smtClean="0"/>
              <a:t>No type check, complex data types, all abstraction in programmers head</a:t>
            </a:r>
          </a:p>
          <a:p>
            <a:endParaRPr lang="en-GB" altLang="en-US" sz="2800" smtClean="0"/>
          </a:p>
        </p:txBody>
      </p:sp>
      <p:sp>
        <p:nvSpPr>
          <p:cNvPr id="358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/>
              </a:rPr>
              <a:t>© University of Liverpool</a:t>
            </a:r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/>
              </a:rPr>
              <a:t>COMP220/285</a:t>
            </a:r>
            <a:endParaRPr lang="en-US" altLang="en-US" sz="1200" smtClean="0">
              <a:latin typeface="TheSans B5 Plain"/>
            </a:endParaRPr>
          </a:p>
        </p:txBody>
      </p:sp>
      <p:sp>
        <p:nvSpPr>
          <p:cNvPr id="358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/>
              </a:rPr>
              <a:t>slide  </a:t>
            </a:r>
            <a:fld id="{C6C1C8B1-38DE-4CB1-83AA-CCB0246E809C}" type="slidenum">
              <a:rPr lang="en-US" altLang="en-US" sz="1200" smtClean="0">
                <a:latin typeface="TheSans B5 Plain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 smtClean="0">
              <a:latin typeface="TheSans B5 Plain"/>
            </a:endParaRPr>
          </a:p>
        </p:txBody>
      </p:sp>
      <p:pic>
        <p:nvPicPr>
          <p:cNvPr id="358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65"/>
          <a:stretch>
            <a:fillRect/>
          </a:stretch>
        </p:blipFill>
        <p:spPr bwMode="auto">
          <a:xfrm>
            <a:off x="1052513" y="2636838"/>
            <a:ext cx="6399212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390525"/>
            <a:ext cx="8229600" cy="661988"/>
          </a:xfrm>
        </p:spPr>
        <p:txBody>
          <a:bodyPr/>
          <a:lstStyle/>
          <a:p>
            <a:r>
              <a:rPr lang="en-GB" altLang="en-US" smtClean="0"/>
              <a:t>High Level Language Compilers</a:t>
            </a:r>
          </a:p>
        </p:txBody>
      </p:sp>
      <p:sp>
        <p:nvSpPr>
          <p:cNvPr id="3686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233488"/>
            <a:ext cx="7848600" cy="4572000"/>
          </a:xfrm>
        </p:spPr>
        <p:txBody>
          <a:bodyPr/>
          <a:lstStyle/>
          <a:p>
            <a:r>
              <a:rPr lang="en-GB" altLang="en-US" smtClean="0"/>
              <a:t>Translate from abstract (non machine language) to machine language of intermediary code</a:t>
            </a:r>
          </a:p>
          <a:p>
            <a:r>
              <a:rPr lang="en-GB" altLang="en-US" smtClean="0"/>
              <a:t>Abstractions are constructed as part of the language, e.g. int, long, String, Person, BankManager</a:t>
            </a:r>
          </a:p>
          <a:p>
            <a:r>
              <a:rPr lang="en-GB" altLang="en-US" smtClean="0"/>
              <a:t>Code is capable of</a:t>
            </a:r>
          </a:p>
          <a:p>
            <a:pPr lvl="1"/>
            <a:r>
              <a:rPr lang="en-GB" altLang="en-US" smtClean="0">
                <a:latin typeface="TheSans B5 Plain"/>
              </a:rPr>
              <a:t>Being structured</a:t>
            </a:r>
          </a:p>
          <a:p>
            <a:pPr lvl="1"/>
            <a:r>
              <a:rPr lang="en-GB" altLang="en-US" smtClean="0">
                <a:latin typeface="TheSans B5 Plain"/>
              </a:rPr>
              <a:t>Being tested as part of compilation</a:t>
            </a:r>
          </a:p>
        </p:txBody>
      </p:sp>
      <p:sp>
        <p:nvSpPr>
          <p:cNvPr id="368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/>
              </a:rPr>
              <a:t>© University of Liverpool</a:t>
            </a:r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/>
              </a:rPr>
              <a:t>COMP220/285</a:t>
            </a:r>
            <a:endParaRPr lang="en-US" altLang="en-US" sz="1200" smtClean="0">
              <a:latin typeface="TheSans B5 Plain"/>
            </a:endParaRPr>
          </a:p>
        </p:txBody>
      </p:sp>
      <p:sp>
        <p:nvSpPr>
          <p:cNvPr id="368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/>
              </a:rPr>
              <a:t>slide  </a:t>
            </a:r>
            <a:fld id="{C0A1531B-31C0-40AB-9A06-318248E34B42}" type="slidenum">
              <a:rPr lang="en-US" altLang="en-US" sz="1200" smtClean="0">
                <a:latin typeface="TheSans B5 Plain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 smtClean="0">
              <a:latin typeface="TheSans B5 Pla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103188"/>
            <a:ext cx="8229600" cy="661987"/>
          </a:xfrm>
        </p:spPr>
        <p:txBody>
          <a:bodyPr/>
          <a:lstStyle/>
          <a:p>
            <a:r>
              <a:rPr lang="en-GB" altLang="en-US" smtClean="0"/>
              <a:t>Interpreters</a:t>
            </a:r>
          </a:p>
        </p:txBody>
      </p:sp>
      <p:sp>
        <p:nvSpPr>
          <p:cNvPr id="3789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089025"/>
            <a:ext cx="7848600" cy="4572000"/>
          </a:xfrm>
        </p:spPr>
        <p:txBody>
          <a:bodyPr/>
          <a:lstStyle/>
          <a:p>
            <a:r>
              <a:rPr lang="en-GB" altLang="en-US" smtClean="0"/>
              <a:t>Programs which run programs, like JVM for Java (Forth, Basic)</a:t>
            </a:r>
          </a:p>
          <a:p>
            <a:r>
              <a:rPr lang="en-GB" altLang="en-US" smtClean="0"/>
              <a:t>Interpreters can be</a:t>
            </a:r>
          </a:p>
          <a:p>
            <a:pPr lvl="1"/>
            <a:r>
              <a:rPr lang="en-GB" altLang="en-US" smtClean="0">
                <a:latin typeface="TheSans B5 Plain"/>
              </a:rPr>
              <a:t>Source code based (execute the code directly)  e.g. Java script interpreters</a:t>
            </a:r>
          </a:p>
          <a:p>
            <a:pPr lvl="2"/>
            <a:r>
              <a:rPr lang="en-GB" altLang="en-US" smtClean="0">
                <a:latin typeface="TheSans B5 Plain"/>
              </a:rPr>
              <a:t>Fast turnaround time, no-precompile check, only checks running code</a:t>
            </a:r>
          </a:p>
          <a:p>
            <a:pPr lvl="1"/>
            <a:r>
              <a:rPr lang="en-GB" altLang="en-US" smtClean="0">
                <a:latin typeface="TheSans B5 Plain"/>
              </a:rPr>
              <a:t>Intermediary code based</a:t>
            </a:r>
          </a:p>
          <a:p>
            <a:pPr lvl="2"/>
            <a:r>
              <a:rPr lang="en-GB" altLang="en-US" smtClean="0">
                <a:latin typeface="TheSans B5 Plain"/>
              </a:rPr>
              <a:t>e.g. Java byte code, slower turnaround, supports pre-compile check</a:t>
            </a:r>
          </a:p>
          <a:p>
            <a:pPr lvl="1"/>
            <a:endParaRPr lang="en-GB" altLang="en-US" smtClean="0">
              <a:latin typeface="TheSans B5 Plain"/>
            </a:endParaRPr>
          </a:p>
        </p:txBody>
      </p:sp>
      <p:sp>
        <p:nvSpPr>
          <p:cNvPr id="378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/>
              </a:rPr>
              <a:t>© University of Liverpool</a:t>
            </a:r>
          </a:p>
        </p:txBody>
      </p:sp>
      <p:sp>
        <p:nvSpPr>
          <p:cNvPr id="3789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/>
              </a:rPr>
              <a:t>COMP220/285</a:t>
            </a:r>
            <a:endParaRPr lang="en-US" altLang="en-US" sz="1200" smtClean="0">
              <a:latin typeface="TheSans B5 Plain"/>
            </a:endParaRPr>
          </a:p>
        </p:txBody>
      </p:sp>
      <p:sp>
        <p:nvSpPr>
          <p:cNvPr id="378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/>
              </a:rPr>
              <a:t>slide  </a:t>
            </a:r>
            <a:fld id="{AFC6147E-4C69-42DC-905F-149965AE0E56}" type="slidenum">
              <a:rPr lang="en-US" altLang="en-US" sz="1200" smtClean="0">
                <a:latin typeface="TheSans B5 Plain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 smtClean="0">
              <a:latin typeface="TheSans B5 Pla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229600" cy="661988"/>
          </a:xfrm>
        </p:spPr>
        <p:txBody>
          <a:bodyPr/>
          <a:lstStyle/>
          <a:p>
            <a:r>
              <a:rPr lang="en-GB" altLang="en-US" smtClean="0"/>
              <a:t>Interpreter features</a:t>
            </a:r>
          </a:p>
        </p:txBody>
      </p:sp>
      <p:sp>
        <p:nvSpPr>
          <p:cNvPr id="3891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304925"/>
            <a:ext cx="7848600" cy="4572000"/>
          </a:xfrm>
        </p:spPr>
        <p:txBody>
          <a:bodyPr/>
          <a:lstStyle/>
          <a:p>
            <a:r>
              <a:rPr lang="en-GB" altLang="en-US" smtClean="0"/>
              <a:t>Program can be debugged by facilities in JVM </a:t>
            </a:r>
          </a:p>
          <a:p>
            <a:r>
              <a:rPr lang="en-GB" altLang="en-US" smtClean="0"/>
              <a:t>JVM can run time check code for</a:t>
            </a:r>
          </a:p>
          <a:p>
            <a:pPr lvl="1"/>
            <a:r>
              <a:rPr lang="en-GB" altLang="en-US" smtClean="0">
                <a:latin typeface="TheSans B5 Plain"/>
              </a:rPr>
              <a:t>Errors (array out of bounds)</a:t>
            </a:r>
          </a:p>
          <a:p>
            <a:pPr lvl="1"/>
            <a:r>
              <a:rPr lang="en-GB" altLang="en-US" smtClean="0">
                <a:latin typeface="TheSans B5 Plain"/>
              </a:rPr>
              <a:t>Type conversion issues</a:t>
            </a:r>
          </a:p>
          <a:p>
            <a:r>
              <a:rPr lang="en-GB" altLang="en-US" smtClean="0"/>
              <a:t>Garbage collection (contentious, see iOS debate)</a:t>
            </a:r>
          </a:p>
          <a:p>
            <a:r>
              <a:rPr lang="en-GB" altLang="en-US" smtClean="0"/>
              <a:t>JVM can be ported to different hardware, making object code portable</a:t>
            </a:r>
          </a:p>
        </p:txBody>
      </p:sp>
      <p:sp>
        <p:nvSpPr>
          <p:cNvPr id="389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/>
              </a:rPr>
              <a:t>© University of Liverpool</a:t>
            </a:r>
          </a:p>
        </p:txBody>
      </p:sp>
      <p:sp>
        <p:nvSpPr>
          <p:cNvPr id="3891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/>
              </a:rPr>
              <a:t>COMP220/285</a:t>
            </a:r>
            <a:endParaRPr lang="en-US" altLang="en-US" sz="1200" smtClean="0">
              <a:latin typeface="TheSans B5 Plain"/>
            </a:endParaRPr>
          </a:p>
        </p:txBody>
      </p:sp>
      <p:sp>
        <p:nvSpPr>
          <p:cNvPr id="389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/>
              </a:rPr>
              <a:t>slide  </a:t>
            </a:r>
            <a:fld id="{4A39CA15-A98C-45A1-B069-542C65A0F9B4}" type="slidenum">
              <a:rPr lang="en-US" altLang="en-US" sz="1200" smtClean="0">
                <a:latin typeface="TheSans B5 Plain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200" smtClean="0">
              <a:latin typeface="TheSans B5 Pla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319088"/>
            <a:ext cx="8229600" cy="661987"/>
          </a:xfrm>
        </p:spPr>
        <p:txBody>
          <a:bodyPr/>
          <a:lstStyle/>
          <a:p>
            <a:r>
              <a:rPr lang="en-GB" altLang="en-US" smtClean="0"/>
              <a:t>Intermediary code systems</a:t>
            </a:r>
          </a:p>
        </p:txBody>
      </p:sp>
      <p:sp>
        <p:nvSpPr>
          <p:cNvPr id="3993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/>
              </a:rPr>
              <a:t>© University of Liverpool</a:t>
            </a:r>
          </a:p>
        </p:txBody>
      </p:sp>
      <p:sp>
        <p:nvSpPr>
          <p:cNvPr id="399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/>
              </a:rPr>
              <a:t>COMP220/285</a:t>
            </a:r>
            <a:endParaRPr lang="en-US" altLang="en-US" sz="1200" smtClean="0">
              <a:latin typeface="TheSans B5 Plain"/>
            </a:endParaRPr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/>
              </a:rPr>
              <a:t>slide  </a:t>
            </a:r>
            <a:fld id="{66ED62B6-ABEF-4BB6-AB5D-73FBD58363EA}" type="slidenum">
              <a:rPr lang="en-US" altLang="en-US" sz="1200" smtClean="0">
                <a:latin typeface="TheSans B5 Plain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200" smtClean="0">
              <a:latin typeface="TheSans B5 Plain"/>
            </a:endParaRPr>
          </a:p>
        </p:txBody>
      </p:sp>
      <p:sp>
        <p:nvSpPr>
          <p:cNvPr id="39942" name="Content Placeholder 6"/>
          <p:cNvSpPr>
            <a:spLocks noGrp="1" noChangeArrowheads="1"/>
          </p:cNvSpPr>
          <p:nvPr>
            <p:ph idx="1"/>
          </p:nvPr>
        </p:nvSpPr>
        <p:spPr>
          <a:xfrm>
            <a:off x="250825" y="1268413"/>
            <a:ext cx="7848600" cy="4572000"/>
          </a:xfrm>
        </p:spPr>
        <p:txBody>
          <a:bodyPr/>
          <a:lstStyle/>
          <a:p>
            <a:r>
              <a:rPr lang="en-GB" altLang="en-US" smtClean="0"/>
              <a:t>Allows for multiple languages to easily integrate, parts of code can be written in language of choice</a:t>
            </a:r>
          </a:p>
          <a:p>
            <a:r>
              <a:rPr lang="en-GB" altLang="en-US" smtClean="0"/>
              <a:t>Good or bad thing?</a:t>
            </a:r>
          </a:p>
        </p:txBody>
      </p:sp>
      <p:pic>
        <p:nvPicPr>
          <p:cNvPr id="399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357563"/>
            <a:ext cx="3759200" cy="259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 noChangeArrowheads="1"/>
          </p:cNvSpPr>
          <p:nvPr>
            <p:ph type="title"/>
          </p:nvPr>
        </p:nvSpPr>
        <p:spPr>
          <a:xfrm>
            <a:off x="250825" y="1268413"/>
            <a:ext cx="2963863" cy="661987"/>
          </a:xfrm>
        </p:spPr>
        <p:txBody>
          <a:bodyPr/>
          <a:lstStyle/>
          <a:p>
            <a:r>
              <a:rPr lang="en-GB" altLang="en-US" smtClean="0"/>
              <a:t>CASE in perspective</a:t>
            </a: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/>
              </a:rPr>
              <a:t>© University of Liverpool</a:t>
            </a:r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/>
              </a:rPr>
              <a:t>COMP220/285</a:t>
            </a:r>
            <a:endParaRPr lang="en-US" altLang="en-US" sz="1200" smtClean="0">
              <a:latin typeface="TheSans B5 Plain"/>
            </a:endParaRPr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/>
              </a:rPr>
              <a:t>slide  </a:t>
            </a:r>
            <a:fld id="{5E759A50-362E-4BB0-8D44-183BAAE552E8}" type="slidenum">
              <a:rPr lang="en-US" altLang="en-US" sz="1200" smtClean="0">
                <a:latin typeface="TheSans B5 Plain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200" smtClean="0">
              <a:latin typeface="TheSans B5 Plain"/>
            </a:endParaRPr>
          </a:p>
        </p:txBody>
      </p:sp>
      <p:pic>
        <p:nvPicPr>
          <p:cNvPr id="4096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-26988"/>
            <a:ext cx="4632325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661988"/>
          </a:xfrm>
        </p:spPr>
        <p:txBody>
          <a:bodyPr/>
          <a:lstStyle/>
          <a:p>
            <a:r>
              <a:rPr lang="en-GB" altLang="en-US" smtClean="0"/>
              <a:t>Development IDEs</a:t>
            </a:r>
          </a:p>
        </p:txBody>
      </p:sp>
      <p:sp>
        <p:nvSpPr>
          <p:cNvPr id="4198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7848600" cy="4572000"/>
          </a:xfrm>
        </p:spPr>
        <p:txBody>
          <a:bodyPr/>
          <a:lstStyle/>
          <a:p>
            <a:r>
              <a:rPr lang="en-GB" altLang="en-US" smtClean="0"/>
              <a:t>General purpose</a:t>
            </a:r>
          </a:p>
          <a:p>
            <a:pPr lvl="1"/>
            <a:r>
              <a:rPr lang="en-GB" altLang="en-US" smtClean="0">
                <a:latin typeface="TheSans B5 Plain"/>
              </a:rPr>
              <a:t>Eclipse (Java, C, C#, C++) etc</a:t>
            </a:r>
          </a:p>
          <a:p>
            <a:r>
              <a:rPr lang="en-GB" altLang="en-US" smtClean="0"/>
              <a:t>Specialist</a:t>
            </a:r>
          </a:p>
          <a:p>
            <a:pPr lvl="1"/>
            <a:r>
              <a:rPr lang="en-GB" altLang="en-US" smtClean="0">
                <a:latin typeface="TheSans B5 Plain"/>
              </a:rPr>
              <a:t>PHP Storm</a:t>
            </a:r>
          </a:p>
          <a:p>
            <a:r>
              <a:rPr lang="en-GB" altLang="en-US" smtClean="0"/>
              <a:t>Benefits</a:t>
            </a:r>
          </a:p>
          <a:p>
            <a:pPr lvl="1"/>
            <a:r>
              <a:rPr lang="en-GB" altLang="en-US" smtClean="0">
                <a:latin typeface="TheSans B5 Plain"/>
              </a:rPr>
              <a:t>Improves productivity</a:t>
            </a:r>
          </a:p>
          <a:p>
            <a:pPr lvl="1"/>
            <a:r>
              <a:rPr lang="en-GB" altLang="en-US" smtClean="0">
                <a:latin typeface="TheSans B5 Plain"/>
              </a:rPr>
              <a:t>Code generation</a:t>
            </a:r>
          </a:p>
          <a:p>
            <a:pPr lvl="1"/>
            <a:r>
              <a:rPr lang="en-GB" altLang="en-US" smtClean="0">
                <a:latin typeface="TheSans B5 Plain"/>
              </a:rPr>
              <a:t>Integrated debugging</a:t>
            </a:r>
          </a:p>
          <a:p>
            <a:pPr lvl="1"/>
            <a:r>
              <a:rPr lang="en-GB" altLang="en-US" smtClean="0">
                <a:latin typeface="TheSans B5 Plain"/>
              </a:rPr>
              <a:t>Re-factoring</a:t>
            </a:r>
          </a:p>
          <a:p>
            <a:pPr lvl="1"/>
            <a:r>
              <a:rPr lang="en-GB" altLang="en-US" smtClean="0">
                <a:latin typeface="TheSans B5 Plain"/>
              </a:rPr>
              <a:t>Integration with other tools</a:t>
            </a:r>
          </a:p>
        </p:txBody>
      </p:sp>
      <p:sp>
        <p:nvSpPr>
          <p:cNvPr id="41988" name="Date Placeholder 3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US" altLang="en-US" sz="1200" smtClean="0">
                <a:solidFill>
                  <a:srgbClr val="08515E"/>
                </a:solidFill>
              </a:rPr>
              <a:t>© University of Liverpool</a:t>
            </a:r>
          </a:p>
        </p:txBody>
      </p:sp>
      <p:sp>
        <p:nvSpPr>
          <p:cNvPr id="41989" name="Footer Placeholder 4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IE" altLang="en-US" sz="1200" smtClean="0">
                <a:solidFill>
                  <a:srgbClr val="08515E"/>
                </a:solidFill>
              </a:rPr>
              <a:t>COMP220/285</a:t>
            </a:r>
            <a:endParaRPr lang="en-US" altLang="en-US" sz="1200" smtClean="0">
              <a:solidFill>
                <a:srgbClr val="08515E"/>
              </a:solidFill>
            </a:endParaRPr>
          </a:p>
        </p:txBody>
      </p:sp>
      <p:sp>
        <p:nvSpPr>
          <p:cNvPr id="41990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US" altLang="en-US" sz="1200" smtClean="0">
                <a:solidFill>
                  <a:srgbClr val="08515E"/>
                </a:solidFill>
              </a:rPr>
              <a:t>slide  </a:t>
            </a:r>
            <a:fld id="{63FCE730-1A74-4165-A52D-E93700E89A14}" type="slidenum">
              <a:rPr lang="en-US" altLang="en-US" sz="1200" smtClean="0">
                <a:solidFill>
                  <a:srgbClr val="08515E"/>
                </a:solidFill>
              </a:rPr>
              <a:pPr/>
              <a:t>26</a:t>
            </a:fld>
            <a:endParaRPr lang="en-US" altLang="en-US" sz="1200" smtClean="0">
              <a:solidFill>
                <a:srgbClr val="08515E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661987"/>
          </a:xfrm>
        </p:spPr>
        <p:txBody>
          <a:bodyPr/>
          <a:lstStyle/>
          <a:p>
            <a:r>
              <a:rPr lang="en-GB" altLang="en-US" smtClean="0"/>
              <a:t>Some case tools</a:t>
            </a:r>
          </a:p>
        </p:txBody>
      </p:sp>
      <p:sp>
        <p:nvSpPr>
          <p:cNvPr id="4301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836613"/>
            <a:ext cx="7848600" cy="4572000"/>
          </a:xfrm>
        </p:spPr>
        <p:txBody>
          <a:bodyPr/>
          <a:lstStyle/>
          <a:p>
            <a:r>
              <a:rPr lang="en-GB" altLang="en-US" smtClean="0"/>
              <a:t>Software Debugger</a:t>
            </a:r>
          </a:p>
          <a:p>
            <a:pPr lvl="1"/>
            <a:r>
              <a:rPr lang="en-GB" altLang="en-US" smtClean="0">
                <a:latin typeface="TheSans B5 Plain"/>
              </a:rPr>
              <a:t>Allows for</a:t>
            </a:r>
          </a:p>
          <a:p>
            <a:pPr lvl="2"/>
            <a:r>
              <a:rPr lang="en-GB" altLang="en-US" smtClean="0">
                <a:latin typeface="TheSans B5 Plain"/>
              </a:rPr>
              <a:t>Program to be stepped</a:t>
            </a:r>
          </a:p>
          <a:p>
            <a:pPr lvl="2"/>
            <a:r>
              <a:rPr lang="en-GB" altLang="en-US" smtClean="0">
                <a:latin typeface="TheSans B5 Plain"/>
              </a:rPr>
              <a:t>Variables to be examined</a:t>
            </a:r>
          </a:p>
          <a:p>
            <a:pPr lvl="2"/>
            <a:r>
              <a:rPr lang="en-GB" altLang="en-US" smtClean="0">
                <a:latin typeface="TheSans B5 Plain"/>
              </a:rPr>
              <a:t>Reading of stack</a:t>
            </a:r>
          </a:p>
          <a:p>
            <a:pPr lvl="2"/>
            <a:r>
              <a:rPr lang="en-GB" altLang="en-US" smtClean="0">
                <a:latin typeface="TheSans B5 Plain"/>
              </a:rPr>
              <a:t>Inspect event listeners</a:t>
            </a:r>
          </a:p>
          <a:p>
            <a:pPr lvl="1"/>
            <a:r>
              <a:rPr lang="en-GB" altLang="en-US" smtClean="0">
                <a:latin typeface="TheSans B5 Plain"/>
              </a:rPr>
              <a:t>Focused on specific programming languages</a:t>
            </a:r>
          </a:p>
          <a:p>
            <a:pPr lvl="2"/>
            <a:r>
              <a:rPr lang="en-GB" altLang="en-US" smtClean="0">
                <a:latin typeface="TheSans B5 Plain"/>
              </a:rPr>
              <a:t>JavaScript in Chrome (can run via remote cable to Android)</a:t>
            </a:r>
          </a:p>
          <a:p>
            <a:pPr lvl="2"/>
            <a:r>
              <a:rPr lang="en-GB" altLang="en-US" smtClean="0">
                <a:latin typeface="TheSans B5 Plain"/>
              </a:rPr>
              <a:t>Java debugger in Eclipse</a:t>
            </a:r>
          </a:p>
          <a:p>
            <a:pPr lvl="2"/>
            <a:endParaRPr lang="en-GB" altLang="en-US" smtClean="0">
              <a:latin typeface="TheSans B5 Plain"/>
            </a:endParaRPr>
          </a:p>
        </p:txBody>
      </p:sp>
      <p:sp>
        <p:nvSpPr>
          <p:cNvPr id="43012" name="Date Placeholder 3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US" altLang="en-US" sz="1200" smtClean="0">
                <a:solidFill>
                  <a:srgbClr val="08515E"/>
                </a:solidFill>
              </a:rPr>
              <a:t>© University of Liverpool</a:t>
            </a:r>
          </a:p>
        </p:txBody>
      </p:sp>
      <p:sp>
        <p:nvSpPr>
          <p:cNvPr id="43013" name="Footer Placeholder 4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IE" altLang="en-US" sz="1200" smtClean="0">
                <a:solidFill>
                  <a:srgbClr val="08515E"/>
                </a:solidFill>
              </a:rPr>
              <a:t>COMP220/285</a:t>
            </a:r>
            <a:endParaRPr lang="en-US" altLang="en-US" sz="1200" smtClean="0">
              <a:solidFill>
                <a:srgbClr val="08515E"/>
              </a:solidFill>
            </a:endParaRPr>
          </a:p>
        </p:txBody>
      </p:sp>
      <p:sp>
        <p:nvSpPr>
          <p:cNvPr id="4301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US" altLang="en-US" sz="1200" smtClean="0">
                <a:solidFill>
                  <a:srgbClr val="08515E"/>
                </a:solidFill>
              </a:rPr>
              <a:t>slide  </a:t>
            </a:r>
            <a:fld id="{35AA07DE-A5B7-4F17-A210-93FFA0727D6F}" type="slidenum">
              <a:rPr lang="en-US" altLang="en-US" sz="1200" smtClean="0">
                <a:solidFill>
                  <a:srgbClr val="08515E"/>
                </a:solidFill>
              </a:rPr>
              <a:pPr/>
              <a:t>27</a:t>
            </a:fld>
            <a:endParaRPr lang="en-US" altLang="en-US" sz="1200" smtClean="0">
              <a:solidFill>
                <a:srgbClr val="08515E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103188"/>
            <a:ext cx="8229600" cy="661987"/>
          </a:xfrm>
        </p:spPr>
        <p:txBody>
          <a:bodyPr/>
          <a:lstStyle/>
          <a:p>
            <a:r>
              <a:rPr lang="en-GB" altLang="en-US" smtClean="0"/>
              <a:t>In circuit emulator</a:t>
            </a:r>
          </a:p>
        </p:txBody>
      </p:sp>
      <p:sp>
        <p:nvSpPr>
          <p:cNvPr id="4403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801688"/>
            <a:ext cx="7848600" cy="4572000"/>
          </a:xfrm>
        </p:spPr>
        <p:txBody>
          <a:bodyPr/>
          <a:lstStyle/>
          <a:p>
            <a:r>
              <a:rPr lang="en-GB" altLang="en-US" smtClean="0"/>
              <a:t>Does all functions of software debugger but at machine instruction level</a:t>
            </a:r>
          </a:p>
          <a:p>
            <a:r>
              <a:rPr lang="en-GB" altLang="en-US" smtClean="0"/>
              <a:t>ICE replaces CPU in target motherboard</a:t>
            </a:r>
          </a:p>
          <a:p>
            <a:r>
              <a:rPr lang="en-GB" altLang="en-US" smtClean="0"/>
              <a:t>Very useful for embedded debugging e.g. smartphone, DVD player etc.</a:t>
            </a:r>
          </a:p>
        </p:txBody>
      </p:sp>
      <p:sp>
        <p:nvSpPr>
          <p:cNvPr id="44036" name="Date Placeholder 3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US" altLang="en-US" sz="1200" smtClean="0">
                <a:solidFill>
                  <a:srgbClr val="08515E"/>
                </a:solidFill>
              </a:rPr>
              <a:t>© University of Liverpool</a:t>
            </a:r>
          </a:p>
        </p:txBody>
      </p:sp>
      <p:sp>
        <p:nvSpPr>
          <p:cNvPr id="44037" name="Footer Placeholder 4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IE" altLang="en-US" sz="1200" smtClean="0">
                <a:solidFill>
                  <a:srgbClr val="08515E"/>
                </a:solidFill>
              </a:rPr>
              <a:t>COMP220/285</a:t>
            </a:r>
            <a:endParaRPr lang="en-US" altLang="en-US" sz="1200" smtClean="0">
              <a:solidFill>
                <a:srgbClr val="08515E"/>
              </a:solidFill>
            </a:endParaRPr>
          </a:p>
        </p:txBody>
      </p:sp>
      <p:sp>
        <p:nvSpPr>
          <p:cNvPr id="44038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US" altLang="en-US" sz="1200" smtClean="0">
                <a:solidFill>
                  <a:srgbClr val="08515E"/>
                </a:solidFill>
              </a:rPr>
              <a:t>slide  </a:t>
            </a:r>
            <a:fld id="{3700CA73-DFA0-42A2-881A-6E3D44CB0D6D}" type="slidenum">
              <a:rPr lang="en-US" altLang="en-US" sz="1200" smtClean="0">
                <a:solidFill>
                  <a:srgbClr val="08515E"/>
                </a:solidFill>
              </a:rPr>
              <a:pPr/>
              <a:t>28</a:t>
            </a:fld>
            <a:endParaRPr lang="en-US" altLang="en-US" sz="1200" smtClean="0">
              <a:solidFill>
                <a:srgbClr val="08515E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8C32A0-ED02-4DD0-BFB0-213AA580D28D}"/>
              </a:ext>
            </a:extLst>
          </p:cNvPr>
          <p:cNvSpPr/>
          <p:nvPr/>
        </p:nvSpPr>
        <p:spPr>
          <a:xfrm>
            <a:off x="1331640" y="5373216"/>
            <a:ext cx="6768752" cy="661988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>
                <a:highlight>
                  <a:srgbClr val="000000"/>
                </a:highlight>
              </a:rPr>
              <a:t>Motherboard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6CCD9C-1FF0-40F3-B92B-732B776E0B8D}"/>
              </a:ext>
            </a:extLst>
          </p:cNvPr>
          <p:cNvSpPr/>
          <p:nvPr/>
        </p:nvSpPr>
        <p:spPr>
          <a:xfrm>
            <a:off x="5788025" y="4868863"/>
            <a:ext cx="1871663" cy="504825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349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>
                <a:solidFill>
                  <a:srgbClr val="000000"/>
                </a:solidFill>
              </a:rPr>
              <a:t>CPU socket</a:t>
            </a:r>
          </a:p>
        </p:txBody>
      </p:sp>
      <p:pic>
        <p:nvPicPr>
          <p:cNvPr id="44041" name="Graphic 10" descr="Comput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340100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4F7169C-9D8B-4C11-A6D7-523862B17DD5}"/>
              </a:ext>
            </a:extLst>
          </p:cNvPr>
          <p:cNvSpPr/>
          <p:nvPr/>
        </p:nvSpPr>
        <p:spPr>
          <a:xfrm>
            <a:off x="2268538" y="4206875"/>
            <a:ext cx="3663950" cy="285750"/>
          </a:xfrm>
          <a:custGeom>
            <a:avLst/>
            <a:gdLst>
              <a:gd name="connsiteX0" fmla="*/ 0 w 4139119"/>
              <a:gd name="connsiteY0" fmla="*/ 0 h 591734"/>
              <a:gd name="connsiteX1" fmla="*/ 1597306 w 4139119"/>
              <a:gd name="connsiteY1" fmla="*/ 520861 h 591734"/>
              <a:gd name="connsiteX2" fmla="*/ 3784921 w 4139119"/>
              <a:gd name="connsiteY2" fmla="*/ 590309 h 591734"/>
              <a:gd name="connsiteX3" fmla="*/ 4109012 w 4139119"/>
              <a:gd name="connsiteY3" fmla="*/ 555585 h 59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9119" h="591734">
                <a:moveTo>
                  <a:pt x="0" y="0"/>
                </a:moveTo>
                <a:cubicBezTo>
                  <a:pt x="483243" y="211238"/>
                  <a:pt x="966486" y="422476"/>
                  <a:pt x="1597306" y="520861"/>
                </a:cubicBezTo>
                <a:cubicBezTo>
                  <a:pt x="2228126" y="619246"/>
                  <a:pt x="3366303" y="584522"/>
                  <a:pt x="3784921" y="590309"/>
                </a:cubicBezTo>
                <a:cubicBezTo>
                  <a:pt x="4203539" y="596096"/>
                  <a:pt x="4156275" y="575840"/>
                  <a:pt x="4109012" y="555585"/>
                </a:cubicBezTo>
              </a:path>
            </a:pathLst>
          </a:custGeom>
          <a:noFill/>
          <a:ln w="825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DAEA92-CB9D-4B63-A94D-C1B884049946}"/>
              </a:ext>
            </a:extLst>
          </p:cNvPr>
          <p:cNvSpPr/>
          <p:nvPr/>
        </p:nvSpPr>
        <p:spPr>
          <a:xfrm>
            <a:off x="5932488" y="4365625"/>
            <a:ext cx="1584325" cy="50323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>
                <a:solidFill>
                  <a:srgbClr val="000000"/>
                </a:solidFill>
              </a:rPr>
              <a:t>ICE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174625"/>
            <a:ext cx="8229600" cy="661988"/>
          </a:xfrm>
        </p:spPr>
        <p:txBody>
          <a:bodyPr/>
          <a:lstStyle/>
          <a:p>
            <a:r>
              <a:rPr lang="en-GB" altLang="en-US" smtClean="0"/>
              <a:t>ICE features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801688"/>
            <a:ext cx="7848600" cy="4572000"/>
          </a:xfrm>
        </p:spPr>
        <p:txBody>
          <a:bodyPr/>
          <a:lstStyle/>
          <a:p>
            <a:r>
              <a:rPr lang="en-GB" altLang="en-US" smtClean="0"/>
              <a:t>Breakpoint before instruction execution</a:t>
            </a:r>
          </a:p>
          <a:p>
            <a:r>
              <a:rPr lang="en-GB" altLang="en-US" smtClean="0"/>
              <a:t>Breakpoint on complex conditions</a:t>
            </a:r>
          </a:p>
          <a:p>
            <a:pPr lvl="1"/>
            <a:r>
              <a:rPr lang="en-GB" altLang="en-US" smtClean="0">
                <a:latin typeface="TheSans B5 Plain"/>
              </a:rPr>
              <a:t>Write particular data value to memory location</a:t>
            </a:r>
          </a:p>
          <a:p>
            <a:pPr lvl="1"/>
            <a:r>
              <a:rPr lang="en-GB" altLang="en-US" smtClean="0">
                <a:latin typeface="TheSans B5 Plain"/>
              </a:rPr>
              <a:t> Write/read from I/O</a:t>
            </a:r>
          </a:p>
          <a:p>
            <a:pPr lvl="1"/>
            <a:r>
              <a:rPr lang="en-GB" altLang="en-US" smtClean="0">
                <a:latin typeface="TheSans B5 Plain"/>
              </a:rPr>
              <a:t>Hardware interrupt</a:t>
            </a:r>
          </a:p>
          <a:p>
            <a:r>
              <a:rPr lang="en-GB" altLang="en-US" smtClean="0"/>
              <a:t>Difference to software debugger</a:t>
            </a:r>
          </a:p>
          <a:p>
            <a:pPr lvl="1"/>
            <a:r>
              <a:rPr lang="en-GB" altLang="en-US" smtClean="0">
                <a:latin typeface="TheSans B5 Plain"/>
              </a:rPr>
              <a:t>Faster (runs at full CPU speed)</a:t>
            </a:r>
          </a:p>
          <a:p>
            <a:pPr lvl="1"/>
            <a:r>
              <a:rPr lang="en-GB" altLang="en-US" smtClean="0">
                <a:latin typeface="TheSans B5 Plain"/>
              </a:rPr>
              <a:t>Can break on a full range of hardware conditions at the CPU level (example register access)</a:t>
            </a:r>
          </a:p>
        </p:txBody>
      </p:sp>
      <p:sp>
        <p:nvSpPr>
          <p:cNvPr id="4506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US" altLang="en-US" sz="1200" smtClean="0">
                <a:solidFill>
                  <a:srgbClr val="08515E"/>
                </a:solidFill>
              </a:rPr>
              <a:t>© University of Liverpool</a:t>
            </a:r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IE" altLang="en-US" sz="1200" smtClean="0">
                <a:solidFill>
                  <a:srgbClr val="08515E"/>
                </a:solidFill>
              </a:rPr>
              <a:t>COMP220/285</a:t>
            </a:r>
            <a:endParaRPr lang="en-US" altLang="en-US" sz="1200" smtClean="0">
              <a:solidFill>
                <a:srgbClr val="08515E"/>
              </a:solidFill>
            </a:endParaRPr>
          </a:p>
        </p:txBody>
      </p:sp>
      <p:sp>
        <p:nvSpPr>
          <p:cNvPr id="450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US" altLang="en-US" sz="1200" smtClean="0">
                <a:solidFill>
                  <a:srgbClr val="08515E"/>
                </a:solidFill>
              </a:rPr>
              <a:t>slide  </a:t>
            </a:r>
            <a:fld id="{645282AE-96F0-4D42-AA9D-E96700736CB5}" type="slidenum">
              <a:rPr lang="en-US" altLang="en-US" sz="1200" smtClean="0">
                <a:solidFill>
                  <a:srgbClr val="08515E"/>
                </a:solidFill>
              </a:rPr>
              <a:pPr/>
              <a:t>29</a:t>
            </a:fld>
            <a:endParaRPr lang="en-US" altLang="en-US" sz="1200" smtClean="0">
              <a:solidFill>
                <a:srgbClr val="08515E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174625"/>
            <a:ext cx="8229600" cy="661988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Assessments</a:t>
            </a:r>
          </a:p>
        </p:txBody>
      </p:sp>
      <p:sp>
        <p:nvSpPr>
          <p:cNvPr id="1229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35496" y="1052736"/>
            <a:ext cx="9001000" cy="4572000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COMP220</a:t>
            </a:r>
          </a:p>
          <a:p>
            <a:pPr lvl="1" eaLnBrk="1" hangingPunct="1"/>
            <a:r>
              <a:rPr lang="en-GB" altLang="en-US" dirty="0">
                <a:latin typeface="TheSans B5 Plain"/>
              </a:rPr>
              <a:t>8</a:t>
            </a:r>
            <a:r>
              <a:rPr lang="en-GB" altLang="en-US" dirty="0" smtClean="0">
                <a:latin typeface="TheSans B5 Plain"/>
              </a:rPr>
              <a:t>0</a:t>
            </a:r>
            <a:r>
              <a:rPr lang="en-GB" altLang="en-US" dirty="0" smtClean="0">
                <a:latin typeface="TheSans B5 Plain"/>
              </a:rPr>
              <a:t>% Canvas test examination</a:t>
            </a:r>
          </a:p>
          <a:p>
            <a:pPr lvl="1" eaLnBrk="1" hangingPunct="1"/>
            <a:r>
              <a:rPr lang="en-GB" altLang="en-US" dirty="0">
                <a:latin typeface="TheSans B5 Plain"/>
              </a:rPr>
              <a:t>2</a:t>
            </a:r>
            <a:r>
              <a:rPr lang="en-GB" altLang="en-US" dirty="0" smtClean="0">
                <a:latin typeface="TheSans B5 Plain"/>
              </a:rPr>
              <a:t>0</a:t>
            </a:r>
            <a:r>
              <a:rPr lang="en-GB" altLang="en-US" dirty="0" smtClean="0">
                <a:latin typeface="TheSans B5 Plain"/>
              </a:rPr>
              <a:t>% continuous assessment:</a:t>
            </a:r>
          </a:p>
          <a:p>
            <a:pPr lvl="2" eaLnBrk="1" hangingPunct="1"/>
            <a:r>
              <a:rPr lang="en-GB" altLang="en-US" dirty="0" smtClean="0">
                <a:latin typeface="TheSans B5 Plain"/>
              </a:rPr>
              <a:t>Class Test (Online canvas test) </a:t>
            </a:r>
            <a:r>
              <a:rPr lang="en-GB" altLang="en-US" dirty="0" smtClean="0">
                <a:latin typeface="TheSans B5 Plain"/>
              </a:rPr>
              <a:t>10</a:t>
            </a:r>
            <a:r>
              <a:rPr lang="en-GB" altLang="en-US" dirty="0" smtClean="0">
                <a:latin typeface="TheSans B5 Plain"/>
              </a:rPr>
              <a:t>%</a:t>
            </a:r>
          </a:p>
          <a:p>
            <a:pPr lvl="2" eaLnBrk="1" hangingPunct="1"/>
            <a:r>
              <a:rPr lang="en-GB" altLang="en-US" dirty="0" smtClean="0">
                <a:latin typeface="TheSans B5 Plain"/>
              </a:rPr>
              <a:t>Lab Test (2 hours, practical test)  </a:t>
            </a:r>
            <a:r>
              <a:rPr lang="en-GB" altLang="en-US" dirty="0" smtClean="0">
                <a:latin typeface="TheSans B5 Plain"/>
              </a:rPr>
              <a:t>10</a:t>
            </a:r>
            <a:r>
              <a:rPr lang="en-GB" altLang="en-US" dirty="0" smtClean="0">
                <a:latin typeface="TheSans B5 Plain"/>
              </a:rPr>
              <a:t>%</a:t>
            </a:r>
          </a:p>
          <a:p>
            <a:pPr eaLnBrk="1" hangingPunct="1"/>
            <a:r>
              <a:rPr lang="en-GB" altLang="en-US" dirty="0" smtClean="0"/>
              <a:t>COMP285</a:t>
            </a:r>
          </a:p>
          <a:p>
            <a:pPr lvl="1" eaLnBrk="1" hangingPunct="1"/>
            <a:r>
              <a:rPr lang="en-GB" altLang="en-US" dirty="0" smtClean="0">
                <a:latin typeface="TheSans B5 Plain"/>
              </a:rPr>
              <a:t>50% Lab Test (same as for COMP220)</a:t>
            </a:r>
          </a:p>
          <a:p>
            <a:pPr lvl="1" eaLnBrk="1" hangingPunct="1"/>
            <a:r>
              <a:rPr lang="en-GB" altLang="en-US" dirty="0" smtClean="0">
                <a:latin typeface="TheSans B5 Plain"/>
              </a:rPr>
              <a:t>50% Practical Assignment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/>
              </a:rPr>
              <a:t>© University of Liverpool</a:t>
            </a:r>
          </a:p>
        </p:txBody>
      </p:sp>
      <p:sp>
        <p:nvSpPr>
          <p:cNvPr id="1229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/>
              </a:rPr>
              <a:t>COMP220/285</a:t>
            </a:r>
            <a:endParaRPr lang="en-US" altLang="en-US" sz="1200" smtClean="0">
              <a:latin typeface="TheSans B5 Plain"/>
            </a:endParaRPr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/>
              </a:rPr>
              <a:t>slide  </a:t>
            </a:r>
            <a:fld id="{2EA672B6-6F06-4B67-9B1C-89EBCD6DA795}" type="slidenum">
              <a:rPr lang="en-US" altLang="en-US" sz="1200" smtClean="0">
                <a:latin typeface="TheSans B5 Plain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 smtClean="0">
              <a:latin typeface="TheSans B5 Pla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ICE example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sp>
        <p:nvSpPr>
          <p:cNvPr id="4608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US" altLang="en-US" sz="1200" smtClean="0">
                <a:solidFill>
                  <a:srgbClr val="08515E"/>
                </a:solidFill>
              </a:rPr>
              <a:t>© University of Liverpool</a:t>
            </a:r>
          </a:p>
        </p:txBody>
      </p:sp>
      <p:sp>
        <p:nvSpPr>
          <p:cNvPr id="4608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IE" altLang="en-US" sz="1200" smtClean="0">
                <a:solidFill>
                  <a:srgbClr val="08515E"/>
                </a:solidFill>
              </a:rPr>
              <a:t>COMP220/285</a:t>
            </a:r>
            <a:endParaRPr lang="en-US" altLang="en-US" sz="1200" smtClean="0">
              <a:solidFill>
                <a:srgbClr val="08515E"/>
              </a:solidFill>
            </a:endParaRPr>
          </a:p>
        </p:txBody>
      </p:sp>
      <p:sp>
        <p:nvSpPr>
          <p:cNvPr id="460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US" altLang="en-US" sz="1200" smtClean="0">
                <a:solidFill>
                  <a:srgbClr val="08515E"/>
                </a:solidFill>
              </a:rPr>
              <a:t>slide  </a:t>
            </a:r>
            <a:fld id="{5AD2050B-00D0-4172-AAEC-6B850A90A1BD}" type="slidenum">
              <a:rPr lang="en-US" altLang="en-US" sz="1200" smtClean="0">
                <a:solidFill>
                  <a:srgbClr val="08515E"/>
                </a:solidFill>
              </a:rPr>
              <a:pPr/>
              <a:t>30</a:t>
            </a:fld>
            <a:endParaRPr lang="en-US" altLang="en-US" sz="1200" smtClean="0">
              <a:solidFill>
                <a:srgbClr val="08515E"/>
              </a:solidFill>
            </a:endParaRPr>
          </a:p>
        </p:txBody>
      </p:sp>
      <p:pic>
        <p:nvPicPr>
          <p:cNvPr id="46087" name="Picture 4" descr="Modular Diagram of MPLAB ICE 4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2317750"/>
            <a:ext cx="8637588" cy="341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ICE tracing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Instruction trace</a:t>
            </a:r>
          </a:p>
          <a:p>
            <a:pPr lvl="1"/>
            <a:r>
              <a:rPr lang="en-GB" altLang="en-US" smtClean="0">
                <a:latin typeface="TheSans B5 Plain"/>
              </a:rPr>
              <a:t>The ICE can record all the instructions executed up to the breakpoint (how we got here)</a:t>
            </a:r>
          </a:p>
          <a:p>
            <a:r>
              <a:rPr lang="en-GB" altLang="en-US" smtClean="0"/>
              <a:t>Jump trace</a:t>
            </a:r>
          </a:p>
          <a:p>
            <a:pPr lvl="1"/>
            <a:r>
              <a:rPr lang="en-GB" altLang="en-US" smtClean="0">
                <a:latin typeface="TheSans B5 Plain"/>
              </a:rPr>
              <a:t>The ICE can trace all flow of control instructions going to a certain point</a:t>
            </a:r>
          </a:p>
          <a:p>
            <a:endParaRPr lang="en-GB" altLang="en-US" smtClean="0"/>
          </a:p>
          <a:p>
            <a:endParaRPr lang="en-GB" altLang="en-US" smtClean="0"/>
          </a:p>
        </p:txBody>
      </p:sp>
      <p:sp>
        <p:nvSpPr>
          <p:cNvPr id="4710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US" altLang="en-US" sz="1200" smtClean="0">
                <a:solidFill>
                  <a:srgbClr val="08515E"/>
                </a:solidFill>
              </a:rPr>
              <a:t>© University of Liverpool</a:t>
            </a: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IE" altLang="en-US" sz="1200" smtClean="0">
                <a:solidFill>
                  <a:srgbClr val="08515E"/>
                </a:solidFill>
              </a:rPr>
              <a:t>COMP220/285</a:t>
            </a:r>
            <a:endParaRPr lang="en-US" altLang="en-US" sz="1200" smtClean="0">
              <a:solidFill>
                <a:srgbClr val="08515E"/>
              </a:solidFill>
            </a:endParaRPr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US" altLang="en-US" sz="1200" smtClean="0">
                <a:solidFill>
                  <a:srgbClr val="08515E"/>
                </a:solidFill>
              </a:rPr>
              <a:t>slide  </a:t>
            </a:r>
            <a:fld id="{8EFE30A0-DE96-443D-B9D2-074ABDFE4962}" type="slidenum">
              <a:rPr lang="en-US" altLang="en-US" sz="1200" smtClean="0">
                <a:solidFill>
                  <a:srgbClr val="08515E"/>
                </a:solidFill>
              </a:rPr>
              <a:pPr/>
              <a:t>31</a:t>
            </a:fld>
            <a:endParaRPr lang="en-US" altLang="en-US" sz="1200" smtClean="0">
              <a:solidFill>
                <a:srgbClr val="08515E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661988"/>
          </a:xfrm>
        </p:spPr>
        <p:txBody>
          <a:bodyPr/>
          <a:lstStyle/>
          <a:p>
            <a:r>
              <a:rPr lang="en-GB" altLang="en-US" smtClean="0"/>
              <a:t>Logic analyser</a:t>
            </a:r>
          </a:p>
        </p:txBody>
      </p:sp>
      <p:sp>
        <p:nvSpPr>
          <p:cNvPr id="4813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160463"/>
            <a:ext cx="7848600" cy="4572000"/>
          </a:xfrm>
        </p:spPr>
        <p:txBody>
          <a:bodyPr/>
          <a:lstStyle/>
          <a:p>
            <a:r>
              <a:rPr lang="en-GB" altLang="en-US" smtClean="0"/>
              <a:t>Does not need to emulate CPU</a:t>
            </a:r>
          </a:p>
          <a:p>
            <a:r>
              <a:rPr lang="en-GB" altLang="en-US" smtClean="0"/>
              <a:t>Can work with any CPU or circuit that probe can connect to</a:t>
            </a:r>
          </a:p>
          <a:p>
            <a:r>
              <a:rPr lang="en-GB" altLang="en-US" smtClean="0"/>
              <a:t>Can read all hardware activity</a:t>
            </a:r>
          </a:p>
        </p:txBody>
      </p:sp>
      <p:sp>
        <p:nvSpPr>
          <p:cNvPr id="48132" name="Date Placeholder 3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US" altLang="en-US" sz="1200" smtClean="0">
                <a:solidFill>
                  <a:srgbClr val="08515E"/>
                </a:solidFill>
              </a:rPr>
              <a:t>© University of Liverpool</a:t>
            </a:r>
          </a:p>
        </p:txBody>
      </p:sp>
      <p:sp>
        <p:nvSpPr>
          <p:cNvPr id="48133" name="Footer Placeholder 4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IE" altLang="en-US" sz="1200" smtClean="0">
                <a:solidFill>
                  <a:srgbClr val="08515E"/>
                </a:solidFill>
              </a:rPr>
              <a:t>COMP220/285</a:t>
            </a:r>
            <a:endParaRPr lang="en-US" altLang="en-US" sz="1200" smtClean="0">
              <a:solidFill>
                <a:srgbClr val="08515E"/>
              </a:solidFill>
            </a:endParaRPr>
          </a:p>
        </p:txBody>
      </p:sp>
      <p:sp>
        <p:nvSpPr>
          <p:cNvPr id="4813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US" altLang="en-US" sz="1200" smtClean="0">
                <a:solidFill>
                  <a:srgbClr val="08515E"/>
                </a:solidFill>
              </a:rPr>
              <a:t>slide  </a:t>
            </a:r>
            <a:fld id="{25069326-8F9D-45D3-80D2-9855ED235C54}" type="slidenum">
              <a:rPr lang="en-US" altLang="en-US" sz="1200" smtClean="0">
                <a:solidFill>
                  <a:srgbClr val="08515E"/>
                </a:solidFill>
              </a:rPr>
              <a:pPr/>
              <a:t>32</a:t>
            </a:fld>
            <a:endParaRPr lang="en-US" altLang="en-US" sz="1200" smtClean="0">
              <a:solidFill>
                <a:srgbClr val="08515E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033165-22C0-4112-AAD6-EBAC4777F17A}"/>
              </a:ext>
            </a:extLst>
          </p:cNvPr>
          <p:cNvSpPr/>
          <p:nvPr/>
        </p:nvSpPr>
        <p:spPr>
          <a:xfrm>
            <a:off x="1331640" y="5373216"/>
            <a:ext cx="6768752" cy="661988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>
                <a:highlight>
                  <a:srgbClr val="000000"/>
                </a:highlight>
              </a:rPr>
              <a:t>Motherboard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9A9F47-E7F6-4720-87BA-3DCB31DCB21A}"/>
              </a:ext>
            </a:extLst>
          </p:cNvPr>
          <p:cNvSpPr/>
          <p:nvPr/>
        </p:nvSpPr>
        <p:spPr>
          <a:xfrm>
            <a:off x="5788025" y="4868863"/>
            <a:ext cx="1871663" cy="504825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349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>
                <a:solidFill>
                  <a:srgbClr val="000000"/>
                </a:solidFill>
              </a:rPr>
              <a:t>CPU socket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BC0008-9013-4958-96F9-2839BBDEE379}"/>
              </a:ext>
            </a:extLst>
          </p:cNvPr>
          <p:cNvSpPr/>
          <p:nvPr/>
        </p:nvSpPr>
        <p:spPr>
          <a:xfrm>
            <a:off x="6156325" y="4076700"/>
            <a:ext cx="1152525" cy="504825"/>
          </a:xfrm>
          <a:prstGeom prst="rect">
            <a:avLst/>
          </a:prstGeom>
          <a:solidFill>
            <a:schemeClr val="bg2">
              <a:lumMod val="75000"/>
            </a:schemeClr>
          </a:solidFill>
          <a:ln w="508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>
                <a:solidFill>
                  <a:srgbClr val="000000"/>
                </a:solidFill>
              </a:rPr>
              <a:t>CPU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394CC3B-19A8-41E7-8735-19FD2F6BB428}"/>
              </a:ext>
            </a:extLst>
          </p:cNvPr>
          <p:cNvSpPr/>
          <p:nvPr/>
        </p:nvSpPr>
        <p:spPr>
          <a:xfrm>
            <a:off x="2268538" y="4441825"/>
            <a:ext cx="3663950" cy="284163"/>
          </a:xfrm>
          <a:custGeom>
            <a:avLst/>
            <a:gdLst>
              <a:gd name="connsiteX0" fmla="*/ 0 w 4139119"/>
              <a:gd name="connsiteY0" fmla="*/ 0 h 591734"/>
              <a:gd name="connsiteX1" fmla="*/ 1597306 w 4139119"/>
              <a:gd name="connsiteY1" fmla="*/ 520861 h 591734"/>
              <a:gd name="connsiteX2" fmla="*/ 3784921 w 4139119"/>
              <a:gd name="connsiteY2" fmla="*/ 590309 h 591734"/>
              <a:gd name="connsiteX3" fmla="*/ 4109012 w 4139119"/>
              <a:gd name="connsiteY3" fmla="*/ 555585 h 59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9119" h="591734">
                <a:moveTo>
                  <a:pt x="0" y="0"/>
                </a:moveTo>
                <a:cubicBezTo>
                  <a:pt x="483243" y="211238"/>
                  <a:pt x="966486" y="422476"/>
                  <a:pt x="1597306" y="520861"/>
                </a:cubicBezTo>
                <a:cubicBezTo>
                  <a:pt x="2228126" y="619246"/>
                  <a:pt x="3366303" y="584522"/>
                  <a:pt x="3784921" y="590309"/>
                </a:cubicBezTo>
                <a:cubicBezTo>
                  <a:pt x="4203539" y="596096"/>
                  <a:pt x="4156275" y="575840"/>
                  <a:pt x="4109012" y="555585"/>
                </a:cubicBezTo>
              </a:path>
            </a:pathLst>
          </a:custGeom>
          <a:noFill/>
          <a:ln w="825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48139" name="TextBox 12"/>
          <p:cNvSpPr txBox="1">
            <a:spLocks noChangeArrowheads="1"/>
          </p:cNvSpPr>
          <p:nvPr/>
        </p:nvSpPr>
        <p:spPr bwMode="auto">
          <a:xfrm>
            <a:off x="3119438" y="3895725"/>
            <a:ext cx="25844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pPr eaLnBrk="1" hangingPunct="1"/>
            <a:r>
              <a:rPr lang="en-GB" altLang="en-US"/>
              <a:t>Read only</a:t>
            </a:r>
          </a:p>
          <a:p>
            <a:pPr eaLnBrk="1" hangingPunct="1"/>
            <a:r>
              <a:rPr lang="en-GB" altLang="en-US"/>
              <a:t>Data+address info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097279-5096-4237-89B8-2D9282F7FC80}"/>
              </a:ext>
            </a:extLst>
          </p:cNvPr>
          <p:cNvSpPr/>
          <p:nvPr/>
        </p:nvSpPr>
        <p:spPr>
          <a:xfrm>
            <a:off x="5932488" y="4584700"/>
            <a:ext cx="1584325" cy="284163"/>
          </a:xfrm>
          <a:prstGeom prst="rect">
            <a:avLst/>
          </a:prstGeom>
          <a:solidFill>
            <a:schemeClr val="bg2">
              <a:lumMod val="75000"/>
            </a:schemeClr>
          </a:solidFill>
          <a:ln w="444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>
                <a:solidFill>
                  <a:srgbClr val="000000"/>
                </a:solidFill>
              </a:rPr>
              <a:t>Probe</a:t>
            </a:r>
          </a:p>
        </p:txBody>
      </p:sp>
      <p:pic>
        <p:nvPicPr>
          <p:cNvPr id="48141" name="Graphic 13" descr="Comput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224213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42" name="TextBox 15"/>
          <p:cNvSpPr txBox="1">
            <a:spLocks noChangeArrowheads="1"/>
          </p:cNvSpPr>
          <p:nvPr/>
        </p:nvSpPr>
        <p:spPr bwMode="auto">
          <a:xfrm>
            <a:off x="255588" y="4181475"/>
            <a:ext cx="1898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pPr eaLnBrk="1" hangingPunct="1"/>
            <a:r>
              <a:rPr lang="en-GB" altLang="en-US"/>
              <a:t>Host machine</a:t>
            </a:r>
          </a:p>
        </p:txBody>
      </p:sp>
      <p:sp>
        <p:nvSpPr>
          <p:cNvPr id="3" name="Rectangular Callout 2"/>
          <p:cNvSpPr/>
          <p:nvPr/>
        </p:nvSpPr>
        <p:spPr>
          <a:xfrm>
            <a:off x="101600" y="4989513"/>
            <a:ext cx="2601913" cy="1220787"/>
          </a:xfrm>
          <a:prstGeom prst="wedgeRectCallout">
            <a:avLst>
              <a:gd name="adj1" fmla="val -16888"/>
              <a:gd name="adj2" fmla="val -790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</a:rPr>
              <a:t>Machine code + source code here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661987"/>
          </a:xfrm>
        </p:spPr>
        <p:txBody>
          <a:bodyPr/>
          <a:lstStyle/>
          <a:p>
            <a:r>
              <a:rPr lang="en-GB" altLang="en-US" smtClean="0"/>
              <a:t>Logic analyser</a:t>
            </a:r>
          </a:p>
        </p:txBody>
      </p:sp>
      <p:sp>
        <p:nvSpPr>
          <p:cNvPr id="4915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801688"/>
            <a:ext cx="8147050" cy="4572000"/>
          </a:xfrm>
        </p:spPr>
        <p:txBody>
          <a:bodyPr/>
          <a:lstStyle/>
          <a:p>
            <a:r>
              <a:rPr lang="en-GB" altLang="en-US" sz="2800" smtClean="0"/>
              <a:t>Can</a:t>
            </a:r>
          </a:p>
          <a:p>
            <a:pPr lvl="1"/>
            <a:r>
              <a:rPr lang="en-GB" altLang="en-US" sz="2800" smtClean="0">
                <a:latin typeface="TheSans B5 Plain"/>
              </a:rPr>
              <a:t>Take snapshot of code execution include with trace of code (define usually by break condition)</a:t>
            </a:r>
          </a:p>
          <a:p>
            <a:pPr lvl="1"/>
            <a:r>
              <a:rPr lang="en-GB" altLang="en-US" sz="2800" smtClean="0">
                <a:latin typeface="TheSans B5 Plain"/>
              </a:rPr>
              <a:t>Run the code at full speed</a:t>
            </a:r>
          </a:p>
          <a:p>
            <a:pPr lvl="1"/>
            <a:r>
              <a:rPr lang="en-GB" altLang="en-US" sz="2800" smtClean="0">
                <a:latin typeface="TheSans B5 Plain"/>
              </a:rPr>
              <a:t>Not require debug code added</a:t>
            </a:r>
          </a:p>
          <a:p>
            <a:pPr lvl="1"/>
            <a:r>
              <a:rPr lang="en-GB" altLang="en-US" sz="2800" smtClean="0">
                <a:latin typeface="TheSans B5 Plain"/>
              </a:rPr>
              <a:t>Debug race conditions (speed sensitive)</a:t>
            </a:r>
          </a:p>
          <a:p>
            <a:pPr lvl="1"/>
            <a:r>
              <a:rPr lang="en-GB" altLang="en-US" sz="2800" smtClean="0">
                <a:latin typeface="TheSans B5 Plain"/>
              </a:rPr>
              <a:t>Monitor hardware/software interaction</a:t>
            </a:r>
          </a:p>
          <a:p>
            <a:pPr lvl="1"/>
            <a:r>
              <a:rPr lang="en-GB" altLang="en-US" sz="2800" smtClean="0">
                <a:latin typeface="TheSans B5 Plain"/>
              </a:rPr>
              <a:t>Decompile the code to original C/C++ if source code loaded into target</a:t>
            </a:r>
          </a:p>
          <a:p>
            <a:pPr lvl="1"/>
            <a:r>
              <a:rPr lang="en-GB" altLang="en-US" sz="2800" smtClean="0">
                <a:latin typeface="TheSans B5 Plain"/>
              </a:rPr>
              <a:t>Debug hardware + software</a:t>
            </a:r>
          </a:p>
          <a:p>
            <a:pPr lvl="1"/>
            <a:endParaRPr lang="en-GB" altLang="en-US" sz="2800" smtClean="0">
              <a:latin typeface="TheSans B5 Plain"/>
            </a:endParaRPr>
          </a:p>
        </p:txBody>
      </p:sp>
      <p:sp>
        <p:nvSpPr>
          <p:cNvPr id="49156" name="Date Placeholder 3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US" altLang="en-US" sz="1200" smtClean="0">
                <a:solidFill>
                  <a:srgbClr val="08515E"/>
                </a:solidFill>
              </a:rPr>
              <a:t>© University of Liverpool</a:t>
            </a:r>
          </a:p>
        </p:txBody>
      </p:sp>
      <p:sp>
        <p:nvSpPr>
          <p:cNvPr id="49157" name="Footer Placeholder 4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IE" altLang="en-US" sz="1200" smtClean="0">
                <a:solidFill>
                  <a:srgbClr val="08515E"/>
                </a:solidFill>
              </a:rPr>
              <a:t>COMP220/285</a:t>
            </a:r>
            <a:endParaRPr lang="en-US" altLang="en-US" sz="1200" smtClean="0">
              <a:solidFill>
                <a:srgbClr val="08515E"/>
              </a:solidFill>
            </a:endParaRPr>
          </a:p>
        </p:txBody>
      </p:sp>
      <p:sp>
        <p:nvSpPr>
          <p:cNvPr id="49158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US" altLang="en-US" sz="1200" smtClean="0">
                <a:solidFill>
                  <a:srgbClr val="08515E"/>
                </a:solidFill>
              </a:rPr>
              <a:t>slide  </a:t>
            </a:r>
            <a:fld id="{B1635F41-E75C-49B1-B6B8-80968C85E32A}" type="slidenum">
              <a:rPr lang="en-US" altLang="en-US" sz="1200" smtClean="0">
                <a:solidFill>
                  <a:srgbClr val="08515E"/>
                </a:solidFill>
              </a:rPr>
              <a:pPr/>
              <a:t>33</a:t>
            </a:fld>
            <a:endParaRPr lang="en-US" altLang="en-US" sz="1200" smtClean="0">
              <a:solidFill>
                <a:srgbClr val="08515E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Logic analyser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800" smtClean="0"/>
              <a:t>Cannot</a:t>
            </a:r>
          </a:p>
          <a:p>
            <a:pPr lvl="1"/>
            <a:r>
              <a:rPr lang="en-GB" altLang="en-US" sz="2800" smtClean="0">
                <a:latin typeface="TheSans B5 Plain"/>
              </a:rPr>
              <a:t>Step sopt and then step code line by line (code has already executed)</a:t>
            </a:r>
            <a:endParaRPr lang="en-GB" altLang="en-US" smtClean="0">
              <a:latin typeface="TheSans B5 Plain"/>
            </a:endParaRPr>
          </a:p>
          <a:p>
            <a:r>
              <a:rPr lang="en-GB" altLang="en-US" sz="2800" smtClean="0">
                <a:latin typeface="TheSans B5 Plain"/>
              </a:rPr>
              <a:t>Can </a:t>
            </a:r>
          </a:p>
          <a:p>
            <a:pPr lvl="1"/>
            <a:r>
              <a:rPr lang="en-GB" altLang="en-US" sz="2800" smtClean="0">
                <a:latin typeface="TheSans B5 Plain"/>
              </a:rPr>
              <a:t>Allows the host emulator to emulate the code execution after it has finished execution</a:t>
            </a:r>
          </a:p>
          <a:p>
            <a:r>
              <a:rPr lang="en-GB" altLang="en-US" sz="2800" smtClean="0">
                <a:latin typeface="TheSans B5 Plain"/>
              </a:rPr>
              <a:t>Can</a:t>
            </a:r>
          </a:p>
          <a:p>
            <a:pPr lvl="1"/>
            <a:r>
              <a:rPr lang="en-GB" altLang="en-US" sz="2800" smtClean="0">
                <a:latin typeface="TheSans B5 Plain"/>
              </a:rPr>
              <a:t>Be connected to any part of the hardware DMA, network card, external bus (USB e.g.)</a:t>
            </a:r>
          </a:p>
        </p:txBody>
      </p:sp>
      <p:sp>
        <p:nvSpPr>
          <p:cNvPr id="5018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US" altLang="en-US" sz="1200" smtClean="0">
                <a:solidFill>
                  <a:srgbClr val="08515E"/>
                </a:solidFill>
              </a:rPr>
              <a:t>© University of Liverpool</a:t>
            </a:r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IE" altLang="en-US" sz="1200" smtClean="0">
                <a:solidFill>
                  <a:srgbClr val="08515E"/>
                </a:solidFill>
              </a:rPr>
              <a:t>COMP220/285</a:t>
            </a:r>
            <a:endParaRPr lang="en-US" altLang="en-US" sz="1200" smtClean="0">
              <a:solidFill>
                <a:srgbClr val="08515E"/>
              </a:solidFill>
            </a:endParaRPr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US" altLang="en-US" sz="1200" smtClean="0">
                <a:solidFill>
                  <a:srgbClr val="08515E"/>
                </a:solidFill>
              </a:rPr>
              <a:t>slide  </a:t>
            </a:r>
            <a:fld id="{DFBEBD7F-9AF3-4C86-BC64-B1862E7E5CD8}" type="slidenum">
              <a:rPr lang="en-US" altLang="en-US" sz="1200" smtClean="0">
                <a:solidFill>
                  <a:srgbClr val="08515E"/>
                </a:solidFill>
              </a:rPr>
              <a:pPr/>
              <a:t>34</a:t>
            </a:fld>
            <a:endParaRPr lang="en-US" altLang="en-US" sz="1200" smtClean="0">
              <a:solidFill>
                <a:srgbClr val="08515E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661987"/>
          </a:xfrm>
        </p:spPr>
        <p:txBody>
          <a:bodyPr/>
          <a:lstStyle/>
          <a:p>
            <a:r>
              <a:rPr lang="en-GB" altLang="en-US" smtClean="0"/>
              <a:t>Kernel mode soft debugging</a:t>
            </a:r>
          </a:p>
        </p:txBody>
      </p:sp>
      <p:sp>
        <p:nvSpPr>
          <p:cNvPr id="5120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7848600" cy="5040313"/>
          </a:xfrm>
        </p:spPr>
        <p:txBody>
          <a:bodyPr/>
          <a:lstStyle/>
          <a:p>
            <a:r>
              <a:rPr lang="en-GB" altLang="en-US" smtClean="0"/>
              <a:t>Same functions as ICE but uses debug features of CPU, driver loaded into OS</a:t>
            </a:r>
          </a:p>
          <a:p>
            <a:r>
              <a:rPr lang="en-GB" altLang="en-US" smtClean="0"/>
              <a:t>Can be used to debug device drivers</a:t>
            </a:r>
          </a:p>
          <a:p>
            <a:endParaRPr lang="en-GB" altLang="en-US" smtClean="0"/>
          </a:p>
          <a:p>
            <a:endParaRPr lang="en-GB" altLang="en-US" smtClean="0"/>
          </a:p>
          <a:p>
            <a:endParaRPr lang="en-GB" altLang="en-US" smtClean="0"/>
          </a:p>
          <a:p>
            <a:endParaRPr lang="en-GB" altLang="en-US" smtClean="0"/>
          </a:p>
          <a:p>
            <a:endParaRPr lang="en-GB" altLang="en-US" smtClean="0"/>
          </a:p>
          <a:p>
            <a:r>
              <a:rPr lang="en-GB" altLang="en-US" smtClean="0"/>
              <a:t>Examples</a:t>
            </a:r>
          </a:p>
          <a:p>
            <a:pPr lvl="1"/>
            <a:r>
              <a:rPr lang="en-GB" altLang="en-US" smtClean="0">
                <a:latin typeface="TheSans B5 Plain"/>
              </a:rPr>
              <a:t>Windbug  kernel mode for windows</a:t>
            </a:r>
          </a:p>
          <a:p>
            <a:pPr lvl="1"/>
            <a:endParaRPr lang="en-GB" altLang="en-US" smtClean="0">
              <a:latin typeface="TheSans B5 Plain"/>
            </a:endParaRPr>
          </a:p>
        </p:txBody>
      </p:sp>
      <p:sp>
        <p:nvSpPr>
          <p:cNvPr id="51204" name="Date Placeholder 3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US" altLang="en-US" sz="1200" smtClean="0">
                <a:solidFill>
                  <a:srgbClr val="08515E"/>
                </a:solidFill>
              </a:rPr>
              <a:t>© University of Liverpool</a:t>
            </a:r>
          </a:p>
        </p:txBody>
      </p:sp>
      <p:sp>
        <p:nvSpPr>
          <p:cNvPr id="51205" name="Footer Placeholder 4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IE" altLang="en-US" sz="1200" smtClean="0">
                <a:solidFill>
                  <a:srgbClr val="08515E"/>
                </a:solidFill>
              </a:rPr>
              <a:t>COMP220/285</a:t>
            </a:r>
            <a:endParaRPr lang="en-US" altLang="en-US" sz="1200" smtClean="0">
              <a:solidFill>
                <a:srgbClr val="08515E"/>
              </a:solidFill>
            </a:endParaRPr>
          </a:p>
        </p:txBody>
      </p:sp>
      <p:sp>
        <p:nvSpPr>
          <p:cNvPr id="5120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US" altLang="en-US" sz="1200" smtClean="0">
                <a:solidFill>
                  <a:srgbClr val="08515E"/>
                </a:solidFill>
              </a:rPr>
              <a:t>slide  </a:t>
            </a:r>
            <a:fld id="{400AFDE2-9387-4AEB-96EA-CA764FB18E46}" type="slidenum">
              <a:rPr lang="en-US" altLang="en-US" sz="1200" smtClean="0">
                <a:solidFill>
                  <a:srgbClr val="08515E"/>
                </a:solidFill>
              </a:rPr>
              <a:pPr/>
              <a:t>35</a:t>
            </a:fld>
            <a:endParaRPr lang="en-US" altLang="en-US" sz="1200" smtClean="0">
              <a:solidFill>
                <a:srgbClr val="08515E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EFF9704-F4C1-4260-B017-468BD7A7FA7F}"/>
              </a:ext>
            </a:extLst>
          </p:cNvPr>
          <p:cNvSpPr/>
          <p:nvPr/>
        </p:nvSpPr>
        <p:spPr>
          <a:xfrm>
            <a:off x="1979613" y="3429000"/>
            <a:ext cx="4392612" cy="360363"/>
          </a:xfrm>
          <a:custGeom>
            <a:avLst/>
            <a:gdLst>
              <a:gd name="connsiteX0" fmla="*/ 0 w 4838218"/>
              <a:gd name="connsiteY0" fmla="*/ 1355657 h 1355657"/>
              <a:gd name="connsiteX1" fmla="*/ 1944547 w 4838218"/>
              <a:gd name="connsiteY1" fmla="*/ 591728 h 1355657"/>
              <a:gd name="connsiteX2" fmla="*/ 3750197 w 4838218"/>
              <a:gd name="connsiteY2" fmla="*/ 1309358 h 1355657"/>
              <a:gd name="connsiteX3" fmla="*/ 4595149 w 4838218"/>
              <a:gd name="connsiteY3" fmla="*/ 209763 h 1355657"/>
              <a:gd name="connsiteX4" fmla="*/ 4838218 w 4838218"/>
              <a:gd name="connsiteY4" fmla="*/ 1419 h 135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8218" h="1355657">
                <a:moveTo>
                  <a:pt x="0" y="1355657"/>
                </a:moveTo>
                <a:cubicBezTo>
                  <a:pt x="659757" y="977550"/>
                  <a:pt x="1319514" y="599444"/>
                  <a:pt x="1944547" y="591728"/>
                </a:cubicBezTo>
                <a:cubicBezTo>
                  <a:pt x="2569580" y="584011"/>
                  <a:pt x="3308430" y="1373019"/>
                  <a:pt x="3750197" y="1309358"/>
                </a:cubicBezTo>
                <a:cubicBezTo>
                  <a:pt x="4191964" y="1245697"/>
                  <a:pt x="4413812" y="427753"/>
                  <a:pt x="4595149" y="209763"/>
                </a:cubicBezTo>
                <a:cubicBezTo>
                  <a:pt x="4776486" y="-8227"/>
                  <a:pt x="4807352" y="-3404"/>
                  <a:pt x="4838218" y="1419"/>
                </a:cubicBezTo>
              </a:path>
            </a:pathLst>
          </a:custGeom>
          <a:noFill/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pic>
        <p:nvPicPr>
          <p:cNvPr id="51208" name="Graphic 6" descr="Comput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52738"/>
            <a:ext cx="14573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9" name="Graphic 7" descr="Comput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2700338"/>
            <a:ext cx="1455737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0" name="TextBox 9"/>
          <p:cNvSpPr txBox="1">
            <a:spLocks noChangeArrowheads="1"/>
          </p:cNvSpPr>
          <p:nvPr/>
        </p:nvSpPr>
        <p:spPr bwMode="auto">
          <a:xfrm>
            <a:off x="6372225" y="4310063"/>
            <a:ext cx="14573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pPr eaLnBrk="1" hangingPunct="1"/>
            <a:r>
              <a:rPr lang="en-GB" altLang="en-US"/>
              <a:t>Target</a:t>
            </a:r>
          </a:p>
          <a:p>
            <a:pPr eaLnBrk="1" hangingPunct="1"/>
            <a:r>
              <a:rPr lang="en-GB" altLang="en-US"/>
              <a:t>machine</a:t>
            </a:r>
          </a:p>
        </p:txBody>
      </p:sp>
      <p:sp>
        <p:nvSpPr>
          <p:cNvPr id="51211" name="TextBox 10"/>
          <p:cNvSpPr txBox="1">
            <a:spLocks noChangeArrowheads="1"/>
          </p:cNvSpPr>
          <p:nvPr/>
        </p:nvSpPr>
        <p:spPr bwMode="auto">
          <a:xfrm>
            <a:off x="755650" y="4198938"/>
            <a:ext cx="2168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pPr eaLnBrk="1" hangingPunct="1"/>
            <a:r>
              <a:rPr lang="en-GB" altLang="en-US"/>
              <a:t>Debug console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661987"/>
          </a:xfrm>
        </p:spPr>
        <p:txBody>
          <a:bodyPr/>
          <a:lstStyle/>
          <a:p>
            <a:r>
              <a:rPr lang="en-GB" altLang="en-US" smtClean="0"/>
              <a:t>Profiler</a:t>
            </a:r>
          </a:p>
        </p:txBody>
      </p:sp>
      <p:sp>
        <p:nvSpPr>
          <p:cNvPr id="5222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7848600" cy="4572000"/>
          </a:xfrm>
        </p:spPr>
        <p:txBody>
          <a:bodyPr/>
          <a:lstStyle/>
          <a:p>
            <a:r>
              <a:rPr lang="en-GB" altLang="en-US" smtClean="0"/>
              <a:t>Calculates how much</a:t>
            </a:r>
          </a:p>
          <a:p>
            <a:pPr lvl="1"/>
            <a:r>
              <a:rPr lang="en-GB" altLang="en-US" smtClean="0">
                <a:latin typeface="TheSans B5 Plain"/>
              </a:rPr>
              <a:t>Time is used by different parts of your code</a:t>
            </a:r>
          </a:p>
          <a:p>
            <a:pPr lvl="1"/>
            <a:r>
              <a:rPr lang="en-GB" altLang="en-US" smtClean="0">
                <a:latin typeface="TheSans B5 Plain"/>
              </a:rPr>
              <a:t>Memory is used by different parts of code</a:t>
            </a:r>
          </a:p>
          <a:p>
            <a:r>
              <a:rPr lang="en-GB" altLang="en-US" smtClean="0"/>
              <a:t>Useful for</a:t>
            </a:r>
          </a:p>
          <a:p>
            <a:pPr lvl="1"/>
            <a:r>
              <a:rPr lang="en-GB" altLang="en-US" smtClean="0">
                <a:latin typeface="TheSans B5 Plain"/>
              </a:rPr>
              <a:t>Code optimization for</a:t>
            </a:r>
          </a:p>
          <a:p>
            <a:pPr lvl="2"/>
            <a:r>
              <a:rPr lang="en-GB" altLang="en-US" smtClean="0">
                <a:latin typeface="TheSans B5 Plain"/>
              </a:rPr>
              <a:t>Faster code</a:t>
            </a:r>
          </a:p>
          <a:p>
            <a:pPr lvl="2"/>
            <a:r>
              <a:rPr lang="en-GB" altLang="en-US" smtClean="0">
                <a:latin typeface="TheSans B5 Plain"/>
              </a:rPr>
              <a:t>Code to use smaller memory footprint</a:t>
            </a:r>
          </a:p>
          <a:p>
            <a:endParaRPr lang="en-GB" altLang="en-US" smtClean="0"/>
          </a:p>
        </p:txBody>
      </p:sp>
      <p:sp>
        <p:nvSpPr>
          <p:cNvPr id="52228" name="Date Placeholder 3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US" altLang="en-US" sz="1200" smtClean="0">
                <a:solidFill>
                  <a:srgbClr val="08515E"/>
                </a:solidFill>
              </a:rPr>
              <a:t>© University of Liverpool</a:t>
            </a:r>
          </a:p>
        </p:txBody>
      </p:sp>
      <p:sp>
        <p:nvSpPr>
          <p:cNvPr id="52229" name="Footer Placeholder 4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IE" altLang="en-US" sz="1200" smtClean="0">
                <a:solidFill>
                  <a:srgbClr val="08515E"/>
                </a:solidFill>
              </a:rPr>
              <a:t>COMP220/285</a:t>
            </a:r>
            <a:endParaRPr lang="en-US" altLang="en-US" sz="1200" smtClean="0">
              <a:solidFill>
                <a:srgbClr val="08515E"/>
              </a:solidFill>
            </a:endParaRPr>
          </a:p>
        </p:txBody>
      </p:sp>
      <p:sp>
        <p:nvSpPr>
          <p:cNvPr id="52230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US" altLang="en-US" sz="1200" smtClean="0">
                <a:solidFill>
                  <a:srgbClr val="08515E"/>
                </a:solidFill>
              </a:rPr>
              <a:t>slide  </a:t>
            </a:r>
            <a:fld id="{A1E8A2A8-658D-4811-9CA9-83C070264DC7}" type="slidenum">
              <a:rPr lang="en-US" altLang="en-US" sz="1200" smtClean="0">
                <a:solidFill>
                  <a:srgbClr val="08515E"/>
                </a:solidFill>
              </a:rPr>
              <a:pPr/>
              <a:t>36</a:t>
            </a:fld>
            <a:endParaRPr lang="en-US" altLang="en-US" sz="1200" smtClean="0">
              <a:solidFill>
                <a:srgbClr val="08515E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661988"/>
          </a:xfrm>
        </p:spPr>
        <p:txBody>
          <a:bodyPr/>
          <a:lstStyle/>
          <a:p>
            <a:r>
              <a:rPr lang="en-GB" altLang="en-US" smtClean="0"/>
              <a:t>Logger</a:t>
            </a:r>
          </a:p>
        </p:txBody>
      </p:sp>
      <p:sp>
        <p:nvSpPr>
          <p:cNvPr id="5325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908050"/>
            <a:ext cx="7848600" cy="4572000"/>
          </a:xfrm>
        </p:spPr>
        <p:txBody>
          <a:bodyPr/>
          <a:lstStyle/>
          <a:p>
            <a:r>
              <a:rPr lang="en-GB" altLang="en-US" sz="2800" smtClean="0"/>
              <a:t>Used to record all activities of program</a:t>
            </a:r>
          </a:p>
          <a:p>
            <a:r>
              <a:rPr lang="en-GB" altLang="en-US" sz="2800" smtClean="0"/>
              <a:t>Logged can record activity to</a:t>
            </a:r>
          </a:p>
          <a:p>
            <a:pPr lvl="1"/>
            <a:r>
              <a:rPr lang="en-GB" altLang="en-US" sz="2800" smtClean="0">
                <a:latin typeface="TheSans B5 Plain"/>
              </a:rPr>
              <a:t>File</a:t>
            </a:r>
          </a:p>
          <a:p>
            <a:pPr lvl="1"/>
            <a:r>
              <a:rPr lang="en-GB" altLang="en-US" sz="2800" smtClean="0">
                <a:latin typeface="TheSans B5 Plain"/>
              </a:rPr>
              <a:t>Database</a:t>
            </a:r>
          </a:p>
          <a:p>
            <a:pPr lvl="1"/>
            <a:r>
              <a:rPr lang="en-GB" altLang="en-US" sz="2800" smtClean="0">
                <a:latin typeface="TheSans B5 Plain"/>
              </a:rPr>
              <a:t>Email account</a:t>
            </a:r>
          </a:p>
          <a:p>
            <a:r>
              <a:rPr lang="en-GB" altLang="en-US" sz="2800" smtClean="0"/>
              <a:t>Can be used for</a:t>
            </a:r>
          </a:p>
          <a:p>
            <a:pPr lvl="1"/>
            <a:r>
              <a:rPr lang="en-GB" altLang="en-US" sz="2800" smtClean="0">
                <a:latin typeface="TheSans B5 Plain"/>
              </a:rPr>
              <a:t>Security logging (e.g. everytime bad password)</a:t>
            </a:r>
          </a:p>
          <a:p>
            <a:pPr lvl="1"/>
            <a:r>
              <a:rPr lang="en-GB" altLang="en-US" sz="2800" smtClean="0">
                <a:latin typeface="TheSans B5 Plain"/>
              </a:rPr>
              <a:t>Financial logging (everytime a credit card is used)</a:t>
            </a:r>
          </a:p>
          <a:p>
            <a:pPr lvl="1"/>
            <a:r>
              <a:rPr lang="en-GB" altLang="en-US" sz="2800" smtClean="0">
                <a:latin typeface="TheSans B5 Plain"/>
              </a:rPr>
              <a:t>Debug logging (entry and exit to methods)</a:t>
            </a:r>
          </a:p>
        </p:txBody>
      </p:sp>
      <p:sp>
        <p:nvSpPr>
          <p:cNvPr id="53252" name="Date Placeholder 3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US" altLang="en-US" sz="1200" smtClean="0">
                <a:solidFill>
                  <a:srgbClr val="08515E"/>
                </a:solidFill>
              </a:rPr>
              <a:t>© University of Liverpool</a:t>
            </a:r>
          </a:p>
        </p:txBody>
      </p:sp>
      <p:sp>
        <p:nvSpPr>
          <p:cNvPr id="53253" name="Footer Placeholder 4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IE" altLang="en-US" sz="1200" smtClean="0">
                <a:solidFill>
                  <a:srgbClr val="08515E"/>
                </a:solidFill>
              </a:rPr>
              <a:t>COMP220/285</a:t>
            </a:r>
            <a:endParaRPr lang="en-US" altLang="en-US" sz="1200" smtClean="0">
              <a:solidFill>
                <a:srgbClr val="08515E"/>
              </a:solidFill>
            </a:endParaRPr>
          </a:p>
        </p:txBody>
      </p:sp>
      <p:sp>
        <p:nvSpPr>
          <p:cNvPr id="5325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US" altLang="en-US" sz="1200" smtClean="0">
                <a:solidFill>
                  <a:srgbClr val="08515E"/>
                </a:solidFill>
              </a:rPr>
              <a:t>slide  </a:t>
            </a:r>
            <a:fld id="{9CC057FA-DF38-4FAD-85C1-8614B9623130}" type="slidenum">
              <a:rPr lang="en-US" altLang="en-US" sz="1200" smtClean="0">
                <a:solidFill>
                  <a:srgbClr val="08515E"/>
                </a:solidFill>
              </a:rPr>
              <a:pPr/>
              <a:t>37</a:t>
            </a:fld>
            <a:endParaRPr lang="en-US" altLang="en-US" sz="1200" smtClean="0">
              <a:solidFill>
                <a:srgbClr val="08515E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Logger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4C7FD-3506-4E12-8207-74C967FC7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65288"/>
            <a:ext cx="8686800" cy="4572000"/>
          </a:xfrm>
        </p:spPr>
        <p:txBody>
          <a:bodyPr/>
          <a:lstStyle/>
          <a:p>
            <a:pPr>
              <a:defRPr/>
            </a:pPr>
            <a:r>
              <a:rPr lang="en-GB" dirty="0"/>
              <a:t>In code…</a:t>
            </a:r>
          </a:p>
          <a:p>
            <a:pPr lvl="1">
              <a:defRPr/>
            </a:pPr>
            <a:r>
              <a:rPr lang="en-GB" dirty="0"/>
              <a:t>trace ('could not find </a:t>
            </a:r>
            <a:r>
              <a:rPr lang="en-GB" dirty="0" err="1"/>
              <a:t>login',Logger</a:t>
            </a:r>
            <a:r>
              <a:rPr lang="en-GB" dirty="0"/>
              <a:t>::DEBUG);</a:t>
            </a:r>
          </a:p>
          <a:p>
            <a:pPr>
              <a:defRPr/>
            </a:pPr>
            <a:r>
              <a:rPr lang="en-GB" dirty="0"/>
              <a:t>On screen: (</a:t>
            </a:r>
            <a:r>
              <a:rPr lang="en-GB" sz="2000" dirty="0"/>
              <a:t>http://test.dunes-software.com:81/clinic/trace.php)</a:t>
            </a:r>
            <a:endParaRPr lang="en-GB" dirty="0"/>
          </a:p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  <a:p>
            <a:pPr marL="0" indent="0">
              <a:buFont typeface="Times" panose="02020603050405020304" pitchFamily="18" charset="0"/>
              <a:buNone/>
              <a:defRPr/>
            </a:pPr>
            <a:endParaRPr lang="en-GB" dirty="0"/>
          </a:p>
          <a:p>
            <a:pPr>
              <a:defRPr/>
            </a:pPr>
            <a:endParaRPr lang="en-GB" dirty="0"/>
          </a:p>
        </p:txBody>
      </p:sp>
      <p:sp>
        <p:nvSpPr>
          <p:cNvPr id="54276" name="Date Placeholder 3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US" altLang="en-US" sz="1200" smtClean="0">
                <a:solidFill>
                  <a:srgbClr val="08515E"/>
                </a:solidFill>
              </a:rPr>
              <a:t>© University of Liverpool</a:t>
            </a:r>
          </a:p>
        </p:txBody>
      </p:sp>
      <p:sp>
        <p:nvSpPr>
          <p:cNvPr id="54277" name="Footer Placeholder 4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IE" altLang="en-US" sz="1200" smtClean="0">
                <a:solidFill>
                  <a:srgbClr val="08515E"/>
                </a:solidFill>
              </a:rPr>
              <a:t>COMP220/285</a:t>
            </a:r>
            <a:endParaRPr lang="en-US" altLang="en-US" sz="1200" smtClean="0">
              <a:solidFill>
                <a:srgbClr val="08515E"/>
              </a:solidFill>
            </a:endParaRPr>
          </a:p>
        </p:txBody>
      </p:sp>
      <p:sp>
        <p:nvSpPr>
          <p:cNvPr id="54278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US" altLang="en-US" sz="1200" smtClean="0">
                <a:solidFill>
                  <a:srgbClr val="08515E"/>
                </a:solidFill>
              </a:rPr>
              <a:t>slide  </a:t>
            </a:r>
            <a:fld id="{21234897-BAFA-4BF7-85E1-78CB41F1D0DE}" type="slidenum">
              <a:rPr lang="en-US" altLang="en-US" sz="1200" smtClean="0">
                <a:solidFill>
                  <a:srgbClr val="08515E"/>
                </a:solidFill>
              </a:rPr>
              <a:pPr/>
              <a:t>38</a:t>
            </a:fld>
            <a:endParaRPr lang="en-US" altLang="en-US" sz="1200" smtClean="0">
              <a:solidFill>
                <a:srgbClr val="08515E"/>
              </a:solidFill>
            </a:endParaRPr>
          </a:p>
        </p:txBody>
      </p:sp>
      <p:pic>
        <p:nvPicPr>
          <p:cNvPr id="5427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213100"/>
            <a:ext cx="5202237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0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4344988"/>
            <a:ext cx="5449888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661987"/>
          </a:xfrm>
        </p:spPr>
        <p:txBody>
          <a:bodyPr/>
          <a:lstStyle/>
          <a:p>
            <a:r>
              <a:rPr lang="en-GB" altLang="en-US" smtClean="0"/>
              <a:t>Testing Frameworks</a:t>
            </a:r>
          </a:p>
        </p:txBody>
      </p:sp>
      <p:sp>
        <p:nvSpPr>
          <p:cNvPr id="5529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836613"/>
            <a:ext cx="7848600" cy="4572000"/>
          </a:xfrm>
        </p:spPr>
        <p:txBody>
          <a:bodyPr/>
          <a:lstStyle/>
          <a:p>
            <a:r>
              <a:rPr lang="en-GB" altLang="en-US" smtClean="0"/>
              <a:t>Junit</a:t>
            </a:r>
          </a:p>
          <a:p>
            <a:pPr lvl="1"/>
            <a:r>
              <a:rPr lang="en-GB" altLang="en-US" smtClean="0">
                <a:latin typeface="TheSans B5 Plain"/>
              </a:rPr>
              <a:t>Allows for testing of code and production of test reports</a:t>
            </a:r>
          </a:p>
          <a:p>
            <a:pPr lvl="1"/>
            <a:r>
              <a:rPr lang="en-GB" altLang="en-US" smtClean="0">
                <a:latin typeface="TheSans B5 Plain"/>
              </a:rPr>
              <a:t>Integrated for Eclipse in form of Junit Wizard and plug</a:t>
            </a:r>
          </a:p>
          <a:p>
            <a:r>
              <a:rPr lang="en-GB" altLang="en-US" smtClean="0"/>
              <a:t>PHP Unit</a:t>
            </a:r>
          </a:p>
          <a:p>
            <a:pPr lvl="1"/>
            <a:r>
              <a:rPr lang="en-GB" altLang="en-US" smtClean="0">
                <a:latin typeface="TheSans B5 Plain"/>
              </a:rPr>
              <a:t>Same for PHP</a:t>
            </a:r>
          </a:p>
          <a:p>
            <a:r>
              <a:rPr lang="en-GB" altLang="en-US" smtClean="0"/>
              <a:t>All use assertions to test if code is correct</a:t>
            </a:r>
          </a:p>
          <a:p>
            <a:r>
              <a:rPr lang="en-GB" altLang="en-US" smtClean="0"/>
              <a:t>Using testing framework is important part of Test Driven Development (see next lecture)</a:t>
            </a:r>
          </a:p>
          <a:p>
            <a:endParaRPr lang="en-GB" altLang="en-US" smtClean="0"/>
          </a:p>
        </p:txBody>
      </p:sp>
      <p:sp>
        <p:nvSpPr>
          <p:cNvPr id="55300" name="Date Placeholder 3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US" altLang="en-US" sz="1200" smtClean="0">
                <a:solidFill>
                  <a:srgbClr val="08515E"/>
                </a:solidFill>
              </a:rPr>
              <a:t>© University of Liverpool</a:t>
            </a:r>
          </a:p>
        </p:txBody>
      </p:sp>
      <p:sp>
        <p:nvSpPr>
          <p:cNvPr id="55301" name="Footer Placeholder 4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IE" altLang="en-US" sz="1200" smtClean="0">
                <a:solidFill>
                  <a:srgbClr val="08515E"/>
                </a:solidFill>
              </a:rPr>
              <a:t>COMP220/285</a:t>
            </a:r>
            <a:endParaRPr lang="en-US" altLang="en-US" sz="1200" smtClean="0">
              <a:solidFill>
                <a:srgbClr val="08515E"/>
              </a:solidFill>
            </a:endParaRPr>
          </a:p>
        </p:txBody>
      </p:sp>
      <p:sp>
        <p:nvSpPr>
          <p:cNvPr id="55302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US" altLang="en-US" sz="1200" smtClean="0">
                <a:solidFill>
                  <a:srgbClr val="08515E"/>
                </a:solidFill>
              </a:rPr>
              <a:t>slide  </a:t>
            </a:r>
            <a:fld id="{79609CA9-DAA1-4C89-9438-696F7314776E}" type="slidenum">
              <a:rPr lang="en-US" altLang="en-US" sz="1200" smtClean="0">
                <a:solidFill>
                  <a:srgbClr val="08515E"/>
                </a:solidFill>
              </a:rPr>
              <a:pPr/>
              <a:t>39</a:t>
            </a:fld>
            <a:endParaRPr lang="en-US" altLang="en-US" sz="1200" smtClean="0">
              <a:solidFill>
                <a:srgbClr val="08515E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319088"/>
            <a:ext cx="8229600" cy="661987"/>
          </a:xfrm>
        </p:spPr>
        <p:txBody>
          <a:bodyPr/>
          <a:lstStyle/>
          <a:p>
            <a:pPr eaLnBrk="1" hangingPunct="1"/>
            <a:r>
              <a:rPr lang="en-GB" altLang="en-US" smtClean="0"/>
              <a:t>Module aims</a:t>
            </a:r>
          </a:p>
        </p:txBody>
      </p:sp>
      <p:sp>
        <p:nvSpPr>
          <p:cNvPr id="1433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160463"/>
            <a:ext cx="8147050" cy="4572000"/>
          </a:xfrm>
        </p:spPr>
        <p:txBody>
          <a:bodyPr/>
          <a:lstStyle/>
          <a:p>
            <a:pPr eaLnBrk="1" hangingPunct="1"/>
            <a:r>
              <a:rPr lang="en-GB" altLang="en-US" sz="2800" smtClean="0"/>
              <a:t>To explore software development tools and new methodologies  of Software Development</a:t>
            </a:r>
          </a:p>
          <a:p>
            <a:pPr eaLnBrk="1" hangingPunct="1"/>
            <a:endParaRPr lang="en-GB" altLang="en-US" sz="2800" smtClean="0"/>
          </a:p>
          <a:p>
            <a:pPr eaLnBrk="1" hangingPunct="1"/>
            <a:r>
              <a:rPr lang="en-GB" altLang="en-US" sz="2800" smtClean="0"/>
              <a:t>To examine the techniques  for implementing some Extreme Programming practices  such as</a:t>
            </a:r>
          </a:p>
          <a:p>
            <a:pPr eaLnBrk="1" hangingPunct="1"/>
            <a:r>
              <a:rPr lang="en-GB" altLang="en-US" sz="2800" smtClean="0"/>
              <a:t>Automated Testing, </a:t>
            </a:r>
          </a:p>
          <a:p>
            <a:pPr eaLnBrk="1" hangingPunct="1"/>
            <a:r>
              <a:rPr lang="en-GB" altLang="en-US" sz="2800" smtClean="0"/>
              <a:t>Continuous Integration and </a:t>
            </a:r>
          </a:p>
          <a:p>
            <a:pPr eaLnBrk="1" hangingPunct="1"/>
            <a:r>
              <a:rPr lang="en-GB" altLang="en-US" sz="2800" smtClean="0"/>
              <a:t>Test Driven Programming </a:t>
            </a:r>
          </a:p>
          <a:p>
            <a:pPr eaLnBrk="1" hangingPunct="1"/>
            <a:endParaRPr lang="en-GB" altLang="en-US" sz="2800" smtClean="0"/>
          </a:p>
          <a:p>
            <a:pPr eaLnBrk="1" hangingPunct="1"/>
            <a:r>
              <a:rPr lang="en-GB" altLang="en-US" sz="2800" smtClean="0"/>
              <a:t>To provide an insight into Eclipse (Integrated Development Environment)</a:t>
            </a: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/>
              </a:rPr>
              <a:t>© University of Liverpool</a:t>
            </a:r>
          </a:p>
        </p:txBody>
      </p:sp>
      <p:sp>
        <p:nvSpPr>
          <p:cNvPr id="1434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/>
              </a:rPr>
              <a:t>COMP220/285</a:t>
            </a:r>
            <a:endParaRPr lang="en-US" altLang="en-US" sz="1200" smtClean="0">
              <a:latin typeface="TheSans B5 Plain"/>
            </a:endParaRPr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/>
              </a:rPr>
              <a:t>slide  </a:t>
            </a:r>
            <a:fld id="{72559418-2BEE-4E4B-9A0C-7F387EAF928B}" type="slidenum">
              <a:rPr lang="en-US" altLang="en-US" sz="1200" smtClean="0">
                <a:latin typeface="TheSans B5 Plain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 smtClean="0">
              <a:latin typeface="TheSans B5 Pla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Stress Testing tools</a:t>
            </a:r>
          </a:p>
        </p:txBody>
      </p:sp>
      <p:sp>
        <p:nvSpPr>
          <p:cNvPr id="5632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400" smtClean="0"/>
              <a:t>Mysqlslap</a:t>
            </a:r>
          </a:p>
          <a:p>
            <a:pPr lvl="1"/>
            <a:r>
              <a:rPr lang="en-GB" altLang="en-US" sz="2400" smtClean="0">
                <a:latin typeface="TheSans B5 Plain"/>
              </a:rPr>
              <a:t>Sends heavy load to MySQL server</a:t>
            </a:r>
          </a:p>
          <a:p>
            <a:r>
              <a:rPr lang="en-GB" altLang="en-US" sz="2400" smtClean="0"/>
              <a:t>Website load testing tools</a:t>
            </a:r>
          </a:p>
          <a:p>
            <a:pPr lvl="1"/>
            <a:r>
              <a:rPr lang="en-GB" altLang="en-US" sz="2400" smtClean="0">
                <a:latin typeface="TheSans B5 Plain"/>
              </a:rPr>
              <a:t>Many choices (LOIC simple, Neoload (more complex)</a:t>
            </a:r>
          </a:p>
          <a:p>
            <a:pPr lvl="1"/>
            <a:r>
              <a:rPr lang="en-GB" altLang="en-US" sz="2400" smtClean="0">
                <a:latin typeface="TheSans B5 Plain"/>
              </a:rPr>
              <a:t>Have to be able to simulate complex real transactions (not just send random traffic)</a:t>
            </a:r>
          </a:p>
          <a:p>
            <a:r>
              <a:rPr lang="en-GB" altLang="en-US" sz="2400" smtClean="0"/>
              <a:t>Benefits</a:t>
            </a:r>
          </a:p>
          <a:p>
            <a:pPr lvl="1"/>
            <a:r>
              <a:rPr lang="en-GB" altLang="en-US" sz="2400" smtClean="0">
                <a:latin typeface="TheSans B5 Plain"/>
              </a:rPr>
              <a:t>Optimise the performance of website</a:t>
            </a:r>
          </a:p>
          <a:p>
            <a:pPr lvl="1"/>
            <a:r>
              <a:rPr lang="en-GB" altLang="en-US" sz="2400" smtClean="0">
                <a:latin typeface="TheSans B5 Plain"/>
              </a:rPr>
              <a:t>Determine maximum user load </a:t>
            </a:r>
          </a:p>
          <a:p>
            <a:pPr lvl="1"/>
            <a:r>
              <a:rPr lang="en-GB" altLang="en-US" sz="2400" smtClean="0">
                <a:latin typeface="TheSans B5 Plain"/>
              </a:rPr>
              <a:t>Determine what happens when system reaches heavy load</a:t>
            </a:r>
          </a:p>
          <a:p>
            <a:pPr lvl="1"/>
            <a:endParaRPr lang="en-GB" altLang="en-US" sz="2400" smtClean="0">
              <a:latin typeface="TheSans B5 Plain"/>
            </a:endParaRPr>
          </a:p>
          <a:p>
            <a:endParaRPr lang="en-GB" altLang="en-US" sz="2000" smtClean="0"/>
          </a:p>
        </p:txBody>
      </p:sp>
      <p:sp>
        <p:nvSpPr>
          <p:cNvPr id="56324" name="Date Placeholder 3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US" altLang="en-US" sz="1200" smtClean="0">
                <a:solidFill>
                  <a:srgbClr val="08515E"/>
                </a:solidFill>
              </a:rPr>
              <a:t>© University of Liverpool</a:t>
            </a:r>
          </a:p>
        </p:txBody>
      </p:sp>
      <p:sp>
        <p:nvSpPr>
          <p:cNvPr id="56325" name="Footer Placeholder 4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IE" altLang="en-US" sz="1200" smtClean="0">
                <a:solidFill>
                  <a:srgbClr val="08515E"/>
                </a:solidFill>
              </a:rPr>
              <a:t>COMP220/285</a:t>
            </a:r>
            <a:endParaRPr lang="en-US" altLang="en-US" sz="1200" smtClean="0">
              <a:solidFill>
                <a:srgbClr val="08515E"/>
              </a:solidFill>
            </a:endParaRPr>
          </a:p>
        </p:txBody>
      </p:sp>
      <p:sp>
        <p:nvSpPr>
          <p:cNvPr id="5632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US" altLang="en-US" sz="1200" smtClean="0">
                <a:solidFill>
                  <a:srgbClr val="08515E"/>
                </a:solidFill>
              </a:rPr>
              <a:t>slide  </a:t>
            </a:r>
            <a:fld id="{A5FD2D45-7C46-4E4E-AE0F-2832BDE1F974}" type="slidenum">
              <a:rPr lang="en-US" altLang="en-US" sz="1200" smtClean="0">
                <a:solidFill>
                  <a:srgbClr val="08515E"/>
                </a:solidFill>
              </a:rPr>
              <a:pPr/>
              <a:t>40</a:t>
            </a:fld>
            <a:endParaRPr lang="en-US" altLang="en-US" sz="1200" smtClean="0">
              <a:solidFill>
                <a:srgbClr val="08515E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246063"/>
            <a:ext cx="8229600" cy="661987"/>
          </a:xfrm>
        </p:spPr>
        <p:txBody>
          <a:bodyPr/>
          <a:lstStyle/>
          <a:p>
            <a:r>
              <a:rPr lang="en-GB" altLang="en-US" smtClean="0"/>
              <a:t>Code development tools</a:t>
            </a:r>
          </a:p>
        </p:txBody>
      </p:sp>
      <p:sp>
        <p:nvSpPr>
          <p:cNvPr id="5734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160463"/>
            <a:ext cx="7848600" cy="4572000"/>
          </a:xfrm>
        </p:spPr>
        <p:txBody>
          <a:bodyPr/>
          <a:lstStyle/>
          <a:p>
            <a:r>
              <a:rPr lang="en-GB" altLang="en-US" sz="2800" smtClean="0"/>
              <a:t>Code translators </a:t>
            </a:r>
          </a:p>
          <a:p>
            <a:pPr lvl="1"/>
            <a:r>
              <a:rPr lang="en-GB" altLang="en-US" sz="2800" smtClean="0">
                <a:latin typeface="TheSans B5 Plain"/>
              </a:rPr>
              <a:t>Example Java to JavaScript</a:t>
            </a:r>
          </a:p>
          <a:p>
            <a:pPr lvl="1"/>
            <a:r>
              <a:rPr lang="en-GB" altLang="en-US" sz="2800" smtClean="0">
                <a:latin typeface="TheSans B5 Plain"/>
              </a:rPr>
              <a:t>Jsweet (</a:t>
            </a:r>
            <a:r>
              <a:rPr lang="en-GB" altLang="en-US" sz="2800" smtClean="0">
                <a:latin typeface="TheSans B5 Plain"/>
                <a:hlinkClick r:id="rId2"/>
              </a:rPr>
              <a:t>http://www.jsweet.org</a:t>
            </a:r>
            <a:r>
              <a:rPr lang="en-GB" altLang="en-US" sz="2800" smtClean="0">
                <a:latin typeface="TheSans B5 Plain"/>
              </a:rPr>
              <a:t>)</a:t>
            </a:r>
          </a:p>
          <a:p>
            <a:pPr lvl="1"/>
            <a:r>
              <a:rPr lang="en-GB" altLang="en-US" sz="2800" smtClean="0">
                <a:latin typeface="TheSans B5 Plain"/>
              </a:rPr>
              <a:t>Support for browser DOM objects like</a:t>
            </a:r>
          </a:p>
          <a:p>
            <a:pPr lvl="2"/>
            <a:r>
              <a:rPr lang="en-GB" altLang="en-US" sz="2400" smtClean="0">
                <a:latin typeface="TheSans B5 Plain"/>
              </a:rPr>
              <a:t>Writing to fields in webpage</a:t>
            </a:r>
          </a:p>
          <a:p>
            <a:pPr lvl="2"/>
            <a:r>
              <a:rPr lang="en-GB" altLang="en-US" sz="2400" smtClean="0">
                <a:latin typeface="TheSans B5 Plain"/>
              </a:rPr>
              <a:t>Support for HTML canvas</a:t>
            </a:r>
          </a:p>
          <a:p>
            <a:pPr lvl="1"/>
            <a:r>
              <a:rPr lang="en-GB" altLang="en-US" sz="2800" smtClean="0">
                <a:latin typeface="TheSans B5 Plain"/>
              </a:rPr>
              <a:t>The whole web app active code can be written in Java</a:t>
            </a:r>
          </a:p>
          <a:p>
            <a:pPr lvl="1"/>
            <a:r>
              <a:rPr lang="en-GB" altLang="en-US" sz="2800" smtClean="0">
                <a:latin typeface="TheSans B5 Plain"/>
              </a:rPr>
              <a:t>Example code is here:</a:t>
            </a:r>
          </a:p>
          <a:p>
            <a:pPr lvl="1"/>
            <a:r>
              <a:rPr lang="en-GB" altLang="en-US" sz="2800" smtClean="0">
                <a:latin typeface="TheSans B5 Plain"/>
              </a:rPr>
              <a:t>http://cgi.csc.liv.ac.uk/~coopes/dokuwiki/doku.php?id=jsweet</a:t>
            </a:r>
          </a:p>
        </p:txBody>
      </p:sp>
      <p:sp>
        <p:nvSpPr>
          <p:cNvPr id="57348" name="Date Placeholder 3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US" altLang="en-US" sz="1200" smtClean="0">
                <a:solidFill>
                  <a:srgbClr val="08515E"/>
                </a:solidFill>
              </a:rPr>
              <a:t>© University of Liverpool</a:t>
            </a:r>
          </a:p>
        </p:txBody>
      </p:sp>
      <p:sp>
        <p:nvSpPr>
          <p:cNvPr id="57349" name="Footer Placeholder 4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IE" altLang="en-US" sz="1200" smtClean="0">
                <a:solidFill>
                  <a:srgbClr val="08515E"/>
                </a:solidFill>
              </a:rPr>
              <a:t>COMP220/285</a:t>
            </a:r>
            <a:endParaRPr lang="en-US" altLang="en-US" sz="1200" smtClean="0">
              <a:solidFill>
                <a:srgbClr val="08515E"/>
              </a:solidFill>
            </a:endParaRPr>
          </a:p>
        </p:txBody>
      </p:sp>
      <p:sp>
        <p:nvSpPr>
          <p:cNvPr id="57350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US" altLang="en-US" sz="1200" smtClean="0">
                <a:solidFill>
                  <a:srgbClr val="08515E"/>
                </a:solidFill>
              </a:rPr>
              <a:t>slide  </a:t>
            </a:r>
            <a:fld id="{965A994E-4677-4292-83BB-1FF19124E290}" type="slidenum">
              <a:rPr lang="en-US" altLang="en-US" sz="1200" smtClean="0">
                <a:solidFill>
                  <a:srgbClr val="08515E"/>
                </a:solidFill>
              </a:rPr>
              <a:pPr/>
              <a:t>41</a:t>
            </a:fld>
            <a:endParaRPr lang="en-US" altLang="en-US" sz="1200" smtClean="0">
              <a:solidFill>
                <a:srgbClr val="08515E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661987"/>
          </a:xfrm>
        </p:spPr>
        <p:txBody>
          <a:bodyPr/>
          <a:lstStyle/>
          <a:p>
            <a:r>
              <a:rPr lang="en-GB" altLang="en-US" smtClean="0"/>
              <a:t>Benefits of Cross compiling</a:t>
            </a:r>
          </a:p>
        </p:txBody>
      </p:sp>
      <p:sp>
        <p:nvSpPr>
          <p:cNvPr id="5837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873125"/>
            <a:ext cx="7848600" cy="4572000"/>
          </a:xfrm>
        </p:spPr>
        <p:txBody>
          <a:bodyPr/>
          <a:lstStyle/>
          <a:p>
            <a:r>
              <a:rPr lang="en-GB" altLang="en-US" smtClean="0"/>
              <a:t>Have single code base for project</a:t>
            </a:r>
          </a:p>
          <a:p>
            <a:pPr lvl="1"/>
            <a:r>
              <a:rPr lang="en-GB" altLang="en-US" smtClean="0">
                <a:latin typeface="TheSans B5 Plain"/>
              </a:rPr>
              <a:t>So encryption algorithm server side can be cross compiled to equivalent code for client side</a:t>
            </a:r>
          </a:p>
          <a:p>
            <a:r>
              <a:rPr lang="en-GB" altLang="en-US" smtClean="0"/>
              <a:t>Use higher level language</a:t>
            </a:r>
          </a:p>
          <a:p>
            <a:pPr lvl="1"/>
            <a:r>
              <a:rPr lang="en-GB" altLang="en-US" smtClean="0">
                <a:latin typeface="TheSans B5 Plain"/>
              </a:rPr>
              <a:t>Java supports type checking (not in JavaScript), private, final, interface definitions</a:t>
            </a:r>
          </a:p>
          <a:p>
            <a:pPr lvl="1"/>
            <a:r>
              <a:rPr lang="en-GB" altLang="en-US" smtClean="0">
                <a:latin typeface="TheSans B5 Plain"/>
              </a:rPr>
              <a:t>Can use Java libraries (if cross compiled)</a:t>
            </a:r>
          </a:p>
          <a:p>
            <a:pPr lvl="1"/>
            <a:r>
              <a:rPr lang="en-GB" altLang="en-US" smtClean="0">
                <a:latin typeface="TheSans B5 Plain"/>
              </a:rPr>
              <a:t>Can use Java programmers</a:t>
            </a:r>
          </a:p>
          <a:p>
            <a:pPr lvl="1"/>
            <a:endParaRPr lang="en-GB" altLang="en-US" smtClean="0">
              <a:latin typeface="TheSans B5 Plain"/>
            </a:endParaRPr>
          </a:p>
        </p:txBody>
      </p:sp>
      <p:sp>
        <p:nvSpPr>
          <p:cNvPr id="58372" name="Date Placeholder 3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US" altLang="en-US" sz="1200" smtClean="0">
                <a:solidFill>
                  <a:srgbClr val="08515E"/>
                </a:solidFill>
              </a:rPr>
              <a:t>© University of Liverpool</a:t>
            </a:r>
          </a:p>
        </p:txBody>
      </p:sp>
      <p:sp>
        <p:nvSpPr>
          <p:cNvPr id="58373" name="Footer Placeholder 4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IE" altLang="en-US" sz="1200" smtClean="0">
                <a:solidFill>
                  <a:srgbClr val="08515E"/>
                </a:solidFill>
              </a:rPr>
              <a:t>COMP220/285</a:t>
            </a:r>
            <a:endParaRPr lang="en-US" altLang="en-US" sz="1200" smtClean="0">
              <a:solidFill>
                <a:srgbClr val="08515E"/>
              </a:solidFill>
            </a:endParaRPr>
          </a:p>
        </p:txBody>
      </p:sp>
      <p:sp>
        <p:nvSpPr>
          <p:cNvPr id="5837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US" altLang="en-US" sz="1200" smtClean="0">
                <a:solidFill>
                  <a:srgbClr val="08515E"/>
                </a:solidFill>
              </a:rPr>
              <a:t>slide  </a:t>
            </a:r>
            <a:fld id="{8FD80621-0260-481D-9225-B7E93ADBE658}" type="slidenum">
              <a:rPr lang="en-US" altLang="en-US" sz="1200" smtClean="0">
                <a:solidFill>
                  <a:srgbClr val="08515E"/>
                </a:solidFill>
              </a:rPr>
              <a:pPr/>
              <a:t>42</a:t>
            </a:fld>
            <a:endParaRPr lang="en-US" altLang="en-US" sz="1200" smtClean="0">
              <a:solidFill>
                <a:srgbClr val="08515E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661988"/>
          </a:xfrm>
        </p:spPr>
        <p:txBody>
          <a:bodyPr/>
          <a:lstStyle/>
          <a:p>
            <a:r>
              <a:rPr lang="en-GB" altLang="en-US" smtClean="0"/>
              <a:t>Project management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335D0-E939-4324-BCB4-85DD49C4C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513"/>
            <a:ext cx="7848600" cy="4572000"/>
          </a:xfrm>
        </p:spPr>
        <p:txBody>
          <a:bodyPr/>
          <a:lstStyle/>
          <a:p>
            <a:pPr>
              <a:defRPr/>
            </a:pPr>
            <a:r>
              <a:rPr lang="en-GB" sz="2800" dirty="0" err="1"/>
              <a:t>Zoho</a:t>
            </a:r>
            <a:endParaRPr lang="en-GB" sz="2800" dirty="0"/>
          </a:p>
          <a:p>
            <a:pPr lvl="1">
              <a:defRPr/>
            </a:pPr>
            <a:r>
              <a:rPr lang="en-GB" sz="2800" dirty="0">
                <a:hlinkClick r:id="rId2"/>
              </a:rPr>
              <a:t>https://www.zoho.eu/projects/</a:t>
            </a:r>
            <a:endParaRPr lang="en-GB" sz="2800" dirty="0"/>
          </a:p>
          <a:p>
            <a:pPr lvl="1">
              <a:defRPr/>
            </a:pPr>
            <a:r>
              <a:rPr lang="en-GB" sz="2800" dirty="0"/>
              <a:t>Online co-ordinate group project </a:t>
            </a:r>
            <a:r>
              <a:rPr lang="en-GB" sz="2800" dirty="0" err="1"/>
              <a:t>activitiy</a:t>
            </a:r>
            <a:endParaRPr lang="en-GB" sz="2800" dirty="0"/>
          </a:p>
          <a:p>
            <a:pPr lvl="1">
              <a:defRPr/>
            </a:pPr>
            <a:r>
              <a:rPr lang="en-GB" sz="2800" dirty="0"/>
              <a:t>(includes scheduling, charts, issue tracking)</a:t>
            </a:r>
          </a:p>
          <a:p>
            <a:pPr>
              <a:defRPr/>
            </a:pPr>
            <a:r>
              <a:rPr lang="en-GB" sz="2800" dirty="0"/>
              <a:t>Bug management/issue tracking</a:t>
            </a:r>
          </a:p>
          <a:p>
            <a:pPr lvl="1">
              <a:defRPr/>
            </a:pPr>
            <a:r>
              <a:rPr lang="en-GB" sz="2800" dirty="0"/>
              <a:t>Active online database for tracking and chasing bugs</a:t>
            </a:r>
          </a:p>
          <a:p>
            <a:pPr>
              <a:defRPr/>
            </a:pPr>
            <a:r>
              <a:rPr lang="en-GB" sz="2800" dirty="0" err="1"/>
              <a:t>WiKi</a:t>
            </a:r>
            <a:endParaRPr lang="en-GB" sz="2800" dirty="0"/>
          </a:p>
          <a:p>
            <a:pPr lvl="1">
              <a:defRPr/>
            </a:pPr>
            <a:r>
              <a:rPr lang="en-GB" sz="2800" dirty="0"/>
              <a:t>Easy to edit website (good for general system documentation)</a:t>
            </a:r>
          </a:p>
          <a:p>
            <a:pPr marL="0" indent="0">
              <a:buFont typeface="Times" panose="02020603050405020304" pitchFamily="18" charset="0"/>
              <a:buNone/>
              <a:defRPr/>
            </a:pPr>
            <a:endParaRPr lang="en-GB" sz="2800" dirty="0"/>
          </a:p>
          <a:p>
            <a:pPr>
              <a:defRPr/>
            </a:pPr>
            <a:endParaRPr lang="en-GB" sz="2800" dirty="0"/>
          </a:p>
          <a:p>
            <a:pPr lvl="1">
              <a:defRPr/>
            </a:pPr>
            <a:endParaRPr lang="en-GB" sz="2800" dirty="0"/>
          </a:p>
          <a:p>
            <a:pPr>
              <a:defRPr/>
            </a:pPr>
            <a:endParaRPr lang="en-GB" sz="2800" dirty="0"/>
          </a:p>
        </p:txBody>
      </p:sp>
      <p:sp>
        <p:nvSpPr>
          <p:cNvPr id="59396" name="Date Placeholder 3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US" altLang="en-US" sz="1200" smtClean="0">
                <a:solidFill>
                  <a:srgbClr val="08515E"/>
                </a:solidFill>
              </a:rPr>
              <a:t>© University of Liverpool</a:t>
            </a:r>
          </a:p>
        </p:txBody>
      </p:sp>
      <p:sp>
        <p:nvSpPr>
          <p:cNvPr id="59397" name="Footer Placeholder 4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IE" altLang="en-US" sz="1200" smtClean="0">
                <a:solidFill>
                  <a:srgbClr val="08515E"/>
                </a:solidFill>
              </a:rPr>
              <a:t>COMP220/285</a:t>
            </a:r>
            <a:endParaRPr lang="en-US" altLang="en-US" sz="1200" smtClean="0">
              <a:solidFill>
                <a:srgbClr val="08515E"/>
              </a:solidFill>
            </a:endParaRPr>
          </a:p>
        </p:txBody>
      </p:sp>
      <p:sp>
        <p:nvSpPr>
          <p:cNvPr id="59398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US" altLang="en-US" sz="1200" smtClean="0">
                <a:solidFill>
                  <a:srgbClr val="08515E"/>
                </a:solidFill>
              </a:rPr>
              <a:t>slide  </a:t>
            </a:r>
            <a:fld id="{168E4127-7A96-4E3B-871A-A00C5802E514}" type="slidenum">
              <a:rPr lang="en-US" altLang="en-US" sz="1200" smtClean="0">
                <a:solidFill>
                  <a:srgbClr val="08515E"/>
                </a:solidFill>
              </a:rPr>
              <a:pPr/>
              <a:t>43</a:t>
            </a:fld>
            <a:endParaRPr lang="en-US" altLang="en-US" sz="1200" smtClean="0">
              <a:solidFill>
                <a:srgbClr val="08515E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Cost Estimation tools</a:t>
            </a:r>
          </a:p>
        </p:txBody>
      </p:sp>
      <p:sp>
        <p:nvSpPr>
          <p:cNvPr id="6041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Some tools developed for Cocomo</a:t>
            </a:r>
          </a:p>
          <a:p>
            <a:r>
              <a:rPr lang="en-GB" altLang="en-US" smtClean="0"/>
              <a:t>Agile</a:t>
            </a:r>
          </a:p>
          <a:p>
            <a:pPr lvl="1"/>
            <a:r>
              <a:rPr lang="en-GB" altLang="en-US" smtClean="0">
                <a:latin typeface="TheSans B5 Plain"/>
              </a:rPr>
              <a:t>Uses poker planning cost estimation</a:t>
            </a:r>
          </a:p>
          <a:p>
            <a:pPr lvl="1"/>
            <a:r>
              <a:rPr lang="en-GB" altLang="en-US" smtClean="0">
                <a:latin typeface="TheSans B5 Plain"/>
              </a:rPr>
              <a:t>Not many software tools used for this, is mostly a manual process</a:t>
            </a:r>
          </a:p>
        </p:txBody>
      </p:sp>
      <p:sp>
        <p:nvSpPr>
          <p:cNvPr id="60420" name="Date Placeholder 3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US" altLang="en-US" sz="1200" smtClean="0">
                <a:solidFill>
                  <a:srgbClr val="08515E"/>
                </a:solidFill>
              </a:rPr>
              <a:t>© University of Liverpool</a:t>
            </a:r>
          </a:p>
        </p:txBody>
      </p:sp>
      <p:sp>
        <p:nvSpPr>
          <p:cNvPr id="60421" name="Footer Placeholder 4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IE" altLang="en-US" sz="1200" smtClean="0">
                <a:solidFill>
                  <a:srgbClr val="08515E"/>
                </a:solidFill>
              </a:rPr>
              <a:t>COMP220/285</a:t>
            </a:r>
            <a:endParaRPr lang="en-US" altLang="en-US" sz="1200" smtClean="0">
              <a:solidFill>
                <a:srgbClr val="08515E"/>
              </a:solidFill>
            </a:endParaRPr>
          </a:p>
        </p:txBody>
      </p:sp>
      <p:sp>
        <p:nvSpPr>
          <p:cNvPr id="60422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US" altLang="en-US" sz="1200" smtClean="0">
                <a:solidFill>
                  <a:srgbClr val="08515E"/>
                </a:solidFill>
              </a:rPr>
              <a:t>slide  </a:t>
            </a:r>
            <a:fld id="{278D7C80-7F1D-4B3E-86E4-D3C9D1E83A44}" type="slidenum">
              <a:rPr lang="en-US" altLang="en-US" sz="1200" smtClean="0">
                <a:solidFill>
                  <a:srgbClr val="08515E"/>
                </a:solidFill>
              </a:rPr>
              <a:pPr/>
              <a:t>44</a:t>
            </a:fld>
            <a:endParaRPr lang="en-US" altLang="en-US" sz="1200" smtClean="0">
              <a:solidFill>
                <a:srgbClr val="08515E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661987"/>
          </a:xfrm>
        </p:spPr>
        <p:txBody>
          <a:bodyPr/>
          <a:lstStyle/>
          <a:p>
            <a:r>
              <a:rPr lang="en-GB" altLang="en-US" smtClean="0"/>
              <a:t>Version document control</a:t>
            </a:r>
          </a:p>
        </p:txBody>
      </p:sp>
      <p:sp>
        <p:nvSpPr>
          <p:cNvPr id="6144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160463"/>
            <a:ext cx="7848600" cy="4572000"/>
          </a:xfrm>
        </p:spPr>
        <p:txBody>
          <a:bodyPr/>
          <a:lstStyle/>
          <a:p>
            <a:r>
              <a:rPr lang="en-GB" altLang="en-US" sz="2800" smtClean="0"/>
              <a:t>Allows</a:t>
            </a:r>
          </a:p>
          <a:p>
            <a:pPr lvl="1"/>
            <a:r>
              <a:rPr lang="en-GB" altLang="en-US" sz="2800" smtClean="0">
                <a:latin typeface="TheSans B5 Plain"/>
              </a:rPr>
              <a:t>To keep all old versions of files</a:t>
            </a:r>
          </a:p>
          <a:p>
            <a:pPr lvl="1"/>
            <a:r>
              <a:rPr lang="en-GB" altLang="en-US" sz="2800" smtClean="0">
                <a:latin typeface="TheSans B5 Plain"/>
              </a:rPr>
              <a:t>To allow more than 1 person to change a file at the same time and merge results</a:t>
            </a:r>
          </a:p>
          <a:p>
            <a:pPr lvl="1"/>
            <a:r>
              <a:rPr lang="en-GB" altLang="en-US" sz="2800" smtClean="0">
                <a:latin typeface="TheSans B5 Plain"/>
              </a:rPr>
              <a:t>To provide access to old versions</a:t>
            </a:r>
          </a:p>
          <a:p>
            <a:pPr lvl="1"/>
            <a:r>
              <a:rPr lang="en-GB" altLang="en-US" sz="2800" smtClean="0">
                <a:latin typeface="TheSans B5 Plain"/>
              </a:rPr>
              <a:t>To be able to track changes to files</a:t>
            </a:r>
          </a:p>
          <a:p>
            <a:r>
              <a:rPr lang="en-GB" altLang="en-US" sz="2800" smtClean="0"/>
              <a:t>Examples</a:t>
            </a:r>
          </a:p>
          <a:p>
            <a:pPr lvl="1"/>
            <a:r>
              <a:rPr lang="en-GB" altLang="en-US" sz="2800" smtClean="0">
                <a:latin typeface="TheSans B5 Plain"/>
              </a:rPr>
              <a:t>svn, git</a:t>
            </a:r>
          </a:p>
          <a:p>
            <a:r>
              <a:rPr lang="en-GB" altLang="en-US" sz="2800" smtClean="0"/>
              <a:t>Note </a:t>
            </a:r>
          </a:p>
          <a:p>
            <a:pPr lvl="1"/>
            <a:r>
              <a:rPr lang="en-GB" altLang="en-US" sz="2800" smtClean="0">
                <a:latin typeface="TheSans B5 Plain"/>
              </a:rPr>
              <a:t>All documents need some kind of version control</a:t>
            </a:r>
          </a:p>
          <a:p>
            <a:pPr lvl="1"/>
            <a:endParaRPr lang="en-GB" altLang="en-US" sz="2800" smtClean="0">
              <a:latin typeface="TheSans B5 Plain"/>
            </a:endParaRPr>
          </a:p>
        </p:txBody>
      </p:sp>
      <p:sp>
        <p:nvSpPr>
          <p:cNvPr id="61444" name="Date Placeholder 3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US" altLang="en-US" sz="1200" smtClean="0">
                <a:solidFill>
                  <a:srgbClr val="08515E"/>
                </a:solidFill>
              </a:rPr>
              <a:t>© University of Liverpool</a:t>
            </a:r>
          </a:p>
        </p:txBody>
      </p:sp>
      <p:sp>
        <p:nvSpPr>
          <p:cNvPr id="61445" name="Footer Placeholder 4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IE" altLang="en-US" sz="1200" smtClean="0">
                <a:solidFill>
                  <a:srgbClr val="08515E"/>
                </a:solidFill>
              </a:rPr>
              <a:t>COMP220/285</a:t>
            </a:r>
            <a:endParaRPr lang="en-US" altLang="en-US" sz="1200" smtClean="0">
              <a:solidFill>
                <a:srgbClr val="08515E"/>
              </a:solidFill>
            </a:endParaRPr>
          </a:p>
        </p:txBody>
      </p:sp>
      <p:sp>
        <p:nvSpPr>
          <p:cNvPr id="6144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US" altLang="en-US" sz="1200" smtClean="0">
                <a:solidFill>
                  <a:srgbClr val="08515E"/>
                </a:solidFill>
              </a:rPr>
              <a:t>slide  </a:t>
            </a:r>
            <a:fld id="{1803E029-0D84-4212-89F9-95254602A1FE}" type="slidenum">
              <a:rPr lang="en-US" altLang="en-US" sz="1200" smtClean="0">
                <a:solidFill>
                  <a:srgbClr val="08515E"/>
                </a:solidFill>
              </a:rPr>
              <a:pPr/>
              <a:t>45</a:t>
            </a:fld>
            <a:endParaRPr lang="en-US" altLang="en-US" sz="1200" smtClean="0">
              <a:solidFill>
                <a:srgbClr val="08515E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661987"/>
          </a:xfrm>
        </p:spPr>
        <p:txBody>
          <a:bodyPr/>
          <a:lstStyle/>
          <a:p>
            <a:r>
              <a:rPr lang="en-GB" altLang="en-US" smtClean="0"/>
              <a:t>UML editors</a:t>
            </a:r>
          </a:p>
        </p:txBody>
      </p:sp>
      <p:sp>
        <p:nvSpPr>
          <p:cNvPr id="6246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089025"/>
            <a:ext cx="7848600" cy="4572000"/>
          </a:xfrm>
        </p:spPr>
        <p:txBody>
          <a:bodyPr/>
          <a:lstStyle/>
          <a:p>
            <a:r>
              <a:rPr lang="en-GB" altLang="en-US" smtClean="0"/>
              <a:t>Tools to allow UML diagrams to be produced electronically</a:t>
            </a:r>
          </a:p>
          <a:p>
            <a:r>
              <a:rPr lang="en-GB" altLang="en-US" smtClean="0"/>
              <a:t>Benefits</a:t>
            </a:r>
          </a:p>
          <a:p>
            <a:pPr lvl="1"/>
            <a:r>
              <a:rPr lang="en-GB" altLang="en-US" smtClean="0">
                <a:latin typeface="TheSans B5 Plain"/>
              </a:rPr>
              <a:t>Higher quality diagrams</a:t>
            </a:r>
          </a:p>
          <a:p>
            <a:pPr lvl="1"/>
            <a:r>
              <a:rPr lang="en-GB" altLang="en-US" smtClean="0">
                <a:latin typeface="TheSans B5 Plain"/>
              </a:rPr>
              <a:t>Allows hierarchical diagram linking</a:t>
            </a:r>
          </a:p>
          <a:p>
            <a:pPr lvl="1"/>
            <a:r>
              <a:rPr lang="en-GB" altLang="en-US" smtClean="0">
                <a:latin typeface="TheSans B5 Plain"/>
              </a:rPr>
              <a:t>Things like class diagrams can be used to generate code automatically</a:t>
            </a:r>
          </a:p>
          <a:p>
            <a:r>
              <a:rPr lang="en-GB" altLang="en-US" smtClean="0"/>
              <a:t>Examples</a:t>
            </a:r>
          </a:p>
          <a:p>
            <a:pPr lvl="1"/>
            <a:r>
              <a:rPr lang="en-GB" altLang="en-US" smtClean="0">
                <a:latin typeface="TheSans B5 Plain"/>
              </a:rPr>
              <a:t>Argo UML, Rational Rose, Papyrus (Eclipse plug-in)</a:t>
            </a:r>
          </a:p>
        </p:txBody>
      </p:sp>
      <p:sp>
        <p:nvSpPr>
          <p:cNvPr id="62468" name="Date Placeholder 3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US" altLang="en-US" sz="1200" smtClean="0">
                <a:solidFill>
                  <a:srgbClr val="08515E"/>
                </a:solidFill>
              </a:rPr>
              <a:t>© University of Liverpool</a:t>
            </a:r>
          </a:p>
        </p:txBody>
      </p:sp>
      <p:sp>
        <p:nvSpPr>
          <p:cNvPr id="62469" name="Footer Placeholder 4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IE" altLang="en-US" sz="1200" smtClean="0">
                <a:solidFill>
                  <a:srgbClr val="08515E"/>
                </a:solidFill>
              </a:rPr>
              <a:t>COMP220/285</a:t>
            </a:r>
            <a:endParaRPr lang="en-US" altLang="en-US" sz="1200" smtClean="0">
              <a:solidFill>
                <a:srgbClr val="08515E"/>
              </a:solidFill>
            </a:endParaRPr>
          </a:p>
        </p:txBody>
      </p:sp>
      <p:sp>
        <p:nvSpPr>
          <p:cNvPr id="62470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US" altLang="en-US" sz="1200" smtClean="0">
                <a:solidFill>
                  <a:srgbClr val="08515E"/>
                </a:solidFill>
              </a:rPr>
              <a:t>slide  </a:t>
            </a:r>
            <a:fld id="{36B401E8-5366-4553-A94D-10CD8E6F41A7}" type="slidenum">
              <a:rPr lang="en-US" altLang="en-US" sz="1200" smtClean="0">
                <a:solidFill>
                  <a:srgbClr val="08515E"/>
                </a:solidFill>
              </a:rPr>
              <a:pPr/>
              <a:t>46</a:t>
            </a:fld>
            <a:endParaRPr lang="en-US" altLang="en-US" sz="1200" smtClean="0">
              <a:solidFill>
                <a:srgbClr val="08515E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 noChangeArrowheads="1"/>
          </p:cNvSpPr>
          <p:nvPr>
            <p:ph type="title"/>
          </p:nvPr>
        </p:nvSpPr>
        <p:spPr>
          <a:xfrm>
            <a:off x="460375" y="288925"/>
            <a:ext cx="8229600" cy="661988"/>
          </a:xfrm>
        </p:spPr>
        <p:txBody>
          <a:bodyPr/>
          <a:lstStyle/>
          <a:p>
            <a:r>
              <a:rPr lang="en-GB" altLang="en-US" smtClean="0"/>
              <a:t>Reverse engineering</a:t>
            </a:r>
          </a:p>
        </p:txBody>
      </p:sp>
      <p:sp>
        <p:nvSpPr>
          <p:cNvPr id="6349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374650" y="1143000"/>
            <a:ext cx="8364538" cy="4572000"/>
          </a:xfrm>
        </p:spPr>
        <p:txBody>
          <a:bodyPr/>
          <a:lstStyle/>
          <a:p>
            <a:r>
              <a:rPr lang="en-GB" altLang="en-US" sz="2800" smtClean="0"/>
              <a:t>Takes object code and converts to source code</a:t>
            </a:r>
          </a:p>
          <a:p>
            <a:r>
              <a:rPr lang="en-GB" altLang="en-US" sz="2800" smtClean="0"/>
              <a:t>Used to</a:t>
            </a:r>
          </a:p>
          <a:p>
            <a:pPr lvl="1"/>
            <a:r>
              <a:rPr lang="en-GB" altLang="en-US" sz="2800" smtClean="0">
                <a:latin typeface="TheSans B5 Plain"/>
              </a:rPr>
              <a:t>Determine how product works</a:t>
            </a:r>
          </a:p>
          <a:p>
            <a:pPr lvl="1"/>
            <a:r>
              <a:rPr lang="en-GB" altLang="en-US" sz="2800" smtClean="0">
                <a:latin typeface="TheSans B5 Plain"/>
              </a:rPr>
              <a:t>Determine if code is infringing IPR </a:t>
            </a:r>
          </a:p>
          <a:p>
            <a:pPr lvl="1"/>
            <a:r>
              <a:rPr lang="en-GB" altLang="en-US" sz="2800" smtClean="0">
                <a:latin typeface="TheSans B5 Plain"/>
              </a:rPr>
              <a:t>Hack in, break copy protection</a:t>
            </a:r>
          </a:p>
          <a:p>
            <a:r>
              <a:rPr lang="en-GB" altLang="en-US" sz="2800" smtClean="0"/>
              <a:t>Examples</a:t>
            </a:r>
          </a:p>
          <a:p>
            <a:pPr lvl="1"/>
            <a:r>
              <a:rPr lang="en-GB" altLang="en-US" sz="2800" smtClean="0">
                <a:latin typeface="TheSans B5 Plain"/>
              </a:rPr>
              <a:t>JD Project (Java decompiler) http://jd.benow.ca/</a:t>
            </a:r>
          </a:p>
          <a:p>
            <a:pPr lvl="1"/>
            <a:r>
              <a:rPr lang="en-GB" altLang="en-US" sz="2800" smtClean="0">
                <a:latin typeface="TheSans B5 Plain"/>
              </a:rPr>
              <a:t>Disassembler (simplistic)</a:t>
            </a:r>
          </a:p>
          <a:p>
            <a:pPr lvl="1"/>
            <a:r>
              <a:rPr lang="en-GB" altLang="en-US" sz="2800" smtClean="0">
                <a:latin typeface="TheSans B5 Plain"/>
              </a:rPr>
              <a:t>C decompilers</a:t>
            </a:r>
          </a:p>
          <a:p>
            <a:r>
              <a:rPr lang="en-GB" altLang="en-US" sz="2800" smtClean="0"/>
              <a:t>Process needs symbols lists to make sense of code</a:t>
            </a:r>
          </a:p>
          <a:p>
            <a:pPr lvl="1"/>
            <a:endParaRPr lang="en-GB" altLang="en-US" sz="2800" smtClean="0">
              <a:latin typeface="TheSans B5 Plain"/>
            </a:endParaRPr>
          </a:p>
        </p:txBody>
      </p:sp>
      <p:sp>
        <p:nvSpPr>
          <p:cNvPr id="63492" name="Date Placeholder 3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US" altLang="en-US" sz="1200" smtClean="0">
                <a:solidFill>
                  <a:srgbClr val="08515E"/>
                </a:solidFill>
              </a:rPr>
              <a:t>© University of Liverpool</a:t>
            </a:r>
          </a:p>
        </p:txBody>
      </p:sp>
      <p:sp>
        <p:nvSpPr>
          <p:cNvPr id="63493" name="Footer Placeholder 4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IE" altLang="en-US" sz="1200" smtClean="0">
                <a:solidFill>
                  <a:srgbClr val="08515E"/>
                </a:solidFill>
              </a:rPr>
              <a:t>COMP220/285</a:t>
            </a:r>
            <a:endParaRPr lang="en-US" altLang="en-US" sz="1200" smtClean="0">
              <a:solidFill>
                <a:srgbClr val="08515E"/>
              </a:solidFill>
            </a:endParaRPr>
          </a:p>
        </p:txBody>
      </p:sp>
      <p:sp>
        <p:nvSpPr>
          <p:cNvPr id="6349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US" altLang="en-US" sz="1200" smtClean="0">
                <a:solidFill>
                  <a:srgbClr val="08515E"/>
                </a:solidFill>
              </a:rPr>
              <a:t>slide  </a:t>
            </a:r>
            <a:fld id="{1F24B335-E31A-40E3-A9EA-AE5CCF1DA785}" type="slidenum">
              <a:rPr lang="en-US" altLang="en-US" sz="1200" smtClean="0">
                <a:solidFill>
                  <a:srgbClr val="08515E"/>
                </a:solidFill>
              </a:rPr>
              <a:pPr/>
              <a:t>47</a:t>
            </a:fld>
            <a:endParaRPr lang="en-US" altLang="en-US" sz="1200" smtClean="0">
              <a:solidFill>
                <a:srgbClr val="08515E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661988"/>
          </a:xfrm>
        </p:spPr>
        <p:txBody>
          <a:bodyPr/>
          <a:lstStyle/>
          <a:p>
            <a:r>
              <a:rPr lang="en-GB" altLang="en-US" smtClean="0"/>
              <a:t>ORM relational manangement</a:t>
            </a:r>
          </a:p>
        </p:txBody>
      </p:sp>
      <p:sp>
        <p:nvSpPr>
          <p:cNvPr id="6451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7848600" cy="4572000"/>
          </a:xfrm>
        </p:spPr>
        <p:txBody>
          <a:bodyPr/>
          <a:lstStyle/>
          <a:p>
            <a:r>
              <a:rPr lang="en-GB" altLang="en-US" smtClean="0"/>
              <a:t>Used to save objects directly to database with programmer having to write MySQL statements</a:t>
            </a:r>
          </a:p>
          <a:p>
            <a:r>
              <a:rPr lang="en-GB" altLang="en-US" smtClean="0"/>
              <a:t>Benefits</a:t>
            </a:r>
          </a:p>
          <a:p>
            <a:pPr lvl="1"/>
            <a:r>
              <a:rPr lang="en-GB" altLang="en-US" smtClean="0">
                <a:latin typeface="TheSans B5 Plain"/>
              </a:rPr>
              <a:t>Saves programming time</a:t>
            </a:r>
          </a:p>
          <a:p>
            <a:pPr lvl="1"/>
            <a:r>
              <a:rPr lang="en-GB" altLang="en-US" smtClean="0">
                <a:latin typeface="TheSans B5 Plain"/>
              </a:rPr>
              <a:t>Reduces MySQL errors</a:t>
            </a:r>
          </a:p>
          <a:p>
            <a:pPr lvl="1"/>
            <a:r>
              <a:rPr lang="en-GB" altLang="en-US" smtClean="0">
                <a:latin typeface="TheSans B5 Plain"/>
              </a:rPr>
              <a:t>Improves performance (code can include performance enhances such as sharding)</a:t>
            </a:r>
          </a:p>
          <a:p>
            <a:pPr lvl="1"/>
            <a:r>
              <a:rPr lang="en-GB" altLang="en-US" smtClean="0">
                <a:latin typeface="TheSans B5 Plain"/>
              </a:rPr>
              <a:t>Allows validation of parameters such as database table names</a:t>
            </a:r>
          </a:p>
          <a:p>
            <a:endParaRPr lang="en-GB" altLang="en-US" smtClean="0"/>
          </a:p>
        </p:txBody>
      </p:sp>
      <p:sp>
        <p:nvSpPr>
          <p:cNvPr id="64516" name="Date Placeholder 3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US" altLang="en-US" sz="1200" smtClean="0">
                <a:solidFill>
                  <a:srgbClr val="08515E"/>
                </a:solidFill>
              </a:rPr>
              <a:t>© University of Liverpool</a:t>
            </a:r>
          </a:p>
        </p:txBody>
      </p:sp>
      <p:sp>
        <p:nvSpPr>
          <p:cNvPr id="64517" name="Footer Placeholder 4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IE" altLang="en-US" sz="1200" smtClean="0">
                <a:solidFill>
                  <a:srgbClr val="08515E"/>
                </a:solidFill>
              </a:rPr>
              <a:t>COMP220/285</a:t>
            </a:r>
            <a:endParaRPr lang="en-US" altLang="en-US" sz="1200" smtClean="0">
              <a:solidFill>
                <a:srgbClr val="08515E"/>
              </a:solidFill>
            </a:endParaRPr>
          </a:p>
        </p:txBody>
      </p:sp>
      <p:sp>
        <p:nvSpPr>
          <p:cNvPr id="64518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US" altLang="en-US" sz="1200" smtClean="0">
                <a:solidFill>
                  <a:srgbClr val="08515E"/>
                </a:solidFill>
              </a:rPr>
              <a:t>slide  </a:t>
            </a:r>
            <a:fld id="{3E84D4DD-9AEC-4790-A545-B0F84C127C71}" type="slidenum">
              <a:rPr lang="en-US" altLang="en-US" sz="1200" smtClean="0">
                <a:solidFill>
                  <a:srgbClr val="08515E"/>
                </a:solidFill>
              </a:rPr>
              <a:pPr/>
              <a:t>48</a:t>
            </a:fld>
            <a:endParaRPr lang="en-US" altLang="en-US" sz="1200" smtClean="0">
              <a:solidFill>
                <a:srgbClr val="08515E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ORM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A0983-04F2-46B7-8043-E676AA530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Hibernate (Java based)</a:t>
            </a:r>
          </a:p>
          <a:p>
            <a:pPr>
              <a:defRPr/>
            </a:pPr>
            <a:r>
              <a:rPr lang="en-GB" dirty="0" err="1"/>
              <a:t>nHiberante</a:t>
            </a:r>
            <a:r>
              <a:rPr lang="en-GB" dirty="0"/>
              <a:t> (C# based)</a:t>
            </a:r>
          </a:p>
          <a:p>
            <a:pPr>
              <a:defRPr/>
            </a:pPr>
            <a:r>
              <a:rPr lang="en-GB" dirty="0"/>
              <a:t>Example class…</a:t>
            </a:r>
          </a:p>
          <a:p>
            <a:pPr marL="0" indent="0">
              <a:buFont typeface="Times" panose="02020603050405020304" pitchFamily="18" charset="0"/>
              <a:buNone/>
              <a:defRPr/>
            </a:pPr>
            <a:r>
              <a:rPr lang="en-GB" sz="1800" b="1" dirty="0"/>
              <a:t>public class Stock implements </a:t>
            </a:r>
            <a:r>
              <a:rPr lang="en-GB" sz="1800" b="1" dirty="0" err="1"/>
              <a:t>java.io.Serializable</a:t>
            </a:r>
            <a:r>
              <a:rPr lang="en-GB" sz="1800" b="1" dirty="0"/>
              <a:t> {</a:t>
            </a:r>
          </a:p>
          <a:p>
            <a:pPr marL="0" indent="0">
              <a:buFont typeface="Times" panose="02020603050405020304" pitchFamily="18" charset="0"/>
              <a:buNone/>
              <a:defRPr/>
            </a:pPr>
            <a:endParaRPr lang="en-GB" sz="1800" b="1" dirty="0"/>
          </a:p>
          <a:p>
            <a:pPr marL="0" indent="0">
              <a:buFont typeface="Times" panose="02020603050405020304" pitchFamily="18" charset="0"/>
              <a:buNone/>
              <a:defRPr/>
            </a:pPr>
            <a:r>
              <a:rPr lang="en-GB" sz="1800" b="1" dirty="0"/>
              <a:t>	private Integer </a:t>
            </a:r>
            <a:r>
              <a:rPr lang="en-GB" sz="1800" b="1" dirty="0" err="1"/>
              <a:t>stockId</a:t>
            </a:r>
            <a:r>
              <a:rPr lang="en-GB" sz="1800" b="1" dirty="0"/>
              <a:t>;</a:t>
            </a:r>
          </a:p>
          <a:p>
            <a:pPr marL="0" indent="0">
              <a:buFont typeface="Times" panose="02020603050405020304" pitchFamily="18" charset="0"/>
              <a:buNone/>
              <a:defRPr/>
            </a:pPr>
            <a:r>
              <a:rPr lang="en-GB" sz="1800" b="1" dirty="0"/>
              <a:t>	private String </a:t>
            </a:r>
            <a:r>
              <a:rPr lang="en-GB" sz="1800" b="1" dirty="0" err="1"/>
              <a:t>stockCode</a:t>
            </a:r>
            <a:r>
              <a:rPr lang="en-GB" sz="1800" b="1" dirty="0"/>
              <a:t>;</a:t>
            </a:r>
          </a:p>
          <a:p>
            <a:pPr marL="0" indent="0">
              <a:buFont typeface="Times" panose="02020603050405020304" pitchFamily="18" charset="0"/>
              <a:buNone/>
              <a:defRPr/>
            </a:pPr>
            <a:r>
              <a:rPr lang="en-GB" sz="1800" b="1" dirty="0"/>
              <a:t>	private String </a:t>
            </a:r>
            <a:r>
              <a:rPr lang="en-GB" sz="1800" b="1" dirty="0" err="1"/>
              <a:t>stockName</a:t>
            </a:r>
            <a:r>
              <a:rPr lang="en-GB" sz="1800" b="1" dirty="0"/>
              <a:t>;</a:t>
            </a:r>
          </a:p>
          <a:p>
            <a:pPr marL="0" indent="0">
              <a:buFont typeface="Times" panose="02020603050405020304" pitchFamily="18" charset="0"/>
              <a:buNone/>
              <a:defRPr/>
            </a:pPr>
            <a:r>
              <a:rPr lang="en-GB" sz="1800" b="1" dirty="0"/>
              <a:t>	private </a:t>
            </a:r>
            <a:r>
              <a:rPr lang="en-GB" sz="1800" b="1" dirty="0" err="1"/>
              <a:t>StockDetail</a:t>
            </a:r>
            <a:r>
              <a:rPr lang="en-GB" sz="1800" b="1" dirty="0"/>
              <a:t> </a:t>
            </a:r>
            <a:r>
              <a:rPr lang="en-GB" sz="1800" b="1" dirty="0" err="1"/>
              <a:t>stockDetail</a:t>
            </a:r>
            <a:r>
              <a:rPr lang="en-GB" sz="1800" b="1" dirty="0"/>
              <a:t>;</a:t>
            </a:r>
          </a:p>
          <a:p>
            <a:pPr marL="0" indent="0">
              <a:buFont typeface="Times" panose="02020603050405020304" pitchFamily="18" charset="0"/>
              <a:buNone/>
              <a:defRPr/>
            </a:pPr>
            <a:endParaRPr lang="en-GB" sz="1800" b="1" dirty="0"/>
          </a:p>
          <a:p>
            <a:pPr marL="0" indent="0">
              <a:buFont typeface="Times" panose="02020603050405020304" pitchFamily="18" charset="0"/>
              <a:buNone/>
              <a:defRPr/>
            </a:pPr>
            <a:r>
              <a:rPr lang="en-GB" sz="1800" b="1" dirty="0"/>
              <a:t>	//constructor &amp; getter and setter methods</a:t>
            </a:r>
          </a:p>
          <a:p>
            <a:pPr marL="0" indent="0">
              <a:buFont typeface="Times" panose="02020603050405020304" pitchFamily="18" charset="0"/>
              <a:buNone/>
              <a:defRPr/>
            </a:pPr>
            <a:endParaRPr lang="en-GB" sz="1800" b="1" dirty="0"/>
          </a:p>
          <a:p>
            <a:pPr marL="0" indent="0">
              <a:buFont typeface="Times" panose="02020603050405020304" pitchFamily="18" charset="0"/>
              <a:buNone/>
              <a:defRPr/>
            </a:pPr>
            <a:r>
              <a:rPr lang="en-GB" sz="1800" b="1" dirty="0"/>
              <a:t>}</a:t>
            </a:r>
          </a:p>
        </p:txBody>
      </p:sp>
      <p:sp>
        <p:nvSpPr>
          <p:cNvPr id="65540" name="Date Placeholder 3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US" altLang="en-US" sz="1200" smtClean="0">
                <a:solidFill>
                  <a:srgbClr val="08515E"/>
                </a:solidFill>
              </a:rPr>
              <a:t>© University of Liverpool</a:t>
            </a:r>
          </a:p>
        </p:txBody>
      </p:sp>
      <p:sp>
        <p:nvSpPr>
          <p:cNvPr id="65541" name="Footer Placeholder 4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IE" altLang="en-US" sz="1200" smtClean="0">
                <a:solidFill>
                  <a:srgbClr val="08515E"/>
                </a:solidFill>
              </a:rPr>
              <a:t>COMP220/285</a:t>
            </a:r>
            <a:endParaRPr lang="en-US" altLang="en-US" sz="1200" smtClean="0">
              <a:solidFill>
                <a:srgbClr val="08515E"/>
              </a:solidFill>
            </a:endParaRPr>
          </a:p>
        </p:txBody>
      </p:sp>
      <p:sp>
        <p:nvSpPr>
          <p:cNvPr id="65542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US" altLang="en-US" sz="1200" smtClean="0">
                <a:solidFill>
                  <a:srgbClr val="08515E"/>
                </a:solidFill>
              </a:rPr>
              <a:t>slide  </a:t>
            </a:r>
            <a:fld id="{5C69D02E-886A-49CC-AA2F-C94657AC4982}" type="slidenum">
              <a:rPr lang="en-US" altLang="en-US" sz="1200" smtClean="0">
                <a:solidFill>
                  <a:srgbClr val="08515E"/>
                </a:solidFill>
              </a:rPr>
              <a:pPr/>
              <a:t>49</a:t>
            </a:fld>
            <a:endParaRPr lang="en-US" altLang="en-US" sz="1200" smtClean="0">
              <a:solidFill>
                <a:srgbClr val="08515E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679450"/>
            <a:ext cx="8229600" cy="661988"/>
          </a:xfrm>
        </p:spPr>
        <p:txBody>
          <a:bodyPr/>
          <a:lstStyle/>
          <a:p>
            <a:pPr eaLnBrk="1" hangingPunct="1"/>
            <a:r>
              <a:rPr lang="en-GB" altLang="en-US" smtClean="0"/>
              <a:t>Contents</a:t>
            </a:r>
          </a:p>
        </p:txBody>
      </p:sp>
      <p:sp>
        <p:nvSpPr>
          <p:cNvPr id="1638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593850"/>
            <a:ext cx="7848600" cy="4572000"/>
          </a:xfrm>
        </p:spPr>
        <p:txBody>
          <a:bodyPr/>
          <a:lstStyle/>
          <a:p>
            <a:pPr eaLnBrk="1" hangingPunct="1"/>
            <a:r>
              <a:rPr lang="en-GB" altLang="en-US" sz="2800" dirty="0" smtClean="0"/>
              <a:t>Methodology of Extreme Programming </a:t>
            </a:r>
          </a:p>
          <a:p>
            <a:pPr lvl="1" eaLnBrk="1" hangingPunct="1"/>
            <a:r>
              <a:rPr lang="en-GB" altLang="en-US" sz="2800" dirty="0" smtClean="0">
                <a:latin typeface="TheSans B5 Plain"/>
              </a:rPr>
              <a:t>(brief, methodological part)</a:t>
            </a:r>
          </a:p>
          <a:p>
            <a:pPr eaLnBrk="1" hangingPunct="1"/>
            <a:r>
              <a:rPr lang="en-GB" altLang="en-US" sz="2800" dirty="0" smtClean="0"/>
              <a:t>Software testing theory and practice</a:t>
            </a:r>
          </a:p>
          <a:p>
            <a:pPr eaLnBrk="1" hangingPunct="1"/>
            <a:r>
              <a:rPr lang="en-GB" altLang="en-US" sz="2800" dirty="0" smtClean="0"/>
              <a:t>Introduction to software tools</a:t>
            </a:r>
          </a:p>
          <a:p>
            <a:pPr eaLnBrk="1" hangingPunct="1"/>
            <a:r>
              <a:rPr lang="en-GB" altLang="en-US" sz="2800" dirty="0" smtClean="0"/>
              <a:t>Source code control</a:t>
            </a:r>
          </a:p>
          <a:p>
            <a:pPr eaLnBrk="1" hangingPunct="1"/>
            <a:r>
              <a:rPr lang="en-GB" altLang="en-US" sz="2800" dirty="0" smtClean="0"/>
              <a:t>Java Development with  Eclipse </a:t>
            </a:r>
          </a:p>
          <a:p>
            <a:pPr eaLnBrk="1" hangingPunct="1"/>
            <a:r>
              <a:rPr lang="en-GB" altLang="en-US" sz="2800" dirty="0" smtClean="0"/>
              <a:t>Ant </a:t>
            </a:r>
            <a:endParaRPr lang="en-GB" altLang="en-US" sz="2800" dirty="0"/>
          </a:p>
          <a:p>
            <a:pPr eaLnBrk="1" hangingPunct="1"/>
            <a:r>
              <a:rPr lang="en-GB" altLang="en-US" sz="2800" dirty="0" smtClean="0"/>
              <a:t>Junit</a:t>
            </a:r>
          </a:p>
        </p:txBody>
      </p:sp>
      <p:sp>
        <p:nvSpPr>
          <p:cNvPr id="1638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/>
              </a:rPr>
              <a:t>© University of Liverpool</a:t>
            </a:r>
          </a:p>
        </p:txBody>
      </p:sp>
      <p:sp>
        <p:nvSpPr>
          <p:cNvPr id="1638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/>
              </a:rPr>
              <a:t>COMP220/285</a:t>
            </a:r>
            <a:endParaRPr lang="en-US" altLang="en-US" sz="1200" smtClean="0">
              <a:latin typeface="TheSans B5 Plain"/>
            </a:endParaRPr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/>
              </a:rPr>
              <a:t>slide  </a:t>
            </a:r>
            <a:fld id="{D6532E3D-642F-4220-9177-A85FAF4F83B7}" type="slidenum">
              <a:rPr lang="en-US" altLang="en-US" sz="1200" smtClean="0">
                <a:latin typeface="TheSans B5 Plain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 smtClean="0">
              <a:latin typeface="TheSans B5 Pla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 noChangeArrowheads="1"/>
          </p:cNvSpPr>
          <p:nvPr>
            <p:ph type="title"/>
          </p:nvPr>
        </p:nvSpPr>
        <p:spPr>
          <a:xfrm>
            <a:off x="104775" y="50800"/>
            <a:ext cx="8229600" cy="661988"/>
          </a:xfrm>
        </p:spPr>
        <p:txBody>
          <a:bodyPr/>
          <a:lstStyle/>
          <a:p>
            <a:r>
              <a:rPr lang="en-GB" altLang="en-US" smtClean="0"/>
              <a:t>ORM example code</a:t>
            </a:r>
          </a:p>
        </p:txBody>
      </p:sp>
      <p:sp>
        <p:nvSpPr>
          <p:cNvPr id="6656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85775" y="836613"/>
            <a:ext cx="7848600" cy="4572000"/>
          </a:xfrm>
        </p:spPr>
        <p:txBody>
          <a:bodyPr/>
          <a:lstStyle/>
          <a:p>
            <a:pPr marL="0" indent="0">
              <a:buFont typeface="Times" panose="02020603050405020304" pitchFamily="18" charset="0"/>
              <a:buNone/>
            </a:pPr>
            <a:r>
              <a:rPr lang="en-GB" altLang="en-US" sz="1800" b="1" smtClean="0"/>
              <a:t>&lt;hibernate-mapping&gt;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1800" b="1" smtClean="0"/>
              <a:t>	&lt;class name="com.mkyong.stock.Stock" table="stock" catalog="mkyongdb"&gt;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1800" b="1" smtClean="0"/>
              <a:t>		&lt;id name="stockId" type="java.lang.Integer"&gt;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1800" b="1" smtClean="0"/>
              <a:t>			&lt;column name="STOCK_ID" /&gt;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1800" b="1" smtClean="0"/>
              <a:t>			&lt;generator class="identity" /&gt;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1800" b="1" smtClean="0"/>
              <a:t>		&lt;/id&gt;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1800" b="1" smtClean="0"/>
              <a:t>		&lt;property name="stockCode" type="string"&gt;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1800" b="1" smtClean="0"/>
              <a:t>			&lt;column name="STOCK_CODE" length="10" not-null="true" unique="true" /&gt;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1800" b="1" smtClean="0"/>
              <a:t>		&lt;/property&gt;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1800" b="1" smtClean="0"/>
              <a:t>		&lt;property name="stockName" type="string"&gt;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1800" b="1" smtClean="0"/>
              <a:t>			&lt;column name="STOCK_NAME" length="20" not-null="true" unique="true" /&gt;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1800" b="1" smtClean="0"/>
              <a:t>		&lt;/property&gt;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1800" b="1" smtClean="0"/>
              <a:t>		&lt;one-to-one name="stockDetail" class="com.mkyong.stock.StockDetail"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1800" b="1" smtClean="0"/>
              <a:t>			cascade="save-update"&gt;&lt;/one-to-one&gt;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1800" b="1" smtClean="0"/>
              <a:t>	&lt;/class&gt;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1800" b="1" smtClean="0"/>
              <a:t>&lt;/hibernate-mapping&gt;</a:t>
            </a:r>
          </a:p>
        </p:txBody>
      </p:sp>
      <p:sp>
        <p:nvSpPr>
          <p:cNvPr id="66564" name="Date Placeholder 3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US" altLang="en-US" sz="1200" smtClean="0">
                <a:solidFill>
                  <a:srgbClr val="08515E"/>
                </a:solidFill>
              </a:rPr>
              <a:t>© University of Liverpool</a:t>
            </a:r>
          </a:p>
        </p:txBody>
      </p:sp>
      <p:sp>
        <p:nvSpPr>
          <p:cNvPr id="66565" name="Footer Placeholder 4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IE" altLang="en-US" sz="1200" smtClean="0">
                <a:solidFill>
                  <a:srgbClr val="08515E"/>
                </a:solidFill>
              </a:rPr>
              <a:t>COMP220/285</a:t>
            </a:r>
            <a:endParaRPr lang="en-US" altLang="en-US" sz="1200" smtClean="0">
              <a:solidFill>
                <a:srgbClr val="08515E"/>
              </a:solidFill>
            </a:endParaRPr>
          </a:p>
        </p:txBody>
      </p:sp>
      <p:sp>
        <p:nvSpPr>
          <p:cNvPr id="6656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r>
              <a:rPr lang="en-US" altLang="en-US" sz="1200" smtClean="0">
                <a:solidFill>
                  <a:srgbClr val="08515E"/>
                </a:solidFill>
              </a:rPr>
              <a:t>slide  </a:t>
            </a:r>
            <a:fld id="{8731BF37-9D6A-4029-84CC-CCF824E41552}" type="slidenum">
              <a:rPr lang="en-US" altLang="en-US" sz="1200" smtClean="0">
                <a:solidFill>
                  <a:srgbClr val="08515E"/>
                </a:solidFill>
              </a:rPr>
              <a:pPr/>
              <a:t>50</a:t>
            </a:fld>
            <a:endParaRPr lang="en-US" altLang="en-US" sz="1200" smtClean="0">
              <a:solidFill>
                <a:srgbClr val="08515E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661987"/>
          </a:xfrm>
        </p:spPr>
        <p:txBody>
          <a:bodyPr/>
          <a:lstStyle/>
          <a:p>
            <a:r>
              <a:rPr lang="en-GB" altLang="en-US" smtClean="0"/>
              <a:t>Processes with/without case</a:t>
            </a:r>
          </a:p>
        </p:txBody>
      </p:sp>
      <p:sp>
        <p:nvSpPr>
          <p:cNvPr id="6758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944563"/>
            <a:ext cx="7848600" cy="4572000"/>
          </a:xfrm>
        </p:spPr>
        <p:txBody>
          <a:bodyPr/>
          <a:lstStyle/>
          <a:p>
            <a:r>
              <a:rPr lang="en-GB" altLang="en-US" smtClean="0"/>
              <a:t>No CASE</a:t>
            </a:r>
          </a:p>
          <a:p>
            <a:pPr lvl="1"/>
            <a:r>
              <a:rPr lang="en-GB" altLang="en-US" smtClean="0">
                <a:latin typeface="TheSans B5 Plain"/>
              </a:rPr>
              <a:t>Tester sends bug report to programmer via email, programmer looks at code, fixes code, sends new source back to tester</a:t>
            </a:r>
          </a:p>
          <a:p>
            <a:r>
              <a:rPr lang="en-GB" altLang="en-US" smtClean="0"/>
              <a:t>Problems</a:t>
            </a:r>
          </a:p>
          <a:p>
            <a:pPr lvl="1"/>
            <a:r>
              <a:rPr lang="en-GB" altLang="en-US" smtClean="0">
                <a:latin typeface="TheSans B5 Plain"/>
              </a:rPr>
              <a:t>No proper record of bug and fix</a:t>
            </a:r>
          </a:p>
          <a:p>
            <a:pPr lvl="1"/>
            <a:r>
              <a:rPr lang="en-GB" altLang="en-US" smtClean="0">
                <a:latin typeface="TheSans B5 Plain"/>
              </a:rPr>
              <a:t>Visibility of process limited (team leader manager)</a:t>
            </a:r>
          </a:p>
          <a:p>
            <a:pPr lvl="1"/>
            <a:r>
              <a:rPr lang="en-GB" altLang="en-US" smtClean="0">
                <a:latin typeface="TheSans B5 Plain"/>
              </a:rPr>
              <a:t>Easy for bugs to get lost</a:t>
            </a:r>
          </a:p>
          <a:p>
            <a:pPr lvl="1"/>
            <a:r>
              <a:rPr lang="en-GB" altLang="en-US" smtClean="0">
                <a:latin typeface="TheSans B5 Plain"/>
              </a:rPr>
              <a:t>Hard to but priority on bug</a:t>
            </a:r>
          </a:p>
          <a:p>
            <a:pPr lvl="1"/>
            <a:endParaRPr lang="en-GB" altLang="en-US" smtClean="0">
              <a:latin typeface="TheSans B5 Plain"/>
            </a:endParaRPr>
          </a:p>
        </p:txBody>
      </p:sp>
      <p:sp>
        <p:nvSpPr>
          <p:cNvPr id="6758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/>
              </a:rPr>
              <a:t>© University of Liverpool</a:t>
            </a:r>
          </a:p>
        </p:txBody>
      </p:sp>
      <p:sp>
        <p:nvSpPr>
          <p:cNvPr id="6758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/>
              </a:rPr>
              <a:t>COMP220/285</a:t>
            </a:r>
            <a:endParaRPr lang="en-US" altLang="en-US" sz="1200" smtClean="0">
              <a:latin typeface="TheSans B5 Plain"/>
            </a:endParaRPr>
          </a:p>
        </p:txBody>
      </p:sp>
      <p:sp>
        <p:nvSpPr>
          <p:cNvPr id="675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/>
              </a:rPr>
              <a:t>slide  </a:t>
            </a:r>
            <a:fld id="{012176BB-697F-48FB-BFEF-379761D54BA5}" type="slidenum">
              <a:rPr lang="en-US" altLang="en-US" sz="1200" smtClean="0">
                <a:latin typeface="TheSans B5 Plain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200" smtClean="0">
              <a:latin typeface="TheSans B5 Pla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-26988"/>
            <a:ext cx="8229600" cy="661988"/>
          </a:xfrm>
        </p:spPr>
        <p:txBody>
          <a:bodyPr/>
          <a:lstStyle/>
          <a:p>
            <a:r>
              <a:rPr lang="en-GB" altLang="en-US" smtClean="0"/>
              <a:t>Bug fix with CASE</a:t>
            </a:r>
          </a:p>
        </p:txBody>
      </p:sp>
      <p:sp>
        <p:nvSpPr>
          <p:cNvPr id="6861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620713"/>
            <a:ext cx="7848600" cy="4572000"/>
          </a:xfrm>
        </p:spPr>
        <p:txBody>
          <a:bodyPr/>
          <a:lstStyle/>
          <a:p>
            <a:r>
              <a:rPr lang="en-GB" altLang="en-US" sz="2400" smtClean="0"/>
              <a:t>Tested finds bug and records on bug management tool (example Bugzilla) and assigns bug to programmer</a:t>
            </a:r>
          </a:p>
          <a:p>
            <a:r>
              <a:rPr lang="en-GB" altLang="en-US" sz="2400" smtClean="0"/>
              <a:t>Bug management tool sends email to programmer</a:t>
            </a:r>
          </a:p>
          <a:p>
            <a:r>
              <a:rPr lang="en-GB" altLang="en-US" sz="2400" smtClean="0"/>
              <a:t>Programmer logs into bug management tool and accepts/rejects bug and adds comment</a:t>
            </a:r>
          </a:p>
          <a:p>
            <a:r>
              <a:rPr lang="en-GB" altLang="en-US" sz="2400" smtClean="0"/>
              <a:t>Programmer updates latest source code from source code control system</a:t>
            </a:r>
          </a:p>
          <a:p>
            <a:r>
              <a:rPr lang="en-GB" altLang="en-US" sz="2400" smtClean="0"/>
              <a:t>Programmer fixes/tests bug using debugger</a:t>
            </a:r>
          </a:p>
          <a:p>
            <a:r>
              <a:rPr lang="en-GB" altLang="en-US" sz="2400" smtClean="0"/>
              <a:t>Programmer re-commits code back to source code control with comment, which links back to bug id </a:t>
            </a:r>
          </a:p>
          <a:p>
            <a:r>
              <a:rPr lang="en-GB" altLang="en-US" sz="2400" smtClean="0"/>
              <a:t>Programmer adds comment from source code control log and comment about how to test bug to bug control system</a:t>
            </a:r>
          </a:p>
          <a:p>
            <a:r>
              <a:rPr lang="en-GB" altLang="en-US" sz="2400" smtClean="0"/>
              <a:t>Team leader downloads all source code and makes new build</a:t>
            </a:r>
          </a:p>
        </p:txBody>
      </p:sp>
      <p:sp>
        <p:nvSpPr>
          <p:cNvPr id="686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/>
              </a:rPr>
              <a:t>© University of Liverpool</a:t>
            </a:r>
          </a:p>
        </p:txBody>
      </p:sp>
      <p:sp>
        <p:nvSpPr>
          <p:cNvPr id="6861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/>
              </a:rPr>
              <a:t>COMP220/285</a:t>
            </a:r>
            <a:endParaRPr lang="en-US" altLang="en-US" sz="1200" smtClean="0">
              <a:latin typeface="TheSans B5 Plain"/>
            </a:endParaRPr>
          </a:p>
        </p:txBody>
      </p:sp>
      <p:sp>
        <p:nvSpPr>
          <p:cNvPr id="686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/>
              </a:rPr>
              <a:t>slide  </a:t>
            </a:r>
            <a:fld id="{EDAA137B-657E-42D2-B6CE-FE8320B4E700}" type="slidenum">
              <a:rPr lang="en-US" altLang="en-US" sz="1200" smtClean="0">
                <a:latin typeface="TheSans B5 Plain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200" smtClean="0">
              <a:latin typeface="TheSans B5 Pla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661987"/>
          </a:xfrm>
        </p:spPr>
        <p:txBody>
          <a:bodyPr/>
          <a:lstStyle/>
          <a:p>
            <a:r>
              <a:rPr lang="en-GB" altLang="en-US" smtClean="0"/>
              <a:t>Bug fixing with CASE support</a:t>
            </a:r>
          </a:p>
        </p:txBody>
      </p:sp>
      <p:sp>
        <p:nvSpPr>
          <p:cNvPr id="6963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539750" y="1052513"/>
            <a:ext cx="7848600" cy="4572000"/>
          </a:xfrm>
        </p:spPr>
        <p:txBody>
          <a:bodyPr/>
          <a:lstStyle/>
          <a:p>
            <a:r>
              <a:rPr lang="en-GB" altLang="en-US" smtClean="0"/>
              <a:t>Looks a lot more work, but most of the CASE processes take v.little time</a:t>
            </a:r>
          </a:p>
          <a:p>
            <a:r>
              <a:rPr lang="en-GB" altLang="en-US" smtClean="0"/>
              <a:t>Allows bugs to be properly assigned to staff</a:t>
            </a:r>
          </a:p>
          <a:p>
            <a:r>
              <a:rPr lang="en-GB" altLang="en-US" smtClean="0"/>
              <a:t>Gives a clear view of the process to the management of the project</a:t>
            </a:r>
          </a:p>
          <a:p>
            <a:r>
              <a:rPr lang="en-GB" altLang="en-US" smtClean="0"/>
              <a:t>One can look back and find out which bugs were fixed on which versions of files</a:t>
            </a:r>
          </a:p>
          <a:p>
            <a:r>
              <a:rPr lang="en-GB" altLang="en-US" smtClean="0"/>
              <a:t>Makes sure that bug reports are filled in correctly</a:t>
            </a:r>
          </a:p>
          <a:p>
            <a:endParaRPr lang="en-GB" altLang="en-US" smtClean="0"/>
          </a:p>
        </p:txBody>
      </p:sp>
      <p:sp>
        <p:nvSpPr>
          <p:cNvPr id="6963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/>
              </a:rPr>
              <a:t>© University of Liverpool</a:t>
            </a:r>
          </a:p>
        </p:txBody>
      </p:sp>
      <p:sp>
        <p:nvSpPr>
          <p:cNvPr id="6963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/>
              </a:rPr>
              <a:t>COMP220/285</a:t>
            </a:r>
            <a:endParaRPr lang="en-US" altLang="en-US" sz="1200" smtClean="0">
              <a:latin typeface="TheSans B5 Plain"/>
            </a:endParaRPr>
          </a:p>
        </p:txBody>
      </p:sp>
      <p:sp>
        <p:nvSpPr>
          <p:cNvPr id="696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/>
              </a:rPr>
              <a:t>slide  </a:t>
            </a:r>
            <a:fld id="{3F71BD11-F61B-4E57-AF44-4A6FF8E4B12E}" type="slidenum">
              <a:rPr lang="en-US" altLang="en-US" sz="1200" smtClean="0">
                <a:latin typeface="TheSans B5 Plain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200" smtClean="0">
              <a:latin typeface="TheSans B5 Pla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7065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Using CASE can make you</a:t>
            </a:r>
          </a:p>
          <a:p>
            <a:pPr lvl="1"/>
            <a:r>
              <a:rPr lang="en-GB" altLang="en-US" smtClean="0">
                <a:latin typeface="TheSans B5 Plain"/>
              </a:rPr>
              <a:t>Quicker</a:t>
            </a:r>
          </a:p>
          <a:p>
            <a:pPr lvl="1"/>
            <a:r>
              <a:rPr lang="en-GB" altLang="en-US" smtClean="0">
                <a:latin typeface="TheSans B5 Plain"/>
              </a:rPr>
              <a:t>Better team working</a:t>
            </a:r>
          </a:p>
          <a:p>
            <a:pPr lvl="1"/>
            <a:r>
              <a:rPr lang="en-GB" altLang="en-US" smtClean="0">
                <a:latin typeface="TheSans B5 Plain"/>
              </a:rPr>
              <a:t>More controlled</a:t>
            </a:r>
          </a:p>
          <a:p>
            <a:r>
              <a:rPr lang="en-GB" altLang="en-US" smtClean="0"/>
              <a:t>Many tools to choose from</a:t>
            </a:r>
          </a:p>
          <a:p>
            <a:r>
              <a:rPr lang="en-GB" altLang="en-US" smtClean="0"/>
              <a:t>Using IDE will encourage best practise</a:t>
            </a:r>
          </a:p>
          <a:p>
            <a:r>
              <a:rPr lang="en-GB" altLang="en-US" smtClean="0"/>
              <a:t>We will be looking in more detail at some of these tools in the next lecture</a:t>
            </a:r>
          </a:p>
        </p:txBody>
      </p:sp>
      <p:sp>
        <p:nvSpPr>
          <p:cNvPr id="7066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/>
              </a:rPr>
              <a:t>© University of Liverpool</a:t>
            </a:r>
          </a:p>
        </p:txBody>
      </p:sp>
      <p:sp>
        <p:nvSpPr>
          <p:cNvPr id="7066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/>
              </a:rPr>
              <a:t>COMP220/285</a:t>
            </a:r>
            <a:endParaRPr lang="en-US" altLang="en-US" sz="1200" smtClean="0">
              <a:latin typeface="TheSans B5 Plain"/>
            </a:endParaRPr>
          </a:p>
        </p:txBody>
      </p:sp>
      <p:sp>
        <p:nvSpPr>
          <p:cNvPr id="706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/>
              </a:rPr>
              <a:t>slide  </a:t>
            </a:r>
            <a:fld id="{5E08E8CA-AFDE-457D-8609-3B8A58AAB39A}" type="slidenum">
              <a:rPr lang="en-US" altLang="en-US" sz="1200" smtClean="0">
                <a:latin typeface="TheSans B5 Plain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200" smtClean="0">
              <a:latin typeface="TheSans B5 Pla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tools that will be introduced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Source code (</a:t>
            </a:r>
            <a:r>
              <a:rPr lang="en-GB" dirty="0" err="1" smtClean="0"/>
              <a:t>svn</a:t>
            </a:r>
            <a:r>
              <a:rPr lang="en-GB" dirty="0" smtClean="0"/>
              <a:t> and git)</a:t>
            </a:r>
          </a:p>
          <a:p>
            <a:r>
              <a:rPr lang="en-GB" dirty="0" smtClean="0"/>
              <a:t>Build (Maven)</a:t>
            </a:r>
          </a:p>
          <a:p>
            <a:r>
              <a:rPr lang="en-GB" dirty="0" smtClean="0"/>
              <a:t>ORM (Hibernate)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University of Liverpool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COMP220/285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 </a:t>
            </a:r>
            <a:fld id="{787330DF-F075-4327-ACF4-3C83C8C58DD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2869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661987"/>
          </a:xfrm>
        </p:spPr>
        <p:txBody>
          <a:bodyPr/>
          <a:lstStyle/>
          <a:p>
            <a:pPr eaLnBrk="1" hangingPunct="1"/>
            <a:r>
              <a:rPr lang="en-GB" altLang="en-US" smtClean="0"/>
              <a:t>Recommended texts</a:t>
            </a:r>
          </a:p>
        </p:txBody>
      </p:sp>
      <p:sp>
        <p:nvSpPr>
          <p:cNvPr id="1843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304925"/>
            <a:ext cx="7848600" cy="4572000"/>
          </a:xfrm>
        </p:spPr>
        <p:txBody>
          <a:bodyPr/>
          <a:lstStyle/>
          <a:p>
            <a:pPr eaLnBrk="1" hangingPunct="1"/>
            <a:r>
              <a:rPr lang="en-GB" altLang="en-US" sz="2400" smtClean="0"/>
              <a:t>Java Development with Ant  – E. Hatcher &amp; S.Loughran. Manning Publications, 2003 (ISBN:1-930110-58-8) </a:t>
            </a:r>
          </a:p>
          <a:p>
            <a:pPr eaLnBrk="1" hangingPunct="1"/>
            <a:r>
              <a:rPr lang="en-GB" altLang="en-US" sz="2400" smtClean="0"/>
              <a:t>Ant in Action, Second Edition of Java Development with Ant Steve Loughran and Erik Hatcher</a:t>
            </a:r>
            <a:br>
              <a:rPr lang="en-GB" altLang="en-US" sz="2400" smtClean="0"/>
            </a:br>
            <a:r>
              <a:rPr lang="en-GB" altLang="en-US" sz="2400" smtClean="0"/>
              <a:t>July, 2007 (ISBN: 1-932394-80-X) </a:t>
            </a:r>
          </a:p>
          <a:p>
            <a:pPr eaLnBrk="1" hangingPunct="1"/>
            <a:r>
              <a:rPr lang="en-GB" altLang="en-US" sz="2400" smtClean="0"/>
              <a:t>Eclipse in Action, A Guide for Java Developers, – D.Gallardo, E.Burnette, &amp; R.McGovern. Manning Publications, 2003 (ISBN:1-930110-96-0)</a:t>
            </a:r>
          </a:p>
          <a:p>
            <a:pPr eaLnBrk="1" hangingPunct="1"/>
            <a:r>
              <a:rPr lang="en-GB" altLang="en-US" sz="2400" smtClean="0"/>
              <a:t>JUnit  in Action, Second edition(!! For New version of JUnit (4); Old version of JUnit 3 will not be considered. ), P. Tahchiev, F. Leme, V. Massol, G. Gregory, Manning Publications, 2011. (ISBN: 9781935182023)</a:t>
            </a:r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/>
              </a:rPr>
              <a:t>© University of Liverpool</a:t>
            </a:r>
          </a:p>
        </p:txBody>
      </p:sp>
      <p:sp>
        <p:nvSpPr>
          <p:cNvPr id="1843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/>
              </a:rPr>
              <a:t>COMP220/285</a:t>
            </a:r>
            <a:endParaRPr lang="en-US" altLang="en-US" sz="1200" smtClean="0">
              <a:latin typeface="TheSans B5 Plain"/>
            </a:endParaRPr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/>
              </a:rPr>
              <a:t>slide  </a:t>
            </a:r>
            <a:fld id="{4A6D1B18-233C-448E-9971-A2DFD06BCF3A}" type="slidenum">
              <a:rPr lang="en-US" altLang="en-US" sz="1200" smtClean="0">
                <a:latin typeface="TheSans B5 Plain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 smtClean="0">
              <a:latin typeface="TheSans B5 Pla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246063"/>
            <a:ext cx="8229600" cy="661987"/>
          </a:xfrm>
        </p:spPr>
        <p:txBody>
          <a:bodyPr/>
          <a:lstStyle/>
          <a:p>
            <a:r>
              <a:rPr lang="en-GB" altLang="en-US" smtClean="0"/>
              <a:t>Extra reading</a:t>
            </a:r>
          </a:p>
        </p:txBody>
      </p:sp>
      <p:sp>
        <p:nvSpPr>
          <p:cNvPr id="2048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089025"/>
            <a:ext cx="7848600" cy="4572000"/>
          </a:xfrm>
        </p:spPr>
        <p:txBody>
          <a:bodyPr/>
          <a:lstStyle/>
          <a:p>
            <a:r>
              <a:rPr lang="en-GB" altLang="en-US" smtClean="0"/>
              <a:t>Java Tools for Extreme Programming – R.Hightower &amp; N.Lesiecki. Wiley, 2002 (ISBN:0-471-20708-X)</a:t>
            </a:r>
          </a:p>
          <a:p>
            <a:r>
              <a:rPr lang="en-GB" altLang="en-US" smtClean="0"/>
              <a:t>Professional Java Tools for Extreme Programming – R.Hightower et al. Wiley, 2004 (ISBN:0-7645-5617-7)</a:t>
            </a:r>
          </a:p>
          <a:p>
            <a:r>
              <a:rPr lang="en-GB" altLang="en-US" smtClean="0"/>
              <a:t>Test Driven Development – K.Beck. Addison-Wesley, 2003 (ISBN:0-321-14653-0)</a:t>
            </a: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/>
              </a:rPr>
              <a:t>© University of Liverpool</a:t>
            </a: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/>
              </a:rPr>
              <a:t>COMP220/285</a:t>
            </a:r>
            <a:endParaRPr lang="en-US" altLang="en-US" sz="1200" smtClean="0">
              <a:latin typeface="TheSans B5 Plain"/>
            </a:endParaRPr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/>
              </a:rPr>
              <a:t>slide  </a:t>
            </a:r>
            <a:fld id="{2BAC7E71-58D7-4415-B040-686F62E08DE5}" type="slidenum">
              <a:rPr lang="en-US" altLang="en-US" sz="1200" smtClean="0">
                <a:latin typeface="TheSans B5 Plain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 smtClean="0">
              <a:latin typeface="TheSans B5 Pla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174625"/>
            <a:ext cx="8229600" cy="661988"/>
          </a:xfrm>
        </p:spPr>
        <p:txBody>
          <a:bodyPr/>
          <a:lstStyle/>
          <a:p>
            <a:pPr eaLnBrk="1" hangingPunct="1"/>
            <a:r>
              <a:rPr lang="en-GB" altLang="en-US" smtClean="0"/>
              <a:t>Lab sessions</a:t>
            </a:r>
          </a:p>
        </p:txBody>
      </p:sp>
      <p:sp>
        <p:nvSpPr>
          <p:cNvPr id="2150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7848600" cy="4572000"/>
          </a:xfrm>
        </p:spPr>
        <p:txBody>
          <a:bodyPr/>
          <a:lstStyle/>
          <a:p>
            <a:pPr eaLnBrk="1" hangingPunct="1"/>
            <a:r>
              <a:rPr lang="en-GB" altLang="en-US" sz="2400" smtClean="0"/>
              <a:t>Labs will be devoted to simple exercises helping to really understand  how the software development tools (discussed on lectures) work in practice </a:t>
            </a:r>
          </a:p>
          <a:p>
            <a:pPr eaLnBrk="1" hangingPunct="1"/>
            <a:r>
              <a:rPr lang="en-GB" altLang="en-US" sz="2400" smtClean="0"/>
              <a:t>Inseparable  from the lectures</a:t>
            </a:r>
          </a:p>
          <a:p>
            <a:pPr eaLnBrk="1" hangingPunct="1"/>
            <a:r>
              <a:rPr lang="en-GB" altLang="en-US" sz="2400" smtClean="0"/>
              <a:t>The best and easiest way to prepare to the Exam  and Class Test (for COMP220) during the semester</a:t>
            </a:r>
          </a:p>
          <a:p>
            <a:pPr eaLnBrk="1" hangingPunct="1"/>
            <a:r>
              <a:rPr lang="en-GB" altLang="en-US" sz="2400" smtClean="0"/>
              <a:t>Without doing labs well you will be unable to do and pass Lab Test (for both COMP220 and COMP285). </a:t>
            </a:r>
          </a:p>
          <a:p>
            <a:pPr eaLnBrk="1" hangingPunct="1"/>
            <a:r>
              <a:rPr lang="en-GB" altLang="en-US" sz="2400" smtClean="0"/>
              <a:t>COMP285 will have additional Practical Assignment and no exam. Thus, labs are invaluable for you</a:t>
            </a:r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/>
              </a:rPr>
              <a:t>© University of Liverpool</a:t>
            </a:r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/>
              </a:rPr>
              <a:t>COMP220/285</a:t>
            </a:r>
            <a:endParaRPr lang="en-US" altLang="en-US" sz="1200" smtClean="0">
              <a:latin typeface="TheSans B5 Plain"/>
            </a:endParaRPr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/>
              </a:rPr>
              <a:t>slide  </a:t>
            </a:r>
            <a:fld id="{61796868-BE48-46B0-B77E-6F8599239D66}" type="slidenum">
              <a:rPr lang="en-US" altLang="en-US" sz="1200" smtClean="0">
                <a:latin typeface="TheSans B5 Plain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 smtClean="0">
              <a:latin typeface="TheSans B5 Pla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bitage Presentation 2011">
  <a:themeElements>
    <a:clrScheme name="">
      <a:dk1>
        <a:srgbClr val="00494F"/>
      </a:dk1>
      <a:lt1>
        <a:srgbClr val="FFFFFF"/>
      </a:lt1>
      <a:dk2>
        <a:srgbClr val="709302"/>
      </a:dk2>
      <a:lt2>
        <a:srgbClr val="CEEA82"/>
      </a:lt2>
      <a:accent1>
        <a:srgbClr val="EFEA07"/>
      </a:accent1>
      <a:accent2>
        <a:srgbClr val="8C706B"/>
      </a:accent2>
      <a:accent3>
        <a:srgbClr val="FFFFFF"/>
      </a:accent3>
      <a:accent4>
        <a:srgbClr val="003D42"/>
      </a:accent4>
      <a:accent5>
        <a:srgbClr val="F6F3AA"/>
      </a:accent5>
      <a:accent6>
        <a:srgbClr val="7E6560"/>
      </a:accent6>
      <a:hlink>
        <a:srgbClr val="00494F"/>
      </a:hlink>
      <a:folHlink>
        <a:srgbClr val="CEEA82"/>
      </a:folHlink>
    </a:clrScheme>
    <a:fontScheme name="Orbitage Presentation 2011">
      <a:majorFont>
        <a:latin typeface="TheSans B7 Bold"/>
        <a:ea typeface=""/>
        <a:cs typeface=""/>
      </a:majorFont>
      <a:minorFont>
        <a:latin typeface="TheSans B7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rbitage Presentation 201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age Presentation 201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age Presentation 201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age Presentation 201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age Presentation 201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age Presentation 201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age Presentation 201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age Presentation 201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age Presentation 201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age Presentation 201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age Presentation 201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age Presentation 201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Orbitage Presentation 2011</Template>
  <TotalTime>8540</TotalTime>
  <Words>2528</Words>
  <Application>Microsoft Office PowerPoint</Application>
  <PresentationFormat>On-screen Show (4:3)</PresentationFormat>
  <Paragraphs>570</Paragraphs>
  <Slides>54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TheSans B5 Plain</vt:lpstr>
      <vt:lpstr>TheSans B7 Bold</vt:lpstr>
      <vt:lpstr>Times</vt:lpstr>
      <vt:lpstr>Times CE</vt:lpstr>
      <vt:lpstr>Orbitage Presentation 2011</vt:lpstr>
      <vt:lpstr>COMP220: Software Development Tools  COMP285:  Computer Aided Software Development  </vt:lpstr>
      <vt:lpstr>Delivery</vt:lpstr>
      <vt:lpstr>Assessments</vt:lpstr>
      <vt:lpstr>Module aims</vt:lpstr>
      <vt:lpstr>Contents</vt:lpstr>
      <vt:lpstr>Other tools that will be introduced</vt:lpstr>
      <vt:lpstr>Recommended texts</vt:lpstr>
      <vt:lpstr>Extra reading</vt:lpstr>
      <vt:lpstr>Lab sessions</vt:lpstr>
      <vt:lpstr>Lecture 1</vt:lpstr>
      <vt:lpstr>Computer Aided Software Engineering</vt:lpstr>
      <vt:lpstr>Output</vt:lpstr>
      <vt:lpstr>Early days</vt:lpstr>
      <vt:lpstr>Early days</vt:lpstr>
      <vt:lpstr>CASE definition</vt:lpstr>
      <vt:lpstr>Are these tools</vt:lpstr>
      <vt:lpstr>Why tools?</vt:lpstr>
      <vt:lpstr>Why use CASE?</vt:lpstr>
      <vt:lpstr>Think of CASE as a series of developments</vt:lpstr>
      <vt:lpstr>Assembly language</vt:lpstr>
      <vt:lpstr>High Level Language Compilers</vt:lpstr>
      <vt:lpstr>Interpreters</vt:lpstr>
      <vt:lpstr>Interpreter features</vt:lpstr>
      <vt:lpstr>Intermediary code systems</vt:lpstr>
      <vt:lpstr>CASE in perspective</vt:lpstr>
      <vt:lpstr>Development IDEs</vt:lpstr>
      <vt:lpstr>Some case tools</vt:lpstr>
      <vt:lpstr>In circuit emulator</vt:lpstr>
      <vt:lpstr>ICE features</vt:lpstr>
      <vt:lpstr>ICE example</vt:lpstr>
      <vt:lpstr>ICE tracing</vt:lpstr>
      <vt:lpstr>Logic analyser</vt:lpstr>
      <vt:lpstr>Logic analyser</vt:lpstr>
      <vt:lpstr>Logic analyser</vt:lpstr>
      <vt:lpstr>Kernel mode soft debugging</vt:lpstr>
      <vt:lpstr>Profiler</vt:lpstr>
      <vt:lpstr>Logger</vt:lpstr>
      <vt:lpstr>Logger</vt:lpstr>
      <vt:lpstr>Testing Frameworks</vt:lpstr>
      <vt:lpstr>Stress Testing tools</vt:lpstr>
      <vt:lpstr>Code development tools</vt:lpstr>
      <vt:lpstr>Benefits of Cross compiling</vt:lpstr>
      <vt:lpstr>Project management tools</vt:lpstr>
      <vt:lpstr>Cost Estimation tools</vt:lpstr>
      <vt:lpstr>Version document control</vt:lpstr>
      <vt:lpstr>UML editors</vt:lpstr>
      <vt:lpstr>Reverse engineering</vt:lpstr>
      <vt:lpstr>ORM relational manangement</vt:lpstr>
      <vt:lpstr>ORM Examples</vt:lpstr>
      <vt:lpstr>ORM example code</vt:lpstr>
      <vt:lpstr>Processes with/without case</vt:lpstr>
      <vt:lpstr>Bug fix with CASE</vt:lpstr>
      <vt:lpstr>Bug fixing with CASE support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IPTV Systems</dc:title>
  <dc:creator>Jeffrey</dc:creator>
  <cp:lastModifiedBy>Coope, Sebastian</cp:lastModifiedBy>
  <cp:revision>175</cp:revision>
  <dcterms:created xsi:type="dcterms:W3CDTF">2011-03-17T01:48:00Z</dcterms:created>
  <dcterms:modified xsi:type="dcterms:W3CDTF">2022-01-30T18:40:20Z</dcterms:modified>
</cp:coreProperties>
</file>