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91" r:id="rId5"/>
    <p:sldId id="279" r:id="rId6"/>
    <p:sldId id="335" r:id="rId7"/>
    <p:sldId id="336" r:id="rId8"/>
    <p:sldId id="326" r:id="rId9"/>
    <p:sldId id="337" r:id="rId10"/>
    <p:sldId id="307" r:id="rId11"/>
    <p:sldId id="277" r:id="rId12"/>
    <p:sldId id="333" r:id="rId13"/>
    <p:sldId id="278" r:id="rId14"/>
    <p:sldId id="327" r:id="rId15"/>
    <p:sldId id="328" r:id="rId16"/>
    <p:sldId id="329" r:id="rId17"/>
    <p:sldId id="316" r:id="rId18"/>
    <p:sldId id="330" r:id="rId19"/>
    <p:sldId id="273" r:id="rId20"/>
    <p:sldId id="280" r:id="rId21"/>
    <p:sldId id="317" r:id="rId22"/>
    <p:sldId id="319" r:id="rId23"/>
    <p:sldId id="320" r:id="rId24"/>
    <p:sldId id="321" r:id="rId25"/>
    <p:sldId id="322" r:id="rId26"/>
    <p:sldId id="323" r:id="rId27"/>
    <p:sldId id="325" r:id="rId28"/>
    <p:sldId id="338" r:id="rId29"/>
    <p:sldId id="334" r:id="rId30"/>
    <p:sldId id="331" r:id="rId31"/>
    <p:sldId id="332" r:id="rId32"/>
    <p:sldId id="289" r:id="rId33"/>
    <p:sldId id="312" r:id="rId34"/>
    <p:sldId id="324" r:id="rId3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33CC"/>
    <a:srgbClr val="0066CC"/>
    <a:srgbClr val="295CFF"/>
    <a:srgbClr val="3366FF"/>
    <a:srgbClr val="3333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18" autoAdjust="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Solid diamond">
            <a:extLst>
              <a:ext uri="{FF2B5EF4-FFF2-40B4-BE49-F238E27FC236}">
                <a16:creationId xmlns:a16="http://schemas.microsoft.com/office/drawing/2014/main" id="{A55C9774-E469-4786-AEC4-AECB6CFD59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pattFill prst="solidDmnd">
            <a:fgClr>
              <a:schemeClr val="folHlink"/>
            </a:fgClr>
            <a:bgClr>
              <a:schemeClr val="accent2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A0FB3F-9962-440B-AC56-A3670443A8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06874AC-C567-49C4-9AE9-D8B1345D8F1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©V.Sazonov</a:t>
            </a:r>
          </a:p>
        </p:txBody>
      </p:sp>
      <p:sp>
        <p:nvSpPr>
          <p:cNvPr id="3077" name="Rectangle 5" descr="Solid diamond">
            <a:extLst>
              <a:ext uri="{FF2B5EF4-FFF2-40B4-BE49-F238E27FC236}">
                <a16:creationId xmlns:a16="http://schemas.microsoft.com/office/drawing/2014/main" id="{6A884664-488B-40DC-ADA1-94CE535105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pattFill prst="solidDmnd">
            <a:fgClr>
              <a:srgbClr val="DDDDDD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429310-184C-464F-8209-EFE6958888A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A489A3C-4B9A-463C-AD60-4D28F5E408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0F62490-38F9-48BE-A73E-7BB14543D0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E4726DE-453B-401F-B465-4EC8AC6A1A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A5B371E-AAC1-4662-93BB-837C6B5B1D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61899EC6-13EB-4429-9E2B-CC842E424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6EE562-1DB5-48D7-8D81-930A087577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2809FB-8942-4A9B-B2E9-37F04606680E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F6BBA9-9BB0-4833-A793-2F975E7CA401}" type="slidenum">
              <a:rPr lang="en-GB" altLang="en-US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DCB3BB-D261-4077-8EE7-D327370C37A3}" type="slidenum">
              <a:rPr lang="en-GB" altLang="en-US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2950AA-C34D-4BA6-9D4B-BA16618F5243}" type="slidenum">
              <a:rPr lang="en-GB" altLang="en-US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1400" smtClean="0"/>
              <a:t>The test should be automated and you change the code and refactor it without breaking the system</a:t>
            </a:r>
          </a:p>
          <a:p>
            <a:pPr eaLnBrk="1" hangingPunct="1"/>
            <a:r>
              <a:rPr lang="en-GB" altLang="en-US" sz="1400" smtClean="0"/>
              <a:t>Code can be re-designed, refactored, or thrown out and completely redone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49EF8C-46BE-4666-BB43-27A0E17A79A1}" type="slidenum">
              <a:rPr lang="en-GB" altLang="en-US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85B0EC-8E3A-41ED-9D5F-C482035F1495}" type="slidenum">
              <a:rPr lang="en-GB" altLang="en-US"/>
              <a:pPr>
                <a:spcBef>
                  <a:spcPct val="0"/>
                </a:spcBef>
              </a:pPr>
              <a:t>23</a:t>
            </a:fld>
            <a:endParaRPr lang="en-GB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GB" altLang="en-US" smtClean="0"/>
              <a:t>Reduce problem linked with team development-fixing integration bugs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34CBC3-7FC0-47C3-A641-7ECA0B482F6F}" type="slidenum">
              <a:rPr lang="en-GB" altLang="en-US"/>
              <a:pPr>
                <a:spcBef>
                  <a:spcPct val="0"/>
                </a:spcBef>
              </a:pPr>
              <a:t>24</a:t>
            </a:fld>
            <a:endParaRPr lang="en-GB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92B2C0-34D0-4CC0-8895-1BB510A70CEE}" type="slidenum">
              <a:rPr lang="en-GB" altLang="en-US"/>
              <a:pPr>
                <a:spcBef>
                  <a:spcPct val="0"/>
                </a:spcBef>
              </a:pPr>
              <a:t>25</a:t>
            </a:fld>
            <a:endParaRPr lang="en-GB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47A8A9-A159-41F2-B7D8-F71E6924044B}" type="slidenum">
              <a:rPr lang="en-GB" altLang="en-US"/>
              <a:pPr>
                <a:spcBef>
                  <a:spcPct val="0"/>
                </a:spcBef>
              </a:pPr>
              <a:t>26</a:t>
            </a:fld>
            <a:endParaRPr lang="en-GB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87D44F-2E52-4BD9-BC29-DCDB9AEF6F39}" type="slidenum">
              <a:rPr lang="en-GB" altLang="en-US"/>
              <a:pPr>
                <a:spcBef>
                  <a:spcPct val="0"/>
                </a:spcBef>
              </a:pPr>
              <a:t>27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086401-CFBD-4634-ADBE-151975506BC4}" type="slidenum">
              <a:rPr lang="en-GB" altLang="en-US"/>
              <a:pPr>
                <a:spcBef>
                  <a:spcPct val="0"/>
                </a:spcBef>
              </a:pPr>
              <a:t>32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5706C9-5018-48BE-8D92-22F013B35A0F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D2E7F0-F7F6-4182-8504-BE00B23414DF}" type="slidenum">
              <a:rPr lang="en-GB" altLang="en-US"/>
              <a:pPr>
                <a:spcBef>
                  <a:spcPct val="0"/>
                </a:spcBef>
              </a:pPr>
              <a:t>33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5F6D5A-5486-4451-9264-DE6F4AABE169}" type="slidenum">
              <a:rPr lang="en-GB" altLang="en-US"/>
              <a:pPr>
                <a:spcBef>
                  <a:spcPct val="0"/>
                </a:spcBef>
              </a:pPr>
              <a:t>34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B3345D-FD40-4DBA-8835-08E1779E492A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9B872E-9A0C-4F3E-BA1B-E6DA5C087840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6EF601-98C0-47A0-B06A-129B717DC55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D2E0C4-1440-445B-A14F-6BE9D5CE3FED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405ADA-72CF-4E67-B12B-A3C604C17CC6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spcBef>
                <a:spcPct val="20000"/>
              </a:spcBef>
            </a:pPr>
            <a:endParaRPr lang="en-US" altLang="en-US" b="1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91DBFE-19C3-405B-870D-B0078B68D601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9CF83F-B7CC-4521-914A-CC8FD997F61F}" type="slidenum">
              <a:rPr lang="en-GB" altLang="en-US"/>
              <a:pPr>
                <a:spcBef>
                  <a:spcPct val="0"/>
                </a:spcBef>
              </a:pPr>
              <a:t>17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5E1380A6-69E3-480D-9324-4EE6715FF07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6253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53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278C76D5-A71A-4B77-A12E-A72DB2D57A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F3925C9F-CBDC-42F6-A7CB-8BAA4DDD9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C6ECED7A-9262-4FFB-BA2B-5D5D8CBB40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1D8FCC-3D66-43A3-8DC1-7056ABC4D1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28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319A75E0-C74C-4E9F-9988-1266B8B6F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CF2C6E33-D1A3-4D71-96DB-930607256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84501477-FB30-483C-930C-A7A42E496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B8B79-65B5-467F-88C2-7F023C07B7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32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319A75E0-C74C-4E9F-9988-1266B8B6F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CF2C6E33-D1A3-4D71-96DB-930607256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84501477-FB30-483C-930C-A7A42E496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3DD0E-FA73-4DB1-942B-FC50D46D45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52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319A75E0-C74C-4E9F-9988-1266B8B6F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CF2C6E33-D1A3-4D71-96DB-930607256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84501477-FB30-483C-930C-A7A42E496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EE37E-F602-4264-AC50-058DE23766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285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319A75E0-C74C-4E9F-9988-1266B8B6F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CF2C6E33-D1A3-4D71-96DB-930607256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84501477-FB30-483C-930C-A7A42E496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FA288-57F7-4D3F-B421-C9BF7E5E82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724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319A75E0-C74C-4E9F-9988-1266B8B6F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CF2C6E33-D1A3-4D71-96DB-930607256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84501477-FB30-483C-930C-A7A42E496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71DEC-D96B-4B05-9413-C66F76EF8E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922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319A75E0-C74C-4E9F-9988-1266B8B6F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CF2C6E33-D1A3-4D71-96DB-930607256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84501477-FB30-483C-930C-A7A42E496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6EFD9-7C93-48A3-BB47-7E54D20914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929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319A75E0-C74C-4E9F-9988-1266B8B6F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CF2C6E33-D1A3-4D71-96DB-930607256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84501477-FB30-483C-930C-A7A42E496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48C89-5A07-42BC-994D-DA09DBB7AA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589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319A75E0-C74C-4E9F-9988-1266B8B6F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CF2C6E33-D1A3-4D71-96DB-930607256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84501477-FB30-483C-930C-A7A42E496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6057B-0D0D-462B-A762-AA207D8DD7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30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319A75E0-C74C-4E9F-9988-1266B8B6F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CF2C6E33-D1A3-4D71-96DB-930607256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84501477-FB30-483C-930C-A7A42E496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F5382-EB4C-4415-B403-09921CC94F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19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319A75E0-C74C-4E9F-9988-1266B8B6F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CF2C6E33-D1A3-4D71-96DB-930607256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84501477-FB30-483C-930C-A7A42E496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3CAE0-F0DE-4241-BF41-15AEDB9688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612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6CD85F27-9FB1-410C-9BCD-E490FAB3564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61505" name="Rectangle 65">
            <a:extLst>
              <a:ext uri="{FF2B5EF4-FFF2-40B4-BE49-F238E27FC236}">
                <a16:creationId xmlns:a16="http://schemas.microsoft.com/office/drawing/2014/main" id="{319A75E0-C74C-4E9F-9988-1266B8B6FF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06" name="Rectangle 66">
            <a:extLst>
              <a:ext uri="{FF2B5EF4-FFF2-40B4-BE49-F238E27FC236}">
                <a16:creationId xmlns:a16="http://schemas.microsoft.com/office/drawing/2014/main" id="{CF2C6E33-D1A3-4D71-96DB-9306072568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07" name="Rectangle 67">
            <a:extLst>
              <a:ext uri="{FF2B5EF4-FFF2-40B4-BE49-F238E27FC236}">
                <a16:creationId xmlns:a16="http://schemas.microsoft.com/office/drawing/2014/main" id="{84501477-FB30-483C-930C-A7A42E496D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9F4D406-9DE8-4D81-B8C7-391D1930BF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248DB-6079-43AF-86E2-5841C9FD4942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914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dirty="0" smtClean="0"/>
              <a:t>Software Development Tools</a:t>
            </a:r>
            <a:br>
              <a:rPr lang="en-GB" altLang="en-US" dirty="0" smtClean="0"/>
            </a:br>
            <a:endParaRPr lang="en-GB" altLang="en-US" dirty="0" smtClean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124200" y="27432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GB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827088" y="3429000"/>
            <a:ext cx="7416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GB" altLang="en-US" sz="2800"/>
              <a:t>COMP220/COMP285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GB" altLang="en-US" sz="2800"/>
              <a:t>Sebastian Coope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en-GB" altLang="en-US" b="1">
                <a:solidFill>
                  <a:schemeClr val="tx2"/>
                </a:solidFill>
              </a:rPr>
              <a:t>Programming Methodologies</a:t>
            </a:r>
            <a:endParaRPr kumimoji="1" lang="en-GB" altLang="en-US" b="1">
              <a:solidFill>
                <a:schemeClr val="tx2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endParaRPr kumimoji="1" lang="en-GB" altLang="en-US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endParaRPr lang="en-GB" altLang="en-US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50026B-E3CA-4FAD-A022-7A433D652B6C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6250"/>
            <a:ext cx="7772400" cy="9715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b="1" smtClean="0">
                <a:solidFill>
                  <a:srgbClr val="FF0000"/>
                </a:solidFill>
              </a:rPr>
              <a:t>Agile</a:t>
            </a:r>
            <a:r>
              <a:rPr lang="en-GB" altLang="en-US" smtClean="0"/>
              <a:t> methodologies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85800" y="1981200"/>
            <a:ext cx="8243888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altLang="en-US" sz="2800" i="1">
                <a:cs typeface="Times New Roman" panose="02020603050405020304" pitchFamily="18" charset="0"/>
              </a:rPr>
              <a:t>Agility</a:t>
            </a:r>
            <a:r>
              <a:rPr lang="en-GB" altLang="en-US" sz="2800">
                <a:cs typeface="Times New Roman" panose="02020603050405020304" pitchFamily="18" charset="0"/>
              </a:rPr>
              <a:t>  in a software development means</a:t>
            </a:r>
          </a:p>
          <a:p>
            <a:pPr eaLnBrk="1" hangingPunct="1">
              <a:buClrTx/>
              <a:buSzTx/>
              <a:buFontTx/>
              <a:buNone/>
            </a:pPr>
            <a:endParaRPr lang="en-GB" altLang="en-US" sz="2800">
              <a:cs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r>
              <a:rPr lang="en-GB" altLang="en-US" sz="2800"/>
              <a:t>adaptability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GB" altLang="en-US" sz="2800">
                <a:cs typeface="Times New Roman" panose="02020603050405020304" pitchFamily="18" charset="0"/>
              </a:rPr>
              <a:t>ability to respond quickly to change  in environment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GB" altLang="en-US" sz="2800"/>
              <a:t>eliminate surprises  from changed requirements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GB" altLang="en-US" sz="2800"/>
              <a:t>Risk reduction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GB" altLang="en-US" sz="2800"/>
              <a:t>Less chance of validation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F1A347-2F76-4ACA-A543-40DD6DD90AEF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 sz="1400"/>
          </a:p>
        </p:txBody>
      </p:sp>
      <p:sp>
        <p:nvSpPr>
          <p:cNvPr id="2150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549275"/>
            <a:ext cx="7772400" cy="898525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altLang="en-US" smtClean="0"/>
              <a:t>Agile methodologies</a:t>
            </a:r>
          </a:p>
        </p:txBody>
      </p:sp>
      <p:sp>
        <p:nvSpPr>
          <p:cNvPr id="9220" name="Rectangle 2051"/>
          <p:cNvSpPr>
            <a:spLocks noChangeArrowheads="1"/>
          </p:cNvSpPr>
          <p:nvPr/>
        </p:nvSpPr>
        <p:spPr bwMode="auto">
          <a:xfrm>
            <a:off x="285750" y="1752600"/>
            <a:ext cx="88582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Tx/>
              <a:buSzTx/>
              <a:buFontTx/>
              <a:buChar char="•"/>
            </a:pPr>
            <a:r>
              <a:rPr lang="en-GB" altLang="en-US">
                <a:cs typeface="Times New Roman" panose="02020603050405020304" pitchFamily="18" charset="0"/>
              </a:rPr>
              <a:t>emphasizes an </a:t>
            </a:r>
            <a:r>
              <a:rPr lang="en-GB" altLang="en-US" b="1">
                <a:cs typeface="Times New Roman" panose="02020603050405020304" pitchFamily="18" charset="0"/>
              </a:rPr>
              <a:t>iterative </a:t>
            </a:r>
            <a:r>
              <a:rPr lang="en-GB" altLang="en-US">
                <a:cs typeface="Times New Roman" panose="02020603050405020304" pitchFamily="18" charset="0"/>
              </a:rPr>
              <a:t> process: 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 i="1">
                <a:cs typeface="Times New Roman" panose="02020603050405020304" pitchFamily="18" charset="0"/>
              </a:rPr>
              <a:t>build</a:t>
            </a:r>
            <a:r>
              <a:rPr lang="en-GB" altLang="en-US" sz="2800">
                <a:cs typeface="Times New Roman" panose="02020603050405020304" pitchFamily="18" charset="0"/>
              </a:rPr>
              <a:t>  some well-defined set of features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 i="1">
                <a:cs typeface="Times New Roman" panose="02020603050405020304" pitchFamily="18" charset="0"/>
              </a:rPr>
              <a:t>repeat</a:t>
            </a:r>
            <a:r>
              <a:rPr lang="en-GB" altLang="en-US" sz="2800">
                <a:cs typeface="Times New Roman" panose="02020603050405020304" pitchFamily="18" charset="0"/>
              </a:rPr>
              <a:t>  with another set of features, etc.</a:t>
            </a:r>
          </a:p>
          <a:p>
            <a:pPr lvl="1" eaLnBrk="1" hangingPunct="1">
              <a:buClrTx/>
              <a:buSzTx/>
              <a:buFontTx/>
              <a:buChar char="•"/>
            </a:pPr>
            <a:r>
              <a:rPr lang="en-US" altLang="en-US">
                <a:cs typeface="Times New Roman" panose="02020603050405020304" pitchFamily="18" charset="0"/>
              </a:rPr>
              <a:t>value </a:t>
            </a:r>
            <a:r>
              <a:rPr lang="en-US" altLang="en-US" b="1" i="1">
                <a:cs typeface="Times New Roman" panose="02020603050405020304" pitchFamily="18" charset="0"/>
              </a:rPr>
              <a:t>customer involvement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 (</a:t>
            </a:r>
            <a:r>
              <a:rPr lang="en-GB" altLang="en-US"/>
              <a:t>quick feedback</a:t>
            </a:r>
            <a:r>
              <a:rPr lang="en-US" altLang="en-US">
                <a:cs typeface="Times New Roman" panose="02020603050405020304" pitchFamily="18" charset="0"/>
              </a:rPr>
              <a:t>)</a:t>
            </a:r>
            <a:endParaRPr lang="en-GB" altLang="en-US">
              <a:cs typeface="Times New Roman" panose="02020603050405020304" pitchFamily="18" charset="0"/>
            </a:endParaRPr>
          </a:p>
          <a:p>
            <a:pPr lvl="1" eaLnBrk="1" hangingPunct="1">
              <a:buClrTx/>
              <a:buSzTx/>
              <a:buFontTx/>
              <a:buChar char="•"/>
            </a:pPr>
            <a:r>
              <a:rPr lang="en-US" altLang="en-US" b="1" i="1"/>
              <a:t>code-centric</a:t>
            </a:r>
            <a:r>
              <a:rPr lang="en-GB" altLang="en-US"/>
              <a:t>,  i.e.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>
                <a:cs typeface="Times New Roman" panose="02020603050405020304" pitchFamily="18" charset="0"/>
              </a:rPr>
              <a:t>recognize the value in </a:t>
            </a:r>
            <a:r>
              <a:rPr lang="en-GB" altLang="en-US" sz="2800" i="1">
                <a:cs typeface="Times New Roman" panose="02020603050405020304" pitchFamily="18" charset="0"/>
              </a:rPr>
              <a:t>documentation</a:t>
            </a:r>
            <a:r>
              <a:rPr lang="en-GB" altLang="en-US" sz="2800">
                <a:cs typeface="Times New Roman" panose="02020603050405020304" pitchFamily="18" charset="0"/>
              </a:rPr>
              <a:t>  and  </a:t>
            </a:r>
            <a:r>
              <a:rPr lang="en-GB" altLang="en-US" sz="2800" i="1">
                <a:cs typeface="Times New Roman" panose="02020603050405020304" pitchFamily="18" charset="0"/>
              </a:rPr>
              <a:t>modelling</a:t>
            </a:r>
            <a:r>
              <a:rPr lang="en-GB" altLang="en-US" sz="280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>
                <a:cs typeface="Times New Roman" panose="02020603050405020304" pitchFamily="18" charset="0"/>
              </a:rPr>
              <a:t>but realize that it is </a:t>
            </a:r>
            <a:r>
              <a:rPr lang="en-GB" altLang="en-US" sz="2800" i="1">
                <a:cs typeface="Times New Roman" panose="02020603050405020304" pitchFamily="18" charset="0"/>
              </a:rPr>
              <a:t>not as important as the software itself</a:t>
            </a:r>
            <a:endParaRPr lang="en-GB" altLang="en-US" sz="2800" b="1" i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>
          <a:xfrm>
            <a:off x="611188" y="12700"/>
            <a:ext cx="7772400" cy="1143000"/>
          </a:xfrm>
        </p:spPr>
        <p:txBody>
          <a:bodyPr/>
          <a:lstStyle/>
          <a:p>
            <a:r>
              <a:rPr lang="en-GB" altLang="en-US" smtClean="0"/>
              <a:t>Self documenting code</a:t>
            </a:r>
          </a:p>
        </p:txBody>
      </p:sp>
      <p:sp>
        <p:nvSpPr>
          <p:cNvPr id="23555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785225" cy="4391025"/>
          </a:xfrm>
        </p:spPr>
        <p:txBody>
          <a:bodyPr/>
          <a:lstStyle/>
          <a:p>
            <a:r>
              <a:rPr lang="en-GB" altLang="en-US" smtClean="0"/>
              <a:t>Using long meaningful names</a:t>
            </a:r>
          </a:p>
          <a:p>
            <a:pPr lvl="1"/>
            <a:r>
              <a:rPr lang="en-GB" altLang="en-US" smtClean="0"/>
              <a:t>accountBalance</a:t>
            </a:r>
          </a:p>
          <a:p>
            <a:pPr lvl="1"/>
            <a:r>
              <a:rPr lang="en-GB" altLang="en-US" smtClean="0"/>
              <a:t>accountBalanceInPence</a:t>
            </a:r>
          </a:p>
          <a:p>
            <a:r>
              <a:rPr lang="en-GB" altLang="en-US" smtClean="0"/>
              <a:t>Comments</a:t>
            </a:r>
          </a:p>
          <a:p>
            <a:pPr lvl="1"/>
            <a:r>
              <a:rPr lang="en-GB" altLang="en-US" smtClean="0"/>
              <a:t>What to change to change code behaviour</a:t>
            </a:r>
          </a:p>
          <a:p>
            <a:pPr lvl="2"/>
            <a:r>
              <a:rPr lang="en-GB" altLang="en-US" smtClean="0"/>
              <a:t>static final int RETRY_LIMIT=3; // Change this value if you want to change the maximum number of times an incorrect PIN can be entered</a:t>
            </a:r>
          </a:p>
          <a:p>
            <a:pPr lvl="1"/>
            <a:r>
              <a:rPr lang="en-GB" altLang="en-US" smtClean="0"/>
              <a:t>TODO</a:t>
            </a:r>
          </a:p>
          <a:p>
            <a:pPr lvl="2"/>
            <a:r>
              <a:rPr lang="en-GB" altLang="en-US" smtClean="0"/>
              <a:t>Any areas that can be improved or require completion</a:t>
            </a:r>
          </a:p>
          <a:p>
            <a:pPr lvl="2"/>
            <a:r>
              <a:rPr lang="en-GB" altLang="en-US" smtClean="0"/>
              <a:t>TODO … check for stolen cards and credit risk</a:t>
            </a:r>
          </a:p>
        </p:txBody>
      </p:sp>
      <p:sp>
        <p:nvSpPr>
          <p:cNvPr id="23556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3DA532-60C3-422B-8B3B-6BEBA1660672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33513C-B478-484C-B0A5-FCEDBF7D6DD8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 sz="140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8636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altLang="en-US" sz="4000" b="1" smtClean="0">
                <a:solidFill>
                  <a:srgbClr val="FF0000"/>
                </a:solidFill>
              </a:rPr>
              <a:t>Testing</a:t>
            </a:r>
            <a:r>
              <a:rPr lang="en-GB" altLang="en-US" sz="4000" smtClean="0"/>
              <a:t> in agile methodologies </a:t>
            </a:r>
          </a:p>
        </p:txBody>
      </p:sp>
      <p:sp>
        <p:nvSpPr>
          <p:cNvPr id="24580" name="Rectangle 1027"/>
          <p:cNvSpPr>
            <a:spLocks noChangeArrowheads="1"/>
          </p:cNvSpPr>
          <p:nvPr/>
        </p:nvSpPr>
        <p:spPr bwMode="auto">
          <a:xfrm>
            <a:off x="685800" y="1981200"/>
            <a:ext cx="82438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00150" indent="-28575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just" eaLnBrk="1" hangingPunct="1">
              <a:buClrTx/>
              <a:buSzTx/>
              <a:buFontTx/>
              <a:buChar char="•"/>
            </a:pPr>
            <a:r>
              <a:rPr lang="en-GB" altLang="en-US" sz="2400">
                <a:cs typeface="Times New Roman" panose="02020603050405020304" pitchFamily="18" charset="0"/>
              </a:rPr>
              <a:t>Software development is </a:t>
            </a:r>
          </a:p>
          <a:p>
            <a:pPr lvl="2" algn="just" eaLnBrk="1" hangingPunct="1">
              <a:buClrTx/>
              <a:buSzTx/>
              <a:buFontTx/>
              <a:buNone/>
            </a:pPr>
            <a:r>
              <a:rPr lang="en-GB" altLang="en-US">
                <a:cs typeface="Times New Roman" panose="02020603050405020304" pitchFamily="18" charset="0"/>
              </a:rPr>
              <a:t>- a </a:t>
            </a:r>
            <a:r>
              <a:rPr lang="en-GB" altLang="en-US" b="1" i="1">
                <a:cs typeface="Times New Roman" panose="02020603050405020304" pitchFamily="18" charset="0"/>
              </a:rPr>
              <a:t>mix </a:t>
            </a:r>
            <a:r>
              <a:rPr lang="en-GB" altLang="en-US" i="1">
                <a:cs typeface="Times New Roman" panose="02020603050405020304" pitchFamily="18" charset="0"/>
              </a:rPr>
              <a:t>of</a:t>
            </a:r>
            <a:r>
              <a:rPr lang="en-GB" altLang="en-US" b="1" i="1">
                <a:cs typeface="Times New Roman" panose="02020603050405020304" pitchFamily="18" charset="0"/>
              </a:rPr>
              <a:t> art </a:t>
            </a:r>
            <a:r>
              <a:rPr lang="en-GB" altLang="en-US" i="1">
                <a:cs typeface="Times New Roman" panose="02020603050405020304" pitchFamily="18" charset="0"/>
              </a:rPr>
              <a:t>and</a:t>
            </a:r>
            <a:r>
              <a:rPr lang="en-GB" altLang="en-US" b="1" i="1">
                <a:cs typeface="Times New Roman" panose="02020603050405020304" pitchFamily="18" charset="0"/>
              </a:rPr>
              <a:t> engineering</a:t>
            </a:r>
            <a:r>
              <a:rPr lang="en-GB" altLang="en-US"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>
              <a:buClrTx/>
              <a:buSzTx/>
              <a:buFontTx/>
              <a:buChar char="•"/>
            </a:pPr>
            <a:r>
              <a:rPr lang="en-GB" altLang="en-US" sz="2400">
                <a:cs typeface="Times New Roman" panose="02020603050405020304" pitchFamily="18" charset="0"/>
              </a:rPr>
              <a:t>The only way to </a:t>
            </a:r>
            <a:r>
              <a:rPr lang="en-GB" altLang="en-US" sz="2400" i="1">
                <a:cs typeface="Times New Roman" panose="02020603050405020304" pitchFamily="18" charset="0"/>
              </a:rPr>
              <a:t>validate</a:t>
            </a:r>
            <a:r>
              <a:rPr lang="en-GB" altLang="en-US" sz="2400">
                <a:cs typeface="Times New Roman" panose="02020603050405020304" pitchFamily="18" charset="0"/>
              </a:rPr>
              <a:t>  software is </a:t>
            </a:r>
            <a:r>
              <a:rPr lang="en-GB" altLang="en-US" sz="2400" i="1">
                <a:cs typeface="Times New Roman" panose="02020603050405020304" pitchFamily="18" charset="0"/>
              </a:rPr>
              <a:t>through </a:t>
            </a:r>
            <a:r>
              <a:rPr lang="en-GB" altLang="en-US" sz="2400" b="1" i="1">
                <a:cs typeface="Times New Roman" panose="02020603050405020304" pitchFamily="18" charset="0"/>
              </a:rPr>
              <a:t>testing</a:t>
            </a:r>
            <a:endParaRPr lang="en-GB" altLang="en-US" sz="2400" b="1">
              <a:cs typeface="Times New Roman" panose="02020603050405020304" pitchFamily="18" charset="0"/>
            </a:endParaRPr>
          </a:p>
          <a:p>
            <a:pPr lvl="1" eaLnBrk="1" hangingPunct="1">
              <a:buClrTx/>
              <a:buSzTx/>
              <a:buFontTx/>
              <a:buChar char="•"/>
            </a:pPr>
            <a:r>
              <a:rPr lang="en-GB" altLang="en-US" sz="2400"/>
              <a:t>All agile methodologies </a:t>
            </a:r>
            <a:r>
              <a:rPr lang="en-GB" altLang="en-US" sz="2400" b="1" i="1"/>
              <a:t>emphasize testing</a:t>
            </a:r>
          </a:p>
          <a:p>
            <a:pPr lvl="1" eaLnBrk="1" hangingPunct="1">
              <a:buClrTx/>
              <a:buSzTx/>
              <a:buFontTx/>
              <a:buChar char="•"/>
            </a:pPr>
            <a:r>
              <a:rPr lang="en-GB" altLang="en-US" sz="2400" b="1" i="1"/>
              <a:t>Testing can be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GB" altLang="en-US" b="1" i="1"/>
              <a:t>Functional   (specific yes or no tests based on functional specification)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GB" altLang="en-US" b="1" i="1"/>
              <a:t>Non-functional (stress testing, usability, security testing etc.)</a:t>
            </a:r>
          </a:p>
          <a:p>
            <a:pPr lvl="1" eaLnBrk="1" hangingPunct="1">
              <a:buClrTx/>
              <a:buSzTx/>
              <a:buFontTx/>
              <a:buNone/>
            </a:pPr>
            <a:endParaRPr lang="en-GB" altLang="en-US" sz="2400"/>
          </a:p>
          <a:p>
            <a:pPr lvl="1" eaLnBrk="1" hangingPunct="1">
              <a:buClrTx/>
              <a:buSzTx/>
              <a:buFontTx/>
              <a:buChar char="•"/>
            </a:pPr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SCRUM</a:t>
            </a:r>
          </a:p>
        </p:txBody>
      </p:sp>
      <p:sp>
        <p:nvSpPr>
          <p:cNvPr id="26627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Agile approach</a:t>
            </a:r>
          </a:p>
          <a:p>
            <a:r>
              <a:rPr lang="en-GB" altLang="en-US" smtClean="0"/>
              <a:t>Each iteration of software development called a sprint</a:t>
            </a:r>
          </a:p>
          <a:p>
            <a:r>
              <a:rPr lang="en-GB" altLang="en-US" smtClean="0"/>
              <a:t>Each sprint delivers working code or partial product</a:t>
            </a:r>
          </a:p>
          <a:p>
            <a:r>
              <a:rPr lang="en-GB" altLang="en-US" smtClean="0"/>
              <a:t>Each phase requires a set of tests</a:t>
            </a:r>
          </a:p>
          <a:p>
            <a:r>
              <a:rPr lang="en-GB" altLang="en-US" smtClean="0"/>
              <a:t>Testing is integrated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472F03-B9EB-47B3-81CD-49645ED6B3FE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SCRUM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835150" y="2133600"/>
            <a:ext cx="936625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Plan1 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771775" y="2133600"/>
            <a:ext cx="1439863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Develop1 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4211638" y="2133600"/>
            <a:ext cx="2305050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Test1 </a:t>
            </a: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1835150" y="2708275"/>
            <a:ext cx="9366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Plan2 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2771775" y="2708275"/>
            <a:ext cx="14398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Develop2 </a:t>
            </a:r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4211638" y="2708275"/>
            <a:ext cx="2305050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Test 1&amp;2</a:t>
            </a:r>
          </a:p>
        </p:txBody>
      </p:sp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1835150" y="3284538"/>
            <a:ext cx="9366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Plan3 </a:t>
            </a: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2771775" y="3284538"/>
            <a:ext cx="14398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Develop3 </a:t>
            </a:r>
          </a:p>
        </p:txBody>
      </p:sp>
      <p:sp>
        <p:nvSpPr>
          <p:cNvPr id="27659" name="Rectangle 13"/>
          <p:cNvSpPr>
            <a:spLocks noChangeArrowheads="1"/>
          </p:cNvSpPr>
          <p:nvPr/>
        </p:nvSpPr>
        <p:spPr bwMode="auto">
          <a:xfrm>
            <a:off x="4211638" y="3284538"/>
            <a:ext cx="2305050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Test 1&amp;2&amp;3</a:t>
            </a:r>
          </a:p>
        </p:txBody>
      </p:sp>
      <p:sp>
        <p:nvSpPr>
          <p:cNvPr id="27660" name="Right Arrow 15"/>
          <p:cNvSpPr>
            <a:spLocks noChangeArrowheads="1"/>
          </p:cNvSpPr>
          <p:nvPr/>
        </p:nvSpPr>
        <p:spPr bwMode="auto">
          <a:xfrm>
            <a:off x="34925" y="2085975"/>
            <a:ext cx="1698625" cy="622300"/>
          </a:xfrm>
          <a:prstGeom prst="rightArrow">
            <a:avLst>
              <a:gd name="adj1" fmla="val 50000"/>
              <a:gd name="adj2" fmla="val 5006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/>
              <a:t>ITERATION 1</a:t>
            </a:r>
          </a:p>
        </p:txBody>
      </p:sp>
      <p:sp>
        <p:nvSpPr>
          <p:cNvPr id="27661" name="Right Arrow 16"/>
          <p:cNvSpPr>
            <a:spLocks noChangeArrowheads="1"/>
          </p:cNvSpPr>
          <p:nvPr/>
        </p:nvSpPr>
        <p:spPr bwMode="auto">
          <a:xfrm>
            <a:off x="34925" y="2589213"/>
            <a:ext cx="1698625" cy="622300"/>
          </a:xfrm>
          <a:prstGeom prst="rightArrow">
            <a:avLst>
              <a:gd name="adj1" fmla="val 50000"/>
              <a:gd name="adj2" fmla="val 4994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/>
              <a:t>ITERATION 2</a:t>
            </a:r>
          </a:p>
        </p:txBody>
      </p:sp>
      <p:sp>
        <p:nvSpPr>
          <p:cNvPr id="27662" name="Right Arrow 17"/>
          <p:cNvSpPr>
            <a:spLocks noChangeArrowheads="1"/>
          </p:cNvSpPr>
          <p:nvPr/>
        </p:nvSpPr>
        <p:spPr bwMode="auto">
          <a:xfrm>
            <a:off x="34925" y="3165475"/>
            <a:ext cx="1698625" cy="623888"/>
          </a:xfrm>
          <a:prstGeom prst="rightArrow">
            <a:avLst>
              <a:gd name="adj1" fmla="val 50000"/>
              <a:gd name="adj2" fmla="val 4994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/>
              <a:t>ITERATION 3</a:t>
            </a:r>
          </a:p>
        </p:txBody>
      </p:sp>
      <p:sp>
        <p:nvSpPr>
          <p:cNvPr id="27663" name="TextBox 1"/>
          <p:cNvSpPr txBox="1">
            <a:spLocks noChangeArrowheads="1"/>
          </p:cNvSpPr>
          <p:nvPr/>
        </p:nvSpPr>
        <p:spPr bwMode="auto">
          <a:xfrm>
            <a:off x="1258888" y="4365625"/>
            <a:ext cx="5184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After each iteration requirements</a:t>
            </a:r>
          </a:p>
          <a:p>
            <a:pPr eaLnBrk="1" hangingPunct="1"/>
            <a:r>
              <a:rPr lang="en-GB" altLang="en-US"/>
              <a:t>are reviewed.</a:t>
            </a:r>
          </a:p>
          <a:p>
            <a:pPr eaLnBrk="1" hangingPunct="1"/>
            <a:r>
              <a:rPr lang="en-GB" altLang="en-US"/>
              <a:t>System is validated as you go along</a:t>
            </a:r>
          </a:p>
        </p:txBody>
      </p:sp>
      <p:sp>
        <p:nvSpPr>
          <p:cNvPr id="27664" name="TextBox 2"/>
          <p:cNvSpPr txBox="1">
            <a:spLocks noChangeArrowheads="1"/>
          </p:cNvSpPr>
          <p:nvPr/>
        </p:nvSpPr>
        <p:spPr bwMode="auto">
          <a:xfrm>
            <a:off x="2773363" y="1447800"/>
            <a:ext cx="3311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Requirements analysis</a:t>
            </a:r>
          </a:p>
        </p:txBody>
      </p:sp>
      <p:sp>
        <p:nvSpPr>
          <p:cNvPr id="27665" name="Rectangle 6"/>
          <p:cNvSpPr>
            <a:spLocks noChangeArrowheads="1"/>
          </p:cNvSpPr>
          <p:nvPr/>
        </p:nvSpPr>
        <p:spPr bwMode="auto">
          <a:xfrm>
            <a:off x="6516688" y="2133600"/>
            <a:ext cx="2305050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User review </a:t>
            </a:r>
          </a:p>
        </p:txBody>
      </p:sp>
      <p:sp>
        <p:nvSpPr>
          <p:cNvPr id="27666" name="Rectangle 6"/>
          <p:cNvSpPr>
            <a:spLocks noChangeArrowheads="1"/>
          </p:cNvSpPr>
          <p:nvPr/>
        </p:nvSpPr>
        <p:spPr bwMode="auto">
          <a:xfrm>
            <a:off x="6516688" y="2708275"/>
            <a:ext cx="2305050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User review </a:t>
            </a:r>
          </a:p>
        </p:txBody>
      </p:sp>
      <p:sp>
        <p:nvSpPr>
          <p:cNvPr id="27667" name="Rectangle 6"/>
          <p:cNvSpPr>
            <a:spLocks noChangeArrowheads="1"/>
          </p:cNvSpPr>
          <p:nvPr/>
        </p:nvSpPr>
        <p:spPr bwMode="auto">
          <a:xfrm>
            <a:off x="6523038" y="3286125"/>
            <a:ext cx="2305050" cy="503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User review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SCRUM phases</a:t>
            </a:r>
          </a:p>
        </p:txBody>
      </p:sp>
      <p:sp>
        <p:nvSpPr>
          <p:cNvPr id="28675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Specification at start</a:t>
            </a:r>
          </a:p>
          <a:p>
            <a:r>
              <a:rPr lang="en-GB" altLang="en-US" smtClean="0"/>
              <a:t>Then each development phase can be</a:t>
            </a:r>
          </a:p>
          <a:p>
            <a:pPr lvl="1"/>
            <a:r>
              <a:rPr lang="en-GB" altLang="en-US" smtClean="0"/>
              <a:t>Specification , Design, Coding</a:t>
            </a:r>
          </a:p>
          <a:p>
            <a:r>
              <a:rPr lang="en-GB" altLang="en-US" smtClean="0"/>
              <a:t>Each iteration tests</a:t>
            </a:r>
          </a:p>
          <a:p>
            <a:pPr lvl="1"/>
            <a:r>
              <a:rPr lang="en-GB" altLang="en-US" smtClean="0"/>
              <a:t>New functions</a:t>
            </a:r>
          </a:p>
          <a:p>
            <a:pPr lvl="1"/>
            <a:r>
              <a:rPr lang="en-GB" altLang="en-US" smtClean="0"/>
              <a:t>All old functions (regressive)</a:t>
            </a:r>
          </a:p>
          <a:p>
            <a:r>
              <a:rPr lang="en-GB" altLang="en-US" smtClean="0"/>
              <a:t>Testing is extensive, must not be burdensome</a:t>
            </a:r>
          </a:p>
          <a:p>
            <a:endParaRPr lang="en-GB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BD1BC0-2E23-48D2-A4DA-2ADEE5817632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364080-02A0-4341-BDB6-BF7BDE480588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en-US" sz="1400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357188"/>
            <a:ext cx="7772400" cy="863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4000" b="1" smtClean="0">
                <a:solidFill>
                  <a:srgbClr val="FF0000"/>
                </a:solidFill>
              </a:rPr>
              <a:t>Testing-driven development</a:t>
            </a:r>
            <a:endParaRPr lang="en-GB" altLang="en-US" sz="4000" smtClean="0"/>
          </a:p>
        </p:txBody>
      </p:sp>
      <p:sp>
        <p:nvSpPr>
          <p:cNvPr id="10244" name="Rectangle 1027"/>
          <p:cNvSpPr>
            <a:spLocks noChangeArrowheads="1"/>
          </p:cNvSpPr>
          <p:nvPr/>
        </p:nvSpPr>
        <p:spPr bwMode="auto">
          <a:xfrm>
            <a:off x="500063" y="1357313"/>
            <a:ext cx="8243887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GB" altLang="en-US" sz="2300" i="1"/>
              <a:t>Put </a:t>
            </a:r>
            <a:r>
              <a:rPr lang="en-GB" altLang="en-US" sz="2300" b="1" i="1"/>
              <a:t>testing</a:t>
            </a:r>
            <a:r>
              <a:rPr lang="en-GB" altLang="en-US" sz="2300" i="1"/>
              <a:t> </a:t>
            </a:r>
            <a:r>
              <a:rPr lang="en-GB" altLang="en-US" sz="2300" b="1" i="1" u="sng">
                <a:solidFill>
                  <a:srgbClr val="FF0000"/>
                </a:solidFill>
              </a:rPr>
              <a:t>first</a:t>
            </a:r>
            <a:r>
              <a:rPr lang="en-GB" altLang="en-US" sz="2300"/>
              <a:t>  in the development process</a:t>
            </a:r>
          </a:p>
          <a:p>
            <a:pPr lvl="1" eaLnBrk="1" hangingPunct="1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GB" altLang="en-US" sz="2300" b="1" i="1"/>
              <a:t>Before implementing</a:t>
            </a:r>
            <a:r>
              <a:rPr lang="en-GB" altLang="en-US" sz="2300"/>
              <a:t>  a piece of code such as a </a:t>
            </a:r>
            <a:r>
              <a:rPr lang="en-GB" altLang="en-US" sz="2300" b="1"/>
              <a:t>Java</a:t>
            </a:r>
            <a:r>
              <a:rPr lang="en-GB" altLang="en-US" sz="2300"/>
              <a:t> </a:t>
            </a:r>
            <a:r>
              <a:rPr lang="en-GB" altLang="en-US" sz="2300" i="1"/>
              <a:t>method</a:t>
            </a:r>
            <a:r>
              <a:rPr lang="en-GB" altLang="en-US" sz="2300"/>
              <a:t>,  start </a:t>
            </a:r>
            <a:r>
              <a:rPr lang="en-GB" altLang="en-US" sz="2300" b="1" i="1"/>
              <a:t>writing down a test</a:t>
            </a:r>
            <a:r>
              <a:rPr lang="en-GB" altLang="en-US" sz="2300"/>
              <a:t>  which this </a:t>
            </a:r>
            <a:r>
              <a:rPr lang="en-GB" altLang="en-US" sz="2300" i="1"/>
              <a:t>method</a:t>
            </a:r>
            <a:r>
              <a:rPr lang="en-GB" altLang="en-US" sz="2300"/>
              <a:t>  should pass.</a:t>
            </a:r>
          </a:p>
          <a:p>
            <a:pPr lvl="1" eaLnBrk="1" hangingPunct="1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GB" altLang="en-US" sz="2300" b="1" i="1"/>
              <a:t>Test is like a goal  </a:t>
            </a:r>
            <a:r>
              <a:rPr lang="en-GB" altLang="en-US" sz="2300"/>
              <a:t>which you want </a:t>
            </a:r>
            <a:r>
              <a:rPr lang="en-GB" altLang="en-US" sz="2300" b="1" i="1"/>
              <a:t>to achieve</a:t>
            </a:r>
          </a:p>
          <a:p>
            <a:pPr lvl="1" eaLnBrk="1" hangingPunct="1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GB" altLang="en-US" sz="2300" b="1" i="1"/>
              <a:t>First state a goal, then do steps  </a:t>
            </a:r>
            <a:r>
              <a:rPr lang="en-GB" altLang="en-US" sz="2300"/>
              <a:t>to that goal</a:t>
            </a:r>
          </a:p>
          <a:p>
            <a:pPr lvl="1" eaLnBrk="1" hangingPunct="1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GB" altLang="en-US" sz="2300"/>
              <a:t>Goals may be quite </a:t>
            </a:r>
            <a:r>
              <a:rPr lang="en-GB" altLang="en-US" sz="2300" b="1" i="1"/>
              <a:t>small</a:t>
            </a:r>
            <a:r>
              <a:rPr lang="en-GB" altLang="en-US" sz="2300"/>
              <a:t>,  </a:t>
            </a:r>
            <a:r>
              <a:rPr lang="en-GB" altLang="en-US" sz="2300" b="1" i="1"/>
              <a:t>intermediate,  </a:t>
            </a:r>
            <a:r>
              <a:rPr lang="en-GB" altLang="en-US" sz="2300"/>
              <a:t>or </a:t>
            </a:r>
            <a:r>
              <a:rPr lang="en-GB" altLang="en-US" sz="2300" b="1" i="1"/>
              <a:t>final</a:t>
            </a:r>
          </a:p>
          <a:p>
            <a:pPr lvl="1" eaLnBrk="1" hangingPunct="1">
              <a:lnSpc>
                <a:spcPct val="150000"/>
              </a:lnSpc>
              <a:buClrTx/>
              <a:buSzTx/>
              <a:buFontTx/>
              <a:buChar char="•"/>
            </a:pPr>
            <a:r>
              <a:rPr lang="en-GB" altLang="en-US" sz="2300" b="1" i="1" u="sng">
                <a:solidFill>
                  <a:srgbClr val="FF0000"/>
                </a:solidFill>
              </a:rPr>
              <a:t>Test-driven</a:t>
            </a:r>
            <a:r>
              <a:rPr lang="en-GB" altLang="en-US" sz="2300"/>
              <a:t>  style of programming!</a:t>
            </a:r>
          </a:p>
          <a:p>
            <a:pPr lvl="1" eaLnBrk="1" hangingPunct="1">
              <a:lnSpc>
                <a:spcPct val="150000"/>
              </a:lnSpc>
              <a:buClrTx/>
              <a:buSzTx/>
              <a:buFontTx/>
              <a:buNone/>
            </a:pPr>
            <a:endParaRPr lang="en-GB" altLang="en-US" sz="2300"/>
          </a:p>
          <a:p>
            <a:pPr lvl="1" eaLnBrk="1" hangingPunct="1">
              <a:lnSpc>
                <a:spcPct val="150000"/>
              </a:lnSpc>
              <a:buClrTx/>
              <a:buSzTx/>
              <a:buFontTx/>
              <a:buChar char="•"/>
            </a:pPr>
            <a:endParaRPr lang="en-GB" altLang="en-US" sz="2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>
          <a:xfrm>
            <a:off x="609600" y="-100013"/>
            <a:ext cx="7772400" cy="1143001"/>
          </a:xfrm>
        </p:spPr>
        <p:txBody>
          <a:bodyPr/>
          <a:lstStyle/>
          <a:p>
            <a:r>
              <a:rPr lang="en-GB" altLang="en-US" smtClean="0"/>
              <a:t>Why write test first</a:t>
            </a:r>
          </a:p>
        </p:txBody>
      </p:sp>
      <p:sp>
        <p:nvSpPr>
          <p:cNvPr id="31747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04813" y="969963"/>
            <a:ext cx="8054975" cy="4114800"/>
          </a:xfrm>
        </p:spPr>
        <p:txBody>
          <a:bodyPr/>
          <a:lstStyle/>
          <a:p>
            <a:r>
              <a:rPr lang="en-GB" altLang="en-US" sz="2800" smtClean="0"/>
              <a:t>Test is based on the specification and not the code, not assumptions based on source code</a:t>
            </a:r>
          </a:p>
          <a:p>
            <a:r>
              <a:rPr lang="en-GB" altLang="en-US" sz="2800" smtClean="0"/>
              <a:t>If testing is done second, testing might be skipped</a:t>
            </a:r>
          </a:p>
          <a:p>
            <a:r>
              <a:rPr lang="en-GB" altLang="en-US" sz="2800" smtClean="0"/>
              <a:t>Makes the developer analyse the requirements</a:t>
            </a:r>
          </a:p>
          <a:p>
            <a:pPr lvl="1"/>
            <a:r>
              <a:rPr lang="en-GB" altLang="en-US" sz="2400" smtClean="0"/>
              <a:t>Requirements might be wrong or ambiguous </a:t>
            </a:r>
          </a:p>
          <a:p>
            <a:r>
              <a:rPr lang="en-GB" altLang="en-US" sz="2800" smtClean="0"/>
              <a:t>Produces more testable code</a:t>
            </a:r>
          </a:p>
          <a:p>
            <a:r>
              <a:rPr lang="en-GB" altLang="en-US" sz="2800" smtClean="0"/>
              <a:t>Keeps the code simpler/shorter (only target is to pass the test)</a:t>
            </a:r>
          </a:p>
          <a:p>
            <a:pPr lvl="1"/>
            <a:r>
              <a:rPr lang="en-GB" altLang="en-US" sz="2400" smtClean="0"/>
              <a:t>Stops the code being over-engineered</a:t>
            </a:r>
          </a:p>
          <a:p>
            <a:pPr lvl="1"/>
            <a:r>
              <a:rPr lang="en-GB" altLang="en-US" sz="2400" smtClean="0"/>
              <a:t>But note simple goal .. conflicts with non-functional code requirements, code quality (poor quality code might pass the test!)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6C08AE-378F-41DA-9B5D-D67632CE6D47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30BF4C-37A8-4D5A-BFCE-99B9C3D52723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20713"/>
            <a:ext cx="7772400" cy="827087"/>
          </a:xfrm>
          <a:solidFill>
            <a:schemeClr val="folHlink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GB" altLang="en-US" sz="4000" b="1" smtClean="0"/>
              <a:t>e</a:t>
            </a:r>
            <a:r>
              <a:rPr lang="en-GB" altLang="en-US" sz="4000" b="1" smtClean="0">
                <a:solidFill>
                  <a:srgbClr val="FF0000"/>
                </a:solidFill>
              </a:rPr>
              <a:t>X</a:t>
            </a:r>
            <a:r>
              <a:rPr lang="en-GB" altLang="en-US" sz="4000" b="1" smtClean="0"/>
              <a:t>treme </a:t>
            </a:r>
            <a:r>
              <a:rPr lang="en-GB" altLang="en-US" sz="4000" b="1" smtClean="0">
                <a:solidFill>
                  <a:srgbClr val="FF0000"/>
                </a:solidFill>
              </a:rPr>
              <a:t>P</a:t>
            </a:r>
            <a:r>
              <a:rPr lang="en-GB" altLang="en-US" sz="4000" b="1" smtClean="0"/>
              <a:t>rogramming</a:t>
            </a:r>
          </a:p>
        </p:txBody>
      </p:sp>
      <p:sp>
        <p:nvSpPr>
          <p:cNvPr id="1126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772400" cy="4332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3600" b="1" smtClean="0"/>
              <a:t>Most general features of </a:t>
            </a:r>
            <a:r>
              <a:rPr lang="en-GB" altLang="en-US" sz="3600" b="1" smtClean="0">
                <a:solidFill>
                  <a:srgbClr val="FF0000"/>
                </a:solidFill>
              </a:rPr>
              <a:t>XP</a:t>
            </a:r>
            <a:r>
              <a:rPr lang="en-GB" altLang="en-US" sz="3600" b="1" smtClean="0"/>
              <a:t>: </a:t>
            </a:r>
          </a:p>
          <a:p>
            <a:pPr eaLnBrk="1" hangingPunct="1">
              <a:buFontTx/>
              <a:buNone/>
            </a:pPr>
            <a:endParaRPr lang="en-GB" altLang="en-US" sz="3600" b="1" smtClean="0"/>
          </a:p>
          <a:p>
            <a:pPr eaLnBrk="1" hangingPunct="1">
              <a:buFontTx/>
              <a:buChar char="•"/>
            </a:pPr>
            <a:r>
              <a:rPr lang="en-GB" altLang="en-US" sz="3600" smtClean="0"/>
              <a:t>one of the most unique and controversial approaches</a:t>
            </a:r>
          </a:p>
          <a:p>
            <a:pPr eaLnBrk="1" hangingPunct="1">
              <a:buFontTx/>
              <a:buChar char="•"/>
            </a:pPr>
            <a:r>
              <a:rPr lang="en-GB" altLang="en-US" sz="3600" i="1" smtClean="0"/>
              <a:t>agile</a:t>
            </a:r>
            <a:r>
              <a:rPr lang="en-GB" altLang="en-US" sz="3600" smtClean="0"/>
              <a:t>  or </a:t>
            </a:r>
            <a:r>
              <a:rPr lang="en-GB" altLang="en-US" sz="3600" i="1" smtClean="0"/>
              <a:t>lightweight</a:t>
            </a:r>
            <a:r>
              <a:rPr lang="en-GB" altLang="en-US" sz="3600" smtClean="0"/>
              <a:t>  methodology</a:t>
            </a:r>
          </a:p>
          <a:p>
            <a:pPr eaLnBrk="1" hangingPunct="1">
              <a:buFontTx/>
              <a:buChar char="•"/>
            </a:pPr>
            <a:r>
              <a:rPr lang="en-GB" altLang="en-US" sz="3600" i="1" smtClean="0"/>
              <a:t>human-centric</a:t>
            </a:r>
            <a:r>
              <a:rPr lang="en-GB" altLang="en-US" sz="3600" smtClean="0"/>
              <a:t>  development philosophy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EF7953-5754-4D18-A483-8411A2F5162A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4800" smtClean="0"/>
              <a:t>Topics</a:t>
            </a: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6202FCAE-2655-48A6-B05F-8191DEF7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84313"/>
            <a:ext cx="8856663" cy="4659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GB" sz="2800" dirty="0">
                <a:cs typeface="Times New Roman" pitchFamily="18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GB" sz="3200" dirty="0">
                <a:cs typeface="Times New Roman" pitchFamily="18" charset="0"/>
              </a:rPr>
              <a:t>Two kinds of </a:t>
            </a:r>
            <a:r>
              <a:rPr lang="en-GB" sz="3200" b="1" dirty="0">
                <a:cs typeface="Times New Roman" pitchFamily="18" charset="0"/>
              </a:rPr>
              <a:t>programming methodologies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GB" sz="3200" b="1" dirty="0">
                <a:cs typeface="Times New Roman" pitchFamily="18" charset="0"/>
              </a:rPr>
              <a:t>traditional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GB" sz="3200" b="1" dirty="0">
                <a:cs typeface="Times New Roman" pitchFamily="18" charset="0"/>
              </a:rPr>
              <a:t>agile</a:t>
            </a:r>
          </a:p>
          <a:p>
            <a:pPr marL="285750" indent="-285750" eaLnBrk="1" hangingPunct="1">
              <a:spcBef>
                <a:spcPct val="20000"/>
              </a:spcBef>
              <a:defRPr/>
            </a:pPr>
            <a:r>
              <a:rPr lang="en-GB" sz="3200" dirty="0">
                <a:cs typeface="Times New Roman" pitchFamily="18" charset="0"/>
              </a:rPr>
              <a:t>   We will concentrate on</a:t>
            </a:r>
          </a:p>
          <a:p>
            <a:pPr marL="342900" indent="-342900" eaLnBrk="1" hangingPunct="1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GB" sz="3200" b="1" dirty="0" err="1">
                <a:cs typeface="+mn-cs"/>
              </a:rPr>
              <a:t>eXtreme</a:t>
            </a:r>
            <a:r>
              <a:rPr lang="en-GB" sz="3200" b="1" dirty="0">
                <a:cs typeface="+mn-cs"/>
              </a:rPr>
              <a:t> Programming (XP)</a:t>
            </a:r>
            <a:r>
              <a:rPr lang="en-GB" sz="3200" dirty="0">
                <a:cs typeface="+mn-cs"/>
              </a:rPr>
              <a:t> methodology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GB" sz="3200" dirty="0">
                <a:cs typeface="+mn-cs"/>
              </a:rPr>
              <a:t>example of an </a:t>
            </a:r>
            <a:r>
              <a:rPr lang="en-GB" sz="3200" b="1" dirty="0">
                <a:cs typeface="+mn-cs"/>
              </a:rPr>
              <a:t>agile methodology </a:t>
            </a:r>
            <a:r>
              <a:rPr lang="en-GB" sz="3200" dirty="0">
                <a:cs typeface="+mn-cs"/>
              </a:rPr>
              <a:t>of most interest to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8598CB-6547-4080-9823-148CCBFEC070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915275" cy="865188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altLang="en-US" sz="3600" b="1" smtClean="0">
                <a:solidFill>
                  <a:srgbClr val="FF0000"/>
                </a:solidFill>
              </a:rPr>
              <a:t>Overview</a:t>
            </a:r>
            <a:r>
              <a:rPr lang="en-GB" altLang="en-US" sz="3600" smtClean="0"/>
              <a:t> of the </a:t>
            </a:r>
            <a:r>
              <a:rPr lang="en-GB" altLang="en-US" sz="3600" b="1" smtClean="0">
                <a:solidFill>
                  <a:srgbClr val="FF0000"/>
                </a:solidFill>
              </a:rPr>
              <a:t>XP</a:t>
            </a:r>
            <a:r>
              <a:rPr lang="en-GB" altLang="en-US" sz="3600" smtClean="0"/>
              <a:t> methodology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84213" y="1700213"/>
            <a:ext cx="77724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GB" altLang="en-US" sz="2800" b="1" i="1"/>
              <a:t>focuses on coding</a:t>
            </a:r>
            <a:r>
              <a:rPr lang="en-GB" altLang="en-US" sz="2800"/>
              <a:t>  as the main task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GB" altLang="en-US" sz="2800"/>
              <a:t>regards </a:t>
            </a:r>
            <a:r>
              <a:rPr lang="en-GB" altLang="en-US" sz="2800" b="1" i="1"/>
              <a:t>continuous</a:t>
            </a:r>
            <a:r>
              <a:rPr lang="en-GB" altLang="en-US" sz="2800"/>
              <a:t> (</a:t>
            </a:r>
            <a:r>
              <a:rPr lang="en-GB" altLang="en-US" sz="2800">
                <a:solidFill>
                  <a:srgbClr val="FF33CC"/>
                </a:solidFill>
              </a:rPr>
              <a:t>*</a:t>
            </a:r>
            <a:r>
              <a:rPr lang="en-GB" altLang="en-US" sz="2800"/>
              <a:t>) and </a:t>
            </a:r>
            <a:r>
              <a:rPr lang="en-GB" altLang="en-US" sz="2800" b="1" i="1"/>
              <a:t>automated testing</a:t>
            </a:r>
            <a:r>
              <a:rPr lang="en-GB" altLang="en-US" sz="2800" i="1"/>
              <a:t>  </a:t>
            </a:r>
            <a:r>
              <a:rPr lang="en-GB" altLang="en-US" sz="2800"/>
              <a:t>as central to the activity of software development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GB" altLang="en-US" sz="2800" b="1" i="1"/>
              <a:t>refactoring</a:t>
            </a:r>
            <a:r>
              <a:rPr lang="en-GB" altLang="en-US" sz="2800"/>
              <a:t> </a:t>
            </a:r>
            <a:r>
              <a:rPr lang="en-GB" altLang="en-US" sz="2400"/>
              <a:t>(</a:t>
            </a:r>
            <a:r>
              <a:rPr lang="en-GB" altLang="en-US" sz="2400">
                <a:solidFill>
                  <a:srgbClr val="FF33CC"/>
                </a:solidFill>
              </a:rPr>
              <a:t>*</a:t>
            </a:r>
            <a:r>
              <a:rPr lang="en-GB" altLang="en-US" sz="2400"/>
              <a:t>) </a:t>
            </a:r>
            <a:r>
              <a:rPr lang="en-GB" altLang="en-US" sz="2800"/>
              <a:t>is a core XP practice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GB" altLang="en-US" sz="2800" b="1" i="1"/>
              <a:t>continuous integration </a:t>
            </a:r>
            <a:r>
              <a:rPr lang="en-GB" altLang="en-US" sz="2400"/>
              <a:t>(</a:t>
            </a:r>
            <a:r>
              <a:rPr lang="en-GB" altLang="en-US" sz="2400">
                <a:solidFill>
                  <a:srgbClr val="FF33CC"/>
                </a:solidFill>
              </a:rPr>
              <a:t>*</a:t>
            </a:r>
            <a:r>
              <a:rPr lang="en-GB" altLang="en-US" sz="2400"/>
              <a:t>)</a:t>
            </a:r>
            <a:endParaRPr lang="en-GB" altLang="en-US" sz="2800" i="1"/>
          </a:p>
          <a:p>
            <a:pPr algn="just" eaLnBrk="1" hangingPunct="1">
              <a:buClrTx/>
              <a:buSzTx/>
              <a:buFontTx/>
              <a:buChar char="•"/>
            </a:pPr>
            <a:r>
              <a:rPr lang="en-GB" altLang="en-US" sz="2800">
                <a:cs typeface="Times New Roman" panose="02020603050405020304" pitchFamily="18" charset="0"/>
              </a:rPr>
              <a:t>one of XP’s radical ideas is that </a:t>
            </a:r>
          </a:p>
          <a:p>
            <a:pPr lvl="1" algn="just" eaLnBrk="1" hangingPunct="1">
              <a:buClrTx/>
              <a:buSzTx/>
              <a:buFontTx/>
              <a:buNone/>
            </a:pPr>
            <a:r>
              <a:rPr lang="en-GB" altLang="en-US" b="1" i="1">
                <a:cs typeface="Times New Roman" panose="02020603050405020304" pitchFamily="18" charset="0"/>
              </a:rPr>
              <a:t>design should </a:t>
            </a:r>
            <a:r>
              <a:rPr lang="en-GB" altLang="en-US" b="1" i="1" u="sng">
                <a:solidFill>
                  <a:srgbClr val="FF0000"/>
                </a:solidFill>
                <a:cs typeface="Times New Roman" panose="02020603050405020304" pitchFamily="18" charset="0"/>
              </a:rPr>
              <a:t>evolve</a:t>
            </a:r>
            <a:r>
              <a:rPr lang="en-GB" altLang="en-US">
                <a:cs typeface="Times New Roman" panose="02020603050405020304" pitchFamily="18" charset="0"/>
              </a:rPr>
              <a:t>  and grow </a:t>
            </a:r>
          </a:p>
          <a:p>
            <a:pPr lvl="1" algn="just" eaLnBrk="1" hangingPunct="1">
              <a:buClrTx/>
              <a:buSzTx/>
              <a:buFontTx/>
              <a:buNone/>
            </a:pPr>
            <a:r>
              <a:rPr lang="en-GB" altLang="en-US">
                <a:cs typeface="Times New Roman" panose="02020603050405020304" pitchFamily="18" charset="0"/>
              </a:rPr>
              <a:t>through the project</a:t>
            </a:r>
            <a:endParaRPr lang="en-GB" altLang="en-US" b="1">
              <a:cs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55300" name="Comment 4"/>
          <p:cNvSpPr>
            <a:spLocks noChangeArrowheads="1"/>
          </p:cNvSpPr>
          <p:nvPr/>
        </p:nvSpPr>
        <p:spPr bwMode="auto">
          <a:xfrm>
            <a:off x="7315200" y="4789488"/>
            <a:ext cx="1828800" cy="2024062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b="1" u="sng">
                <a:solidFill>
                  <a:srgbClr val="000000"/>
                </a:solidFill>
                <a:latin typeface="Arial" panose="020B0604020202020204" pitchFamily="34" charset="0"/>
              </a:rPr>
              <a:t>Continuous integration</a:t>
            </a:r>
            <a:r>
              <a:rPr lang="en-GB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means building copy of the system so far several times per day</a:t>
            </a:r>
          </a:p>
        </p:txBody>
      </p:sp>
      <p:sp>
        <p:nvSpPr>
          <p:cNvPr id="55302" name="Comment 6"/>
          <p:cNvSpPr>
            <a:spLocks noChangeArrowheads="1"/>
          </p:cNvSpPr>
          <p:nvPr/>
        </p:nvSpPr>
        <p:spPr bwMode="auto">
          <a:xfrm>
            <a:off x="7308850" y="2974975"/>
            <a:ext cx="1835150" cy="17494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b="1" u="sng">
                <a:solidFill>
                  <a:srgbClr val="000000"/>
                </a:solidFill>
                <a:latin typeface="Arial" panose="020B0604020202020204" pitchFamily="34" charset="0"/>
              </a:rPr>
              <a:t>Refactoring:</a:t>
            </a:r>
            <a:r>
              <a:rPr lang="en-GB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changing existing code for simplicity, clarity and/or feature addition</a:t>
            </a:r>
          </a:p>
        </p:txBody>
      </p:sp>
      <p:sp>
        <p:nvSpPr>
          <p:cNvPr id="55303" name="Comment 7"/>
          <p:cNvSpPr>
            <a:spLocks noChangeArrowheads="1"/>
          </p:cNvSpPr>
          <p:nvPr/>
        </p:nvSpPr>
        <p:spPr bwMode="auto">
          <a:xfrm>
            <a:off x="7270750" y="0"/>
            <a:ext cx="1873250" cy="229870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b="1" u="sng">
                <a:solidFill>
                  <a:srgbClr val="000000"/>
                </a:solidFill>
                <a:latin typeface="Arial" panose="020B0604020202020204" pitchFamily="34" charset="0"/>
              </a:rPr>
              <a:t>Continuous testing 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</a:rPr>
              <a:t>validates that the software works and meets the customer's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  <p:bldP spid="55302" grpId="0" animBg="1"/>
      <p:bldP spid="553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4C4CCC-5605-4915-AF63-33EBFA9717B1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200" smtClean="0">
                <a:cs typeface="Times New Roman" panose="02020603050405020304" pitchFamily="18" charset="0"/>
              </a:rPr>
              <a:t>Some Essential of </a:t>
            </a:r>
            <a:r>
              <a:rPr lang="en-GB" altLang="en-US" sz="3200" b="1" smtClean="0">
                <a:solidFill>
                  <a:srgbClr val="FF0000"/>
                </a:solidFill>
                <a:cs typeface="Times New Roman" panose="02020603050405020304" pitchFamily="18" charset="0"/>
              </a:rPr>
              <a:t>12 Practices</a:t>
            </a:r>
            <a:r>
              <a:rPr lang="en-GB" altLang="en-US" sz="3200" smtClean="0">
                <a:cs typeface="Times New Roman" panose="02020603050405020304" pitchFamily="18" charset="0"/>
              </a:rPr>
              <a:t> of </a:t>
            </a:r>
            <a:r>
              <a:rPr lang="en-GB" altLang="en-US" sz="3200" b="1" smtClean="0">
                <a:cs typeface="Times New Roman" panose="02020603050405020304" pitchFamily="18" charset="0"/>
              </a:rPr>
              <a:t>XP</a:t>
            </a:r>
            <a:r>
              <a:rPr lang="en-GB" altLang="en-US" sz="3200" smtClean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28625" y="1341438"/>
            <a:ext cx="85725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47750" indent="-5143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Tx/>
              <a:buSzTx/>
              <a:buFont typeface="Tahoma" panose="020B0604030504040204" pitchFamily="34" charset="0"/>
              <a:buAutoNum type="arabicPeriod"/>
            </a:pPr>
            <a:r>
              <a:rPr lang="en-GB" altLang="en-US" sz="3200" b="1">
                <a:cs typeface="Times New Roman" panose="02020603050405020304" pitchFamily="18" charset="0"/>
              </a:rPr>
              <a:t>Testing</a:t>
            </a:r>
            <a:r>
              <a:rPr lang="en-GB" altLang="en-US" sz="320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GB" altLang="en-US" sz="2800"/>
              <a:t>key practice to XP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GB" altLang="en-US" sz="2800"/>
              <a:t>how will you </a:t>
            </a:r>
            <a:r>
              <a:rPr lang="en-GB" altLang="en-US" sz="2800" i="1"/>
              <a:t>know if a feature works</a:t>
            </a:r>
            <a:r>
              <a:rPr lang="en-GB" altLang="en-US" sz="2800"/>
              <a:t>  if you do not test? 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GB" altLang="en-US" sz="2800"/>
              <a:t>how will you </a:t>
            </a:r>
            <a:r>
              <a:rPr lang="en-GB" altLang="en-US" sz="2800" i="1"/>
              <a:t>know if a feature </a:t>
            </a:r>
            <a:r>
              <a:rPr lang="en-GB" altLang="en-US" sz="2800" i="1" u="sng"/>
              <a:t>still</a:t>
            </a:r>
            <a:r>
              <a:rPr lang="en-GB" altLang="en-US" sz="2800" i="1"/>
              <a:t> works</a:t>
            </a:r>
            <a:r>
              <a:rPr lang="en-GB" altLang="en-US" sz="2800"/>
              <a:t> after you re-factor, unless you re-test? 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GB" altLang="en-US" sz="2800"/>
              <a:t>should be </a:t>
            </a:r>
            <a:r>
              <a:rPr lang="en-GB" altLang="en-US" sz="2800" i="1"/>
              <a:t>automated</a:t>
            </a:r>
            <a:r>
              <a:rPr lang="en-GB" altLang="en-US" sz="2800"/>
              <a:t> 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GB" altLang="en-US" sz="2800"/>
              <a:t>so you can have the </a:t>
            </a:r>
            <a:r>
              <a:rPr lang="en-GB" altLang="en-US" sz="2800" i="1"/>
              <a:t>confidence</a:t>
            </a:r>
            <a:r>
              <a:rPr lang="en-GB" altLang="en-US" sz="2800"/>
              <a:t>  and </a:t>
            </a:r>
            <a:r>
              <a:rPr lang="en-GB" altLang="en-US" sz="2800" i="1"/>
              <a:t>courage</a:t>
            </a:r>
            <a:r>
              <a:rPr lang="en-GB" altLang="en-US" sz="2800"/>
              <a:t>  to change the code and         re-factor it without breaking the system!</a:t>
            </a:r>
          </a:p>
          <a:p>
            <a:pPr eaLnBrk="1" hangingPunct="1">
              <a:buClrTx/>
              <a:buSzTx/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C76BF-7F13-4EF4-8661-2051F3458B6A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200" smtClean="0">
                <a:cs typeface="Times New Roman" panose="02020603050405020304" pitchFamily="18" charset="0"/>
              </a:rPr>
              <a:t>Some Essential of </a:t>
            </a:r>
            <a:r>
              <a:rPr lang="en-GB" altLang="en-US" sz="3200" b="1" smtClean="0">
                <a:cs typeface="Times New Roman" panose="02020603050405020304" pitchFamily="18" charset="0"/>
              </a:rPr>
              <a:t>12 Practices of XP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611188" y="1500188"/>
            <a:ext cx="80645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47750" indent="-5143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Tx/>
              <a:buSzTx/>
              <a:buFont typeface="Tahoma" panose="020B0604030504040204" pitchFamily="34" charset="0"/>
              <a:buAutoNum type="arabicPeriod"/>
            </a:pPr>
            <a:r>
              <a:rPr lang="en-GB" altLang="en-US" sz="3200" b="1">
                <a:cs typeface="Times New Roman" panose="02020603050405020304" pitchFamily="18" charset="0"/>
              </a:rPr>
              <a:t>Testing (cont.)</a:t>
            </a:r>
          </a:p>
          <a:p>
            <a:pPr lvl="2" eaLnBrk="1" hangingPunct="1">
              <a:buClrTx/>
              <a:buSzTx/>
              <a:buFontTx/>
              <a:buChar char="-"/>
            </a:pPr>
            <a:endParaRPr lang="en-GB" altLang="en-US" sz="2800"/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/>
              <a:t>the </a:t>
            </a:r>
            <a:r>
              <a:rPr lang="en-GB" altLang="en-US" sz="2800" i="1"/>
              <a:t>opposite of waterfall</a:t>
            </a:r>
            <a:r>
              <a:rPr lang="en-GB" altLang="en-US" sz="2800"/>
              <a:t>  development 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/>
              <a:t>keeps </a:t>
            </a:r>
            <a:r>
              <a:rPr lang="en-GB" altLang="en-US" sz="2800" i="1"/>
              <a:t>code fluid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 b="1"/>
              <a:t>JUnit</a:t>
            </a:r>
            <a:r>
              <a:rPr lang="en-GB" altLang="en-US" sz="2800"/>
              <a:t> and its “friends”  (versions or analogues of </a:t>
            </a:r>
            <a:r>
              <a:rPr lang="en-GB" altLang="en-US" sz="2800" b="1"/>
              <a:t>JUnit</a:t>
            </a:r>
            <a:r>
              <a:rPr lang="en-GB" altLang="en-US" sz="2800"/>
              <a:t>) will help to  </a:t>
            </a:r>
          </a:p>
          <a:p>
            <a:pPr lvl="4" eaLnBrk="1" hangingPunct="1">
              <a:buClrTx/>
              <a:buSzTx/>
              <a:buFontTx/>
              <a:buNone/>
            </a:pPr>
            <a:r>
              <a:rPr lang="en-GB" altLang="en-US" sz="2800" i="1"/>
              <a:t>automate testing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 i="1"/>
              <a:t>everything</a:t>
            </a:r>
            <a:r>
              <a:rPr lang="en-GB" altLang="en-US" sz="2800"/>
              <a:t>  that can potentially break </a:t>
            </a:r>
            <a:r>
              <a:rPr lang="en-GB" altLang="en-US" sz="2800" i="1"/>
              <a:t>must have a test</a:t>
            </a:r>
            <a:endParaRPr lang="en-GB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BBED23-EDF9-468A-9AC6-876CCE81ECC3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200" smtClean="0">
                <a:cs typeface="Times New Roman" panose="02020603050405020304" pitchFamily="18" charset="0"/>
              </a:rPr>
              <a:t>Some Essential of </a:t>
            </a:r>
            <a:r>
              <a:rPr lang="en-GB" altLang="en-US" sz="3200" b="1" smtClean="0">
                <a:cs typeface="Times New Roman" panose="02020603050405020304" pitchFamily="18" charset="0"/>
              </a:rPr>
              <a:t>12 Practices of XP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685800" y="1412875"/>
            <a:ext cx="77724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47750" indent="-5143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Tx/>
              <a:buSzTx/>
              <a:buFont typeface="Tahoma" panose="020B0604030504040204" pitchFamily="34" charset="0"/>
              <a:buAutoNum type="arabicPeriod" startAt="2"/>
            </a:pPr>
            <a:r>
              <a:rPr lang="en-GB" altLang="en-US" sz="3200" b="1"/>
              <a:t>Continuous integration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/>
              <a:t>a crucial concept 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/>
              <a:t>means  building and testing a complete copy of the system several times per day,  including all the latest changes 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/>
              <a:t>why wait until the end of a project  to see if all the pieces of the system will work together? 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/>
              <a:t>the longer  integration bugs survive,  the harder  they are to exterminate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021745-6175-4A8E-95D2-A59C5A0B6919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200" smtClean="0">
                <a:cs typeface="Times New Roman" panose="02020603050405020304" pitchFamily="18" charset="0"/>
              </a:rPr>
              <a:t>Some Essential of </a:t>
            </a:r>
            <a:r>
              <a:rPr lang="en-GB" altLang="en-US" sz="3200" b="1" smtClean="0">
                <a:cs typeface="Times New Roman" panose="02020603050405020304" pitchFamily="18" charset="0"/>
              </a:rPr>
              <a:t>12 Practices of XP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500063" y="1125538"/>
            <a:ext cx="8286750" cy="523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47750" indent="-5143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ts val="600"/>
              </a:spcBef>
              <a:buClrTx/>
              <a:buSzTx/>
              <a:buFont typeface="Tahoma" panose="020B0604030504040204" pitchFamily="34" charset="0"/>
              <a:buAutoNum type="arabicPeriod" startAt="2"/>
            </a:pPr>
            <a:r>
              <a:rPr lang="en-GB" altLang="en-US" sz="3200" b="1"/>
              <a:t>Continuous integration </a:t>
            </a:r>
            <a:r>
              <a:rPr lang="en-GB" altLang="en-US" sz="3200"/>
              <a:t>(cont.)</a:t>
            </a:r>
          </a:p>
          <a:p>
            <a:pPr lvl="2" eaLnBrk="1" hangingPunct="1">
              <a:spcBef>
                <a:spcPts val="600"/>
              </a:spcBef>
              <a:buClrTx/>
              <a:buSzTx/>
              <a:buFontTx/>
              <a:buChar char="-"/>
            </a:pPr>
            <a:r>
              <a:rPr lang="en-GB" altLang="en-US" sz="2800"/>
              <a:t>benefits from </a:t>
            </a:r>
            <a:r>
              <a:rPr lang="en-GB" altLang="en-US" sz="2800" i="1"/>
              <a:t>using good software tools</a:t>
            </a:r>
          </a:p>
          <a:p>
            <a:pPr lvl="2" eaLnBrk="1" hangingPunct="1">
              <a:spcBef>
                <a:spcPts val="600"/>
              </a:spcBef>
              <a:buClrTx/>
              <a:buSzTx/>
              <a:buFontTx/>
              <a:buChar char="-"/>
            </a:pPr>
            <a:r>
              <a:rPr lang="en-GB" altLang="en-US" sz="2800" b="1"/>
              <a:t>Ant</a:t>
            </a:r>
            <a:r>
              <a:rPr lang="en-GB" altLang="en-US" sz="2800"/>
              <a:t> (integrated with </a:t>
            </a:r>
            <a:r>
              <a:rPr lang="en-GB" altLang="en-US" sz="2800" b="1"/>
              <a:t>JUnit</a:t>
            </a:r>
            <a:r>
              <a:rPr lang="en-GB" altLang="en-US" sz="2800"/>
              <a:t>) can help to </a:t>
            </a:r>
            <a:r>
              <a:rPr lang="en-GB" altLang="en-US" sz="2800" b="1" i="1"/>
              <a:t>automate</a:t>
            </a:r>
            <a:r>
              <a:rPr lang="en-GB" altLang="en-US" sz="2800" i="1"/>
              <a:t> </a:t>
            </a:r>
          </a:p>
          <a:p>
            <a:pPr lvl="4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800" i="1"/>
              <a:t>the build, </a:t>
            </a:r>
          </a:p>
          <a:p>
            <a:pPr lvl="4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800" i="1"/>
              <a:t>distribution, and </a:t>
            </a:r>
          </a:p>
          <a:p>
            <a:pPr lvl="4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en-US" sz="2800" i="1"/>
              <a:t>deploy processes</a:t>
            </a:r>
            <a:r>
              <a:rPr lang="en-GB" altLang="en-US" sz="2800"/>
              <a:t> </a:t>
            </a:r>
          </a:p>
          <a:p>
            <a:pPr lvl="2" eaLnBrk="1" hangingPunct="1">
              <a:spcBef>
                <a:spcPts val="600"/>
              </a:spcBef>
              <a:buClrTx/>
              <a:buSzTx/>
              <a:buFontTx/>
              <a:buChar char="-"/>
            </a:pPr>
            <a:r>
              <a:rPr lang="en-GB" altLang="en-US" sz="2800"/>
              <a:t>see the paper by </a:t>
            </a:r>
            <a:r>
              <a:rPr lang="en-GB" altLang="en-US" sz="2800" i="1"/>
              <a:t>Fowler</a:t>
            </a:r>
            <a:r>
              <a:rPr lang="en-GB" altLang="en-US" sz="2800"/>
              <a:t> (and </a:t>
            </a:r>
            <a:r>
              <a:rPr lang="en-GB" altLang="en-US" sz="2800" i="1"/>
              <a:t>Foemmel</a:t>
            </a:r>
            <a:r>
              <a:rPr lang="en-GB" altLang="en-US" sz="2800"/>
              <a:t> ) in </a:t>
            </a:r>
            <a:r>
              <a:rPr lang="en-GB" altLang="en-US" sz="2800" u="sng">
                <a:solidFill>
                  <a:srgbClr val="000000"/>
                </a:solidFill>
              </a:rPr>
              <a:t>www.martinfowler.com/articles/continuousIntegration.html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E10627-2AFB-4E48-B2C7-F59A0C7BEF9F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200" smtClean="0">
                <a:cs typeface="Times New Roman" panose="02020603050405020304" pitchFamily="18" charset="0"/>
              </a:rPr>
              <a:t>Some Essential of </a:t>
            </a:r>
            <a:r>
              <a:rPr lang="en-GB" altLang="en-US" sz="3200" b="1" smtClean="0">
                <a:cs typeface="Times New Roman" panose="02020603050405020304" pitchFamily="18" charset="0"/>
              </a:rPr>
              <a:t>12 Practices of XP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95288" y="1052513"/>
            <a:ext cx="82804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47750" indent="-5143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Tx/>
              <a:buSzTx/>
              <a:buFont typeface="Tahoma" panose="020B0604030504040204" pitchFamily="34" charset="0"/>
              <a:buAutoNum type="arabicPeriod" startAt="3"/>
            </a:pPr>
            <a:r>
              <a:rPr lang="en-GB" altLang="en-US" sz="3200" b="1">
                <a:cs typeface="Times New Roman" panose="02020603050405020304" pitchFamily="18" charset="0"/>
              </a:rPr>
              <a:t>Refactoring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GB" altLang="en-US" sz="2200"/>
              <a:t>a technique for 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GB" altLang="en-US" sz="2200" i="1"/>
              <a:t>restructuring the internal structure of code</a:t>
            </a:r>
            <a:r>
              <a:rPr lang="en-GB" altLang="en-US" sz="2200"/>
              <a:t> 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GB" altLang="en-US" sz="2200" i="1"/>
              <a:t>without changing</a:t>
            </a:r>
            <a:r>
              <a:rPr lang="en-GB" altLang="en-US" sz="2200"/>
              <a:t>  its external </a:t>
            </a:r>
            <a:r>
              <a:rPr lang="en-GB" altLang="en-US" sz="2200" i="1"/>
              <a:t>behaviour</a:t>
            </a:r>
            <a:r>
              <a:rPr lang="en-GB" altLang="en-US" sz="2200"/>
              <a:t> 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GB" altLang="en-US" sz="2200"/>
              <a:t>or with adding </a:t>
            </a:r>
            <a:r>
              <a:rPr lang="en-GB" altLang="en-US" sz="2200" i="1"/>
              <a:t>new features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GB" altLang="en-US" sz="2200"/>
              <a:t>enables developers to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GB" altLang="en-US" sz="2200" i="1"/>
              <a:t>add features while keeping the code simple</a:t>
            </a:r>
            <a:r>
              <a:rPr lang="en-GB" altLang="en-US" sz="2200"/>
              <a:t> 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GB" altLang="en-US" sz="2200"/>
              <a:t>each </a:t>
            </a:r>
            <a:r>
              <a:rPr lang="en-GB" altLang="en-US" sz="2200" i="1"/>
              <a:t>refactoring transformation</a:t>
            </a:r>
            <a:r>
              <a:rPr lang="en-GB" altLang="en-US" sz="2200"/>
              <a:t> 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GB" altLang="en-US" sz="2200" i="1"/>
              <a:t>does little</a:t>
            </a:r>
            <a:r>
              <a:rPr lang="en-GB" altLang="en-US" sz="2200"/>
              <a:t>, 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GB" altLang="en-US" sz="2200"/>
              <a:t>so, it is </a:t>
            </a:r>
            <a:r>
              <a:rPr lang="en-GB" altLang="en-US" sz="2200" i="1"/>
              <a:t>less likely to go wrong</a:t>
            </a:r>
            <a:r>
              <a:rPr lang="en-GB" altLang="en-US" sz="2200"/>
              <a:t>, 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GB" altLang="en-US" sz="2200"/>
              <a:t>but a</a:t>
            </a:r>
            <a:r>
              <a:rPr lang="en-GB" altLang="en-US" sz="2200" i="1"/>
              <a:t> sequence of  transformations can produce a significant restructuring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GB" altLang="en-US" sz="2200"/>
              <a:t>the </a:t>
            </a:r>
            <a:r>
              <a:rPr lang="en-GB" altLang="en-US" sz="2200" i="1"/>
              <a:t>design is improved   </a:t>
            </a:r>
            <a:r>
              <a:rPr lang="en-GB" altLang="en-US" sz="2200"/>
              <a:t>through the refactoring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99AC3F-5AE7-4BD4-9EBA-54DAEA86DD32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7772400" cy="7620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200" smtClean="0">
                <a:cs typeface="Times New Roman" panose="02020603050405020304" pitchFamily="18" charset="0"/>
              </a:rPr>
              <a:t>Some Essential of </a:t>
            </a:r>
            <a:r>
              <a:rPr lang="en-GB" altLang="en-US" sz="3200" b="1" smtClean="0">
                <a:cs typeface="Times New Roman" panose="02020603050405020304" pitchFamily="18" charset="0"/>
              </a:rPr>
              <a:t>12 Practices of XP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95288" y="1428750"/>
            <a:ext cx="8280400" cy="52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47750" indent="-5143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Tx/>
              <a:buSzTx/>
              <a:buFont typeface="Tahoma" panose="020B0604030504040204" pitchFamily="34" charset="0"/>
              <a:buAutoNum type="arabicPeriod" startAt="3"/>
            </a:pPr>
            <a:r>
              <a:rPr lang="en-GB" altLang="en-US" sz="3200" b="1">
                <a:cs typeface="Times New Roman" panose="02020603050405020304" pitchFamily="18" charset="0"/>
              </a:rPr>
              <a:t>Refactoring</a:t>
            </a:r>
            <a:r>
              <a:rPr lang="en-GB" altLang="en-US" sz="3200">
                <a:cs typeface="Times New Roman" panose="02020603050405020304" pitchFamily="18" charset="0"/>
              </a:rPr>
              <a:t> </a:t>
            </a:r>
            <a:r>
              <a:rPr lang="en-GB" altLang="en-US" sz="3200"/>
              <a:t>(cont.)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 b="1" i="1"/>
              <a:t>relies on testing</a:t>
            </a:r>
            <a:r>
              <a:rPr lang="en-GB" altLang="en-US" sz="2800"/>
              <a:t> which validates that the code is still functioning 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/>
              <a:t>testing makes </a:t>
            </a:r>
            <a:r>
              <a:rPr lang="en-GB" altLang="en-US" sz="2800" i="1"/>
              <a:t>refactoring possible</a:t>
            </a:r>
          </a:p>
          <a:p>
            <a:pPr lvl="2" eaLnBrk="1" hangingPunct="1">
              <a:buClrTx/>
              <a:buSzTx/>
              <a:buFontTx/>
              <a:buChar char="-"/>
            </a:pPr>
            <a:r>
              <a:rPr lang="en-GB" altLang="en-US" sz="2800" i="1"/>
              <a:t>automated</a:t>
            </a:r>
            <a:r>
              <a:rPr lang="en-GB" altLang="en-US" sz="2800"/>
              <a:t>  unit-level tests will give you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GB" altLang="en-US" sz="2800"/>
              <a:t>the </a:t>
            </a:r>
            <a:r>
              <a:rPr lang="en-GB" altLang="en-US" sz="2800" i="1"/>
              <a:t>courage</a:t>
            </a:r>
            <a:r>
              <a:rPr lang="en-GB" altLang="en-US" sz="2800"/>
              <a:t>  to re-factor and 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GB" altLang="en-US" sz="2800"/>
              <a:t>keep the code </a:t>
            </a:r>
            <a:r>
              <a:rPr lang="en-GB" altLang="en-US" sz="2800" i="1"/>
              <a:t>simple</a:t>
            </a:r>
            <a:r>
              <a:rPr lang="en-GB" altLang="en-US" sz="2800"/>
              <a:t>  and </a:t>
            </a:r>
            <a:r>
              <a:rPr lang="en-GB" altLang="en-US" sz="2800" i="1"/>
              <a:t>expressive</a:t>
            </a:r>
          </a:p>
          <a:p>
            <a:pPr lvl="3" eaLnBrk="1" hangingPunct="1">
              <a:buClrTx/>
              <a:buSzTx/>
              <a:buFontTx/>
              <a:buChar char="-"/>
            </a:pPr>
            <a:endParaRPr lang="en-GB" altLang="en-US" sz="2800" i="1"/>
          </a:p>
          <a:p>
            <a:pPr lvl="2" eaLnBrk="1" hangingPunct="1">
              <a:buClrTx/>
              <a:buSzTx/>
              <a:buFontTx/>
              <a:buNone/>
            </a:pPr>
            <a:endParaRPr lang="en-GB" altLang="en-US"/>
          </a:p>
          <a:p>
            <a:pPr lvl="2" eaLnBrk="1" hangingPunct="1">
              <a:buClrTx/>
              <a:buSzTx/>
              <a:buFontTx/>
              <a:buNone/>
            </a:pPr>
            <a:endParaRPr lang="en-GB" altLang="en-US" sz="3200"/>
          </a:p>
          <a:p>
            <a:pPr eaLnBrk="1" hangingPunct="1">
              <a:buClrTx/>
              <a:buSzTx/>
              <a:buFontTx/>
              <a:buNone/>
            </a:pP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214438"/>
            <a:ext cx="7772400" cy="5024437"/>
          </a:xfrm>
          <a:solidFill>
            <a:schemeClr val="bg1"/>
          </a:solidFill>
        </p:spPr>
        <p:txBody>
          <a:bodyPr/>
          <a:lstStyle/>
          <a:p>
            <a:pPr marL="457200" lvl="2" indent="-457200">
              <a:buClr>
                <a:schemeClr val="tx1"/>
              </a:buClr>
              <a:buSzPct val="110000"/>
              <a:buFont typeface="Tahoma" panose="020B0604030504040204" pitchFamily="34" charset="0"/>
              <a:buAutoNum type="arabicPeriod" startAt="4"/>
            </a:pPr>
            <a:r>
              <a:rPr lang="en-GB" altLang="en-US" sz="2200" b="1" i="1" smtClean="0">
                <a:cs typeface="Times New Roman" panose="02020603050405020304" pitchFamily="18" charset="0"/>
              </a:rPr>
              <a:t>Planning</a:t>
            </a:r>
            <a:r>
              <a:rPr lang="en-GB" altLang="en-US" sz="2200" b="1" smtClean="0">
                <a:cs typeface="Times New Roman" panose="02020603050405020304" pitchFamily="18" charset="0"/>
              </a:rPr>
              <a:t>  game</a:t>
            </a:r>
            <a:r>
              <a:rPr lang="en-GB" altLang="en-US" sz="2200" smtClean="0">
                <a:cs typeface="Times New Roman" panose="02020603050405020304" pitchFamily="18" charset="0"/>
              </a:rPr>
              <a:t> (to discuss </a:t>
            </a:r>
            <a:r>
              <a:rPr lang="en-GB" altLang="en-US" sz="2200" i="1" smtClean="0"/>
              <a:t>scope of the current iteration</a:t>
            </a:r>
            <a:r>
              <a:rPr lang="en-GB" altLang="en-US" sz="2200" smtClean="0"/>
              <a:t>, </a:t>
            </a:r>
            <a:r>
              <a:rPr lang="en-GB" altLang="en-US" sz="2200" i="1" smtClean="0"/>
              <a:t>priority of features</a:t>
            </a:r>
            <a:r>
              <a:rPr lang="en-GB" altLang="en-US" sz="2200" smtClean="0"/>
              <a:t> , etc.</a:t>
            </a:r>
            <a:r>
              <a:rPr lang="en-GB" altLang="en-US" sz="2200" smtClean="0">
                <a:cs typeface="Times New Roman" panose="02020603050405020304" pitchFamily="18" charset="0"/>
              </a:rPr>
              <a:t>)</a:t>
            </a:r>
          </a:p>
          <a:p>
            <a:pPr marL="457200" lvl="2" indent="-457200">
              <a:buClr>
                <a:schemeClr val="tx1"/>
              </a:buClr>
              <a:buSzPct val="110000"/>
              <a:buFont typeface="Tahoma" panose="020B0604030504040204" pitchFamily="34" charset="0"/>
              <a:buAutoNum type="arabicPeriod" startAt="4"/>
            </a:pPr>
            <a:r>
              <a:rPr lang="en-GB" altLang="en-US" sz="2200" b="1" smtClean="0">
                <a:cs typeface="Times New Roman" panose="02020603050405020304" pitchFamily="18" charset="0"/>
              </a:rPr>
              <a:t>40-hour work week</a:t>
            </a:r>
            <a:r>
              <a:rPr lang="en-GB" altLang="en-US" sz="2200" smtClean="0">
                <a:cs typeface="Times New Roman" panose="02020603050405020304" pitchFamily="18" charset="0"/>
              </a:rPr>
              <a:t> </a:t>
            </a:r>
            <a:endParaRPr lang="en-GB" altLang="en-US" sz="2200" b="1" i="1" smtClean="0">
              <a:cs typeface="Times New Roman" panose="02020603050405020304" pitchFamily="18" charset="0"/>
            </a:endParaRPr>
          </a:p>
          <a:p>
            <a:pPr marL="457200" lvl="2" indent="-457200">
              <a:buClr>
                <a:schemeClr val="tx1"/>
              </a:buClr>
              <a:buSzPct val="110000"/>
              <a:buFont typeface="Tahoma" panose="020B0604030504040204" pitchFamily="34" charset="0"/>
              <a:buAutoNum type="arabicPeriod" startAt="4"/>
            </a:pPr>
            <a:r>
              <a:rPr lang="en-GB" altLang="en-US" sz="2200" b="1" i="1" smtClean="0">
                <a:cs typeface="Times New Roman" panose="02020603050405020304" pitchFamily="18" charset="0"/>
              </a:rPr>
              <a:t>Small</a:t>
            </a:r>
            <a:r>
              <a:rPr lang="en-GB" altLang="en-US" sz="2200" b="1" smtClean="0">
                <a:cs typeface="Times New Roman" panose="02020603050405020304" pitchFamily="18" charset="0"/>
              </a:rPr>
              <a:t>  releases </a:t>
            </a:r>
            <a:r>
              <a:rPr lang="en-GB" altLang="en-US" sz="2200" smtClean="0"/>
              <a:t>(</a:t>
            </a:r>
            <a:r>
              <a:rPr lang="en-GB" altLang="en-US" sz="2200" i="1" smtClean="0"/>
              <a:t>feedback, testing, cont. integration</a:t>
            </a:r>
            <a:r>
              <a:rPr lang="en-GB" altLang="en-US" sz="2200" smtClean="0"/>
              <a:t>)</a:t>
            </a:r>
            <a:endParaRPr lang="en-GB" altLang="en-US" sz="2200" smtClean="0">
              <a:cs typeface="Times New Roman" panose="02020603050405020304" pitchFamily="18" charset="0"/>
            </a:endParaRPr>
          </a:p>
          <a:p>
            <a:pPr marL="457200" lvl="2" indent="-457200">
              <a:buClr>
                <a:schemeClr val="tx1"/>
              </a:buClr>
              <a:buSzPct val="110000"/>
              <a:buFont typeface="Tahoma" panose="020B0604030504040204" pitchFamily="34" charset="0"/>
              <a:buAutoNum type="arabicPeriod" startAt="4"/>
            </a:pPr>
            <a:r>
              <a:rPr lang="en-GB" altLang="en-US" sz="2200" b="1" i="1" smtClean="0"/>
              <a:t>Simple</a:t>
            </a:r>
            <a:r>
              <a:rPr lang="en-GB" altLang="en-US" sz="2200" b="1" smtClean="0"/>
              <a:t>  design </a:t>
            </a:r>
            <a:r>
              <a:rPr lang="en-GB" altLang="en-US" sz="2200" smtClean="0"/>
              <a:t>(</a:t>
            </a:r>
            <a:r>
              <a:rPr lang="en-GB" altLang="en-US" sz="2200" i="1" smtClean="0"/>
              <a:t>keeping also the code simple</a:t>
            </a:r>
            <a:r>
              <a:rPr lang="en-GB" altLang="en-US" sz="2200" smtClean="0"/>
              <a:t> )</a:t>
            </a:r>
            <a:endParaRPr lang="en-GB" altLang="en-US" sz="2200" b="1" smtClean="0"/>
          </a:p>
          <a:p>
            <a:pPr marL="457200" lvl="2" indent="-457200">
              <a:buClr>
                <a:schemeClr val="tx1"/>
              </a:buClr>
              <a:buSzPct val="110000"/>
              <a:buFont typeface="Tahoma" panose="020B0604030504040204" pitchFamily="34" charset="0"/>
              <a:buAutoNum type="arabicPeriod" startAt="4"/>
            </a:pPr>
            <a:r>
              <a:rPr lang="en-GB" altLang="en-US" sz="2200" b="1" smtClean="0">
                <a:cs typeface="Times New Roman" panose="02020603050405020304" pitchFamily="18" charset="0"/>
              </a:rPr>
              <a:t>Pair programming</a:t>
            </a:r>
            <a:r>
              <a:rPr lang="en-GB" altLang="en-US" sz="2200" smtClean="0">
                <a:cs typeface="Times New Roman" panose="02020603050405020304" pitchFamily="18" charset="0"/>
              </a:rPr>
              <a:t> (</a:t>
            </a:r>
            <a:r>
              <a:rPr lang="en-GB" altLang="en-US" sz="2200" smtClean="0"/>
              <a:t>improves </a:t>
            </a:r>
            <a:r>
              <a:rPr lang="en-GB" altLang="en-US" sz="2200" i="1" smtClean="0"/>
              <a:t>communication</a:t>
            </a:r>
            <a:r>
              <a:rPr lang="en-GB" altLang="en-US" sz="2200" smtClean="0"/>
              <a:t>  and mutual understanding among team members, </a:t>
            </a:r>
            <a:r>
              <a:rPr lang="en-GB" altLang="en-US" sz="2200" i="1" smtClean="0"/>
              <a:t>learning</a:t>
            </a:r>
            <a:r>
              <a:rPr lang="en-GB" altLang="en-US" sz="2200" smtClean="0"/>
              <a:t> </a:t>
            </a:r>
            <a:r>
              <a:rPr lang="en-GB" altLang="en-US" sz="2200" smtClean="0">
                <a:cs typeface="Times New Roman" panose="02020603050405020304" pitchFamily="18" charset="0"/>
              </a:rPr>
              <a:t>)</a:t>
            </a:r>
          </a:p>
          <a:p>
            <a:pPr marL="457200" lvl="2" indent="-457200">
              <a:buClr>
                <a:schemeClr val="tx1"/>
              </a:buClr>
              <a:buSzPct val="110000"/>
              <a:buFont typeface="Tahoma" panose="020B0604030504040204" pitchFamily="34" charset="0"/>
              <a:buAutoNum type="arabicPeriod" startAt="4"/>
            </a:pPr>
            <a:r>
              <a:rPr lang="en-GB" altLang="en-US" sz="2200" b="1" smtClean="0">
                <a:cs typeface="Times New Roman" panose="02020603050405020304" pitchFamily="18" charset="0"/>
              </a:rPr>
              <a:t>Collective ownership </a:t>
            </a:r>
            <a:r>
              <a:rPr lang="en-GB" altLang="en-US" sz="2200" smtClean="0">
                <a:cs typeface="Times New Roman" panose="02020603050405020304" pitchFamily="18" charset="0"/>
              </a:rPr>
              <a:t>(</a:t>
            </a:r>
            <a:r>
              <a:rPr lang="en-GB" altLang="en-US" sz="2200" i="1" smtClean="0"/>
              <a:t>no crucial dependence</a:t>
            </a:r>
            <a:r>
              <a:rPr lang="en-GB" altLang="en-US" sz="2200" smtClean="0"/>
              <a:t>  on one developer)</a:t>
            </a:r>
            <a:endParaRPr lang="en-GB" altLang="en-US" sz="2200" b="1" smtClean="0">
              <a:cs typeface="Times New Roman" panose="02020603050405020304" pitchFamily="18" charset="0"/>
            </a:endParaRPr>
          </a:p>
          <a:p>
            <a:pPr marL="457200" lvl="2" indent="-457200">
              <a:buClr>
                <a:schemeClr val="tx1"/>
              </a:buClr>
              <a:buSzPct val="110000"/>
              <a:buFont typeface="Tahoma" panose="020B0604030504040204" pitchFamily="34" charset="0"/>
              <a:buAutoNum type="arabicPeriod" startAt="4"/>
            </a:pPr>
            <a:r>
              <a:rPr lang="en-GB" altLang="en-US" sz="2200" b="1" smtClean="0">
                <a:cs typeface="Times New Roman" panose="02020603050405020304" pitchFamily="18" charset="0"/>
              </a:rPr>
              <a:t> On-Site customer </a:t>
            </a:r>
            <a:r>
              <a:rPr lang="en-GB" altLang="en-US" sz="2200" smtClean="0">
                <a:cs typeface="Times New Roman" panose="02020603050405020304" pitchFamily="18" charset="0"/>
              </a:rPr>
              <a:t>(quick feedback, etc.)</a:t>
            </a:r>
          </a:p>
          <a:p>
            <a:pPr marL="457200" lvl="2" indent="-457200">
              <a:buClr>
                <a:schemeClr val="tx1"/>
              </a:buClr>
              <a:buSzPct val="110000"/>
              <a:buFont typeface="Tahoma" panose="020B0604030504040204" pitchFamily="34" charset="0"/>
              <a:buAutoNum type="arabicPeriod" startAt="4"/>
            </a:pPr>
            <a:r>
              <a:rPr lang="en-GB" altLang="en-US" sz="2200" b="1" smtClean="0"/>
              <a:t> Metaphor (</a:t>
            </a:r>
            <a:r>
              <a:rPr lang="en-GB" altLang="en-US" sz="2200" i="1" smtClean="0"/>
              <a:t>common language</a:t>
            </a:r>
            <a:r>
              <a:rPr lang="en-GB" altLang="en-US" sz="2200" smtClean="0"/>
              <a:t>  for developers and customer</a:t>
            </a:r>
            <a:r>
              <a:rPr lang="en-GB" altLang="en-US" sz="2200" b="1" smtClean="0"/>
              <a:t>)</a:t>
            </a:r>
          </a:p>
          <a:p>
            <a:pPr marL="457200" lvl="2" indent="-457200">
              <a:buClr>
                <a:schemeClr val="tx1"/>
              </a:buClr>
              <a:buSzPct val="110000"/>
              <a:buFont typeface="Tahoma" panose="020B0604030504040204" pitchFamily="34" charset="0"/>
              <a:buAutoNum type="arabicPeriod" startAt="4"/>
            </a:pPr>
            <a:r>
              <a:rPr lang="en-GB" altLang="en-US" sz="2200" b="1" smtClean="0">
                <a:cs typeface="Times New Roman" panose="02020603050405020304" pitchFamily="18" charset="0"/>
              </a:rPr>
              <a:t> Coding standards </a:t>
            </a:r>
            <a:r>
              <a:rPr lang="en-GB" altLang="en-US" sz="2200" smtClean="0">
                <a:cs typeface="Times New Roman" panose="02020603050405020304" pitchFamily="18" charset="0"/>
              </a:rPr>
              <a:t>(</a:t>
            </a:r>
            <a:r>
              <a:rPr lang="en-GB" altLang="en-US" sz="2200" i="1" smtClean="0"/>
              <a:t>understand one another’s code</a:t>
            </a:r>
            <a:r>
              <a:rPr lang="en-GB" altLang="en-US" sz="2200" smtClean="0">
                <a:cs typeface="Times New Roman" panose="02020603050405020304" pitchFamily="18" charset="0"/>
              </a:rPr>
              <a:t>)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GB" altLang="en-US" sz="2200" smtClean="0">
                <a:cs typeface="Times New Roman" panose="02020603050405020304" pitchFamily="18" charset="0"/>
              </a:rPr>
              <a:t>(See more detail in the </a:t>
            </a:r>
            <a:r>
              <a:rPr lang="en-GB" altLang="en-US" sz="2200" b="1" smtClean="0">
                <a:cs typeface="Times New Roman" panose="02020603050405020304" pitchFamily="18" charset="0"/>
              </a:rPr>
              <a:t>XP Book</a:t>
            </a:r>
            <a:r>
              <a:rPr lang="en-GB" altLang="en-US" sz="2200" smtClean="0">
                <a:cs typeface="Times New Roman" panose="02020603050405020304" pitchFamily="18" charset="0"/>
              </a:rPr>
              <a:t>)</a:t>
            </a:r>
            <a:endParaRPr lang="en-GB" altLang="en-US" sz="220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92E742-261C-478E-8D4A-F4BEA406C0E5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en-US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71437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600" b="1" smtClean="0">
                <a:cs typeface="Times New Roman" panose="02020603050405020304" pitchFamily="18" charset="0"/>
              </a:rPr>
              <a:t>Further</a:t>
            </a:r>
            <a:r>
              <a:rPr lang="en-GB" altLang="en-US" sz="3600" smtClean="0">
                <a:cs typeface="Times New Roman" panose="02020603050405020304" pitchFamily="18" charset="0"/>
              </a:rPr>
              <a:t> Practices of </a:t>
            </a:r>
            <a:r>
              <a:rPr lang="en-GB" altLang="en-US" sz="3600" b="1" smtClean="0">
                <a:cs typeface="Times New Roman" panose="02020603050405020304" pitchFamily="18" charset="0"/>
              </a:rPr>
              <a:t>XP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>
          <a:xfrm>
            <a:off x="609600" y="115888"/>
            <a:ext cx="7772400" cy="1143000"/>
          </a:xfrm>
        </p:spPr>
        <p:txBody>
          <a:bodyPr/>
          <a:lstStyle/>
          <a:p>
            <a:r>
              <a:rPr lang="en-GB" altLang="en-US" smtClean="0"/>
              <a:t>Pair programming</a:t>
            </a:r>
          </a:p>
        </p:txBody>
      </p:sp>
      <p:sp>
        <p:nvSpPr>
          <p:cNvPr id="51203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484313"/>
            <a:ext cx="7772400" cy="4114800"/>
          </a:xfrm>
        </p:spPr>
        <p:txBody>
          <a:bodyPr/>
          <a:lstStyle/>
          <a:p>
            <a:r>
              <a:rPr lang="en-GB" altLang="en-US" smtClean="0"/>
              <a:t>Driver</a:t>
            </a:r>
          </a:p>
          <a:p>
            <a:pPr lvl="1"/>
            <a:r>
              <a:rPr lang="en-GB" altLang="en-US" smtClean="0"/>
              <a:t>Writes the code</a:t>
            </a:r>
          </a:p>
          <a:p>
            <a:r>
              <a:rPr lang="en-GB" altLang="en-US" smtClean="0"/>
              <a:t>Observer</a:t>
            </a:r>
          </a:p>
          <a:p>
            <a:pPr lvl="1"/>
            <a:r>
              <a:rPr lang="en-GB" altLang="en-US" smtClean="0"/>
              <a:t>Reviews the code, line by line</a:t>
            </a:r>
          </a:p>
          <a:p>
            <a:pPr lvl="1"/>
            <a:r>
              <a:rPr lang="en-GB" altLang="en-US" smtClean="0"/>
              <a:t>Make suggestions</a:t>
            </a:r>
          </a:p>
          <a:p>
            <a:r>
              <a:rPr lang="en-GB" altLang="en-US" smtClean="0"/>
              <a:t>Programmers switch role on a regular basis</a:t>
            </a:r>
          </a:p>
          <a:p>
            <a:r>
              <a:rPr lang="en-GB" altLang="en-US" smtClean="0"/>
              <a:t>Please use pair programming in lab exercises for the module</a:t>
            </a:r>
          </a:p>
        </p:txBody>
      </p:sp>
      <p:sp>
        <p:nvSpPr>
          <p:cNvPr id="51204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3CD943A-D649-4707-A5CB-37F07A71CB83}" type="slidenum">
              <a:rPr lang="en-GB" altLang="en-US" sz="1400"/>
              <a:pPr/>
              <a:t>28</a:t>
            </a:fld>
            <a:endParaRPr lang="en-GB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XP and SCRUM</a:t>
            </a:r>
          </a:p>
        </p:txBody>
      </p:sp>
      <p:sp>
        <p:nvSpPr>
          <p:cNvPr id="52227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Can and do work well together</a:t>
            </a:r>
          </a:p>
          <a:p>
            <a:r>
              <a:rPr lang="en-GB" altLang="en-US" smtClean="0"/>
              <a:t>XP</a:t>
            </a:r>
          </a:p>
          <a:p>
            <a:pPr lvl="1"/>
            <a:r>
              <a:rPr lang="en-GB" altLang="en-US" smtClean="0"/>
              <a:t>More about programming/testing practise and small scale organisation.. TDD, re-factoring, continuous integration</a:t>
            </a:r>
          </a:p>
          <a:p>
            <a:r>
              <a:rPr lang="en-GB" altLang="en-US" smtClean="0"/>
              <a:t>SCRUM</a:t>
            </a:r>
          </a:p>
          <a:p>
            <a:pPr lvl="1"/>
            <a:r>
              <a:rPr lang="en-GB" altLang="en-US" smtClean="0"/>
              <a:t>Project organisation and development life-cycle</a:t>
            </a:r>
          </a:p>
        </p:txBody>
      </p:sp>
      <p:sp>
        <p:nvSpPr>
          <p:cNvPr id="52228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D06A61-FD04-45C8-9E68-0363244AE2E5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198E25-A052-4019-9D2C-7A3A111B39CE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848600" cy="863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600" smtClean="0"/>
              <a:t>Software Development Methodologies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84213" y="404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rgbClr val="DDDDDD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11188" y="1981200"/>
            <a:ext cx="82819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Tx/>
              <a:buSzTx/>
              <a:buFontTx/>
              <a:buNone/>
            </a:pPr>
            <a:r>
              <a:rPr lang="en-GB" altLang="en-US" sz="3200" b="1"/>
              <a:t>Software Development </a:t>
            </a:r>
            <a:r>
              <a:rPr lang="en-GB" altLang="en-US" sz="3200" b="1">
                <a:cs typeface="Times New Roman" panose="02020603050405020304" pitchFamily="18" charset="0"/>
              </a:rPr>
              <a:t>Methodology </a:t>
            </a:r>
            <a:r>
              <a:rPr lang="en-GB" altLang="en-US" sz="3200">
                <a:cs typeface="Times New Roman" panose="02020603050405020304" pitchFamily="18" charset="0"/>
              </a:rPr>
              <a:t>is </a:t>
            </a:r>
          </a:p>
          <a:p>
            <a:pPr lvl="1" eaLnBrk="1" hangingPunct="1">
              <a:buClrTx/>
              <a:buSzTx/>
              <a:buFontTx/>
              <a:buNone/>
            </a:pPr>
            <a:endParaRPr lang="en-GB" altLang="en-US" sz="3200">
              <a:cs typeface="Times New Roman" panose="02020603050405020304" pitchFamily="18" charset="0"/>
            </a:endParaRPr>
          </a:p>
          <a:p>
            <a:pPr lvl="1" eaLnBrk="1" hangingPunct="1">
              <a:buClrTx/>
              <a:buSzTx/>
              <a:buFontTx/>
              <a:buNone/>
            </a:pPr>
            <a:r>
              <a:rPr lang="en-GB" altLang="en-US" sz="3200">
                <a:cs typeface="Times New Roman" panose="02020603050405020304" pitchFamily="18" charset="0"/>
              </a:rPr>
              <a:t>  a collection of procedures, techniques, principles and tools that help developers to build computer system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lang="en-GB" altLang="en-US" sz="3200">
                <a:cs typeface="Times New Roman" panose="02020603050405020304" pitchFamily="18" charset="0"/>
              </a:rPr>
              <a:t>			</a:t>
            </a:r>
            <a:endParaRPr lang="en-GB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Some other principles</a:t>
            </a:r>
          </a:p>
        </p:txBody>
      </p:sp>
      <p:sp>
        <p:nvSpPr>
          <p:cNvPr id="53251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700213"/>
            <a:ext cx="7772400" cy="4114800"/>
          </a:xfrm>
        </p:spPr>
        <p:txBody>
          <a:bodyPr/>
          <a:lstStyle/>
          <a:p>
            <a:r>
              <a:rPr lang="en-GB" altLang="en-US" smtClean="0"/>
              <a:t>KISS (General engineering)</a:t>
            </a:r>
          </a:p>
          <a:p>
            <a:pPr lvl="1"/>
            <a:r>
              <a:rPr lang="en-GB" altLang="en-US" smtClean="0"/>
              <a:t>Keep it Simple Stupid</a:t>
            </a:r>
          </a:p>
          <a:p>
            <a:r>
              <a:rPr lang="en-GB" altLang="en-US" smtClean="0"/>
              <a:t>YAGNI (XP)</a:t>
            </a:r>
          </a:p>
          <a:p>
            <a:pPr lvl="1"/>
            <a:r>
              <a:rPr lang="en-GB" altLang="en-US" b="1" smtClean="0"/>
              <a:t>You ain’t going to need it</a:t>
            </a:r>
          </a:p>
          <a:p>
            <a:pPr lvl="1"/>
            <a:r>
              <a:rPr lang="en-GB" altLang="en-US" b="1" smtClean="0"/>
              <a:t>So don’t</a:t>
            </a:r>
          </a:p>
          <a:p>
            <a:pPr lvl="2"/>
            <a:r>
              <a:rPr lang="en-GB" altLang="en-US" b="1" smtClean="0"/>
              <a:t>Add functions not in spec</a:t>
            </a:r>
          </a:p>
          <a:p>
            <a:pPr lvl="2"/>
            <a:r>
              <a:rPr lang="en-GB" altLang="en-US" b="1" smtClean="0"/>
              <a:t>Add too much future proofing</a:t>
            </a:r>
            <a:endParaRPr lang="en-GB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A6AC63-5277-40D6-87F1-2871CBCE915E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>
          <a:xfrm>
            <a:off x="609600" y="115888"/>
            <a:ext cx="7772400" cy="1143000"/>
          </a:xfrm>
        </p:spPr>
        <p:txBody>
          <a:bodyPr/>
          <a:lstStyle/>
          <a:p>
            <a:r>
              <a:rPr lang="en-GB" altLang="en-US" smtClean="0"/>
              <a:t>Problems with XP/Agile</a:t>
            </a:r>
          </a:p>
        </p:txBody>
      </p:sp>
      <p:sp>
        <p:nvSpPr>
          <p:cNvPr id="54275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484313"/>
            <a:ext cx="7772400" cy="4114800"/>
          </a:xfrm>
        </p:spPr>
        <p:txBody>
          <a:bodyPr/>
          <a:lstStyle/>
          <a:p>
            <a:r>
              <a:rPr lang="en-GB" altLang="en-US" smtClean="0"/>
              <a:t>YAGNI/KISS</a:t>
            </a:r>
          </a:p>
          <a:p>
            <a:pPr lvl="1"/>
            <a:r>
              <a:rPr lang="en-GB" altLang="en-US" smtClean="0"/>
              <a:t>Might discourages code flexibility</a:t>
            </a:r>
          </a:p>
          <a:p>
            <a:pPr lvl="2"/>
            <a:r>
              <a:rPr lang="en-GB" altLang="en-US" smtClean="0"/>
              <a:t>Image today we have English as locale next year we want Mandarin, Spanish and Mexican</a:t>
            </a:r>
          </a:p>
          <a:p>
            <a:pPr lvl="2"/>
            <a:r>
              <a:rPr lang="en-GB" altLang="en-US" smtClean="0"/>
              <a:t>Answer .. Put flexibility into requirements!, make sure non-functional requirements in the spec.</a:t>
            </a:r>
          </a:p>
          <a:p>
            <a:pPr lvl="1"/>
            <a:r>
              <a:rPr lang="en-GB" altLang="en-US" smtClean="0"/>
              <a:t>Might discourage re-use</a:t>
            </a:r>
          </a:p>
          <a:p>
            <a:r>
              <a:rPr lang="en-GB" altLang="en-US" smtClean="0"/>
              <a:t>Hard to develop a complete schedule</a:t>
            </a:r>
          </a:p>
          <a:p>
            <a:pPr lvl="1"/>
            <a:r>
              <a:rPr lang="en-GB" altLang="en-US" smtClean="0"/>
              <a:t>Too elastic?</a:t>
            </a:r>
          </a:p>
          <a:p>
            <a:pPr lvl="2"/>
            <a:r>
              <a:rPr lang="en-GB" altLang="en-US" smtClean="0"/>
              <a:t>Timebox?</a:t>
            </a:r>
          </a:p>
          <a:p>
            <a:endParaRPr lang="en-GB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675AB1-EA4F-4F41-8D02-9C2A2A8FA1D8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E0F67-5F9E-4FDD-9962-30D1BA94F6A3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600" b="1" smtClean="0">
                <a:solidFill>
                  <a:srgbClr val="FF0000"/>
                </a:solidFill>
              </a:rPr>
              <a:t>Summary</a:t>
            </a:r>
            <a:r>
              <a:rPr lang="en-GB" altLang="en-US" sz="3600" b="1" smtClean="0"/>
              <a:t> (XP)</a:t>
            </a:r>
          </a:p>
        </p:txBody>
      </p:sp>
      <p:sp>
        <p:nvSpPr>
          <p:cNvPr id="553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8013" y="1557338"/>
            <a:ext cx="8535987" cy="489585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smtClean="0">
                <a:cs typeface="Times New Roman" panose="02020603050405020304" pitchFamily="18" charset="0"/>
              </a:rPr>
              <a:t>XP</a:t>
            </a:r>
            <a:r>
              <a:rPr lang="en-GB" altLang="en-US" smtClean="0">
                <a:cs typeface="Times New Roman" panose="02020603050405020304" pitchFamily="18" charset="0"/>
              </a:rPr>
              <a:t> is </a:t>
            </a:r>
            <a:r>
              <a:rPr lang="en-GB" altLang="en-US" i="1" smtClean="0"/>
              <a:t>lightweight</a:t>
            </a:r>
            <a:r>
              <a:rPr lang="en-GB" altLang="en-US" smtClean="0"/>
              <a:t>  methodology</a:t>
            </a:r>
            <a:r>
              <a:rPr lang="en-GB" altLang="en-US" smtClean="0">
                <a:cs typeface="Times New Roman" panose="02020603050405020304" pitchFamily="18" charset="0"/>
              </a:rPr>
              <a:t> that focused on </a:t>
            </a:r>
            <a:r>
              <a:rPr lang="en-GB" altLang="en-US" i="1" smtClean="0">
                <a:cs typeface="Times New Roman" panose="02020603050405020304" pitchFamily="18" charset="0"/>
              </a:rPr>
              <a:t>coding as a main task</a:t>
            </a:r>
            <a:r>
              <a:rPr lang="en-GB" altLang="en-US" smtClean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smtClean="0">
                <a:cs typeface="Times New Roman" panose="02020603050405020304" pitchFamily="18" charset="0"/>
              </a:rPr>
              <a:t>XP</a:t>
            </a:r>
            <a:r>
              <a:rPr lang="en-GB" altLang="en-US" smtClean="0">
                <a:cs typeface="Times New Roman" panose="02020603050405020304" pitchFamily="18" charset="0"/>
              </a:rPr>
              <a:t> </a:t>
            </a:r>
            <a:r>
              <a:rPr lang="en-GB" altLang="en-US" i="1" smtClean="0">
                <a:cs typeface="Times New Roman" panose="02020603050405020304" pitchFamily="18" charset="0"/>
              </a:rPr>
              <a:t>encourages </a:t>
            </a:r>
            <a:r>
              <a:rPr lang="en-GB" altLang="en-US" i="1" u="sng" smtClean="0">
                <a:cs typeface="Times New Roman" panose="02020603050405020304" pitchFamily="18" charset="0"/>
              </a:rPr>
              <a:t>full integration daily</a:t>
            </a:r>
            <a:r>
              <a:rPr lang="en-GB" altLang="en-US" smtClean="0">
                <a:cs typeface="Times New Roman" panose="02020603050405020304" pitchFamily="18" charset="0"/>
              </a:rPr>
              <a:t>  (</a:t>
            </a:r>
            <a:r>
              <a:rPr lang="en-GB" altLang="en-US" b="1" smtClean="0">
                <a:cs typeface="Times New Roman" panose="02020603050405020304" pitchFamily="18" charset="0"/>
              </a:rPr>
              <a:t>Ant</a:t>
            </a:r>
            <a:r>
              <a:rPr lang="en-GB" altLang="en-US" smtClean="0"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cs typeface="Times New Roman" panose="02020603050405020304" pitchFamily="18" charset="0"/>
              </a:rPr>
              <a:t>XP</a:t>
            </a:r>
            <a:r>
              <a:rPr lang="en-US" altLang="en-US" smtClean="0">
                <a:cs typeface="Times New Roman" panose="02020603050405020304" pitchFamily="18" charset="0"/>
              </a:rPr>
              <a:t> is a </a:t>
            </a:r>
            <a:r>
              <a:rPr lang="en-US" altLang="en-US" i="1" u="sng" smtClean="0">
                <a:cs typeface="Times New Roman" panose="02020603050405020304" pitchFamily="18" charset="0"/>
              </a:rPr>
              <a:t>test-driven</a:t>
            </a:r>
            <a:r>
              <a:rPr lang="en-US" altLang="en-US" smtClean="0">
                <a:cs typeface="Times New Roman" panose="02020603050405020304" pitchFamily="18" charset="0"/>
              </a:rPr>
              <a:t>  methodology (</a:t>
            </a:r>
            <a:r>
              <a:rPr lang="en-US" altLang="en-US" b="1" smtClean="0">
                <a:cs typeface="Times New Roman" panose="02020603050405020304" pitchFamily="18" charset="0"/>
              </a:rPr>
              <a:t>JUnit</a:t>
            </a:r>
            <a:r>
              <a:rPr lang="en-US" altLang="en-US" smtClean="0">
                <a:cs typeface="Times New Roman" panose="02020603050405020304" pitchFamily="18" charset="0"/>
              </a:rPr>
              <a:t>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1B0233-138E-4590-9EF9-95685CA03E0C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600" b="1" smtClean="0"/>
              <a:t>XP</a:t>
            </a:r>
            <a:r>
              <a:rPr lang="en-GB" altLang="en-US" sz="3600" smtClean="0"/>
              <a:t> - </a:t>
            </a:r>
            <a:r>
              <a:rPr lang="en-GB" altLang="en-US" sz="3600" b="1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57348" name="Text Box 7"/>
          <p:cNvSpPr txBox="1">
            <a:spLocks noChangeArrowheads="1"/>
          </p:cNvSpPr>
          <p:nvPr/>
        </p:nvSpPr>
        <p:spPr bwMode="auto">
          <a:xfrm>
            <a:off x="4408488" y="2217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49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00188"/>
            <a:ext cx="7772400" cy="4643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GB" altLang="en-US" sz="2800" smtClean="0"/>
              <a:t>You can adopt in your practice the whole or only a part of </a:t>
            </a:r>
            <a:r>
              <a:rPr lang="en-GB" altLang="en-US" sz="2800" b="1" smtClean="0"/>
              <a:t>XP</a:t>
            </a:r>
            <a:r>
              <a:rPr lang="en-GB" altLang="en-US" sz="2800" smtClean="0"/>
              <a:t> </a:t>
            </a:r>
            <a:r>
              <a:rPr lang="en-GB" altLang="en-US" sz="2800" b="1" i="1" smtClean="0"/>
              <a:t>methodology</a:t>
            </a:r>
            <a:r>
              <a:rPr lang="en-GB" altLang="en-US" sz="2800" smtClean="0"/>
              <a:t>  (considered here only fragmentary)… think of Group Software Project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GB" altLang="en-US" sz="2800" smtClean="0"/>
              <a:t>Anyway, you will probably </a:t>
            </a:r>
            <a:r>
              <a:rPr lang="en-GB" altLang="en-US" sz="2800" b="1" i="1" smtClean="0"/>
              <a:t>benefit</a:t>
            </a:r>
            <a:r>
              <a:rPr lang="en-GB" altLang="en-US" sz="2800" smtClean="0"/>
              <a:t> </a:t>
            </a:r>
            <a:r>
              <a:rPr lang="en-GB" altLang="en-US" sz="2800" b="1" i="1" smtClean="0"/>
              <a:t>from</a:t>
            </a:r>
            <a:r>
              <a:rPr lang="en-GB" altLang="en-US" sz="2800" smtClean="0"/>
              <a:t>  the related </a:t>
            </a:r>
            <a:r>
              <a:rPr lang="en-GB" altLang="en-US" sz="2800" b="1" i="1" smtClean="0"/>
              <a:t>software development tools</a:t>
            </a:r>
            <a:r>
              <a:rPr lang="en-GB" altLang="en-US" sz="2800" i="1" smtClean="0"/>
              <a:t>  </a:t>
            </a:r>
            <a:r>
              <a:rPr lang="en-GB" altLang="en-US" sz="2800" smtClean="0"/>
              <a:t>and </a:t>
            </a:r>
            <a:r>
              <a:rPr lang="en-GB" altLang="en-US" sz="2800" b="1" i="1" smtClean="0"/>
              <a:t>techniques</a:t>
            </a:r>
            <a:r>
              <a:rPr lang="en-GB" altLang="en-US" sz="2800" smtClean="0"/>
              <a:t>  we will consider in the rest of this course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GB" altLang="en-US" sz="2800" smtClean="0"/>
              <a:t>Time-to time we will need to return to some of these  methodological questions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CCABB4-F6C1-4756-8E5F-CB328C2CA6C5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GB" altLang="en-US" sz="1400"/>
          </a:p>
        </p:txBody>
      </p:sp>
      <p:sp>
        <p:nvSpPr>
          <p:cNvPr id="593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600" b="1" smtClean="0"/>
              <a:t>Our aims in this course</a:t>
            </a:r>
          </a:p>
        </p:txBody>
      </p:sp>
      <p:sp>
        <p:nvSpPr>
          <p:cNvPr id="59396" name="Rectangle 1027"/>
          <p:cNvSpPr>
            <a:spLocks noChangeArrowheads="1"/>
          </p:cNvSpPr>
          <p:nvPr/>
        </p:nvSpPr>
        <p:spPr bwMode="auto">
          <a:xfrm>
            <a:off x="685800" y="1981200"/>
            <a:ext cx="7772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GB" altLang="en-US" sz="2800"/>
              <a:t>To explore </a:t>
            </a:r>
            <a:r>
              <a:rPr lang="en-GB" altLang="en-US" sz="2800" b="1"/>
              <a:t>XP </a:t>
            </a:r>
            <a:r>
              <a:rPr lang="en-GB" altLang="en-US" sz="2800" b="1" i="1"/>
              <a:t>methodology  </a:t>
            </a:r>
          </a:p>
          <a:p>
            <a:pPr lvl="1" eaLnBrk="1" hangingPunct="1">
              <a:buClrTx/>
              <a:buSzTx/>
              <a:buFontTx/>
              <a:buChar char="-"/>
            </a:pPr>
            <a:r>
              <a:rPr lang="en-GB" altLang="en-US"/>
              <a:t>by providing an insight into the </a:t>
            </a:r>
            <a:r>
              <a:rPr lang="en-GB" altLang="en-US" b="1" i="1"/>
              <a:t>tools</a:t>
            </a:r>
            <a:r>
              <a:rPr lang="en-GB" altLang="en-US"/>
              <a:t>  for </a:t>
            </a:r>
            <a:r>
              <a:rPr lang="en-GB" altLang="en-US" i="1"/>
              <a:t>building</a:t>
            </a:r>
            <a:r>
              <a:rPr lang="en-GB" altLang="en-US"/>
              <a:t>, </a:t>
            </a:r>
            <a:r>
              <a:rPr lang="en-GB" altLang="en-US" i="1"/>
              <a:t>testing</a:t>
            </a:r>
            <a:r>
              <a:rPr lang="en-GB" altLang="en-US"/>
              <a:t>, and </a:t>
            </a:r>
            <a:r>
              <a:rPr lang="en-GB" altLang="en-US" i="1"/>
              <a:t>deploying</a:t>
            </a:r>
            <a:r>
              <a:rPr lang="en-GB" altLang="en-US"/>
              <a:t>  code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lang="en-GB" altLang="en-US"/>
              <a:t>-  by demonstrating how to </a:t>
            </a:r>
            <a:r>
              <a:rPr lang="en-GB" altLang="en-US" b="1" i="1"/>
              <a:t>use all these tools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B0F6C9-74C4-4C0F-8FE3-246603A76347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842250" cy="8270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sz="3600" smtClean="0"/>
              <a:t>Software development methodologies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rgbClr val="DDDDD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858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Tx/>
              <a:buSzTx/>
              <a:buFontTx/>
              <a:buNone/>
            </a:pPr>
            <a:r>
              <a:rPr lang="en-GB" altLang="en-US">
                <a:cs typeface="Times New Roman" panose="02020603050405020304" pitchFamily="18" charset="0"/>
              </a:rPr>
              <a:t>	There are two main approaches to development methodologies:</a:t>
            </a:r>
          </a:p>
          <a:p>
            <a:pPr lvl="1" eaLnBrk="1" hangingPunct="1">
              <a:buClrTx/>
              <a:buSzTx/>
              <a:buFontTx/>
              <a:buNone/>
            </a:pPr>
            <a:endParaRPr lang="en-GB" altLang="en-US">
              <a:cs typeface="Times New Roman" panose="02020603050405020304" pitchFamily="18" charset="0"/>
            </a:endParaRPr>
          </a:p>
          <a:p>
            <a:pPr lvl="1" eaLnBrk="1" hangingPunct="1">
              <a:buClrTx/>
              <a:buSzTx/>
              <a:buFontTx/>
              <a:buChar char="•"/>
            </a:pPr>
            <a:r>
              <a:rPr lang="en-GB" altLang="en-US">
                <a:cs typeface="Times New Roman" panose="02020603050405020304" pitchFamily="18" charset="0"/>
              </a:rPr>
              <a:t>Traditional </a:t>
            </a:r>
            <a:r>
              <a:rPr lang="en-GB" altLang="en-US" b="1" i="1">
                <a:cs typeface="Times New Roman" panose="02020603050405020304" pitchFamily="18" charset="0"/>
              </a:rPr>
              <a:t>monumental</a:t>
            </a:r>
            <a:r>
              <a:rPr lang="en-GB" altLang="en-US">
                <a:cs typeface="Times New Roman" panose="02020603050405020304" pitchFamily="18" charset="0"/>
              </a:rPr>
              <a:t>  or </a:t>
            </a:r>
            <a:r>
              <a:rPr lang="en-GB" altLang="en-US" b="1" i="1">
                <a:cs typeface="Times New Roman" panose="02020603050405020304" pitchFamily="18" charset="0"/>
              </a:rPr>
              <a:t>waterfall</a:t>
            </a:r>
            <a:r>
              <a:rPr lang="en-GB" altLang="en-US">
                <a:cs typeface="Times New Roman" panose="02020603050405020304" pitchFamily="18" charset="0"/>
              </a:rPr>
              <a:t> methodologies</a:t>
            </a:r>
          </a:p>
          <a:p>
            <a:pPr lvl="1" eaLnBrk="1" hangingPunct="1">
              <a:buClrTx/>
              <a:buSzTx/>
              <a:buFontTx/>
              <a:buChar char="•"/>
            </a:pPr>
            <a:r>
              <a:rPr lang="en-GB" altLang="en-US" i="1"/>
              <a:t>Agile</a:t>
            </a:r>
            <a:r>
              <a:rPr lang="en-GB" altLang="en-US"/>
              <a:t> or </a:t>
            </a:r>
            <a:r>
              <a:rPr lang="en-GB" altLang="en-US" i="1"/>
              <a:t>lightweight</a:t>
            </a:r>
            <a:r>
              <a:rPr lang="en-GB" altLang="en-US"/>
              <a:t>  methodologies 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GB" altLang="en-US" sz="2800"/>
              <a:t>Example XP and SCRUM</a:t>
            </a:r>
          </a:p>
          <a:p>
            <a:pPr lvl="1" eaLnBrk="1" hangingPunct="1">
              <a:buClrTx/>
              <a:buSzTx/>
              <a:buFontTx/>
              <a:buNone/>
            </a:pP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FB514F-6D09-432F-BF38-1B55A0DD48DF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140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549275"/>
            <a:ext cx="7772400" cy="8985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altLang="en-US" b="1" smtClean="0">
                <a:solidFill>
                  <a:srgbClr val="FF0000"/>
                </a:solidFill>
              </a:rPr>
              <a:t>Traditional</a:t>
            </a:r>
            <a:r>
              <a:rPr lang="en-GB" altLang="en-US" smtClean="0"/>
              <a:t> methodologies</a:t>
            </a:r>
          </a:p>
        </p:txBody>
      </p:sp>
      <p:sp>
        <p:nvSpPr>
          <p:cNvPr id="7172" name="Rectangle 1027"/>
          <p:cNvSpPr>
            <a:spLocks noChangeArrowheads="1"/>
          </p:cNvSpPr>
          <p:nvPr/>
        </p:nvSpPr>
        <p:spPr bwMode="auto">
          <a:xfrm>
            <a:off x="685800" y="1484313"/>
            <a:ext cx="8001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Tx/>
              <a:buSzTx/>
              <a:buFontTx/>
              <a:buChar char="•"/>
            </a:pPr>
            <a:r>
              <a:rPr lang="en-GB" altLang="en-US" b="1">
                <a:cs typeface="Times New Roman" panose="02020603050405020304" pitchFamily="18" charset="0"/>
              </a:rPr>
              <a:t>Rigid:</a:t>
            </a:r>
            <a:r>
              <a:rPr lang="en-GB" altLang="en-US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GB" altLang="en-US" sz="2800">
                <a:cs typeface="Times New Roman" panose="02020603050405020304" pitchFamily="18" charset="0"/>
              </a:rPr>
              <a:t>first a </a:t>
            </a:r>
            <a:r>
              <a:rPr lang="en-GB" altLang="en-US" sz="2800" i="1">
                <a:cs typeface="Times New Roman" panose="02020603050405020304" pitchFamily="18" charset="0"/>
              </a:rPr>
              <a:t>complete functional specification</a:t>
            </a:r>
            <a:r>
              <a:rPr lang="en-GB" altLang="en-US" sz="2800">
                <a:cs typeface="Times New Roman" panose="02020603050405020304" pitchFamily="18" charset="0"/>
              </a:rPr>
              <a:t>,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GB" altLang="en-US" sz="2800">
                <a:cs typeface="Times New Roman" panose="02020603050405020304" pitchFamily="18" charset="0"/>
              </a:rPr>
              <a:t>then </a:t>
            </a:r>
            <a:r>
              <a:rPr lang="en-US" altLang="en-US" sz="2800"/>
              <a:t>software</a:t>
            </a:r>
            <a:r>
              <a:rPr lang="en-GB" altLang="en-US" sz="2800"/>
              <a:t> </a:t>
            </a:r>
            <a:r>
              <a:rPr lang="en-GB" altLang="en-US" sz="2800" i="1">
                <a:cs typeface="Times New Roman" panose="02020603050405020304" pitchFamily="18" charset="0"/>
              </a:rPr>
              <a:t>development process</a:t>
            </a:r>
            <a:r>
              <a:rPr lang="en-GB" altLang="en-US" sz="2800">
                <a:cs typeface="Times New Roman" panose="02020603050405020304" pitchFamily="18" charset="0"/>
              </a:rPr>
              <a:t>  with several </a:t>
            </a:r>
            <a:r>
              <a:rPr lang="en-GB" altLang="en-US" sz="2800" i="1">
                <a:cs typeface="Times New Roman" panose="02020603050405020304" pitchFamily="18" charset="0"/>
              </a:rPr>
              <a:t>distinct waterfall-like phases</a:t>
            </a:r>
            <a:r>
              <a:rPr lang="en-GB" altLang="en-US" sz="280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buClrTx/>
              <a:buSzTx/>
              <a:buFontTx/>
              <a:buChar char="•"/>
            </a:pPr>
            <a:r>
              <a:rPr lang="en-US" altLang="en-US" b="1">
                <a:cs typeface="Times New Roman" panose="02020603050405020304" pitchFamily="18" charset="0"/>
              </a:rPr>
              <a:t>Problems: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/>
              <a:t>difficult to adapt to </a:t>
            </a:r>
            <a:r>
              <a:rPr lang="en-US" altLang="en-US" sz="2800" i="1"/>
              <a:t>changing customer requirements</a:t>
            </a:r>
          </a:p>
          <a:p>
            <a:pPr lvl="2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/>
              <a:t>design </a:t>
            </a:r>
            <a:r>
              <a:rPr lang="en-US" altLang="en-US" sz="2800" i="1"/>
              <a:t>errors  </a:t>
            </a:r>
            <a:r>
              <a:rPr lang="en-US" altLang="en-US" sz="2800"/>
              <a:t>are</a:t>
            </a:r>
            <a:r>
              <a:rPr lang="en-US" altLang="en-US" sz="2800" i="1"/>
              <a:t> 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US" altLang="en-US" sz="2800" i="1"/>
              <a:t>hard to detect</a:t>
            </a:r>
            <a:r>
              <a:rPr lang="en-US" altLang="en-US" sz="2800"/>
              <a:t>  and </a:t>
            </a:r>
          </a:p>
          <a:p>
            <a:pPr lvl="3" eaLnBrk="1" hangingPunct="1">
              <a:buClrTx/>
              <a:buSzTx/>
              <a:buFontTx/>
              <a:buChar char="-"/>
            </a:pPr>
            <a:r>
              <a:rPr lang="en-US" altLang="en-US" sz="2800" i="1">
                <a:cs typeface="Times New Roman" panose="02020603050405020304" pitchFamily="18" charset="0"/>
              </a:rPr>
              <a:t>expensive to 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>
          <a:xfrm>
            <a:off x="685800" y="-1588"/>
            <a:ext cx="7772400" cy="1143001"/>
          </a:xfrm>
        </p:spPr>
        <p:txBody>
          <a:bodyPr/>
          <a:lstStyle/>
          <a:p>
            <a:r>
              <a:rPr lang="en-GB" altLang="en-US" smtClean="0"/>
              <a:t>Waterfall</a:t>
            </a:r>
          </a:p>
        </p:txBody>
      </p:sp>
      <p:sp>
        <p:nvSpPr>
          <p:cNvPr id="15363" name="Slide Number Placeholder 2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CF4716E-4749-495E-BECC-E954630933E9}" type="slidenum">
              <a:rPr lang="en-GB" altLang="en-US" sz="1400"/>
              <a:pPr/>
              <a:t>6</a:t>
            </a:fld>
            <a:endParaRPr lang="en-GB" altLang="en-US" sz="140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900113" y="1344613"/>
            <a:ext cx="1943100" cy="9350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Complete</a:t>
            </a:r>
          </a:p>
          <a:p>
            <a:pPr eaLnBrk="1" hangingPunct="1"/>
            <a:r>
              <a:rPr lang="en-GB" altLang="en-US"/>
              <a:t>specification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187450" y="2495550"/>
            <a:ext cx="1944688" cy="5730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/>
              <a:t>Design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692275" y="3273425"/>
            <a:ext cx="2374900" cy="708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Implementation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379663" y="4508500"/>
            <a:ext cx="1944687" cy="6492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/>
              <a:t>Testing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332163" y="5667375"/>
            <a:ext cx="1944687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Maintenance</a:t>
            </a:r>
          </a:p>
        </p:txBody>
      </p:sp>
      <p:sp>
        <p:nvSpPr>
          <p:cNvPr id="15369" name="Arrow: Down 8"/>
          <p:cNvSpPr>
            <a:spLocks noChangeArrowheads="1"/>
          </p:cNvSpPr>
          <p:nvPr/>
        </p:nvSpPr>
        <p:spPr bwMode="auto">
          <a:xfrm>
            <a:off x="1403350" y="2279650"/>
            <a:ext cx="936625" cy="203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Arrow: Down 9"/>
          <p:cNvSpPr>
            <a:spLocks noChangeArrowheads="1"/>
          </p:cNvSpPr>
          <p:nvPr/>
        </p:nvSpPr>
        <p:spPr bwMode="auto">
          <a:xfrm>
            <a:off x="1911350" y="3054350"/>
            <a:ext cx="936625" cy="203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Arrow: Down 10"/>
          <p:cNvSpPr>
            <a:spLocks noChangeArrowheads="1"/>
          </p:cNvSpPr>
          <p:nvPr/>
        </p:nvSpPr>
        <p:spPr bwMode="auto">
          <a:xfrm>
            <a:off x="2663825" y="3986213"/>
            <a:ext cx="936625" cy="5222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Arrow: Down 11"/>
          <p:cNvSpPr>
            <a:spLocks noChangeArrowheads="1"/>
          </p:cNvSpPr>
          <p:nvPr/>
        </p:nvSpPr>
        <p:spPr bwMode="auto">
          <a:xfrm>
            <a:off x="3387725" y="5138738"/>
            <a:ext cx="936625" cy="52228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Waterfall questions</a:t>
            </a:r>
          </a:p>
        </p:txBody>
      </p:sp>
      <p:sp>
        <p:nvSpPr>
          <p:cNvPr id="16387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How do we know the specification is correct?</a:t>
            </a:r>
          </a:p>
          <a:p>
            <a:pPr lvl="1"/>
            <a:r>
              <a:rPr lang="en-GB" altLang="en-US" smtClean="0"/>
              <a:t>Without a complete product</a:t>
            </a:r>
          </a:p>
          <a:p>
            <a:pPr lvl="1"/>
            <a:r>
              <a:rPr lang="en-GB" altLang="en-US" smtClean="0"/>
              <a:t>Perhaps use a prototype</a:t>
            </a:r>
          </a:p>
          <a:p>
            <a:r>
              <a:rPr lang="en-GB" altLang="en-US" smtClean="0"/>
              <a:t>What if serious performance issues are discovered at the testing stage?</a:t>
            </a:r>
          </a:p>
          <a:p>
            <a:pPr lvl="1"/>
            <a:r>
              <a:rPr lang="en-GB" altLang="en-US" smtClean="0"/>
              <a:t>Perhaps hard to re-engineer the product</a:t>
            </a:r>
          </a:p>
          <a:p>
            <a:pPr lvl="1"/>
            <a:endParaRPr lang="en-GB" altLang="en-US" smtClean="0"/>
          </a:p>
        </p:txBody>
      </p:sp>
      <p:sp>
        <p:nvSpPr>
          <p:cNvPr id="16388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F0940B4-DB92-4784-837E-811724614921}" type="slidenum">
              <a:rPr lang="en-GB" altLang="en-US" sz="1400"/>
              <a:pPr/>
              <a:t>7</a:t>
            </a:fld>
            <a:endParaRPr lang="en-GB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16013"/>
          </a:xfrm>
        </p:spPr>
        <p:txBody>
          <a:bodyPr/>
          <a:lstStyle/>
          <a:p>
            <a:r>
              <a:rPr lang="en-GB" altLang="en-US" smtClean="0"/>
              <a:t>Waterfall issues</a:t>
            </a:r>
          </a:p>
        </p:txBody>
      </p:sp>
      <p:sp>
        <p:nvSpPr>
          <p:cNvPr id="17411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268413"/>
            <a:ext cx="7772400" cy="4114800"/>
          </a:xfrm>
        </p:spPr>
        <p:txBody>
          <a:bodyPr/>
          <a:lstStyle/>
          <a:p>
            <a:r>
              <a:rPr lang="en-GB" altLang="en-US" smtClean="0"/>
              <a:t>What is customer doesn’t like the end product</a:t>
            </a:r>
          </a:p>
          <a:p>
            <a:r>
              <a:rPr lang="en-GB" altLang="en-US" smtClean="0"/>
              <a:t>What if requirements start to change?</a:t>
            </a:r>
          </a:p>
          <a:p>
            <a:r>
              <a:rPr lang="en-GB" altLang="en-US" smtClean="0"/>
              <a:t>What if project runs out of time/money?</a:t>
            </a:r>
          </a:p>
          <a:p>
            <a:r>
              <a:rPr lang="en-GB" altLang="en-US" smtClean="0"/>
              <a:t>How is risk managed?</a:t>
            </a:r>
          </a:p>
          <a:p>
            <a:r>
              <a:rPr lang="en-GB" altLang="en-US" smtClean="0"/>
              <a:t>How is QA managed (at the end !!)</a:t>
            </a:r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F1828D-B319-4FE3-B558-492D4862602B}" type="slidenum">
              <a:rPr lang="en-GB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4" name="Straight Connector 19"/>
          <p:cNvCxnSpPr>
            <a:cxnSpLocks noChangeShapeType="1"/>
          </p:cNvCxnSpPr>
          <p:nvPr/>
        </p:nvCxnSpPr>
        <p:spPr bwMode="auto">
          <a:xfrm>
            <a:off x="5867400" y="2954338"/>
            <a:ext cx="0" cy="6699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35" name="Straight Connector 18"/>
          <p:cNvCxnSpPr>
            <a:cxnSpLocks noChangeShapeType="1"/>
          </p:cNvCxnSpPr>
          <p:nvPr/>
        </p:nvCxnSpPr>
        <p:spPr bwMode="auto">
          <a:xfrm>
            <a:off x="4065588" y="2992438"/>
            <a:ext cx="0" cy="6699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36" name="Straight Connector 17"/>
          <p:cNvCxnSpPr>
            <a:cxnSpLocks noChangeShapeType="1"/>
          </p:cNvCxnSpPr>
          <p:nvPr/>
        </p:nvCxnSpPr>
        <p:spPr bwMode="auto">
          <a:xfrm>
            <a:off x="2484438" y="3048000"/>
            <a:ext cx="0" cy="66833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437" name="Title 1"/>
          <p:cNvSpPr>
            <a:spLocks noGrp="1" noChangeArrowheads="1"/>
          </p:cNvSpPr>
          <p:nvPr>
            <p:ph type="title"/>
          </p:nvPr>
        </p:nvSpPr>
        <p:spPr>
          <a:xfrm>
            <a:off x="609600" y="485775"/>
            <a:ext cx="7772400" cy="1143000"/>
          </a:xfrm>
        </p:spPr>
        <p:txBody>
          <a:bodyPr/>
          <a:lstStyle/>
          <a:p>
            <a:r>
              <a:rPr lang="en-GB" altLang="en-US" smtClean="0"/>
              <a:t>Testing issues and waterfall</a:t>
            </a:r>
          </a:p>
        </p:txBody>
      </p:sp>
      <p:sp>
        <p:nvSpPr>
          <p:cNvPr id="18438" name="Content Placeholder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  <a:p>
            <a:r>
              <a:rPr lang="en-GB" altLang="en-US" smtClean="0"/>
              <a:t>If project is due to compete at 14 weeks</a:t>
            </a:r>
          </a:p>
          <a:p>
            <a:r>
              <a:rPr lang="en-GB" altLang="en-US" smtClean="0"/>
              <a:t>What if implementation overruns by 2 weeks and pressure to complete on time? </a:t>
            </a:r>
            <a:r>
              <a:rPr lang="en-GB" altLang="en-US" smtClean="0">
                <a:solidFill>
                  <a:srgbClr val="FF0000"/>
                </a:solidFill>
              </a:rPr>
              <a:t>Testing will start at week 12!</a:t>
            </a:r>
          </a:p>
          <a:p>
            <a:endParaRPr lang="en-GB" altLang="en-US" smtClean="0"/>
          </a:p>
        </p:txBody>
      </p:sp>
      <p:sp>
        <p:nvSpPr>
          <p:cNvPr id="18439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67E0C47-FFD1-4DDB-BE89-B33A323C3D9D}" type="slidenum">
              <a:rPr lang="en-GB" altLang="en-US" sz="1400"/>
              <a:pPr/>
              <a:t>9</a:t>
            </a:fld>
            <a:endParaRPr lang="en-GB" altLang="en-US" sz="1400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900113" y="2636838"/>
            <a:ext cx="15843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/>
              <a:t>Specification</a:t>
            </a:r>
          </a:p>
        </p:txBody>
      </p:sp>
      <p:sp>
        <p:nvSpPr>
          <p:cNvPr id="18441" name="Rectangle 5"/>
          <p:cNvSpPr>
            <a:spLocks noChangeArrowheads="1"/>
          </p:cNvSpPr>
          <p:nvPr/>
        </p:nvSpPr>
        <p:spPr bwMode="auto">
          <a:xfrm>
            <a:off x="2484438" y="2633663"/>
            <a:ext cx="1582737" cy="503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Design</a:t>
            </a:r>
          </a:p>
        </p:txBody>
      </p:sp>
      <p:sp>
        <p:nvSpPr>
          <p:cNvPr id="18442" name="Rectangle 6"/>
          <p:cNvSpPr>
            <a:spLocks noChangeArrowheads="1"/>
          </p:cNvSpPr>
          <p:nvPr/>
        </p:nvSpPr>
        <p:spPr bwMode="auto">
          <a:xfrm>
            <a:off x="4067175" y="2636838"/>
            <a:ext cx="18002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Implementation</a:t>
            </a:r>
          </a:p>
        </p:txBody>
      </p:sp>
      <p:sp>
        <p:nvSpPr>
          <p:cNvPr id="18443" name="Rectangle 8"/>
          <p:cNvSpPr>
            <a:spLocks noChangeArrowheads="1"/>
          </p:cNvSpPr>
          <p:nvPr/>
        </p:nvSpPr>
        <p:spPr bwMode="auto">
          <a:xfrm>
            <a:off x="5867400" y="2633663"/>
            <a:ext cx="1584325" cy="5111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Testing</a:t>
            </a:r>
          </a:p>
        </p:txBody>
      </p:sp>
      <p:sp>
        <p:nvSpPr>
          <p:cNvPr id="18444" name="TextBox 11"/>
          <p:cNvSpPr txBox="1">
            <a:spLocks noChangeArrowheads="1"/>
          </p:cNvSpPr>
          <p:nvPr/>
        </p:nvSpPr>
        <p:spPr bwMode="auto">
          <a:xfrm>
            <a:off x="2411413" y="3275013"/>
            <a:ext cx="1223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b="1"/>
              <a:t>Week 2</a:t>
            </a:r>
          </a:p>
        </p:txBody>
      </p:sp>
      <p:sp>
        <p:nvSpPr>
          <p:cNvPr id="18445" name="TextBox 12"/>
          <p:cNvSpPr txBox="1">
            <a:spLocks noChangeArrowheads="1"/>
          </p:cNvSpPr>
          <p:nvPr/>
        </p:nvSpPr>
        <p:spPr bwMode="auto">
          <a:xfrm>
            <a:off x="3995738" y="3255963"/>
            <a:ext cx="1223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b="1"/>
              <a:t>Week 4</a:t>
            </a:r>
          </a:p>
        </p:txBody>
      </p:sp>
      <p:sp>
        <p:nvSpPr>
          <p:cNvPr id="18446" name="TextBox 13"/>
          <p:cNvSpPr txBox="1">
            <a:spLocks noChangeArrowheads="1"/>
          </p:cNvSpPr>
          <p:nvPr/>
        </p:nvSpPr>
        <p:spPr bwMode="auto">
          <a:xfrm>
            <a:off x="5940425" y="3306763"/>
            <a:ext cx="1223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b="1"/>
              <a:t>Week 10</a:t>
            </a:r>
          </a:p>
        </p:txBody>
      </p:sp>
      <p:sp>
        <p:nvSpPr>
          <p:cNvPr id="18447" name="TextBox 14"/>
          <p:cNvSpPr txBox="1">
            <a:spLocks noChangeArrowheads="1"/>
          </p:cNvSpPr>
          <p:nvPr/>
        </p:nvSpPr>
        <p:spPr bwMode="auto">
          <a:xfrm>
            <a:off x="7451725" y="3233738"/>
            <a:ext cx="1223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b="1"/>
              <a:t>Week 14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7451725" y="2636838"/>
            <a:ext cx="936625" cy="5111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Release</a:t>
            </a:r>
          </a:p>
        </p:txBody>
      </p:sp>
      <p:cxnSp>
        <p:nvCxnSpPr>
          <p:cNvPr id="18449" name="Straight Connector 21"/>
          <p:cNvCxnSpPr>
            <a:cxnSpLocks noChangeShapeType="1"/>
          </p:cNvCxnSpPr>
          <p:nvPr/>
        </p:nvCxnSpPr>
        <p:spPr bwMode="auto">
          <a:xfrm>
            <a:off x="7451725" y="3048000"/>
            <a:ext cx="0" cy="493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38240</TotalTime>
  <Words>1623</Words>
  <Application>Microsoft Office PowerPoint</Application>
  <PresentationFormat>On-screen Show (4:3)</PresentationFormat>
  <Paragraphs>335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Tahoma</vt:lpstr>
      <vt:lpstr>Arial</vt:lpstr>
      <vt:lpstr>Wingdings</vt:lpstr>
      <vt:lpstr>Times New Roman</vt:lpstr>
      <vt:lpstr>Blueprint</vt:lpstr>
      <vt:lpstr>Software Development Tools </vt:lpstr>
      <vt:lpstr>Topics</vt:lpstr>
      <vt:lpstr>Software Development Methodologies</vt:lpstr>
      <vt:lpstr>Software development methodologies</vt:lpstr>
      <vt:lpstr>Traditional methodologies</vt:lpstr>
      <vt:lpstr>Waterfall</vt:lpstr>
      <vt:lpstr>Waterfall questions</vt:lpstr>
      <vt:lpstr>Waterfall issues</vt:lpstr>
      <vt:lpstr>Testing issues and waterfall</vt:lpstr>
      <vt:lpstr>Agile methodologies</vt:lpstr>
      <vt:lpstr>Agile methodologies</vt:lpstr>
      <vt:lpstr>Self documenting code</vt:lpstr>
      <vt:lpstr>Testing in agile methodologies </vt:lpstr>
      <vt:lpstr>SCRUM</vt:lpstr>
      <vt:lpstr>SCRUM</vt:lpstr>
      <vt:lpstr>SCRUM phases</vt:lpstr>
      <vt:lpstr>Testing-driven development</vt:lpstr>
      <vt:lpstr>Why write test first</vt:lpstr>
      <vt:lpstr>eXtreme Programming</vt:lpstr>
      <vt:lpstr>Overview of the XP methodology</vt:lpstr>
      <vt:lpstr>Some Essential of 12 Practices of XP </vt:lpstr>
      <vt:lpstr>Some Essential of 12 Practices of XP</vt:lpstr>
      <vt:lpstr>Some Essential of 12 Practices of XP</vt:lpstr>
      <vt:lpstr>Some Essential of 12 Practices of XP</vt:lpstr>
      <vt:lpstr>Some Essential of 12 Practices of XP</vt:lpstr>
      <vt:lpstr>Some Essential of 12 Practices of XP</vt:lpstr>
      <vt:lpstr>Further Practices of XP</vt:lpstr>
      <vt:lpstr>Pair programming</vt:lpstr>
      <vt:lpstr>XP and SCRUM</vt:lpstr>
      <vt:lpstr>Some other principles</vt:lpstr>
      <vt:lpstr>Problems with XP/Agile</vt:lpstr>
      <vt:lpstr>Summary (XP)</vt:lpstr>
      <vt:lpstr>XP - Conclusion</vt:lpstr>
      <vt:lpstr>Our aims in this course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Tools</dc:title>
  <dc:creator>Vladimir Sazonov</dc:creator>
  <cp:lastModifiedBy>Coope, Sebastian</cp:lastModifiedBy>
  <cp:revision>284</cp:revision>
  <dcterms:created xsi:type="dcterms:W3CDTF">2004-06-20T11:43:01Z</dcterms:created>
  <dcterms:modified xsi:type="dcterms:W3CDTF">2021-02-02T16:05:39Z</dcterms:modified>
</cp:coreProperties>
</file>