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6" r:id="rId2"/>
    <p:sldId id="278" r:id="rId3"/>
    <p:sldId id="284" r:id="rId4"/>
    <p:sldId id="285" r:id="rId5"/>
    <p:sldId id="293" r:id="rId6"/>
    <p:sldId id="292" r:id="rId7"/>
    <p:sldId id="295" r:id="rId8"/>
    <p:sldId id="294" r:id="rId9"/>
    <p:sldId id="296" r:id="rId10"/>
    <p:sldId id="297" r:id="rId11"/>
    <p:sldId id="298" r:id="rId12"/>
    <p:sldId id="299" r:id="rId13"/>
    <p:sldId id="257" r:id="rId14"/>
    <p:sldId id="259" r:id="rId15"/>
    <p:sldId id="260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000000"/>
    <a:srgbClr val="4D4D4D"/>
    <a:srgbClr val="9FFFDF"/>
    <a:srgbClr val="FFFF66"/>
    <a:srgbClr val="FFFF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6AB9E8-2654-4AD6-8DB6-F5014619B1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9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4656-34EC-4C44-84FC-D654A31CF6E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Lect 4???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74DB-12B7-40B6-BE86-871BA7C80DAA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846D3-795A-43B1-9EE7-7FEEF70FC43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LECTURE 3 (26 Jan 2009)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1F6CC-C6E5-47EA-9E91-84C0D7844D2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85F7A-D848-422E-A576-A418009AEBB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19423-F998-4796-85C7-2BBD1A7072A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40A3B-A8FB-4C9D-B91E-2024CFFD5CC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E84F5-1D91-45B9-AC98-D67AFBE3EC1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AF3D4-0290-4B2A-8528-D6A7632EE3A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30604-700E-45D9-B15B-CF9890C254B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A1FBB-2A67-4132-8081-B195ED3844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99499-6EE7-4696-83CA-5CC601C017C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EAA4E-EB7E-49D0-8B5E-A211791EA06F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1A103-1383-4B1B-BD61-9F1910625BD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AEFAD-A071-4EF0-8FCF-72B2CFD159D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06723-359C-4AD9-8D30-F14A22E186E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E9DEE-367C-449A-8E0B-CAB16E6858A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8481F-F2B0-41ED-B33B-F9C3067C125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0B3F5-91D1-46C3-8C0C-3FB6023984A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CAA7F-17EB-4AF2-8363-61DDCA69B1C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4FE5A-D1C5-4B33-A6B4-CF85F3A644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166D-36C0-4D9E-AF7F-5338D313AE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C913-5AB0-4403-ABCB-C023FFAA14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DD411-AA7B-45D5-987F-733EFDFAF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969B7-1C19-4B04-ADE3-29C5E40A6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803A-3986-4122-A4DC-3C0AA7ADB5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627A-5A4A-4474-9CFC-B79B97AFCC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FFF9B-321F-4B45-A5CE-BB01F3A1A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4BC2-FC44-4814-9584-A299B74105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5B9C1-D24D-4F7E-A0FB-6270BD540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B487-F793-41CE-ABF5-6FD805575D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3C963C-740A-4693-AE76-294A8D629C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Software Development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414462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buNone/>
            </a:pPr>
            <a:r>
              <a:rPr lang="en-GB" dirty="0"/>
              <a:t>COMP220/COMP285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GB" dirty="0" err="1"/>
              <a:t>Seb</a:t>
            </a:r>
            <a:r>
              <a:rPr lang="en-GB" dirty="0"/>
              <a:t> </a:t>
            </a:r>
            <a:r>
              <a:rPr lang="en-GB" dirty="0" err="1"/>
              <a:t>Coope</a:t>
            </a:r>
            <a:endParaRPr kumimoji="1" lang="en-GB" dirty="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GB" sz="4400" b="1" dirty="0">
                <a:solidFill>
                  <a:schemeClr val="tx2"/>
                </a:solidFill>
              </a:rPr>
              <a:t>Introducing Ant</a:t>
            </a:r>
            <a:r>
              <a:rPr kumimoji="1" lang="en-GB" sz="4000" b="1" dirty="0">
                <a:solidFill>
                  <a:schemeClr val="tx2"/>
                </a:solidFill>
              </a:rPr>
              <a:t> </a:t>
            </a:r>
            <a:endParaRPr lang="en-GB" dirty="0"/>
          </a:p>
        </p:txBody>
      </p:sp>
      <p:sp>
        <p:nvSpPr>
          <p:cNvPr id="3076" name="Text Box 1030"/>
          <p:cNvSpPr txBox="1">
            <a:spLocks noChangeArrowheads="1"/>
          </p:cNvSpPr>
          <p:nvPr/>
        </p:nvSpPr>
        <p:spPr bwMode="auto">
          <a:xfrm>
            <a:off x="755650" y="6308725"/>
            <a:ext cx="7654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200">
                <a:latin typeface="Times New Roman" pitchFamily="18" charset="0"/>
              </a:rPr>
              <a:t>These slides are mainly based on “Java Development with Ant” - E. Hatcher &amp; S.Loughran.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314C9-F12A-4B41-BC99-059F70048F8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826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135937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sz="2800" dirty="0"/>
              <a:t>Each </a:t>
            </a:r>
            <a:r>
              <a:rPr lang="en-GB" sz="2800" b="1" dirty="0"/>
              <a:t>Ant</a:t>
            </a:r>
            <a:r>
              <a:rPr lang="en-GB" sz="2800" dirty="0"/>
              <a:t> </a:t>
            </a:r>
            <a:r>
              <a:rPr lang="en-GB" sz="2800" b="1" i="1" dirty="0"/>
              <a:t>project</a:t>
            </a:r>
            <a:r>
              <a:rPr lang="en-GB" sz="2800" dirty="0"/>
              <a:t>  contains multiple </a:t>
            </a:r>
            <a:r>
              <a:rPr lang="en-GB" sz="2800" b="1" i="1" dirty="0"/>
              <a:t>targets</a:t>
            </a:r>
            <a:r>
              <a:rPr lang="en-GB" sz="2800" i="1" dirty="0"/>
              <a:t>  to </a:t>
            </a:r>
            <a:r>
              <a:rPr lang="en-GB" sz="2800" dirty="0"/>
              <a:t>represent </a:t>
            </a:r>
            <a:r>
              <a:rPr lang="en-GB" sz="2800" b="1" i="1" dirty="0"/>
              <a:t>stages</a:t>
            </a:r>
            <a:r>
              <a:rPr lang="en-GB" sz="2800" dirty="0"/>
              <a:t> in the build process: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compiling</a:t>
            </a:r>
            <a:r>
              <a:rPr lang="en-GB" sz="2400" dirty="0"/>
              <a:t>  source,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testing</a:t>
            </a:r>
            <a:r>
              <a:rPr lang="en-GB" sz="2400" dirty="0"/>
              <a:t>,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deploying</a:t>
            </a:r>
            <a:r>
              <a:rPr lang="en-GB" sz="2400" dirty="0"/>
              <a:t>  redistributable file to a remote server, 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dirty="0"/>
              <a:t>etc.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sz="2800" dirty="0"/>
              <a:t>Targets can have </a:t>
            </a:r>
            <a:r>
              <a:rPr lang="en-GB" sz="2800" b="1" i="1" dirty="0"/>
              <a:t>dependencies</a:t>
            </a:r>
            <a:r>
              <a:rPr lang="en-GB" sz="2800" dirty="0"/>
              <a:t>  on other targets: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dirty="0"/>
              <a:t>e.g. redistributables are built, only </a:t>
            </a:r>
            <a:r>
              <a:rPr lang="en-GB" sz="2400" i="1" u="sng" dirty="0"/>
              <a:t>after</a:t>
            </a:r>
            <a:r>
              <a:rPr lang="en-GB" sz="2400" dirty="0"/>
              <a:t>  sources get compiled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EF043-1B6F-45AA-922E-CE5AE47F500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2938" y="1500174"/>
            <a:ext cx="8245475" cy="5143522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i="1" dirty="0"/>
              <a:t>Targets</a:t>
            </a:r>
            <a:r>
              <a:rPr lang="en-GB" dirty="0"/>
              <a:t>  contain </a:t>
            </a:r>
            <a:r>
              <a:rPr lang="en-GB" b="1" i="1" dirty="0"/>
              <a:t>tasks</a:t>
            </a:r>
            <a:r>
              <a:rPr lang="en-GB" i="1" dirty="0"/>
              <a:t>  </a:t>
            </a:r>
            <a:r>
              <a:rPr lang="en-GB" dirty="0"/>
              <a:t>doing actual work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b="1" dirty="0"/>
              <a:t>Ant </a:t>
            </a:r>
            <a:r>
              <a:rPr lang="en-GB" dirty="0"/>
              <a:t>has various predefined tasks such as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/>
              <a:t>,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&lt;copy&gt;</a:t>
            </a:r>
            <a:r>
              <a:rPr lang="en-GB" dirty="0"/>
              <a:t> and many others</a:t>
            </a:r>
            <a:endParaRPr lang="en-GB" b="1" dirty="0"/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i="1" dirty="0"/>
              <a:t>New tasks</a:t>
            </a:r>
            <a:r>
              <a:rPr lang="en-GB" dirty="0"/>
              <a:t>  can easily be added to </a:t>
            </a:r>
            <a:r>
              <a:rPr lang="en-GB" b="1" dirty="0"/>
              <a:t>Ant</a:t>
            </a:r>
            <a:r>
              <a:rPr lang="en-GB" dirty="0"/>
              <a:t> as new Java classes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GB" dirty="0"/>
              <a:t>- because </a:t>
            </a:r>
            <a:r>
              <a:rPr lang="en-GB" b="1" dirty="0"/>
              <a:t>Ant</a:t>
            </a:r>
            <a:r>
              <a:rPr lang="en-GB" dirty="0"/>
              <a:t> itself is implemented in </a:t>
            </a:r>
            <a:r>
              <a:rPr lang="en-GB" b="1" dirty="0"/>
              <a:t>Java</a:t>
            </a:r>
            <a:endParaRPr lang="en-GB" dirty="0"/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dirty="0"/>
              <a:t>It may be that somebody have already written a specific task you need; 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GB" dirty="0"/>
              <a:t>- so </a:t>
            </a:r>
            <a:r>
              <a:rPr lang="en-GB" i="1" dirty="0"/>
              <a:t>you can use it</a:t>
            </a:r>
            <a:r>
              <a:rPr lang="en-GB" dirty="0"/>
              <a:t>  (or vice versa)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7818A-A7F2-41ED-A13C-46BBC566BA1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52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An example project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42984"/>
            <a:ext cx="7772400" cy="5286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next slide</a:t>
            </a:r>
            <a:r>
              <a:rPr lang="en-GB" sz="2800" dirty="0"/>
              <a:t> shows the </a:t>
            </a:r>
            <a:r>
              <a:rPr lang="en-GB" sz="2800" i="1" dirty="0">
                <a:solidFill>
                  <a:srgbClr val="FF0000"/>
                </a:solidFill>
              </a:rPr>
              <a:t>conceptual view</a:t>
            </a:r>
            <a:r>
              <a:rPr lang="en-GB" sz="2800" dirty="0">
                <a:solidFill>
                  <a:srgbClr val="FF0000"/>
                </a:solidFill>
              </a:rPr>
              <a:t>  </a:t>
            </a:r>
            <a:r>
              <a:rPr lang="en-GB" sz="2800" dirty="0"/>
              <a:t>of an </a:t>
            </a:r>
            <a:r>
              <a:rPr lang="en-GB" sz="2800" b="1" dirty="0"/>
              <a:t>Ant</a:t>
            </a:r>
            <a:r>
              <a:rPr lang="en-GB" sz="2800" dirty="0"/>
              <a:t> </a:t>
            </a:r>
            <a:r>
              <a:rPr lang="en-GB" sz="2800" b="1" i="1" dirty="0"/>
              <a:t>build file</a:t>
            </a:r>
            <a:r>
              <a:rPr lang="en-GB" sz="2800" dirty="0"/>
              <a:t> 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GB" sz="2400" dirty="0"/>
              <a:t>- as a </a:t>
            </a:r>
            <a:r>
              <a:rPr lang="en-GB" sz="2400" b="1" i="1" dirty="0"/>
              <a:t>graph of targets</a:t>
            </a:r>
            <a:r>
              <a:rPr lang="en-GB" sz="2400" i="1" dirty="0"/>
              <a:t>,</a:t>
            </a:r>
            <a:r>
              <a:rPr lang="en-GB" sz="24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GB" sz="2400" dirty="0"/>
              <a:t>- each target containing the </a:t>
            </a:r>
            <a:r>
              <a:rPr lang="en-GB" sz="2400" b="1" i="1" dirty="0"/>
              <a:t>tasks</a:t>
            </a:r>
            <a:r>
              <a:rPr lang="en-GB" sz="2400" i="1" dirty="0"/>
              <a:t>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Ant</a:t>
            </a:r>
            <a:r>
              <a:rPr lang="en-GB" sz="2800" dirty="0"/>
              <a:t> run time </a:t>
            </a:r>
            <a:r>
              <a:rPr lang="en-GB" sz="2800" i="1" dirty="0"/>
              <a:t>determines which targets need to be executed</a:t>
            </a:r>
            <a:r>
              <a:rPr lang="en-GB" sz="2800" dirty="0"/>
              <a:t>, and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chooses an </a:t>
            </a:r>
            <a:r>
              <a:rPr lang="en-GB" sz="2800" i="1" dirty="0"/>
              <a:t>order</a:t>
            </a:r>
            <a:r>
              <a:rPr lang="en-GB" sz="2800" dirty="0"/>
              <a:t>  of the execution that guarantees a target is executed after all those targets it </a:t>
            </a:r>
            <a:r>
              <a:rPr lang="en-GB" sz="2800" i="1" dirty="0"/>
              <a:t>depends</a:t>
            </a:r>
            <a:r>
              <a:rPr lang="en-GB" sz="2800" dirty="0"/>
              <a:t>  on.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If a task somehow </a:t>
            </a:r>
            <a:r>
              <a:rPr lang="en-GB" sz="2800" i="1" dirty="0"/>
              <a:t>fails</a:t>
            </a:r>
            <a:r>
              <a:rPr lang="en-GB" sz="2800" dirty="0"/>
              <a:t>,  the whole build halts as </a:t>
            </a:r>
            <a:r>
              <a:rPr lang="en-GB" sz="2800" i="1" dirty="0"/>
              <a:t>unsuccessful</a:t>
            </a:r>
            <a:r>
              <a:rPr lang="en-GB" sz="28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E0247-3638-4A79-8FB7-D60B41BB2F9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US" sz="2800">
                <a:latin typeface="Arial" pitchFamily="34" charset="0"/>
              </a:rPr>
              <a:t>OurProject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 : Project</a:t>
            </a:r>
            <a:endParaRPr lang="en-GB" sz="24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371600" y="1143000"/>
            <a:ext cx="6705600" cy="5486400"/>
            <a:chOff x="864" y="665"/>
            <a:chExt cx="4224" cy="3456"/>
          </a:xfrm>
        </p:grpSpPr>
        <p:grpSp>
          <p:nvGrpSpPr>
            <p:cNvPr id="15365" name="Group 6"/>
            <p:cNvGrpSpPr>
              <a:grpSpLocks/>
            </p:cNvGrpSpPr>
            <p:nvPr/>
          </p:nvGrpSpPr>
          <p:grpSpPr bwMode="auto">
            <a:xfrm>
              <a:off x="3648" y="2057"/>
              <a:ext cx="1440" cy="672"/>
              <a:chOff x="3312" y="2112"/>
              <a:chExt cx="1440" cy="672"/>
            </a:xfrm>
          </p:grpSpPr>
          <p:sp>
            <p:nvSpPr>
              <p:cNvPr id="15383" name="Text Box 7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1440" cy="67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pitchFamily="34" charset="0"/>
                  </a:rPr>
                  <a:t>doc:Target</a:t>
                </a:r>
              </a:p>
              <a:p>
                <a:pPr eaLnBrk="0" hangingPunct="0"/>
                <a:endParaRPr lang="en-US">
                  <a:latin typeface="Arial" pitchFamily="34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5384" name="AutoShape 8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1344" cy="247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b="1">
                    <a:latin typeface="Arial" pitchFamily="34" charset="0"/>
                  </a:rPr>
                  <a:t>&lt;javadoc&gt;:Task</a:t>
                </a:r>
              </a:p>
            </p:txBody>
          </p:sp>
        </p:grpSp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728" y="665"/>
              <a:ext cx="2280" cy="10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init:Target</a:t>
              </a: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5367" name="AutoShape 10"/>
            <p:cNvSpPr>
              <a:spLocks noChangeArrowheads="1"/>
            </p:cNvSpPr>
            <p:nvPr/>
          </p:nvSpPr>
          <p:spPr bwMode="auto">
            <a:xfrm>
              <a:off x="2064" y="1296"/>
              <a:ext cx="1680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&lt;mkdir&gt;:Task</a:t>
              </a:r>
            </a:p>
          </p:txBody>
        </p:sp>
        <p:sp>
          <p:nvSpPr>
            <p:cNvPr id="15368" name="AutoShape 11"/>
            <p:cNvSpPr>
              <a:spLocks noChangeArrowheads="1"/>
            </p:cNvSpPr>
            <p:nvPr/>
          </p:nvSpPr>
          <p:spPr bwMode="auto">
            <a:xfrm>
              <a:off x="2064" y="1008"/>
              <a:ext cx="1680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&lt;mkdir&gt;:Task</a:t>
              </a:r>
            </a:p>
          </p:txBody>
        </p:sp>
        <p:grpSp>
          <p:nvGrpSpPr>
            <p:cNvPr id="15369" name="Group 12"/>
            <p:cNvGrpSpPr>
              <a:grpSpLocks/>
            </p:cNvGrpSpPr>
            <p:nvPr/>
          </p:nvGrpSpPr>
          <p:grpSpPr bwMode="auto">
            <a:xfrm>
              <a:off x="864" y="2057"/>
              <a:ext cx="1440" cy="672"/>
              <a:chOff x="1104" y="2112"/>
              <a:chExt cx="1440" cy="672"/>
            </a:xfrm>
          </p:grpSpPr>
          <p:sp>
            <p:nvSpPr>
              <p:cNvPr id="15381" name="Text Box 13"/>
              <p:cNvSpPr txBox="1">
                <a:spLocks noChangeArrowheads="1"/>
              </p:cNvSpPr>
              <p:nvPr/>
            </p:nvSpPr>
            <p:spPr bwMode="auto">
              <a:xfrm>
                <a:off x="1104" y="2112"/>
                <a:ext cx="1440" cy="67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pitchFamily="34" charset="0"/>
                  </a:rPr>
                  <a:t>compile:Target</a:t>
                </a:r>
              </a:p>
              <a:p>
                <a:pPr eaLnBrk="0" hangingPunct="0"/>
                <a:endParaRPr lang="en-US">
                  <a:latin typeface="Arial" pitchFamily="34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5382" name="AutoShap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1344" cy="247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b="1">
                    <a:latin typeface="Arial" pitchFamily="34" charset="0"/>
                  </a:rPr>
                  <a:t>&lt;javac&gt;:Task</a:t>
                </a:r>
              </a:p>
            </p:txBody>
          </p:sp>
        </p:grpSp>
        <p:sp>
          <p:nvSpPr>
            <p:cNvPr id="15370" name="Text Box 15"/>
            <p:cNvSpPr txBox="1">
              <a:spLocks noChangeArrowheads="1"/>
            </p:cNvSpPr>
            <p:nvPr/>
          </p:nvSpPr>
          <p:spPr bwMode="auto">
            <a:xfrm>
              <a:off x="1824" y="3113"/>
              <a:ext cx="2280" cy="10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deploy:Target</a:t>
              </a: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5371" name="AutoShape 16"/>
            <p:cNvSpPr>
              <a:spLocks noChangeArrowheads="1"/>
            </p:cNvSpPr>
            <p:nvPr/>
          </p:nvSpPr>
          <p:spPr bwMode="auto">
            <a:xfrm>
              <a:off x="2208" y="3751"/>
              <a:ext cx="1584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&lt;ftp&gt;:Task</a:t>
              </a:r>
            </a:p>
          </p:txBody>
        </p:sp>
        <p:sp>
          <p:nvSpPr>
            <p:cNvPr id="15372" name="AutoShape 17"/>
            <p:cNvSpPr>
              <a:spLocks noChangeArrowheads="1"/>
            </p:cNvSpPr>
            <p:nvPr/>
          </p:nvSpPr>
          <p:spPr bwMode="auto">
            <a:xfrm>
              <a:off x="2208" y="3456"/>
              <a:ext cx="1584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&lt;jar&gt;:Task</a:t>
              </a:r>
            </a:p>
          </p:txBody>
        </p:sp>
        <p:sp>
          <p:nvSpPr>
            <p:cNvPr id="15373" name="Line 18"/>
            <p:cNvSpPr>
              <a:spLocks noChangeShapeType="1"/>
            </p:cNvSpPr>
            <p:nvPr/>
          </p:nvSpPr>
          <p:spPr bwMode="auto">
            <a:xfrm>
              <a:off x="1584" y="2729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19"/>
            <p:cNvSpPr>
              <a:spLocks noChangeShapeType="1"/>
            </p:cNvSpPr>
            <p:nvPr/>
          </p:nvSpPr>
          <p:spPr bwMode="auto">
            <a:xfrm>
              <a:off x="2976" y="2921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Line 20"/>
            <p:cNvSpPr>
              <a:spLocks noChangeShapeType="1"/>
            </p:cNvSpPr>
            <p:nvPr/>
          </p:nvSpPr>
          <p:spPr bwMode="auto">
            <a:xfrm>
              <a:off x="1584" y="2921"/>
              <a:ext cx="2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6" name="Line 21"/>
            <p:cNvSpPr>
              <a:spLocks noChangeShapeType="1"/>
            </p:cNvSpPr>
            <p:nvPr/>
          </p:nvSpPr>
          <p:spPr bwMode="auto">
            <a:xfrm>
              <a:off x="4320" y="2729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Line 22"/>
            <p:cNvSpPr>
              <a:spLocks noChangeShapeType="1"/>
            </p:cNvSpPr>
            <p:nvPr/>
          </p:nvSpPr>
          <p:spPr bwMode="auto">
            <a:xfrm>
              <a:off x="2976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1584" y="18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9" name="Line 24"/>
            <p:cNvSpPr>
              <a:spLocks noChangeShapeType="1"/>
            </p:cNvSpPr>
            <p:nvPr/>
          </p:nvSpPr>
          <p:spPr bwMode="auto">
            <a:xfrm>
              <a:off x="4320" y="18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80" name="Line 25"/>
            <p:cNvSpPr>
              <a:spLocks noChangeShapeType="1"/>
            </p:cNvSpPr>
            <p:nvPr/>
          </p:nvSpPr>
          <p:spPr bwMode="auto">
            <a:xfrm>
              <a:off x="1584" y="1865"/>
              <a:ext cx="2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" name="Comment 18"/>
          <p:cNvSpPr>
            <a:spLocks noChangeArrowheads="1"/>
          </p:cNvSpPr>
          <p:nvPr/>
        </p:nvSpPr>
        <p:spPr bwMode="auto">
          <a:xfrm>
            <a:off x="6611813" y="764704"/>
            <a:ext cx="2352675" cy="92333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Arrows show dependencies  between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C79D1-06D6-4193-BDEE-A539E103DDA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38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428625"/>
            <a:ext cx="7772400" cy="63087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&lt;?xml version="1.0" ?&gt;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&lt;project name="OurProject"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default</a:t>
            </a:r>
            <a:r>
              <a:rPr lang="en-GB" sz="1800" b="1">
                <a:latin typeface="Courier New" pitchFamily="49" charset="0"/>
              </a:rPr>
              <a:t>="deploy"&gt;</a:t>
            </a:r>
          </a:p>
          <a:p>
            <a:pPr eaLnBrk="1" hangingPunct="1">
              <a:buFont typeface="Wingdings" pitchFamily="2" charset="2"/>
              <a:buNone/>
            </a:pPr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name="init"&gt;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&lt;mkdir dir="build/classes"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&lt;mkdir dir="dist"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</a:t>
            </a:r>
          </a:p>
          <a:p>
            <a:pPr eaLnBrk="1" hangingPunct="1"/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name="compile"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1800" b="1">
                <a:latin typeface="Courier New" pitchFamily="49" charset="0"/>
              </a:rPr>
              <a:t>="init"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&lt;javac srcdir="src"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destdir="build/classes"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includeAntRuntime="no"/&gt;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</a:t>
            </a:r>
          </a:p>
          <a:p>
            <a:pPr eaLnBrk="1" hangingPunct="1"/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name="doc"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1800" b="1">
                <a:latin typeface="Courier New" pitchFamily="49" charset="0"/>
              </a:rPr>
              <a:t>="init"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	  &lt;javadoc destdir="build/classes"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  sourcepath="src"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  packagenames="org.*"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					</a:t>
            </a:r>
            <a:endParaRPr lang="en-GB" sz="180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11188" y="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File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build.xml</a:t>
            </a:r>
            <a:r>
              <a:rPr lang="en-GB" b="1">
                <a:latin typeface="Courier New" pitchFamily="49" charset="0"/>
              </a:rPr>
              <a:t>: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500813" y="6181725"/>
            <a:ext cx="17192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(continues)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FD8CD-46C1-4AE7-9D34-79370D3CB61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741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3505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&lt;target name="deploy" 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2000" b="1">
                <a:latin typeface="Courier New" pitchFamily="49" charset="0"/>
              </a:rPr>
              <a:t>="compile,doc" 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&lt;jar destfile="dist/project.jar"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basedir="build/classes"/&gt;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&lt;ftp server="${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b="1">
                <a:latin typeface="Courier New" pitchFamily="49" charset="0"/>
              </a:rPr>
              <a:t>}"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userid="${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ftp.username</a:t>
            </a:r>
            <a:r>
              <a:rPr lang="en-GB" sz="2000" b="1">
                <a:latin typeface="Courier New" pitchFamily="49" charset="0"/>
              </a:rPr>
              <a:t>}"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password="${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ftp.password</a:t>
            </a:r>
            <a:r>
              <a:rPr lang="en-GB" sz="2000" b="1">
                <a:latin typeface="Courier New" pitchFamily="49" charset="0"/>
              </a:rPr>
              <a:t>}"&gt;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&lt;fileset dir="dist"/&gt;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&lt;/ftp&gt;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&lt;/target&gt;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&lt;/project&gt;</a:t>
            </a:r>
            <a:endParaRPr lang="en-GB" sz="1800" b="1">
              <a:solidFill>
                <a:srgbClr val="660066"/>
              </a:solidFill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84213" y="3860800"/>
            <a:ext cx="77755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Compare yourself the values of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dirty="0"/>
              <a:t> attribute with the structure of the above graph.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Let us look at the output of our build to get some impression on the whole process. 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25EF9-94E9-467F-9C80-3046E563860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120650"/>
            <a:ext cx="9144000" cy="6611938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C:\OurProject&gt;</a:t>
            </a: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ant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–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propertyfile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ftp.properties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Buildfile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C:\OurProject\</a:t>
            </a: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build.xml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init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mkdir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Created dir: C:\OurProject\build\classes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latin typeface="Courier New" pitchFamily="49" charset="0"/>
              </a:rPr>
              <a:t>    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mkdir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Created dir: C:\OurProject\dist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compile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Compiling 1 source file to C:\OurProject\build\classes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Generating 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...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deploy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[jar] Building jar: C:\OurProject\dist\project.jar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[ftp] sending files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[ftp] 1 file sent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BUILD SUCCESSFUL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Total time: 5 seconds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F05E90-8659-4020-BD81-4E479B71678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55650" y="1617663"/>
            <a:ext cx="7777163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Note, that the command</a:t>
            </a:r>
            <a:r>
              <a:rPr lang="en-GB">
                <a:latin typeface="Courier New" pitchFamily="49" charset="0"/>
              </a:rPr>
              <a:t>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&gt;ant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invokes </a:t>
            </a:r>
            <a:r>
              <a:rPr lang="en-GB" i="1">
                <a:solidFill>
                  <a:srgbClr val="FF0000"/>
                </a:solidFill>
              </a:rPr>
              <a:t>by default</a:t>
            </a:r>
            <a:r>
              <a:rPr lang="en-GB" i="1"/>
              <a:t> </a:t>
            </a:r>
            <a:r>
              <a:rPr lang="en-GB"/>
              <a:t>  the file named as</a:t>
            </a:r>
            <a:r>
              <a:rPr lang="en-GB">
                <a:latin typeface="Courier New" pitchFamily="49" charset="0"/>
              </a:rPr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>
                <a:latin typeface="Courier New" pitchFamily="49" charset="0"/>
              </a:rPr>
              <a:t>.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The command we used above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/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&gt;ant –propertyfile ftp.properties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b="1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invokes additionally </a:t>
            </a:r>
            <a:r>
              <a:rPr lang="en-GB" i="1"/>
              <a:t>property file</a:t>
            </a:r>
            <a:r>
              <a:rPr lang="en-GB"/>
              <a:t>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/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ftp.properties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/>
              <a:t>An example project (cont.)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611188" y="333375"/>
            <a:ext cx="7772400" cy="7826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sz="4000">
                <a:solidFill>
                  <a:schemeClr val="tx2"/>
                </a:solidFill>
              </a:rPr>
              <a:t>An example project (cont.)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E3D4B-0E66-4D70-9472-319095D08D7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560" y="1124744"/>
            <a:ext cx="7991475" cy="877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ftp.properties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dirty="0"/>
              <a:t>file contains three properties</a:t>
            </a:r>
            <a:r>
              <a:rPr lang="en-GB" dirty="0">
                <a:solidFill>
                  <a:srgbClr val="660066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660066"/>
                </a:solidFill>
              </a:rPr>
              <a:t>(parameters)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/>
              <a:t>An example project (cont.)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11188" y="2060848"/>
            <a:ext cx="7775575" cy="1006475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=ftp.texas.austin.building7.eblox.org</a:t>
            </a:r>
            <a:endParaRPr lang="en-GB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ftp.username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kingJon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ftp.password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=password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1188" y="3068960"/>
            <a:ext cx="8064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000" dirty="0"/>
              <a:t>The </a:t>
            </a:r>
            <a:r>
              <a:rPr lang="en-GB" sz="2000" i="1" dirty="0"/>
              <a:t>property handling mechanism</a:t>
            </a:r>
            <a:r>
              <a:rPr lang="en-GB" sz="2000" dirty="0"/>
              <a:t>  allows </a:t>
            </a:r>
            <a:r>
              <a:rPr lang="en-GB" sz="2000" i="1" dirty="0"/>
              <a:t>parameterisation</a:t>
            </a:r>
            <a:r>
              <a:rPr lang="en-GB" sz="2000" dirty="0"/>
              <a:t>  and </a:t>
            </a:r>
            <a:r>
              <a:rPr lang="en-GB" sz="2000" i="1" dirty="0"/>
              <a:t>reusability</a:t>
            </a:r>
            <a:r>
              <a:rPr lang="en-GB" sz="2000" dirty="0"/>
              <a:t>  of our build file. </a:t>
            </a:r>
          </a:p>
          <a:p>
            <a:pPr algn="l">
              <a:defRPr/>
            </a:pPr>
            <a:endParaRPr lang="en-GB" sz="2000" dirty="0"/>
          </a:p>
          <a:p>
            <a:pPr algn="l">
              <a:defRPr/>
            </a:pPr>
            <a:r>
              <a:rPr lang="en-GB" sz="2000" dirty="0"/>
              <a:t>On the other hand, using as above the </a:t>
            </a:r>
            <a:r>
              <a:rPr lang="en-GB" sz="2000" b="1" i="1" dirty="0"/>
              <a:t>command-line</a:t>
            </a:r>
            <a:r>
              <a:rPr lang="en-GB" sz="2000" b="1" dirty="0"/>
              <a:t> </a:t>
            </a:r>
            <a:r>
              <a:rPr lang="en-GB" sz="2000" b="1" i="1" dirty="0"/>
              <a:t>option</a:t>
            </a:r>
            <a:r>
              <a:rPr lang="en-GB" sz="2000" dirty="0"/>
              <a:t> </a:t>
            </a:r>
          </a:p>
          <a:p>
            <a:pPr algn="l">
              <a:defRPr/>
            </a:pPr>
            <a:endParaRPr lang="en-GB" sz="2000" dirty="0"/>
          </a:p>
          <a:p>
            <a:pPr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defRPr/>
            </a:pPr>
            <a:r>
              <a:rPr lang="en-GB" sz="2000" dirty="0"/>
              <a:t>is also </a:t>
            </a:r>
            <a:r>
              <a:rPr lang="en-GB" sz="2000" b="1" i="1" dirty="0"/>
              <a:t>atypical</a:t>
            </a:r>
            <a:r>
              <a:rPr lang="en-GB" sz="2000" i="1" dirty="0"/>
              <a:t> .</a:t>
            </a:r>
            <a:r>
              <a:rPr lang="en-GB" sz="2000" dirty="0"/>
              <a:t> </a:t>
            </a:r>
          </a:p>
          <a:p>
            <a:pPr algn="l">
              <a:defRPr/>
            </a:pPr>
            <a:endParaRPr lang="en-GB" sz="2000" dirty="0"/>
          </a:p>
          <a:p>
            <a:pPr algn="l">
              <a:defRPr/>
            </a:pPr>
            <a:r>
              <a:rPr lang="en-GB" sz="2000" dirty="0"/>
              <a:t>It is used in </a:t>
            </a:r>
            <a:r>
              <a:rPr lang="en-GB" sz="2000" b="1" i="1" dirty="0"/>
              <a:t>exceptional situations</a:t>
            </a:r>
            <a:r>
              <a:rPr lang="en-GB" sz="2000" dirty="0"/>
              <a:t> where </a:t>
            </a:r>
            <a:r>
              <a:rPr lang="en-GB" sz="2000" b="1" i="1" dirty="0"/>
              <a:t>override control</a:t>
            </a:r>
            <a:r>
              <a:rPr lang="en-GB" sz="2000" b="1" dirty="0"/>
              <a:t> </a:t>
            </a:r>
            <a:r>
              <a:rPr lang="en-GB" sz="2000" dirty="0"/>
              <a:t>  is desired, such as </a:t>
            </a:r>
            <a:r>
              <a:rPr lang="en-GB" sz="2000" b="1" i="1" dirty="0"/>
              <a:t>forcing</a:t>
            </a:r>
            <a:r>
              <a:rPr lang="en-GB" sz="2000" dirty="0"/>
              <a:t>  a build to </a:t>
            </a:r>
            <a:r>
              <a:rPr lang="en-GB" sz="2000" i="1" dirty="0"/>
              <a:t>deploy to a server </a:t>
            </a:r>
            <a:r>
              <a:rPr lang="en-GB" sz="2000" b="1" i="1" dirty="0"/>
              <a:t>other than</a:t>
            </a:r>
            <a:r>
              <a:rPr lang="en-GB" sz="2000" i="1" dirty="0"/>
              <a:t> the default 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dirty="0">
                <a:latin typeface="+mn-lt"/>
              </a:rPr>
              <a:t> already described directly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00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1FA8E1-D8BF-4D22-AE7F-FDC6E1C2E92C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381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The Beauty of Ant: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12"/>
            <a:ext cx="7772400" cy="471490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Specify the build file correctly, and </a:t>
            </a:r>
          </a:p>
          <a:p>
            <a:pPr lvl="1" eaLnBrk="1" hangingPunct="1">
              <a:spcAft>
                <a:spcPts val="1800"/>
              </a:spcAft>
              <a:buFontTx/>
              <a:buChar char="•"/>
            </a:pPr>
            <a:r>
              <a:rPr lang="en-GB" b="1" dirty="0"/>
              <a:t>Ant</a:t>
            </a:r>
            <a:r>
              <a:rPr lang="en-GB" dirty="0"/>
              <a:t> will work out dependencies and call the targets (with their tasks) in the right order.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One or two lines of </a:t>
            </a:r>
            <a:r>
              <a:rPr lang="en-GB" b="1" dirty="0"/>
              <a:t>XML</a:t>
            </a:r>
            <a:r>
              <a:rPr lang="en-GB" dirty="0"/>
              <a:t> is often enough to describe what you want a task to do.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FAACA-FB6E-45F9-9D12-4C2635D958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099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/>
              <a:t>Introducing </a:t>
            </a:r>
            <a:r>
              <a:rPr lang="en-GB" b="1"/>
              <a:t>Ant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62000" y="1484313"/>
            <a:ext cx="7339013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b="1" dirty="0"/>
              <a:t>Ant</a:t>
            </a:r>
            <a:r>
              <a:rPr lang="en-GB" sz="2800" dirty="0"/>
              <a:t> is Java based </a:t>
            </a:r>
            <a:r>
              <a:rPr lang="en-GB" sz="2800" b="1" i="1" dirty="0"/>
              <a:t>build tool</a:t>
            </a:r>
            <a:r>
              <a:rPr lang="en-GB" sz="2800" dirty="0"/>
              <a:t>  which is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easy to use,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cross-platform,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extensible, and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scalable.</a:t>
            </a:r>
          </a:p>
          <a:p>
            <a:pPr algn="l">
              <a:spcBef>
                <a:spcPct val="50000"/>
              </a:spcBef>
            </a:pPr>
            <a:r>
              <a:rPr lang="en-GB" sz="2800" dirty="0"/>
              <a:t>It can be used either in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dirty="0"/>
              <a:t> </a:t>
            </a:r>
            <a:r>
              <a:rPr lang="en-GB" b="1" i="1" dirty="0"/>
              <a:t>small</a:t>
            </a:r>
            <a:r>
              <a:rPr lang="en-GB" dirty="0"/>
              <a:t>  personal or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dirty="0"/>
              <a:t> </a:t>
            </a:r>
            <a:r>
              <a:rPr lang="en-GB" b="1" i="1" dirty="0"/>
              <a:t>large</a:t>
            </a:r>
            <a:r>
              <a:rPr lang="en-GB" dirty="0"/>
              <a:t>,  multi-team </a:t>
            </a:r>
            <a:r>
              <a:rPr lang="en-GB" b="1" i="1" dirty="0"/>
              <a:t>software projects</a:t>
            </a:r>
            <a:r>
              <a:rPr lang="en-GB" dirty="0"/>
              <a:t>.</a:t>
            </a:r>
          </a:p>
          <a:p>
            <a:pPr algn="l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23ED8-2A16-413F-975A-C911ADEC161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7381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The Beauty of Ant: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136904" cy="54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Imagine also how useful is </a:t>
            </a:r>
            <a:r>
              <a:rPr lang="en-GB" b="1" dirty="0"/>
              <a:t>Ant </a:t>
            </a:r>
            <a:r>
              <a:rPr lang="en-GB" dirty="0"/>
              <a:t>build file </a:t>
            </a:r>
            <a:r>
              <a:rPr lang="en-GB" b="1" i="1" dirty="0"/>
              <a:t>if a new developers  join a team</a:t>
            </a:r>
            <a:r>
              <a:rPr lang="en-GB" dirty="0"/>
              <a:t>. 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Imagine how many </a:t>
            </a:r>
            <a:r>
              <a:rPr lang="en-GB" i="1" dirty="0"/>
              <a:t>build errors</a:t>
            </a:r>
            <a:r>
              <a:rPr lang="en-GB" dirty="0"/>
              <a:t>  could you make manually, without such a tool as </a:t>
            </a:r>
            <a:r>
              <a:rPr lang="en-GB" b="1" dirty="0"/>
              <a:t>Ant</a:t>
            </a:r>
            <a:r>
              <a:rPr lang="en-GB" dirty="0"/>
              <a:t>.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Even very complex build repeated with </a:t>
            </a:r>
            <a:r>
              <a:rPr lang="en-GB" b="1" dirty="0"/>
              <a:t>Ant</a:t>
            </a:r>
            <a:r>
              <a:rPr lang="en-GB" dirty="0"/>
              <a:t> will give </a:t>
            </a:r>
          </a:p>
          <a:p>
            <a:pPr lvl="1" eaLnBrk="1" hangingPunct="1">
              <a:spcAft>
                <a:spcPts val="1800"/>
              </a:spcAft>
              <a:buFontTx/>
              <a:buChar char="•"/>
            </a:pPr>
            <a:r>
              <a:rPr lang="en-GB" b="1" i="1" dirty="0">
                <a:solidFill>
                  <a:srgbClr val="FF0000"/>
                </a:solidFill>
              </a:rPr>
              <a:t>always the same </a:t>
            </a:r>
            <a:r>
              <a:rPr lang="en-GB" b="1" i="1" u="sng" dirty="0">
                <a:solidFill>
                  <a:srgbClr val="FF0000"/>
                </a:solidFill>
              </a:rPr>
              <a:t>standard</a:t>
            </a:r>
            <a:r>
              <a:rPr lang="en-GB" b="1" i="1" dirty="0">
                <a:solidFill>
                  <a:srgbClr val="FF0000"/>
                </a:solidFill>
              </a:rPr>
              <a:t> result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AA8C2-FAE2-4F32-AAC6-B243AE588B2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123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9248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</a:rPr>
              <a:t>What</a:t>
            </a:r>
            <a:r>
              <a:rPr lang="en-GB" sz="3200" dirty="0"/>
              <a:t> is a </a:t>
            </a:r>
            <a:r>
              <a:rPr lang="en-GB" sz="3200" b="1" dirty="0"/>
              <a:t>build process</a:t>
            </a:r>
            <a:r>
              <a:rPr lang="en-GB" sz="3200" dirty="0"/>
              <a:t> and </a:t>
            </a:r>
            <a:br>
              <a:rPr lang="en-GB" sz="3200" dirty="0"/>
            </a:br>
            <a:r>
              <a:rPr lang="en-GB" sz="3200" b="1" dirty="0">
                <a:solidFill>
                  <a:srgbClr val="FF0000"/>
                </a:solidFill>
              </a:rPr>
              <a:t>why</a:t>
            </a:r>
            <a:r>
              <a:rPr lang="en-GB" sz="3200" dirty="0"/>
              <a:t> do we need one?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2000" y="1660525"/>
            <a:ext cx="77724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dirty="0"/>
              <a:t>In order to build a software product, we manipulate our source code in various ways: 					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compile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generate documentation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unit test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package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deploy</a:t>
            </a:r>
          </a:p>
          <a:p>
            <a:pPr algn="l">
              <a:spcBef>
                <a:spcPct val="20000"/>
              </a:spcBef>
            </a:pPr>
            <a:endParaRPr lang="en-GB" sz="2800" dirty="0"/>
          </a:p>
          <a:p>
            <a:pPr algn="l">
              <a:spcBef>
                <a:spcPct val="20000"/>
              </a:spcBef>
              <a:buFontTx/>
              <a:buChar char="•"/>
            </a:pP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F808A-F92B-4A58-B68C-F7792ECD389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147" name="Text Box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924800" cy="100965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rgbClr val="FF0000"/>
                </a:solidFill>
              </a:rPr>
              <a:t>What</a:t>
            </a:r>
            <a:r>
              <a:rPr lang="en-GB" sz="3600" dirty="0"/>
              <a:t> is a </a:t>
            </a:r>
            <a:r>
              <a:rPr lang="en-GB" sz="3600" b="1" dirty="0"/>
              <a:t>build process</a:t>
            </a:r>
            <a:r>
              <a:rPr lang="en-GB" sz="3600" dirty="0"/>
              <a:t> and </a:t>
            </a:r>
            <a:br>
              <a:rPr lang="en-GB" sz="3600" dirty="0"/>
            </a:br>
            <a:r>
              <a:rPr lang="en-GB" sz="3600" b="1" dirty="0">
                <a:solidFill>
                  <a:srgbClr val="FF0000"/>
                </a:solidFill>
              </a:rPr>
              <a:t>why</a:t>
            </a:r>
            <a:r>
              <a:rPr lang="en-GB" sz="3600" dirty="0"/>
              <a:t> do we need one?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3200" dirty="0"/>
              <a:t>Initially this can be done </a:t>
            </a:r>
            <a:r>
              <a:rPr lang="en-GB" sz="3200" b="1" i="1" dirty="0"/>
              <a:t>manually</a:t>
            </a:r>
            <a:r>
              <a:rPr lang="en-GB" sz="3200" dirty="0"/>
              <a:t>.  </a:t>
            </a:r>
          </a:p>
          <a:p>
            <a:pPr algn="l">
              <a:spcBef>
                <a:spcPct val="50000"/>
              </a:spcBef>
            </a:pPr>
            <a:endParaRPr lang="en-GB" sz="3200" dirty="0"/>
          </a:p>
          <a:p>
            <a:pPr algn="l">
              <a:spcBef>
                <a:spcPct val="50000"/>
              </a:spcBef>
            </a:pPr>
            <a:r>
              <a:rPr lang="en-GB" sz="3200" dirty="0"/>
              <a:t>But </a:t>
            </a:r>
            <a:r>
              <a:rPr lang="en-US" sz="3200" dirty="0"/>
              <a:t>when we are tired of doing </a:t>
            </a:r>
            <a:r>
              <a:rPr lang="en-GB" sz="3200" b="1" i="1" dirty="0"/>
              <a:t>repetitive actions</a:t>
            </a:r>
            <a:r>
              <a:rPr lang="en-GB" sz="3200" dirty="0"/>
              <a:t>, we look for </a:t>
            </a:r>
            <a:r>
              <a:rPr lang="en-GB" sz="3200" b="1" i="1" dirty="0"/>
              <a:t>tools</a:t>
            </a:r>
            <a:r>
              <a:rPr lang="en-GB" sz="3200" dirty="0"/>
              <a:t>,  that can ease the burden of repetitions. 			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DBC95-9E4D-4F3A-9FD9-B69573F11A7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Why </a:t>
            </a:r>
            <a:r>
              <a:rPr lang="en-GB" sz="3600" b="1" dirty="0"/>
              <a:t>Ant</a:t>
            </a:r>
            <a:r>
              <a:rPr lang="en-GB" sz="3600" dirty="0"/>
              <a:t> is a </a:t>
            </a:r>
            <a:r>
              <a:rPr lang="en-GB" sz="3600" b="1" dirty="0"/>
              <a:t>good build tool</a:t>
            </a:r>
            <a:r>
              <a:rPr lang="en-GB" sz="3600" dirty="0"/>
              <a:t>?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00174"/>
            <a:ext cx="7981950" cy="4857784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Blip>
                <a:blip r:embed="rId3"/>
              </a:buBlip>
            </a:pPr>
            <a:r>
              <a:rPr lang="en-GB" sz="2800" b="1" dirty="0"/>
              <a:t>Ant</a:t>
            </a:r>
            <a:endParaRPr lang="en-GB" sz="2800" dirty="0"/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has a very </a:t>
            </a:r>
            <a:r>
              <a:rPr lang="en-GB" sz="2400" i="1" dirty="0"/>
              <a:t>simple syntax</a:t>
            </a:r>
            <a:r>
              <a:rPr lang="en-GB" sz="2400" dirty="0"/>
              <a:t>  which is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easy to learn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easy to use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cross-platform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is very </a:t>
            </a:r>
            <a:r>
              <a:rPr lang="en-GB" sz="2400" i="1" dirty="0"/>
              <a:t>fast </a:t>
            </a:r>
            <a:r>
              <a:rPr lang="en-GB" sz="2400" dirty="0"/>
              <a:t>— uses its own JVM, reducing start-up delays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does tasks’ </a:t>
            </a:r>
            <a:r>
              <a:rPr lang="en-GB" sz="2400" i="1" dirty="0"/>
              <a:t>dependency checking</a:t>
            </a:r>
            <a:r>
              <a:rPr lang="en-GB" sz="2400" dirty="0"/>
              <a:t>  to avoid doing any more work than necessary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FA8D9-91FA-46CE-AE1D-64639C1F742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Why </a:t>
            </a:r>
            <a:r>
              <a:rPr lang="en-GB" sz="4000" b="1" dirty="0"/>
              <a:t>Ant</a:t>
            </a:r>
            <a:r>
              <a:rPr lang="en-GB" sz="4000" dirty="0"/>
              <a:t> is a </a:t>
            </a:r>
            <a:r>
              <a:rPr lang="en-GB" sz="4000" b="1" dirty="0"/>
              <a:t>good build tool</a:t>
            </a:r>
            <a:r>
              <a:rPr lang="en-GB" sz="4000" dirty="0"/>
              <a:t>?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63" y="1905000"/>
            <a:ext cx="8643937" cy="4114800"/>
          </a:xfrm>
        </p:spPr>
        <p:txBody>
          <a:bodyPr/>
          <a:lstStyle/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i="1" dirty="0"/>
              <a:t>integrates</a:t>
            </a:r>
            <a:r>
              <a:rPr lang="en-GB" dirty="0"/>
              <a:t>  tightly with </a:t>
            </a:r>
            <a:r>
              <a:rPr lang="en-GB" b="1" dirty="0" err="1"/>
              <a:t>JUnit</a:t>
            </a:r>
            <a:r>
              <a:rPr lang="en-GB" dirty="0"/>
              <a:t> test framework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dirty="0"/>
              <a:t>easily </a:t>
            </a:r>
            <a:r>
              <a:rPr lang="en-GB" i="1" dirty="0"/>
              <a:t>extensible</a:t>
            </a:r>
            <a:r>
              <a:rPr lang="en-GB" dirty="0"/>
              <a:t>  using </a:t>
            </a:r>
            <a:r>
              <a:rPr lang="en-GB" b="1" dirty="0"/>
              <a:t>Java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dirty="0"/>
              <a:t>can be used for </a:t>
            </a:r>
            <a:r>
              <a:rPr lang="en-GB" i="1" dirty="0"/>
              <a:t>automated deployment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i="1" dirty="0"/>
              <a:t>de facto standard</a:t>
            </a:r>
            <a:r>
              <a:rPr lang="en-GB" dirty="0"/>
              <a:t>   for most open source </a:t>
            </a:r>
            <a:r>
              <a:rPr lang="en-GB" b="1" dirty="0"/>
              <a:t>Java</a:t>
            </a:r>
            <a:r>
              <a:rPr lang="en-GB" dirty="0"/>
              <a:t>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F6D01-473F-4E9F-87C4-012EF3CBCA5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Why </a:t>
            </a:r>
            <a:r>
              <a:rPr lang="en-GB" sz="4000" b="1" dirty="0"/>
              <a:t>Ant</a:t>
            </a:r>
            <a:r>
              <a:rPr lang="en-GB" sz="4000" dirty="0"/>
              <a:t> is a </a:t>
            </a:r>
            <a:r>
              <a:rPr lang="en-GB" sz="4000" b="1" dirty="0"/>
              <a:t>good build tool</a:t>
            </a:r>
            <a:r>
              <a:rPr lang="en-GB" sz="4000" dirty="0"/>
              <a:t>?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71612"/>
            <a:ext cx="77724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dirty="0"/>
              <a:t>Because </a:t>
            </a:r>
            <a:r>
              <a:rPr lang="en-GB" b="1" dirty="0"/>
              <a:t>Ant</a:t>
            </a:r>
            <a:r>
              <a:rPr lang="en-GB" dirty="0"/>
              <a:t> </a:t>
            </a:r>
            <a:r>
              <a:rPr lang="en-GB" i="1" dirty="0"/>
              <a:t>understands testing and deployment</a:t>
            </a:r>
            <a:r>
              <a:rPr lang="en-GB" dirty="0"/>
              <a:t>,  it can be used for a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Font typeface="Wingdings" pitchFamily="2" charset="2"/>
              <a:buChar char="§"/>
            </a:pPr>
            <a:r>
              <a:rPr lang="en-GB" b="1" i="1" dirty="0"/>
              <a:t>unified build-test-deploy process</a:t>
            </a:r>
            <a:r>
              <a:rPr lang="en-GB" dirty="0"/>
              <a:t>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dirty="0"/>
              <a:t>In a software project experienced constant change, an </a:t>
            </a:r>
            <a:r>
              <a:rPr lang="en-GB" b="1" i="1" dirty="0"/>
              <a:t>automated build </a:t>
            </a:r>
            <a:r>
              <a:rPr lang="en-GB" dirty="0"/>
              <a:t>can provide a </a:t>
            </a:r>
            <a:r>
              <a:rPr lang="en-GB" b="1" i="1" dirty="0"/>
              <a:t>foundation of stability</a:t>
            </a:r>
            <a:r>
              <a:rPr lang="en-GB" dirty="0"/>
              <a:t>.  </a:t>
            </a:r>
            <a:endParaRPr lang="en-GB" b="1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b="1" dirty="0"/>
              <a:t>Ant</a:t>
            </a:r>
            <a:r>
              <a:rPr lang="en-GB" dirty="0"/>
              <a:t> is </a:t>
            </a:r>
            <a:r>
              <a:rPr lang="en-GB" b="1" i="1" dirty="0"/>
              <a:t>the means of controlling the building and deployment</a:t>
            </a:r>
            <a:r>
              <a:rPr lang="en-GB" dirty="0"/>
              <a:t>   that would </a:t>
            </a:r>
            <a:r>
              <a:rPr lang="en-GB" i="1" dirty="0"/>
              <a:t>otherwise overwhelm a team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AEB829-5C5F-496D-BCBB-787872E8D6C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243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4000" dirty="0"/>
              <a:t>The </a:t>
            </a:r>
            <a:r>
              <a:rPr lang="en-GB" sz="4000" b="1" dirty="0"/>
              <a:t>Core Concepts</a:t>
            </a:r>
            <a:r>
              <a:rPr lang="en-GB" sz="4000" dirty="0"/>
              <a:t> of </a:t>
            </a:r>
            <a:r>
              <a:rPr lang="en-GB" sz="4000" b="1" dirty="0"/>
              <a:t>Ant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62000" y="1660525"/>
            <a:ext cx="79534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3200" dirty="0"/>
              <a:t>To understand </a:t>
            </a:r>
            <a:r>
              <a:rPr lang="en-GB" sz="3200" b="1" dirty="0"/>
              <a:t>Ant</a:t>
            </a:r>
            <a:r>
              <a:rPr lang="en-GB" sz="3200" dirty="0"/>
              <a:t>, you need to understand the </a:t>
            </a:r>
            <a:r>
              <a:rPr lang="en-GB" sz="3200" i="1" dirty="0"/>
              <a:t>core concepts of </a:t>
            </a:r>
            <a:r>
              <a:rPr lang="en-GB" sz="3200" b="1" i="1" dirty="0"/>
              <a:t>Ant</a:t>
            </a:r>
            <a:r>
              <a:rPr lang="en-GB" sz="3200" i="1" dirty="0"/>
              <a:t> build files</a:t>
            </a:r>
            <a:r>
              <a:rPr lang="en-GB" sz="3200" dirty="0"/>
              <a:t>:	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sz="3200" b="1" dirty="0"/>
              <a:t> XML</a:t>
            </a:r>
            <a:r>
              <a:rPr lang="en-GB" sz="3200" dirty="0"/>
              <a:t> format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sz="3200" dirty="0"/>
              <a:t> declarative syntax</a:t>
            </a:r>
          </a:p>
          <a:p>
            <a:pPr lvl="1" algn="l">
              <a:spcBef>
                <a:spcPct val="50000"/>
              </a:spcBef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4B27C-33F8-4953-A70A-5BC4E6815293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dirty="0"/>
              <a:t>A build file contains one </a:t>
            </a:r>
            <a:r>
              <a:rPr lang="en-GB" b="1" i="1" dirty="0"/>
              <a:t>project</a:t>
            </a:r>
            <a:r>
              <a:rPr lang="en-GB" dirty="0"/>
              <a:t>         (to build, test, deploy, etc.)</a:t>
            </a:r>
          </a:p>
          <a:p>
            <a:pPr eaLnBrk="1" hangingPunct="1"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b="1" i="1" dirty="0"/>
              <a:t>Large projects </a:t>
            </a:r>
            <a:r>
              <a:rPr lang="en-GB" dirty="0"/>
              <a:t>may be composed of </a:t>
            </a:r>
          </a:p>
          <a:p>
            <a:pPr lvl="1" eaLnBrk="1" hangingPunct="1"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dirty="0"/>
              <a:t>smaller </a:t>
            </a:r>
            <a:r>
              <a:rPr lang="en-GB" b="1" i="1" dirty="0"/>
              <a:t>subprojects</a:t>
            </a:r>
            <a:r>
              <a:rPr lang="en-GB" dirty="0"/>
              <a:t>, each with its own build file</a:t>
            </a:r>
          </a:p>
          <a:p>
            <a:pPr lvl="1" eaLnBrk="1" hangingPunct="1"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dirty="0"/>
              <a:t>a higher-level or </a:t>
            </a:r>
            <a:r>
              <a:rPr lang="en-GB" b="1" i="1" dirty="0"/>
              <a:t>master build file</a:t>
            </a:r>
            <a:r>
              <a:rPr lang="en-GB" dirty="0"/>
              <a:t> can </a:t>
            </a:r>
            <a:r>
              <a:rPr lang="en-GB" b="1" i="1" dirty="0"/>
              <a:t>coordinate</a:t>
            </a:r>
            <a:r>
              <a:rPr lang="en-GB" dirty="0"/>
              <a:t>  the builds of </a:t>
            </a:r>
            <a:r>
              <a:rPr lang="en-GB" b="1" i="1" dirty="0"/>
              <a:t>subprojects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New">
  <a:themeElements>
    <a:clrScheme name="PresentationNew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New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Data\Microsoft\Templates\PresentationNew.pot</Template>
  <TotalTime>41040</TotalTime>
  <Words>1223</Words>
  <Application>Microsoft Office PowerPoint</Application>
  <PresentationFormat>On-screen Show (4:3)</PresentationFormat>
  <Paragraphs>236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PresentationNew</vt:lpstr>
      <vt:lpstr>Software Development</vt:lpstr>
      <vt:lpstr>Introducing Ant</vt:lpstr>
      <vt:lpstr>What is a build process and  why do we need one? </vt:lpstr>
      <vt:lpstr>What is a build process and  why do we need one? </vt:lpstr>
      <vt:lpstr>Why Ant is a good build tool?</vt:lpstr>
      <vt:lpstr>Why Ant is a good build tool?</vt:lpstr>
      <vt:lpstr>Why Ant is a good build tool?</vt:lpstr>
      <vt:lpstr>The Core Concepts of Ant</vt:lpstr>
      <vt:lpstr>The Core Concepts of Ant</vt:lpstr>
      <vt:lpstr>The Core Concepts of Ant</vt:lpstr>
      <vt:lpstr>The Core Concepts of Ant</vt:lpstr>
      <vt:lpstr>An example project</vt:lpstr>
      <vt:lpstr>OurProject : Project</vt:lpstr>
      <vt:lpstr>PowerPoint Presentation</vt:lpstr>
      <vt:lpstr>PowerPoint Presentation</vt:lpstr>
      <vt:lpstr>PowerPoint Presentation</vt:lpstr>
      <vt:lpstr>An example project (cont.)</vt:lpstr>
      <vt:lpstr>An example project (cont.)</vt:lpstr>
      <vt:lpstr>The Beauty of Ant:</vt:lpstr>
      <vt:lpstr>The Beauty of Ant: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120</cp:revision>
  <dcterms:created xsi:type="dcterms:W3CDTF">2004-12-19T12:08:26Z</dcterms:created>
  <dcterms:modified xsi:type="dcterms:W3CDTF">2018-01-28T12:33:49Z</dcterms:modified>
</cp:coreProperties>
</file>