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6" r:id="rId2"/>
    <p:sldId id="265" r:id="rId3"/>
    <p:sldId id="286" r:id="rId4"/>
    <p:sldId id="285" r:id="rId5"/>
    <p:sldId id="277" r:id="rId6"/>
    <p:sldId id="283" r:id="rId7"/>
    <p:sldId id="284" r:id="rId8"/>
    <p:sldId id="266" r:id="rId9"/>
    <p:sldId id="278" r:id="rId10"/>
    <p:sldId id="267" r:id="rId11"/>
    <p:sldId id="279" r:id="rId12"/>
    <p:sldId id="280" r:id="rId13"/>
    <p:sldId id="258" r:id="rId14"/>
    <p:sldId id="281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333333"/>
    <a:srgbClr val="4D4D4D"/>
    <a:srgbClr val="9FFFDF"/>
    <a:srgbClr val="FFFF66"/>
    <a:srgbClr val="FFFF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076" autoAdjust="0"/>
  </p:normalViewPr>
  <p:slideViewPr>
    <p:cSldViewPr>
      <p:cViewPr varScale="1">
        <p:scale>
          <a:sx n="86" d="100"/>
          <a:sy n="86" d="100"/>
        </p:scale>
        <p:origin x="7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CD13021-C419-4C94-B8AF-5527CDCE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3BB9-32EF-4286-95B5-09BF75DF2742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Lect 5???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46DFF-DD2C-40A1-9F4D-C8494B741C5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78-44B2-436F-AE59-78B5AB3BCC4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D6BDE-7802-4640-86B0-3FB71404608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C21F0-5682-4CE2-8BB8-B44C2D15662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D36D1-0FE8-4911-8681-C41136D7957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9661D-7F54-4594-B464-3B188DFACBA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5EF8B-5110-4C9C-84C1-7535B01D844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232B9-A9B7-4796-A327-47612F94CD2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4721F-D196-4D2C-B574-97318AC88400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5540-BA1C-4F14-993B-8D5C582BA36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4E41C-0980-4012-A5BD-41FEB117357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b="1">
                <a:solidFill>
                  <a:srgbClr val="000000"/>
                </a:solidFill>
              </a:rPr>
              <a:t>package org.example.antbook.lesson1;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A375-2131-4A28-943F-0F44C3623D83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900">
              <a:solidFill>
                <a:srgbClr val="6600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C3606-45DF-44E2-93D2-73D155212BA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GB" sz="1600">
              <a:latin typeface="Courier New" pitchFamily="49" charset="0"/>
            </a:endParaRP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CBA54-3984-4C92-B1F6-673CF393A23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b="1">
                <a:solidFill>
                  <a:srgbClr val="000000"/>
                </a:solidFill>
              </a:rPr>
              <a:t>package org.example.antbook.lesson1;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FD232-3BE9-4805-B3C8-F1A5A4DE242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37777-5074-4B5A-8BC3-9E8C0CF01B3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Courier New" pitchFamily="49" charset="0"/>
              </a:rPr>
              <a:t>C:\Antbook\ch02\firstbuild&gt;ant</a:t>
            </a:r>
          </a:p>
          <a:p>
            <a:pPr eaLnBrk="1" hangingPunct="1"/>
            <a:r>
              <a:rPr lang="en-GB"/>
              <a:t>Buildfile: build.xml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compile:</a:t>
            </a:r>
          </a:p>
          <a:p>
            <a:pPr eaLnBrk="1" hangingPunct="1"/>
            <a:r>
              <a:rPr lang="en-GB"/>
              <a:t>    [javac] Compiling 1 source file</a:t>
            </a:r>
          </a:p>
          <a:p>
            <a:pPr eaLnBrk="1" hangingPunct="1"/>
            <a:r>
              <a:rPr lang="en-GB"/>
              <a:t>     [echo] compilation complete!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BUILD SUCCESSFUL</a:t>
            </a:r>
          </a:p>
          <a:p>
            <a:pPr eaLnBrk="1" hangingPunct="1"/>
            <a:r>
              <a:rPr lang="en-GB"/>
              <a:t>Total time: 2 seconds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A4D22-F824-4945-813D-65B52A93848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DB3E0-BAED-4AE3-8C17-94465F431F3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15044-9AA3-46B2-B56C-FA50D8886D2B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A727-8DE7-49A0-A51A-AD48F37976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25E6B-5AEB-44F7-B5DB-CF81798EB7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D1BD3-A983-436B-89C5-C3FD7DFFD1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85D0-3DD7-4825-911F-C44407F8DF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5C34-107D-40FF-ACBA-A2E94C0FCA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7957-1FA0-449A-8DD4-C96B6FA4E7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D90E-F7F7-4E39-912A-A459E3C51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490E8-0D33-4423-9391-2685C1692E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516D-DF90-4DBF-8475-72BB17B1D2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D4C5-A53E-4E43-B14E-56537AC6A8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202D8-E3C2-493C-AC4E-90B9BFBE42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24098E-497F-4219-8D16-62AC8750F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.com/axml/axm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309938"/>
            <a:ext cx="6491287" cy="2640012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ClrTx/>
              <a:buSzTx/>
              <a:buFontTx/>
              <a:buNone/>
            </a:pPr>
            <a:r>
              <a:rPr lang="en-GB" dirty="0"/>
              <a:t>COMP220/COMP285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GB" dirty="0" err="1"/>
              <a:t>Seb</a:t>
            </a:r>
            <a:r>
              <a:rPr lang="en-GB" dirty="0"/>
              <a:t> </a:t>
            </a:r>
            <a:r>
              <a:rPr lang="en-GB" dirty="0" err="1"/>
              <a:t>Coope</a:t>
            </a:r>
            <a:endParaRPr kumimoji="1" lang="en-GB" dirty="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GB" sz="4400" b="1" dirty="0">
                <a:solidFill>
                  <a:schemeClr val="tx2"/>
                </a:solidFill>
              </a:rPr>
              <a:t>Ant and XML: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4400" b="1" dirty="0">
                <a:solidFill>
                  <a:schemeClr val="tx2"/>
                </a:solidFill>
              </a:rPr>
              <a:t>Getting Started</a:t>
            </a:r>
            <a:r>
              <a:rPr kumimoji="1" lang="en-GB" sz="4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076" name="Text Box 1030"/>
          <p:cNvSpPr txBox="1">
            <a:spLocks noChangeArrowheads="1"/>
          </p:cNvSpPr>
          <p:nvPr/>
        </p:nvSpPr>
        <p:spPr bwMode="auto">
          <a:xfrm>
            <a:off x="755650" y="6249988"/>
            <a:ext cx="7654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200">
                <a:latin typeface="Times New Roman" pitchFamily="18" charset="0"/>
              </a:rPr>
              <a:t>These slides are mainly based on “Java Development with Ant” - E. Hatcher &amp; S.Loughran.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54BAB-83CB-46C8-B142-A26D2622787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XML</a:t>
            </a:r>
            <a:r>
              <a:rPr lang="en-GB" sz="3200" dirty="0"/>
              <a:t> and </a:t>
            </a:r>
            <a:r>
              <a:rPr lang="en-GB" sz="3200" b="1" dirty="0"/>
              <a:t>ANT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55650" y="1500174"/>
            <a:ext cx="80645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In </a:t>
            </a:r>
            <a:r>
              <a:rPr lang="en-GB" b="1" dirty="0"/>
              <a:t>XML</a:t>
            </a:r>
            <a:r>
              <a:rPr lang="en-GB" dirty="0"/>
              <a:t> so called </a:t>
            </a:r>
            <a:r>
              <a:rPr lang="en-GB" i="1" dirty="0"/>
              <a:t>start, or opening tags</a:t>
            </a:r>
            <a:r>
              <a:rPr lang="en-GB" dirty="0"/>
              <a:t> like 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&lt;project&gt;, &lt;target&gt;, 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play </a:t>
            </a:r>
            <a:r>
              <a:rPr lang="en-GB" b="1" dirty="0"/>
              <a:t>the role of opening bracket "(",</a:t>
            </a:r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and corresponding </a:t>
            </a:r>
            <a:r>
              <a:rPr lang="en-GB" i="1" dirty="0"/>
              <a:t>end, or closing tags</a:t>
            </a:r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&lt;/project&gt;, &lt;/target&gt;,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>
                <a:latin typeface="Courier New" pitchFamily="49" charset="0"/>
              </a:rPr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play </a:t>
            </a:r>
            <a:r>
              <a:rPr lang="en-GB" b="1" dirty="0"/>
              <a:t>the role of closing bracket ")"</a:t>
            </a:r>
            <a:r>
              <a:rPr lang="en-GB" dirty="0"/>
              <a:t>. </a:t>
            </a:r>
          </a:p>
          <a:p>
            <a:pPr algn="l"/>
            <a:endParaRPr lang="en-GB" dirty="0"/>
          </a:p>
          <a:p>
            <a:pPr algn="l"/>
            <a:endParaRPr lang="en-GB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BDDA1-C22F-4AF9-B121-CB83CC4BA77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XML and ANT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42938" y="1773238"/>
            <a:ext cx="8358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XML expression of the form </a:t>
            </a:r>
          </a:p>
          <a:p>
            <a:pPr algn="l"/>
            <a:endParaRPr lang="en-GB" dirty="0">
              <a:latin typeface="Courier New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anytag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 anything here 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anytag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are  called </a:t>
            </a:r>
            <a:r>
              <a:rPr lang="en-GB" b="1" i="1" dirty="0"/>
              <a:t>elements</a:t>
            </a:r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Elements can </a:t>
            </a:r>
            <a:r>
              <a:rPr lang="en-GB" b="1" i="1" dirty="0"/>
              <a:t>nest</a:t>
            </a:r>
            <a:r>
              <a:rPr lang="en-GB" dirty="0"/>
              <a:t> – can have </a:t>
            </a:r>
            <a:r>
              <a:rPr lang="en-GB" i="1" dirty="0"/>
              <a:t>sub-elements (children)</a:t>
            </a:r>
            <a:r>
              <a:rPr lang="en-GB" dirty="0"/>
              <a:t>,  etc.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For example, in </a:t>
            </a:r>
            <a:r>
              <a:rPr lang="en-GB" b="1" dirty="0"/>
              <a:t>ANT</a:t>
            </a:r>
            <a:r>
              <a:rPr lang="en-GB" dirty="0"/>
              <a:t> </a:t>
            </a:r>
            <a:r>
              <a:rPr lang="en-GB" b="1" i="1" dirty="0"/>
              <a:t>build file</a:t>
            </a:r>
            <a:r>
              <a:rPr lang="en-GB" dirty="0"/>
              <a:t>  the main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dirty="0"/>
              <a:t> </a:t>
            </a:r>
            <a:r>
              <a:rPr lang="en-GB" i="1" dirty="0"/>
              <a:t>element</a:t>
            </a:r>
            <a:r>
              <a:rPr lang="en-GB" dirty="0"/>
              <a:t>  can have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&lt;target&gt;</a:t>
            </a:r>
            <a:r>
              <a:rPr lang="en-GB" dirty="0"/>
              <a:t> </a:t>
            </a:r>
            <a:r>
              <a:rPr lang="en-GB" i="1" dirty="0"/>
              <a:t>sub-elements</a:t>
            </a:r>
            <a:r>
              <a:rPr lang="en-GB" dirty="0"/>
              <a:t>  (children) which can have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&lt;task&gt;</a:t>
            </a:r>
            <a:r>
              <a:rPr lang="en-GB" dirty="0"/>
              <a:t> </a:t>
            </a:r>
            <a:r>
              <a:rPr lang="en-GB" i="1" dirty="0"/>
              <a:t>sub-sub-elements</a:t>
            </a:r>
            <a:r>
              <a:rPr lang="en-GB" dirty="0"/>
              <a:t>  (grandchildren). 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81E2C-3F65-4E81-B4D9-A7BE118F474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XML and ANT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4213" y="1143000"/>
            <a:ext cx="7920037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GB" dirty="0"/>
              <a:t>Element      </a:t>
            </a:r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anytag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&gt;&lt;/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anytag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>
                <a:latin typeface="Courier New" pitchFamily="49" charset="0"/>
              </a:rPr>
              <a:t> </a:t>
            </a:r>
          </a:p>
          <a:p>
            <a:pPr algn="l"/>
            <a:endParaRPr lang="en-GB" dirty="0">
              <a:latin typeface="Courier New" pitchFamily="49" charset="0"/>
            </a:endParaRPr>
          </a:p>
          <a:p>
            <a:pPr algn="l"/>
            <a:r>
              <a:rPr lang="en-GB" dirty="0"/>
              <a:t>with </a:t>
            </a:r>
            <a:r>
              <a:rPr lang="en-GB" b="1" i="1" dirty="0">
                <a:solidFill>
                  <a:srgbClr val="FF0000"/>
                </a:solidFill>
              </a:rPr>
              <a:t>no</a:t>
            </a:r>
            <a:r>
              <a:rPr lang="en-GB" dirty="0"/>
              <a:t>  text or </a:t>
            </a:r>
            <a:r>
              <a:rPr lang="en-GB" dirty="0" err="1"/>
              <a:t>subelements</a:t>
            </a:r>
            <a:r>
              <a:rPr lang="en-GB" dirty="0"/>
              <a:t> between the tags is called an </a:t>
            </a:r>
            <a:r>
              <a:rPr lang="en-GB" b="1" i="1" dirty="0">
                <a:solidFill>
                  <a:srgbClr val="FF0000"/>
                </a:solidFill>
              </a:rPr>
              <a:t>empty element</a:t>
            </a:r>
            <a:r>
              <a:rPr lang="en-GB" dirty="0"/>
              <a:t> , and is abbreviated as</a:t>
            </a:r>
          </a:p>
          <a:p>
            <a:endParaRPr lang="en-GB" dirty="0"/>
          </a:p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anytag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GB" dirty="0"/>
              <a:t>Note, that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“/”</a:t>
            </a:r>
            <a:r>
              <a:rPr lang="en-GB" dirty="0"/>
              <a:t> is used </a:t>
            </a:r>
            <a:r>
              <a:rPr lang="en-GB" b="1" i="1" dirty="0"/>
              <a:t>at the end</a:t>
            </a:r>
            <a:r>
              <a:rPr lang="en-GB" dirty="0"/>
              <a:t>  of the tag to denote the empty element.</a:t>
            </a:r>
          </a:p>
          <a:p>
            <a:pPr algn="l"/>
            <a:endParaRPr lang="en-GB" dirty="0"/>
          </a:p>
          <a:p>
            <a:pPr algn="l"/>
            <a:r>
              <a:rPr lang="en-GB" dirty="0">
                <a:solidFill>
                  <a:srgbClr val="FF0000"/>
                </a:solidFill>
              </a:rPr>
              <a:t>If “/” appears at the beginning of a tag then this tag is considered as </a:t>
            </a:r>
            <a:r>
              <a:rPr lang="en-GB" b="1" i="1" dirty="0">
                <a:solidFill>
                  <a:srgbClr val="FF0000"/>
                </a:solidFill>
              </a:rPr>
              <a:t>closing tag</a:t>
            </a:r>
            <a:r>
              <a:rPr lang="en-GB" dirty="0">
                <a:solidFill>
                  <a:srgbClr val="FF0000"/>
                </a:solidFill>
              </a:rPr>
              <a:t>.  If “/” appears at the end of a tag then this tag denotes an </a:t>
            </a:r>
            <a:r>
              <a:rPr lang="en-GB" b="1" i="1" dirty="0">
                <a:solidFill>
                  <a:srgbClr val="FF0000"/>
                </a:solidFill>
              </a:rPr>
              <a:t>empty element.</a:t>
            </a: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>
                <a:latin typeface="Times New Roman" pitchFamily="18" charset="0"/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57104-BF67-4FD4-97A9-8BD72C9258C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3" name="Text Box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600"/>
              <a:t>XML and ANT</a:t>
            </a:r>
          </a:p>
        </p:txBody>
      </p:sp>
      <p:sp>
        <p:nvSpPr>
          <p:cNvPr id="15364" name="Text Box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843838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/>
              <a:t>Any text</a:t>
            </a:r>
            <a:r>
              <a:rPr lang="en-GB" sz="2400" dirty="0"/>
              <a:t> can be written between tags, like here: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  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&lt;echo&gt;compilation complete!&lt;/echo&gt;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Such a text is </a:t>
            </a:r>
            <a:r>
              <a:rPr lang="en-GB" sz="2400" b="1" dirty="0">
                <a:solidFill>
                  <a:srgbClr val="FF0000"/>
                </a:solidFill>
              </a:rPr>
              <a:t>not</a:t>
            </a:r>
            <a:r>
              <a:rPr lang="en-GB" sz="2400" dirty="0"/>
              <a:t> considered as sub-element.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i="1" dirty="0"/>
              <a:t>(Sub)elements</a:t>
            </a:r>
            <a:r>
              <a:rPr lang="en-GB" sz="2400" dirty="0"/>
              <a:t>  should always start and end with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i="1" dirty="0"/>
              <a:t>matching</a:t>
            </a:r>
            <a:r>
              <a:rPr lang="en-GB" sz="2400" dirty="0"/>
              <a:t>  </a:t>
            </a:r>
            <a:r>
              <a:rPr lang="en-GB" sz="2400" b="1" i="1" dirty="0"/>
              <a:t>tags</a:t>
            </a:r>
            <a:r>
              <a:rPr lang="en-GB" sz="2400" dirty="0"/>
              <a:t>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	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D3BE8-6E88-4034-A20A-5749F97D269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387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/>
              <a:t>XML</a:t>
            </a:r>
            <a:r>
              <a:rPr lang="en-GB" sz="3600" dirty="0"/>
              <a:t> and </a:t>
            </a:r>
            <a:r>
              <a:rPr lang="en-GB" sz="3600" b="1" dirty="0"/>
              <a:t>ANT</a:t>
            </a:r>
          </a:p>
        </p:txBody>
      </p:sp>
      <p:sp>
        <p:nvSpPr>
          <p:cNvPr id="16388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81"/>
            <a:ext cx="8572500" cy="535781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Any XML document should have exactly </a:t>
            </a:r>
            <a:r>
              <a:rPr lang="en-GB" sz="2400" dirty="0">
                <a:solidFill>
                  <a:srgbClr val="FF0000"/>
                </a:solidFill>
              </a:rPr>
              <a:t>one</a:t>
            </a:r>
            <a:r>
              <a:rPr lang="en-GB" sz="2400" dirty="0"/>
              <a:t> </a:t>
            </a:r>
            <a:r>
              <a:rPr lang="en-GB" sz="2400" b="1" i="1" dirty="0"/>
              <a:t>root</a:t>
            </a:r>
            <a:r>
              <a:rPr lang="en-GB" sz="2400" i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element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(</a:t>
            </a:r>
            <a:r>
              <a:rPr lang="en-GB" sz="2400" b="1" dirty="0"/>
              <a:t>ignore</a:t>
            </a:r>
            <a:r>
              <a:rPr lang="en-GB" sz="2400" dirty="0"/>
              <a:t> the auxiliary first line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&lt;?xml version="1.0"?&gt;</a:t>
            </a:r>
            <a:r>
              <a:rPr lang="en-GB" sz="2400" dirty="0">
                <a:latin typeface="Courier New" pitchFamily="49" charset="0"/>
              </a:rPr>
              <a:t>).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The root of any </a:t>
            </a:r>
            <a:r>
              <a:rPr lang="en-GB" sz="2400" b="1" dirty="0"/>
              <a:t>ANT</a:t>
            </a:r>
            <a:r>
              <a:rPr lang="en-GB" sz="2400" dirty="0"/>
              <a:t> build file is always a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&lt;project&gt;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element.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The root element contains all other elements as               sub-...-sub-elements.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This leads to </a:t>
            </a:r>
            <a:r>
              <a:rPr lang="en-GB" sz="2400" b="1" i="1" dirty="0"/>
              <a:t>tree representation</a:t>
            </a:r>
            <a:r>
              <a:rPr lang="en-GB" sz="2400" dirty="0"/>
              <a:t>  of any XML document.	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B9243-A890-4349-BF0D-B857D24BF733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Ttee representation of the above</a:t>
            </a:r>
            <a:r>
              <a:rPr lang="en-GB" sz="2800">
                <a:solidFill>
                  <a:srgbClr val="000000"/>
                </a:solidFill>
              </a:rPr>
              <a:t> </a:t>
            </a:r>
            <a:r>
              <a:rPr lang="en-GB" sz="2800" b="1">
                <a:solidFill>
                  <a:srgbClr val="000000"/>
                </a:solidFill>
              </a:rPr>
              <a:t>build.xml</a:t>
            </a:r>
            <a:r>
              <a:rPr lang="en-GB" sz="2800"/>
              <a:t> file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85800" y="1828800"/>
            <a:ext cx="6324600" cy="4057650"/>
            <a:chOff x="384" y="1152"/>
            <a:chExt cx="3984" cy="2556"/>
          </a:xfrm>
        </p:grpSpPr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1008" y="1152"/>
              <a:ext cx="2352" cy="52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&lt;project name=“firstbuild”</a:t>
              </a:r>
            </a:p>
            <a:p>
              <a:pPr eaLnBrk="0" hangingPunct="0"/>
              <a:r>
                <a:rPr lang="en-US">
                  <a:latin typeface="Arial" pitchFamily="34" charset="0"/>
                </a:rPr>
                <a:t>default=“compile”&gt;</a:t>
              </a: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008" y="1968"/>
              <a:ext cx="235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ts val="3900"/>
                </a:lnSpc>
              </a:pPr>
              <a:r>
                <a:rPr lang="en-US">
                  <a:latin typeface="Arial" pitchFamily="34" charset="0"/>
                </a:rPr>
                <a:t>&lt;target name=“compile”&gt;</a:t>
              </a:r>
            </a:p>
          </p:txBody>
        </p:sp>
        <p:sp>
          <p:nvSpPr>
            <p:cNvPr id="17417" name="AutoShape 7"/>
            <p:cNvSpPr>
              <a:spLocks noChangeArrowheads="1"/>
            </p:cNvSpPr>
            <p:nvPr/>
          </p:nvSpPr>
          <p:spPr bwMode="auto">
            <a:xfrm>
              <a:off x="384" y="3024"/>
              <a:ext cx="1776" cy="38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&lt;javac srcdir=”.”&gt;</a:t>
              </a:r>
            </a:p>
            <a:p>
              <a:pPr eaLnBrk="0" hangingPunct="0"/>
              <a:endParaRPr lang="en-US">
                <a:latin typeface="Arial" pitchFamily="34" charset="0"/>
              </a:endParaRPr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2352" y="3420"/>
              <a:ext cx="2016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 i="1">
                  <a:latin typeface="Times New Roman" pitchFamily="18" charset="0"/>
                </a:rPr>
                <a:t>Compilation complete!</a:t>
              </a:r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>
              <a:off x="216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1200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421" name="Group 11"/>
            <p:cNvGrpSpPr>
              <a:grpSpLocks/>
            </p:cNvGrpSpPr>
            <p:nvPr/>
          </p:nvGrpSpPr>
          <p:grpSpPr bwMode="auto">
            <a:xfrm>
              <a:off x="2400" y="2736"/>
              <a:ext cx="1776" cy="672"/>
              <a:chOff x="2784" y="1968"/>
              <a:chExt cx="1776" cy="672"/>
            </a:xfrm>
          </p:grpSpPr>
          <p:sp>
            <p:nvSpPr>
              <p:cNvPr id="17424" name="AutoShape 12"/>
              <p:cNvSpPr>
                <a:spLocks noChangeArrowheads="1"/>
              </p:cNvSpPr>
              <p:nvPr/>
            </p:nvSpPr>
            <p:spPr bwMode="auto">
              <a:xfrm>
                <a:off x="2784" y="2256"/>
                <a:ext cx="1776" cy="38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pitchFamily="34" charset="0"/>
                  </a:rPr>
                  <a:t>&lt;echo&gt;</a:t>
                </a:r>
              </a:p>
              <a:p>
                <a:pPr eaLnBrk="0" hangingPunct="0"/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7425" name="Line 13"/>
              <p:cNvSpPr>
                <a:spLocks noChangeShapeType="1"/>
              </p:cNvSpPr>
              <p:nvPr/>
            </p:nvSpPr>
            <p:spPr bwMode="auto">
              <a:xfrm>
                <a:off x="3600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216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200" y="2736"/>
              <a:ext cx="2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6705600" y="18288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000"/>
          </a:p>
        </p:txBody>
      </p:sp>
      <p:sp>
        <p:nvSpPr>
          <p:cNvPr id="18450" name="Comment 18"/>
          <p:cNvSpPr>
            <a:spLocks noChangeArrowheads="1"/>
          </p:cNvSpPr>
          <p:nvPr/>
        </p:nvSpPr>
        <p:spPr bwMode="auto">
          <a:xfrm>
            <a:off x="5724525" y="908720"/>
            <a:ext cx="3132138" cy="350865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u="sng" dirty="0">
                <a:solidFill>
                  <a:srgbClr val="FF0000"/>
                </a:solidFill>
                <a:latin typeface="Arial" charset="0"/>
              </a:rPr>
              <a:t>Caution!!</a:t>
            </a:r>
          </a:p>
          <a:p>
            <a:pPr algn="l"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Do not mix such a  </a:t>
            </a:r>
            <a:r>
              <a:rPr lang="en-GB" sz="1800" b="1" u="sng" dirty="0">
                <a:solidFill>
                  <a:srgbClr val="000000"/>
                </a:solidFill>
                <a:latin typeface="Arial" charset="0"/>
              </a:rPr>
              <a:t>tree representation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 of a build file with the </a:t>
            </a:r>
            <a:r>
              <a:rPr lang="en-GB" sz="1800" b="1" u="sng" dirty="0">
                <a:solidFill>
                  <a:srgbClr val="000000"/>
                </a:solidFill>
                <a:latin typeface="Arial" charset="0"/>
              </a:rPr>
              <a:t>graph of dependencies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 between targets considered earlier for another build file. </a:t>
            </a:r>
          </a:p>
          <a:p>
            <a:pPr algn="l"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The goals and the meanings of these two different representations are quite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570B4-7DDD-40BA-B252-2611C775984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/>
              <a:t>The ANT conceptual model</a:t>
            </a:r>
            <a:r>
              <a:rPr lang="en-GB"/>
              <a:t> 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1557338"/>
            <a:ext cx="8572500" cy="444341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dirty="0"/>
              <a:t>A </a:t>
            </a:r>
            <a:r>
              <a:rPr lang="en-GB" b="1" i="1" dirty="0"/>
              <a:t>project</a:t>
            </a:r>
            <a:r>
              <a:rPr lang="en-GB" dirty="0"/>
              <a:t>  contains </a:t>
            </a:r>
            <a:r>
              <a:rPr lang="en-GB" b="1" i="1" dirty="0"/>
              <a:t>targets</a:t>
            </a:r>
            <a:r>
              <a:rPr lang="en-GB" dirty="0"/>
              <a:t>, 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dirty="0"/>
              <a:t>targets contain </a:t>
            </a:r>
            <a:r>
              <a:rPr lang="en-GB" b="1" i="1" dirty="0"/>
              <a:t>tasks</a:t>
            </a:r>
            <a:r>
              <a:rPr lang="en-GB" i="1" dirty="0"/>
              <a:t>;</a:t>
            </a:r>
            <a:r>
              <a:rPr lang="en-GB" dirty="0"/>
              <a:t> 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dirty="0"/>
              <a:t>there can be further </a:t>
            </a:r>
            <a:r>
              <a:rPr lang="en-GB" i="1" dirty="0"/>
              <a:t>nesting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dirty="0"/>
              <a:t>The XML representation of a build file is a </a:t>
            </a:r>
            <a:r>
              <a:rPr lang="en-GB" i="1" dirty="0"/>
              <a:t>tree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dirty="0"/>
              <a:t>The above root  </a:t>
            </a:r>
            <a:r>
              <a:rPr lang="en-GB" b="1" i="1" dirty="0"/>
              <a:t>project</a:t>
            </a:r>
            <a:r>
              <a:rPr lang="en-GB" dirty="0"/>
              <a:t>  element contains only one </a:t>
            </a:r>
            <a:r>
              <a:rPr lang="en-GB" b="1" i="1" dirty="0"/>
              <a:t>target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”compile”</a:t>
            </a:r>
            <a:r>
              <a:rPr lang="en-GB" dirty="0"/>
              <a:t>, which contains two </a:t>
            </a:r>
            <a:r>
              <a:rPr lang="en-GB" b="1" i="1" dirty="0"/>
              <a:t>tasks</a:t>
            </a:r>
            <a:r>
              <a:rPr lang="en-GB" dirty="0"/>
              <a:t>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dirty="0"/>
              <a:t> and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&lt;echo&gt;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C51F6-0382-47C2-910B-100EAE14628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6250"/>
            <a:ext cx="7772400" cy="6492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XML </a:t>
            </a:r>
            <a:r>
              <a:rPr lang="en-GB" sz="3200" b="1" dirty="0"/>
              <a:t>attributes</a:t>
            </a:r>
            <a:r>
              <a:rPr lang="en-GB" sz="3200" dirty="0"/>
              <a:t> in Ant build files</a:t>
            </a:r>
          </a:p>
        </p:txBody>
      </p:sp>
      <p:sp>
        <p:nvSpPr>
          <p:cNvPr id="19460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72400" cy="4752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b="1" i="1" dirty="0"/>
              <a:t>Start tags  </a:t>
            </a:r>
            <a:r>
              <a:rPr lang="en-GB" sz="2000" dirty="0"/>
              <a:t>can optionally contain </a:t>
            </a:r>
            <a:r>
              <a:rPr lang="en-GB" sz="2000" b="1" i="1" dirty="0"/>
              <a:t>attributes</a:t>
            </a:r>
            <a:r>
              <a:rPr lang="en-GB" sz="2000" dirty="0"/>
              <a:t>   like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name, default,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000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/>
              <a:t>in the above file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b="1" dirty="0"/>
              <a:t>Example:</a:t>
            </a:r>
            <a:r>
              <a:rPr lang="en-GB" sz="2000" dirty="0"/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&lt;target name=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/>
              <a:t>This is the </a:t>
            </a:r>
            <a:r>
              <a:rPr lang="en-GB" sz="2000" i="1" dirty="0"/>
              <a:t>start tag</a:t>
            </a:r>
            <a:r>
              <a:rPr lang="en-GB" sz="2000" dirty="0"/>
              <a:t>  of a target with the </a:t>
            </a:r>
            <a:r>
              <a:rPr lang="en-GB" sz="2000" i="1" dirty="0"/>
              <a:t>name</a:t>
            </a:r>
            <a:r>
              <a:rPr lang="en-GB" sz="2000" dirty="0"/>
              <a:t> 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".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/>
              <a:t>Attributes should have some text </a:t>
            </a:r>
            <a:r>
              <a:rPr lang="en-GB" sz="2000" b="1" i="1" dirty="0"/>
              <a:t>values</a:t>
            </a:r>
            <a:r>
              <a:rPr lang="en-GB" sz="2000" dirty="0"/>
              <a:t>  like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/>
              <a:t>        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name="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firstbuild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        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default="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	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 name="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0F11A-B848-4AE6-A830-E2AEA4F4955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6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>
                <a:solidFill>
                  <a:srgbClr val="FF0000"/>
                </a:solidFill>
              </a:rPr>
              <a:t>Ant</a:t>
            </a:r>
            <a:r>
              <a:rPr lang="en-GB" sz="3200" dirty="0"/>
              <a:t> vs. </a:t>
            </a:r>
            <a:r>
              <a:rPr lang="en-GB" sz="3200" b="1" dirty="0">
                <a:solidFill>
                  <a:srgbClr val="FF0000"/>
                </a:solidFill>
              </a:rPr>
              <a:t>HTML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1366" y="764704"/>
            <a:ext cx="8031162" cy="5688632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In general, </a:t>
            </a:r>
            <a:r>
              <a:rPr lang="en-GB" sz="2400" b="1" dirty="0"/>
              <a:t>XML </a:t>
            </a:r>
            <a:r>
              <a:rPr lang="en-GB" sz="2400" i="1" dirty="0"/>
              <a:t>tags</a:t>
            </a:r>
            <a:r>
              <a:rPr lang="en-GB" sz="2400" dirty="0"/>
              <a:t>, </a:t>
            </a:r>
            <a:r>
              <a:rPr lang="en-GB" sz="2400" i="1" dirty="0"/>
              <a:t>attributes</a:t>
            </a:r>
            <a:r>
              <a:rPr lang="en-GB" sz="2400" dirty="0"/>
              <a:t>  and their </a:t>
            </a:r>
            <a:r>
              <a:rPr lang="en-GB" sz="2400" i="1" dirty="0"/>
              <a:t>values</a:t>
            </a:r>
            <a:r>
              <a:rPr lang="en-GB" sz="2400" dirty="0"/>
              <a:t> may be </a:t>
            </a:r>
            <a:r>
              <a:rPr lang="en-GB" sz="2400" b="1" i="1" dirty="0"/>
              <a:t>arbitrary</a:t>
            </a:r>
            <a:r>
              <a:rPr lang="en-GB" sz="2400" dirty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However, in </a:t>
            </a:r>
            <a:r>
              <a:rPr lang="en-GB" sz="2400" b="1" dirty="0"/>
              <a:t>HTML</a:t>
            </a:r>
            <a:r>
              <a:rPr lang="en-GB" sz="2400" dirty="0"/>
              <a:t> and </a:t>
            </a:r>
            <a:r>
              <a:rPr lang="en-GB" sz="2400" b="1" dirty="0"/>
              <a:t>Ant:</a:t>
            </a:r>
            <a:r>
              <a:rPr lang="en-GB" sz="2400" dirty="0"/>
              <a:t>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</a:pPr>
            <a:r>
              <a:rPr lang="en-GB" sz="2000" dirty="0"/>
              <a:t>tags, attribute names and values of some attributes have usually a </a:t>
            </a:r>
            <a:r>
              <a:rPr lang="en-GB" sz="2000" b="1" i="1" dirty="0">
                <a:solidFill>
                  <a:srgbClr val="FF0000"/>
                </a:solidFill>
              </a:rPr>
              <a:t>predefined meaning</a:t>
            </a:r>
            <a:r>
              <a:rPr lang="en-GB" sz="2000" dirty="0"/>
              <a:t>. </a:t>
            </a:r>
            <a:endParaRPr lang="en-GB" sz="24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Of course, in </a:t>
            </a:r>
            <a:r>
              <a:rPr lang="en-GB" sz="2400" b="1" dirty="0"/>
              <a:t>HTML</a:t>
            </a:r>
            <a:r>
              <a:rPr lang="en-GB" sz="2400" dirty="0"/>
              <a:t> and </a:t>
            </a:r>
            <a:r>
              <a:rPr lang="en-GB" sz="2400" b="1" dirty="0"/>
              <a:t>Ant </a:t>
            </a:r>
            <a:r>
              <a:rPr lang="en-GB" sz="2400" dirty="0"/>
              <a:t>this </a:t>
            </a:r>
            <a:r>
              <a:rPr lang="en-GB" sz="2400" b="1" i="1" dirty="0"/>
              <a:t>meaning</a:t>
            </a:r>
            <a:r>
              <a:rPr lang="en-GB" sz="2400" dirty="0"/>
              <a:t>  is completely </a:t>
            </a:r>
            <a:r>
              <a:rPr lang="en-GB" sz="2400" b="1" i="1" dirty="0"/>
              <a:t>different:</a:t>
            </a:r>
            <a:endParaRPr lang="en-GB" sz="24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</a:pPr>
            <a:r>
              <a:rPr lang="en-GB" sz="2000" b="1" i="1" dirty="0"/>
              <a:t>visualizing</a:t>
            </a:r>
            <a:r>
              <a:rPr lang="en-GB" sz="2000" dirty="0"/>
              <a:t>  in </a:t>
            </a:r>
            <a:r>
              <a:rPr lang="en-GB" sz="2000" b="1" dirty="0"/>
              <a:t>HTML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vs</a:t>
            </a:r>
            <a:r>
              <a:rPr lang="en-GB" sz="2000" dirty="0"/>
              <a:t>.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</a:pPr>
            <a:r>
              <a:rPr lang="en-GB" sz="2000" b="1" i="1" dirty="0"/>
              <a:t>executing</a:t>
            </a:r>
            <a:r>
              <a:rPr lang="en-GB" sz="2000" dirty="0"/>
              <a:t>  and </a:t>
            </a:r>
            <a:r>
              <a:rPr lang="en-GB" sz="2000" b="1" i="1" dirty="0"/>
              <a:t>other</a:t>
            </a:r>
            <a:r>
              <a:rPr lang="en-GB" sz="2000" dirty="0"/>
              <a:t> </a:t>
            </a:r>
            <a:r>
              <a:rPr lang="en-GB" sz="2000" b="1" i="1" dirty="0"/>
              <a:t>actions</a:t>
            </a:r>
            <a:r>
              <a:rPr lang="en-GB" sz="2000" dirty="0"/>
              <a:t>  by tasks in </a:t>
            </a:r>
            <a:r>
              <a:rPr lang="en-GB" sz="2000" b="1" dirty="0"/>
              <a:t>Ant</a:t>
            </a:r>
            <a:r>
              <a:rPr lang="en-GB" sz="2000" dirty="0"/>
              <a:t>. </a:t>
            </a:r>
            <a:endParaRPr lang="en-GB" sz="24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 Say,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400" dirty="0"/>
              <a:t> means that the </a:t>
            </a:r>
            <a:r>
              <a:rPr lang="en-GB" sz="2400" i="1" dirty="0"/>
              <a:t>source directory</a:t>
            </a:r>
            <a:r>
              <a:rPr lang="en-GB" sz="2400" dirty="0"/>
              <a:t>, i.e., directory containing source code files (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*.java</a:t>
            </a:r>
            <a:r>
              <a:rPr lang="en-GB" sz="2400" dirty="0"/>
              <a:t>), is defined as the </a:t>
            </a:r>
            <a:r>
              <a:rPr lang="en-GB" sz="2400" b="1" i="1" dirty="0"/>
              <a:t>directory</a:t>
            </a:r>
            <a:r>
              <a:rPr lang="en-GB" sz="2400" dirty="0"/>
              <a:t>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“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400" dirty="0"/>
              <a:t>(with respect to the base directory discussed later).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E6558-BB72-494E-AFFD-BFF28609CC0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>
                <a:solidFill>
                  <a:schemeClr val="tx1"/>
                </a:solidFill>
              </a:rPr>
              <a:t>XML elements in </a:t>
            </a:r>
            <a:r>
              <a:rPr lang="en-GB" sz="3200" b="1">
                <a:solidFill>
                  <a:schemeClr val="tx1"/>
                </a:solidFill>
              </a:rPr>
              <a:t>Ant</a:t>
            </a:r>
            <a:r>
              <a:rPr lang="en-GB" sz="3200">
                <a:solidFill>
                  <a:schemeClr val="tx1"/>
                </a:solidFill>
              </a:rPr>
              <a:t> build files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142984"/>
            <a:ext cx="8459787" cy="528639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The </a:t>
            </a:r>
            <a:r>
              <a:rPr lang="en-GB" sz="2400" i="1" dirty="0"/>
              <a:t>compile</a:t>
            </a:r>
            <a:r>
              <a:rPr lang="en-GB" sz="2400" dirty="0"/>
              <a:t>  target element </a:t>
            </a: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/>
              <a:t>consists of two </a:t>
            </a:r>
            <a:r>
              <a:rPr lang="en-GB" sz="2400" b="1" dirty="0"/>
              <a:t>task </a:t>
            </a:r>
            <a:r>
              <a:rPr lang="en-GB" sz="2400" b="1" dirty="0" err="1"/>
              <a:t>subelements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400" dirty="0"/>
              <a:t>and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&lt;echo&gt; </a:t>
            </a:r>
            <a:r>
              <a:rPr lang="en-GB" sz="2400" dirty="0"/>
              <a:t> </a:t>
            </a: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sz="2400" dirty="0"/>
              <a:t>compiles all source files from the current directory downward </a:t>
            </a: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&lt;echo&gt; </a:t>
            </a:r>
            <a:r>
              <a:rPr lang="en-GB" sz="2400" dirty="0"/>
              <a:t>prints "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compilation complete!</a:t>
            </a:r>
            <a:r>
              <a:rPr lang="en-GB" sz="2400" dirty="0"/>
              <a:t>" when the build process reaches that far. </a:t>
            </a: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400" dirty="0"/>
              <a:t>If the compilation task fails then the build will </a:t>
            </a:r>
            <a:r>
              <a:rPr lang="en-GB" sz="2400" b="1" dirty="0"/>
              <a:t>fail</a:t>
            </a:r>
            <a:r>
              <a:rPr lang="en-GB" sz="2400" dirty="0"/>
              <a:t> and </a:t>
            </a:r>
            <a:r>
              <a:rPr lang="en-GB" sz="2400" b="1" dirty="0"/>
              <a:t>halt</a:t>
            </a:r>
            <a:r>
              <a:rPr lang="en-GB" sz="2400" dirty="0"/>
              <a:t> </a:t>
            </a:r>
            <a:r>
              <a:rPr lang="en-GB" sz="2400" b="1" i="1" dirty="0"/>
              <a:t>before</a:t>
            </a:r>
            <a:r>
              <a:rPr lang="en-GB" sz="2400" dirty="0"/>
              <a:t>  the echo message gets printed</a:t>
            </a:r>
            <a:r>
              <a:rPr lang="en-GB" sz="2400" dirty="0">
                <a:solidFill>
                  <a:srgbClr val="660066"/>
                </a:solidFill>
              </a:rPr>
              <a:t>.</a:t>
            </a:r>
            <a:r>
              <a:rPr lang="en-GB" sz="2400" dirty="0">
                <a:solidFill>
                  <a:srgbClr val="660066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4213" y="1571626"/>
            <a:ext cx="7772400" cy="1928812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&lt;target name="compile"&gt;</a:t>
            </a:r>
          </a:p>
          <a:p>
            <a:pPr algn="l">
              <a:spcBef>
                <a:spcPts val="600"/>
              </a:spcBef>
            </a:pPr>
            <a:r>
              <a:rPr lang="en-GB" sz="2000" b="1" dirty="0">
                <a:latin typeface="Courier New" pitchFamily="49" charset="0"/>
              </a:rPr>
              <a:t>  &lt;!–- empty element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000" b="1" dirty="0">
                <a:latin typeface="Courier New" pitchFamily="49" charset="0"/>
              </a:rPr>
              <a:t>: </a:t>
            </a:r>
            <a:r>
              <a:rPr lang="en-GB" sz="2000" b="1" dirty="0">
                <a:latin typeface="Courier New" pitchFamily="49" charset="0"/>
                <a:sym typeface="Wingdings" pitchFamily="2" charset="2"/>
              </a:rPr>
              <a:t>--&gt;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javac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="no"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GB" sz="2000" b="1" dirty="0">
              <a:latin typeface="Courier New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echo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&gt;compilation complete!&lt;/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echo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algn="l">
              <a:spcBef>
                <a:spcPts val="600"/>
              </a:spcBef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&lt;/target&gt;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8352" y="1916660"/>
            <a:ext cx="28713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b="1" dirty="0"/>
              <a:t>Comment</a:t>
            </a:r>
            <a:r>
              <a:rPr lang="en-GB" sz="1800" dirty="0"/>
              <a:t> ignored by 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EE78C-374E-414C-91AC-91146E65B90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0668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lnSpc>
                <a:spcPts val="2400"/>
              </a:lnSpc>
            </a:pPr>
            <a:r>
              <a:rPr lang="en-GB" sz="3600" dirty="0"/>
              <a:t>Getting Started with ANT</a:t>
            </a:r>
            <a:br>
              <a:rPr lang="en-GB" sz="2400" b="1" dirty="0">
                <a:solidFill>
                  <a:schemeClr val="tx1"/>
                </a:solidFill>
                <a:latin typeface="Times New Roman" pitchFamily="18" charset="0"/>
              </a:rPr>
            </a:br>
            <a:endParaRPr lang="en-GB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11188" y="1988840"/>
            <a:ext cx="7543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sz="3200" dirty="0"/>
              <a:t>First,  check that </a:t>
            </a:r>
            <a:r>
              <a:rPr lang="en-GB" sz="3200" b="1" dirty="0"/>
              <a:t>Ant</a:t>
            </a:r>
            <a:r>
              <a:rPr lang="en-GB" sz="3200" dirty="0"/>
              <a:t> is installed</a:t>
            </a:r>
            <a:r>
              <a:rPr lang="en-GB" sz="3200" dirty="0">
                <a:solidFill>
                  <a:srgbClr val="660066"/>
                </a:solidFill>
              </a:rPr>
              <a:t>: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119BC-7B56-4384-838A-ED7B279E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4306"/>
            <a:ext cx="8304881" cy="17988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D0F3A-25A6-46FD-85EF-536044C1E44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Summary</a:t>
            </a:r>
          </a:p>
        </p:txBody>
      </p:sp>
      <p:sp>
        <p:nvSpPr>
          <p:cNvPr id="22532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928670"/>
            <a:ext cx="8064500" cy="5500726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b="1" dirty="0"/>
              <a:t>Ant</a:t>
            </a:r>
            <a:r>
              <a:rPr lang="en-GB" sz="2000" dirty="0"/>
              <a:t> </a:t>
            </a:r>
            <a:r>
              <a:rPr lang="en-GB" sz="2000" i="1" dirty="0"/>
              <a:t>build file</a:t>
            </a:r>
            <a:r>
              <a:rPr lang="en-GB" sz="2000" dirty="0"/>
              <a:t>  has one </a:t>
            </a:r>
            <a:r>
              <a:rPr lang="en-GB" sz="2000" i="1" dirty="0"/>
              <a:t>root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000" dirty="0"/>
              <a:t> element containing several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&lt;target&gt;</a:t>
            </a:r>
            <a:r>
              <a:rPr lang="en-GB" sz="2000" dirty="0"/>
              <a:t> elements (there are some </a:t>
            </a:r>
            <a:r>
              <a:rPr lang="en-GB" sz="2000" i="1" dirty="0"/>
              <a:t>exceptions</a:t>
            </a:r>
            <a:r>
              <a:rPr lang="en-GB" sz="2000" dirty="0"/>
              <a:t>  discussed later).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A </a:t>
            </a:r>
            <a:r>
              <a:rPr lang="en-GB" sz="2000" b="1" i="1" dirty="0"/>
              <a:t>target</a:t>
            </a:r>
            <a:r>
              <a:rPr lang="en-GB" sz="2000" dirty="0"/>
              <a:t>  is a single </a:t>
            </a:r>
            <a:r>
              <a:rPr lang="en-GB" sz="2000" b="1" i="1" dirty="0"/>
              <a:t>stage</a:t>
            </a:r>
            <a:r>
              <a:rPr lang="en-GB" sz="2000" dirty="0"/>
              <a:t>  in the build process.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000" dirty="0"/>
              <a:t>	It has a unique </a:t>
            </a:r>
            <a:r>
              <a:rPr lang="en-GB" sz="2000" b="1" i="1" dirty="0"/>
              <a:t>name</a:t>
            </a:r>
            <a:r>
              <a:rPr lang="en-GB" sz="2000" dirty="0"/>
              <a:t> – arbitrary string (avoid spaces!).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A target consists of several </a:t>
            </a:r>
            <a:r>
              <a:rPr lang="en-GB" sz="2000" b="1" i="1" dirty="0"/>
              <a:t>task sub-elements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b="1" dirty="0"/>
              <a:t>Ant</a:t>
            </a:r>
            <a:r>
              <a:rPr lang="en-GB" sz="2000" dirty="0"/>
              <a:t> is </a:t>
            </a:r>
            <a:r>
              <a:rPr lang="en-GB" sz="2000" b="1" i="1" dirty="0"/>
              <a:t>extensible </a:t>
            </a:r>
            <a:r>
              <a:rPr lang="en-GB" sz="2000" dirty="0"/>
              <a:t>:  new useful  </a:t>
            </a:r>
            <a:r>
              <a:rPr lang="en-GB" sz="2000" b="1" i="1" dirty="0"/>
              <a:t>tasks</a:t>
            </a:r>
            <a:r>
              <a:rPr lang="en-GB" sz="2000" dirty="0"/>
              <a:t>  and other </a:t>
            </a:r>
            <a:r>
              <a:rPr lang="en-GB" sz="2000" b="1" i="1" dirty="0"/>
              <a:t>tags</a:t>
            </a:r>
            <a:r>
              <a:rPr lang="en-GB" sz="2000" dirty="0"/>
              <a:t>  may be added to it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000" dirty="0"/>
              <a:t>See “</a:t>
            </a:r>
            <a:r>
              <a:rPr lang="en-GB" sz="2000" b="1" dirty="0"/>
              <a:t>Ant Tasks”</a:t>
            </a:r>
            <a:r>
              <a:rPr lang="en-GB" sz="2000" dirty="0"/>
              <a:t> in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http://ant.apache.org/manual/index.html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None/>
            </a:pPr>
            <a:r>
              <a:rPr lang="en-GB" sz="2000" dirty="0"/>
              <a:t>     for description of currently implemented </a:t>
            </a:r>
            <a:r>
              <a:rPr lang="en-GB" sz="2000" b="1" dirty="0"/>
              <a:t>Ant</a:t>
            </a:r>
            <a:r>
              <a:rPr lang="en-GB" sz="2000" dirty="0"/>
              <a:t> </a:t>
            </a:r>
            <a:r>
              <a:rPr lang="en-GB" sz="2000" b="1" i="1" dirty="0"/>
              <a:t>tasks</a:t>
            </a:r>
            <a:r>
              <a:rPr lang="en-GB" sz="2000" dirty="0"/>
              <a:t>,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None/>
            </a:pPr>
            <a:r>
              <a:rPr lang="en-GB" sz="2000" dirty="0"/>
              <a:t>     their </a:t>
            </a:r>
            <a:r>
              <a:rPr lang="en-GB" sz="2000" b="1" i="1" dirty="0"/>
              <a:t>attributes </a:t>
            </a:r>
            <a:r>
              <a:rPr lang="en-GB" sz="2000" dirty="0"/>
              <a:t> and </a:t>
            </a:r>
            <a:r>
              <a:rPr lang="en-GB" sz="2000" b="1" i="1" dirty="0"/>
              <a:t>nested elements</a:t>
            </a:r>
            <a:r>
              <a:rPr lang="en-GB" sz="2000" dirty="0"/>
              <a:t>  that configure the task,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None/>
            </a:pPr>
            <a:r>
              <a:rPr lang="en-GB" sz="2000" dirty="0"/>
              <a:t>     as well as handy </a:t>
            </a:r>
            <a:r>
              <a:rPr lang="en-GB" sz="2000" b="1" i="1" dirty="0"/>
              <a:t>examples</a:t>
            </a:r>
            <a:r>
              <a:rPr lang="en-GB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22330-CED3-4207-9293-0EC07713172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Getting Started with ANT</a:t>
            </a:r>
          </a:p>
        </p:txBody>
      </p:sp>
      <p:sp>
        <p:nvSpPr>
          <p:cNvPr id="7172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268760"/>
            <a:ext cx="7772400" cy="518457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FF0000"/>
                </a:solidFill>
              </a:rPr>
              <a:t>Let us generate</a:t>
            </a:r>
            <a:r>
              <a:rPr lang="en-GB" dirty="0"/>
              <a:t> a </a:t>
            </a:r>
            <a:r>
              <a:rPr lang="en-GB" b="1" dirty="0"/>
              <a:t>Java</a:t>
            </a:r>
            <a:r>
              <a:rPr lang="en-GB" dirty="0"/>
              <a:t> </a:t>
            </a:r>
            <a:r>
              <a:rPr lang="en-GB" b="1" i="1" dirty="0"/>
              <a:t>source file</a:t>
            </a:r>
            <a:r>
              <a:rPr lang="en-GB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	Main.java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dirty="0"/>
              <a:t>and a </a:t>
            </a:r>
            <a:r>
              <a:rPr lang="en-GB" b="1" i="1" dirty="0"/>
              <a:t>build file</a:t>
            </a:r>
            <a:r>
              <a:rPr lang="en-GB" dirty="0"/>
              <a:t> </a:t>
            </a:r>
            <a:endParaRPr lang="en-GB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	build.xml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dirty="0"/>
              <a:t>in the same, </a:t>
            </a:r>
            <a:r>
              <a:rPr lang="en-GB" b="1" i="1" dirty="0"/>
              <a:t>base directory</a:t>
            </a:r>
            <a:r>
              <a:rPr lang="en-GB" b="1" dirty="0"/>
              <a:t> </a:t>
            </a:r>
            <a:r>
              <a:rPr lang="en-GB" dirty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	C:\comp220_285\lecture005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We will use and extend this directory structure in the future considerations.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Use the same naming of directories.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In the lab, you will use the drive H: instead of  C:</a:t>
            </a:r>
          </a:p>
        </p:txBody>
      </p:sp>
    </p:spTree>
    <p:extLst>
      <p:ext uri="{BB962C8B-B14F-4D97-AF65-F5344CB8AC3E}">
        <p14:creationId xmlns:p14="http://schemas.microsoft.com/office/powerpoint/2010/main" val="5275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E0593A-8926-454F-A8AF-860CC4E3034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0668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lnSpc>
                <a:spcPts val="2400"/>
              </a:lnSpc>
            </a:pPr>
            <a:r>
              <a:rPr lang="en-GB" sz="3600"/>
              <a:t>Getting Started with ANT</a:t>
            </a:r>
            <a:br>
              <a:rPr lang="en-GB" sz="2400" b="1">
                <a:solidFill>
                  <a:schemeClr val="tx1"/>
                </a:solidFill>
                <a:latin typeface="Times New Roman" pitchFamily="18" charset="0"/>
              </a:rPr>
            </a:br>
            <a:endParaRPr lang="en-GB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611188" y="1000125"/>
            <a:ext cx="79932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GB" b="1" u="sng" dirty="0">
                <a:solidFill>
                  <a:srgbClr val="FF0000"/>
                </a:solidFill>
              </a:rPr>
              <a:t>BUILD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/>
              <a:t>Ant</a:t>
            </a:r>
            <a:r>
              <a:rPr lang="en-GB" dirty="0"/>
              <a:t> the following Java program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Main.java</a:t>
            </a:r>
            <a:r>
              <a:rPr lang="en-GB" dirty="0"/>
              <a:t> </a:t>
            </a:r>
          </a:p>
          <a:p>
            <a:pPr marL="457200" indent="-457200" algn="l">
              <a:lnSpc>
                <a:spcPct val="150000"/>
              </a:lnSpc>
            </a:pPr>
            <a:endParaRPr lang="en-GB" dirty="0"/>
          </a:p>
          <a:p>
            <a:pPr marL="457200" indent="-457200" algn="l">
              <a:lnSpc>
                <a:spcPct val="150000"/>
              </a:lnSpc>
            </a:pPr>
            <a:endParaRPr lang="en-GB" dirty="0"/>
          </a:p>
          <a:p>
            <a:pPr marL="457200" indent="-457200" algn="l">
              <a:lnSpc>
                <a:spcPct val="150000"/>
              </a:lnSpc>
            </a:pPr>
            <a:endParaRPr lang="en-GB" dirty="0"/>
          </a:p>
          <a:p>
            <a:pPr marL="457200" indent="-457200" algn="l">
              <a:lnSpc>
                <a:spcPct val="150000"/>
              </a:lnSpc>
            </a:pPr>
            <a:endParaRPr lang="en-GB" dirty="0"/>
          </a:p>
          <a:p>
            <a:pPr marL="457200" indent="-457200" algn="l">
              <a:lnSpc>
                <a:spcPct val="150000"/>
              </a:lnSpc>
            </a:pPr>
            <a:r>
              <a:rPr lang="en-GB" dirty="0"/>
              <a:t>We want:</a:t>
            </a:r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en-GB" i="1" dirty="0"/>
              <a:t>Compile it </a:t>
            </a:r>
            <a:endParaRPr lang="en-GB" dirty="0"/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en-GB" i="1" dirty="0"/>
              <a:t>Archive </a:t>
            </a:r>
            <a:r>
              <a:rPr lang="en-GB" dirty="0"/>
              <a:t>(create a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.jar</a:t>
            </a:r>
            <a:r>
              <a:rPr lang="en-GB" dirty="0">
                <a:latin typeface="+mn-lt"/>
                <a:cs typeface="Courier New" pitchFamily="49" charset="0"/>
              </a:rPr>
              <a:t> file; later)</a:t>
            </a:r>
            <a:r>
              <a:rPr lang="en-GB" dirty="0"/>
              <a:t>,</a:t>
            </a:r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en-GB" i="1" dirty="0"/>
              <a:t>Execute </a:t>
            </a:r>
            <a:r>
              <a:rPr lang="en-GB" dirty="0">
                <a:cs typeface="Courier New" pitchFamily="49" charset="0"/>
              </a:rPr>
              <a:t> (later)</a:t>
            </a:r>
            <a:r>
              <a:rPr lang="en-GB" i="1" dirty="0"/>
              <a:t>.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571500" y="2071678"/>
            <a:ext cx="7924800" cy="23557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public class Main {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public static void main(String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[]) {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for(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=0;i&lt;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args.length;i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]);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algn="l">
              <a:lnSpc>
                <a:spcPts val="2200"/>
              </a:lnSpc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0A362C-F678-4F66-936C-BE69E9963E68}"/>
              </a:ext>
            </a:extLst>
          </p:cNvPr>
          <p:cNvSpPr/>
          <p:nvPr/>
        </p:nvSpPr>
        <p:spPr bwMode="auto">
          <a:xfrm>
            <a:off x="6029536" y="3861049"/>
            <a:ext cx="2790936" cy="1996826"/>
          </a:xfrm>
          <a:prstGeom prst="wedgeRectCallout">
            <a:avLst>
              <a:gd name="adj1" fmla="val -140189"/>
              <a:gd name="adj2" fmla="val -631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Store this file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i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 directory called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/>
              <a:t>src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BF404-2F46-4FCE-A023-2F7F5E9E86F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Writing Ant build file</a:t>
            </a:r>
          </a:p>
        </p:txBody>
      </p:sp>
      <p:sp>
        <p:nvSpPr>
          <p:cNvPr id="61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4213" y="1773238"/>
            <a:ext cx="7772400" cy="2590800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&lt;?xml version="1.0"?&gt; 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&lt;project name="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firstbuild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default="compile" &gt;	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 name="compile"&gt;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="no"/&gt;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&lt;echo&gt;compilation complete!&lt;/echo&gt;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71500" y="4495800"/>
            <a:ext cx="82153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dirty="0"/>
              <a:t>It</a:t>
            </a:r>
            <a:r>
              <a:rPr lang="en-GB" i="1" dirty="0"/>
              <a:t> compiles</a:t>
            </a:r>
            <a:r>
              <a:rPr lang="en-GB" dirty="0"/>
              <a:t>  all Java source code </a:t>
            </a:r>
            <a:r>
              <a:rPr lang="en-GB" i="1" dirty="0"/>
              <a:t>in and below</a:t>
            </a:r>
            <a:r>
              <a:rPr lang="en-GB" dirty="0"/>
              <a:t>  the </a:t>
            </a:r>
            <a:r>
              <a:rPr lang="en-GB" b="1" i="1" dirty="0" err="1"/>
              <a:t>src</a:t>
            </a:r>
            <a:r>
              <a:rPr lang="en-GB" b="1" i="1" dirty="0"/>
              <a:t> directory</a:t>
            </a:r>
            <a:r>
              <a:rPr lang="en-GB" b="1" dirty="0"/>
              <a:t> 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“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b="1" dirty="0"/>
              <a:t>  </a:t>
            </a:r>
            <a:r>
              <a:rPr lang="en-GB" dirty="0"/>
              <a:t>according to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 dirty="0"/>
              <a:t>Ant</a:t>
            </a:r>
            <a:r>
              <a:rPr lang="en-GB" dirty="0"/>
              <a:t> attribute. 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84213" y="5286375"/>
            <a:ext cx="7775575" cy="377825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srcdir="."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762000" y="1066800"/>
            <a:ext cx="769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Create</a:t>
            </a:r>
            <a:r>
              <a:rPr lang="en-GB"/>
              <a:t> a file</a:t>
            </a:r>
            <a:r>
              <a:rPr lang="en-GB">
                <a:latin typeface="Courier New" pitchFamily="49" charset="0"/>
              </a:rPr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containing only one target:</a:t>
            </a: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42875" y="5786438"/>
            <a:ext cx="8967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GB" sz="2000" dirty="0"/>
              <a:t>It is usually best to set above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2000" dirty="0"/>
              <a:t> to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/>
              <a:t> or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"no" </a:t>
            </a:r>
          </a:p>
          <a:p>
            <a:pPr algn="l"/>
            <a:r>
              <a:rPr lang="en-GB" sz="2000" dirty="0"/>
              <a:t>so the script's behaviour is not sensitive to the environment in which it is run.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5ED31-62E7-4504-B5FF-A69E3814F78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Running you first build</a:t>
            </a:r>
          </a:p>
        </p:txBody>
      </p:sp>
      <p:sp>
        <p:nvSpPr>
          <p:cNvPr id="8196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493838"/>
            <a:ext cx="7772400" cy="5778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>
                <a:solidFill>
                  <a:srgbClr val="FF0000"/>
                </a:solidFill>
              </a:rPr>
              <a:t>Run</a:t>
            </a:r>
            <a:r>
              <a:rPr lang="en-GB" sz="2400"/>
              <a:t> </a:t>
            </a:r>
            <a:r>
              <a:rPr lang="en-GB" sz="2400" b="1"/>
              <a:t>Ant</a:t>
            </a:r>
            <a:r>
              <a:rPr lang="en-GB" sz="2400"/>
              <a:t> at the command prompt from this directory: 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28625" y="5085184"/>
            <a:ext cx="85010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Look</a:t>
            </a:r>
            <a:r>
              <a:rPr lang="en-GB" dirty="0"/>
              <a:t> at the compiled file in the directory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firstbuild</a:t>
            </a:r>
            <a:r>
              <a:rPr lang="en-GB" dirty="0"/>
              <a:t>. </a:t>
            </a:r>
          </a:p>
          <a:p>
            <a:pPr algn="l"/>
            <a:r>
              <a:rPr lang="en-GB" b="1" i="1" dirty="0">
                <a:solidFill>
                  <a:srgbClr val="FF0000"/>
                </a:solidFill>
              </a:rPr>
              <a:t>Repeat</a:t>
            </a:r>
            <a:r>
              <a:rPr lang="en-GB" dirty="0"/>
              <a:t>  this run again.  </a:t>
            </a:r>
          </a:p>
          <a:p>
            <a:pPr algn="l"/>
            <a:r>
              <a:rPr lang="en-GB" b="1" dirty="0">
                <a:solidFill>
                  <a:srgbClr val="FF0000"/>
                </a:solidFill>
              </a:rPr>
              <a:t>Do you see any difference with the above run?</a:t>
            </a:r>
            <a:r>
              <a:rPr lang="en-GB" dirty="0"/>
              <a:t> </a:t>
            </a:r>
          </a:p>
          <a:p>
            <a:pPr algn="l"/>
            <a:r>
              <a:rPr lang="en-GB" dirty="0"/>
              <a:t>Can you explain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32A03-9FE2-4059-8106-3133867FF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1988840"/>
            <a:ext cx="6124575" cy="3017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F4113-F55F-451D-8046-6A38869E4ED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Running you first build</a:t>
            </a:r>
          </a:p>
        </p:txBody>
      </p:sp>
      <p:sp>
        <p:nvSpPr>
          <p:cNvPr id="9220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1905000"/>
            <a:ext cx="8358188" cy="41148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800" b="1" dirty="0"/>
              <a:t>Ant</a:t>
            </a:r>
            <a:r>
              <a:rPr lang="en-GB" sz="2800" dirty="0"/>
              <a:t> compiled </a:t>
            </a:r>
            <a:r>
              <a:rPr lang="en-GB" sz="2800" i="1" dirty="0"/>
              <a:t>all Java source</a:t>
            </a:r>
            <a:r>
              <a:rPr lang="en-GB" sz="2800" dirty="0"/>
              <a:t>  in the current directory (and all its subdirectories, if any) and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800" dirty="0"/>
              <a:t>printed a success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&lt;echo&gt; </a:t>
            </a:r>
            <a:r>
              <a:rPr lang="en-GB" sz="2800" dirty="0"/>
              <a:t>message afterwards.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800" b="1" i="1" dirty="0"/>
              <a:t>Now</a:t>
            </a:r>
            <a:r>
              <a:rPr lang="en-GB" sz="2800" dirty="0"/>
              <a:t>  you can see the resulting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dirty="0"/>
              <a:t> in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C:\comp220_285\lecture005\src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2800" dirty="0"/>
              <a:t>This looks trivial, but </a:t>
            </a:r>
            <a:r>
              <a:rPr lang="en-GB" sz="2800" b="1" dirty="0"/>
              <a:t>Ant</a:t>
            </a:r>
            <a:r>
              <a:rPr lang="en-GB" sz="2800" dirty="0"/>
              <a:t> can do much more!</a:t>
            </a:r>
            <a:r>
              <a:rPr lang="en-GB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1A0E9-3AE3-49F2-8F79-32339B3A7DA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243" name="Text Box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</a:rPr>
              <a:t>XML</a:t>
            </a:r>
            <a:r>
              <a:rPr lang="en-GB" sz="3200" dirty="0"/>
              <a:t> and </a:t>
            </a:r>
            <a:r>
              <a:rPr lang="en-GB" sz="3200" b="1" dirty="0">
                <a:solidFill>
                  <a:srgbClr val="FF0000"/>
                </a:solidFill>
              </a:rPr>
              <a:t>ANT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762000" y="1125538"/>
            <a:ext cx="7772400" cy="56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The contents of the above file </a:t>
            </a:r>
            <a:r>
              <a:rPr lang="en-GB" b="1">
                <a:solidFill>
                  <a:srgbClr val="000000"/>
                </a:solidFill>
              </a:rPr>
              <a:t>build.xml</a:t>
            </a:r>
            <a:r>
              <a:rPr lang="en-GB"/>
              <a:t> is an </a:t>
            </a:r>
          </a:p>
          <a:p>
            <a:pPr algn="l">
              <a:spcBef>
                <a:spcPct val="50000"/>
              </a:spcBef>
            </a:pPr>
            <a:r>
              <a:rPr lang="en-GB" b="1" i="1"/>
              <a:t>XML</a:t>
            </a:r>
            <a:r>
              <a:rPr lang="en-GB" i="1"/>
              <a:t> document</a:t>
            </a:r>
            <a:r>
              <a:rPr lang="en-GB"/>
              <a:t>. </a:t>
            </a:r>
            <a:endParaRPr lang="en-GB" sz="2800"/>
          </a:p>
          <a:p>
            <a:pPr algn="l">
              <a:spcBef>
                <a:spcPct val="50000"/>
              </a:spcBef>
            </a:pPr>
            <a:r>
              <a:rPr lang="en-GB" sz="2800" i="1"/>
              <a:t>We will need </a:t>
            </a:r>
            <a:r>
              <a:rPr lang="en-GB" sz="2800" b="1" i="1"/>
              <a:t>only most elementary concepts of</a:t>
            </a:r>
            <a:r>
              <a:rPr lang="en-GB" sz="2800"/>
              <a:t>  </a:t>
            </a:r>
            <a:r>
              <a:rPr lang="en-GB" sz="2800" b="1"/>
              <a:t>XML</a:t>
            </a:r>
            <a:r>
              <a:rPr lang="en-GB" sz="2800"/>
              <a:t>.</a:t>
            </a:r>
          </a:p>
          <a:p>
            <a:pPr algn="l">
              <a:spcBef>
                <a:spcPct val="50000"/>
              </a:spcBef>
            </a:pPr>
            <a:r>
              <a:rPr lang="en-GB" sz="2800"/>
              <a:t>Read more, for example, in </a:t>
            </a:r>
          </a:p>
          <a:p>
            <a:pPr algn="l">
              <a:spcBef>
                <a:spcPct val="50000"/>
              </a:spcBef>
            </a:pPr>
            <a:r>
              <a:rPr lang="en-GB" sz="2800" i="1"/>
              <a:t>Annotated </a:t>
            </a:r>
            <a:r>
              <a:rPr lang="en-GB" sz="2800" b="1" i="1"/>
              <a:t>XML</a:t>
            </a:r>
            <a:r>
              <a:rPr lang="en-GB" sz="2800" i="1"/>
              <a:t> Specification</a:t>
            </a:r>
            <a:r>
              <a:rPr lang="en-GB" sz="2800"/>
              <a:t> (Bray 1998) </a:t>
            </a:r>
          </a:p>
          <a:p>
            <a:pPr algn="l">
              <a:spcBef>
                <a:spcPct val="50000"/>
              </a:spcBef>
            </a:pPr>
            <a:r>
              <a:rPr lang="en-GB" u="sng">
                <a:solidFill>
                  <a:srgbClr val="000000"/>
                </a:solidFill>
                <a:hlinkClick r:id="rId3"/>
              </a:rPr>
              <a:t>http://www.xml.com/axml/axml.html</a:t>
            </a:r>
            <a:r>
              <a:rPr lang="en-GB" u="sng">
                <a:solidFill>
                  <a:srgbClr val="000000"/>
                </a:solidFill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GB" sz="2800">
                <a:solidFill>
                  <a:srgbClr val="7030A0"/>
                </a:solidFill>
              </a:rPr>
              <a:t>or a simple tutorial in </a:t>
            </a:r>
          </a:p>
          <a:p>
            <a:pPr algn="l">
              <a:spcBef>
                <a:spcPct val="50000"/>
              </a:spcBef>
            </a:pPr>
            <a:r>
              <a:rPr lang="en-GB" u="sng"/>
              <a:t>http://www.w3schools.com/default.asp</a:t>
            </a:r>
            <a:endParaRPr lang="en-GB" sz="2800" u="sng">
              <a:solidFill>
                <a:srgbClr val="000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GB" sz="2000">
                <a:latin typeface="Times New Roman" pitchFamily="18" charset="0"/>
              </a:rPr>
              <a:t>					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9B82B-E029-4E89-8B01-D9AFEF0FA69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267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/>
              <a:t>XML</a:t>
            </a:r>
            <a:r>
              <a:rPr lang="en-GB" sz="3200"/>
              <a:t> and </a:t>
            </a:r>
            <a:r>
              <a:rPr lang="en-GB" sz="3200" b="1"/>
              <a:t>ANT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0034" y="1000108"/>
            <a:ext cx="8358246" cy="507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Any XML document is a kind of </a:t>
            </a:r>
            <a:r>
              <a:rPr lang="en-GB" b="1" dirty="0"/>
              <a:t>well-formed</a:t>
            </a:r>
            <a:r>
              <a:rPr lang="en-GB" dirty="0"/>
              <a:t> and nested </a:t>
            </a:r>
            <a:r>
              <a:rPr lang="en-GB" b="1" dirty="0"/>
              <a:t>bracket expression</a:t>
            </a:r>
            <a:r>
              <a:rPr lang="en-GB" dirty="0"/>
              <a:t> (with some data in between) like </a:t>
            </a:r>
          </a:p>
          <a:p>
            <a:pPr>
              <a:spcBef>
                <a:spcPct val="50000"/>
              </a:spcBef>
            </a:pPr>
            <a:r>
              <a:rPr lang="en-GB" dirty="0"/>
              <a:t>((()())())</a:t>
            </a:r>
          </a:p>
          <a:p>
            <a:pPr algn="l">
              <a:spcBef>
                <a:spcPct val="50000"/>
              </a:spcBef>
            </a:pPr>
            <a:r>
              <a:rPr lang="en-GB" dirty="0"/>
              <a:t>where brackets are balanced. </a:t>
            </a:r>
          </a:p>
          <a:p>
            <a:pPr algn="l">
              <a:spcBef>
                <a:spcPct val="50000"/>
              </a:spcBef>
            </a:pPr>
            <a:r>
              <a:rPr lang="en-GB" dirty="0"/>
              <a:t>Each left </a:t>
            </a:r>
            <a:r>
              <a:rPr lang="en-GB" b="1" dirty="0"/>
              <a:t>"("</a:t>
            </a:r>
            <a:r>
              <a:rPr lang="en-GB" dirty="0"/>
              <a:t> has corresponding </a:t>
            </a:r>
            <a:r>
              <a:rPr lang="en-GB" b="1" dirty="0"/>
              <a:t>")"</a:t>
            </a:r>
            <a:r>
              <a:rPr lang="en-GB" dirty="0"/>
              <a:t> to the right of it, etc. </a:t>
            </a:r>
          </a:p>
          <a:p>
            <a:pPr algn="l">
              <a:spcBef>
                <a:spcPct val="50000"/>
              </a:spcBef>
            </a:pPr>
            <a:r>
              <a:rPr lang="en-GB" b="1" i="1" dirty="0"/>
              <a:t>No overlapping</a:t>
            </a:r>
            <a:r>
              <a:rPr lang="en-GB" dirty="0"/>
              <a:t> between any two bracket expressions 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(something here)</a:t>
            </a:r>
            <a:r>
              <a:rPr lang="en-GB" dirty="0"/>
              <a:t> and </a:t>
            </a:r>
            <a:r>
              <a:rPr lang="en-GB" b="1" dirty="0"/>
              <a:t>(something else here)</a:t>
            </a:r>
            <a:r>
              <a:rPr lang="en-GB" dirty="0"/>
              <a:t> </a:t>
            </a:r>
          </a:p>
          <a:p>
            <a:pPr algn="l">
              <a:spcBef>
                <a:spcPct val="50000"/>
              </a:spcBef>
            </a:pPr>
            <a:r>
              <a:rPr lang="en-GB" dirty="0"/>
              <a:t>is allowed.</a:t>
            </a:r>
            <a:r>
              <a:rPr lang="en-GB" dirty="0">
                <a:latin typeface="Times New Roman" pitchFamily="18" charset="0"/>
              </a:rPr>
              <a:t>	</a:t>
            </a:r>
          </a:p>
          <a:p>
            <a:pPr algn="l">
              <a:spcBef>
                <a:spcPct val="50000"/>
              </a:spcBef>
            </a:pPr>
            <a:r>
              <a:rPr lang="en-GB" b="1" dirty="0"/>
              <a:t>Either</a:t>
            </a:r>
            <a:r>
              <a:rPr lang="en-GB" dirty="0"/>
              <a:t> one such expression is </a:t>
            </a:r>
            <a:r>
              <a:rPr lang="en-GB" b="1" i="1" dirty="0"/>
              <a:t>part of another (nesting),</a:t>
            </a:r>
            <a:r>
              <a:rPr lang="en-GB" dirty="0"/>
              <a:t> </a:t>
            </a:r>
            <a:r>
              <a:rPr lang="en-GB" b="1" dirty="0"/>
              <a:t>or</a:t>
            </a:r>
            <a:r>
              <a:rPr lang="en-GB" dirty="0"/>
              <a:t> they </a:t>
            </a:r>
            <a:r>
              <a:rPr lang="en-GB" b="1" i="1" dirty="0"/>
              <a:t>do not intersect (do not overlap)</a:t>
            </a:r>
            <a:r>
              <a:rPr lang="en-GB" dirty="0"/>
              <a:t>. 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New">
  <a:themeElements>
    <a:clrScheme name="PresentationNew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New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Data\Microsoft\Templates\PresentationNew.pot</Template>
  <TotalTime>42073</TotalTime>
  <Words>1328</Words>
  <Application>Microsoft Office PowerPoint</Application>
  <PresentationFormat>On-screen Show (4:3)</PresentationFormat>
  <Paragraphs>257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PresentationNew</vt:lpstr>
      <vt:lpstr>Software Development Tools</vt:lpstr>
      <vt:lpstr>Getting Started with ANT </vt:lpstr>
      <vt:lpstr>Getting Started with ANT</vt:lpstr>
      <vt:lpstr>Getting Started with ANT </vt:lpstr>
      <vt:lpstr>Writing Ant build file</vt:lpstr>
      <vt:lpstr>Running you first build</vt:lpstr>
      <vt:lpstr>Running you first build</vt:lpstr>
      <vt:lpstr>XML and ANT</vt:lpstr>
      <vt:lpstr>XML and ANT</vt:lpstr>
      <vt:lpstr>XML and ANT</vt:lpstr>
      <vt:lpstr>XML and ANT</vt:lpstr>
      <vt:lpstr>XML and ANT</vt:lpstr>
      <vt:lpstr>XML and ANT</vt:lpstr>
      <vt:lpstr>XML and ANT</vt:lpstr>
      <vt:lpstr>Ttee representation of the above build.xml file </vt:lpstr>
      <vt:lpstr>The ANT conceptual model </vt:lpstr>
      <vt:lpstr>XML attributes in Ant build files</vt:lpstr>
      <vt:lpstr>Ant vs. HTML</vt:lpstr>
      <vt:lpstr>XML elements in Ant build files</vt:lpstr>
      <vt:lpstr>Summary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192</cp:revision>
  <dcterms:created xsi:type="dcterms:W3CDTF">2004-12-19T12:08:26Z</dcterms:created>
  <dcterms:modified xsi:type="dcterms:W3CDTF">2018-01-28T12:57:52Z</dcterms:modified>
</cp:coreProperties>
</file>