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0" r:id="rId3"/>
    <p:sldId id="309" r:id="rId4"/>
    <p:sldId id="308" r:id="rId5"/>
    <p:sldId id="281" r:id="rId6"/>
    <p:sldId id="332" r:id="rId7"/>
    <p:sldId id="335" r:id="rId8"/>
    <p:sldId id="282" r:id="rId9"/>
    <p:sldId id="298" r:id="rId10"/>
    <p:sldId id="299" r:id="rId11"/>
    <p:sldId id="283" r:id="rId12"/>
    <p:sldId id="301" r:id="rId13"/>
    <p:sldId id="333" r:id="rId14"/>
    <p:sldId id="300" r:id="rId15"/>
    <p:sldId id="302" r:id="rId16"/>
    <p:sldId id="304" r:id="rId17"/>
    <p:sldId id="303" r:id="rId18"/>
    <p:sldId id="305" r:id="rId19"/>
    <p:sldId id="307" r:id="rId20"/>
    <p:sldId id="288" r:id="rId21"/>
    <p:sldId id="297" r:id="rId22"/>
    <p:sldId id="296" r:id="rId23"/>
    <p:sldId id="291" r:id="rId24"/>
    <p:sldId id="292" r:id="rId25"/>
    <p:sldId id="293" r:id="rId26"/>
    <p:sldId id="295" r:id="rId27"/>
    <p:sldId id="311" r:id="rId28"/>
    <p:sldId id="312" r:id="rId29"/>
    <p:sldId id="313" r:id="rId30"/>
    <p:sldId id="314" r:id="rId31"/>
    <p:sldId id="315" r:id="rId32"/>
    <p:sldId id="316" r:id="rId33"/>
    <p:sldId id="321" r:id="rId34"/>
    <p:sldId id="317" r:id="rId35"/>
    <p:sldId id="318" r:id="rId36"/>
    <p:sldId id="319" r:id="rId37"/>
    <p:sldId id="320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6" r:id="rId47"/>
  </p:sldIdLst>
  <p:sldSz cx="9144000" cy="6858000" type="screen4x3"/>
  <p:notesSz cx="9918700" cy="67818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000000"/>
    <a:srgbClr val="FFCCFF"/>
    <a:srgbClr val="9FFFDF"/>
    <a:srgbClr val="33CCCC"/>
    <a:srgbClr val="4D4D4D"/>
    <a:srgbClr val="3333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84461" autoAdjust="0"/>
  </p:normalViewPr>
  <p:slideViewPr>
    <p:cSldViewPr>
      <p:cViewPr varScale="1">
        <p:scale>
          <a:sx n="90" d="100"/>
          <a:sy n="90" d="100"/>
        </p:scale>
        <p:origin x="8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7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8163" y="0"/>
            <a:ext cx="42989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42075"/>
            <a:ext cx="4297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8163" y="6442075"/>
            <a:ext cx="42989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F4C7A8-3968-43E5-B24F-69F40A83FB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39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73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338" y="0"/>
            <a:ext cx="42973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0900" cy="2543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1038"/>
            <a:ext cx="7270750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43663"/>
            <a:ext cx="42973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338" y="6443663"/>
            <a:ext cx="42973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DC8081-E1F3-4795-907F-18D747DB9C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996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E1F17-A1EF-4920-8DB4-0D7B67BBD48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err="1"/>
              <a:t>Lect</a:t>
            </a:r>
            <a:r>
              <a:rPr lang="en-GB" dirty="0"/>
              <a:t> 6 - </a:t>
            </a:r>
            <a:r>
              <a:rPr lang="en-GB" dirty="0" err="1"/>
              <a:t>Lect</a:t>
            </a:r>
            <a:r>
              <a:rPr lang="en-GB" dirty="0"/>
              <a:t> 7???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99ED6-9C05-48BD-8185-2EC9219297C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AD5748-EEE7-4D10-BDE5-0427E5FC67F3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>
                <a:solidFill>
                  <a:srgbClr val="FF0000"/>
                </a:solidFill>
                <a:latin typeface="Times New Roman" pitchFamily="18" charset="0"/>
                <a:ea typeface="+mn-ea"/>
                <a:cs typeface="+mn-cs"/>
              </a:rPr>
              <a:t>SELF-STUDY – omitted.</a:t>
            </a:r>
          </a:p>
          <a:p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EC507-9E92-4A8C-A276-C5B7A31001A5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DCCF8-5E35-434C-B5DB-F91F1A4CA878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1200" dirty="0"/>
              <a:t>Summary on compiling with package declarations in source files</a:t>
            </a: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5B09FA-5112-4041-880F-D9C2DD6FD10D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CF0CA-6CA2-4BAC-909E-DF0A17D194EE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1200" dirty="0"/>
              <a:t>and expect </a:t>
            </a:r>
            <a:r>
              <a:rPr lang="en-GB" sz="1200" dirty="0">
                <a:solidFill>
                  <a:srgbClr val="000000"/>
                </a:solidFill>
              </a:rPr>
              <a:t>&lt;</a:t>
            </a:r>
            <a:r>
              <a:rPr lang="en-GB" sz="1200" dirty="0" err="1">
                <a:solidFill>
                  <a:srgbClr val="000000"/>
                </a:solidFill>
              </a:rPr>
              <a:t>javac</a:t>
            </a:r>
            <a:r>
              <a:rPr lang="en-GB" sz="1200" dirty="0">
                <a:solidFill>
                  <a:srgbClr val="000000"/>
                </a:solidFill>
              </a:rPr>
              <a:t>&gt;</a:t>
            </a:r>
            <a:r>
              <a:rPr lang="en-GB" sz="1200" dirty="0"/>
              <a:t> to track dependencies properly</a:t>
            </a: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3D138-291E-4523-BF91-69DDE983229E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0320D-3DC4-4751-8EE7-3DE0F9197994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DC948A-AF0E-4A08-AD29-DB3EE12995F6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900"/>
              <a:t>From P.241 of Ant Book</a:t>
            </a:r>
          </a:p>
          <a:p>
            <a:pPr eaLnBrk="1" hangingPunct="1"/>
            <a:endParaRPr lang="en-GB" sz="900"/>
          </a:p>
          <a:p>
            <a:pPr eaLnBrk="1" hangingPunct="1"/>
            <a:endParaRPr lang="en-GB" sz="900"/>
          </a:p>
          <a:p>
            <a:pPr eaLnBrk="1" hangingPunct="1"/>
            <a:r>
              <a:rPr lang="en-GB" sz="900"/>
              <a:t>Even then, a regular clean build with well laid out directories is a good practice.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F965F-807A-44FC-81DD-A93C122126ED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B4984-F3F5-4DE3-A16E-69A01C97206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B7D91-BA1B-439C-B075-77826A0A4B44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b="1" dirty="0"/>
              <a:t>Web archive (WAR) files</a:t>
            </a:r>
          </a:p>
          <a:p>
            <a:pPr>
              <a:defRPr/>
            </a:pPr>
            <a:r>
              <a:rPr lang="en-GB" dirty="0"/>
              <a:t>A Web application is a group of HTML pages, JSP pages, </a:t>
            </a:r>
            <a:r>
              <a:rPr lang="en-GB" dirty="0" err="1"/>
              <a:t>servlets</a:t>
            </a:r>
            <a:r>
              <a:rPr lang="en-GB" dirty="0"/>
              <a:t>, resources and source file, which can be managed as a single unit. A Web archive (WAR) file is a packaged Web application. WAR files can be used to import a Web application into a Web server.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DDC18E-95D0-4FCB-BB44-3C615E691F67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5A782-2C1D-4279-80F3-9FF6FE12B742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B93EE-E46E-44CF-9828-2D2AAECFF15E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AA379-02C2-4244-918A-184863C3764D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D733A-8ED6-4F40-933A-F92253A26BC1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FDC09-CC5D-461B-AC63-745DA12391A8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A9AE7-F46D-437A-8AC2-B3662A670C50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845B4-EFFE-4DD8-9494-D205038BEA64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C:\Antbook\ch02\secondbuild&gt;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ant -f structured.xml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A32C4-A59E-416C-A035-3C862E71AFDA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6D326-2EEE-4FC2-B1AB-0899CDAD059A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A53FB4-E580-47AD-8379-70C37789C6AC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6E1B3-823F-4871-A4C2-571177C31D2B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5DEF3-83DF-41A4-8B14-37C693BBCB17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80B31-F2AA-4AB7-ABC7-32B2FF69332A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9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17F7A-FB16-480B-8D70-18545F71BEFE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7AE908-A4EB-4EE7-AE24-A095BA560448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C:\Antbook\ch02\secondbuild&gt; </a:t>
            </a:r>
            <a:r>
              <a:rPr lang="en-GB">
                <a:solidFill>
                  <a:srgbClr val="000000"/>
                </a:solidFill>
                <a:latin typeface="Courier New" pitchFamily="49" charset="0"/>
              </a:rPr>
              <a:t>ant -f structured.xml</a:t>
            </a:r>
            <a:r>
              <a:rPr lang="en-GB" b="1">
                <a:solidFill>
                  <a:srgbClr val="000000"/>
                </a:solidFill>
              </a:rPr>
              <a:t>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compile archive</a:t>
            </a:r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(on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–verbose</a:t>
            </a:r>
            <a:r>
              <a:rPr lang="en-GB"/>
              <a:t> mode</a:t>
            </a:r>
            <a:r>
              <a:rPr lang="en-GB">
                <a:solidFill>
                  <a:srgbClr val="FF0000"/>
                </a:solidFill>
              </a:rPr>
              <a:t>???</a:t>
            </a:r>
            <a:r>
              <a:rPr lang="en-GB"/>
              <a:t>).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7CEE-1F10-4AD9-8221-AEA86AF253C8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C:\Antbook\ch02\secondbuild&gt;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ant -f structured.xml all</a:t>
            </a:r>
          </a:p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GB" b="1" u="sng">
                <a:solidFill>
                  <a:srgbClr val="FF0000"/>
                </a:solidFill>
              </a:rPr>
              <a:t>TRY</a:t>
            </a:r>
            <a:r>
              <a:rPr lang="en-GB">
                <a:latin typeface="Courier New" pitchFamily="49" charset="0"/>
              </a:rPr>
              <a:t> </a:t>
            </a:r>
            <a:r>
              <a:rPr lang="en-GB"/>
              <a:t>it again </a:t>
            </a:r>
            <a:r>
              <a:rPr lang="en-GB" b="1" i="1" u="sng"/>
              <a:t>for changed target</a:t>
            </a:r>
            <a:r>
              <a:rPr lang="en-GB"/>
              <a:t>  with </a:t>
            </a:r>
            <a:r>
              <a:rPr lang="en-GB" b="1">
                <a:solidFill>
                  <a:srgbClr val="FF0000"/>
                </a:solidFill>
              </a:rPr>
              <a:t>swapped dependencies</a:t>
            </a:r>
            <a:r>
              <a:rPr lang="en-GB"/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endParaRPr lang="en-GB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GB">
                <a:solidFill>
                  <a:srgbClr val="000000"/>
                </a:solidFill>
                <a:latin typeface="Courier New" pitchFamily="49" charset="0"/>
              </a:rPr>
              <a:t>  &lt;target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GB">
                <a:solidFill>
                  <a:srgbClr val="000000"/>
                </a:solidFill>
                <a:latin typeface="Courier New" pitchFamily="49" charset="0"/>
              </a:rPr>
              <a:t>=“</a:t>
            </a:r>
            <a:r>
              <a:rPr lang="en-GB" b="1">
                <a:solidFill>
                  <a:srgbClr val="FF0000"/>
                </a:solidFill>
                <a:latin typeface="Courier New" pitchFamily="49" charset="0"/>
              </a:rPr>
              <a:t>all</a:t>
            </a:r>
            <a:r>
              <a:rPr lang="en-GB">
                <a:solidFill>
                  <a:srgbClr val="000000"/>
                </a:solidFill>
                <a:latin typeface="Courier New" pitchFamily="49" charset="0"/>
              </a:rPr>
              <a:t>”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depends</a:t>
            </a:r>
            <a:r>
              <a:rPr lang="en-GB">
                <a:solidFill>
                  <a:srgbClr val="000000"/>
                </a:solidFill>
                <a:latin typeface="Courier New" pitchFamily="49" charset="0"/>
              </a:rPr>
              <a:t>=“</a:t>
            </a:r>
            <a:r>
              <a:rPr lang="en-GB" b="1">
                <a:solidFill>
                  <a:srgbClr val="FF0000"/>
                </a:solidFill>
                <a:latin typeface="Courier New" pitchFamily="49" charset="0"/>
              </a:rPr>
              <a:t>clean,archive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”/&gt;</a:t>
            </a:r>
            <a:endParaRPr lang="en-GB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endParaRPr lang="en-GB" b="1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endParaRPr lang="en-GB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GB">
                <a:solidFill>
                  <a:srgbClr val="FF0000"/>
                </a:solidFill>
              </a:rPr>
              <a:t>and explain the resulting sequence: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1" hangingPunct="1"/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CDBCE-977A-4153-8DBA-A5485DC29787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7346A-1640-48A9-A046-9CB001970AA6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C:\Antbook\ch02\secondbuild&gt; </a:t>
            </a:r>
            <a:r>
              <a:rPr lang="en-GB" b="1" dirty="0">
                <a:solidFill>
                  <a:schemeClr val="bg1"/>
                </a:solidFill>
              </a:rPr>
              <a:t>java -cp build\classes org.example.antbook.lesson1.Main a b 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B7B8A-4AE0-463D-844D-F6288B54783C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1400"/>
              <a:t>You can halt a build if the return code of the program is not zero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5DDF8D-CD69-4D04-AFD1-DCAA878C5EF3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B68323-2FE3-4575-88CB-6E093A8FD99E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b="1" dirty="0">
                <a:solidFill>
                  <a:srgbClr val="000000"/>
                </a:solidFill>
              </a:rPr>
              <a:t>&lt;</a:t>
            </a:r>
            <a:r>
              <a:rPr lang="en-GB" b="1" dirty="0" err="1">
                <a:solidFill>
                  <a:srgbClr val="000000"/>
                </a:solidFill>
              </a:rPr>
              <a:t>arg</a:t>
            </a:r>
            <a:r>
              <a:rPr lang="en-GB" b="1" dirty="0">
                <a:solidFill>
                  <a:srgbClr val="000000"/>
                </a:solidFill>
              </a:rPr>
              <a:t> file="."/&gt; </a:t>
            </a:r>
            <a:r>
              <a:rPr lang="en-GB" b="1" dirty="0">
                <a:solidFill>
                  <a:srgbClr val="FF0000"/>
                </a:solidFill>
              </a:rPr>
              <a:t>???</a:t>
            </a:r>
          </a:p>
          <a:p>
            <a:pPr eaLnBrk="1" hangingPunct="1"/>
            <a:endParaRPr lang="en-GB" b="1" dirty="0">
              <a:solidFill>
                <a:srgbClr val="FF0000"/>
              </a:solidFill>
            </a:endParaRPr>
          </a:p>
          <a:p>
            <a:pPr eaLnBrk="1" hangingPunct="1"/>
            <a:endParaRPr lang="en-GB" b="1" dirty="0">
              <a:solidFill>
                <a:srgbClr val="FF0000"/>
              </a:solidFill>
            </a:endParaRPr>
          </a:p>
          <a:p>
            <a:pPr eaLnBrk="1" hangingPunct="1"/>
            <a:endParaRPr lang="en-GB" b="1" dirty="0">
              <a:solidFill>
                <a:srgbClr val="FF0000"/>
              </a:solidFill>
            </a:endParaRPr>
          </a:p>
          <a:p>
            <a:pPr eaLnBrk="1" hangingPunct="1"/>
            <a:endParaRPr lang="en-GB" b="1" dirty="0">
              <a:solidFill>
                <a:srgbClr val="FF0000"/>
              </a:solidFill>
            </a:endParaRPr>
          </a:p>
          <a:p>
            <a:pPr eaLnBrk="1" hangingPunct="1"/>
            <a:endParaRPr lang="en-GB" b="1" dirty="0">
              <a:solidFill>
                <a:srgbClr val="FF0000"/>
              </a:solidFill>
            </a:endParaRPr>
          </a:p>
          <a:p>
            <a:pPr eaLnBrk="1" hangingPunct="1"/>
            <a:endParaRPr lang="en-GB" b="1" dirty="0">
              <a:solidFill>
                <a:srgbClr val="FF0000"/>
              </a:solidFill>
            </a:endParaRPr>
          </a:p>
          <a:p>
            <a:pPr eaLnBrk="1" hangingPunct="1"/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includeAntRuntime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="no"??????</a:t>
            </a:r>
            <a:endParaRPr lang="en-GB" b="1" dirty="0">
              <a:solidFill>
                <a:srgbClr val="FF0000"/>
              </a:solidFill>
            </a:endParaRPr>
          </a:p>
          <a:p>
            <a:pPr eaLnBrk="1" hangingPunct="1"/>
            <a:endParaRPr lang="en-GB" b="1" dirty="0">
              <a:solidFill>
                <a:srgbClr val="FF0000"/>
              </a:solidFill>
            </a:endParaRPr>
          </a:p>
          <a:p>
            <a:pPr eaLnBrk="1" hangingPunct="1"/>
            <a:r>
              <a:rPr lang="en-GB" dirty="0">
                <a:latin typeface="Tahoma" pitchFamily="34" charset="0"/>
              </a:rPr>
              <a:t>Do not mix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&lt;java&gt;</a:t>
            </a:r>
            <a:r>
              <a:rPr lang="en-GB" dirty="0"/>
              <a:t> </a:t>
            </a:r>
            <a:r>
              <a:rPr lang="en-GB" dirty="0">
                <a:latin typeface="Tahoma" pitchFamily="34" charset="0"/>
              </a:rPr>
              <a:t>with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n-GB" dirty="0">
                <a:latin typeface="Tahoma" pitchFamily="34" charset="0"/>
              </a:rPr>
              <a:t>which </a:t>
            </a:r>
            <a:r>
              <a:rPr lang="en-GB" b="1" i="1" dirty="0">
                <a:solidFill>
                  <a:srgbClr val="FF0000"/>
                </a:solidFill>
                <a:latin typeface="Tahoma" pitchFamily="34" charset="0"/>
              </a:rPr>
              <a:t>compiles</a:t>
            </a:r>
            <a:r>
              <a:rPr lang="en-GB" dirty="0">
                <a:latin typeface="Tahoma" pitchFamily="34" charset="0"/>
              </a:rPr>
              <a:t> 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Main.java</a:t>
            </a:r>
            <a:r>
              <a:rPr lang="en-GB" dirty="0">
                <a:latin typeface="Tahoma" pitchFamily="34" charset="0"/>
              </a:rPr>
              <a:t>.</a:t>
            </a:r>
          </a:p>
          <a:p>
            <a:pPr eaLnBrk="1" hangingPunct="1"/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BB26D-8F0A-484A-A5C1-C7957EE964C1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5A9A3-A6EF-4032-AA54-1BDCB8A3F7A3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C:\Antbook\ch02\secondbuild&gt; </a:t>
            </a:r>
            <a:r>
              <a:rPr lang="en-GB" b="1" dirty="0"/>
              <a:t>ant </a:t>
            </a:r>
            <a:r>
              <a:rPr lang="en-GB" b="1" dirty="0">
                <a:solidFill>
                  <a:schemeClr val="bg1"/>
                </a:solidFill>
                <a:latin typeface="Courier New" pitchFamily="49" charset="0"/>
              </a:rPr>
              <a:t>-f execute.xml execute</a:t>
            </a:r>
            <a:endParaRPr lang="en-US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1586D3-3EAB-4483-BE18-28C952B48DAC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C:\Antbook\ch02\secondbuild&gt; </a:t>
            </a:r>
            <a:r>
              <a:rPr lang="en-GB" b="1" dirty="0">
                <a:solidFill>
                  <a:schemeClr val="bg1"/>
                </a:solidFill>
              </a:rPr>
              <a:t>ant -</a:t>
            </a:r>
            <a:r>
              <a:rPr lang="en-GB" b="1" dirty="0" err="1">
                <a:solidFill>
                  <a:schemeClr val="bg1"/>
                </a:solidFill>
              </a:rPr>
              <a:t>projecthelp</a:t>
            </a:r>
            <a:r>
              <a:rPr lang="en-GB" b="1" dirty="0">
                <a:solidFill>
                  <a:schemeClr val="bg1"/>
                </a:solidFill>
              </a:rPr>
              <a:t> -f execute.xml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B6728-0F35-4D1A-9DDF-5CEEC4823E86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z="1400">
                <a:solidFill>
                  <a:schemeClr val="bg1"/>
                </a:solidFill>
                <a:latin typeface="Courier New" pitchFamily="49" charset="0"/>
              </a:rPr>
              <a:t>C:\Antbook\ch02\secondbuild&gt; </a:t>
            </a:r>
            <a:r>
              <a:rPr lang="en-GB" sz="1300" b="1">
                <a:solidFill>
                  <a:srgbClr val="000000"/>
                </a:solidFill>
                <a:latin typeface="Courier New" pitchFamily="49" charset="0"/>
              </a:rPr>
              <a:t>ant -projecthelp</a:t>
            </a:r>
            <a:endParaRPr lang="en-US" sz="1300" b="1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dist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(or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bin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2FCB63-4DB5-470B-8613-64F0ED48DF2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35A8A-F7C4-4653-9996-3BE0BA66BE5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E603D2-D5D9-4AA4-93AA-A38C4B977EE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A651C-A3E3-45F1-8E99-F655C03D519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03C00-E598-42F6-9F93-C98C13CBAFF2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E96D7-F405-49FD-9947-6304E43DEA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A7C6C-50B8-4A3B-AA87-A05D1B899A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121B1-6812-4987-9613-C501534DDA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DC454-F585-44EC-8EDF-4E1AB47733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579CB-8854-479F-AEEE-5264901882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10D5-DC77-43ED-86B7-EF2CBE5A93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68EDB-C8F0-43B2-9ED8-8221B19579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3CF0C-4BE5-4508-8748-8E699871FC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3ACB6-EA9C-4D77-AD91-7B5FD3DE25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9064C-76AF-47B5-9FBE-EA545FD8A3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55F2-C013-4E18-9936-751E79F7BC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5125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6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7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8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9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0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1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2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3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4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5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6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7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8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9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0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1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2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3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4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5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6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grpSp>
            <p:nvGrpSpPr>
              <p:cNvPr id="1040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5148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9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0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1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2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3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4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5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6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7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8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9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0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1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2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3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4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5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6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7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8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9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0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1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2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3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4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5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6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5177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178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1035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5180" name="Line 1084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1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2" name="Arc 1086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1027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185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6002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186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87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+mn-lt"/>
              </a:defRPr>
            </a:lvl1pPr>
          </a:lstStyle>
          <a:p>
            <a:pPr>
              <a:defRPr/>
            </a:pPr>
            <a:fld id="{9BEA8EEF-BF94-4AB2-BA84-6925D5F598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dirty="0"/>
              <a:t>Software Development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GB" sz="3600" dirty="0"/>
              <a:t>COMP220/COMP285 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GB" sz="3600" dirty="0" err="1"/>
              <a:t>Seb</a:t>
            </a:r>
            <a:r>
              <a:rPr lang="en-GB" sz="3600" dirty="0"/>
              <a:t> </a:t>
            </a:r>
            <a:r>
              <a:rPr lang="en-GB" sz="3600" dirty="0" err="1"/>
              <a:t>Coope</a:t>
            </a:r>
            <a:endParaRPr kumimoji="1" lang="en-GB" sz="3600" dirty="0"/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GB" sz="3600" b="1" dirty="0">
                <a:solidFill>
                  <a:schemeClr val="tx2"/>
                </a:solidFill>
              </a:rPr>
              <a:t>Ant: Structured Build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42844" y="6308725"/>
            <a:ext cx="8786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200"/>
              <a:t>These </a:t>
            </a:r>
            <a:r>
              <a:rPr lang="en-GB" sz="1200" dirty="0"/>
              <a:t>slides are mainly based on “Java Development with Ant” - E. Hatcher &amp; </a:t>
            </a:r>
            <a:r>
              <a:rPr lang="en-GB" sz="1200" dirty="0" err="1"/>
              <a:t>S.Loughran</a:t>
            </a:r>
            <a:r>
              <a:rPr lang="en-GB" sz="1200" dirty="0"/>
              <a:t>. Manning Publications, 2003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B63E5-18F6-4069-9363-F68F4B83DB41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573"/>
            <a:ext cx="7772400" cy="104616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Laying out the source directories and source files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552" y="1268760"/>
            <a:ext cx="8064500" cy="51125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spcAft>
                <a:spcPts val="600"/>
              </a:spcAft>
              <a:buFontTx/>
              <a:buChar char="•"/>
            </a:pPr>
            <a:r>
              <a:rPr lang="en-GB" sz="2400" dirty="0">
                <a:latin typeface="Tahoma" pitchFamily="34" charset="0"/>
              </a:rPr>
              <a:t>Recall also that </a:t>
            </a:r>
            <a:r>
              <a:rPr lang="en-GB" sz="2400" b="1" i="1" dirty="0">
                <a:latin typeface="Tahoma" pitchFamily="34" charset="0"/>
              </a:rPr>
              <a:t>packages</a:t>
            </a:r>
            <a:r>
              <a:rPr lang="en-GB" sz="2400" i="1" dirty="0">
                <a:latin typeface="Tahoma" pitchFamily="34" charset="0"/>
              </a:rPr>
              <a:t> give an appropriate </a:t>
            </a:r>
            <a:r>
              <a:rPr lang="en-GB" sz="2400" b="1" i="1" dirty="0">
                <a:latin typeface="Tahoma" pitchFamily="34" charset="0"/>
              </a:rPr>
              <a:t>level of access</a:t>
            </a:r>
            <a:r>
              <a:rPr lang="en-GB" sz="2400" dirty="0">
                <a:latin typeface="Tahoma" pitchFamily="34" charset="0"/>
              </a:rPr>
              <a:t>  to their classes and methods. </a:t>
            </a:r>
          </a:p>
          <a:p>
            <a:pPr marL="342900" indent="-342900">
              <a:spcBef>
                <a:spcPct val="50000"/>
              </a:spcBef>
              <a:spcAft>
                <a:spcPts val="600"/>
              </a:spcAft>
              <a:buFontTx/>
              <a:buChar char="•"/>
            </a:pPr>
            <a:r>
              <a:rPr lang="en-GB" sz="2400" dirty="0">
                <a:latin typeface="Tahoma" pitchFamily="34" charset="0"/>
              </a:rPr>
              <a:t>It is quite reasonable that </a:t>
            </a:r>
            <a:r>
              <a:rPr lang="en-GB" sz="2400" b="1" i="1" dirty="0">
                <a:latin typeface="Tahoma" pitchFamily="34" charset="0"/>
              </a:rPr>
              <a:t>related classes</a:t>
            </a:r>
            <a:r>
              <a:rPr lang="en-GB" sz="2400" dirty="0">
                <a:latin typeface="Tahoma" pitchFamily="34" charset="0"/>
              </a:rPr>
              <a:t>  are  </a:t>
            </a:r>
            <a:r>
              <a:rPr lang="en-GB" sz="2400" b="1" i="1" dirty="0">
                <a:latin typeface="Tahoma" pitchFamily="34" charset="0"/>
              </a:rPr>
              <a:t>in the same package </a:t>
            </a:r>
            <a:r>
              <a:rPr lang="en-GB" sz="2400" dirty="0">
                <a:latin typeface="Tahoma" pitchFamily="34" charset="0"/>
              </a:rPr>
              <a:t> (i.e. have the same package declaration). </a:t>
            </a:r>
          </a:p>
          <a:p>
            <a:pPr marL="342900" indent="-342900">
              <a:spcBef>
                <a:spcPct val="50000"/>
              </a:spcBef>
              <a:spcAft>
                <a:spcPts val="600"/>
              </a:spcAft>
              <a:buFontTx/>
              <a:buChar char="•"/>
            </a:pPr>
            <a:r>
              <a:rPr lang="en-GB" sz="2400" dirty="0">
                <a:latin typeface="Tahoma" pitchFamily="34" charset="0"/>
              </a:rPr>
              <a:t>Packages also allow to use “qualified” </a:t>
            </a:r>
            <a:r>
              <a:rPr lang="en-GB" sz="2400" b="1" i="1" dirty="0">
                <a:latin typeface="Tahoma" pitchFamily="34" charset="0"/>
              </a:rPr>
              <a:t>class</a:t>
            </a:r>
            <a:r>
              <a:rPr lang="en-GB" sz="2400" dirty="0">
                <a:latin typeface="Tahoma" pitchFamily="34" charset="0"/>
              </a:rPr>
              <a:t>  and </a:t>
            </a:r>
            <a:r>
              <a:rPr lang="en-GB" sz="2400" b="1" i="1" dirty="0">
                <a:latin typeface="Tahoma" pitchFamily="34" charset="0"/>
              </a:rPr>
              <a:t>method</a:t>
            </a:r>
            <a:r>
              <a:rPr lang="en-GB" sz="2400" i="1" dirty="0">
                <a:latin typeface="Tahoma" pitchFamily="34" charset="0"/>
              </a:rPr>
              <a:t> </a:t>
            </a:r>
            <a:r>
              <a:rPr lang="en-GB" sz="2400" b="1" i="1" dirty="0">
                <a:latin typeface="Tahoma" pitchFamily="34" charset="0"/>
              </a:rPr>
              <a:t>names</a:t>
            </a:r>
            <a:r>
              <a:rPr lang="en-GB" sz="2400" dirty="0">
                <a:latin typeface="Tahoma" pitchFamily="34" charset="0"/>
              </a:rPr>
              <a:t>  specific to these packages like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org.example.antbook.lesson1.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Main</a:t>
            </a:r>
            <a:endParaRPr lang="en-GB" sz="2400" dirty="0">
              <a:solidFill>
                <a:srgbClr val="000000"/>
              </a:solidFill>
              <a:latin typeface="Tahoma" pitchFamily="34" charset="0"/>
            </a:endParaRPr>
          </a:p>
          <a:p>
            <a:pPr marL="742950" lvl="1" indent="-285750">
              <a:spcBef>
                <a:spcPct val="50000"/>
              </a:spcBef>
              <a:spcAft>
                <a:spcPts val="600"/>
              </a:spcAft>
            </a:pPr>
            <a:r>
              <a:rPr lang="en-GB" sz="2000" i="1" dirty="0">
                <a:latin typeface="Tahoma" pitchFamily="34" charset="0"/>
              </a:rPr>
              <a:t>- </a:t>
            </a:r>
            <a:r>
              <a:rPr lang="en-GB" sz="2000" b="1" i="1" dirty="0">
                <a:latin typeface="Tahoma" pitchFamily="34" charset="0"/>
              </a:rPr>
              <a:t>without any</a:t>
            </a:r>
            <a:r>
              <a:rPr lang="en-GB" sz="2000" b="1" dirty="0">
                <a:latin typeface="Tahoma" pitchFamily="34" charset="0"/>
              </a:rPr>
              <a:t> </a:t>
            </a:r>
            <a:r>
              <a:rPr lang="en-GB" sz="2000" b="1" i="1" dirty="0">
                <a:latin typeface="Tahoma" pitchFamily="34" charset="0"/>
              </a:rPr>
              <a:t>conflict</a:t>
            </a:r>
            <a:r>
              <a:rPr lang="en-GB" sz="2000" dirty="0">
                <a:latin typeface="Tahoma" pitchFamily="34" charset="0"/>
              </a:rPr>
              <a:t>  even with possibly identical names in some other projects within other packages.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488C5-9890-4F47-AA75-4F3640077E10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/>
              <a:t>Compilation</a:t>
            </a:r>
            <a:r>
              <a:rPr lang="en-GB" sz="3200" dirty="0"/>
              <a:t> from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b="1" dirty="0">
                <a:latin typeface="+mn-lt"/>
                <a:cs typeface="Courier New" pitchFamily="49" charset="0"/>
              </a:rPr>
              <a:t>command line</a:t>
            </a:r>
          </a:p>
        </p:txBody>
      </p:sp>
      <p:sp>
        <p:nvSpPr>
          <p:cNvPr id="12292" name="Text Box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1"/>
            <a:ext cx="8569325" cy="2020884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800" b="1" u="sng" dirty="0">
                <a:solidFill>
                  <a:srgbClr val="FF0000"/>
                </a:solidFill>
              </a:rPr>
              <a:t>TRY</a:t>
            </a:r>
            <a:r>
              <a:rPr lang="en-GB" sz="2800" dirty="0"/>
              <a:t> the following: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sz="2000" dirty="0"/>
              <a:t>Compile our renewed java class with the </a:t>
            </a:r>
            <a:r>
              <a:rPr lang="en-GB" sz="2000" b="1" i="1" dirty="0"/>
              <a:t>full name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C:\Antbook\ch02\</a:t>
            </a:r>
            <a:r>
              <a:rPr lang="en-GB" sz="2000" b="1" dirty="0">
                <a:solidFill>
                  <a:srgbClr val="7030A0"/>
                </a:solidFill>
                <a:latin typeface="Courier New" pitchFamily="49" charset="0"/>
              </a:rPr>
              <a:t>secondbuild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\   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org\example\</a:t>
            </a:r>
            <a:r>
              <a:rPr lang="en-GB" sz="2000" b="1" i="1" dirty="0" err="1">
                <a:solidFill>
                  <a:srgbClr val="FF0000"/>
                </a:solidFill>
                <a:latin typeface="Courier New" pitchFamily="49" charset="0"/>
              </a:rPr>
              <a:t>antbook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\lesson1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Main.java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000" dirty="0"/>
              <a:t>by the command</a:t>
            </a:r>
          </a:p>
        </p:txBody>
      </p:sp>
      <p:sp>
        <p:nvSpPr>
          <p:cNvPr id="12294" name="Text Box 12"/>
          <p:cNvSpPr txBox="1">
            <a:spLocks noChangeArrowheads="1"/>
          </p:cNvSpPr>
          <p:nvPr/>
        </p:nvSpPr>
        <p:spPr bwMode="auto">
          <a:xfrm>
            <a:off x="468313" y="3714752"/>
            <a:ext cx="834866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000" dirty="0"/>
              <a:t> </a:t>
            </a:r>
            <a:r>
              <a:rPr lang="en-GB" sz="2000" dirty="0">
                <a:latin typeface="Tahoma" pitchFamily="34" charset="0"/>
              </a:rPr>
              <a:t>option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-d ..\build\classes</a:t>
            </a:r>
            <a:r>
              <a:rPr lang="en-GB" sz="2000" dirty="0"/>
              <a:t>   </a:t>
            </a:r>
            <a:r>
              <a:rPr lang="en-GB" sz="2000" dirty="0">
                <a:latin typeface="Tahoma" pitchFamily="34" charset="0"/>
              </a:rPr>
              <a:t>specifies </a:t>
            </a:r>
            <a:r>
              <a:rPr lang="en-GB" sz="2000" b="1" i="1" dirty="0">
                <a:latin typeface="Tahoma" pitchFamily="34" charset="0"/>
              </a:rPr>
              <a:t>directory  </a:t>
            </a:r>
            <a:r>
              <a:rPr lang="en-GB" sz="2000" dirty="0">
                <a:latin typeface="Tahoma" pitchFamily="34" charset="0"/>
              </a:rPr>
              <a:t>(full or relative name)</a:t>
            </a:r>
            <a:r>
              <a:rPr lang="en-GB" sz="2000" i="1" dirty="0">
                <a:latin typeface="Tahoma" pitchFamily="34" charset="0"/>
              </a:rPr>
              <a:t> where to place </a:t>
            </a:r>
            <a:r>
              <a:rPr lang="en-GB" sz="2000" b="1" i="1" dirty="0">
                <a:solidFill>
                  <a:srgbClr val="FF0000"/>
                </a:solidFill>
                <a:latin typeface="Tahoma" pitchFamily="34" charset="0"/>
              </a:rPr>
              <a:t>generated</a:t>
            </a:r>
            <a:r>
              <a:rPr lang="en-GB" sz="2000" i="1" dirty="0">
                <a:latin typeface="Tahoma" pitchFamily="34" charset="0"/>
              </a:rPr>
              <a:t> class files .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 org\example\</a:t>
            </a:r>
            <a:r>
              <a:rPr lang="en-GB" sz="2000" b="1" i="1" dirty="0" err="1">
                <a:solidFill>
                  <a:srgbClr val="FF0000"/>
                </a:solidFill>
                <a:latin typeface="Courier New" pitchFamily="49" charset="0"/>
              </a:rPr>
              <a:t>antbook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\lesson1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Main.java</a:t>
            </a:r>
            <a:r>
              <a:rPr lang="en-GB" sz="2000" b="1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1200"/>
              </a:spcAft>
            </a:pPr>
            <a:r>
              <a:rPr lang="en-GB" sz="2000" b="1" dirty="0">
                <a:solidFill>
                  <a:srgbClr val="000000"/>
                </a:solidFill>
                <a:latin typeface="Tahoma" pitchFamily="34" charset="0"/>
              </a:rPr>
              <a:t>   </a:t>
            </a:r>
            <a:r>
              <a:rPr lang="en-GB" sz="2000" dirty="0">
                <a:latin typeface="Tahoma" pitchFamily="34" charset="0"/>
              </a:rPr>
              <a:t>is </a:t>
            </a:r>
            <a:r>
              <a:rPr lang="en-GB" sz="2000" b="1" i="1" dirty="0">
                <a:solidFill>
                  <a:srgbClr val="FF0000"/>
                </a:solidFill>
                <a:latin typeface="Tahoma" pitchFamily="34" charset="0"/>
              </a:rPr>
              <a:t>source</a:t>
            </a:r>
            <a:r>
              <a:rPr lang="en-GB" sz="2000" i="1" dirty="0">
                <a:latin typeface="Tahoma" pitchFamily="34" charset="0"/>
              </a:rPr>
              <a:t> file to be compiled:  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>
                <a:latin typeface="Tahoma" pitchFamily="34" charset="0"/>
              </a:rPr>
              <a:t>  this should be either </a:t>
            </a:r>
            <a:r>
              <a:rPr lang="en-GB" sz="2000" b="1" i="1" dirty="0">
                <a:latin typeface="Tahoma" pitchFamily="34" charset="0"/>
              </a:rPr>
              <a:t>full name</a:t>
            </a:r>
            <a:r>
              <a:rPr lang="en-GB" sz="2000" dirty="0">
                <a:latin typeface="Tahoma" pitchFamily="34" charset="0"/>
              </a:rPr>
              <a:t>  or a </a:t>
            </a:r>
            <a:r>
              <a:rPr lang="en-GB" sz="2000" b="1" i="1" dirty="0">
                <a:latin typeface="Tahoma" pitchFamily="34" charset="0"/>
              </a:rPr>
              <a:t>name relative</a:t>
            </a:r>
            <a:r>
              <a:rPr lang="en-GB" sz="2000" dirty="0">
                <a:latin typeface="Tahoma" pitchFamily="34" charset="0"/>
              </a:rPr>
              <a:t>  to the current directory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C:\comp220_285\lecture007\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en-GB" sz="2000" dirty="0">
                <a:latin typeface="Tahoma" pitchFamily="34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AD5E2-D562-41E0-982B-F9EB5652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69723"/>
            <a:ext cx="9036496" cy="919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7F7239-BB98-4845-9218-C15DB6AB94B7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/>
              <a:t>Compilation</a:t>
            </a:r>
            <a:r>
              <a:rPr lang="en-GB" sz="3200" dirty="0"/>
              <a:t> from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b="1" dirty="0">
                <a:cs typeface="Courier New" pitchFamily="49" charset="0"/>
              </a:rPr>
              <a:t>command line</a:t>
            </a:r>
            <a:endParaRPr lang="en-GB" sz="3200" dirty="0">
              <a:solidFill>
                <a:srgbClr val="000000"/>
              </a:solidFill>
            </a:endParaRPr>
          </a:p>
        </p:txBody>
      </p:sp>
      <p:sp>
        <p:nvSpPr>
          <p:cNvPr id="13316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7388" y="984248"/>
            <a:ext cx="7956578" cy="530227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sz="2800" dirty="0"/>
              <a:t>Then the resulting compiled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Main.class</a:t>
            </a:r>
            <a:r>
              <a:rPr lang="en-GB" sz="2800" dirty="0"/>
              <a:t> will have the corresponding full path: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en-GB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>
                <a:solidFill>
                  <a:srgbClr val="000000"/>
                </a:solidFill>
                <a:latin typeface="Courier New" pitchFamily="49" charset="0"/>
              </a:rPr>
              <a:t>C:\Antbook\ch02\</a:t>
            </a:r>
            <a:r>
              <a:rPr lang="en-GB" sz="2400" b="1" dirty="0">
                <a:solidFill>
                  <a:srgbClr val="7030A0"/>
                </a:solidFill>
                <a:latin typeface="Courier New" pitchFamily="49" charset="0"/>
              </a:rPr>
              <a:t>secondbuild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\build\classes\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GB" sz="2400" b="1" i="1" dirty="0">
                <a:solidFill>
                  <a:srgbClr val="FF0000"/>
                </a:solidFill>
                <a:latin typeface="Courier New" pitchFamily="49" charset="0"/>
              </a:rPr>
              <a:t>org\example\</a:t>
            </a:r>
            <a:r>
              <a:rPr lang="en-GB" sz="2400" b="1" i="1" dirty="0" err="1">
                <a:solidFill>
                  <a:srgbClr val="FF0000"/>
                </a:solidFill>
                <a:latin typeface="Courier New" pitchFamily="49" charset="0"/>
              </a:rPr>
              <a:t>antbook</a:t>
            </a:r>
            <a:r>
              <a:rPr lang="en-GB" sz="2400" b="1" i="1" dirty="0">
                <a:solidFill>
                  <a:srgbClr val="FF0000"/>
                </a:solidFill>
                <a:latin typeface="Courier New" pitchFamily="49" charset="0"/>
              </a:rPr>
              <a:t>\lesson1\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Main.class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400" i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i="1" dirty="0">
                <a:solidFill>
                  <a:srgbClr val="FF0000"/>
                </a:solidFill>
              </a:rPr>
              <a:t>provided</a:t>
            </a:r>
            <a:r>
              <a:rPr lang="en-GB" sz="2400" dirty="0"/>
              <a:t>  that the subdirectories 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build\classes</a:t>
            </a:r>
            <a:r>
              <a:rPr lang="en-GB" sz="24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dirty="0">
                <a:solidFill>
                  <a:srgbClr val="FF0000"/>
                </a:solidFill>
              </a:rPr>
              <a:t>exist</a:t>
            </a:r>
            <a:r>
              <a:rPr lang="en-GB" sz="24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b="1" dirty="0">
                <a:solidFill>
                  <a:srgbClr val="FF0000"/>
                </a:solidFill>
              </a:rPr>
              <a:t>Check that existence of these directories is really necessary!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GB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E47B9-477C-428B-818D-8FB1F14CE00F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414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/>
              <a:t>Compilation</a:t>
            </a:r>
            <a:r>
              <a:rPr lang="en-GB" sz="3200" dirty="0"/>
              <a:t> from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b="1" dirty="0">
                <a:cs typeface="Courier New" pitchFamily="49" charset="0"/>
              </a:rPr>
              <a:t>command line</a:t>
            </a:r>
            <a:endParaRPr lang="en-GB" sz="3200" dirty="0">
              <a:solidFill>
                <a:srgbClr val="000000"/>
              </a:solidFill>
            </a:endParaRP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4313" y="785794"/>
            <a:ext cx="8715375" cy="5572164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sz="2600" b="1" dirty="0"/>
              <a:t>Summarise</a:t>
            </a:r>
            <a:r>
              <a:rPr lang="en-GB" sz="2600" dirty="0"/>
              <a:t> that, the general form of </a:t>
            </a:r>
            <a:r>
              <a:rPr lang="en-GB" sz="2600" b="1" i="1" dirty="0"/>
              <a:t>compile command</a:t>
            </a:r>
            <a:r>
              <a:rPr lang="en-GB" sz="2600" dirty="0"/>
              <a:t>  is:</a:t>
            </a:r>
            <a:endParaRPr lang="en-GB" sz="26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–d [where to compile] [what to compile]</a:t>
            </a:r>
            <a:endParaRPr lang="en-GB" sz="24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sz="2600" b="1" i="1" dirty="0"/>
              <a:t>Package declaration</a:t>
            </a:r>
            <a:r>
              <a:rPr lang="en-GB" sz="2600" dirty="0"/>
              <a:t> </a:t>
            </a:r>
            <a:r>
              <a:rPr lang="en-GB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aaa.bbb.ccc</a:t>
            </a:r>
            <a:r>
              <a:rPr lang="en-GB" sz="2600" dirty="0"/>
              <a:t> of the compiled class shows the </a:t>
            </a:r>
            <a:r>
              <a:rPr lang="en-GB" sz="2600" b="1" i="1" dirty="0"/>
              <a:t>path</a:t>
            </a:r>
            <a:r>
              <a:rPr lang="en-GB" sz="2600" dirty="0"/>
              <a:t> </a:t>
            </a:r>
            <a:r>
              <a:rPr lang="en-GB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aaa</a:t>
            </a:r>
            <a:r>
              <a:rPr lang="en-GB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GB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bbb</a:t>
            </a:r>
            <a:r>
              <a:rPr lang="en-GB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GB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ccc</a:t>
            </a:r>
            <a:r>
              <a:rPr lang="en-GB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600" dirty="0"/>
              <a:t>for the compiled class </a:t>
            </a:r>
            <a:r>
              <a:rPr lang="en-GB" sz="2600" b="1" i="1" dirty="0"/>
              <a:t>relatively</a:t>
            </a:r>
            <a:r>
              <a:rPr lang="en-GB" sz="2600" i="1" dirty="0"/>
              <a:t> to  </a:t>
            </a:r>
            <a:r>
              <a:rPr lang="en-GB" sz="2600" b="1" dirty="0">
                <a:solidFill>
                  <a:srgbClr val="000000"/>
                </a:solidFill>
                <a:latin typeface="Courier New" pitchFamily="49" charset="0"/>
              </a:rPr>
              <a:t>[where to compile]</a:t>
            </a:r>
          </a:p>
          <a:p>
            <a:pPr marL="0" indent="0" eaLnBrk="1" hangingPunct="1">
              <a:spcBef>
                <a:spcPct val="50000"/>
              </a:spcBef>
              <a:buClrTx/>
              <a:buSzTx/>
              <a:buNone/>
            </a:pPr>
            <a:endParaRPr lang="en-GB" sz="2600" dirty="0"/>
          </a:p>
          <a:p>
            <a:pPr eaLnBrk="1" hangingPunct="1">
              <a:buFont typeface="Wingdings" pitchFamily="2" charset="2"/>
              <a:buNone/>
            </a:pPr>
            <a:endParaRPr lang="en-GB" sz="20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81E3B-BD28-4E43-AED1-308089CC2746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eaLnBrk="1" hangingPunct="1"/>
            <a:r>
              <a:rPr lang="en-GB" sz="3200" b="1" dirty="0"/>
              <a:t>Compilation</a:t>
            </a:r>
            <a:r>
              <a:rPr lang="en-GB" sz="3200" dirty="0"/>
              <a:t> from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b="1" dirty="0">
                <a:cs typeface="Courier New" pitchFamily="49" charset="0"/>
              </a:rPr>
              <a:t>command line</a:t>
            </a:r>
            <a:endParaRPr lang="en-GB" sz="3200" dirty="0">
              <a:solidFill>
                <a:srgbClr val="000000"/>
              </a:solidFill>
            </a:endParaRPr>
          </a:p>
        </p:txBody>
      </p:sp>
      <p:sp>
        <p:nvSpPr>
          <p:cNvPr id="15364" name="Text Box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80400" cy="8636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sz="2400" b="1" u="sng">
                <a:solidFill>
                  <a:srgbClr val="FF0000"/>
                </a:solidFill>
              </a:rPr>
              <a:t>TRY</a:t>
            </a:r>
            <a:r>
              <a:rPr lang="en-GB" sz="2400"/>
              <a:t> the same command again, but with </a:t>
            </a:r>
            <a:r>
              <a:rPr lang="en-GB" sz="2400" b="1" i="1">
                <a:solidFill>
                  <a:srgbClr val="FF0000"/>
                </a:solidFill>
              </a:rPr>
              <a:t>commented</a:t>
            </a:r>
            <a:r>
              <a:rPr lang="en-GB" sz="2400"/>
              <a:t> package declaration in </a:t>
            </a:r>
            <a:r>
              <a:rPr lang="en-GB" sz="2400" b="1">
                <a:solidFill>
                  <a:srgbClr val="000000"/>
                </a:solidFill>
                <a:latin typeface="Courier New" pitchFamily="49" charset="0"/>
              </a:rPr>
              <a:t>Main.java: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187450" y="1785938"/>
            <a:ext cx="612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//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package org.example.antbook.lesson1;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619250" y="4318000"/>
            <a:ext cx="582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ourier New" pitchFamily="49" charset="0"/>
              </a:rPr>
              <a:t>package org.example</a:t>
            </a:r>
            <a:r>
              <a:rPr lang="en-GB" sz="2000" b="1">
                <a:solidFill>
                  <a:srgbClr val="000000"/>
                </a:solidFill>
                <a:latin typeface="Courier New" pitchFamily="49" charset="0"/>
              </a:rPr>
              <a:t>2</a:t>
            </a:r>
            <a:r>
              <a:rPr lang="en-GB" sz="2000" b="1">
                <a:solidFill>
                  <a:srgbClr val="FF0000"/>
                </a:solidFill>
                <a:latin typeface="Courier New" pitchFamily="49" charset="0"/>
              </a:rPr>
              <a:t>.antbook.lesson1;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539750" y="2286000"/>
            <a:ext cx="8604250" cy="93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GB" sz="2800" b="1" dirty="0">
                <a:solidFill>
                  <a:srgbClr val="FF0000"/>
                </a:solidFill>
                <a:latin typeface="Tahoma" pitchFamily="34" charset="0"/>
              </a:rPr>
              <a:t>In which directory the compiled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Main.class</a:t>
            </a:r>
            <a:r>
              <a:rPr lang="en-GB" sz="2800" b="1" dirty="0">
                <a:solidFill>
                  <a:srgbClr val="FF0000"/>
                </a:solidFill>
                <a:latin typeface="Tahoma" pitchFamily="34" charset="0"/>
              </a:rPr>
              <a:t> will appear? </a:t>
            </a:r>
            <a:r>
              <a:rPr lang="en-GB" sz="2800" dirty="0">
                <a:latin typeface="Tahoma" pitchFamily="34" charset="0"/>
              </a:rPr>
              <a:t>(Use </a:t>
            </a:r>
            <a:r>
              <a:rPr lang="en-GB" sz="2800" b="1" dirty="0">
                <a:latin typeface="Tahoma" pitchFamily="34" charset="0"/>
              </a:rPr>
              <a:t>time stamps</a:t>
            </a:r>
            <a:r>
              <a:rPr lang="en-GB" sz="2800" dirty="0">
                <a:latin typeface="Tahoma" pitchFamily="34" charset="0"/>
              </a:rPr>
              <a:t> to identify.)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539750" y="3286125"/>
            <a:ext cx="8604250" cy="10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GB" sz="2800" b="1" u="sng">
                <a:solidFill>
                  <a:srgbClr val="FF0000"/>
                </a:solidFill>
                <a:latin typeface="Tahoma" pitchFamily="34" charset="0"/>
              </a:rPr>
              <a:t>TRY</a:t>
            </a:r>
            <a:r>
              <a:rPr lang="en-GB" sz="2800">
                <a:latin typeface="Tahoma" pitchFamily="34" charset="0"/>
              </a:rPr>
              <a:t> the same command again with a different package declaration in the class </a:t>
            </a:r>
            <a:r>
              <a:rPr lang="en-GB" sz="2800" b="1">
                <a:solidFill>
                  <a:srgbClr val="000000"/>
                </a:solidFill>
                <a:latin typeface="Courier New" pitchFamily="49" charset="0"/>
              </a:rPr>
              <a:t>Main.java</a:t>
            </a:r>
            <a:endParaRPr lang="en-GB" sz="32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539750" y="4857750"/>
            <a:ext cx="8247063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GB" sz="2800" b="1" dirty="0">
                <a:latin typeface="Tahoma" pitchFamily="34" charset="0"/>
              </a:rPr>
              <a:t>Where now the compiled class</a:t>
            </a:r>
            <a:r>
              <a:rPr lang="en-GB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Main.class</a:t>
            </a:r>
            <a:r>
              <a:rPr lang="en-GB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GB" sz="2800" b="1" dirty="0">
                <a:latin typeface="Tahoma" pitchFamily="34" charset="0"/>
              </a:rPr>
              <a:t>will appear?</a:t>
            </a:r>
            <a:r>
              <a:rPr lang="en-GB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GB" sz="2800" dirty="0">
                <a:latin typeface="Tahoma" pitchFamily="34" charset="0"/>
              </a:rPr>
              <a:t>(Use </a:t>
            </a:r>
            <a:r>
              <a:rPr lang="en-GB" sz="2800" b="1" dirty="0">
                <a:latin typeface="Tahoma" pitchFamily="34" charset="0"/>
              </a:rPr>
              <a:t>time stamps</a:t>
            </a:r>
            <a:r>
              <a:rPr lang="en-GB" sz="2800" dirty="0">
                <a:latin typeface="Tahoma" pitchFamily="34" charset="0"/>
              </a:rPr>
              <a:t> to identify.)</a:t>
            </a:r>
            <a:endParaRPr lang="en-GB" sz="2800" b="1" dirty="0">
              <a:solidFill>
                <a:srgbClr val="FF0000"/>
              </a:solidFill>
              <a:latin typeface="Tahoma" pitchFamily="34" charset="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GB" sz="2800" b="1" dirty="0">
                <a:solidFill>
                  <a:srgbClr val="FF0000"/>
                </a:solidFill>
                <a:latin typeface="Tahoma" pitchFamily="34" charset="0"/>
              </a:rPr>
              <a:t>RECOVER  the original package name!!!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animBg="1"/>
      <p:bldP spid="15365" grpId="0"/>
      <p:bldP spid="15366" grpId="0"/>
      <p:bldP spid="15367" grpId="0" animBg="1"/>
      <p:bldP spid="15368" grpId="0" animBg="1"/>
      <p:bldP spid="153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098"/>
            <a:ext cx="7772400" cy="103663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dirty="0"/>
              <a:t>Summary on compiling with package declarations in source files</a:t>
            </a:r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353300" cy="5616624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sz="2800" dirty="0"/>
              <a:t>The general form of </a:t>
            </a:r>
            <a:r>
              <a:rPr lang="en-GB" sz="2800" b="1" i="1" dirty="0"/>
              <a:t>compile command</a:t>
            </a:r>
            <a:r>
              <a:rPr lang="en-GB" sz="2800" dirty="0"/>
              <a:t>  is:</a:t>
            </a:r>
            <a:endParaRPr lang="en-GB" sz="28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 –d [directory where to compile] [what to compile]</a:t>
            </a:r>
            <a:endParaRPr lang="en-GB" sz="2800" dirty="0"/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GB" sz="2800" dirty="0"/>
              <a:t>Package declaration in a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.java</a:t>
            </a:r>
            <a:r>
              <a:rPr lang="en-GB" sz="2800" dirty="0"/>
              <a:t> file says </a:t>
            </a:r>
            <a:r>
              <a:rPr lang="en-GB" sz="2800" b="1" i="1" dirty="0"/>
              <a:t>where to put</a:t>
            </a:r>
            <a:r>
              <a:rPr lang="en-GB" sz="2800" i="1" dirty="0"/>
              <a:t> the resulting compiled class</a:t>
            </a:r>
            <a:r>
              <a:rPr lang="en-GB" sz="2800" dirty="0"/>
              <a:t> </a:t>
            </a:r>
            <a:r>
              <a:rPr lang="en-GB" sz="2800" b="1" i="1" dirty="0"/>
              <a:t>relatively</a:t>
            </a:r>
            <a:r>
              <a:rPr lang="en-GB" sz="2800" dirty="0"/>
              <a:t>  to a directory (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-d [directory]</a:t>
            </a:r>
            <a:r>
              <a:rPr lang="en-GB" sz="2800" dirty="0"/>
              <a:t>). 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Clr>
                <a:schemeClr val="tx1"/>
              </a:buClr>
              <a:buFontTx/>
              <a:buChar char="•"/>
            </a:pPr>
            <a:r>
              <a:rPr lang="en-GB" sz="2800" dirty="0"/>
              <a:t>When the </a:t>
            </a:r>
            <a:r>
              <a:rPr lang="en-GB" sz="2800" b="1" dirty="0"/>
              <a:t>Java</a:t>
            </a:r>
            <a:r>
              <a:rPr lang="en-GB" sz="2800" dirty="0"/>
              <a:t> compiler compiles the files, it </a:t>
            </a:r>
            <a:r>
              <a:rPr lang="en-GB" sz="2800" i="1" dirty="0"/>
              <a:t>always places the output files </a:t>
            </a:r>
            <a:r>
              <a:rPr lang="en-GB" sz="2800" b="1" i="1" dirty="0"/>
              <a:t>in a</a:t>
            </a:r>
            <a:r>
              <a:rPr lang="en-GB" sz="2800" i="1" dirty="0"/>
              <a:t> </a:t>
            </a:r>
            <a:r>
              <a:rPr lang="en-GB" sz="2800" b="1" i="1" dirty="0"/>
              <a:t>directory path that matches the package declaration</a:t>
            </a:r>
            <a:r>
              <a:rPr lang="en-GB" sz="2800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4797368"/>
            <a:ext cx="7920880" cy="1944000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                                                        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6296" y="6248400"/>
            <a:ext cx="1905000" cy="457200"/>
          </a:xfrm>
        </p:spPr>
        <p:txBody>
          <a:bodyPr/>
          <a:lstStyle/>
          <a:p>
            <a:pPr>
              <a:defRPr/>
            </a:pPr>
            <a:fld id="{917634A8-8F8B-41C0-97A3-E02B9A520097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2"/>
            <a:ext cx="7772400" cy="9366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dirty="0">
                <a:solidFill>
                  <a:srgbClr val="000000"/>
                </a:solidFill>
              </a:rPr>
              <a:t>&lt;</a:t>
            </a:r>
            <a:r>
              <a:rPr lang="en-GB" sz="2800" dirty="0" err="1">
                <a:solidFill>
                  <a:srgbClr val="000000"/>
                </a:solidFill>
              </a:rPr>
              <a:t>javac</a:t>
            </a:r>
            <a:r>
              <a:rPr lang="en-GB" sz="2800" dirty="0">
                <a:solidFill>
                  <a:srgbClr val="000000"/>
                </a:solidFill>
              </a:rPr>
              <a:t>&gt;</a:t>
            </a:r>
            <a:r>
              <a:rPr lang="en-GB" sz="2800" dirty="0"/>
              <a:t> task, </a:t>
            </a:r>
            <a:r>
              <a:rPr lang="en-GB" sz="2800" b="1" dirty="0"/>
              <a:t>laying out directories</a:t>
            </a:r>
            <a:r>
              <a:rPr lang="en-GB" sz="2800" dirty="0"/>
              <a:t> and </a:t>
            </a:r>
            <a:br>
              <a:rPr lang="en-GB" sz="2800" dirty="0"/>
            </a:br>
            <a:r>
              <a:rPr lang="en-GB" sz="2800" b="1" dirty="0"/>
              <a:t>dependency checking</a:t>
            </a:r>
            <a:r>
              <a:rPr lang="en-GB" sz="2800" dirty="0"/>
              <a:t> 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80920" cy="5544616"/>
          </a:xfrm>
          <a:solidFill>
            <a:schemeClr val="bg1"/>
          </a:solidFill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GB" sz="2800" dirty="0"/>
              <a:t>Recall that </a:t>
            </a:r>
            <a:r>
              <a:rPr lang="en-GB" sz="2800" b="1" i="1" dirty="0"/>
              <a:t>in  </a:t>
            </a:r>
            <a:r>
              <a:rPr lang="en-GB" sz="2800" b="1" dirty="0"/>
              <a:t>Ant </a:t>
            </a:r>
            <a:r>
              <a:rPr lang="en-GB" sz="2800" b="1" i="1" dirty="0"/>
              <a:t>build file:</a:t>
            </a:r>
            <a:r>
              <a:rPr lang="en-GB" sz="2800" dirty="0"/>
              <a:t> </a:t>
            </a:r>
          </a:p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GB" sz="2800" dirty="0">
                <a:solidFill>
                  <a:srgbClr val="000000"/>
                </a:solidFill>
              </a:rPr>
              <a:t>&lt;</a:t>
            </a:r>
            <a:r>
              <a:rPr lang="en-GB" sz="2800" dirty="0" err="1">
                <a:solidFill>
                  <a:srgbClr val="000000"/>
                </a:solidFill>
              </a:rPr>
              <a:t>javac</a:t>
            </a:r>
            <a:r>
              <a:rPr lang="en-GB" sz="2800" dirty="0">
                <a:solidFill>
                  <a:srgbClr val="000000"/>
                </a:solidFill>
              </a:rPr>
              <a:t>&gt;</a:t>
            </a:r>
            <a:r>
              <a:rPr lang="en-GB" sz="2800" dirty="0"/>
              <a:t> task means </a:t>
            </a:r>
            <a:r>
              <a:rPr lang="en-GB" sz="2800" i="1" u="sng" dirty="0"/>
              <a:t>compiling</a:t>
            </a:r>
            <a:r>
              <a:rPr lang="en-GB" sz="2800" dirty="0"/>
              <a:t>.</a:t>
            </a:r>
          </a:p>
          <a:p>
            <a:pPr eaLnBrk="1" hangingPunct="1">
              <a:buClr>
                <a:schemeClr val="tx1"/>
              </a:buClr>
              <a:buFontTx/>
              <a:buChar char="•"/>
            </a:pPr>
            <a:endParaRPr lang="en-GB" sz="2800" dirty="0"/>
          </a:p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GB" sz="2800" dirty="0"/>
              <a:t>The next time </a:t>
            </a:r>
            <a:r>
              <a:rPr lang="en-GB" sz="2800" dirty="0">
                <a:solidFill>
                  <a:srgbClr val="000000"/>
                </a:solidFill>
              </a:rPr>
              <a:t>&lt;</a:t>
            </a:r>
            <a:r>
              <a:rPr lang="en-GB" sz="2800" dirty="0" err="1">
                <a:solidFill>
                  <a:srgbClr val="000000"/>
                </a:solidFill>
              </a:rPr>
              <a:t>javac</a:t>
            </a:r>
            <a:r>
              <a:rPr lang="en-GB" sz="2800" dirty="0">
                <a:solidFill>
                  <a:srgbClr val="000000"/>
                </a:solidFill>
              </a:rPr>
              <a:t>&gt;</a:t>
            </a:r>
            <a:r>
              <a:rPr lang="en-GB" sz="2800" dirty="0"/>
              <a:t> task runs, it does  </a:t>
            </a:r>
            <a:r>
              <a:rPr lang="en-GB" sz="2800" i="1" u="sng" dirty="0"/>
              <a:t>dependency checking</a:t>
            </a:r>
            <a:r>
              <a:rPr lang="en-GB" sz="2800" dirty="0"/>
              <a:t> : </a:t>
            </a:r>
          </a:p>
          <a:p>
            <a:pPr lvl="1" eaLnBrk="1" hangingPunct="1">
              <a:buFontTx/>
              <a:buChar char="•"/>
            </a:pPr>
            <a:r>
              <a:rPr lang="en-GB" sz="2400" i="1" dirty="0"/>
              <a:t>looks</a:t>
            </a:r>
            <a:r>
              <a:rPr lang="en-GB" sz="2400" dirty="0"/>
              <a:t>  at the </a:t>
            </a:r>
            <a:r>
              <a:rPr lang="en-GB" sz="2400" i="1" u="sng" dirty="0"/>
              <a:t>directories tree of generated class files</a:t>
            </a:r>
            <a:r>
              <a:rPr lang="en-GB" sz="2400" dirty="0"/>
              <a:t>  and </a:t>
            </a:r>
          </a:p>
          <a:p>
            <a:pPr lvl="1" eaLnBrk="1" hangingPunct="1">
              <a:buFontTx/>
              <a:buChar char="•"/>
            </a:pPr>
            <a:r>
              <a:rPr lang="en-GB" sz="2400" i="1" dirty="0"/>
              <a:t>compares</a:t>
            </a:r>
            <a:r>
              <a:rPr lang="en-GB" sz="2400" dirty="0"/>
              <a:t>  them to the source files </a:t>
            </a:r>
          </a:p>
          <a:p>
            <a:pPr lvl="2" eaLnBrk="1" hangingPunct="1">
              <a:buClr>
                <a:schemeClr val="tx1"/>
              </a:buClr>
              <a:buFontTx/>
              <a:buNone/>
            </a:pPr>
            <a:r>
              <a:rPr lang="en-GB" sz="2000" dirty="0"/>
              <a:t>- whether they are </a:t>
            </a:r>
            <a:r>
              <a:rPr lang="en-GB" sz="2000" i="1" dirty="0"/>
              <a:t>up-to date</a:t>
            </a:r>
            <a:r>
              <a:rPr lang="en-GB" sz="2000" dirty="0"/>
              <a:t>  and should be recompiled. </a:t>
            </a:r>
          </a:p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GB" sz="2800" dirty="0"/>
              <a:t>When doing </a:t>
            </a:r>
            <a:r>
              <a:rPr lang="en-GB" sz="2800" i="1" u="sng" dirty="0"/>
              <a:t>dependency checking</a:t>
            </a:r>
            <a:r>
              <a:rPr lang="en-GB" sz="2800" i="1" dirty="0"/>
              <a:t>,</a:t>
            </a:r>
            <a:r>
              <a:rPr lang="en-GB" sz="2800" dirty="0"/>
              <a:t> it relies on </a:t>
            </a:r>
            <a:r>
              <a:rPr lang="en-GB" sz="2800" b="1" i="1" dirty="0"/>
              <a:t>matching</a:t>
            </a:r>
            <a:r>
              <a:rPr lang="en-GB" sz="2800" dirty="0"/>
              <a:t>  the </a:t>
            </a:r>
            <a:r>
              <a:rPr lang="en-GB" sz="2800" i="1" u="sng" dirty="0"/>
              <a:t>source tree</a:t>
            </a:r>
            <a:r>
              <a:rPr lang="en-GB" sz="2800" dirty="0"/>
              <a:t>  to the</a:t>
            </a:r>
            <a:r>
              <a:rPr lang="en-GB" sz="2800" i="1" u="sng" dirty="0"/>
              <a:t> destination tree</a:t>
            </a:r>
            <a:r>
              <a:rPr lang="en-GB" sz="2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229200"/>
            <a:ext cx="8064896" cy="1476000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                                                        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20752-0FD1-497B-A14D-9CC01E0A102E}" type="slidenum">
              <a:rPr lang="en-GB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3484"/>
            <a:ext cx="7772400" cy="1008062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dirty="0">
                <a:solidFill>
                  <a:srgbClr val="000000"/>
                </a:solidFill>
              </a:rPr>
              <a:t>&lt;</a:t>
            </a:r>
            <a:r>
              <a:rPr lang="en-GB" sz="2800" dirty="0" err="1">
                <a:solidFill>
                  <a:srgbClr val="000000"/>
                </a:solidFill>
              </a:rPr>
              <a:t>javac</a:t>
            </a:r>
            <a:r>
              <a:rPr lang="en-GB" sz="2800" dirty="0">
                <a:solidFill>
                  <a:srgbClr val="000000"/>
                </a:solidFill>
              </a:rPr>
              <a:t>&gt;</a:t>
            </a:r>
            <a:r>
              <a:rPr lang="en-GB" sz="2800" dirty="0"/>
              <a:t> task, </a:t>
            </a:r>
            <a:r>
              <a:rPr lang="en-GB" sz="2800" b="1" dirty="0"/>
              <a:t>laying out directories</a:t>
            </a:r>
            <a:r>
              <a:rPr lang="en-GB" sz="2800" dirty="0"/>
              <a:t> and </a:t>
            </a:r>
            <a:br>
              <a:rPr lang="en-GB" sz="2800" dirty="0"/>
            </a:br>
            <a:r>
              <a:rPr lang="en-GB" sz="2800" b="1" dirty="0"/>
              <a:t>dependency checking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1520" y="1143554"/>
            <a:ext cx="8712968" cy="5714446"/>
          </a:xfrm>
          <a:solidFill>
            <a:schemeClr val="bg1"/>
          </a:solidFill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GB" sz="1800" dirty="0"/>
              <a:t>For </a:t>
            </a:r>
            <a:r>
              <a:rPr lang="en-GB" sz="1800" b="1" dirty="0"/>
              <a:t>Java</a:t>
            </a:r>
            <a:r>
              <a:rPr lang="en-GB" sz="1800" dirty="0"/>
              <a:t> source </a:t>
            </a:r>
            <a:r>
              <a:rPr lang="en-GB" sz="1800" i="1" dirty="0"/>
              <a:t>dependency checking</a:t>
            </a:r>
            <a:r>
              <a:rPr lang="en-GB" sz="1800" dirty="0"/>
              <a:t>  to work, you </a:t>
            </a:r>
            <a:r>
              <a:rPr lang="en-GB" sz="1800" b="1" dirty="0">
                <a:solidFill>
                  <a:srgbClr val="FF0000"/>
                </a:solidFill>
              </a:rPr>
              <a:t>MUST</a:t>
            </a:r>
            <a:r>
              <a:rPr lang="en-GB" sz="1800" dirty="0"/>
              <a:t> lay out source </a:t>
            </a:r>
            <a:r>
              <a:rPr lang="en-GB" sz="1800" b="1" dirty="0"/>
              <a:t>Java</a:t>
            </a:r>
            <a:r>
              <a:rPr lang="en-GB" sz="1800" dirty="0"/>
              <a:t> files in a </a:t>
            </a:r>
            <a:r>
              <a:rPr lang="en-GB" sz="1800" i="1" dirty="0"/>
              <a:t>directory tree</a:t>
            </a:r>
            <a:r>
              <a:rPr lang="en-GB" sz="1800" dirty="0"/>
              <a:t>  that </a:t>
            </a:r>
            <a:r>
              <a:rPr lang="en-GB" sz="1800" b="1" i="1" dirty="0">
                <a:solidFill>
                  <a:srgbClr val="FF0000"/>
                </a:solidFill>
              </a:rPr>
              <a:t>matches</a:t>
            </a:r>
            <a:r>
              <a:rPr lang="en-GB" sz="1800" dirty="0"/>
              <a:t>  the </a:t>
            </a:r>
            <a:r>
              <a:rPr lang="en-GB" sz="1800" i="1" dirty="0"/>
              <a:t>package declarations in the source files</a:t>
            </a:r>
            <a:r>
              <a:rPr lang="en-GB" sz="1800" dirty="0"/>
              <a:t>. </a:t>
            </a:r>
          </a:p>
          <a:p>
            <a:pPr eaLnBrk="1" hangingPunct="1">
              <a:buClr>
                <a:schemeClr val="tx1"/>
              </a:buClr>
              <a:buFontTx/>
              <a:buChar char="•"/>
            </a:pPr>
            <a:endParaRPr lang="en-GB" sz="1800" dirty="0"/>
          </a:p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GB" sz="1800" dirty="0"/>
              <a:t>When the source file has </a:t>
            </a:r>
            <a:r>
              <a:rPr lang="en-GB" sz="1800" b="1" dirty="0"/>
              <a:t>no package</a:t>
            </a:r>
            <a:r>
              <a:rPr lang="en-GB" sz="1800" dirty="0"/>
              <a:t> declaration (the </a:t>
            </a:r>
            <a:r>
              <a:rPr lang="en-GB" sz="1800" b="1" dirty="0"/>
              <a:t>empty</a:t>
            </a:r>
            <a:r>
              <a:rPr lang="en-GB" sz="1800" dirty="0"/>
              <a:t> package) you </a:t>
            </a:r>
            <a:r>
              <a:rPr lang="en-GB" sz="1800" b="1" dirty="0">
                <a:solidFill>
                  <a:srgbClr val="FF0000"/>
                </a:solidFill>
              </a:rPr>
              <a:t>must</a:t>
            </a:r>
            <a:r>
              <a:rPr lang="en-GB" sz="1800" dirty="0"/>
              <a:t> </a:t>
            </a:r>
            <a:r>
              <a:rPr lang="en-GB" sz="1800" b="1" dirty="0"/>
              <a:t>place this file in the base of the source tree</a:t>
            </a:r>
            <a:r>
              <a:rPr lang="en-GB" sz="1800" dirty="0"/>
              <a:t> (typically, the directory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1800" dirty="0"/>
              <a:t>).</a:t>
            </a:r>
          </a:p>
          <a:p>
            <a:pPr eaLnBrk="1" hangingPunct="1">
              <a:buClr>
                <a:schemeClr val="tx1"/>
              </a:buClr>
              <a:buFontTx/>
              <a:buChar char="•"/>
            </a:pPr>
            <a:endParaRPr lang="en-GB" sz="1800" dirty="0"/>
          </a:p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GB" sz="1800" dirty="0"/>
              <a:t>If </a:t>
            </a:r>
            <a:r>
              <a:rPr lang="en-GB" sz="1800" b="1" dirty="0"/>
              <a:t>Ant</a:t>
            </a:r>
            <a:r>
              <a:rPr lang="en-GB" sz="1800" dirty="0"/>
              <a:t> keeps on </a:t>
            </a:r>
            <a:r>
              <a:rPr lang="en-GB" sz="1800" b="1" i="1" dirty="0">
                <a:solidFill>
                  <a:srgbClr val="FF0000"/>
                </a:solidFill>
              </a:rPr>
              <a:t>unnecessary recompiling</a:t>
            </a:r>
            <a:r>
              <a:rPr lang="en-GB" sz="1800" dirty="0"/>
              <a:t> your </a:t>
            </a:r>
            <a:r>
              <a:rPr lang="en-GB" sz="1800" b="1" dirty="0"/>
              <a:t>Java</a:t>
            </a:r>
            <a:r>
              <a:rPr lang="en-GB" sz="1800" dirty="0"/>
              <a:t> files every time you do a build, it is probably </a:t>
            </a:r>
            <a:r>
              <a:rPr lang="en-GB" sz="1800" b="1" i="1" dirty="0">
                <a:solidFill>
                  <a:srgbClr val="FF0000"/>
                </a:solidFill>
              </a:rPr>
              <a:t>because you have not placed them correctly in the package hierarchy</a:t>
            </a:r>
            <a:r>
              <a:rPr lang="en-GB" sz="1800" dirty="0"/>
              <a:t>. </a:t>
            </a:r>
          </a:p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GB" sz="1800" b="1" i="1" dirty="0"/>
              <a:t>Unnecessary recompiling</a:t>
            </a:r>
            <a:r>
              <a:rPr lang="en-GB" sz="1800" dirty="0"/>
              <a:t>, even if done automatically,  </a:t>
            </a:r>
            <a:r>
              <a:rPr lang="en-GB" sz="1800" b="1" i="1" dirty="0">
                <a:solidFill>
                  <a:srgbClr val="FF0000"/>
                </a:solidFill>
              </a:rPr>
              <a:t>is time consuming!</a:t>
            </a:r>
            <a:endParaRPr lang="en-GB" sz="1800" dirty="0"/>
          </a:p>
          <a:p>
            <a:pPr eaLnBrk="1" hangingPunct="1">
              <a:buClr>
                <a:schemeClr val="tx1"/>
              </a:buClr>
              <a:buFontTx/>
              <a:buChar char="•"/>
            </a:pPr>
            <a:endParaRPr lang="en-GB" sz="1800" dirty="0"/>
          </a:p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GB" sz="1800" dirty="0"/>
              <a:t>That is, </a:t>
            </a:r>
            <a:r>
              <a:rPr lang="en-GB" sz="1800" b="1" dirty="0"/>
              <a:t>if</a:t>
            </a:r>
            <a:r>
              <a:rPr lang="en-GB" sz="1800" dirty="0"/>
              <a:t> the package name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aaa.bbb.ccc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dirty="0"/>
              <a:t>of the source 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File.java</a:t>
            </a:r>
            <a:r>
              <a:rPr lang="en-GB" sz="1800" dirty="0"/>
              <a:t> </a:t>
            </a:r>
            <a:r>
              <a:rPr lang="en-GB" sz="1800" b="1" dirty="0"/>
              <a:t>does not match</a:t>
            </a:r>
            <a:r>
              <a:rPr lang="en-GB" sz="1800" dirty="0"/>
              <a:t> with its directory path, e.g.,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...\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aaa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bbb</a:t>
            </a:r>
            <a:r>
              <a:rPr lang="en-GB" sz="1800" b="1" dirty="0" err="1">
                <a:solidFill>
                  <a:srgbClr val="FF0000"/>
                </a:solidFill>
                <a:latin typeface="Courier New" pitchFamily="49" charset="0"/>
              </a:rPr>
              <a:t>bb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\ccc\</a:t>
            </a: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File.java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dirty="0"/>
              <a:t>(by your mistake) then the directory path leading to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...\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aaa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bbb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\ccc\</a:t>
            </a:r>
            <a:r>
              <a:rPr lang="en-GB" sz="1800" b="1" dirty="0" err="1">
                <a:solidFill>
                  <a:srgbClr val="FF0000"/>
                </a:solidFill>
                <a:latin typeface="Courier New" pitchFamily="49" charset="0"/>
              </a:rPr>
              <a:t>File.class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dirty="0"/>
              <a:t>will be </a:t>
            </a:r>
            <a:r>
              <a:rPr lang="en-GB" sz="1800" b="1" i="1" dirty="0"/>
              <a:t>different</a:t>
            </a:r>
            <a:r>
              <a:rPr lang="en-GB" sz="1800" dirty="0"/>
              <a:t>  from that of the source and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1800" dirty="0"/>
              <a:t> will </a:t>
            </a:r>
            <a:r>
              <a:rPr lang="en-GB" sz="1800" b="1" i="1" dirty="0"/>
              <a:t>not be able to compare time stamps</a:t>
            </a:r>
            <a:r>
              <a:rPr lang="en-GB" sz="1800" i="1" dirty="0"/>
              <a:t>  </a:t>
            </a:r>
            <a:r>
              <a:rPr lang="en-GB" sz="1800" dirty="0"/>
              <a:t>of these files.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92BCD-7CD3-4241-990E-AC7DBDB01A8D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11560" y="3428999"/>
            <a:ext cx="8280920" cy="1044000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                                                        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D3D3D-8FC4-4D1C-907F-36F2A49DE401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6826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/>
              <a:t>Comments on laying out directories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500174"/>
            <a:ext cx="7783512" cy="4943475"/>
          </a:xfrm>
        </p:spPr>
        <p:txBody>
          <a:bodyPr/>
          <a:lstStyle/>
          <a:p>
            <a:pPr eaLnBrk="1" hangingPunct="1">
              <a:spcAft>
                <a:spcPts val="0"/>
              </a:spcAft>
              <a:buClr>
                <a:schemeClr val="tx1"/>
              </a:buClr>
              <a:buFontTx/>
              <a:buChar char="•"/>
            </a:pPr>
            <a:r>
              <a:rPr lang="en-GB" sz="2000" dirty="0"/>
              <a:t>It </a:t>
            </a:r>
            <a:r>
              <a:rPr lang="en-GB" sz="2000" i="1" dirty="0"/>
              <a:t>may seem inconvenient</a:t>
            </a:r>
            <a:r>
              <a:rPr lang="en-GB" sz="2000" dirty="0"/>
              <a:t>  to rearrange your files into a system of subdirectories. </a:t>
            </a:r>
          </a:p>
          <a:p>
            <a:pPr eaLnBrk="1" hangingPunct="1">
              <a:spcAft>
                <a:spcPts val="0"/>
              </a:spcAft>
              <a:buClr>
                <a:schemeClr val="tx1"/>
              </a:buClr>
              <a:buFontTx/>
              <a:buChar char="•"/>
            </a:pPr>
            <a:endParaRPr lang="en-GB" sz="2000" dirty="0"/>
          </a:p>
          <a:p>
            <a:pPr eaLnBrk="1" hangingPunct="1">
              <a:spcAft>
                <a:spcPts val="0"/>
              </a:spcAft>
              <a:buClr>
                <a:schemeClr val="tx1"/>
              </a:buClr>
              <a:buFontTx/>
              <a:buChar char="•"/>
            </a:pPr>
            <a:r>
              <a:rPr lang="en-GB" sz="2000" dirty="0"/>
              <a:t>But </a:t>
            </a:r>
            <a:r>
              <a:rPr lang="en-GB" sz="2000" i="1" dirty="0"/>
              <a:t>on a large project, such a layout is critical</a:t>
            </a:r>
            <a:r>
              <a:rPr lang="en-GB" sz="2000" dirty="0"/>
              <a:t>  to separating and organizing classes. </a:t>
            </a:r>
          </a:p>
          <a:p>
            <a:pPr eaLnBrk="1" hangingPunct="1">
              <a:spcAft>
                <a:spcPts val="0"/>
              </a:spcAft>
              <a:buClr>
                <a:schemeClr val="tx1"/>
              </a:buClr>
              <a:buFontTx/>
              <a:buChar char="•"/>
            </a:pPr>
            <a:endParaRPr lang="en-GB" sz="2000" dirty="0"/>
          </a:p>
          <a:p>
            <a:pPr eaLnBrk="1" hangingPunct="1">
              <a:spcAft>
                <a:spcPts val="0"/>
              </a:spcAft>
              <a:buClr>
                <a:schemeClr val="tx1"/>
              </a:buClr>
              <a:buFontTx/>
              <a:buChar char="•"/>
            </a:pPr>
            <a:r>
              <a:rPr lang="en-GB" sz="2000" dirty="0"/>
              <a:t>Modern </a:t>
            </a:r>
            <a:r>
              <a:rPr lang="en-GB" sz="2000" b="1" dirty="0"/>
              <a:t>I</a:t>
            </a:r>
            <a:r>
              <a:rPr lang="en-GB" sz="2000" dirty="0"/>
              <a:t>ntegrated </a:t>
            </a:r>
            <a:r>
              <a:rPr lang="en-GB" sz="2000" b="1" dirty="0"/>
              <a:t>D</a:t>
            </a:r>
            <a:r>
              <a:rPr lang="en-GB" sz="2000" dirty="0"/>
              <a:t>evelopment </a:t>
            </a:r>
            <a:r>
              <a:rPr lang="en-GB" sz="2000" b="1" dirty="0"/>
              <a:t>E</a:t>
            </a:r>
            <a:r>
              <a:rPr lang="en-GB" sz="2000" dirty="0"/>
              <a:t>nvironments (</a:t>
            </a:r>
            <a:r>
              <a:rPr lang="en-GB" sz="2000" b="1" dirty="0"/>
              <a:t>IDE</a:t>
            </a:r>
            <a:r>
              <a:rPr lang="en-GB" sz="2000" dirty="0"/>
              <a:t>) (such as </a:t>
            </a:r>
            <a:r>
              <a:rPr lang="en-GB" sz="2000" b="1" dirty="0"/>
              <a:t>Eclipse</a:t>
            </a:r>
            <a:r>
              <a:rPr lang="en-GB" sz="2000" dirty="0"/>
              <a:t>) also </a:t>
            </a:r>
            <a:r>
              <a:rPr lang="en-GB" sz="2000" i="1" dirty="0"/>
              <a:t>prefer and supports using this layout</a:t>
            </a:r>
            <a:r>
              <a:rPr lang="en-GB" sz="2000" dirty="0"/>
              <a:t> structure, as does the underlying </a:t>
            </a:r>
            <a:r>
              <a:rPr lang="en-GB" sz="2000" b="1" dirty="0"/>
              <a:t>Java</a:t>
            </a:r>
            <a:r>
              <a:rPr lang="en-GB" sz="2000" dirty="0"/>
              <a:t> </a:t>
            </a:r>
            <a:r>
              <a:rPr lang="en-GB" sz="2000" i="1" dirty="0"/>
              <a:t>compiler</a:t>
            </a:r>
            <a:r>
              <a:rPr lang="en-GB" sz="2000" dirty="0"/>
              <a:t> 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000" dirty="0"/>
              <a:t>   (as we have already seen). </a:t>
            </a:r>
          </a:p>
          <a:p>
            <a:pPr eaLnBrk="1" hangingPunct="1">
              <a:spcAft>
                <a:spcPts val="0"/>
              </a:spcAft>
              <a:buClr>
                <a:schemeClr val="tx1"/>
              </a:buClr>
              <a:buFontTx/>
              <a:buChar char="•"/>
            </a:pPr>
            <a:endParaRPr lang="en-GB" sz="2000" dirty="0"/>
          </a:p>
          <a:p>
            <a:pPr eaLnBrk="1" hangingPunct="1">
              <a:spcAft>
                <a:spcPts val="0"/>
              </a:spcAft>
              <a:buClr>
                <a:schemeClr val="tx1"/>
              </a:buClr>
              <a:buFontTx/>
              <a:buChar char="•"/>
            </a:pPr>
            <a:r>
              <a:rPr lang="en-GB" sz="2000" dirty="0"/>
              <a:t>Recall again that </a:t>
            </a:r>
            <a:r>
              <a:rPr lang="en-GB" sz="2000" i="1" dirty="0"/>
              <a:t>correctly laid out directories</a:t>
            </a:r>
            <a:r>
              <a:rPr lang="en-GB" sz="2000" dirty="0"/>
              <a:t>  also serve </a:t>
            </a:r>
            <a:r>
              <a:rPr lang="en-GB" sz="2000" i="1" dirty="0"/>
              <a:t>for dependency checking</a:t>
            </a:r>
            <a:r>
              <a:rPr lang="en-GB" sz="2000" dirty="0"/>
              <a:t>  of </a:t>
            </a:r>
            <a:r>
              <a:rPr lang="en-GB" sz="2000" dirty="0">
                <a:solidFill>
                  <a:srgbClr val="000000"/>
                </a:solidFill>
              </a:rPr>
              <a:t>&lt;</a:t>
            </a:r>
            <a:r>
              <a:rPr lang="en-GB" sz="2000" dirty="0" err="1">
                <a:solidFill>
                  <a:srgbClr val="000000"/>
                </a:solidFill>
              </a:rPr>
              <a:t>javac</a:t>
            </a:r>
            <a:r>
              <a:rPr lang="en-GB" sz="2000" dirty="0">
                <a:solidFill>
                  <a:srgbClr val="000000"/>
                </a:solidFill>
              </a:rPr>
              <a:t>&gt;</a:t>
            </a:r>
            <a:r>
              <a:rPr lang="en-GB" sz="2000" dirty="0"/>
              <a:t> which consists in comparing the timestamps of the source and destination files. In big projects this </a:t>
            </a:r>
            <a:r>
              <a:rPr lang="en-GB" sz="2000" i="1" dirty="0"/>
              <a:t>saves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FED00-BFF8-47F3-ABD6-729502F1C608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6632"/>
            <a:ext cx="7772400" cy="526356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Adding dependency checks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124992"/>
            <a:ext cx="8137525" cy="5040312"/>
          </a:xfrm>
        </p:spPr>
        <p:txBody>
          <a:bodyPr/>
          <a:lstStyle/>
          <a:p>
            <a:pPr eaLnBrk="1" hangingPunct="1"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200" dirty="0"/>
              <a:t>Besides dependency check by </a:t>
            </a:r>
            <a:r>
              <a:rPr lang="en-GB" sz="22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2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2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200" dirty="0"/>
              <a:t> task, there is an additional  </a:t>
            </a:r>
            <a:r>
              <a:rPr lang="en-GB" sz="2200" b="1" dirty="0">
                <a:solidFill>
                  <a:srgbClr val="000000"/>
                </a:solidFill>
                <a:latin typeface="Courier New" pitchFamily="49" charset="0"/>
              </a:rPr>
              <a:t>&lt;depend&gt;</a:t>
            </a:r>
            <a:r>
              <a:rPr lang="en-GB" sz="2200" dirty="0"/>
              <a:t> task to do more </a:t>
            </a:r>
            <a:r>
              <a:rPr lang="en-GB" sz="2200" i="1" dirty="0"/>
              <a:t>advanced dependency checking</a:t>
            </a:r>
            <a:r>
              <a:rPr lang="en-GB" sz="2200" dirty="0"/>
              <a:t>.  </a:t>
            </a:r>
          </a:p>
          <a:p>
            <a:pPr eaLnBrk="1" hangingPunct="1"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200" dirty="0"/>
              <a:t>The </a:t>
            </a:r>
            <a:r>
              <a:rPr lang="en-GB" sz="22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2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2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200" dirty="0"/>
              <a:t> dependency logic (to insure that out of date classes are </a:t>
            </a:r>
            <a:r>
              <a:rPr lang="en-GB" sz="2200" b="1" dirty="0"/>
              <a:t>not</a:t>
            </a:r>
            <a:r>
              <a:rPr lang="en-GB" sz="2200" dirty="0"/>
              <a:t> recompiled during incremental builds) implements a </a:t>
            </a:r>
            <a:r>
              <a:rPr lang="en-GB" sz="2200" i="1" u="sng" dirty="0"/>
              <a:t>rudimentary</a:t>
            </a:r>
            <a:r>
              <a:rPr lang="en-GB" sz="2200" dirty="0"/>
              <a:t> check that only passes </a:t>
            </a:r>
            <a:r>
              <a:rPr lang="en-GB" sz="2200" b="1" dirty="0">
                <a:solidFill>
                  <a:srgbClr val="000000"/>
                </a:solidFill>
                <a:latin typeface="Courier New" pitchFamily="49" charset="0"/>
              </a:rPr>
              <a:t>.java</a:t>
            </a:r>
            <a:r>
              <a:rPr lang="en-GB" sz="2200" dirty="0"/>
              <a:t> files to the compiler if the corresponding </a:t>
            </a:r>
            <a:r>
              <a:rPr lang="en-GB" sz="2200" b="1" dirty="0">
                <a:solidFill>
                  <a:srgbClr val="000000"/>
                </a:solidFill>
                <a:latin typeface="Courier New" pitchFamily="49" charset="0"/>
              </a:rPr>
              <a:t>.class</a:t>
            </a:r>
            <a:r>
              <a:rPr lang="en-GB" sz="2200" dirty="0"/>
              <a:t> file is older or nonexistent. </a:t>
            </a:r>
          </a:p>
          <a:p>
            <a:pPr eaLnBrk="1" hangingPunct="1"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200" dirty="0"/>
              <a:t>It </a:t>
            </a:r>
            <a:r>
              <a:rPr lang="en-GB" sz="2200" i="1" dirty="0"/>
              <a:t>does not rebuild classes when the files that they depend upon change</a:t>
            </a:r>
            <a:r>
              <a:rPr lang="en-GB" sz="2200" dirty="0"/>
              <a:t>,  such as a </a:t>
            </a:r>
            <a:r>
              <a:rPr lang="en-GB" sz="2200" i="1" dirty="0"/>
              <a:t>parent class</a:t>
            </a:r>
            <a:r>
              <a:rPr lang="en-GB" sz="2200" dirty="0"/>
              <a:t>  or an </a:t>
            </a:r>
            <a:r>
              <a:rPr lang="en-GB" sz="2200" i="1" dirty="0"/>
              <a:t>imported class</a:t>
            </a:r>
            <a:r>
              <a:rPr lang="en-GB" sz="2200" dirty="0"/>
              <a:t>. </a:t>
            </a:r>
          </a:p>
          <a:p>
            <a:pPr eaLnBrk="1" hangingPunct="1"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200" dirty="0"/>
              <a:t>The latter problem is resolved by the </a:t>
            </a:r>
            <a:r>
              <a:rPr lang="en-GB" sz="2200" b="1" dirty="0">
                <a:solidFill>
                  <a:srgbClr val="000000"/>
                </a:solidFill>
                <a:latin typeface="Courier New" pitchFamily="49" charset="0"/>
              </a:rPr>
              <a:t>&lt;depend&gt;</a:t>
            </a:r>
            <a:r>
              <a:rPr lang="en-GB" sz="2200" dirty="0"/>
              <a:t>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4DAAB-5894-4C0A-8632-B6AB0691043C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5728"/>
            <a:ext cx="7772400" cy="685800"/>
          </a:xfrm>
          <a:solidFill>
            <a:schemeClr val="folHlink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 eaLnBrk="1" hangingPunct="1"/>
            <a:r>
              <a:rPr lang="en-GB" sz="4000"/>
              <a:t>Imposing Structure</a:t>
            </a:r>
          </a:p>
        </p:txBody>
      </p:sp>
      <p:sp>
        <p:nvSpPr>
          <p:cNvPr id="4100" name="Text Box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8064500" cy="5214974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800" dirty="0"/>
              <a:t>In the build process discussed in the previous lecture and considered in a </a:t>
            </a:r>
            <a:r>
              <a:rPr lang="en-GB" sz="2800" b="1" dirty="0"/>
              <a:t>Lab</a:t>
            </a:r>
            <a:r>
              <a:rPr lang="en-GB" sz="2800" b="1" dirty="0">
                <a:solidFill>
                  <a:srgbClr val="FF0000"/>
                </a:solidFill>
              </a:rPr>
              <a:t> </a:t>
            </a:r>
            <a:r>
              <a:rPr lang="en-GB" sz="2800" dirty="0"/>
              <a:t>sessions: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sz="2800" i="1" dirty="0"/>
              <a:t>source files</a:t>
            </a:r>
            <a:r>
              <a:rPr lang="en-GB" sz="2800" dirty="0"/>
              <a:t>, </a:t>
            </a:r>
            <a:r>
              <a:rPr lang="en-GB" sz="2800" i="1" dirty="0"/>
              <a:t>output files</a:t>
            </a:r>
            <a:r>
              <a:rPr lang="en-GB" sz="2800" dirty="0"/>
              <a:t>, and </a:t>
            </a:r>
            <a:r>
              <a:rPr lang="en-GB" sz="2800" i="1" dirty="0"/>
              <a:t>build file</a:t>
            </a:r>
            <a:r>
              <a:rPr lang="en-GB" sz="2800" dirty="0"/>
              <a:t>  were in the </a:t>
            </a:r>
            <a:r>
              <a:rPr lang="en-GB" sz="2800" b="1" i="1" dirty="0">
                <a:solidFill>
                  <a:srgbClr val="FF0000"/>
                </a:solidFill>
              </a:rPr>
              <a:t>same directory</a:t>
            </a:r>
            <a:r>
              <a:rPr lang="en-GB" sz="2800" dirty="0"/>
              <a:t>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sz="2800" dirty="0"/>
              <a:t>These were files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Main.java,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Main.class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build.xml</a:t>
            </a:r>
            <a:r>
              <a:rPr lang="en-GB" sz="2800" dirty="0"/>
              <a:t> in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C:\comp220_285\lecture007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800" dirty="0"/>
              <a:t>(In </a:t>
            </a:r>
            <a:r>
              <a:rPr lang="en-GB" sz="2800" b="1" dirty="0"/>
              <a:t>Labs</a:t>
            </a:r>
            <a:r>
              <a:rPr lang="en-GB" sz="2800" dirty="0"/>
              <a:t> you will use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H:</a:t>
            </a:r>
            <a:r>
              <a:rPr lang="en-GB" sz="2800" dirty="0">
                <a:solidFill>
                  <a:srgbClr val="002060"/>
                </a:solidFill>
              </a:rPr>
              <a:t> instead of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C:</a:t>
            </a:r>
            <a:r>
              <a:rPr lang="en-GB" sz="28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81E6F-089B-4C7E-ADB6-AD69DCA37611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49275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/>
              <a:t>Laying out the </a:t>
            </a:r>
            <a:r>
              <a:rPr lang="en-GB" sz="2800" b="1">
                <a:solidFill>
                  <a:srgbClr val="000000"/>
                </a:solidFill>
                <a:latin typeface="Courier New" pitchFamily="49" charset="0"/>
              </a:rPr>
              <a:t>build</a:t>
            </a:r>
            <a:r>
              <a:rPr lang="en-GB" sz="2800"/>
              <a:t> and </a:t>
            </a:r>
            <a:r>
              <a:rPr lang="en-GB" sz="2800" b="1">
                <a:solidFill>
                  <a:srgbClr val="000000"/>
                </a:solidFill>
                <a:latin typeface="Courier New" pitchFamily="49" charset="0"/>
              </a:rPr>
              <a:t>dist</a:t>
            </a:r>
            <a:r>
              <a:rPr lang="en-GB" sz="2800"/>
              <a:t> directories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28775"/>
            <a:ext cx="7772400" cy="458630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sz="2800" dirty="0"/>
              <a:t>Imagine that you have a </a:t>
            </a:r>
            <a:r>
              <a:rPr lang="en-GB" sz="2800" i="1" dirty="0"/>
              <a:t>huge project</a:t>
            </a:r>
            <a:r>
              <a:rPr lang="en-GB" sz="2800" dirty="0"/>
              <a:t>  where we should </a:t>
            </a:r>
            <a:r>
              <a:rPr lang="en-GB" sz="2800" i="1" dirty="0"/>
              <a:t>create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GB" sz="28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800" dirty="0"/>
              <a:t>many </a:t>
            </a:r>
            <a:r>
              <a:rPr lang="en-GB" sz="2800" b="1" i="1" dirty="0"/>
              <a:t>intermediate</a:t>
            </a:r>
            <a:r>
              <a:rPr lang="en-GB" sz="2800" dirty="0"/>
              <a:t>  files,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800" dirty="0"/>
              <a:t>as well as </a:t>
            </a:r>
            <a:r>
              <a:rPr lang="en-GB" sz="2800" b="1" i="1" dirty="0"/>
              <a:t>delivered</a:t>
            </a:r>
            <a:r>
              <a:rPr lang="en-GB" sz="2800" dirty="0"/>
              <a:t>  or </a:t>
            </a:r>
            <a:r>
              <a:rPr lang="en-GB" sz="2800" b="1" i="1" dirty="0"/>
              <a:t>deployed</a:t>
            </a:r>
            <a:r>
              <a:rPr lang="en-GB" sz="2800" dirty="0"/>
              <a:t> </a:t>
            </a:r>
            <a:r>
              <a:rPr lang="en-GB" sz="2800" b="1" i="1" dirty="0"/>
              <a:t>files</a:t>
            </a:r>
            <a:r>
              <a:rPr lang="en-GB" sz="2800" dirty="0"/>
              <a:t>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sz="2800" dirty="0"/>
              <a:t> 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sz="2800" dirty="0"/>
              <a:t>   Taking into account our previous discussion, the directories for a project may look like in the following slide.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0" y="357166"/>
            <a:ext cx="8893175" cy="61674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42840" y="304800"/>
            <a:ext cx="4751610" cy="6196584"/>
            <a:chOff x="518" y="192"/>
            <a:chExt cx="2746" cy="3648"/>
          </a:xfrm>
        </p:grpSpPr>
        <p:grpSp>
          <p:nvGrpSpPr>
            <p:cNvPr id="22535" name="Group 4"/>
            <p:cNvGrpSpPr>
              <a:grpSpLocks/>
            </p:cNvGrpSpPr>
            <p:nvPr/>
          </p:nvGrpSpPr>
          <p:grpSpPr bwMode="auto">
            <a:xfrm>
              <a:off x="806" y="288"/>
              <a:ext cx="2160" cy="504"/>
              <a:chOff x="806" y="288"/>
              <a:chExt cx="2160" cy="504"/>
            </a:xfrm>
          </p:grpSpPr>
          <p:sp>
            <p:nvSpPr>
              <p:cNvPr id="22625" name="AutoShape 5"/>
              <p:cNvSpPr>
                <a:spLocks noChangeArrowheads="1"/>
              </p:cNvSpPr>
              <p:nvPr/>
            </p:nvSpPr>
            <p:spPr bwMode="auto">
              <a:xfrm rot="10800000">
                <a:off x="2678" y="720"/>
                <a:ext cx="288" cy="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626" name="Group 6"/>
              <p:cNvGrpSpPr>
                <a:grpSpLocks/>
              </p:cNvGrpSpPr>
              <p:nvPr/>
            </p:nvGrpSpPr>
            <p:grpSpPr bwMode="auto">
              <a:xfrm>
                <a:off x="1670" y="288"/>
                <a:ext cx="504" cy="288"/>
                <a:chOff x="1230" y="6057"/>
                <a:chExt cx="1260" cy="720"/>
              </a:xfrm>
            </p:grpSpPr>
            <p:sp>
              <p:nvSpPr>
                <p:cNvPr id="2262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30" y="6237"/>
                  <a:ext cx="1260" cy="5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>
                      <a:solidFill>
                        <a:srgbClr val="000000"/>
                      </a:solidFill>
                    </a:rPr>
                    <a:t>base</a:t>
                  </a:r>
                </a:p>
              </p:txBody>
            </p:sp>
            <p:sp>
              <p:nvSpPr>
                <p:cNvPr id="22629" name="AutoShape 8"/>
                <p:cNvSpPr>
                  <a:spLocks noChangeArrowheads="1"/>
                </p:cNvSpPr>
                <p:nvPr/>
              </p:nvSpPr>
              <p:spPr bwMode="auto">
                <a:xfrm rot="10800000">
                  <a:off x="1230" y="6057"/>
                  <a:ext cx="720" cy="1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60 h 21600"/>
                    <a:gd name="T14" fmla="*/ 17100 w 21600"/>
                    <a:gd name="T15" fmla="*/ 171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627" name="Line 9"/>
              <p:cNvSpPr>
                <a:spLocks noChangeShapeType="1"/>
              </p:cNvSpPr>
              <p:nvPr/>
            </p:nvSpPr>
            <p:spPr bwMode="auto">
              <a:xfrm>
                <a:off x="806" y="672"/>
                <a:ext cx="0" cy="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536" name="Group 10"/>
            <p:cNvGrpSpPr>
              <a:grpSpLocks/>
            </p:cNvGrpSpPr>
            <p:nvPr/>
          </p:nvGrpSpPr>
          <p:grpSpPr bwMode="auto">
            <a:xfrm>
              <a:off x="518" y="192"/>
              <a:ext cx="2746" cy="3648"/>
              <a:chOff x="518" y="192"/>
              <a:chExt cx="2746" cy="3648"/>
            </a:xfrm>
          </p:grpSpPr>
          <p:sp>
            <p:nvSpPr>
              <p:cNvPr id="22537" name="Line 11"/>
              <p:cNvSpPr>
                <a:spLocks noChangeShapeType="1"/>
              </p:cNvSpPr>
              <p:nvPr/>
            </p:nvSpPr>
            <p:spPr bwMode="auto">
              <a:xfrm>
                <a:off x="806" y="1872"/>
                <a:ext cx="0" cy="215"/>
              </a:xfrm>
              <a:prstGeom prst="line">
                <a:avLst/>
              </a:prstGeom>
              <a:noFill/>
              <a:ln w="1143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38" name="Line 12"/>
              <p:cNvSpPr>
                <a:spLocks noChangeShapeType="1"/>
              </p:cNvSpPr>
              <p:nvPr/>
            </p:nvSpPr>
            <p:spPr bwMode="auto">
              <a:xfrm>
                <a:off x="806" y="1440"/>
                <a:ext cx="0" cy="215"/>
              </a:xfrm>
              <a:prstGeom prst="line">
                <a:avLst/>
              </a:prstGeom>
              <a:noFill/>
              <a:ln w="1143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39" name="Line 13"/>
              <p:cNvSpPr>
                <a:spLocks noChangeShapeType="1"/>
              </p:cNvSpPr>
              <p:nvPr/>
            </p:nvSpPr>
            <p:spPr bwMode="auto">
              <a:xfrm>
                <a:off x="806" y="1008"/>
                <a:ext cx="0" cy="215"/>
              </a:xfrm>
              <a:prstGeom prst="line">
                <a:avLst/>
              </a:prstGeom>
              <a:noFill/>
              <a:ln w="1143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0" name="Line 14"/>
              <p:cNvSpPr>
                <a:spLocks noChangeShapeType="1"/>
              </p:cNvSpPr>
              <p:nvPr/>
            </p:nvSpPr>
            <p:spPr bwMode="auto">
              <a:xfrm>
                <a:off x="806" y="2304"/>
                <a:ext cx="0" cy="215"/>
              </a:xfrm>
              <a:prstGeom prst="line">
                <a:avLst/>
              </a:prstGeom>
              <a:noFill/>
              <a:ln w="1143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1" name="Text Box 15"/>
              <p:cNvSpPr txBox="1">
                <a:spLocks noChangeArrowheads="1"/>
              </p:cNvSpPr>
              <p:nvPr/>
            </p:nvSpPr>
            <p:spPr bwMode="auto">
              <a:xfrm>
                <a:off x="518" y="3216"/>
                <a:ext cx="63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GB" b="1">
                    <a:solidFill>
                      <a:srgbClr val="000000"/>
                    </a:solidFill>
                  </a:rPr>
                  <a:t>Main.Java</a:t>
                </a:r>
              </a:p>
            </p:txBody>
          </p:sp>
          <p:sp>
            <p:nvSpPr>
              <p:cNvPr id="22542" name="Line 16"/>
              <p:cNvSpPr>
                <a:spLocks noChangeShapeType="1"/>
              </p:cNvSpPr>
              <p:nvPr/>
            </p:nvSpPr>
            <p:spPr bwMode="auto">
              <a:xfrm>
                <a:off x="1958" y="2304"/>
                <a:ext cx="0" cy="215"/>
              </a:xfrm>
              <a:prstGeom prst="line">
                <a:avLst/>
              </a:prstGeom>
              <a:noFill/>
              <a:ln w="1143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2543" name="Group 17"/>
              <p:cNvGrpSpPr>
                <a:grpSpLocks/>
              </p:cNvGrpSpPr>
              <p:nvPr/>
            </p:nvGrpSpPr>
            <p:grpSpPr bwMode="auto">
              <a:xfrm>
                <a:off x="1670" y="2448"/>
                <a:ext cx="504" cy="288"/>
                <a:chOff x="1392" y="2400"/>
                <a:chExt cx="504" cy="288"/>
              </a:xfrm>
            </p:grpSpPr>
            <p:sp>
              <p:nvSpPr>
                <p:cNvPr id="22623" name="AutoShape 18"/>
                <p:cNvSpPr>
                  <a:spLocks noChangeArrowheads="1"/>
                </p:cNvSpPr>
                <p:nvPr/>
              </p:nvSpPr>
              <p:spPr bwMode="auto">
                <a:xfrm rot="10800000">
                  <a:off x="1392" y="2400"/>
                  <a:ext cx="288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2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92" y="2472"/>
                  <a:ext cx="504" cy="21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300" b="1">
                      <a:solidFill>
                        <a:srgbClr val="FF0000"/>
                      </a:solidFill>
                    </a:rPr>
                    <a:t>antbook</a:t>
                  </a:r>
                </a:p>
              </p:txBody>
            </p:sp>
          </p:grpSp>
          <p:sp>
            <p:nvSpPr>
              <p:cNvPr id="22544" name="Line 20"/>
              <p:cNvSpPr>
                <a:spLocks noChangeShapeType="1"/>
              </p:cNvSpPr>
              <p:nvPr/>
            </p:nvSpPr>
            <p:spPr bwMode="auto">
              <a:xfrm>
                <a:off x="1958" y="2736"/>
                <a:ext cx="0" cy="215"/>
              </a:xfrm>
              <a:prstGeom prst="line">
                <a:avLst/>
              </a:prstGeom>
              <a:noFill/>
              <a:ln w="1143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5" name="Text Box 21"/>
              <p:cNvSpPr txBox="1">
                <a:spLocks noChangeArrowheads="1"/>
              </p:cNvSpPr>
              <p:nvPr/>
            </p:nvSpPr>
            <p:spPr bwMode="auto">
              <a:xfrm>
                <a:off x="1622" y="3648"/>
                <a:ext cx="63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GB" b="1">
                    <a:solidFill>
                      <a:srgbClr val="000000"/>
                    </a:solidFill>
                  </a:rPr>
                  <a:t>Main.class</a:t>
                </a:r>
              </a:p>
            </p:txBody>
          </p:sp>
          <p:sp>
            <p:nvSpPr>
              <p:cNvPr id="22546" name="Text Box 22"/>
              <p:cNvSpPr txBox="1">
                <a:spLocks noChangeArrowheads="1"/>
              </p:cNvSpPr>
              <p:nvPr/>
            </p:nvSpPr>
            <p:spPr bwMode="auto">
              <a:xfrm>
                <a:off x="2688" y="768"/>
                <a:ext cx="504" cy="21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dist</a:t>
                </a:r>
              </a:p>
            </p:txBody>
          </p:sp>
          <p:sp>
            <p:nvSpPr>
              <p:cNvPr id="22547" name="Line 23"/>
              <p:cNvSpPr>
                <a:spLocks noChangeShapeType="1"/>
              </p:cNvSpPr>
              <p:nvPr/>
            </p:nvSpPr>
            <p:spPr bwMode="auto">
              <a:xfrm>
                <a:off x="2966" y="1008"/>
                <a:ext cx="0" cy="215"/>
              </a:xfrm>
              <a:prstGeom prst="line">
                <a:avLst/>
              </a:prstGeom>
              <a:noFill/>
              <a:ln w="1143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8" name="Text Box 24"/>
              <p:cNvSpPr txBox="1">
                <a:spLocks noChangeArrowheads="1"/>
              </p:cNvSpPr>
              <p:nvPr/>
            </p:nvSpPr>
            <p:spPr bwMode="auto">
              <a:xfrm>
                <a:off x="2630" y="1440"/>
                <a:ext cx="63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GB" b="1">
                    <a:solidFill>
                      <a:srgbClr val="000000"/>
                    </a:solidFill>
                  </a:rPr>
                  <a:t>project.jar</a:t>
                </a:r>
              </a:p>
            </p:txBody>
          </p:sp>
          <p:grpSp>
            <p:nvGrpSpPr>
              <p:cNvPr id="22549" name="Group 25"/>
              <p:cNvGrpSpPr>
                <a:grpSpLocks/>
              </p:cNvGrpSpPr>
              <p:nvPr/>
            </p:nvGrpSpPr>
            <p:grpSpPr bwMode="auto">
              <a:xfrm>
                <a:off x="1670" y="720"/>
                <a:ext cx="504" cy="288"/>
                <a:chOff x="1230" y="6057"/>
                <a:chExt cx="1260" cy="720"/>
              </a:xfrm>
            </p:grpSpPr>
            <p:sp>
              <p:nvSpPr>
                <p:cNvPr id="2262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230" y="6237"/>
                  <a:ext cx="1260" cy="5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>
                      <a:solidFill>
                        <a:srgbClr val="000000"/>
                      </a:solidFill>
                    </a:rPr>
                    <a:t>build</a:t>
                  </a:r>
                </a:p>
              </p:txBody>
            </p:sp>
            <p:sp>
              <p:nvSpPr>
                <p:cNvPr id="22622" name="AutoShape 27"/>
                <p:cNvSpPr>
                  <a:spLocks noChangeArrowheads="1"/>
                </p:cNvSpPr>
                <p:nvPr/>
              </p:nvSpPr>
              <p:spPr bwMode="auto">
                <a:xfrm rot="10800000">
                  <a:off x="1230" y="6057"/>
                  <a:ext cx="720" cy="1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60 h 21600"/>
                    <a:gd name="T14" fmla="*/ 17100 w 21600"/>
                    <a:gd name="T15" fmla="*/ 171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50" name="Line 28"/>
              <p:cNvSpPr>
                <a:spLocks noChangeShapeType="1"/>
              </p:cNvSpPr>
              <p:nvPr/>
            </p:nvSpPr>
            <p:spPr bwMode="auto">
              <a:xfrm>
                <a:off x="1958" y="576"/>
                <a:ext cx="0" cy="215"/>
              </a:xfrm>
              <a:prstGeom prst="line">
                <a:avLst/>
              </a:prstGeom>
              <a:noFill/>
              <a:ln w="1143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51" name="Line 29"/>
              <p:cNvSpPr>
                <a:spLocks noChangeShapeType="1"/>
              </p:cNvSpPr>
              <p:nvPr/>
            </p:nvSpPr>
            <p:spPr bwMode="auto">
              <a:xfrm>
                <a:off x="1958" y="1008"/>
                <a:ext cx="0" cy="215"/>
              </a:xfrm>
              <a:prstGeom prst="line">
                <a:avLst/>
              </a:prstGeom>
              <a:noFill/>
              <a:ln w="1143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2552" name="Group 30"/>
              <p:cNvGrpSpPr>
                <a:grpSpLocks/>
              </p:cNvGrpSpPr>
              <p:nvPr/>
            </p:nvGrpSpPr>
            <p:grpSpPr bwMode="auto">
              <a:xfrm>
                <a:off x="1670" y="1152"/>
                <a:ext cx="504" cy="288"/>
                <a:chOff x="1230" y="6057"/>
                <a:chExt cx="1260" cy="720"/>
              </a:xfrm>
            </p:grpSpPr>
            <p:sp>
              <p:nvSpPr>
                <p:cNvPr id="2261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230" y="6237"/>
                  <a:ext cx="1260" cy="54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>
                      <a:solidFill>
                        <a:srgbClr val="000000"/>
                      </a:solidFill>
                    </a:rPr>
                    <a:t>classes</a:t>
                  </a:r>
                </a:p>
              </p:txBody>
            </p:sp>
            <p:sp>
              <p:nvSpPr>
                <p:cNvPr id="22620" name="AutoShape 32"/>
                <p:cNvSpPr>
                  <a:spLocks noChangeArrowheads="1"/>
                </p:cNvSpPr>
                <p:nvPr/>
              </p:nvSpPr>
              <p:spPr bwMode="auto">
                <a:xfrm rot="10800000">
                  <a:off x="1230" y="6057"/>
                  <a:ext cx="720" cy="1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60 h 21600"/>
                    <a:gd name="T14" fmla="*/ 17100 w 21600"/>
                    <a:gd name="T15" fmla="*/ 171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53" name="Group 33"/>
              <p:cNvGrpSpPr>
                <a:grpSpLocks/>
              </p:cNvGrpSpPr>
              <p:nvPr/>
            </p:nvGrpSpPr>
            <p:grpSpPr bwMode="auto">
              <a:xfrm>
                <a:off x="1670" y="1584"/>
                <a:ext cx="504" cy="288"/>
                <a:chOff x="1230" y="6057"/>
                <a:chExt cx="1260" cy="720"/>
              </a:xfrm>
            </p:grpSpPr>
            <p:sp>
              <p:nvSpPr>
                <p:cNvPr id="2261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230" y="6237"/>
                  <a:ext cx="1260" cy="5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b="1">
                      <a:solidFill>
                        <a:srgbClr val="FF0000"/>
                      </a:solidFill>
                    </a:rPr>
                    <a:t>org</a:t>
                  </a:r>
                </a:p>
              </p:txBody>
            </p:sp>
            <p:sp>
              <p:nvSpPr>
                <p:cNvPr id="22618" name="AutoShape 35"/>
                <p:cNvSpPr>
                  <a:spLocks noChangeArrowheads="1"/>
                </p:cNvSpPr>
                <p:nvPr/>
              </p:nvSpPr>
              <p:spPr bwMode="auto">
                <a:xfrm rot="10800000">
                  <a:off x="1230" y="6057"/>
                  <a:ext cx="720" cy="1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60 h 21600"/>
                    <a:gd name="T14" fmla="*/ 17100 w 21600"/>
                    <a:gd name="T15" fmla="*/ 171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54" name="Group 36"/>
              <p:cNvGrpSpPr>
                <a:grpSpLocks/>
              </p:cNvGrpSpPr>
              <p:nvPr/>
            </p:nvGrpSpPr>
            <p:grpSpPr bwMode="auto">
              <a:xfrm>
                <a:off x="1670" y="2016"/>
                <a:ext cx="504" cy="288"/>
                <a:chOff x="1230" y="6057"/>
                <a:chExt cx="1260" cy="720"/>
              </a:xfrm>
            </p:grpSpPr>
            <p:sp>
              <p:nvSpPr>
                <p:cNvPr id="2261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230" y="6237"/>
                  <a:ext cx="1260" cy="5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300" b="1">
                      <a:solidFill>
                        <a:srgbClr val="FF0000"/>
                      </a:solidFill>
                    </a:rPr>
                    <a:t>example</a:t>
                  </a:r>
                </a:p>
              </p:txBody>
            </p:sp>
            <p:sp>
              <p:nvSpPr>
                <p:cNvPr id="22616" name="AutoShape 38"/>
                <p:cNvSpPr>
                  <a:spLocks noChangeArrowheads="1"/>
                </p:cNvSpPr>
                <p:nvPr/>
              </p:nvSpPr>
              <p:spPr bwMode="auto">
                <a:xfrm rot="10800000">
                  <a:off x="1230" y="6057"/>
                  <a:ext cx="720" cy="1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60 h 21600"/>
                    <a:gd name="T14" fmla="*/ 17100 w 21600"/>
                    <a:gd name="T15" fmla="*/ 171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55" name="Line 39"/>
              <p:cNvSpPr>
                <a:spLocks noChangeShapeType="1"/>
              </p:cNvSpPr>
              <p:nvPr/>
            </p:nvSpPr>
            <p:spPr bwMode="auto">
              <a:xfrm>
                <a:off x="1958" y="1872"/>
                <a:ext cx="0" cy="215"/>
              </a:xfrm>
              <a:prstGeom prst="line">
                <a:avLst/>
              </a:prstGeom>
              <a:noFill/>
              <a:ln w="1143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56" name="Line 40"/>
              <p:cNvSpPr>
                <a:spLocks noChangeShapeType="1"/>
              </p:cNvSpPr>
              <p:nvPr/>
            </p:nvSpPr>
            <p:spPr bwMode="auto">
              <a:xfrm>
                <a:off x="1958" y="1440"/>
                <a:ext cx="0" cy="215"/>
              </a:xfrm>
              <a:prstGeom prst="line">
                <a:avLst/>
              </a:prstGeom>
              <a:noFill/>
              <a:ln w="1143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57" name="Text Box 41"/>
              <p:cNvSpPr txBox="1">
                <a:spLocks noChangeArrowheads="1"/>
              </p:cNvSpPr>
              <p:nvPr/>
            </p:nvSpPr>
            <p:spPr bwMode="auto">
              <a:xfrm>
                <a:off x="768" y="432"/>
                <a:ext cx="63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GB" b="1"/>
                  <a:t>build.xml</a:t>
                </a:r>
              </a:p>
            </p:txBody>
          </p:sp>
          <p:sp>
            <p:nvSpPr>
              <p:cNvPr id="22558" name="Line 42"/>
              <p:cNvSpPr>
                <a:spLocks noChangeShapeType="1"/>
              </p:cNvSpPr>
              <p:nvPr/>
            </p:nvSpPr>
            <p:spPr bwMode="auto">
              <a:xfrm>
                <a:off x="2966" y="672"/>
                <a:ext cx="0" cy="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59" name="Line 43"/>
              <p:cNvSpPr>
                <a:spLocks noChangeShapeType="1"/>
              </p:cNvSpPr>
              <p:nvPr/>
            </p:nvSpPr>
            <p:spPr bwMode="auto">
              <a:xfrm>
                <a:off x="806" y="672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2560" name="Group 44"/>
              <p:cNvGrpSpPr>
                <a:grpSpLocks/>
              </p:cNvGrpSpPr>
              <p:nvPr/>
            </p:nvGrpSpPr>
            <p:grpSpPr bwMode="auto">
              <a:xfrm>
                <a:off x="1670" y="2880"/>
                <a:ext cx="504" cy="288"/>
                <a:chOff x="1230" y="6057"/>
                <a:chExt cx="1260" cy="720"/>
              </a:xfrm>
            </p:grpSpPr>
            <p:sp>
              <p:nvSpPr>
                <p:cNvPr id="2261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230" y="6237"/>
                  <a:ext cx="1260" cy="5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b="1" dirty="0">
                      <a:solidFill>
                        <a:srgbClr val="FF0000"/>
                      </a:solidFill>
                    </a:rPr>
                    <a:t>lesson1</a:t>
                  </a:r>
                </a:p>
              </p:txBody>
            </p:sp>
            <p:sp>
              <p:nvSpPr>
                <p:cNvPr id="22614" name="AutoShape 46"/>
                <p:cNvSpPr>
                  <a:spLocks noChangeArrowheads="1"/>
                </p:cNvSpPr>
                <p:nvPr/>
              </p:nvSpPr>
              <p:spPr bwMode="auto">
                <a:xfrm rot="10800000">
                  <a:off x="1230" y="6057"/>
                  <a:ext cx="720" cy="1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60 h 21600"/>
                    <a:gd name="T14" fmla="*/ 17100 w 21600"/>
                    <a:gd name="T15" fmla="*/ 171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61" name="AutoShape 47"/>
              <p:cNvSpPr>
                <a:spLocks noChangeArrowheads="1"/>
              </p:cNvSpPr>
              <p:nvPr/>
            </p:nvSpPr>
            <p:spPr bwMode="auto">
              <a:xfrm rot="10800000">
                <a:off x="518" y="720"/>
                <a:ext cx="288" cy="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Text Box 48"/>
              <p:cNvSpPr txBox="1">
                <a:spLocks noChangeArrowheads="1"/>
              </p:cNvSpPr>
              <p:nvPr/>
            </p:nvSpPr>
            <p:spPr bwMode="auto">
              <a:xfrm>
                <a:off x="518" y="792"/>
                <a:ext cx="504" cy="2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>
                    <a:solidFill>
                      <a:srgbClr val="000000"/>
                    </a:solidFill>
                  </a:rPr>
                  <a:t>src</a:t>
                </a:r>
              </a:p>
            </p:txBody>
          </p:sp>
          <p:grpSp>
            <p:nvGrpSpPr>
              <p:cNvPr id="22563" name="Group 49"/>
              <p:cNvGrpSpPr>
                <a:grpSpLocks/>
              </p:cNvGrpSpPr>
              <p:nvPr/>
            </p:nvGrpSpPr>
            <p:grpSpPr bwMode="auto">
              <a:xfrm>
                <a:off x="518" y="1152"/>
                <a:ext cx="504" cy="288"/>
                <a:chOff x="1230" y="6057"/>
                <a:chExt cx="1260" cy="720"/>
              </a:xfrm>
            </p:grpSpPr>
            <p:sp>
              <p:nvSpPr>
                <p:cNvPr id="22611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230" y="6237"/>
                  <a:ext cx="1260" cy="5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b="1">
                      <a:solidFill>
                        <a:srgbClr val="FF0000"/>
                      </a:solidFill>
                    </a:rPr>
                    <a:t>org</a:t>
                  </a:r>
                </a:p>
              </p:txBody>
            </p:sp>
            <p:sp>
              <p:nvSpPr>
                <p:cNvPr id="22612" name="AutoShape 51"/>
                <p:cNvSpPr>
                  <a:spLocks noChangeArrowheads="1"/>
                </p:cNvSpPr>
                <p:nvPr/>
              </p:nvSpPr>
              <p:spPr bwMode="auto">
                <a:xfrm rot="10800000">
                  <a:off x="1230" y="6057"/>
                  <a:ext cx="720" cy="1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60 h 21600"/>
                    <a:gd name="T14" fmla="*/ 17100 w 21600"/>
                    <a:gd name="T15" fmla="*/ 171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64" name="Group 52"/>
              <p:cNvGrpSpPr>
                <a:grpSpLocks/>
              </p:cNvGrpSpPr>
              <p:nvPr/>
            </p:nvGrpSpPr>
            <p:grpSpPr bwMode="auto">
              <a:xfrm>
                <a:off x="518" y="1584"/>
                <a:ext cx="504" cy="288"/>
                <a:chOff x="1230" y="6057"/>
                <a:chExt cx="1260" cy="720"/>
              </a:xfrm>
            </p:grpSpPr>
            <p:sp>
              <p:nvSpPr>
                <p:cNvPr id="2260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230" y="6237"/>
                  <a:ext cx="1260" cy="5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300" b="1">
                      <a:solidFill>
                        <a:srgbClr val="FF0000"/>
                      </a:solidFill>
                    </a:rPr>
                    <a:t>example</a:t>
                  </a:r>
                </a:p>
              </p:txBody>
            </p:sp>
            <p:sp>
              <p:nvSpPr>
                <p:cNvPr id="22610" name="AutoShape 54"/>
                <p:cNvSpPr>
                  <a:spLocks noChangeArrowheads="1"/>
                </p:cNvSpPr>
                <p:nvPr/>
              </p:nvSpPr>
              <p:spPr bwMode="auto">
                <a:xfrm rot="10800000">
                  <a:off x="1230" y="6057"/>
                  <a:ext cx="720" cy="1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60 h 21600"/>
                    <a:gd name="T14" fmla="*/ 17100 w 21600"/>
                    <a:gd name="T15" fmla="*/ 171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65" name="Group 55"/>
              <p:cNvGrpSpPr>
                <a:grpSpLocks/>
              </p:cNvGrpSpPr>
              <p:nvPr/>
            </p:nvGrpSpPr>
            <p:grpSpPr bwMode="auto">
              <a:xfrm>
                <a:off x="518" y="2016"/>
                <a:ext cx="504" cy="288"/>
                <a:chOff x="2064" y="2256"/>
                <a:chExt cx="504" cy="288"/>
              </a:xfrm>
            </p:grpSpPr>
            <p:sp>
              <p:nvSpPr>
                <p:cNvPr id="2260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064" y="2328"/>
                  <a:ext cx="504" cy="21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300" b="1">
                      <a:solidFill>
                        <a:srgbClr val="FF0000"/>
                      </a:solidFill>
                    </a:rPr>
                    <a:t>antbook</a:t>
                  </a:r>
                </a:p>
              </p:txBody>
            </p:sp>
            <p:sp>
              <p:nvSpPr>
                <p:cNvPr id="22608" name="AutoShape 57"/>
                <p:cNvSpPr>
                  <a:spLocks noChangeArrowheads="1"/>
                </p:cNvSpPr>
                <p:nvPr/>
              </p:nvSpPr>
              <p:spPr bwMode="auto">
                <a:xfrm rot="10800000">
                  <a:off x="2064" y="2256"/>
                  <a:ext cx="288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66" name="Group 58"/>
              <p:cNvGrpSpPr>
                <a:grpSpLocks/>
              </p:cNvGrpSpPr>
              <p:nvPr/>
            </p:nvGrpSpPr>
            <p:grpSpPr bwMode="auto">
              <a:xfrm>
                <a:off x="518" y="2448"/>
                <a:ext cx="504" cy="288"/>
                <a:chOff x="1230" y="6057"/>
                <a:chExt cx="1260" cy="720"/>
              </a:xfrm>
            </p:grpSpPr>
            <p:sp>
              <p:nvSpPr>
                <p:cNvPr id="2260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230" y="6237"/>
                  <a:ext cx="1260" cy="5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b="1">
                      <a:solidFill>
                        <a:srgbClr val="FF0000"/>
                      </a:solidFill>
                    </a:rPr>
                    <a:t>lesson1</a:t>
                  </a:r>
                </a:p>
              </p:txBody>
            </p:sp>
            <p:sp>
              <p:nvSpPr>
                <p:cNvPr id="22606" name="AutoShape 60"/>
                <p:cNvSpPr>
                  <a:spLocks noChangeArrowheads="1"/>
                </p:cNvSpPr>
                <p:nvPr/>
              </p:nvSpPr>
              <p:spPr bwMode="auto">
                <a:xfrm rot="10800000">
                  <a:off x="1230" y="6057"/>
                  <a:ext cx="720" cy="1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60 h 21600"/>
                    <a:gd name="T14" fmla="*/ 17100 w 21600"/>
                    <a:gd name="T15" fmla="*/ 171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67" name="Line 61"/>
              <p:cNvSpPr>
                <a:spLocks noChangeShapeType="1"/>
              </p:cNvSpPr>
              <p:nvPr/>
            </p:nvSpPr>
            <p:spPr bwMode="auto">
              <a:xfrm>
                <a:off x="806" y="2736"/>
                <a:ext cx="0" cy="215"/>
              </a:xfrm>
              <a:prstGeom prst="line">
                <a:avLst/>
              </a:prstGeom>
              <a:noFill/>
              <a:ln w="1143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68" name="Line 62"/>
              <p:cNvSpPr>
                <a:spLocks noChangeShapeType="1"/>
              </p:cNvSpPr>
              <p:nvPr/>
            </p:nvSpPr>
            <p:spPr bwMode="auto">
              <a:xfrm>
                <a:off x="1958" y="3168"/>
                <a:ext cx="0" cy="215"/>
              </a:xfrm>
              <a:prstGeom prst="line">
                <a:avLst/>
              </a:prstGeom>
              <a:noFill/>
              <a:ln w="1143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2569" name="Group 63"/>
              <p:cNvGrpSpPr>
                <a:grpSpLocks/>
              </p:cNvGrpSpPr>
              <p:nvPr/>
            </p:nvGrpSpPr>
            <p:grpSpPr bwMode="auto">
              <a:xfrm>
                <a:off x="960" y="192"/>
                <a:ext cx="144" cy="240"/>
                <a:chOff x="3072" y="2064"/>
                <a:chExt cx="144" cy="240"/>
              </a:xfrm>
            </p:grpSpPr>
            <p:sp>
              <p:nvSpPr>
                <p:cNvPr id="22597" name="AutoShape 64"/>
                <p:cNvSpPr>
                  <a:spLocks noChangeArrowheads="1"/>
                </p:cNvSpPr>
                <p:nvPr/>
              </p:nvSpPr>
              <p:spPr bwMode="auto">
                <a:xfrm rot="10800000">
                  <a:off x="3072" y="2064"/>
                  <a:ext cx="144" cy="24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598" name="Group 65"/>
                <p:cNvGrpSpPr>
                  <a:grpSpLocks/>
                </p:cNvGrpSpPr>
                <p:nvPr/>
              </p:nvGrpSpPr>
              <p:grpSpPr bwMode="auto">
                <a:xfrm>
                  <a:off x="3094" y="2160"/>
                  <a:ext cx="96" cy="96"/>
                  <a:chOff x="3072" y="2496"/>
                  <a:chExt cx="96" cy="96"/>
                </a:xfrm>
              </p:grpSpPr>
              <p:grpSp>
                <p:nvGrpSpPr>
                  <p:cNvPr id="22599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072" y="2496"/>
                    <a:ext cx="96" cy="61"/>
                    <a:chOff x="3072" y="2697"/>
                    <a:chExt cx="96" cy="61"/>
                  </a:xfrm>
                </p:grpSpPr>
                <p:sp>
                  <p:nvSpPr>
                    <p:cNvPr id="22603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697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60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758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2600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3072" y="2538"/>
                    <a:ext cx="96" cy="54"/>
                    <a:chOff x="3072" y="2679"/>
                    <a:chExt cx="96" cy="54"/>
                  </a:xfrm>
                </p:grpSpPr>
                <p:sp>
                  <p:nvSpPr>
                    <p:cNvPr id="22601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733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602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679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grpSp>
            <p:nvGrpSpPr>
              <p:cNvPr id="22570" name="Group 72"/>
              <p:cNvGrpSpPr>
                <a:grpSpLocks/>
              </p:cNvGrpSpPr>
              <p:nvPr/>
            </p:nvGrpSpPr>
            <p:grpSpPr bwMode="auto">
              <a:xfrm>
                <a:off x="720" y="2976"/>
                <a:ext cx="144" cy="240"/>
                <a:chOff x="3072" y="2064"/>
                <a:chExt cx="144" cy="240"/>
              </a:xfrm>
            </p:grpSpPr>
            <p:sp>
              <p:nvSpPr>
                <p:cNvPr id="22589" name="AutoShape 73"/>
                <p:cNvSpPr>
                  <a:spLocks noChangeArrowheads="1"/>
                </p:cNvSpPr>
                <p:nvPr/>
              </p:nvSpPr>
              <p:spPr bwMode="auto">
                <a:xfrm rot="10800000">
                  <a:off x="3072" y="2064"/>
                  <a:ext cx="144" cy="24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590" name="Group 74"/>
                <p:cNvGrpSpPr>
                  <a:grpSpLocks/>
                </p:cNvGrpSpPr>
                <p:nvPr/>
              </p:nvGrpSpPr>
              <p:grpSpPr bwMode="auto">
                <a:xfrm>
                  <a:off x="3094" y="2160"/>
                  <a:ext cx="96" cy="96"/>
                  <a:chOff x="3072" y="2496"/>
                  <a:chExt cx="96" cy="96"/>
                </a:xfrm>
              </p:grpSpPr>
              <p:grpSp>
                <p:nvGrpSpPr>
                  <p:cNvPr id="22591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3072" y="2496"/>
                    <a:ext cx="96" cy="61"/>
                    <a:chOff x="3072" y="2697"/>
                    <a:chExt cx="96" cy="61"/>
                  </a:xfrm>
                </p:grpSpPr>
                <p:sp>
                  <p:nvSpPr>
                    <p:cNvPr id="22595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697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596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758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2592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3072" y="2538"/>
                    <a:ext cx="96" cy="54"/>
                    <a:chOff x="3072" y="2679"/>
                    <a:chExt cx="96" cy="54"/>
                  </a:xfrm>
                </p:grpSpPr>
                <p:sp>
                  <p:nvSpPr>
                    <p:cNvPr id="22593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733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594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679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grpSp>
            <p:nvGrpSpPr>
              <p:cNvPr id="22571" name="Group 81"/>
              <p:cNvGrpSpPr>
                <a:grpSpLocks/>
              </p:cNvGrpSpPr>
              <p:nvPr/>
            </p:nvGrpSpPr>
            <p:grpSpPr bwMode="auto">
              <a:xfrm>
                <a:off x="2880" y="1200"/>
                <a:ext cx="144" cy="240"/>
                <a:chOff x="3072" y="2064"/>
                <a:chExt cx="144" cy="240"/>
              </a:xfrm>
            </p:grpSpPr>
            <p:sp>
              <p:nvSpPr>
                <p:cNvPr id="22581" name="AutoShape 82"/>
                <p:cNvSpPr>
                  <a:spLocks noChangeArrowheads="1"/>
                </p:cNvSpPr>
                <p:nvPr/>
              </p:nvSpPr>
              <p:spPr bwMode="auto">
                <a:xfrm rot="10800000">
                  <a:off x="3072" y="2064"/>
                  <a:ext cx="144" cy="24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582" name="Group 83"/>
                <p:cNvGrpSpPr>
                  <a:grpSpLocks/>
                </p:cNvGrpSpPr>
                <p:nvPr/>
              </p:nvGrpSpPr>
              <p:grpSpPr bwMode="auto">
                <a:xfrm>
                  <a:off x="3094" y="2160"/>
                  <a:ext cx="96" cy="96"/>
                  <a:chOff x="3072" y="2496"/>
                  <a:chExt cx="96" cy="96"/>
                </a:xfrm>
              </p:grpSpPr>
              <p:grpSp>
                <p:nvGrpSpPr>
                  <p:cNvPr id="22583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3072" y="2496"/>
                    <a:ext cx="96" cy="61"/>
                    <a:chOff x="3072" y="2697"/>
                    <a:chExt cx="96" cy="61"/>
                  </a:xfrm>
                </p:grpSpPr>
                <p:sp>
                  <p:nvSpPr>
                    <p:cNvPr id="22587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697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588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758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2584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3072" y="2538"/>
                    <a:ext cx="96" cy="54"/>
                    <a:chOff x="3072" y="2679"/>
                    <a:chExt cx="96" cy="54"/>
                  </a:xfrm>
                </p:grpSpPr>
                <p:sp>
                  <p:nvSpPr>
                    <p:cNvPr id="22585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733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586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679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grpSp>
            <p:nvGrpSpPr>
              <p:cNvPr id="22572" name="Group 90"/>
              <p:cNvGrpSpPr>
                <a:grpSpLocks/>
              </p:cNvGrpSpPr>
              <p:nvPr/>
            </p:nvGrpSpPr>
            <p:grpSpPr bwMode="auto">
              <a:xfrm>
                <a:off x="1872" y="3360"/>
                <a:ext cx="144" cy="240"/>
                <a:chOff x="3072" y="2064"/>
                <a:chExt cx="144" cy="240"/>
              </a:xfrm>
            </p:grpSpPr>
            <p:sp>
              <p:nvSpPr>
                <p:cNvPr id="22573" name="AutoShape 91"/>
                <p:cNvSpPr>
                  <a:spLocks noChangeArrowheads="1"/>
                </p:cNvSpPr>
                <p:nvPr/>
              </p:nvSpPr>
              <p:spPr bwMode="auto">
                <a:xfrm rot="10800000">
                  <a:off x="3072" y="2064"/>
                  <a:ext cx="144" cy="24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574" name="Group 92"/>
                <p:cNvGrpSpPr>
                  <a:grpSpLocks/>
                </p:cNvGrpSpPr>
                <p:nvPr/>
              </p:nvGrpSpPr>
              <p:grpSpPr bwMode="auto">
                <a:xfrm>
                  <a:off x="3094" y="2160"/>
                  <a:ext cx="96" cy="96"/>
                  <a:chOff x="3072" y="2496"/>
                  <a:chExt cx="96" cy="96"/>
                </a:xfrm>
              </p:grpSpPr>
              <p:grpSp>
                <p:nvGrpSpPr>
                  <p:cNvPr id="22575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3072" y="2496"/>
                    <a:ext cx="96" cy="61"/>
                    <a:chOff x="3072" y="2697"/>
                    <a:chExt cx="96" cy="61"/>
                  </a:xfrm>
                </p:grpSpPr>
                <p:sp>
                  <p:nvSpPr>
                    <p:cNvPr id="22579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697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580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758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2576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3072" y="2538"/>
                    <a:ext cx="96" cy="54"/>
                    <a:chOff x="3072" y="2679"/>
                    <a:chExt cx="96" cy="54"/>
                  </a:xfrm>
                </p:grpSpPr>
                <p:sp>
                  <p:nvSpPr>
                    <p:cNvPr id="22577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733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578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2679"/>
                      <a:ext cx="9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</p:grpSp>
      <p:sp>
        <p:nvSpPr>
          <p:cNvPr id="22534" name="Text Box 100"/>
          <p:cNvSpPr txBox="1">
            <a:spLocks noChangeArrowheads="1"/>
          </p:cNvSpPr>
          <p:nvPr/>
        </p:nvSpPr>
        <p:spPr bwMode="auto">
          <a:xfrm>
            <a:off x="5214942" y="566761"/>
            <a:ext cx="3779838" cy="614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300"/>
              </a:lnSpc>
              <a:spcBef>
                <a:spcPct val="50000"/>
              </a:spcBef>
            </a:pPr>
            <a:r>
              <a:rPr lang="en-GB" sz="2400" dirty="0">
                <a:latin typeface="Tahoma" pitchFamily="34" charset="0"/>
              </a:rPr>
              <a:t>A </a:t>
            </a:r>
            <a:r>
              <a:rPr lang="en-GB" sz="2400" b="1" i="1" dirty="0">
                <a:latin typeface="Tahoma" pitchFamily="34" charset="0"/>
              </a:rPr>
              <a:t>source</a:t>
            </a:r>
            <a:r>
              <a:rPr lang="en-GB" sz="2400" dirty="0">
                <a:latin typeface="Tahoma" pitchFamily="34" charset="0"/>
              </a:rPr>
              <a:t>  tree (branch) is </a:t>
            </a:r>
            <a:r>
              <a:rPr lang="en-GB" sz="2400" i="1" dirty="0">
                <a:latin typeface="Tahoma" pitchFamily="34" charset="0"/>
              </a:rPr>
              <a:t>separated</a:t>
            </a:r>
            <a:r>
              <a:rPr lang="en-GB" sz="2400" dirty="0">
                <a:latin typeface="Tahoma" pitchFamily="34" charset="0"/>
              </a:rPr>
              <a:t>  from the </a:t>
            </a:r>
            <a:r>
              <a:rPr lang="en-GB" sz="2400" b="1" i="1" dirty="0">
                <a:latin typeface="Tahoma" pitchFamily="34" charset="0"/>
              </a:rPr>
              <a:t>build</a:t>
            </a:r>
            <a:r>
              <a:rPr lang="en-GB" sz="2400" dirty="0">
                <a:latin typeface="Tahoma" pitchFamily="34" charset="0"/>
              </a:rPr>
              <a:t> and </a:t>
            </a:r>
            <a:r>
              <a:rPr lang="en-GB" sz="2400" b="1" i="1" dirty="0">
                <a:latin typeface="Tahoma" pitchFamily="34" charset="0"/>
              </a:rPr>
              <a:t>distribution</a:t>
            </a:r>
            <a:r>
              <a:rPr lang="en-GB" sz="2400" dirty="0">
                <a:latin typeface="Tahoma" pitchFamily="34" charset="0"/>
              </a:rPr>
              <a:t> output.</a:t>
            </a:r>
          </a:p>
          <a:p>
            <a:pPr>
              <a:lnSpc>
                <a:spcPts val="3300"/>
              </a:lnSpc>
              <a:spcBef>
                <a:spcPct val="50000"/>
              </a:spcBef>
            </a:pPr>
            <a:r>
              <a:rPr lang="en-GB" sz="2400" dirty="0">
                <a:latin typeface="Tahoma" pitchFamily="34" charset="0"/>
              </a:rPr>
              <a:t>All the </a:t>
            </a:r>
            <a:r>
              <a:rPr lang="en-GB" sz="2400" b="1" i="1" dirty="0">
                <a:latin typeface="Tahoma" pitchFamily="34" charset="0"/>
              </a:rPr>
              <a:t>shaded</a:t>
            </a:r>
            <a:r>
              <a:rPr lang="en-GB" sz="2400" dirty="0">
                <a:latin typeface="Tahoma" pitchFamily="34" charset="0"/>
              </a:rPr>
              <a:t>  directories and files are </a:t>
            </a:r>
            <a:r>
              <a:rPr lang="en-GB" sz="2400" b="1" i="1" dirty="0">
                <a:latin typeface="Tahoma" pitchFamily="34" charset="0"/>
              </a:rPr>
              <a:t>created by  </a:t>
            </a:r>
            <a:r>
              <a:rPr lang="en-GB" sz="2400" b="1" dirty="0">
                <a:latin typeface="Tahoma" pitchFamily="34" charset="0"/>
              </a:rPr>
              <a:t>Ant</a:t>
            </a:r>
            <a:r>
              <a:rPr lang="en-GB" sz="2400" dirty="0">
                <a:latin typeface="Tahoma" pitchFamily="34" charset="0"/>
              </a:rPr>
              <a:t> during the build </a:t>
            </a:r>
            <a:r>
              <a:rPr lang="en-GB" sz="2400" b="1" i="1" dirty="0">
                <a:solidFill>
                  <a:srgbClr val="FF0000"/>
                </a:solidFill>
                <a:latin typeface="Tahoma" pitchFamily="34" charset="0"/>
              </a:rPr>
              <a:t>automatically!</a:t>
            </a:r>
          </a:p>
          <a:p>
            <a:pPr>
              <a:lnSpc>
                <a:spcPts val="3300"/>
              </a:lnSpc>
              <a:spcBef>
                <a:spcPct val="50000"/>
              </a:spcBef>
            </a:pPr>
            <a:r>
              <a:rPr lang="en-GB" sz="2400" dirty="0">
                <a:latin typeface="Tahoma" pitchFamily="34" charset="0"/>
              </a:rPr>
              <a:t>Note, that in our case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base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>
                <a:latin typeface="Tahoma" pitchFamily="34" charset="0"/>
              </a:rPr>
              <a:t>directory is 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secondbuild</a:t>
            </a:r>
            <a:endParaRPr lang="en-GB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ts val="3300"/>
              </a:lnSpc>
              <a:spcBef>
                <a:spcPct val="50000"/>
              </a:spcBef>
            </a:pPr>
            <a:r>
              <a:rPr lang="en-GB" sz="2400" b="1" dirty="0">
                <a:solidFill>
                  <a:srgbClr val="FF0000"/>
                </a:solidFill>
                <a:latin typeface="Tahoma" pitchFamily="34" charset="0"/>
              </a:rPr>
              <a:t>Red colour</a:t>
            </a:r>
            <a:r>
              <a:rPr lang="en-GB" sz="2400" dirty="0">
                <a:latin typeface="Tahoma" pitchFamily="34" charset="0"/>
              </a:rPr>
              <a:t> and </a:t>
            </a:r>
            <a:r>
              <a:rPr lang="en-GB" sz="2400" b="1" dirty="0">
                <a:latin typeface="Tahoma" pitchFamily="34" charset="0"/>
              </a:rPr>
              <a:t>darker shade</a:t>
            </a:r>
            <a:r>
              <a:rPr lang="en-GB" sz="2400" dirty="0">
                <a:latin typeface="Tahoma" pitchFamily="34" charset="0"/>
              </a:rPr>
              <a:t> correspond to the </a:t>
            </a:r>
            <a:r>
              <a:rPr lang="en-GB" sz="2400" b="1" i="1" dirty="0">
                <a:latin typeface="Tahoma" pitchFamily="34" charset="0"/>
              </a:rPr>
              <a:t>package name</a:t>
            </a:r>
          </a:p>
        </p:txBody>
      </p:sp>
      <p:sp>
        <p:nvSpPr>
          <p:cNvPr id="1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9E092-114A-49AA-95A4-503C493BE6D1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102" name="Rectangle 2"/>
          <p:cNvSpPr txBox="1">
            <a:spLocks noChangeArrowheads="1"/>
          </p:cNvSpPr>
          <p:nvPr/>
        </p:nvSpPr>
        <p:spPr>
          <a:xfrm>
            <a:off x="1408112" y="-27384"/>
            <a:ext cx="7772400" cy="456558"/>
          </a:xfrm>
          <a:prstGeom prst="rect">
            <a:avLst/>
          </a:prstGeom>
          <a:solidFill>
            <a:schemeClr val="folHlink"/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GB" sz="2800" dirty="0"/>
              <a:t>Laying out the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build</a:t>
            </a:r>
            <a:r>
              <a:rPr lang="en-GB" sz="2800" dirty="0"/>
              <a:t> and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dist</a:t>
            </a:r>
            <a:r>
              <a:rPr lang="en-GB" sz="2800" dirty="0"/>
              <a:t> directories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B63D2-6BE1-4D6F-A7A3-2CC90DF07170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24"/>
            <a:ext cx="7772400" cy="595311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The directory layout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34" y="571480"/>
            <a:ext cx="8208962" cy="5857916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000" dirty="0"/>
              <a:t>Assume putting all </a:t>
            </a:r>
            <a:r>
              <a:rPr lang="en-GB" sz="2000" b="1" i="1" dirty="0"/>
              <a:t>intermediate</a:t>
            </a:r>
            <a:r>
              <a:rPr lang="en-GB" sz="2000" dirty="0"/>
              <a:t>  files into the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build</a:t>
            </a:r>
            <a:r>
              <a:rPr lang="en-GB" sz="2000" dirty="0"/>
              <a:t> directory tree.</a:t>
            </a:r>
          </a:p>
          <a:p>
            <a:pPr eaLnBrk="1" hangingPunct="1"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000" dirty="0"/>
              <a:t>Recall that </a:t>
            </a:r>
            <a:r>
              <a:rPr lang="en-GB" sz="2000" b="1" dirty="0"/>
              <a:t>Java compiler </a:t>
            </a:r>
            <a:r>
              <a:rPr lang="en-GB" sz="2000" dirty="0"/>
              <a:t>lays out compiled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*.class</a:t>
            </a:r>
            <a:r>
              <a:rPr lang="en-GB" sz="2000" dirty="0"/>
              <a:t> files into a (darker shaded above) directory structure that </a:t>
            </a:r>
            <a:r>
              <a:rPr lang="en-GB" sz="2000" b="1" i="1" dirty="0">
                <a:solidFill>
                  <a:srgbClr val="FF0000"/>
                </a:solidFill>
              </a:rPr>
              <a:t>matches the</a:t>
            </a:r>
            <a:r>
              <a:rPr lang="en-GB" sz="2000" b="1" i="1" dirty="0"/>
              <a:t> </a:t>
            </a:r>
            <a:r>
              <a:rPr lang="en-GB" sz="2000" b="1" i="1" dirty="0">
                <a:solidFill>
                  <a:srgbClr val="FF0000"/>
                </a:solidFill>
              </a:rPr>
              <a:t>package declarations</a:t>
            </a:r>
            <a:r>
              <a:rPr lang="en-GB" sz="2000" dirty="0"/>
              <a:t>  in the source files. </a:t>
            </a:r>
          </a:p>
          <a:p>
            <a:pPr eaLnBrk="1" hangingPunct="1"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000" dirty="0"/>
              <a:t>The </a:t>
            </a:r>
            <a:r>
              <a:rPr lang="en-GB" sz="2000" b="1" i="1" dirty="0"/>
              <a:t>compiler will create the appropriate directories</a:t>
            </a:r>
            <a:r>
              <a:rPr lang="en-GB" sz="2000" dirty="0"/>
              <a:t>  under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build/classes</a:t>
            </a:r>
            <a:r>
              <a:rPr lang="en-GB" sz="2000" dirty="0"/>
              <a:t> subdirectory automatically, so we </a:t>
            </a:r>
            <a:r>
              <a:rPr lang="en-GB" sz="2000" i="1" dirty="0"/>
              <a:t>do not need to create them manually</a:t>
            </a:r>
            <a:r>
              <a:rPr lang="en-GB" sz="2000" dirty="0"/>
              <a:t>  and therefore to bother too much about this. </a:t>
            </a:r>
          </a:p>
          <a:p>
            <a:pPr eaLnBrk="1" hangingPunct="1"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000" dirty="0"/>
              <a:t>After deciding on </a:t>
            </a:r>
            <a:r>
              <a:rPr lang="en-GB" sz="2000" b="1" i="1" dirty="0">
                <a:solidFill>
                  <a:srgbClr val="FF0000"/>
                </a:solidFill>
              </a:rPr>
              <a:t>package name</a:t>
            </a:r>
            <a:r>
              <a:rPr lang="en-GB" sz="2000" dirty="0"/>
              <a:t>  and creating corresponding directories under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000" dirty="0"/>
              <a:t>, </a:t>
            </a:r>
            <a:r>
              <a:rPr lang="en-GB" sz="2000" b="1" dirty="0"/>
              <a:t>we need to prescribe </a:t>
            </a:r>
            <a:r>
              <a:rPr lang="en-GB" sz="2000" dirty="0"/>
              <a:t> </a:t>
            </a:r>
            <a:r>
              <a:rPr lang="en-GB" sz="2000" b="1" i="1" u="sng" dirty="0"/>
              <a:t>in the build file</a:t>
            </a:r>
            <a:r>
              <a:rPr lang="en-GB" sz="2000" dirty="0"/>
              <a:t> (only once) that the following directories be generated: </a:t>
            </a:r>
          </a:p>
          <a:p>
            <a:pPr lvl="1" eaLnBrk="1" hangingPunct="1"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-"/>
            </a:pPr>
            <a:r>
              <a:rPr lang="en-GB" sz="2000" dirty="0"/>
              <a:t>the top level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build</a:t>
            </a:r>
            <a:r>
              <a:rPr lang="en-GB" sz="2000" dirty="0"/>
              <a:t> directory, and the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classes</a:t>
            </a:r>
            <a:r>
              <a:rPr lang="en-GB" sz="2000" dirty="0"/>
              <a:t> subdirectory,  </a:t>
            </a:r>
          </a:p>
          <a:p>
            <a:pPr lvl="1" eaLnBrk="1" hangingPunct="1">
              <a:lnSpc>
                <a:spcPts val="29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-"/>
            </a:pPr>
            <a:r>
              <a:rPr lang="en-GB" sz="2000" dirty="0"/>
              <a:t>as well as the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dist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directly for deployed (</a:t>
            </a:r>
            <a:r>
              <a:rPr lang="en-GB" sz="2000" b="1" dirty="0"/>
              <a:t>JAR</a:t>
            </a:r>
            <a:r>
              <a:rPr lang="en-GB" sz="2000" dirty="0"/>
              <a:t>, </a:t>
            </a:r>
            <a:r>
              <a:rPr lang="en-GB" sz="2000" b="1" dirty="0"/>
              <a:t>Zip</a:t>
            </a:r>
            <a:r>
              <a:rPr lang="en-GB" sz="2000" dirty="0"/>
              <a:t>, </a:t>
            </a:r>
            <a:r>
              <a:rPr lang="en-GB" sz="2000" b="1" dirty="0"/>
              <a:t>tar</a:t>
            </a:r>
            <a:r>
              <a:rPr lang="en-GB" sz="2000" dirty="0"/>
              <a:t>, </a:t>
            </a:r>
            <a:r>
              <a:rPr lang="en-GB" sz="2000" b="1" dirty="0"/>
              <a:t>WAR</a:t>
            </a:r>
            <a:r>
              <a:rPr lang="en-GB" sz="2000" dirty="0"/>
              <a:t>, etc.) </a:t>
            </a:r>
            <a:r>
              <a:rPr lang="en-GB" sz="2000" i="1" u="sng" dirty="0"/>
              <a:t>archive files</a:t>
            </a:r>
            <a:r>
              <a:rPr lang="en-GB" sz="2000" dirty="0"/>
              <a:t>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601C3-5DCC-4D07-A11F-91BEDBD14E12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1414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The directory layout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3" y="1000108"/>
            <a:ext cx="8351837" cy="428628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400" dirty="0"/>
              <a:t>Note that the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dist</a:t>
            </a:r>
            <a:r>
              <a:rPr lang="en-GB" sz="2400" dirty="0"/>
              <a:t> directories are usually much simpler than the intermediate file directories under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build</a:t>
            </a:r>
            <a:r>
              <a:rPr lang="en-GB" sz="24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400" dirty="0"/>
              <a:t>All these (shaded above) files and directories will be created </a:t>
            </a:r>
            <a:r>
              <a:rPr lang="en-GB" sz="2400" b="1" i="1" dirty="0"/>
              <a:t>automatically</a:t>
            </a:r>
            <a:r>
              <a:rPr lang="en-GB" sz="2400" dirty="0"/>
              <a:t>  (and even can be automatically deleted before any new build) by </a:t>
            </a:r>
            <a:r>
              <a:rPr lang="en-GB" sz="2400" b="1" dirty="0"/>
              <a:t>Ant.</a:t>
            </a:r>
            <a:r>
              <a:rPr lang="en-GB" sz="24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400" dirty="0"/>
              <a:t>So, we are not worrying about them.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endParaRPr lang="en-GB" sz="24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GB" sz="2400" dirty="0"/>
              <a:t>We only should write in the build file: 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331913" y="5429250"/>
            <a:ext cx="6669111" cy="954107"/>
          </a:xfrm>
          <a:prstGeom prst="rect">
            <a:avLst/>
          </a:prstGeom>
          <a:solidFill>
            <a:srgbClr val="9FFFD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dirty="0" err="1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sz="2800" dirty="0">
                <a:solidFill>
                  <a:srgbClr val="000000"/>
                </a:solidFill>
                <a:latin typeface="Courier New" pitchFamily="49" charset="0"/>
              </a:rPr>
              <a:t> dir="build/classes" /&gt;</a:t>
            </a:r>
          </a:p>
          <a:p>
            <a:r>
              <a:rPr lang="en-GB" sz="280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dirty="0" err="1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sz="2800" dirty="0">
                <a:solidFill>
                  <a:srgbClr val="000000"/>
                </a:solidFill>
                <a:latin typeface="Courier New" pitchFamily="49" charset="0"/>
              </a:rPr>
              <a:t> dir="dist" /&gt;</a:t>
            </a:r>
            <a:endParaRPr lang="en-GB" sz="2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47821-61B9-427C-BCAF-524E4C7CC534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>
                <a:solidFill>
                  <a:srgbClr val="FF0000"/>
                </a:solidFill>
              </a:rPr>
              <a:t>Create</a:t>
            </a:r>
            <a:r>
              <a:rPr lang="en-GB" sz="3200"/>
              <a:t> the build file </a:t>
            </a:r>
            <a:r>
              <a:rPr lang="en-GB" sz="3200" b="1">
                <a:solidFill>
                  <a:srgbClr val="000000"/>
                </a:solidFill>
                <a:latin typeface="Courier New" pitchFamily="49" charset="0"/>
              </a:rPr>
              <a:t>structured.xml</a:t>
            </a:r>
          </a:p>
        </p:txBody>
      </p:sp>
      <p:sp>
        <p:nvSpPr>
          <p:cNvPr id="25604" name="Text Box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4375" y="1785938"/>
            <a:ext cx="7926388" cy="4143375"/>
          </a:xfrm>
          <a:solidFill>
            <a:srgbClr val="9FFFDF"/>
          </a:solidFill>
        </p:spPr>
        <p:txBody>
          <a:bodyPr/>
          <a:lstStyle/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&lt;?xml version="1.0" ?&gt;   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&lt;project name="structured"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default="archive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 &gt;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&lt;target name="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init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dir="build/classes" /&gt;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dir="dist" /&gt;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&lt;/target&gt;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&lt;target name="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compile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 depends="init" &gt;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srcdir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         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destdir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="build/classes" 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         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includeAntRuntime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="no"/&gt;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	&lt;/target&gt;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ctr" eaLnBrk="1" hangingPunct="1"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latin typeface="Times New Roman" pitchFamily="18" charset="0"/>
              </a:rPr>
              <a:t> </a:t>
            </a:r>
            <a:endParaRPr lang="en-GB" sz="2400" dirty="0"/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6824663" y="2786063"/>
            <a:ext cx="1676400" cy="1015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latin typeface="Tahoma" pitchFamily="34" charset="0"/>
              </a:rPr>
              <a:t>Creates the output directories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6357938" y="4572000"/>
            <a:ext cx="2181225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latin typeface="Tahoma" pitchFamily="34" charset="0"/>
              </a:rPr>
              <a:t>Compiles into the output directories</a:t>
            </a:r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1214438" y="1214438"/>
            <a:ext cx="449353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C:\lecture007\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structured.xml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4008" y="6000768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n-lt"/>
              </a:rPr>
              <a:t>(continues)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762C7-41DC-4AB3-816E-D11BF06B9674}" type="slidenum">
              <a:rPr lang="en-GB"/>
              <a:pPr>
                <a:defRPr/>
              </a:pPr>
              <a:t>25</a:t>
            </a:fld>
            <a:endParaRPr lang="en-GB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993063" cy="990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dirty="0"/>
              <a:t>Creating the build file 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</a:rPr>
              <a:t>structured.xml</a:t>
            </a:r>
            <a:r>
              <a:rPr lang="en-GB" sz="3200" dirty="0"/>
              <a:t> </a:t>
            </a:r>
            <a:br>
              <a:rPr lang="en-GB" sz="3200" dirty="0"/>
            </a:br>
            <a:endParaRPr lang="en-GB" sz="2400" dirty="0"/>
          </a:p>
        </p:txBody>
      </p:sp>
      <p:sp>
        <p:nvSpPr>
          <p:cNvPr id="26628" name="Text Box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57158" y="1885968"/>
            <a:ext cx="8501122" cy="4114800"/>
          </a:xfrm>
          <a:solidFill>
            <a:srgbClr val="9FFFDF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&lt;target name="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archive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 depends="compile" 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  &lt;jar 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destfile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="dist/project.jar"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basedir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="build/classes"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&lt;/target&gt;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latin typeface="Courier New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&lt;target name="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clean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" depends="init"&gt;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  &lt;delete dir="build"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  &lt;delete dir="dist" 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&lt;/target&gt;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&lt;/project&gt;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553200" y="29718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143768" y="2000240"/>
            <a:ext cx="1857388" cy="16312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latin typeface="Tahoma" pitchFamily="34" charset="0"/>
              </a:rPr>
              <a:t>Creates the </a:t>
            </a:r>
            <a:r>
              <a:rPr lang="en-GB" sz="2000" b="1" dirty="0">
                <a:latin typeface="Tahoma" pitchFamily="34" charset="0"/>
              </a:rPr>
              <a:t>Java archive </a:t>
            </a:r>
            <a:r>
              <a:rPr lang="en-GB" sz="2000" dirty="0">
                <a:latin typeface="Tahoma" pitchFamily="34" charset="0"/>
              </a:rPr>
              <a:t>from all compiled classes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357950" y="3798897"/>
            <a:ext cx="1981230" cy="14773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>
                <a:latin typeface="Tahoma" pitchFamily="34" charset="0"/>
              </a:rPr>
              <a:t>Cleans</a:t>
            </a:r>
            <a:r>
              <a:rPr lang="en-GB" sz="2000" dirty="0">
                <a:latin typeface="Tahoma" pitchFamily="34" charset="0"/>
              </a:rPr>
              <a:t> the output directories</a:t>
            </a:r>
          </a:p>
          <a:p>
            <a:pPr>
              <a:spcBef>
                <a:spcPct val="50000"/>
              </a:spcBef>
            </a:pPr>
            <a:r>
              <a:rPr lang="en-GB" sz="2000" dirty="0">
                <a:latin typeface="Tahoma" pitchFamily="34" charset="0"/>
              </a:rPr>
              <a:t>(when invoked)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4008" y="1324261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n-lt"/>
              </a:rPr>
              <a:t>(continued)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BEF86-3FE0-4480-A0AB-DE0CB3541056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89217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/>
              <a:t>Creating the build file </a:t>
            </a:r>
            <a:r>
              <a:rPr lang="en-GB" sz="3200" b="1">
                <a:solidFill>
                  <a:srgbClr val="000000"/>
                </a:solidFill>
                <a:latin typeface="Courier New" pitchFamily="49" charset="0"/>
              </a:rPr>
              <a:t>structured.xml</a:t>
            </a:r>
            <a:r>
              <a:rPr lang="en-GB" sz="3200"/>
              <a:t> </a:t>
            </a:r>
            <a:br>
              <a:rPr lang="en-GB" sz="3200"/>
            </a:br>
            <a:r>
              <a:rPr lang="en-GB" sz="2400"/>
              <a:t>(continued)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616076"/>
            <a:ext cx="7766050" cy="4813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GB" sz="2800" dirty="0"/>
              <a:t>The meaning of all these targets is evident.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GB" sz="2800" dirty="0"/>
              <a:t>Let us note only that: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GB" sz="2800" dirty="0"/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GB" sz="2400" dirty="0"/>
              <a:t>the </a:t>
            </a:r>
            <a:r>
              <a:rPr lang="en-GB" sz="2400" b="1" dirty="0"/>
              <a:t>Ant</a:t>
            </a:r>
            <a:r>
              <a:rPr lang="en-GB" sz="2400" dirty="0"/>
              <a:t> task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/>
              <a:t> </a:t>
            </a:r>
            <a:r>
              <a:rPr lang="en-GB" sz="2400" b="1" i="1" dirty="0"/>
              <a:t>compiles all Java source from 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400" dirty="0"/>
              <a:t> </a:t>
            </a:r>
            <a:r>
              <a:rPr lang="en-GB" sz="2400" b="1" i="1" dirty="0"/>
              <a:t>directory and all its subdirectories</a:t>
            </a:r>
            <a:r>
              <a:rPr lang="en-GB" sz="2400" dirty="0"/>
              <a:t>. 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endParaRPr lang="en-GB" sz="2400" dirty="0"/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GB" sz="2400" dirty="0"/>
              <a:t>the </a:t>
            </a:r>
            <a:r>
              <a:rPr lang="en-GB" sz="2400" b="1" dirty="0"/>
              <a:t>Ant</a:t>
            </a:r>
            <a:r>
              <a:rPr lang="en-GB" sz="2400" dirty="0"/>
              <a:t> task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&lt;jar&gt;</a:t>
            </a:r>
            <a:r>
              <a:rPr lang="en-GB" sz="2400" dirty="0"/>
              <a:t> creates </a:t>
            </a:r>
            <a:r>
              <a:rPr lang="en-GB" sz="2400" b="1" dirty="0"/>
              <a:t>JAR</a:t>
            </a:r>
            <a:r>
              <a:rPr lang="en-GB" sz="2400" dirty="0"/>
              <a:t> file containing </a:t>
            </a:r>
            <a:r>
              <a:rPr lang="en-GB" sz="2400" b="1" i="1" dirty="0"/>
              <a:t>all files in and below</a:t>
            </a:r>
            <a:r>
              <a:rPr lang="en-GB" sz="2400" dirty="0"/>
              <a:t>  the 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build/classes</a:t>
            </a:r>
            <a:r>
              <a:rPr lang="en-GB" sz="2400" dirty="0"/>
              <a:t>  directory, which in this case means: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endParaRPr lang="en-GB" sz="24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dirty="0"/>
              <a:t>      all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*.class</a:t>
            </a:r>
            <a:r>
              <a:rPr lang="en-GB" dirty="0"/>
              <a:t> files created by compile target.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79A9-5428-4A76-858C-50C23D13D517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23031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Target dependencies in </a:t>
            </a:r>
            <a:r>
              <a:rPr lang="en-GB" sz="4000" b="1">
                <a:solidFill>
                  <a:srgbClr val="000000"/>
                </a:solidFill>
                <a:latin typeface="Courier New" pitchFamily="49" charset="0"/>
              </a:rPr>
              <a:t>structured.xml</a:t>
            </a: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685800" y="2133600"/>
            <a:ext cx="3505200" cy="2495550"/>
            <a:chOff x="336" y="1086"/>
            <a:chExt cx="2208" cy="1572"/>
          </a:xfrm>
        </p:grpSpPr>
        <p:sp>
          <p:nvSpPr>
            <p:cNvPr id="28678" name="Text Box 4"/>
            <p:cNvSpPr txBox="1">
              <a:spLocks noChangeArrowheads="1"/>
            </p:cNvSpPr>
            <p:nvPr/>
          </p:nvSpPr>
          <p:spPr bwMode="auto">
            <a:xfrm>
              <a:off x="1680" y="1776"/>
              <a:ext cx="864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Tahoma" pitchFamily="34" charset="0"/>
                </a:rPr>
                <a:t>clean</a:t>
              </a:r>
            </a:p>
          </p:txBody>
        </p:sp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1056" y="1086"/>
              <a:ext cx="864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Tahoma" pitchFamily="34" charset="0"/>
                </a:rPr>
                <a:t>init</a:t>
              </a:r>
            </a:p>
          </p:txBody>
        </p:sp>
        <p:sp>
          <p:nvSpPr>
            <p:cNvPr id="28680" name="Text Box 6"/>
            <p:cNvSpPr txBox="1">
              <a:spLocks noChangeArrowheads="1"/>
            </p:cNvSpPr>
            <p:nvPr/>
          </p:nvSpPr>
          <p:spPr bwMode="auto">
            <a:xfrm>
              <a:off x="336" y="1756"/>
              <a:ext cx="864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Tahoma" pitchFamily="34" charset="0"/>
                </a:rPr>
                <a:t>compile</a:t>
              </a:r>
            </a:p>
          </p:txBody>
        </p:sp>
        <p:sp>
          <p:nvSpPr>
            <p:cNvPr id="28681" name="Text Box 7"/>
            <p:cNvSpPr txBox="1">
              <a:spLocks noChangeArrowheads="1"/>
            </p:cNvSpPr>
            <p:nvPr/>
          </p:nvSpPr>
          <p:spPr bwMode="auto">
            <a:xfrm>
              <a:off x="336" y="2352"/>
              <a:ext cx="864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2400" b="1" i="1">
                  <a:solidFill>
                    <a:srgbClr val="FF0000"/>
                  </a:solidFill>
                  <a:latin typeface="Tahoma" pitchFamily="34" charset="0"/>
                </a:rPr>
                <a:t>archive</a:t>
              </a:r>
            </a:p>
          </p:txBody>
        </p:sp>
        <p:sp>
          <p:nvSpPr>
            <p:cNvPr id="28682" name="Line 8"/>
            <p:cNvSpPr>
              <a:spLocks noChangeShapeType="1"/>
            </p:cNvSpPr>
            <p:nvPr/>
          </p:nvSpPr>
          <p:spPr bwMode="auto">
            <a:xfrm>
              <a:off x="1462" y="138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683" name="Line 9"/>
            <p:cNvSpPr>
              <a:spLocks noChangeShapeType="1"/>
            </p:cNvSpPr>
            <p:nvPr/>
          </p:nvSpPr>
          <p:spPr bwMode="auto">
            <a:xfrm>
              <a:off x="2112" y="15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684" name="Line 10"/>
            <p:cNvSpPr>
              <a:spLocks noChangeShapeType="1"/>
            </p:cNvSpPr>
            <p:nvPr/>
          </p:nvSpPr>
          <p:spPr bwMode="auto">
            <a:xfrm>
              <a:off x="768" y="15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>
              <a:off x="768" y="15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>
              <a:off x="720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4284663" y="1628775"/>
            <a:ext cx="457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>
                <a:latin typeface="Tahoma" pitchFamily="34" charset="0"/>
              </a:rPr>
              <a:t>Here </a:t>
            </a:r>
            <a:r>
              <a:rPr lang="en-GB" sz="2400" b="1">
                <a:solidFill>
                  <a:srgbClr val="000000"/>
                </a:solidFill>
                <a:latin typeface="Courier New" pitchFamily="49" charset="0"/>
              </a:rPr>
              <a:t>clean</a:t>
            </a:r>
            <a:r>
              <a:rPr lang="en-GB" sz="2400">
                <a:latin typeface="Tahoma" pitchFamily="34" charset="0"/>
              </a:rPr>
              <a:t> </a:t>
            </a:r>
            <a:r>
              <a:rPr lang="en-GB" sz="2400" b="1" i="1">
                <a:latin typeface="Tahoma" pitchFamily="34" charset="0"/>
              </a:rPr>
              <a:t>depends</a:t>
            </a:r>
            <a:r>
              <a:rPr lang="en-GB" sz="2400">
                <a:latin typeface="Tahoma" pitchFamily="34" charset="0"/>
              </a:rPr>
              <a:t>  upon </a:t>
            </a:r>
            <a:r>
              <a:rPr lang="en-GB" sz="2400" b="1">
                <a:solidFill>
                  <a:srgbClr val="000000"/>
                </a:solidFill>
                <a:latin typeface="Courier New" pitchFamily="49" charset="0"/>
              </a:rPr>
              <a:t>init</a:t>
            </a:r>
            <a:r>
              <a:rPr lang="en-GB" sz="2400">
                <a:latin typeface="Tahoma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endParaRPr lang="en-GB" sz="24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sz="2400" b="1">
                <a:solidFill>
                  <a:srgbClr val="000000"/>
                </a:solidFill>
                <a:latin typeface="Courier New" pitchFamily="49" charset="0"/>
              </a:rPr>
              <a:t>archive</a:t>
            </a:r>
            <a:r>
              <a:rPr lang="en-GB" sz="2400">
                <a:latin typeface="Tahoma" pitchFamily="34" charset="0"/>
              </a:rPr>
              <a:t> </a:t>
            </a:r>
            <a:r>
              <a:rPr lang="en-GB" sz="2400" b="1" i="1">
                <a:latin typeface="Tahoma" pitchFamily="34" charset="0"/>
              </a:rPr>
              <a:t>depends</a:t>
            </a:r>
            <a:r>
              <a:rPr lang="en-GB" sz="2400">
                <a:latin typeface="Tahoma" pitchFamily="34" charset="0"/>
              </a:rPr>
              <a:t>  on </a:t>
            </a:r>
            <a:r>
              <a:rPr lang="en-GB" sz="2400" b="1">
                <a:solidFill>
                  <a:srgbClr val="000000"/>
                </a:solidFill>
                <a:latin typeface="Courier New" pitchFamily="49" charset="0"/>
              </a:rPr>
              <a:t>compile</a:t>
            </a:r>
            <a:r>
              <a:rPr lang="en-GB" sz="2400">
                <a:latin typeface="Tahoma" pitchFamily="34" charset="0"/>
              </a:rPr>
              <a:t> directly and on </a:t>
            </a:r>
            <a:r>
              <a:rPr lang="en-GB" sz="2400" b="1">
                <a:solidFill>
                  <a:srgbClr val="000000"/>
                </a:solidFill>
                <a:latin typeface="Courier New" pitchFamily="49" charset="0"/>
              </a:rPr>
              <a:t>init</a:t>
            </a:r>
            <a:r>
              <a:rPr lang="en-GB" sz="2400">
                <a:latin typeface="Tahoma" pitchFamily="34" charset="0"/>
              </a:rPr>
              <a:t> indirectly (via </a:t>
            </a:r>
            <a:r>
              <a:rPr lang="en-GB" sz="2400" b="1">
                <a:solidFill>
                  <a:srgbClr val="000000"/>
                </a:solidFill>
                <a:latin typeface="Courier New" pitchFamily="49" charset="0"/>
              </a:rPr>
              <a:t>compile</a:t>
            </a:r>
            <a:r>
              <a:rPr lang="en-GB" sz="2400"/>
              <a:t> </a:t>
            </a:r>
            <a:r>
              <a:rPr lang="en-GB" sz="2400">
                <a:latin typeface="Tahoma" pitchFamily="34" charset="0"/>
              </a:rPr>
              <a:t>).</a:t>
            </a:r>
          </a:p>
          <a:p>
            <a:pPr>
              <a:spcBef>
                <a:spcPct val="50000"/>
              </a:spcBef>
            </a:pPr>
            <a:endParaRPr lang="en-GB" sz="240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GB" sz="2400">
                <a:latin typeface="Tahoma" pitchFamily="34" charset="0"/>
              </a:rPr>
              <a:t>The target </a:t>
            </a:r>
            <a:r>
              <a:rPr lang="en-GB" sz="2400" b="1">
                <a:solidFill>
                  <a:srgbClr val="000000"/>
                </a:solidFill>
                <a:latin typeface="Courier New" pitchFamily="49" charset="0"/>
              </a:rPr>
              <a:t>archive</a:t>
            </a:r>
            <a:r>
              <a:rPr lang="en-GB" sz="2400">
                <a:latin typeface="Tahoma" pitchFamily="34" charset="0"/>
              </a:rPr>
              <a:t> is declared as </a:t>
            </a:r>
            <a:r>
              <a:rPr lang="en-GB" sz="2400" b="1" i="1">
                <a:solidFill>
                  <a:srgbClr val="FF0000"/>
                </a:solidFill>
                <a:latin typeface="Tahoma" pitchFamily="34" charset="0"/>
              </a:rPr>
              <a:t>default</a:t>
            </a:r>
            <a:r>
              <a:rPr lang="en-GB" sz="2400">
                <a:latin typeface="Tahoma" pitchFamily="34" charset="0"/>
              </a:rPr>
              <a:t>  in the build file </a:t>
            </a:r>
            <a:r>
              <a:rPr lang="en-GB" sz="2400" b="1">
                <a:solidFill>
                  <a:srgbClr val="000000"/>
                </a:solidFill>
                <a:latin typeface="Courier New" pitchFamily="49" charset="0"/>
              </a:rPr>
              <a:t>structured.xml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D98FC-6CB7-4278-8B3C-F18D1D25990E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8651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b="1">
                <a:solidFill>
                  <a:srgbClr val="FF0000"/>
                </a:solidFill>
              </a:rPr>
              <a:t>Running</a:t>
            </a:r>
            <a:r>
              <a:rPr lang="en-GB" sz="4000"/>
              <a:t> the new build file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681180"/>
            <a:ext cx="7772400" cy="424815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400" dirty="0"/>
              <a:t>Recall that the command</a:t>
            </a:r>
            <a:endParaRPr lang="en-GB" sz="24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ant</a:t>
            </a:r>
          </a:p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GB" sz="2400" dirty="0"/>
              <a:t>    runs, </a:t>
            </a:r>
            <a:r>
              <a:rPr lang="en-GB" sz="2400" i="1" u="sng" dirty="0"/>
              <a:t>by default</a:t>
            </a:r>
            <a:r>
              <a:rPr lang="en-GB" sz="2400" dirty="0"/>
              <a:t>,  the build file named as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build.xml</a:t>
            </a:r>
            <a:endParaRPr lang="en-GB" sz="2400" i="1" u="sng" dirty="0"/>
          </a:p>
          <a:p>
            <a:pPr eaLnBrk="1" hangingPunct="1"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endParaRPr lang="en-GB" sz="2400" dirty="0"/>
          </a:p>
          <a:p>
            <a:pPr eaLnBrk="1" hangingPunct="1"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400" dirty="0"/>
              <a:t>In the case of a different build file, like our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structured.xml, </a:t>
            </a:r>
            <a:r>
              <a:rPr lang="en-GB" sz="2400" dirty="0"/>
              <a:t>we should use the following form of the command:</a:t>
            </a:r>
          </a:p>
          <a:p>
            <a:pPr eaLnBrk="1" hangingPunct="1"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endParaRPr lang="en-GB" sz="2400" dirty="0"/>
          </a:p>
          <a:p>
            <a:pPr eaLnBrk="1" hangingPunct="1">
              <a:spcAft>
                <a:spcPts val="600"/>
              </a:spcAft>
              <a:buClr>
                <a:schemeClr val="tx1"/>
              </a:buClr>
              <a:buFontTx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ant -f structured.xml</a:t>
            </a:r>
            <a:endParaRPr lang="en-GB" sz="2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4624"/>
            <a:ext cx="7772400" cy="8651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/>
              <a:t>Running the new build file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472" y="980728"/>
            <a:ext cx="7888960" cy="576064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GB" sz="2000" dirty="0"/>
              <a:t>Since the target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archive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is </a:t>
            </a:r>
            <a:r>
              <a:rPr lang="en-GB" sz="2000" i="1" u="sng" dirty="0"/>
              <a:t>default</a:t>
            </a:r>
            <a:r>
              <a:rPr lang="en-GB" sz="2000" dirty="0"/>
              <a:t>  one in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structured.xml</a:t>
            </a:r>
            <a:r>
              <a:rPr lang="en-GB" sz="2000" dirty="0"/>
              <a:t>, the command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GB" sz="2000" dirty="0"/>
              <a:t> </a:t>
            </a:r>
            <a:endParaRPr lang="en-GB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ant -f structured.xml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dirty="0"/>
              <a:t>will run only the </a:t>
            </a:r>
            <a:r>
              <a:rPr lang="en-GB" sz="2000" i="1" dirty="0"/>
              <a:t>chain of targets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init -&gt; compile -&gt; archive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structured.xml </a:t>
            </a:r>
            <a:r>
              <a:rPr lang="en-GB" sz="2000" b="1" dirty="0">
                <a:solidFill>
                  <a:srgbClr val="FF0000"/>
                </a:solidFill>
              </a:rPr>
              <a:t>calls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archive </a:t>
            </a:r>
            <a:r>
              <a:rPr lang="en-GB" sz="2000" dirty="0"/>
              <a:t>which </a:t>
            </a:r>
            <a:r>
              <a:rPr lang="en-GB" sz="2000" b="1" dirty="0">
                <a:solidFill>
                  <a:srgbClr val="FF0000"/>
                </a:solidFill>
              </a:rPr>
              <a:t>calls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compile </a:t>
            </a:r>
            <a:r>
              <a:rPr lang="en-GB" sz="2000" dirty="0"/>
              <a:t>which </a:t>
            </a:r>
            <a:r>
              <a:rPr lang="en-GB" sz="2000" b="1" dirty="0">
                <a:solidFill>
                  <a:srgbClr val="FF0000"/>
                </a:solidFill>
              </a:rPr>
              <a:t>calls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init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GB" sz="2000" dirty="0"/>
              <a:t>In this run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clean</a:t>
            </a:r>
            <a:r>
              <a:rPr lang="en-GB" sz="2000" dirty="0"/>
              <a:t> target will </a:t>
            </a:r>
            <a:r>
              <a:rPr lang="en-GB" sz="2000" b="1" dirty="0">
                <a:solidFill>
                  <a:srgbClr val="FF0000"/>
                </a:solidFill>
              </a:rPr>
              <a:t>not</a:t>
            </a:r>
            <a:r>
              <a:rPr lang="en-GB" sz="2000" dirty="0"/>
              <a:t> be executed since it </a:t>
            </a:r>
            <a:r>
              <a:rPr lang="en-GB" sz="2000" b="1" dirty="0">
                <a:solidFill>
                  <a:srgbClr val="FF0000"/>
                </a:solidFill>
              </a:rPr>
              <a:t>will not be called</a:t>
            </a:r>
            <a:r>
              <a:rPr lang="en-GB" sz="2000" dirty="0"/>
              <a:t>.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Now,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DELETE</a:t>
            </a:r>
            <a:r>
              <a:rPr lang="en-GB" sz="2000" dirty="0"/>
              <a:t> 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build</a:t>
            </a:r>
            <a:r>
              <a:rPr lang="en-GB" sz="2000" dirty="0"/>
              <a:t>  and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dist </a:t>
            </a:r>
            <a:r>
              <a:rPr lang="en-GB" sz="2000" dirty="0"/>
              <a:t>directories </a:t>
            </a:r>
            <a:r>
              <a:rPr lang="en-GB" sz="2000" b="1" i="1" dirty="0"/>
              <a:t>to start on a clean space</a:t>
            </a:r>
            <a:r>
              <a:rPr lang="en-GB" sz="2000" dirty="0"/>
              <a:t>, and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RUN</a:t>
            </a:r>
            <a:r>
              <a:rPr lang="en-GB" sz="2000" dirty="0"/>
              <a:t> the above command.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47341-FF95-4E34-8052-2B306B6D9D89}" type="slidenum">
              <a:rPr lang="en-GB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232DE-1C13-4805-8C1B-EADB5AEBC1BB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  <a:solidFill>
            <a:schemeClr val="folHlink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 eaLnBrk="1" hangingPunct="1"/>
            <a:r>
              <a:rPr lang="en-GB" sz="4000"/>
              <a:t>Imposing Structure</a:t>
            </a:r>
          </a:p>
        </p:txBody>
      </p:sp>
      <p:sp>
        <p:nvSpPr>
          <p:cNvPr id="5124" name="Text Box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770062"/>
            <a:ext cx="8064500" cy="4445019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sz="2800" dirty="0"/>
              <a:t>In a bigger project, things could get out of hand.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sz="2800" dirty="0"/>
              <a:t>We want to </a:t>
            </a:r>
            <a:r>
              <a:rPr lang="en-GB" sz="2800" b="1" i="1" dirty="0"/>
              <a:t>automate the cleanup</a:t>
            </a:r>
            <a:r>
              <a:rPr lang="en-GB" sz="2800" dirty="0"/>
              <a:t>  in </a:t>
            </a:r>
            <a:r>
              <a:rPr lang="en-GB" sz="2800" b="1" dirty="0"/>
              <a:t>Ant</a:t>
            </a:r>
            <a:r>
              <a:rPr lang="en-GB" sz="2800" dirty="0"/>
              <a:t>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sz="2800" dirty="0"/>
              <a:t>If done wrong, this could </a:t>
            </a:r>
            <a:r>
              <a:rPr lang="en-GB" sz="2800" b="1" i="1" dirty="0"/>
              <a:t>accidentally delete source files</a:t>
            </a:r>
            <a:r>
              <a:rPr lang="en-GB" sz="2800" dirty="0"/>
              <a:t>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sz="2800" dirty="0"/>
              <a:t>Thus, let us </a:t>
            </a:r>
            <a:r>
              <a:rPr lang="en-GB" sz="2800" b="1" i="1" u="sng" dirty="0">
                <a:solidFill>
                  <a:srgbClr val="FF0000"/>
                </a:solidFill>
              </a:rPr>
              <a:t>separate</a:t>
            </a:r>
            <a:r>
              <a:rPr lang="en-GB" sz="2800" dirty="0"/>
              <a:t> </a:t>
            </a:r>
            <a:r>
              <a:rPr lang="en-GB" sz="2800" b="1" i="1" dirty="0"/>
              <a:t>source</a:t>
            </a:r>
            <a:r>
              <a:rPr lang="en-GB" sz="2800" dirty="0"/>
              <a:t>  and </a:t>
            </a:r>
            <a:r>
              <a:rPr lang="en-GB" sz="2800" b="1" i="1" dirty="0"/>
              <a:t>generated</a:t>
            </a:r>
            <a:r>
              <a:rPr lang="en-GB" sz="2800" dirty="0"/>
              <a:t>  files into different directories.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C7F21C-3DCA-4125-B3B0-9B921D0E18FA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38100"/>
            <a:ext cx="7772400" cy="74771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/>
              <a:t>Running the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87F47-34F2-4CE4-A45E-9F91631EC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85812"/>
            <a:ext cx="8530679" cy="473141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4AB0D-CA8C-486C-A9DC-829BF4E3089F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4771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u="sng"/>
              <a:t>Re</a:t>
            </a:r>
            <a:r>
              <a:rPr lang="en-GB" sz="3200"/>
              <a:t>running the build again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674909" y="5643563"/>
            <a:ext cx="78261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Why</a:t>
            </a:r>
            <a:r>
              <a:rPr lang="en-GB" sz="2800" dirty="0">
                <a:latin typeface="Tahoma" pitchFamily="34" charset="0"/>
                <a:cs typeface="Tahoma" pitchFamily="34" charset="0"/>
              </a:rPr>
              <a:t> no </a:t>
            </a:r>
            <a:r>
              <a:rPr lang="en-GB" sz="2800" b="1" dirty="0">
                <a:latin typeface="Tahoma" pitchFamily="34" charset="0"/>
                <a:cs typeface="Tahoma" pitchFamily="34" charset="0"/>
              </a:rPr>
              <a:t>real</a:t>
            </a:r>
            <a:r>
              <a:rPr lang="en-GB" sz="2800" dirty="0">
                <a:latin typeface="Tahoma" pitchFamily="34" charset="0"/>
                <a:cs typeface="Tahoma" pitchFamily="34" charset="0"/>
              </a:rPr>
              <a:t> action, but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BUILD SUCCESSFUL</a:t>
            </a:r>
            <a:r>
              <a:rPr lang="en-GB" sz="2800" dirty="0">
                <a:latin typeface="Tahoma" pitchFamily="34" charset="0"/>
                <a:cs typeface="Tahoma" pitchFamily="34" charset="0"/>
              </a:rPr>
              <a:t>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03C24-C1D5-45D8-899D-B3C514ACE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77989"/>
            <a:ext cx="8372906" cy="397920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BEBD3-339F-47AC-AAD0-DD3C873440B0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6619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u="sng"/>
              <a:t>Re</a:t>
            </a:r>
            <a:r>
              <a:rPr lang="en-GB" sz="3200"/>
              <a:t>running the build again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472" y="1285860"/>
            <a:ext cx="8358246" cy="4945081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3000" b="1" dirty="0"/>
              <a:t>None</a:t>
            </a:r>
            <a:r>
              <a:rPr lang="en-GB" sz="3000" dirty="0"/>
              <a:t> of the tasks </a:t>
            </a:r>
            <a:r>
              <a:rPr lang="en-GB" sz="3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3000" b="1" dirty="0" err="1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sz="3000" b="1" dirty="0">
                <a:solidFill>
                  <a:srgbClr val="000000"/>
                </a:solidFill>
                <a:latin typeface="Courier New" pitchFamily="49" charset="0"/>
              </a:rPr>
              <a:t>&gt;, &lt;</a:t>
            </a:r>
            <a:r>
              <a:rPr lang="en-GB" sz="30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3000" b="1" dirty="0">
                <a:solidFill>
                  <a:srgbClr val="000000"/>
                </a:solidFill>
                <a:latin typeface="Courier New" pitchFamily="49" charset="0"/>
              </a:rPr>
              <a:t>&gt;, &lt;jar&gt;</a:t>
            </a:r>
            <a:r>
              <a:rPr lang="en-GB" sz="3000" dirty="0"/>
              <a:t> say that they are doing any </a:t>
            </a:r>
            <a:r>
              <a:rPr lang="en-GB" sz="3000" b="1" i="1" dirty="0"/>
              <a:t>real</a:t>
            </a:r>
            <a:r>
              <a:rPr lang="en-GB" sz="3000" dirty="0"/>
              <a:t> work.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3000" dirty="0"/>
              <a:t>All of these tasks check their dependencies: 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GB" sz="2600" dirty="0"/>
              <a:t> </a:t>
            </a:r>
            <a:r>
              <a:rPr lang="en-GB" sz="26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600" b="1" dirty="0" err="1">
                <a:solidFill>
                  <a:srgbClr val="000000"/>
                </a:solidFill>
                <a:latin typeface="Courier New" pitchFamily="49" charset="0"/>
              </a:rPr>
              <a:t>mkdir</a:t>
            </a:r>
            <a:r>
              <a:rPr lang="en-GB" sz="26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600" dirty="0"/>
              <a:t> does not create directories that already exist;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Tx/>
              <a:buChar char="•"/>
            </a:pPr>
            <a:r>
              <a:rPr lang="en-GB" sz="2600" dirty="0"/>
              <a:t> </a:t>
            </a:r>
            <a:r>
              <a:rPr lang="en-GB" sz="26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600" b="1" dirty="0" err="1">
                <a:solidFill>
                  <a:srgbClr val="000000"/>
                </a:solidFill>
                <a:latin typeface="Courier New" pitchFamily="49" charset="0"/>
              </a:rPr>
              <a:t>javac</a:t>
            </a:r>
            <a:r>
              <a:rPr lang="en-GB" sz="26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600" dirty="0"/>
              <a:t> compares source and class file timestamps: </a:t>
            </a:r>
          </a:p>
          <a:p>
            <a:pPr lvl="2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200" dirty="0"/>
              <a:t>if </a:t>
            </a:r>
            <a:r>
              <a:rPr lang="en-GB" sz="2200" b="1" dirty="0"/>
              <a:t>up to date</a:t>
            </a:r>
            <a:r>
              <a:rPr lang="en-GB" sz="2200" dirty="0"/>
              <a:t> – do actually nothing;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7A0D37-BC68-48A9-B97F-8C9FBC5D0AFE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6619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u="sng"/>
              <a:t>Re</a:t>
            </a:r>
            <a:r>
              <a:rPr lang="en-GB" sz="3200"/>
              <a:t>running the build again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7772400" cy="5303858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GB" sz="2600" dirty="0"/>
              <a:t> </a:t>
            </a:r>
            <a:r>
              <a:rPr lang="en-GB" sz="2600" b="1" dirty="0">
                <a:solidFill>
                  <a:srgbClr val="000000"/>
                </a:solidFill>
                <a:latin typeface="Courier New" pitchFamily="49" charset="0"/>
              </a:rPr>
              <a:t>&lt;jar&gt;</a:t>
            </a:r>
            <a:r>
              <a:rPr lang="en-GB" sz="2600" dirty="0"/>
              <a:t> compares the time of all files to be added to the archive with the time of the </a:t>
            </a:r>
            <a:r>
              <a:rPr lang="en-GB" sz="2600" b="1" dirty="0">
                <a:solidFill>
                  <a:srgbClr val="000000"/>
                </a:solidFill>
                <a:latin typeface="Courier New" pitchFamily="49" charset="0"/>
              </a:rPr>
              <a:t>.jar</a:t>
            </a:r>
            <a:r>
              <a:rPr lang="en-GB" sz="2600" dirty="0"/>
              <a:t> file itself.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GB" sz="2600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GB" sz="2600" dirty="0"/>
              <a:t>If the resulting files are up to date, these tasks, although invoked,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600" i="1" dirty="0"/>
              <a:t>             </a:t>
            </a:r>
            <a:r>
              <a:rPr lang="en-GB" i="1" u="sng" dirty="0"/>
              <a:t>do actually nothing</a:t>
            </a:r>
            <a:r>
              <a:rPr lang="en-GB" dirty="0"/>
              <a:t>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endParaRPr lang="en-GB" sz="3000" b="1" u="sng" dirty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3000" b="1" u="sng" dirty="0">
                <a:solidFill>
                  <a:srgbClr val="FF0000"/>
                </a:solidFill>
              </a:rPr>
              <a:t>TRY</a:t>
            </a:r>
            <a:r>
              <a:rPr lang="en-GB" sz="3000" dirty="0"/>
              <a:t> the same in </a:t>
            </a:r>
            <a:r>
              <a:rPr lang="en-GB" sz="3000" b="1" dirty="0">
                <a:solidFill>
                  <a:srgbClr val="000000"/>
                </a:solidFill>
                <a:latin typeface="Courier New" pitchFamily="49" charset="0"/>
              </a:rPr>
              <a:t>-verbose</a:t>
            </a:r>
            <a:r>
              <a:rPr lang="en-GB" sz="3000" dirty="0"/>
              <a:t> or </a:t>
            </a:r>
            <a:r>
              <a:rPr lang="en-GB" sz="3000" b="1" dirty="0">
                <a:solidFill>
                  <a:srgbClr val="000000"/>
                </a:solidFill>
                <a:latin typeface="Courier New" pitchFamily="49" charset="0"/>
              </a:rPr>
              <a:t>–v </a:t>
            </a:r>
            <a:r>
              <a:rPr lang="en-GB" sz="3000" dirty="0"/>
              <a:t>mode to see the similar comments from </a:t>
            </a:r>
            <a:r>
              <a:rPr lang="en-GB" sz="3000" b="1" dirty="0"/>
              <a:t>Ant</a:t>
            </a:r>
            <a:r>
              <a:rPr lang="en-GB" sz="3000"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269AA-4DA4-43A9-94F8-7A0FD279481B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b="1">
                <a:solidFill>
                  <a:srgbClr val="FF0000"/>
                </a:solidFill>
              </a:rPr>
              <a:t>Clean</a:t>
            </a:r>
            <a:r>
              <a:rPr lang="en-GB"/>
              <a:t> it!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8690" y="1357298"/>
            <a:ext cx="7772400" cy="492922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800" dirty="0"/>
              <a:t>Finally, </a:t>
            </a:r>
            <a:r>
              <a:rPr lang="en-GB" sz="2800" b="1" u="sng" dirty="0">
                <a:solidFill>
                  <a:srgbClr val="FF0000"/>
                </a:solidFill>
              </a:rPr>
              <a:t>TRY</a:t>
            </a:r>
            <a:r>
              <a:rPr lang="en-GB" sz="2800" dirty="0"/>
              <a:t> the command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GB" sz="28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ant -f structured.xml</a:t>
            </a:r>
            <a:r>
              <a:rPr lang="en-GB" sz="2800" b="1" dirty="0">
                <a:solidFill>
                  <a:srgbClr val="000000"/>
                </a:solidFill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clean</a:t>
            </a:r>
            <a:r>
              <a:rPr lang="en-GB" sz="28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GB" sz="28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800" dirty="0"/>
              <a:t>which </a:t>
            </a:r>
            <a:r>
              <a:rPr lang="en-GB" sz="2800" i="1" dirty="0"/>
              <a:t>deletes</a:t>
            </a:r>
            <a:r>
              <a:rPr lang="en-GB" sz="2800" dirty="0"/>
              <a:t> 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build</a:t>
            </a:r>
            <a:r>
              <a:rPr lang="en-GB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800" dirty="0"/>
              <a:t>and</a:t>
            </a:r>
            <a:r>
              <a:rPr lang="en-GB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dist </a:t>
            </a:r>
            <a:r>
              <a:rPr lang="en-GB" sz="2800" dirty="0"/>
              <a:t>directories.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GB" sz="28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GB" sz="28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800" dirty="0"/>
              <a:t>Hence, you can start build process again on a clean place (after changing something in your source files under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800" dirty="0"/>
              <a:t>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AAA89-DF72-44DA-B6FF-BB215470CB7E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6477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What if…?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552132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What if</a:t>
            </a:r>
            <a:r>
              <a:rPr lang="en-GB" sz="2000" dirty="0"/>
              <a:t> our subdirectories under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dirty="0"/>
              <a:t>were laid out </a:t>
            </a:r>
            <a:r>
              <a:rPr lang="en-GB" sz="2000" dirty="0">
                <a:solidFill>
                  <a:srgbClr val="FF0000"/>
                </a:solidFill>
              </a:rPr>
              <a:t>wrongly</a:t>
            </a:r>
            <a:r>
              <a:rPr lang="en-GB" sz="2000" dirty="0"/>
              <a:t>, not according to the package declaration in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Main.java</a:t>
            </a:r>
            <a:r>
              <a:rPr lang="en-GB" sz="2000" b="1" dirty="0">
                <a:solidFill>
                  <a:srgbClr val="FF0000"/>
                </a:solidFill>
              </a:rPr>
              <a:t>?</a:t>
            </a:r>
            <a:endParaRPr lang="en-GB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GB" sz="2000" b="1" u="sng" dirty="0">
                <a:solidFill>
                  <a:srgbClr val="FF0000"/>
                </a:solidFill>
              </a:rPr>
              <a:t>TRY</a:t>
            </a:r>
            <a:r>
              <a:rPr lang="en-GB" sz="2000" dirty="0"/>
              <a:t> to </a:t>
            </a:r>
            <a:r>
              <a:rPr lang="en-GB" sz="2000" i="1" dirty="0"/>
              <a:t>change</a:t>
            </a:r>
            <a:r>
              <a:rPr lang="en-GB" sz="2000" dirty="0"/>
              <a:t>  the package declaration </a:t>
            </a:r>
            <a:r>
              <a:rPr lang="en-GB" sz="2000" i="1" dirty="0"/>
              <a:t>in our source file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None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None/>
            </a:pP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\org\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example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</a:rPr>
              <a:t>antbook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\lesson1\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Main.java</a:t>
            </a:r>
            <a:endParaRPr lang="en-GB" sz="2000" b="1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None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None/>
            </a:pPr>
            <a:r>
              <a:rPr lang="en-GB" sz="2000" b="1" dirty="0">
                <a:solidFill>
                  <a:srgbClr val="000000"/>
                </a:solidFill>
              </a:rPr>
              <a:t>to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None/>
            </a:pPr>
            <a:endParaRPr lang="en-GB" sz="2000" dirty="0"/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GB" sz="2000" dirty="0"/>
              <a:t>and </a:t>
            </a:r>
            <a:r>
              <a:rPr lang="en-GB" sz="2000" b="1" i="1" dirty="0">
                <a:solidFill>
                  <a:srgbClr val="FF0000"/>
                </a:solidFill>
              </a:rPr>
              <a:t>RUN</a:t>
            </a:r>
            <a:r>
              <a:rPr lang="en-GB" sz="2000" b="1" i="1" dirty="0"/>
              <a:t> repeatedly</a:t>
            </a:r>
            <a:r>
              <a:rPr lang="en-GB" sz="2000" dirty="0"/>
              <a:t>  the command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None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ant -f structured.xml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endParaRPr lang="en-GB" sz="2000" dirty="0"/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GB" sz="2000" dirty="0"/>
              <a:t>Check that </a:t>
            </a:r>
            <a:r>
              <a:rPr lang="en-GB" sz="2000" b="1" dirty="0"/>
              <a:t>Ant</a:t>
            </a:r>
            <a:r>
              <a:rPr lang="en-GB" sz="2000" dirty="0"/>
              <a:t> really keeps on </a:t>
            </a:r>
            <a:r>
              <a:rPr lang="en-GB" sz="2000" i="1" dirty="0">
                <a:solidFill>
                  <a:srgbClr val="FF0000"/>
                </a:solidFill>
              </a:rPr>
              <a:t>unnecessary recompiling</a:t>
            </a:r>
            <a:r>
              <a:rPr lang="en-GB" sz="2000" dirty="0"/>
              <a:t> 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Main.java</a:t>
            </a:r>
            <a:r>
              <a:rPr lang="en-GB" sz="2000" dirty="0"/>
              <a:t> every time you do a build </a:t>
            </a:r>
            <a:r>
              <a:rPr lang="en-GB" sz="2000" i="1" dirty="0">
                <a:solidFill>
                  <a:srgbClr val="FF0000"/>
                </a:solidFill>
              </a:rPr>
              <a:t>because you have not placed them correctly in the package hierarchy</a:t>
            </a:r>
            <a:r>
              <a:rPr lang="en-GB" sz="2000" dirty="0"/>
              <a:t>. 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RECOVER  the original package name!!!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Tx/>
              <a:buChar char="•"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547813" y="2924175"/>
            <a:ext cx="4999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ahoma" pitchFamily="34" charset="0"/>
              </a:rPr>
              <a:t>package 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org.</a:t>
            </a:r>
            <a:r>
              <a:rPr lang="en-GB" sz="2000" b="1" dirty="0">
                <a:solidFill>
                  <a:srgbClr val="FF0000"/>
                </a:solidFill>
                <a:latin typeface="Tahoma" pitchFamily="34" charset="0"/>
              </a:rPr>
              <a:t>example2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.antbook.lesson1</a:t>
            </a:r>
            <a:r>
              <a:rPr lang="en-GB" sz="2000" b="1" dirty="0">
                <a:solidFill>
                  <a:srgbClr val="000000"/>
                </a:solidFill>
                <a:latin typeface="Tahoma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4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dirty="0"/>
              <a:t>Multiple targets </a:t>
            </a:r>
            <a:r>
              <a:rPr lang="en-GB" sz="3200" b="1" dirty="0"/>
              <a:t>on the command line</a:t>
            </a: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42938" y="685820"/>
            <a:ext cx="8072466" cy="5815014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400" dirty="0"/>
              <a:t>The command with multiple </a:t>
            </a:r>
            <a:r>
              <a:rPr lang="en-GB" sz="2400" b="1" i="1" dirty="0"/>
              <a:t>targets</a:t>
            </a:r>
            <a:r>
              <a:rPr lang="en-GB" sz="2400" dirty="0"/>
              <a:t>  as arguments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400" dirty="0">
                <a:solidFill>
                  <a:srgbClr val="000000"/>
                </a:solidFill>
                <a:latin typeface="Courier New" pitchFamily="49" charset="0"/>
              </a:rPr>
              <a:t>ant -f structured.xml</a:t>
            </a:r>
            <a:r>
              <a:rPr lang="en-GB" sz="2400" b="1" dirty="0">
                <a:solidFill>
                  <a:srgbClr val="000000"/>
                </a:solidFill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compile archive</a:t>
            </a:r>
            <a:r>
              <a:rPr lang="en-GB" sz="2400" dirty="0"/>
              <a:t> 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400" dirty="0"/>
              <a:t>is </a:t>
            </a:r>
            <a:r>
              <a:rPr lang="en-GB" sz="2400" b="1" i="1" dirty="0">
                <a:solidFill>
                  <a:srgbClr val="FF0000"/>
                </a:solidFill>
              </a:rPr>
              <a:t>equivalent</a:t>
            </a:r>
            <a:r>
              <a:rPr lang="en-GB" sz="2400" dirty="0"/>
              <a:t>  to running </a:t>
            </a:r>
            <a:r>
              <a:rPr lang="en-GB" sz="2400" b="1" dirty="0"/>
              <a:t>Ant</a:t>
            </a:r>
            <a:r>
              <a:rPr lang="en-GB" sz="2400" dirty="0"/>
              <a:t> </a:t>
            </a:r>
            <a:r>
              <a:rPr lang="en-GB" sz="2400" b="1" i="1" dirty="0"/>
              <a:t>twice:</a:t>
            </a:r>
            <a:r>
              <a:rPr lang="en-GB" sz="2400" dirty="0"/>
              <a:t>  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400" dirty="0">
                <a:solidFill>
                  <a:srgbClr val="000000"/>
                </a:solidFill>
                <a:latin typeface="Courier New" pitchFamily="49" charset="0"/>
              </a:rPr>
              <a:t>ant -f structured.xml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compile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400" dirty="0">
              <a:latin typeface="Courier New" pitchFamily="49" charset="0"/>
            </a:endParaRP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400" dirty="0">
                <a:solidFill>
                  <a:srgbClr val="000000"/>
                </a:solidFill>
                <a:latin typeface="Courier New" pitchFamily="49" charset="0"/>
              </a:rPr>
              <a:t>ant -f structured.xml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archive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400" dirty="0">
              <a:latin typeface="Courier New" pitchFamily="49" charset="0"/>
            </a:endParaRP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400" dirty="0"/>
              <a:t>The resulting sequence of targets will be: 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init -&gt; compile</a:t>
            </a:r>
            <a:r>
              <a:rPr lang="en-GB" sz="2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400" dirty="0"/>
              <a:t>and then</a:t>
            </a:r>
            <a:r>
              <a:rPr lang="en-GB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init -&gt;</a:t>
            </a:r>
            <a:r>
              <a:rPr lang="en-GB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compile -&gt;</a:t>
            </a:r>
            <a:r>
              <a:rPr lang="en-GB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archive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400" dirty="0"/>
              <a:t>Thus, </a:t>
            </a:r>
            <a:r>
              <a:rPr lang="en-GB" sz="2400" b="1" dirty="0"/>
              <a:t>for multiple targets called, </a:t>
            </a:r>
            <a:r>
              <a:rPr lang="en-GB" sz="2400" b="1" dirty="0">
                <a:solidFill>
                  <a:srgbClr val="FF0000"/>
                </a:solidFill>
              </a:rPr>
              <a:t>repetitions </a:t>
            </a:r>
            <a:r>
              <a:rPr lang="en-GB" sz="2400" dirty="0"/>
              <a:t>of targets are possible in the resulting sequence</a:t>
            </a:r>
            <a:r>
              <a:rPr lang="en-GB" sz="2400" b="1" dirty="0">
                <a:solidFill>
                  <a:srgbClr val="FF0000"/>
                </a:solidFill>
              </a:rPr>
              <a:t>!!</a:t>
            </a:r>
            <a:endParaRPr lang="en-GB" sz="2400" b="1" dirty="0"/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400" dirty="0"/>
              <a:t> </a:t>
            </a:r>
            <a:r>
              <a:rPr lang="en-GB" sz="2400" b="1" u="sng" dirty="0">
                <a:solidFill>
                  <a:srgbClr val="FF0000"/>
                </a:solidFill>
              </a:rPr>
              <a:t>TRY</a:t>
            </a:r>
            <a:r>
              <a:rPr lang="en-GB" sz="2400" dirty="0"/>
              <a:t> it!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938" y="5214950"/>
            <a:ext cx="7429500" cy="857256"/>
          </a:xfrm>
          <a:prstGeom prst="rect">
            <a:avLst/>
          </a:prstGeom>
          <a:noFill/>
          <a:ln w="50800" cap="flat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BA8E5-AC56-40FD-BA5D-FAAA8A097933}" type="slidenum">
              <a:rPr lang="en-GB"/>
              <a:pPr>
                <a:defRPr/>
              </a:pPr>
              <a:t>36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37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378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/>
              <a:t>Multiple dependencies </a:t>
            </a:r>
            <a:r>
              <a:rPr lang="en-GB" sz="3600" b="1"/>
              <a:t>in build file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62" y="764704"/>
            <a:ext cx="8176394" cy="5976664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GB" sz="2000" dirty="0"/>
              <a:t>When a target lists </a:t>
            </a:r>
            <a:r>
              <a:rPr lang="en-GB" sz="2000" b="1" i="1" dirty="0"/>
              <a:t>multiple dependencies</a:t>
            </a:r>
            <a:r>
              <a:rPr lang="en-GB" sz="2000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endParaRPr lang="en-GB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000" dirty="0"/>
              <a:t>    then </a:t>
            </a:r>
            <a:r>
              <a:rPr lang="en-GB" sz="2000" b="1" dirty="0"/>
              <a:t>Ant</a:t>
            </a:r>
            <a:r>
              <a:rPr lang="en-GB" sz="2000" dirty="0"/>
              <a:t> executes them </a:t>
            </a:r>
            <a:r>
              <a:rPr lang="en-GB" sz="2000" b="1" i="1" dirty="0"/>
              <a:t>in the order listed </a:t>
            </a:r>
            <a:r>
              <a:rPr lang="en-GB" sz="2000" b="1" dirty="0"/>
              <a:t>:</a:t>
            </a:r>
            <a:r>
              <a:rPr lang="en-GB" sz="2000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GB" sz="2000" dirty="0"/>
              <a:t>It first </a:t>
            </a:r>
            <a:r>
              <a:rPr lang="en-GB" sz="2000" i="1" u="sng" dirty="0"/>
              <a:t>calls</a:t>
            </a:r>
            <a:r>
              <a:rPr lang="en-GB" sz="2000" dirty="0"/>
              <a:t> 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archive</a:t>
            </a:r>
            <a:r>
              <a:rPr lang="en-GB" sz="2000" dirty="0"/>
              <a:t> and then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clean</a:t>
            </a:r>
            <a:r>
              <a:rPr lang="en-GB" sz="2000" dirty="0"/>
              <a:t>.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GB" sz="2000" dirty="0"/>
              <a:t>Note that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archive</a:t>
            </a:r>
            <a:r>
              <a:rPr lang="en-GB" sz="2000" dirty="0"/>
              <a:t> will also call its dependencies, that is,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init</a:t>
            </a:r>
            <a:r>
              <a:rPr lang="en-GB" sz="2000" dirty="0"/>
              <a:t> -&gt;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compile </a:t>
            </a:r>
            <a:r>
              <a:rPr lang="en-GB" sz="2000" dirty="0"/>
              <a:t>-&gt;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archive </a:t>
            </a:r>
            <a:r>
              <a:rPr lang="en-GB" sz="2000" dirty="0"/>
              <a:t>will be executed.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GB" sz="2000" dirty="0"/>
              <a:t>Then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clean</a:t>
            </a:r>
            <a:r>
              <a:rPr lang="en-GB" sz="2000" dirty="0"/>
              <a:t> will be called, but </a:t>
            </a:r>
            <a:r>
              <a:rPr lang="en-GB" sz="2000" b="1" i="1" dirty="0">
                <a:solidFill>
                  <a:srgbClr val="FF0000"/>
                </a:solidFill>
              </a:rPr>
              <a:t>now</a:t>
            </a:r>
            <a:r>
              <a:rPr lang="en-GB" sz="2000" dirty="0"/>
              <a:t> 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init </a:t>
            </a:r>
            <a:r>
              <a:rPr lang="en-GB" sz="2000" dirty="0"/>
              <a:t>will </a:t>
            </a:r>
            <a:r>
              <a:rPr lang="en-GB" sz="2000" b="1" i="1" dirty="0">
                <a:solidFill>
                  <a:srgbClr val="FF0000"/>
                </a:solidFill>
              </a:rPr>
              <a:t>not</a:t>
            </a:r>
            <a:r>
              <a:rPr lang="en-GB" sz="2000" dirty="0"/>
              <a:t>  be repeated: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init</a:t>
            </a:r>
            <a:r>
              <a:rPr lang="en-GB" sz="2000" dirty="0"/>
              <a:t> -&gt;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compile </a:t>
            </a:r>
            <a:r>
              <a:rPr lang="en-GB" sz="2000" dirty="0"/>
              <a:t>-&gt;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archive </a:t>
            </a:r>
            <a:r>
              <a:rPr lang="en-GB" sz="2000" dirty="0"/>
              <a:t>-&gt;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clean </a:t>
            </a:r>
            <a:r>
              <a:rPr lang="en-GB" sz="2000" dirty="0"/>
              <a:t>-&gt;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all</a:t>
            </a: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         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    When </a:t>
            </a:r>
            <a:r>
              <a:rPr lang="en-GB" sz="2000" b="1" dirty="0"/>
              <a:t>Ant </a:t>
            </a:r>
            <a:r>
              <a:rPr lang="en-GB" sz="2000" dirty="0"/>
              <a:t>build file runs in itself, i.e. </a:t>
            </a:r>
            <a:r>
              <a:rPr lang="en-GB" sz="2000" b="1" i="1" dirty="0"/>
              <a:t>one</a:t>
            </a:r>
            <a:r>
              <a:rPr lang="en-GB" sz="2000" dirty="0"/>
              <a:t> or </a:t>
            </a:r>
            <a:r>
              <a:rPr lang="en-GB" sz="2000" b="1" i="1" dirty="0"/>
              <a:t>no</a:t>
            </a:r>
            <a:r>
              <a:rPr lang="en-GB" sz="2000" dirty="0"/>
              <a:t> targets is called </a:t>
            </a:r>
            <a:r>
              <a:rPr lang="en-GB" sz="2000" b="1" i="1" dirty="0"/>
              <a:t>from the command line</a:t>
            </a:r>
            <a:r>
              <a:rPr lang="en-GB" sz="2000" dirty="0"/>
              <a:t>, then </a:t>
            </a:r>
            <a:r>
              <a:rPr lang="en-GB" sz="2000" b="1" i="1" dirty="0"/>
              <a:t>targets  are  </a:t>
            </a:r>
            <a:r>
              <a:rPr lang="en-GB" sz="2000" b="1" i="1" u="sng" dirty="0">
                <a:solidFill>
                  <a:srgbClr val="FF0000"/>
                </a:solidFill>
              </a:rPr>
              <a:t>not repeated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endParaRPr lang="en-GB" sz="2000" b="1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endParaRPr lang="en-GB" sz="2000" b="1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GB" sz="2000" b="1" u="sng" dirty="0">
                <a:solidFill>
                  <a:srgbClr val="FF0000"/>
                </a:solidFill>
              </a:rPr>
              <a:t>TRY</a:t>
            </a:r>
            <a:r>
              <a:rPr lang="en-GB" sz="2000" dirty="0"/>
              <a:t> to check this by </a:t>
            </a:r>
            <a:r>
              <a:rPr lang="en-GB" sz="2000" b="1" i="1" u="sng" dirty="0"/>
              <a:t>adding</a:t>
            </a:r>
            <a:r>
              <a:rPr lang="en-GB" sz="2000" dirty="0"/>
              <a:t>   the above target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all </a:t>
            </a:r>
            <a:r>
              <a:rPr lang="en-GB" sz="2000" dirty="0"/>
              <a:t>to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structured.xml;</a:t>
            </a:r>
            <a:r>
              <a:rPr lang="en-GB" sz="2000" dirty="0"/>
              <a:t>  use the command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000" dirty="0"/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ant -f structured.xml 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938" y="4365104"/>
            <a:ext cx="7560000" cy="684000"/>
          </a:xfrm>
          <a:prstGeom prst="rect">
            <a:avLst/>
          </a:prstGeom>
          <a:noFill/>
          <a:ln w="50800" cap="flat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539552" y="1124744"/>
            <a:ext cx="7962081" cy="400110"/>
          </a:xfrm>
          <a:prstGeom prst="rect">
            <a:avLst/>
          </a:prstGeom>
          <a:solidFill>
            <a:srgbClr val="9FFFD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 &lt;target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= "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all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depends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</a:rPr>
              <a:t>= "</a:t>
            </a:r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archive,clean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" /&gt;</a:t>
            </a:r>
            <a:endParaRPr lang="en-GB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43D07-F44D-4D2E-95F6-017B3C2C5521}" type="slidenum">
              <a:rPr lang="en-GB"/>
              <a:pPr>
                <a:defRPr/>
              </a:pPr>
              <a:t>37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4B8A8-70CA-4E81-961D-C95AB3323B1C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7207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>
                <a:solidFill>
                  <a:srgbClr val="FF0000"/>
                </a:solidFill>
              </a:rPr>
              <a:t>Running</a:t>
            </a:r>
            <a:r>
              <a:rPr lang="en-GB" sz="3200" dirty="0"/>
              <a:t> </a:t>
            </a:r>
            <a:r>
              <a:rPr lang="en-GB" sz="3200" b="1" dirty="0"/>
              <a:t>Java</a:t>
            </a:r>
            <a:r>
              <a:rPr lang="en-GB" sz="3200" dirty="0"/>
              <a:t> Program from inside Ant</a:t>
            </a:r>
          </a:p>
        </p:txBody>
      </p:sp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20050" cy="4114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GB"/>
              <a:t>We now have a structured build process that compiles </a:t>
            </a:r>
            <a:r>
              <a:rPr lang="en-GB" b="1"/>
              <a:t>Java</a:t>
            </a:r>
            <a:r>
              <a:rPr lang="en-GB"/>
              <a:t> files and creates the </a:t>
            </a:r>
            <a:r>
              <a:rPr lang="en-GB" b="1"/>
              <a:t>JAR</a:t>
            </a:r>
            <a:r>
              <a:rPr lang="en-GB"/>
              <a:t> file from the </a:t>
            </a:r>
            <a:r>
              <a:rPr lang="en-GB" b="1"/>
              <a:t>Java</a:t>
            </a:r>
            <a:r>
              <a:rPr lang="en-GB"/>
              <a:t> compiled classes. </a:t>
            </a:r>
          </a:p>
          <a:p>
            <a:pPr eaLnBrk="1" hangingPunct="1">
              <a:buClr>
                <a:schemeClr val="tx1"/>
              </a:buClr>
              <a:buFontTx/>
              <a:buChar char="•"/>
            </a:pPr>
            <a:endParaRPr lang="en-GB"/>
          </a:p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en-GB"/>
              <a:t>The next question is: </a:t>
            </a:r>
          </a:p>
          <a:p>
            <a:pPr lvl="1" eaLnBrk="1" hangingPunct="1">
              <a:buFontTx/>
              <a:buNone/>
            </a:pPr>
            <a:r>
              <a:rPr lang="en-GB"/>
              <a:t>How to </a:t>
            </a:r>
            <a:r>
              <a:rPr lang="en-GB" b="1">
                <a:solidFill>
                  <a:srgbClr val="FF0000"/>
                </a:solidFill>
              </a:rPr>
              <a:t>run</a:t>
            </a:r>
            <a:r>
              <a:rPr lang="en-GB"/>
              <a:t> a </a:t>
            </a:r>
            <a:r>
              <a:rPr lang="en-GB" b="1"/>
              <a:t>Java</a:t>
            </a:r>
            <a:r>
              <a:rPr lang="en-GB"/>
              <a:t> program with Ant? </a:t>
            </a:r>
          </a:p>
          <a:p>
            <a:pPr eaLnBrk="1" hangingPunct="1">
              <a:buFont typeface="Wingdings" pitchFamily="2" charset="2"/>
              <a:buNone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F46DF-B16F-43EB-8827-383F746E473B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42852"/>
            <a:ext cx="7772400" cy="67629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b="1" dirty="0">
                <a:solidFill>
                  <a:schemeClr val="tx1"/>
                </a:solidFill>
              </a:rPr>
              <a:t>First</a:t>
            </a:r>
            <a:r>
              <a:rPr lang="en-GB" sz="3200" dirty="0">
                <a:solidFill>
                  <a:schemeClr val="tx1"/>
                </a:solidFill>
              </a:rPr>
              <a:t>, Executing</a:t>
            </a:r>
            <a:r>
              <a:rPr lang="en-GB" sz="3200" b="1" dirty="0">
                <a:solidFill>
                  <a:srgbClr val="FF0000"/>
                </a:solidFill>
              </a:rPr>
              <a:t> from Command Line</a:t>
            </a:r>
            <a:endParaRPr lang="en-GB" sz="3200" dirty="0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42938" y="836712"/>
            <a:ext cx="78581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sz="2000" dirty="0">
                <a:latin typeface="Tahoma" pitchFamily="34" charset="0"/>
              </a:rPr>
              <a:t>To </a:t>
            </a:r>
            <a:r>
              <a:rPr lang="en-GB" sz="2000" b="1" i="1" dirty="0">
                <a:solidFill>
                  <a:srgbClr val="FF0000"/>
                </a:solidFill>
                <a:latin typeface="Tahoma" pitchFamily="34" charset="0"/>
              </a:rPr>
              <a:t>execute</a:t>
            </a:r>
            <a:r>
              <a:rPr lang="en-GB" sz="2000" dirty="0">
                <a:latin typeface="Tahoma" pitchFamily="34" charset="0"/>
              </a:rPr>
              <a:t>  our program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Main.class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we should first </a:t>
            </a:r>
            <a:r>
              <a:rPr lang="en-GB" sz="2000" b="1" i="1" dirty="0">
                <a:solidFill>
                  <a:srgbClr val="FF0000"/>
                </a:solidFill>
                <a:latin typeface="+mn-lt"/>
              </a:rPr>
              <a:t>compile</a:t>
            </a:r>
            <a:r>
              <a:rPr lang="en-GB" sz="2000" b="1" i="1" dirty="0">
                <a:latin typeface="+mn-lt"/>
              </a:rPr>
              <a:t> 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Main.java. </a:t>
            </a:r>
            <a:r>
              <a:rPr lang="en-GB" sz="2000" dirty="0">
                <a:latin typeface="Tahoma" pitchFamily="34" charset="0"/>
              </a:rPr>
              <a:t>(See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Main.java </a:t>
            </a:r>
            <a:r>
              <a:rPr lang="en-GB" sz="2000" dirty="0"/>
              <a:t>on </a:t>
            </a:r>
            <a:r>
              <a:rPr lang="en-GB" sz="2000" b="1" dirty="0">
                <a:latin typeface="+mn-lt"/>
              </a:rPr>
              <a:t>Slide 7</a:t>
            </a:r>
            <a:r>
              <a:rPr lang="en-GB" sz="2000" dirty="0">
                <a:latin typeface="+mn-lt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GB" sz="2000" dirty="0">
                <a:latin typeface="Tahoma" pitchFamily="34" charset="0"/>
              </a:rPr>
              <a:t>Then we could just call our program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Main.class</a:t>
            </a:r>
            <a:r>
              <a:rPr lang="en-GB" sz="2000" dirty="0">
                <a:latin typeface="Tahoma" pitchFamily="34" charset="0"/>
              </a:rPr>
              <a:t> as usually </a:t>
            </a:r>
          </a:p>
          <a:p>
            <a:pPr>
              <a:lnSpc>
                <a:spcPct val="150000"/>
              </a:lnSpc>
              <a:defRPr/>
            </a:pPr>
            <a:r>
              <a:rPr lang="en-GB" sz="2000" b="1" i="1" dirty="0">
                <a:latin typeface="Tahoma" pitchFamily="34" charset="0"/>
              </a:rPr>
              <a:t>from the </a:t>
            </a:r>
            <a:r>
              <a:rPr lang="en-GB" sz="2000" b="1" i="1" dirty="0">
                <a:solidFill>
                  <a:srgbClr val="FF0000"/>
                </a:solidFill>
                <a:latin typeface="Tahoma" pitchFamily="34" charset="0"/>
              </a:rPr>
              <a:t>command line</a:t>
            </a:r>
            <a:r>
              <a:rPr lang="en-GB" sz="2000" dirty="0">
                <a:latin typeface="Tahoma" pitchFamily="34" charset="0"/>
              </a:rPr>
              <a:t>  </a:t>
            </a:r>
            <a:r>
              <a:rPr lang="en-GB" sz="2000" b="1" i="1" dirty="0">
                <a:solidFill>
                  <a:srgbClr val="FF0000"/>
                </a:solidFill>
                <a:latin typeface="Tahoma" pitchFamily="34" charset="0"/>
              </a:rPr>
              <a:t>(or on console)</a:t>
            </a:r>
            <a:r>
              <a:rPr lang="en-GB" sz="2000" dirty="0">
                <a:latin typeface="Tahoma" pitchFamily="34" charset="0"/>
              </a:rPr>
              <a:t>  by stating </a:t>
            </a: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GB" sz="2000" dirty="0">
                <a:latin typeface="Tahoma" pitchFamily="34" charset="0"/>
              </a:rPr>
              <a:t> the </a:t>
            </a:r>
            <a:r>
              <a:rPr lang="en-GB" sz="2000" b="1" i="1" dirty="0" err="1">
                <a:latin typeface="Tahoma" pitchFamily="34" charset="0"/>
              </a:rPr>
              <a:t>classpath</a:t>
            </a:r>
            <a:r>
              <a:rPr lang="en-GB" sz="2000" dirty="0">
                <a:latin typeface="Tahoma" pitchFamily="34" charset="0"/>
              </a:rPr>
              <a:t>  (showing where to find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Main.class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GB" sz="2000" dirty="0">
                <a:latin typeface="Tahoma" pitchFamily="34" charset="0"/>
              </a:rPr>
              <a:t>, </a:t>
            </a: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GB" sz="2000" dirty="0">
                <a:latin typeface="Tahoma" pitchFamily="34" charset="0"/>
              </a:rPr>
              <a:t> the </a:t>
            </a:r>
            <a:r>
              <a:rPr lang="en-GB" sz="2000" b="1" i="1" dirty="0">
                <a:latin typeface="Tahoma" pitchFamily="34" charset="0"/>
              </a:rPr>
              <a:t>qualified class name</a:t>
            </a:r>
            <a:r>
              <a:rPr lang="en-GB" sz="2000" dirty="0">
                <a:latin typeface="Tahoma" pitchFamily="34" charset="0"/>
              </a:rPr>
              <a:t>  (using the </a:t>
            </a:r>
            <a:r>
              <a:rPr lang="en-GB" sz="2000" b="1" i="1" dirty="0">
                <a:latin typeface="Tahoma" pitchFamily="34" charset="0"/>
              </a:rPr>
              <a:t>package name</a:t>
            </a:r>
            <a:r>
              <a:rPr lang="en-GB" sz="2000" dirty="0">
                <a:latin typeface="Tahoma" pitchFamily="34" charset="0"/>
              </a:rPr>
              <a:t>) and </a:t>
            </a: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GB" sz="2000" dirty="0">
                <a:latin typeface="Tahoma" pitchFamily="34" charset="0"/>
              </a:rPr>
              <a:t> the </a:t>
            </a:r>
            <a:r>
              <a:rPr lang="en-GB" sz="2000" b="1" i="1" dirty="0">
                <a:latin typeface="Tahoma" pitchFamily="34" charset="0"/>
              </a:rPr>
              <a:t>arguments  “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GB" sz="2000" b="1" i="1" dirty="0">
                <a:latin typeface="Tahoma" pitchFamily="34" charset="0"/>
              </a:rPr>
              <a:t>“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GB" sz="2000" b="1" i="1" dirty="0">
                <a:latin typeface="Tahoma" pitchFamily="34" charset="0"/>
              </a:rPr>
              <a:t> “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i="1" dirty="0">
                <a:latin typeface="Tahoma" pitchFamily="34" charset="0"/>
              </a:rPr>
              <a:t>“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dirty="0">
                <a:latin typeface="Tahoma" pitchFamily="34" charset="0"/>
              </a:rPr>
              <a:t>and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i="1" dirty="0">
                <a:latin typeface="Tahoma" pitchFamily="34" charset="0"/>
              </a:rPr>
              <a:t>“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GB" sz="2000" b="1" i="1" dirty="0">
                <a:latin typeface="Tahoma" pitchFamily="34" charset="0"/>
              </a:rPr>
              <a:t>“ 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: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214313" y="6072188"/>
            <a:ext cx="8215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dirty="0">
                <a:latin typeface="Tahoma" pitchFamily="34" charset="0"/>
              </a:rPr>
              <a:t>This program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Main.class</a:t>
            </a:r>
            <a:r>
              <a:rPr lang="en-GB" sz="2000" dirty="0">
                <a:latin typeface="Tahoma" pitchFamily="34" charset="0"/>
              </a:rPr>
              <a:t> just </a:t>
            </a:r>
            <a:r>
              <a:rPr lang="en-GB" sz="2000" b="1" i="1" dirty="0">
                <a:latin typeface="Tahoma" pitchFamily="34" charset="0"/>
              </a:rPr>
              <a:t>types the argument values.  </a:t>
            </a:r>
            <a:endParaRPr lang="en-GB" sz="20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8104" y="5013176"/>
            <a:ext cx="14627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Three 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5291916"/>
            <a:ext cx="252550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GB" sz="1800" dirty="0">
              <a:latin typeface="+mn-lt"/>
            </a:endParaRPr>
          </a:p>
          <a:p>
            <a:r>
              <a:rPr lang="en-GB" sz="1800" dirty="0">
                <a:latin typeface="+mn-lt"/>
              </a:rPr>
              <a:t>Three identical 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7C5C3-E3CF-4C72-AB03-CEFF7A7F4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" y="4112159"/>
            <a:ext cx="8984414" cy="12703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24CBC-E166-4420-B22C-0A5D18F35123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  <a:solidFill>
            <a:schemeClr val="folHlink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 eaLnBrk="1" hangingPunct="1"/>
            <a:r>
              <a:rPr lang="en-GB" sz="4000"/>
              <a:t>Imposing Structure</a:t>
            </a:r>
          </a:p>
        </p:txBody>
      </p:sp>
      <p:sp>
        <p:nvSpPr>
          <p:cNvPr id="6148" name="Text Box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627188"/>
            <a:ext cx="8064500" cy="4802208"/>
          </a:xfrm>
          <a:noFill/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</a:pPr>
            <a:r>
              <a:rPr lang="en-GB" sz="2800" dirty="0"/>
              <a:t>We also want to place </a:t>
            </a:r>
            <a:r>
              <a:rPr lang="en-GB" sz="2800" b="1" dirty="0"/>
              <a:t>Java</a:t>
            </a:r>
            <a:r>
              <a:rPr lang="en-GB" sz="2800" dirty="0"/>
              <a:t> </a:t>
            </a:r>
            <a:r>
              <a:rPr lang="en-GB" sz="2800" i="1" dirty="0"/>
              <a:t>source file</a:t>
            </a:r>
            <a:r>
              <a:rPr lang="en-GB" sz="2800" dirty="0"/>
              <a:t> into a </a:t>
            </a:r>
            <a:r>
              <a:rPr lang="en-GB" sz="2800" b="1" dirty="0"/>
              <a:t>Java</a:t>
            </a:r>
            <a:r>
              <a:rPr lang="en-GB" sz="2800" dirty="0"/>
              <a:t> </a:t>
            </a:r>
            <a:r>
              <a:rPr lang="en-GB" sz="2800" b="1" i="1" u="sng" dirty="0"/>
              <a:t>package</a:t>
            </a:r>
            <a:r>
              <a:rPr lang="en-GB" sz="2800" dirty="0"/>
              <a:t>.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</a:pPr>
            <a:r>
              <a:rPr lang="en-GB" sz="2800" dirty="0"/>
              <a:t>We want to </a:t>
            </a:r>
            <a:r>
              <a:rPr lang="en-GB" sz="2800" i="1" dirty="0"/>
              <a:t>create</a:t>
            </a:r>
            <a:r>
              <a:rPr lang="en-GB" sz="2800" dirty="0"/>
              <a:t> a </a:t>
            </a:r>
            <a:r>
              <a:rPr lang="en-GB" sz="2800" b="1" dirty="0"/>
              <a:t>JAR</a:t>
            </a:r>
            <a:r>
              <a:rPr lang="en-GB" sz="2800" dirty="0"/>
              <a:t> </a:t>
            </a:r>
            <a:r>
              <a:rPr lang="en-GB" sz="2800" i="1" dirty="0"/>
              <a:t>file</a:t>
            </a:r>
            <a:r>
              <a:rPr lang="en-GB" sz="2800" dirty="0"/>
              <a:t>  containing the compiled code.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</a:pPr>
            <a:r>
              <a:rPr lang="en-GB" sz="2800" dirty="0"/>
              <a:t>We should be </a:t>
            </a:r>
            <a:r>
              <a:rPr lang="en-GB" sz="2800" i="1" dirty="0"/>
              <a:t>able to </a:t>
            </a:r>
            <a:r>
              <a:rPr lang="en-GB" sz="2800" b="1" i="1" dirty="0"/>
              <a:t>clean up</a:t>
            </a:r>
            <a:r>
              <a:rPr lang="en-GB" sz="2800" i="1" dirty="0"/>
              <a:t> the directories </a:t>
            </a:r>
            <a:r>
              <a:rPr lang="en-GB" sz="2800" dirty="0"/>
              <a:t>with compiled files and this </a:t>
            </a:r>
            <a:r>
              <a:rPr lang="en-GB" sz="2800" b="1" dirty="0"/>
              <a:t>JAR</a:t>
            </a:r>
            <a:r>
              <a:rPr lang="en-GB" sz="2800" dirty="0"/>
              <a:t> file before starting the next build.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</a:pPr>
            <a:r>
              <a:rPr lang="en-GB" sz="2800" dirty="0"/>
              <a:t>Hence, use (de facto) </a:t>
            </a:r>
            <a:r>
              <a:rPr lang="en-GB" sz="2800" b="1" i="1" dirty="0"/>
              <a:t>standard directory names</a:t>
            </a:r>
            <a:r>
              <a:rPr lang="en-GB" sz="2800" dirty="0"/>
              <a:t> as in the next table: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9B8C2-1A4D-4626-B332-7EB569014933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0350"/>
            <a:ext cx="7772400" cy="7207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b="1" dirty="0">
                <a:solidFill>
                  <a:srgbClr val="FF0000"/>
                </a:solidFill>
              </a:rPr>
              <a:t>Why execute</a:t>
            </a:r>
            <a:r>
              <a:rPr lang="en-GB" sz="4000" dirty="0"/>
              <a:t> from inside </a:t>
            </a:r>
            <a:r>
              <a:rPr lang="en-GB" sz="4000" b="1" dirty="0"/>
              <a:t>Ant</a:t>
            </a:r>
            <a:r>
              <a:rPr lang="en-GB" sz="4000" dirty="0"/>
              <a:t>?</a:t>
            </a:r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214422"/>
            <a:ext cx="7772400" cy="5087959"/>
          </a:xfrm>
          <a:solidFill>
            <a:schemeClr val="bg1"/>
          </a:solidFill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GB" sz="2400" b="1" i="1" dirty="0">
                <a:solidFill>
                  <a:srgbClr val="FF0000"/>
                </a:solidFill>
              </a:rPr>
              <a:t>Running</a:t>
            </a:r>
            <a:r>
              <a:rPr lang="en-GB" sz="2400" dirty="0"/>
              <a:t>  this program </a:t>
            </a:r>
            <a:r>
              <a:rPr lang="en-GB" sz="2400" b="1" i="1" dirty="0">
                <a:solidFill>
                  <a:srgbClr val="FF0000"/>
                </a:solidFill>
              </a:rPr>
              <a:t>from the build file</a:t>
            </a:r>
            <a:r>
              <a:rPr lang="en-GB" sz="2400" dirty="0"/>
              <a:t>  provides </a:t>
            </a:r>
          </a:p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GB" sz="2400" dirty="0"/>
              <a:t>some </a:t>
            </a:r>
            <a:r>
              <a:rPr lang="en-GB" sz="2400" b="1" i="1" dirty="0"/>
              <a:t>benefits </a:t>
            </a:r>
            <a:r>
              <a:rPr lang="en-GB" sz="2400" i="1" dirty="0"/>
              <a:t>in comparison with command line </a:t>
            </a:r>
            <a:r>
              <a:rPr lang="en-GB" sz="2400" dirty="0"/>
              <a:t>: </a:t>
            </a:r>
          </a:p>
          <a:p>
            <a:pPr eaLnBrk="1" hangingPunct="1"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400" b="1" i="1" u="sng" dirty="0">
                <a:solidFill>
                  <a:srgbClr val="FF0000"/>
                </a:solidFill>
              </a:rPr>
              <a:t>no need to split</a:t>
            </a:r>
            <a:r>
              <a:rPr lang="en-GB" sz="2400" dirty="0"/>
              <a:t>  program </a:t>
            </a:r>
            <a:r>
              <a:rPr lang="en-GB" sz="2400" b="1" i="1" dirty="0"/>
              <a:t>compilation </a:t>
            </a:r>
            <a:r>
              <a:rPr lang="en-GB" sz="2400" i="1" dirty="0"/>
              <a:t>from</a:t>
            </a:r>
            <a:r>
              <a:rPr lang="en-GB" sz="2400" b="1" i="1" dirty="0"/>
              <a:t> execution</a:t>
            </a:r>
            <a:endParaRPr lang="en-GB" sz="2400" dirty="0"/>
          </a:p>
          <a:p>
            <a:pPr eaLnBrk="1" hangingPunct="1"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400" dirty="0"/>
              <a:t>a target to run </a:t>
            </a:r>
            <a:r>
              <a:rPr lang="en-GB" sz="2400" b="1" i="1" dirty="0"/>
              <a:t>depends upon the compilation</a:t>
            </a:r>
            <a:r>
              <a:rPr lang="en-GB" sz="2400" dirty="0"/>
              <a:t> target, so we know we always </a:t>
            </a:r>
          </a:p>
          <a:p>
            <a:pPr lvl="1" eaLnBrk="1" hangingPunct="1">
              <a:spcAft>
                <a:spcPts val="600"/>
              </a:spcAft>
              <a:buFontTx/>
              <a:buNone/>
            </a:pPr>
            <a:r>
              <a:rPr lang="en-GB" sz="2000" b="1" i="1" dirty="0"/>
              <a:t>- </a:t>
            </a:r>
            <a:r>
              <a:rPr lang="en-GB" sz="2000" b="1" i="1" u="sng" dirty="0">
                <a:solidFill>
                  <a:srgbClr val="FF0000"/>
                </a:solidFill>
              </a:rPr>
              <a:t>run the latest version</a:t>
            </a:r>
            <a:r>
              <a:rPr lang="en-GB" sz="2000" b="1" dirty="0"/>
              <a:t> </a:t>
            </a:r>
            <a:r>
              <a:rPr lang="en-GB" sz="2000" dirty="0"/>
              <a:t> of the code</a:t>
            </a:r>
          </a:p>
          <a:p>
            <a:pPr eaLnBrk="1" hangingPunct="1"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400" b="1" i="1" dirty="0"/>
              <a:t>easy to pass </a:t>
            </a:r>
            <a:r>
              <a:rPr lang="en-GB" sz="2400" b="1" i="1" u="sng" dirty="0">
                <a:solidFill>
                  <a:srgbClr val="FF0000"/>
                </a:solidFill>
              </a:rPr>
              <a:t>complex arguments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 to the program</a:t>
            </a:r>
          </a:p>
          <a:p>
            <a:pPr eaLnBrk="1" hangingPunct="1"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400" b="1" i="1" dirty="0"/>
              <a:t>easier to </a:t>
            </a:r>
            <a:r>
              <a:rPr lang="en-GB" sz="2400" b="1" i="1" u="sng" dirty="0">
                <a:solidFill>
                  <a:srgbClr val="FF0000"/>
                </a:solidFill>
              </a:rPr>
              <a:t>set up the </a:t>
            </a:r>
            <a:r>
              <a:rPr lang="en-GB" sz="2400" b="1" i="1" u="sng" dirty="0" err="1">
                <a:solidFill>
                  <a:srgbClr val="FF0000"/>
                </a:solidFill>
              </a:rPr>
              <a:t>classpath</a:t>
            </a:r>
            <a:endParaRPr lang="en-GB" sz="2400" b="1" i="1" u="sng" dirty="0">
              <a:solidFill>
                <a:srgbClr val="FF0000"/>
              </a:solidFill>
            </a:endParaRPr>
          </a:p>
          <a:p>
            <a:pPr eaLnBrk="1" hangingPunct="1">
              <a:spcAft>
                <a:spcPts val="600"/>
              </a:spcAft>
              <a:buClr>
                <a:schemeClr val="tx1"/>
              </a:buClr>
              <a:buFontTx/>
              <a:buChar char="•"/>
            </a:pPr>
            <a:r>
              <a:rPr lang="en-GB" sz="2400" dirty="0"/>
              <a:t>the program can run inside </a:t>
            </a:r>
            <a:r>
              <a:rPr lang="en-GB" sz="2400" b="1" dirty="0"/>
              <a:t>Ant</a:t>
            </a:r>
            <a:r>
              <a:rPr lang="en-GB" sz="2400" dirty="0"/>
              <a:t>’s own </a:t>
            </a:r>
            <a:r>
              <a:rPr lang="en-GB" sz="2400" b="1" dirty="0"/>
              <a:t>JVM:</a:t>
            </a:r>
            <a:r>
              <a:rPr lang="en-GB" sz="2400" dirty="0"/>
              <a:t> </a:t>
            </a:r>
          </a:p>
          <a:p>
            <a:pPr lvl="1"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GB" sz="2000" dirty="0"/>
              <a:t>- it  </a:t>
            </a:r>
            <a:r>
              <a:rPr lang="en-GB" sz="2000" b="1" i="1" u="sng" dirty="0">
                <a:solidFill>
                  <a:srgbClr val="FF0000"/>
                </a:solidFill>
              </a:rPr>
              <a:t>loads faster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45F6A-3DA2-4E18-AC9C-817D3C1C159E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2073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Adding an </a:t>
            </a:r>
            <a:r>
              <a:rPr lang="en-GB" sz="4000" b="1"/>
              <a:t>execute target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11188" y="2495563"/>
            <a:ext cx="7993062" cy="2862263"/>
          </a:xfrm>
          <a:prstGeom prst="rect">
            <a:avLst/>
          </a:prstGeom>
          <a:solidFill>
            <a:srgbClr val="95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&lt;target name="execute" depends="compile"&gt;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&lt;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java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classname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="org.example.antbook.lesson1.Main"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classpath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="build/classes" &gt;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&lt;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arg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value="a"/&gt;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&lt;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arg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value="b"/&gt;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  &lt;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arg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i="1" u="sng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="."/&gt;     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  &lt;/</a:t>
            </a:r>
            <a:r>
              <a:rPr lang="en-GB" sz="2000" b="1" i="1" dirty="0">
                <a:solidFill>
                  <a:srgbClr val="FF0000"/>
                </a:solidFill>
                <a:latin typeface="Courier New" pitchFamily="49" charset="0"/>
              </a:rPr>
              <a:t>java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 &lt;/target&gt;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7531126" cy="1015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>
                <a:solidFill>
                  <a:srgbClr val="FF0000"/>
                </a:solidFill>
                <a:latin typeface="Tahoma" pitchFamily="34" charset="0"/>
              </a:rPr>
              <a:t>Extend</a:t>
            </a:r>
            <a:r>
              <a:rPr lang="en-GB" sz="2400" dirty="0">
                <a:latin typeface="Tahoma" pitchFamily="34" charset="0"/>
              </a:rPr>
              <a:t> the previous build file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structured.xml</a:t>
            </a:r>
            <a:r>
              <a:rPr lang="en-GB" sz="2400" dirty="0">
                <a:latin typeface="Tahoma" pitchFamily="34" charset="0"/>
              </a:rPr>
              <a:t> to </a:t>
            </a:r>
          </a:p>
          <a:p>
            <a:pPr>
              <a:spcBef>
                <a:spcPct val="50000"/>
              </a:spcBef>
            </a:pPr>
            <a:r>
              <a:rPr lang="en-GB" sz="2400" b="1" dirty="0">
                <a:solidFill>
                  <a:srgbClr val="FF0000"/>
                </a:solidFill>
                <a:latin typeface="Tahoma" pitchFamily="34" charset="0"/>
              </a:rPr>
              <a:t>new file</a:t>
            </a:r>
            <a:r>
              <a:rPr lang="en-GB" sz="2400" dirty="0">
                <a:latin typeface="Tahoma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execute.xml</a:t>
            </a:r>
            <a:r>
              <a:rPr lang="en-GB" sz="2400" dirty="0">
                <a:latin typeface="Tahoma" pitchFamily="34" charset="0"/>
              </a:rPr>
              <a:t> by adding target 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285750" y="5568950"/>
            <a:ext cx="87487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</a:rPr>
              <a:t>&lt;java&gt;</a:t>
            </a:r>
            <a:r>
              <a:rPr lang="en-GB" sz="2800" b="1" dirty="0">
                <a:latin typeface="Courier New" pitchFamily="49" charset="0"/>
              </a:rPr>
              <a:t> </a:t>
            </a:r>
            <a:r>
              <a:rPr lang="en-GB" sz="2800" dirty="0">
                <a:latin typeface="Tahoma" pitchFamily="34" charset="0"/>
              </a:rPr>
              <a:t>task </a:t>
            </a:r>
            <a:r>
              <a:rPr lang="en-GB" sz="2800" b="1" i="1" dirty="0">
                <a:solidFill>
                  <a:srgbClr val="FF0000"/>
                </a:solidFill>
                <a:latin typeface="Tahoma" pitchFamily="34" charset="0"/>
              </a:rPr>
              <a:t>executes</a:t>
            </a:r>
            <a:r>
              <a:rPr lang="en-GB" sz="2800" dirty="0">
                <a:latin typeface="Tahoma" pitchFamily="34" charset="0"/>
              </a:rPr>
              <a:t>  the program 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Main.class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800" dirty="0">
                <a:latin typeface="Tahoma" pitchFamily="34" charset="0"/>
              </a:rPr>
              <a:t>with the arguments specified.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7686" y="3943183"/>
            <a:ext cx="4074513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n-lt"/>
              </a:rPr>
              <a:t>See below on the difference </a:t>
            </a:r>
          </a:p>
          <a:p>
            <a:r>
              <a:rPr lang="en-GB" sz="2400" dirty="0">
                <a:latin typeface="+mn-lt"/>
              </a:rPr>
              <a:t>between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GB" sz="2400" dirty="0">
                <a:latin typeface="+mn-lt"/>
              </a:rPr>
              <a:t> and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GB" sz="2400" dirty="0">
                <a:latin typeface="+mn-lt"/>
              </a:rPr>
              <a:t> </a:t>
            </a:r>
          </a:p>
          <a:p>
            <a:r>
              <a:rPr lang="en-GB" sz="2400" dirty="0">
                <a:latin typeface="+mn-lt"/>
              </a:rPr>
              <a:t>attributes of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A5242-6EC8-40AB-BACA-54164CA72C6D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42875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&lt;arg&gt; </a:t>
            </a:r>
            <a:r>
              <a:rPr lang="en-GB">
                <a:solidFill>
                  <a:schemeClr val="tx1"/>
                </a:solidFill>
              </a:rPr>
              <a:t>tags</a:t>
            </a:r>
          </a:p>
        </p:txBody>
      </p:sp>
      <p:sp>
        <p:nvSpPr>
          <p:cNvPr id="440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857232"/>
            <a:ext cx="9001155" cy="5500726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arg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value="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somevalue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"&gt;</a:t>
            </a:r>
            <a:r>
              <a:rPr lang="en-GB" sz="2400" dirty="0"/>
              <a:t> adds a command-line </a:t>
            </a:r>
            <a:r>
              <a:rPr lang="en-GB" sz="2400" b="1" i="1" dirty="0"/>
              <a:t>argument</a:t>
            </a:r>
            <a:r>
              <a:rPr lang="en-GB" sz="2400" dirty="0"/>
              <a:t> 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somevalue</a:t>
            </a:r>
            <a:r>
              <a:rPr lang="en-GB" sz="2400" dirty="0"/>
              <a:t>.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endParaRPr lang="en-GB" sz="24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GB" sz="2400" dirty="0"/>
              <a:t>The action of this task is evident (with the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en-GB" sz="2400" dirty="0"/>
              <a:t> attribute).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endParaRPr lang="en-GB" sz="24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GB" sz="2400" dirty="0"/>
              <a:t>The last argument is </a:t>
            </a:r>
            <a:r>
              <a:rPr lang="en-GB" sz="2400" b="1" i="1" dirty="0"/>
              <a:t>of another kind:</a:t>
            </a:r>
          </a:p>
          <a:p>
            <a:pPr algn="ctr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arg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i="1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="."/&gt;</a:t>
            </a:r>
            <a:r>
              <a:rPr lang="en-GB" sz="2400" dirty="0"/>
              <a:t>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GB" sz="2400" dirty="0"/>
              <a:t>   It tells </a:t>
            </a:r>
            <a:r>
              <a:rPr lang="en-GB" sz="2400" b="1" dirty="0"/>
              <a:t>Ant</a:t>
            </a:r>
            <a:r>
              <a:rPr lang="en-GB" sz="2400" dirty="0"/>
              <a:t> to </a:t>
            </a:r>
            <a:r>
              <a:rPr lang="en-GB" sz="2400" i="1" dirty="0"/>
              <a:t>resolve</a:t>
            </a:r>
            <a:r>
              <a:rPr lang="en-GB" sz="2400" dirty="0"/>
              <a:t>  the </a:t>
            </a:r>
            <a:r>
              <a:rPr lang="en-GB" sz="2400" b="1" i="1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GB" sz="2400" dirty="0"/>
              <a:t> attribute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"." </a:t>
            </a:r>
            <a:r>
              <a:rPr lang="en-GB" sz="2400" dirty="0"/>
              <a:t>(meaning “this directory”)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dirty="0"/>
              <a:t>to an </a:t>
            </a:r>
            <a:r>
              <a:rPr lang="en-GB" sz="2400" i="1" dirty="0"/>
              <a:t>absolute </a:t>
            </a:r>
            <a:r>
              <a:rPr lang="en-GB" sz="2400" b="1" i="1" dirty="0"/>
              <a:t>build file location</a:t>
            </a:r>
            <a:r>
              <a:rPr lang="en-GB" sz="2400" dirty="0"/>
              <a:t>  (more precisely, to an </a:t>
            </a:r>
            <a:r>
              <a:rPr lang="en-GB" sz="2400" i="1" dirty="0"/>
              <a:t>absolute </a:t>
            </a:r>
            <a:r>
              <a:rPr lang="en-GB" sz="2400" b="1" i="1" dirty="0"/>
              <a:t>base  directory location</a:t>
            </a:r>
            <a:r>
              <a:rPr lang="en-GB" sz="2400" dirty="0"/>
              <a:t>)</a:t>
            </a:r>
            <a:r>
              <a:rPr lang="en-GB" sz="2400" b="1" i="1" dirty="0"/>
              <a:t> </a:t>
            </a:r>
            <a:r>
              <a:rPr lang="en-GB" sz="2400" dirty="0"/>
              <a:t>and consider this location </a:t>
            </a:r>
            <a:r>
              <a:rPr lang="en-GB" sz="2400" i="1" u="sng" dirty="0"/>
              <a:t>as an argument value</a:t>
            </a:r>
            <a:r>
              <a:rPr lang="en-GB" sz="2400" dirty="0"/>
              <a:t>  before calling the program.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GB" sz="2400" dirty="0"/>
              <a:t>The latter </a:t>
            </a:r>
            <a:r>
              <a:rPr lang="en-GB" sz="2400" i="1" u="sng" dirty="0"/>
              <a:t>differs from</a:t>
            </a:r>
            <a:r>
              <a:rPr lang="en-GB" sz="2400" i="1" dirty="0"/>
              <a:t> </a:t>
            </a:r>
            <a:r>
              <a:rPr lang="en-GB" sz="2400" b="1" i="1" dirty="0"/>
              <a:t>the ordinary </a:t>
            </a:r>
            <a:r>
              <a:rPr lang="en-GB" sz="2400" i="1" dirty="0"/>
              <a:t> </a:t>
            </a:r>
          </a:p>
          <a:p>
            <a:pPr algn="ctr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arg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i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="."/&gt;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GB" sz="2400" dirty="0">
                <a:solidFill>
                  <a:srgbClr val="002060"/>
                </a:solidFill>
              </a:rPr>
              <a:t>    used implicitly in the above </a:t>
            </a:r>
            <a:r>
              <a:rPr lang="en-GB" sz="2400" dirty="0"/>
              <a:t>command line running (Slide 38).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FD0FB-CBA5-4047-A72E-256EAAD3F700}" type="slidenum">
              <a:rPr lang="en-GB"/>
              <a:pPr>
                <a:defRPr/>
              </a:pPr>
              <a:t>43</a:t>
            </a:fld>
            <a:endParaRPr lang="en-GB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9031"/>
            <a:ext cx="8175625" cy="76676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/>
              <a:t>Running</a:t>
            </a:r>
            <a:r>
              <a:rPr lang="en-GB" sz="2800"/>
              <a:t> </a:t>
            </a:r>
            <a:r>
              <a:rPr lang="en-GB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&lt;java&gt;</a:t>
            </a:r>
            <a:r>
              <a:rPr lang="en-GB" sz="2800"/>
              <a:t> task in the </a:t>
            </a:r>
            <a:r>
              <a:rPr lang="en-GB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&lt;execute&gt; </a:t>
            </a:r>
            <a:r>
              <a:rPr lang="en-GB" sz="2800"/>
              <a:t>target</a:t>
            </a:r>
            <a:endParaRPr lang="en-GB" sz="2800">
              <a:latin typeface="Courier New" pitchFamily="49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71406" y="5500702"/>
            <a:ext cx="821537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>
                <a:solidFill>
                  <a:srgbClr val="FF0000"/>
                </a:solidFill>
                <a:latin typeface="Tahoma" pitchFamily="34" charset="0"/>
              </a:rPr>
              <a:t>TRY it!</a:t>
            </a:r>
            <a:r>
              <a:rPr lang="en-GB" sz="2800" b="1" dirty="0">
                <a:solidFill>
                  <a:srgbClr val="FF0000"/>
                </a:solidFill>
                <a:latin typeface="Tahoma" pitchFamily="34" charset="0"/>
              </a:rPr>
              <a:t>  </a:t>
            </a:r>
            <a:r>
              <a:rPr lang="en-GB" sz="2800" b="1" u="sng" dirty="0">
                <a:solidFill>
                  <a:srgbClr val="FF0000"/>
                </a:solidFill>
                <a:latin typeface="Tahoma" pitchFamily="34" charset="0"/>
              </a:rPr>
              <a:t>Try it also</a:t>
            </a:r>
            <a:r>
              <a:rPr lang="en-GB" sz="2800" b="1" dirty="0">
                <a:solidFill>
                  <a:srgbClr val="FF0000"/>
                </a:solidFill>
                <a:latin typeface="Tahoma" pitchFamily="34" charset="0"/>
              </a:rPr>
              <a:t>  </a:t>
            </a:r>
            <a:r>
              <a:rPr lang="en-GB" sz="2800" dirty="0">
                <a:latin typeface="Tahoma" pitchFamily="34" charset="0"/>
              </a:rPr>
              <a:t>with</a:t>
            </a:r>
            <a:r>
              <a:rPr lang="en-GB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</a:p>
          <a:p>
            <a:pPr algn="ctr"/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arg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800" b="1" i="1" u="sng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="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abcd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/pqr.txt"/&gt;</a:t>
            </a:r>
            <a:endParaRPr lang="en-GB" sz="2800" b="1" u="sng" dirty="0">
              <a:solidFill>
                <a:srgbClr val="FF0000"/>
              </a:solidFill>
              <a:latin typeface="Tahoma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57C641-1400-46C5-9281-79A89BD74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107796" cy="3528392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71555-472E-4F26-8D17-84375A161F9F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6632"/>
            <a:ext cx="7772400" cy="887412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800" b="1" dirty="0">
                <a:solidFill>
                  <a:srgbClr val="FF0000"/>
                </a:solidFill>
              </a:rPr>
              <a:t>For the Lab:</a:t>
            </a:r>
            <a:br>
              <a:rPr lang="en-GB" sz="2800" dirty="0"/>
            </a:br>
            <a:r>
              <a:rPr lang="en-GB" sz="2800" b="1" dirty="0">
                <a:solidFill>
                  <a:srgbClr val="FF0000"/>
                </a:solidFill>
              </a:rPr>
              <a:t>Getting information</a:t>
            </a:r>
            <a:r>
              <a:rPr lang="en-GB" sz="2800" dirty="0"/>
              <a:t> about the project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471488" y="1000108"/>
            <a:ext cx="8243887" cy="400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projecthelp</a:t>
            </a:r>
            <a:r>
              <a:rPr lang="en-GB" sz="2000" dirty="0">
                <a:latin typeface="Tahoma" pitchFamily="34" charset="0"/>
              </a:rPr>
              <a:t> lists the </a:t>
            </a:r>
            <a:r>
              <a:rPr lang="en-GB" sz="2000" b="1" dirty="0">
                <a:latin typeface="Tahoma" pitchFamily="34" charset="0"/>
              </a:rPr>
              <a:t>main</a:t>
            </a:r>
            <a:r>
              <a:rPr lang="en-GB" sz="2000" dirty="0">
                <a:latin typeface="Tahoma" pitchFamily="34" charset="0"/>
              </a:rPr>
              <a:t> and </a:t>
            </a:r>
            <a:r>
              <a:rPr lang="en-GB" sz="2000" b="1" dirty="0">
                <a:latin typeface="Tahoma" pitchFamily="34" charset="0"/>
              </a:rPr>
              <a:t>other </a:t>
            </a:r>
            <a:r>
              <a:rPr lang="en-GB" sz="2000" dirty="0">
                <a:latin typeface="Tahoma" pitchFamily="34" charset="0"/>
              </a:rPr>
              <a:t>targets in a project build file. 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14348" y="5143512"/>
            <a:ext cx="784701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latin typeface="Tahoma" pitchFamily="34" charset="0"/>
              </a:rPr>
              <a:t>Here </a:t>
            </a:r>
            <a:r>
              <a:rPr lang="en-GB" sz="2000" b="1" dirty="0">
                <a:latin typeface="Tahoma" pitchFamily="34" charset="0"/>
              </a:rPr>
              <a:t>Ant</a:t>
            </a:r>
            <a:r>
              <a:rPr lang="en-GB" sz="2000" dirty="0">
                <a:latin typeface="Tahoma" pitchFamily="34" charset="0"/>
              </a:rPr>
              <a:t> lists </a:t>
            </a:r>
            <a:r>
              <a:rPr lang="en-GB" sz="2000" b="1" i="1" dirty="0">
                <a:solidFill>
                  <a:srgbClr val="FF0000"/>
                </a:solidFill>
                <a:latin typeface="Tahoma" pitchFamily="34" charset="0"/>
              </a:rPr>
              <a:t>no</a:t>
            </a:r>
            <a:r>
              <a:rPr lang="en-GB" sz="2000" dirty="0">
                <a:latin typeface="Tahoma" pitchFamily="34" charset="0"/>
              </a:rPr>
              <a:t>  </a:t>
            </a:r>
            <a:r>
              <a:rPr lang="en-GB" sz="2000" b="1" dirty="0">
                <a:latin typeface="Tahoma" pitchFamily="34" charset="0"/>
              </a:rPr>
              <a:t>main</a:t>
            </a:r>
            <a:r>
              <a:rPr lang="en-GB" sz="2000" dirty="0">
                <a:latin typeface="Tahoma" pitchFamily="34" charset="0"/>
              </a:rPr>
              <a:t> targets because </a:t>
            </a:r>
          </a:p>
          <a:p>
            <a:pPr>
              <a:spcBef>
                <a:spcPct val="50000"/>
              </a:spcBef>
            </a:pPr>
            <a:r>
              <a:rPr lang="en-GB" sz="2000" b="1" i="1" dirty="0">
                <a:solidFill>
                  <a:srgbClr val="FF0000"/>
                </a:solidFill>
                <a:latin typeface="Tahoma" pitchFamily="34" charset="0"/>
              </a:rPr>
              <a:t>main</a:t>
            </a:r>
            <a:r>
              <a:rPr lang="en-GB" sz="2000" dirty="0">
                <a:latin typeface="Tahoma" pitchFamily="34" charset="0"/>
              </a:rPr>
              <a:t>  targets are those which contain the optional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description</a:t>
            </a:r>
            <a:r>
              <a:rPr lang="en-GB" sz="2000" dirty="0">
                <a:latin typeface="Tahoma" pitchFamily="34" charset="0"/>
              </a:rPr>
              <a:t> </a:t>
            </a:r>
            <a:r>
              <a:rPr lang="en-GB" sz="2000" b="1" dirty="0">
                <a:latin typeface="Tahoma" pitchFamily="34" charset="0"/>
              </a:rPr>
              <a:t>attribute</a:t>
            </a:r>
            <a:r>
              <a:rPr lang="en-GB" sz="2000" dirty="0">
                <a:latin typeface="Tahoma" pitchFamily="34" charset="0"/>
              </a:rPr>
              <a:t>, as these are the </a:t>
            </a:r>
          </a:p>
          <a:p>
            <a:pPr algn="ctr">
              <a:spcBef>
                <a:spcPct val="50000"/>
              </a:spcBef>
            </a:pPr>
            <a:r>
              <a:rPr lang="en-GB" sz="2000" b="1" i="1" dirty="0">
                <a:latin typeface="Tahoma" pitchFamily="34" charset="0"/>
              </a:rPr>
              <a:t>targets intended for public consumption.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757C3-2463-484A-8873-6AACA28A6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422414"/>
            <a:ext cx="8727941" cy="372109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050B3-85CF-4AA9-8493-B2A2078C854E}" type="slidenum">
              <a:rPr lang="en-GB"/>
              <a:pPr>
                <a:defRPr/>
              </a:pPr>
              <a:t>45</a:t>
            </a:fld>
            <a:endParaRPr lang="en-GB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22920"/>
            <a:ext cx="7772400" cy="6858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2400" b="1" dirty="0">
                <a:solidFill>
                  <a:srgbClr val="FF0000"/>
                </a:solidFill>
              </a:rPr>
              <a:t>For the Lab:</a:t>
            </a:r>
            <a:br>
              <a:rPr lang="en-GB" sz="2400" dirty="0"/>
            </a:br>
            <a:r>
              <a:rPr lang="en-GB" sz="2400" b="1" dirty="0">
                <a:solidFill>
                  <a:srgbClr val="FF0000"/>
                </a:solidFill>
              </a:rPr>
              <a:t>Getting information</a:t>
            </a:r>
            <a:r>
              <a:rPr lang="en-GB" sz="2400" dirty="0"/>
              <a:t> about the project</a:t>
            </a:r>
          </a:p>
        </p:txBody>
      </p:sp>
      <p:sp>
        <p:nvSpPr>
          <p:cNvPr id="471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8596" y="928670"/>
            <a:ext cx="8429684" cy="5500726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GB" sz="2400" dirty="0"/>
              <a:t>	The above example is </a:t>
            </a:r>
            <a:r>
              <a:rPr lang="en-GB" sz="2400" i="1" dirty="0"/>
              <a:t>not very informative</a:t>
            </a:r>
            <a:r>
              <a:rPr lang="en-GB" sz="2400" dirty="0"/>
              <a:t>,  which is our fault for </a:t>
            </a:r>
            <a:r>
              <a:rPr lang="en-GB" sz="2400" b="1" i="1" dirty="0"/>
              <a:t>not</a:t>
            </a:r>
            <a:r>
              <a:rPr lang="en-GB" sz="2400" dirty="0"/>
              <a:t> </a:t>
            </a:r>
            <a:r>
              <a:rPr lang="en-GB" sz="2400" b="1" i="1" dirty="0"/>
              <a:t>documenting</a:t>
            </a:r>
            <a:r>
              <a:rPr lang="en-GB" sz="2400" dirty="0"/>
              <a:t>   the file.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spcBef>
                <a:spcPts val="0"/>
              </a:spcBef>
              <a:buNone/>
            </a:pPr>
            <a:r>
              <a:rPr lang="en-GB" sz="2400" dirty="0"/>
              <a:t>      </a:t>
            </a:r>
            <a:r>
              <a:rPr lang="en-GB" sz="2400" b="1" dirty="0">
                <a:solidFill>
                  <a:srgbClr val="FF0000"/>
                </a:solidFill>
              </a:rPr>
              <a:t>Add</a:t>
            </a:r>
            <a:r>
              <a:rPr lang="en-GB" sz="2400" dirty="0"/>
              <a:t> a 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description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/>
              <a:t>attribute to each target of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execute.xml</a:t>
            </a:r>
            <a:r>
              <a:rPr lang="en-GB" sz="2400" dirty="0"/>
              <a:t>, such as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endParaRPr lang="en-GB" sz="2400" dirty="0"/>
          </a:p>
          <a:p>
            <a:pPr algn="ctr" eaLnBrk="1" hangingPunct="1"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description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= "Compiles the source code"</a:t>
            </a:r>
            <a:r>
              <a:rPr lang="en-GB" sz="2400" dirty="0"/>
              <a:t>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spcBef>
                <a:spcPts val="0"/>
              </a:spcBef>
              <a:buNone/>
            </a:pPr>
            <a:r>
              <a:rPr lang="en-GB" sz="2400" dirty="0"/>
              <a:t>   for the 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compile</a:t>
            </a:r>
            <a:r>
              <a:rPr lang="en-GB" sz="2400" dirty="0"/>
              <a:t>  target.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GB" sz="2400" dirty="0"/>
              <a:t>   </a:t>
            </a:r>
            <a:r>
              <a:rPr lang="en-GB" sz="2400" b="1" dirty="0">
                <a:solidFill>
                  <a:srgbClr val="FF0000"/>
                </a:solidFill>
              </a:rPr>
              <a:t>Add</a:t>
            </a:r>
            <a:r>
              <a:rPr lang="en-GB" sz="2400" dirty="0"/>
              <a:t> also a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description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/>
              <a:t>element right under the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&lt;project&gt;</a:t>
            </a:r>
            <a:r>
              <a:rPr lang="en-GB" sz="2400" dirty="0"/>
              <a:t> opening tag.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GB" sz="2400" dirty="0"/>
              <a:t>	Look at the resulting  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build.xml</a:t>
            </a:r>
            <a:r>
              <a:rPr lang="en-GB" sz="2400" dirty="0"/>
              <a:t>  file (downloadable from corresponding </a:t>
            </a:r>
            <a:r>
              <a:rPr lang="en-GB" sz="2400" b="1" dirty="0"/>
              <a:t>Lab </a:t>
            </a:r>
            <a:r>
              <a:rPr lang="en-GB" sz="2400" dirty="0"/>
              <a:t>Web page). 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4F72-2156-465C-92BD-6A257DD8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E592-C987-4B35-8115-FD313986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Ant build file needs structure to help organise project</a:t>
            </a:r>
          </a:p>
          <a:p>
            <a:r>
              <a:rPr lang="en-GB" dirty="0"/>
              <a:t>As many processes as possible needed to be automated</a:t>
            </a:r>
          </a:p>
          <a:p>
            <a:r>
              <a:rPr lang="en-GB" dirty="0"/>
              <a:t>You can execute programs from within Ant to ensure consistent testing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58AA8-3D14-4C51-8400-14B22C35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DC454-F585-44EC-8EDF-4E1AB47733CE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4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8D3C7-B74C-4E5C-95F4-EA468D326E70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dirty="0"/>
              <a:t>STANDARD DIRECTORY NAMES</a:t>
            </a:r>
          </a:p>
        </p:txBody>
      </p:sp>
      <p:graphicFrame>
        <p:nvGraphicFramePr>
          <p:cNvPr id="33814" name="Group 22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189534814"/>
              </p:ext>
            </p:extLst>
          </p:nvPr>
        </p:nvGraphicFramePr>
        <p:xfrm>
          <a:off x="357158" y="836712"/>
          <a:ext cx="8572560" cy="4203637"/>
        </p:xfrm>
        <a:graphic>
          <a:graphicData uri="http://schemas.openxmlformats.org/drawingml/2006/table">
            <a:tbl>
              <a:tblPr/>
              <a:tblGrid>
                <a:gridCol w="4500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6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900"/>
                        </a:lnSpc>
                        <a:spcBef>
                          <a:spcPct val="36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Directory name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Function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src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source files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build\classes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(or 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bin 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– a default in 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Eclipse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intermediate output (generated; cleanable)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dist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distributable files (generated; cleanable)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84213" y="5085184"/>
            <a:ext cx="813593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b="1" dirty="0">
                <a:solidFill>
                  <a:srgbClr val="FF0000"/>
                </a:solidFill>
                <a:latin typeface="Tahoma" pitchFamily="34" charset="0"/>
              </a:rPr>
              <a:t>Let</a:t>
            </a:r>
            <a:r>
              <a:rPr lang="en-GB" sz="2400" dirty="0">
                <a:latin typeface="Tahoma" pitchFamily="34" charset="0"/>
              </a:rPr>
              <a:t> these directories be </a:t>
            </a:r>
            <a:r>
              <a:rPr lang="en-GB" sz="2400" b="1" dirty="0">
                <a:solidFill>
                  <a:srgbClr val="FF0000"/>
                </a:solidFill>
                <a:latin typeface="Tahoma" pitchFamily="34" charset="0"/>
              </a:rPr>
              <a:t>sub-directories</a:t>
            </a:r>
            <a:r>
              <a:rPr lang="en-GB" sz="2400" dirty="0">
                <a:latin typeface="Tahoma" pitchFamily="34" charset="0"/>
              </a:rPr>
              <a:t> of a new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b="1" dirty="0">
                <a:latin typeface="Tahoma" pitchFamily="34" charset="0"/>
              </a:rPr>
              <a:t>base</a:t>
            </a:r>
            <a:r>
              <a:rPr lang="en-GB" sz="2400" dirty="0">
                <a:latin typeface="Tahoma" pitchFamily="34" charset="0"/>
              </a:rPr>
              <a:t> </a:t>
            </a:r>
            <a:r>
              <a:rPr lang="en-GB" sz="2400" b="1" dirty="0">
                <a:latin typeface="Tahoma" pitchFamily="34" charset="0"/>
              </a:rPr>
              <a:t>directory: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C:\comp220_285\lecture007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42852"/>
            <a:ext cx="7772400" cy="79057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200" dirty="0"/>
              <a:t>STANDARD DIRECTORY NAMES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11188" y="1000108"/>
            <a:ext cx="7916862" cy="56692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GB" sz="2400" dirty="0">
                <a:solidFill>
                  <a:srgbClr val="FF0000"/>
                </a:solidFill>
                <a:latin typeface="Tahoma" pitchFamily="34" charset="0"/>
              </a:rPr>
              <a:t>	</a:t>
            </a:r>
            <a:r>
              <a:rPr lang="en-GB" sz="2400" dirty="0">
                <a:latin typeface="Tahoma" pitchFamily="34" charset="0"/>
              </a:rPr>
              <a:t>Thus, we will have the following       </a:t>
            </a:r>
          </a:p>
          <a:p>
            <a:pPr marL="342900" indent="-342900" algn="ctr">
              <a:spcBef>
                <a:spcPct val="50000"/>
              </a:spcBef>
            </a:pPr>
            <a:r>
              <a:rPr lang="en-GB" sz="2400" b="1" i="1" dirty="0">
                <a:solidFill>
                  <a:srgbClr val="FF0000"/>
                </a:solidFill>
                <a:latin typeface="Tahoma" pitchFamily="34" charset="0"/>
              </a:rPr>
              <a:t>directory structure:</a:t>
            </a:r>
          </a:p>
          <a:p>
            <a:pPr marL="342900" indent="-342900">
              <a:spcBef>
                <a:spcPct val="50000"/>
              </a:spcBef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C:\comp220_285\lecture007\src</a:t>
            </a:r>
          </a:p>
          <a:p>
            <a:pPr marL="342900" indent="-342900">
              <a:spcBef>
                <a:spcPct val="50000"/>
              </a:spcBef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                          \build\classes</a:t>
            </a:r>
          </a:p>
          <a:p>
            <a:pPr marL="342900" indent="-342900">
              <a:spcBef>
                <a:spcPct val="50000"/>
              </a:spcBef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                          \dist</a:t>
            </a:r>
          </a:p>
          <a:p>
            <a:pPr marL="342900" indent="-342900">
              <a:spcBef>
                <a:spcPct val="50000"/>
              </a:spcBef>
            </a:pPr>
            <a:r>
              <a:rPr lang="en-GB" sz="2400" dirty="0">
                <a:latin typeface="Tahoma" pitchFamily="34" charset="0"/>
              </a:rPr>
              <a:t>	which will be </a:t>
            </a:r>
            <a:r>
              <a:rPr lang="en-GB" sz="2400" i="1" dirty="0">
                <a:latin typeface="Tahoma" pitchFamily="34" charset="0"/>
              </a:rPr>
              <a:t>further extended.</a:t>
            </a:r>
          </a:p>
          <a:p>
            <a:pPr marL="342900" indent="-342900">
              <a:spcBef>
                <a:spcPct val="50000"/>
              </a:spcBef>
            </a:pPr>
            <a:r>
              <a:rPr lang="en-GB" sz="2400" i="1" dirty="0">
                <a:latin typeface="Tahoma" pitchFamily="34" charset="0"/>
              </a:rPr>
              <a:t>	</a:t>
            </a:r>
            <a:r>
              <a:rPr lang="en-GB" sz="2400" b="1" i="1" dirty="0">
                <a:solidFill>
                  <a:srgbClr val="FF0000"/>
                </a:solidFill>
                <a:latin typeface="Tahoma" pitchFamily="34" charset="0"/>
              </a:rPr>
              <a:t>Please relate all the following considerations  and your Lab exercises </a:t>
            </a:r>
            <a:r>
              <a:rPr lang="en-GB" sz="2400" b="1" i="1" u="sng" dirty="0">
                <a:solidFill>
                  <a:srgbClr val="FF0000"/>
                </a:solidFill>
                <a:latin typeface="Tahoma" pitchFamily="34" charset="0"/>
              </a:rPr>
              <a:t>exactly </a:t>
            </a:r>
            <a:r>
              <a:rPr lang="en-GB" sz="2400" b="1" i="1" dirty="0">
                <a:solidFill>
                  <a:srgbClr val="FF0000"/>
                </a:solidFill>
                <a:latin typeface="Tahoma" pitchFamily="34" charset="0"/>
              </a:rPr>
              <a:t>with the directory structure suggested in these slides </a:t>
            </a:r>
          </a:p>
          <a:p>
            <a:pPr marL="342900" indent="-342900">
              <a:spcBef>
                <a:spcPct val="50000"/>
              </a:spcBef>
            </a:pPr>
            <a:r>
              <a:rPr lang="en-GB" sz="2400" b="1" i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GB" sz="2400" dirty="0">
                <a:latin typeface="Tahoma" pitchFamily="34" charset="0"/>
              </a:rPr>
              <a:t>(except your </a:t>
            </a:r>
            <a:r>
              <a:rPr lang="en-GB" sz="2400" b="1" dirty="0">
                <a:latin typeface="Tahoma" pitchFamily="34" charset="0"/>
              </a:rPr>
              <a:t>personal</a:t>
            </a:r>
            <a:r>
              <a:rPr lang="en-GB" sz="2400" dirty="0">
                <a:latin typeface="Tahoma" pitchFamily="34" charset="0"/>
              </a:rPr>
              <a:t> directory structure under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dirty="0">
                <a:latin typeface="Tahoma" pitchFamily="34" charset="0"/>
              </a:rPr>
              <a:t>related with your </a:t>
            </a:r>
            <a:r>
              <a:rPr lang="en-GB" sz="2400" b="1" dirty="0">
                <a:latin typeface="Tahoma" pitchFamily="34" charset="0"/>
              </a:rPr>
              <a:t>personal</a:t>
            </a:r>
            <a:r>
              <a:rPr lang="en-GB" sz="2400" dirty="0">
                <a:latin typeface="Tahoma" pitchFamily="34" charset="0"/>
              </a:rPr>
              <a:t> packages – to be discussed below).</a:t>
            </a:r>
            <a:endParaRPr lang="en-GB" sz="24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8641F-E8A3-40E9-90C7-8FD1F38D3B6C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7772400" cy="747936"/>
          </a:xfrm>
        </p:spPr>
        <p:txBody>
          <a:bodyPr/>
          <a:lstStyle/>
          <a:p>
            <a:r>
              <a:rPr lang="en-GB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898376"/>
            <a:ext cx="7772400" cy="4114800"/>
          </a:xfrm>
        </p:spPr>
        <p:txBody>
          <a:bodyPr/>
          <a:lstStyle/>
          <a:p>
            <a:r>
              <a:rPr lang="en-GB" dirty="0"/>
              <a:t>Keep files together with close associations</a:t>
            </a:r>
          </a:p>
          <a:p>
            <a:r>
              <a:rPr lang="en-GB" dirty="0"/>
              <a:t>Related to scope</a:t>
            </a:r>
          </a:p>
          <a:p>
            <a:r>
              <a:rPr lang="en-GB" dirty="0"/>
              <a:t>Stops naming collisions</a:t>
            </a:r>
          </a:p>
          <a:p>
            <a:r>
              <a:rPr lang="en-GB" dirty="0"/>
              <a:t>Relation with domain names</a:t>
            </a:r>
          </a:p>
          <a:p>
            <a:pPr lvl="1"/>
            <a:r>
              <a:rPr lang="en-GB" dirty="0"/>
              <a:t>Reversed</a:t>
            </a:r>
          </a:p>
          <a:p>
            <a:pPr lvl="2"/>
            <a:r>
              <a:rPr lang="en-GB" dirty="0"/>
              <a:t>comp220.csc.liv.ac.uk</a:t>
            </a:r>
          </a:p>
          <a:p>
            <a:pPr lvl="2"/>
            <a:r>
              <a:rPr lang="en-GB" dirty="0"/>
              <a:t>dunes-software.com</a:t>
            </a:r>
          </a:p>
          <a:p>
            <a:pPr lvl="1"/>
            <a:r>
              <a:rPr lang="en-GB" dirty="0"/>
              <a:t>Package could be</a:t>
            </a:r>
          </a:p>
          <a:p>
            <a:pPr lvl="2"/>
            <a:r>
              <a:rPr lang="en-GB" dirty="0"/>
              <a:t>uk.ac.liv.csc.comp220.utils</a:t>
            </a:r>
          </a:p>
          <a:p>
            <a:pPr lvl="2"/>
            <a:r>
              <a:rPr lang="en-GB" dirty="0" err="1"/>
              <a:t>com.dunes-software.utils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DC454-F585-44EC-8EDF-4E1AB47733CE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10AAB-470D-4102-BD7B-A270346CCDC8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04616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/>
              <a:t>Laying out the source directories and source files</a:t>
            </a:r>
          </a:p>
        </p:txBody>
      </p:sp>
      <p:sp>
        <p:nvSpPr>
          <p:cNvPr id="9220" name="Text Box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4313" y="908050"/>
            <a:ext cx="8643937" cy="1235075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 typeface="Arial" pitchFamily="34" charset="0"/>
              <a:buChar char="•"/>
            </a:pPr>
            <a:r>
              <a:rPr lang="en-GB" sz="2300" dirty="0"/>
              <a:t>When working on a project it makes sense to </a:t>
            </a:r>
            <a:r>
              <a:rPr lang="en-GB" sz="2300" b="1" i="1" dirty="0">
                <a:solidFill>
                  <a:srgbClr val="FF0000"/>
                </a:solidFill>
              </a:rPr>
              <a:t>add</a:t>
            </a:r>
            <a:r>
              <a:rPr lang="en-GB" sz="2300" dirty="0"/>
              <a:t> some (</a:t>
            </a:r>
            <a:r>
              <a:rPr lang="en-GB" sz="2300" i="1" dirty="0"/>
              <a:t>your personal</a:t>
            </a:r>
            <a:r>
              <a:rPr lang="en-GB" sz="2300" dirty="0"/>
              <a:t>) </a:t>
            </a:r>
            <a:r>
              <a:rPr lang="en-GB" sz="2300" b="1" i="1" u="sng" dirty="0">
                <a:solidFill>
                  <a:srgbClr val="FF0000"/>
                </a:solidFill>
              </a:rPr>
              <a:t>package declaration</a:t>
            </a:r>
            <a:r>
              <a:rPr lang="en-GB" sz="2300" dirty="0"/>
              <a:t>  to our java classes such as </a:t>
            </a:r>
            <a:r>
              <a:rPr lang="en-GB" sz="2300" b="1" dirty="0">
                <a:solidFill>
                  <a:srgbClr val="000000"/>
                </a:solidFill>
                <a:latin typeface="Courier New" pitchFamily="49" charset="0"/>
              </a:rPr>
              <a:t>Main.java </a:t>
            </a:r>
            <a:r>
              <a:rPr lang="en-GB" sz="2300" dirty="0"/>
              <a:t>considered in the previous lecture (and a </a:t>
            </a:r>
            <a:r>
              <a:rPr lang="en-GB" sz="2300" b="1" dirty="0"/>
              <a:t>Lab</a:t>
            </a:r>
            <a:r>
              <a:rPr lang="en-GB" sz="2300" dirty="0"/>
              <a:t>)</a:t>
            </a:r>
            <a:r>
              <a:rPr lang="en-GB" sz="2300" b="1" dirty="0"/>
              <a:t>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11188" y="2214563"/>
            <a:ext cx="8281987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GB" sz="1800" b="1" dirty="0">
                <a:solidFill>
                  <a:srgbClr val="FF0000"/>
                </a:solidFill>
                <a:latin typeface="Courier New" pitchFamily="49" charset="0"/>
              </a:rPr>
              <a:t>package org.example.antbook.lesson1; 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//package declaration</a:t>
            </a:r>
          </a:p>
          <a:p>
            <a:pPr>
              <a:lnSpc>
                <a:spcPts val="2400"/>
              </a:lnSpc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public class Main { </a:t>
            </a:r>
          </a:p>
          <a:p>
            <a:pPr>
              <a:lnSpc>
                <a:spcPts val="2400"/>
              </a:lnSpc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public static void main(String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[]) {</a:t>
            </a:r>
          </a:p>
          <a:p>
            <a:pPr>
              <a:lnSpc>
                <a:spcPts val="2400"/>
              </a:lnSpc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    for(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=0;i&lt;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args.length;i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lnSpc>
                <a:spcPts val="2400"/>
              </a:lnSpc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]);</a:t>
            </a:r>
          </a:p>
          <a:p>
            <a:pPr>
              <a:lnSpc>
                <a:spcPts val="2400"/>
              </a:lnSpc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ts val="2400"/>
              </a:lnSpc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    }   </a:t>
            </a:r>
          </a:p>
          <a:p>
            <a:pPr>
              <a:lnSpc>
                <a:spcPts val="2400"/>
              </a:lnSpc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84213" y="4786313"/>
            <a:ext cx="784383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GB" sz="2300" dirty="0">
                <a:latin typeface="Tahoma" pitchFamily="34" charset="0"/>
              </a:rPr>
              <a:t>In this case we should also </a:t>
            </a:r>
            <a:r>
              <a:rPr lang="en-GB" sz="2300" b="1" i="1" dirty="0">
                <a:solidFill>
                  <a:srgbClr val="FF0000"/>
                </a:solidFill>
                <a:latin typeface="Tahoma" pitchFamily="34" charset="0"/>
              </a:rPr>
              <a:t>put</a:t>
            </a:r>
            <a:r>
              <a:rPr lang="en-GB" sz="2300" dirty="0">
                <a:latin typeface="Tahoma" pitchFamily="34" charset="0"/>
              </a:rPr>
              <a:t>  so modified </a:t>
            </a:r>
            <a:r>
              <a:rPr lang="en-GB" sz="2300" dirty="0"/>
              <a:t> </a:t>
            </a:r>
            <a:r>
              <a:rPr lang="en-GB" sz="2300" b="1" dirty="0">
                <a:solidFill>
                  <a:srgbClr val="000000"/>
                </a:solidFill>
                <a:latin typeface="Courier New" pitchFamily="49" charset="0"/>
              </a:rPr>
              <a:t>Main.java</a:t>
            </a:r>
            <a:r>
              <a:rPr lang="en-GB" sz="2300" b="1" dirty="0">
                <a:latin typeface="Courier New" pitchFamily="49" charset="0"/>
              </a:rPr>
              <a:t> </a:t>
            </a:r>
            <a:r>
              <a:rPr lang="en-GB" sz="2300" b="1" i="1" dirty="0">
                <a:solidFill>
                  <a:srgbClr val="FF0000"/>
                </a:solidFill>
                <a:latin typeface="Tahoma" pitchFamily="34" charset="0"/>
              </a:rPr>
              <a:t>into</a:t>
            </a:r>
            <a:r>
              <a:rPr lang="en-GB" sz="2300" dirty="0">
                <a:latin typeface="Tahoma" pitchFamily="34" charset="0"/>
              </a:rPr>
              <a:t>  the sub-…-sub-directory </a:t>
            </a:r>
            <a:r>
              <a:rPr lang="en-GB" sz="2300" i="1" dirty="0">
                <a:latin typeface="Tahoma" pitchFamily="34" charset="0"/>
              </a:rPr>
              <a:t>of</a:t>
            </a:r>
            <a:r>
              <a:rPr lang="en-GB" sz="2300" dirty="0">
                <a:latin typeface="Tahoma" pitchFamily="34" charset="0"/>
              </a:rPr>
              <a:t>  </a:t>
            </a:r>
            <a:r>
              <a:rPr lang="en-GB" sz="2300" b="1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300" dirty="0">
                <a:latin typeface="Tahoma" pitchFamily="34" charset="0"/>
              </a:rPr>
              <a:t>: </a:t>
            </a:r>
            <a:r>
              <a:rPr lang="en-GB" sz="2300" dirty="0" err="1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GB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GB" sz="2300" b="1" dirty="0">
                <a:solidFill>
                  <a:srgbClr val="FF0000"/>
                </a:solidFill>
                <a:latin typeface="Courier New" pitchFamily="49" charset="0"/>
              </a:rPr>
              <a:t>org\example\</a:t>
            </a:r>
            <a:r>
              <a:rPr lang="en-GB" sz="2300" b="1" dirty="0" err="1">
                <a:solidFill>
                  <a:srgbClr val="FF0000"/>
                </a:solidFill>
                <a:latin typeface="Courier New" pitchFamily="49" charset="0"/>
              </a:rPr>
              <a:t>antbook</a:t>
            </a:r>
            <a:r>
              <a:rPr lang="en-GB" sz="2300" b="1" dirty="0">
                <a:solidFill>
                  <a:srgbClr val="FF0000"/>
                </a:solidFill>
                <a:latin typeface="Courier New" pitchFamily="49" charset="0"/>
              </a:rPr>
              <a:t>\lesson1</a:t>
            </a:r>
            <a:r>
              <a:rPr lang="en-GB" sz="2300" dirty="0">
                <a:latin typeface="Tahoma" pitchFamily="34" charset="0"/>
              </a:rPr>
              <a:t>    </a:t>
            </a:r>
          </a:p>
          <a:p>
            <a:pPr marL="342900" indent="-342900">
              <a:spcBef>
                <a:spcPct val="50000"/>
              </a:spcBef>
            </a:pPr>
            <a:r>
              <a:rPr lang="en-GB" sz="2300" b="1" i="1" dirty="0">
                <a:latin typeface="Tahoma" pitchFamily="34" charset="0"/>
              </a:rPr>
              <a:t>    corresponding to (or matching)  </a:t>
            </a:r>
            <a:r>
              <a:rPr lang="en-GB" sz="2300" dirty="0">
                <a:latin typeface="Tahoma" pitchFamily="34" charset="0"/>
              </a:rPr>
              <a:t>the above </a:t>
            </a:r>
            <a:r>
              <a:rPr lang="en-GB" sz="2300" b="1" i="1" u="sng" dirty="0">
                <a:solidFill>
                  <a:srgbClr val="FF0000"/>
                </a:solidFill>
                <a:latin typeface="Tahoma" pitchFamily="34" charset="0"/>
              </a:rPr>
              <a:t>package name</a:t>
            </a:r>
            <a:r>
              <a:rPr lang="en-GB" sz="2300" b="1" dirty="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785C0E-E141-4001-9A06-5D6F6B85515E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573"/>
            <a:ext cx="7772400" cy="1046163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Laying out the source directories and source files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611188" y="1052736"/>
            <a:ext cx="791686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spcAft>
                <a:spcPts val="1200"/>
              </a:spcAft>
              <a:buFontTx/>
              <a:buChar char="•"/>
            </a:pPr>
            <a:r>
              <a:rPr lang="en-GB" sz="2400" dirty="0">
                <a:latin typeface="Tahoma" pitchFamily="34" charset="0"/>
              </a:rPr>
              <a:t>Recall that </a:t>
            </a:r>
            <a:r>
              <a:rPr lang="en-GB" sz="2400" b="1" dirty="0">
                <a:latin typeface="Tahoma" pitchFamily="34" charset="0"/>
              </a:rPr>
              <a:t>Java</a:t>
            </a:r>
            <a:r>
              <a:rPr lang="en-GB" sz="2400" dirty="0">
                <a:latin typeface="Tahoma" pitchFamily="34" charset="0"/>
              </a:rPr>
              <a:t> </a:t>
            </a:r>
            <a:r>
              <a:rPr lang="en-GB" sz="2400" i="1" dirty="0">
                <a:latin typeface="Tahoma" pitchFamily="34" charset="0"/>
              </a:rPr>
              <a:t>packages</a:t>
            </a:r>
            <a:r>
              <a:rPr lang="en-GB" sz="2400" dirty="0">
                <a:latin typeface="Tahoma" pitchFamily="34" charset="0"/>
              </a:rPr>
              <a:t>  and “contained” in these packages </a:t>
            </a:r>
            <a:r>
              <a:rPr lang="en-GB" sz="2400" b="1" dirty="0">
                <a:latin typeface="Tahoma" pitchFamily="34" charset="0"/>
              </a:rPr>
              <a:t>Java</a:t>
            </a:r>
            <a:r>
              <a:rPr lang="en-GB" sz="2400" dirty="0">
                <a:latin typeface="Tahoma" pitchFamily="34" charset="0"/>
              </a:rPr>
              <a:t> </a:t>
            </a:r>
            <a:r>
              <a:rPr lang="en-GB" sz="2400" i="1" dirty="0">
                <a:latin typeface="Tahoma" pitchFamily="34" charset="0"/>
              </a:rPr>
              <a:t>classes</a:t>
            </a:r>
            <a:r>
              <a:rPr lang="en-GB" sz="2400" dirty="0">
                <a:latin typeface="Tahoma" pitchFamily="34" charset="0"/>
              </a:rPr>
              <a:t>  are always organized in such a way: </a:t>
            </a:r>
          </a:p>
          <a:p>
            <a:pPr marL="742950" lvl="1" indent="-285750">
              <a:spcBef>
                <a:spcPct val="50000"/>
              </a:spcBef>
              <a:spcAft>
                <a:spcPts val="1200"/>
              </a:spcAft>
            </a:pPr>
            <a:r>
              <a:rPr lang="en-GB" sz="2000" dirty="0">
                <a:latin typeface="Tahoma" pitchFamily="34" charset="0"/>
              </a:rPr>
              <a:t>– </a:t>
            </a:r>
            <a:r>
              <a:rPr lang="en-GB" sz="2000" b="1" i="1" dirty="0">
                <a:latin typeface="Tahoma" pitchFamily="34" charset="0"/>
              </a:rPr>
              <a:t>package names</a:t>
            </a:r>
            <a:r>
              <a:rPr lang="en-GB" sz="2000" i="1" dirty="0">
                <a:latin typeface="Tahoma" pitchFamily="34" charset="0"/>
              </a:rPr>
              <a:t>  </a:t>
            </a:r>
            <a:r>
              <a:rPr lang="en-GB" sz="2000" dirty="0">
                <a:latin typeface="Tahoma" pitchFamily="34" charset="0"/>
              </a:rPr>
              <a:t>of</a:t>
            </a:r>
            <a:r>
              <a:rPr lang="en-GB" sz="2000" i="1" dirty="0">
                <a:latin typeface="Tahoma" pitchFamily="34" charset="0"/>
              </a:rPr>
              <a:t> </a:t>
            </a:r>
            <a:r>
              <a:rPr lang="en-GB" sz="2000" b="1" dirty="0">
                <a:latin typeface="Tahoma" pitchFamily="34" charset="0"/>
              </a:rPr>
              <a:t>Java</a:t>
            </a:r>
            <a:r>
              <a:rPr lang="en-GB" sz="2000" i="1" dirty="0">
                <a:latin typeface="Tahoma" pitchFamily="34" charset="0"/>
              </a:rPr>
              <a:t> </a:t>
            </a:r>
            <a:r>
              <a:rPr lang="en-GB" sz="2000" b="1" i="1" dirty="0">
                <a:latin typeface="Tahoma" pitchFamily="34" charset="0"/>
              </a:rPr>
              <a:t>classes</a:t>
            </a:r>
            <a:r>
              <a:rPr lang="en-GB" sz="2000" i="1" dirty="0">
                <a:latin typeface="Tahoma" pitchFamily="34" charset="0"/>
              </a:rPr>
              <a:t>  </a:t>
            </a:r>
            <a:r>
              <a:rPr lang="en-GB" sz="2000" dirty="0">
                <a:latin typeface="Tahoma" pitchFamily="34" charset="0"/>
              </a:rPr>
              <a:t>exactly match</a:t>
            </a:r>
            <a:r>
              <a:rPr lang="en-GB" sz="2000" i="1" dirty="0">
                <a:latin typeface="Tahoma" pitchFamily="34" charset="0"/>
              </a:rPr>
              <a:t> directory system  </a:t>
            </a:r>
            <a:r>
              <a:rPr lang="en-GB" sz="2000" dirty="0">
                <a:latin typeface="Tahoma" pitchFamily="34" charset="0"/>
              </a:rPr>
              <a:t>where to find them (also in </a:t>
            </a:r>
            <a:r>
              <a:rPr lang="en-GB" sz="2000" b="1" dirty="0">
                <a:latin typeface="Tahoma" pitchFamily="34" charset="0"/>
              </a:rPr>
              <a:t>JAR</a:t>
            </a:r>
            <a:r>
              <a:rPr lang="en-GB" sz="2000" dirty="0">
                <a:latin typeface="Tahoma" pitchFamily="34" charset="0"/>
              </a:rPr>
              <a:t> files). </a:t>
            </a:r>
          </a:p>
          <a:p>
            <a:pPr marL="342900" indent="-342900">
              <a:spcBef>
                <a:spcPct val="50000"/>
              </a:spcBef>
              <a:spcAft>
                <a:spcPts val="1200"/>
              </a:spcAft>
              <a:buFontTx/>
              <a:buChar char="•"/>
            </a:pPr>
            <a:r>
              <a:rPr lang="en-GB" sz="2400" dirty="0">
                <a:latin typeface="Tahoma" pitchFamily="34" charset="0"/>
              </a:rPr>
              <a:t>That is, we use traditional </a:t>
            </a:r>
            <a:r>
              <a:rPr lang="en-GB" sz="2400" b="1" i="1" dirty="0">
                <a:latin typeface="Tahoma" pitchFamily="34" charset="0"/>
              </a:rPr>
              <a:t>agreement</a:t>
            </a:r>
            <a:r>
              <a:rPr lang="en-GB" sz="2400" dirty="0">
                <a:latin typeface="Tahoma" pitchFamily="34" charset="0"/>
              </a:rPr>
              <a:t>  that any </a:t>
            </a:r>
            <a:r>
              <a:rPr lang="en-GB" sz="2400" b="1" dirty="0">
                <a:latin typeface="Tahoma" pitchFamily="34" charset="0"/>
              </a:rPr>
              <a:t>Java</a:t>
            </a:r>
            <a:r>
              <a:rPr lang="en-GB" sz="2400" dirty="0">
                <a:latin typeface="Tahoma" pitchFamily="34" charset="0"/>
              </a:rPr>
              <a:t> class declaring its package  </a:t>
            </a:r>
          </a:p>
          <a:p>
            <a:pPr marL="342900" indent="-342900" algn="ctr">
              <a:spcBef>
                <a:spcPct val="50000"/>
              </a:spcBef>
              <a:spcAft>
                <a:spcPts val="1200"/>
              </a:spcAft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package </a:t>
            </a:r>
            <a:r>
              <a:rPr lang="en-GB" sz="2400" b="1" dirty="0" err="1">
                <a:solidFill>
                  <a:srgbClr val="FF0000"/>
                </a:solidFill>
                <a:latin typeface="Courier New" pitchFamily="49" charset="0"/>
              </a:rPr>
              <a:t>aaa.bbb.ccc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en-GB" sz="2400" dirty="0">
                <a:latin typeface="Tahoma" pitchFamily="34" charset="0"/>
              </a:rPr>
              <a:t> </a:t>
            </a:r>
          </a:p>
          <a:p>
            <a:pPr marL="342900" indent="-342900">
              <a:spcBef>
                <a:spcPct val="50000"/>
              </a:spcBef>
              <a:spcAft>
                <a:spcPts val="1200"/>
              </a:spcAft>
            </a:pPr>
            <a:r>
              <a:rPr lang="en-GB" sz="2400" dirty="0">
                <a:latin typeface="Tahoma" pitchFamily="34" charset="0"/>
              </a:rPr>
              <a:t>    </a:t>
            </a:r>
            <a:r>
              <a:rPr lang="en-GB" sz="2400" b="1" dirty="0">
                <a:latin typeface="Tahoma" pitchFamily="34" charset="0"/>
              </a:rPr>
              <a:t>MUST</a:t>
            </a:r>
            <a:r>
              <a:rPr lang="en-GB" sz="2400" dirty="0">
                <a:latin typeface="Tahoma" pitchFamily="34" charset="0"/>
              </a:rPr>
              <a:t> be contained in a corresponding sub-sub-…-directory </a:t>
            </a:r>
          </a:p>
          <a:p>
            <a:pPr marL="342900" indent="-342900" algn="ctr">
              <a:spcBef>
                <a:spcPct val="50000"/>
              </a:spcBef>
              <a:spcAft>
                <a:spcPts val="1200"/>
              </a:spcAft>
            </a:pP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...\</a:t>
            </a:r>
            <a:r>
              <a:rPr lang="en-GB" sz="2400" b="1" dirty="0" err="1">
                <a:solidFill>
                  <a:srgbClr val="FF0000"/>
                </a:solidFill>
                <a:latin typeface="Courier New" pitchFamily="49" charset="0"/>
              </a:rPr>
              <a:t>aaa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GB" sz="2400" b="1" dirty="0" err="1">
                <a:solidFill>
                  <a:srgbClr val="FF0000"/>
                </a:solidFill>
                <a:latin typeface="Courier New" pitchFamily="49" charset="0"/>
              </a:rPr>
              <a:t>bbb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GB" sz="2400" b="1" dirty="0" err="1">
                <a:solidFill>
                  <a:srgbClr val="FF0000"/>
                </a:solidFill>
                <a:latin typeface="Courier New" pitchFamily="49" charset="0"/>
              </a:rPr>
              <a:t>ccc</a:t>
            </a:r>
            <a:endParaRPr lang="en-GB" sz="2400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New">
  <a:themeElements>
    <a:clrScheme name="PresentationNew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resentation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New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New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New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New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Data\Microsoft\Templates\PresentationNew.pot</Template>
  <TotalTime>60746</TotalTime>
  <Words>3838</Words>
  <Application>Microsoft Office PowerPoint</Application>
  <PresentationFormat>On-screen Show (4:3)</PresentationFormat>
  <Paragraphs>614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Courier New</vt:lpstr>
      <vt:lpstr>Tahoma</vt:lpstr>
      <vt:lpstr>Times New Roman</vt:lpstr>
      <vt:lpstr>Wingdings</vt:lpstr>
      <vt:lpstr>PresentationNew</vt:lpstr>
      <vt:lpstr>Software Development</vt:lpstr>
      <vt:lpstr>Imposing Structure</vt:lpstr>
      <vt:lpstr>Imposing Structure</vt:lpstr>
      <vt:lpstr>Imposing Structure</vt:lpstr>
      <vt:lpstr>STANDARD DIRECTORY NAMES</vt:lpstr>
      <vt:lpstr>STANDARD DIRECTORY NAMES</vt:lpstr>
      <vt:lpstr>Packages</vt:lpstr>
      <vt:lpstr>Laying out the source directories and source files</vt:lpstr>
      <vt:lpstr>Laying out the source directories and source files</vt:lpstr>
      <vt:lpstr>Laying out the source directories and source files</vt:lpstr>
      <vt:lpstr>Compilation from command line</vt:lpstr>
      <vt:lpstr>Compilation from command line</vt:lpstr>
      <vt:lpstr>Compilation from command line</vt:lpstr>
      <vt:lpstr>Compilation from command line</vt:lpstr>
      <vt:lpstr>Summary on compiling with package declarations in source files</vt:lpstr>
      <vt:lpstr>&lt;javac&gt; task, laying out directories and  dependency checking </vt:lpstr>
      <vt:lpstr>&lt;javac&gt; task, laying out directories and  dependency checking</vt:lpstr>
      <vt:lpstr>Comments on laying out directories</vt:lpstr>
      <vt:lpstr>Adding dependency checks</vt:lpstr>
      <vt:lpstr>Laying out the build and dist directories</vt:lpstr>
      <vt:lpstr>PowerPoint Presentation</vt:lpstr>
      <vt:lpstr>The directory layout</vt:lpstr>
      <vt:lpstr>The directory layout</vt:lpstr>
      <vt:lpstr>Create the build file structured.xml</vt:lpstr>
      <vt:lpstr>Creating the build file structured.xml  </vt:lpstr>
      <vt:lpstr>Creating the build file structured.xml  (continued)</vt:lpstr>
      <vt:lpstr>Target dependencies in structured.xml</vt:lpstr>
      <vt:lpstr>Running the new build file</vt:lpstr>
      <vt:lpstr>Running the new build file</vt:lpstr>
      <vt:lpstr>Running the build</vt:lpstr>
      <vt:lpstr>Rerunning the build again</vt:lpstr>
      <vt:lpstr>Rerunning the build again</vt:lpstr>
      <vt:lpstr>Rerunning the build again</vt:lpstr>
      <vt:lpstr>Clean it!</vt:lpstr>
      <vt:lpstr>What if…?</vt:lpstr>
      <vt:lpstr>Multiple targets on the command line</vt:lpstr>
      <vt:lpstr>Multiple dependencies in build file</vt:lpstr>
      <vt:lpstr>Running Java Program from inside Ant</vt:lpstr>
      <vt:lpstr>First, Executing from Command Line</vt:lpstr>
      <vt:lpstr>Why execute from inside Ant?</vt:lpstr>
      <vt:lpstr>Adding an execute target</vt:lpstr>
      <vt:lpstr>&lt;arg&gt; tags</vt:lpstr>
      <vt:lpstr>Running &lt;java&gt; task in the &lt;execute&gt; target</vt:lpstr>
      <vt:lpstr>For the Lab: Getting information about the project</vt:lpstr>
      <vt:lpstr>For the Lab: Getting information about the project</vt:lpstr>
      <vt:lpstr>Summary</vt:lpstr>
    </vt:vector>
  </TitlesOfParts>
  <Company>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Sazonov</dc:creator>
  <cp:lastModifiedBy>Coope, Sebastian</cp:lastModifiedBy>
  <cp:revision>454</cp:revision>
  <dcterms:created xsi:type="dcterms:W3CDTF">2004-12-19T11:14:07Z</dcterms:created>
  <dcterms:modified xsi:type="dcterms:W3CDTF">2018-01-28T13:40:33Z</dcterms:modified>
</cp:coreProperties>
</file>