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17" r:id="rId3"/>
    <p:sldId id="318" r:id="rId4"/>
    <p:sldId id="304" r:id="rId5"/>
    <p:sldId id="305" r:id="rId6"/>
    <p:sldId id="311" r:id="rId7"/>
    <p:sldId id="306" r:id="rId8"/>
    <p:sldId id="332" r:id="rId9"/>
    <p:sldId id="309" r:id="rId10"/>
    <p:sldId id="308" r:id="rId11"/>
    <p:sldId id="315" r:id="rId12"/>
    <p:sldId id="313" r:id="rId13"/>
    <p:sldId id="316" r:id="rId14"/>
    <p:sldId id="314" r:id="rId15"/>
    <p:sldId id="312" r:id="rId16"/>
    <p:sldId id="310" r:id="rId17"/>
    <p:sldId id="319" r:id="rId18"/>
    <p:sldId id="327" r:id="rId19"/>
    <p:sldId id="328" r:id="rId20"/>
    <p:sldId id="329" r:id="rId21"/>
    <p:sldId id="331" r:id="rId22"/>
    <p:sldId id="330" r:id="rId23"/>
    <p:sldId id="320" r:id="rId24"/>
    <p:sldId id="321" r:id="rId25"/>
    <p:sldId id="322" r:id="rId26"/>
    <p:sldId id="323" r:id="rId27"/>
    <p:sldId id="324" r:id="rId28"/>
    <p:sldId id="325" r:id="rId29"/>
    <p:sldId id="257" r:id="rId30"/>
    <p:sldId id="264" r:id="rId31"/>
    <p:sldId id="258" r:id="rId32"/>
    <p:sldId id="303" r:id="rId33"/>
    <p:sldId id="259" r:id="rId34"/>
    <p:sldId id="260" r:id="rId35"/>
    <p:sldId id="301" r:id="rId36"/>
    <p:sldId id="302" r:id="rId37"/>
    <p:sldId id="261" r:id="rId38"/>
    <p:sldId id="263" r:id="rId39"/>
    <p:sldId id="326" r:id="rId40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heSans B5 Plain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heSans B5 Plain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heSans B5 Plain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heSans B5 Plain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heSans B5 Plain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465A6"/>
    <a:srgbClr val="292A2D"/>
    <a:srgbClr val="F4F4F4"/>
    <a:srgbClr val="38393D"/>
    <a:srgbClr val="5A5B62"/>
    <a:srgbClr val="99CC0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 varScale="1">
        <p:scale>
          <a:sx n="94" d="100"/>
          <a:sy n="94" d="100"/>
        </p:scale>
        <p:origin x="11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206"/>
    </p:cViewPr>
  </p:sorterViewPr>
  <p:notesViewPr>
    <p:cSldViewPr>
      <p:cViewPr varScale="1">
        <p:scale>
          <a:sx n="74" d="100"/>
          <a:sy n="74" d="100"/>
        </p:scale>
        <p:origin x="-140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>
            <a:extLst>
              <a:ext uri="{FF2B5EF4-FFF2-40B4-BE49-F238E27FC236}">
                <a16:creationId xmlns:a16="http://schemas.microsoft.com/office/drawing/2014/main" id="{CF470834-6A27-4147-B165-A3D8F5EA87A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100">
                <a:latin typeface="TheSans B5 Plain" pitchFamily="34" charset="0"/>
              </a:defRPr>
            </a:lvl1pPr>
          </a:lstStyle>
          <a:p>
            <a:pPr>
              <a:defRPr/>
            </a:pPr>
            <a:r>
              <a:rPr lang="en-US"/>
              <a:t>&lt;Program Title&gt;</a:t>
            </a:r>
            <a:endParaRPr lang="en-US" dirty="0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DA134A7D-E968-4375-B222-17CF29731E1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100" smtClean="0"/>
            </a:lvl1pPr>
          </a:lstStyle>
          <a:p>
            <a:pPr>
              <a:defRPr/>
            </a:pPr>
            <a:fld id="{07F5854D-C31A-48E2-B9E0-0DE5C39D0C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713AE0D-AA64-4C17-9180-EAAF27D875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053637F-C0A0-44A8-B29B-9E56545E6FC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C19C2CE4-19E0-4C00-8B19-6C52ACB92C6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ABF3279-0604-49E3-8117-A3A8943250C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r>
              <a:rPr lang="en-US"/>
              <a:t>&lt;Program Title&gt;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787A1F3F-D95B-4C62-A76F-42644043CB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 smtClean="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F8911165-F3A7-474D-ADA5-9F860412BF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 smtClean="0"/>
              <a:t>&lt;Program Title&gt;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F096069-69AD-4221-9A1F-980E0E601484}" type="slidenum">
              <a:rPr lang="en-US" altLang="en-US" sz="1300"/>
              <a:pPr>
                <a:spcBef>
                  <a:spcPct val="0"/>
                </a:spcBef>
              </a:pPr>
              <a:t>20</a:t>
            </a:fld>
            <a:endParaRPr lang="en-US" alt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924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F384CD-BB3D-4808-B88B-E3DA15C2A1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9183EA-3B9C-4EBD-B19C-8764F0DA3A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COMP220/185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E8C9A3-838A-4793-A54D-C6FFEA35DD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66D41851-5BE2-429D-B3F6-2D87F2E5A94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235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F384CD-BB3D-4808-B88B-E3DA15C2A1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9183EA-3B9C-4EBD-B19C-8764F0DA3A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COMP220/185</a:t>
            </a: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E8C9A3-838A-4793-A54D-C6FFEA35DD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C97D7E3E-D019-433B-910A-7A81CC96F91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0503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81050"/>
            <a:ext cx="2057400" cy="5456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81050"/>
            <a:ext cx="6019800" cy="5456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F384CD-BB3D-4808-B88B-E3DA15C2A1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9183EA-3B9C-4EBD-B19C-8764F0DA3A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COMP220/185</a:t>
            </a: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E8C9A3-838A-4793-A54D-C6FFEA35DD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EF6F745C-CF7A-4CE8-867C-4BF2DF53F55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29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D32FD6-8A76-4209-BDA5-89F8B2F5D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68AC7A-DF17-489D-A098-94F3F22D37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COMP220/285</a:t>
            </a: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F85B7F-F512-4B29-B30C-98FAAFED40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7BC093CF-6395-4FBA-BF59-EAFED644825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540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524FC-E529-40EC-BAA7-61AAC8CB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B3D76-E125-4E89-A093-C68D65AE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 319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90C50-8C85-47C7-82CE-664DA4F1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399609F0-007E-4D6F-B069-3A9F30EC42F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434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65288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1665288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F384CD-BB3D-4808-B88B-E3DA15C2A1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9183EA-3B9C-4EBD-B19C-8764F0DA3A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COMP220/185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E8C9A3-838A-4793-A54D-C6FFEA35DD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1A4B393E-13A0-415A-AA9C-4166EBFFCBD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840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8F384CD-BB3D-4808-B88B-E3DA15C2A1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D9183EA-3B9C-4EBD-B19C-8764F0DA3A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COMP220/185</a:t>
            </a: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0E8C9A3-838A-4793-A54D-C6FFEA35DD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5D417E1C-C573-4DC1-983D-D2C121CBAB8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460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8F384CD-BB3D-4808-B88B-E3DA15C2A1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D9183EA-3B9C-4EBD-B19C-8764F0DA3A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COMP220/185</a:t>
            </a: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0E8C9A3-838A-4793-A54D-C6FFEA35DD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E46459E2-F574-47C8-9F0E-E476B942BC7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662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8F384CD-BB3D-4808-B88B-E3DA15C2A1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D9183EA-3B9C-4EBD-B19C-8764F0DA3A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COMP220/185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E8C9A3-838A-4793-A54D-C6FFEA35DD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BD6AF762-636F-4A9F-8638-B9FA18D99CA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55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FA12B-ABB2-4EF7-8F2C-982A92C4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Orbitage</a:t>
            </a:r>
            <a:r>
              <a:rPr lang="en-US"/>
              <a:t> 2011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7E11F-B3F7-49F9-834B-383C4769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Introduction to IPTV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D0A-E87D-4C54-9D25-BB16E1B0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9DD4BC9C-CAD5-4CE9-BCDA-AED886DED74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58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65288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8F384CD-BB3D-4808-B88B-E3DA15C2A19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60775" y="6477000"/>
            <a:ext cx="21351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 b="0">
                <a:solidFill>
                  <a:srgbClr val="08515E"/>
                </a:solidFill>
              </a:defRPr>
            </a:lvl1pPr>
          </a:lstStyle>
          <a:p>
            <a:pPr>
              <a:defRPr/>
            </a:pPr>
            <a:r>
              <a:rPr lang="en-US"/>
              <a:t>© University of Liverpool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D9183EA-3B9C-4EBD-B19C-8764F0DA3A3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77000"/>
            <a:ext cx="30432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solidFill>
                  <a:srgbClr val="08515E"/>
                </a:solidFill>
              </a:defRPr>
            </a:lvl1pPr>
          </a:lstStyle>
          <a:p>
            <a:pPr>
              <a:defRPr/>
            </a:pPr>
            <a:r>
              <a:rPr lang="en-IE"/>
              <a:t>COMP220/185</a:t>
            </a: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0E8C9A3-838A-4793-A54D-C6FFEA35DDB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770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08515E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 </a:t>
            </a:r>
            <a:fld id="{A79026E7-00AC-4DF2-AFD9-639EDA6942F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81050"/>
            <a:ext cx="82296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00" r:id="rId5"/>
    <p:sldLayoutId id="2147484001" r:id="rId6"/>
    <p:sldLayoutId id="2147484002" r:id="rId7"/>
    <p:sldLayoutId id="2147484003" r:id="rId8"/>
    <p:sldLayoutId id="2147484011" r:id="rId9"/>
    <p:sldLayoutId id="2147484004" r:id="rId10"/>
    <p:sldLayoutId id="2147484005" r:id="rId11"/>
    <p:sldLayoutId id="2147484006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rgbClr val="08515E"/>
          </a:solidFill>
          <a:latin typeface="TheSans B7 Bold" pitchFamily="34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tabLst>
          <a:tab pos="685800" algn="l"/>
        </a:tabLst>
        <a:defRPr sz="3200">
          <a:solidFill>
            <a:srgbClr val="08515E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 CE" pitchFamily="16" charset="0"/>
        <a:buChar char="-"/>
        <a:tabLst>
          <a:tab pos="685800" algn="l"/>
        </a:tabLst>
        <a:defRPr sz="3200">
          <a:solidFill>
            <a:srgbClr val="336600"/>
          </a:solidFill>
          <a:latin typeface="TheSans B5 Plain" pitchFamily="34" charset="0"/>
        </a:defRPr>
      </a:lvl2pPr>
      <a:lvl3pPr marL="10287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" panose="02020603050405020304" pitchFamily="18" charset="0"/>
        <a:buChar char="-"/>
        <a:tabLst>
          <a:tab pos="685800" algn="l"/>
        </a:tabLst>
        <a:defRPr sz="2800">
          <a:solidFill>
            <a:srgbClr val="08515E"/>
          </a:solidFill>
          <a:latin typeface="TheSans B5 Plain" pitchFamily="34" charset="0"/>
        </a:defRPr>
      </a:lvl3pPr>
      <a:lvl4pPr marL="14859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" panose="02020603050405020304" pitchFamily="18" charset="0"/>
        <a:buChar char="-"/>
        <a:tabLst>
          <a:tab pos="685800" algn="l"/>
        </a:tabLst>
        <a:defRPr sz="2400">
          <a:solidFill>
            <a:srgbClr val="336600"/>
          </a:solidFill>
          <a:latin typeface="TheSans B5 Plain" pitchFamily="34" charset="0"/>
        </a:defRPr>
      </a:lvl4pPr>
      <a:lvl5pPr marL="1892300" indent="-1778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Times" panose="02020603050405020304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5pPr>
      <a:lvl6pPr marL="2349500" indent="-177800" algn="l" rtl="0" fontAlgn="base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6pPr>
      <a:lvl7pPr marL="2806700" indent="-177800" algn="l" rtl="0" fontAlgn="base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7pPr>
      <a:lvl8pPr marL="3263900" indent="-177800" algn="l" rtl="0" fontAlgn="base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8pPr>
      <a:lvl9pPr marL="3721100" indent="-177800" algn="l" rtl="0" fontAlgn="base">
        <a:lnSpc>
          <a:spcPct val="90000"/>
        </a:lnSpc>
        <a:spcBef>
          <a:spcPct val="20000"/>
        </a:spcBef>
        <a:spcAft>
          <a:spcPct val="0"/>
        </a:spcAft>
        <a:buFont typeface="Times" pitchFamily="18" charset="0"/>
        <a:buChar char="-"/>
        <a:tabLst>
          <a:tab pos="685800" algn="l"/>
        </a:tabLst>
        <a:defRPr sz="2400">
          <a:solidFill>
            <a:srgbClr val="08515E"/>
          </a:solidFill>
          <a:latin typeface="TheSans B5 Plain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/>
            </a:r>
            <a:br>
              <a:rPr lang="en-GB" altLang="en-US" smtClean="0"/>
            </a:br>
            <a:r>
              <a:rPr lang="en-GB" altLang="en-US" smtClean="0"/>
              <a:t/>
            </a:r>
            <a:br>
              <a:rPr lang="en-GB" altLang="en-US" smtClean="0"/>
            </a:br>
            <a:r>
              <a:rPr lang="en-GB" altLang="en-US" smtClean="0"/>
              <a:t/>
            </a:r>
            <a:br>
              <a:rPr lang="en-GB" altLang="en-US" smtClean="0"/>
            </a:br>
            <a:r>
              <a:rPr lang="en-GB" altLang="en-US" smtClean="0"/>
              <a:t/>
            </a:r>
            <a:br>
              <a:rPr lang="en-GB" altLang="en-US" smtClean="0"/>
            </a:br>
            <a:r>
              <a:rPr lang="en-GB" altLang="en-US" smtClean="0"/>
              <a:t>TESTING PRINCIPLES AND PRACTISE</a:t>
            </a:r>
          </a:p>
        </p:txBody>
      </p:sp>
      <p:sp>
        <p:nvSpPr>
          <p:cNvPr id="9219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© University of Liverpool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 pitchFamily="34" charset="0"/>
              </a:rPr>
              <a:t>COMP220/285</a:t>
            </a:r>
            <a:endParaRPr lang="en-US" altLang="en-US" sz="1200" smtClean="0">
              <a:latin typeface="TheSans B5 Plain" pitchFamily="34" charset="0"/>
            </a:endParaRP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slide  </a:t>
            </a:r>
            <a:fld id="{ABCE3C85-848A-41DC-9B01-BCA27D140F61}" type="slidenum">
              <a:rPr lang="en-US" altLang="en-US" sz="1200" smtClean="0">
                <a:latin typeface="TheSans B5 Plain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 smtClean="0">
              <a:latin typeface="TheSans B5 Plai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>
          <a:xfrm>
            <a:off x="468313" y="765175"/>
            <a:ext cx="8229600" cy="661988"/>
          </a:xfrm>
        </p:spPr>
        <p:txBody>
          <a:bodyPr/>
          <a:lstStyle/>
          <a:p>
            <a:r>
              <a:rPr lang="en-GB" altLang="en-US" smtClean="0"/>
              <a:t>Rules</a:t>
            </a:r>
          </a:p>
        </p:txBody>
      </p:sp>
      <p:sp>
        <p:nvSpPr>
          <p:cNvPr id="1843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Wilds substitute for other symbols</a:t>
            </a:r>
          </a:p>
          <a:p>
            <a:r>
              <a:rPr lang="en-GB" altLang="en-US" smtClean="0"/>
              <a:t>20 pay lines, following from left to right</a:t>
            </a:r>
          </a:p>
          <a:p>
            <a:r>
              <a:rPr lang="en-GB" altLang="en-US" smtClean="0"/>
              <a:t>2, 3, 4, 5 in line possible wins</a:t>
            </a:r>
          </a:p>
          <a:p>
            <a:r>
              <a:rPr lang="en-GB" altLang="en-US" smtClean="0"/>
              <a:t>Stake can be changed for each spin</a:t>
            </a:r>
          </a:p>
          <a:p>
            <a:endParaRPr lang="en-GB" altLang="en-US" smtClean="0"/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© University of Liverpool</a:t>
            </a:r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 pitchFamily="34" charset="0"/>
              </a:rPr>
              <a:t>COMP220/185</a:t>
            </a:r>
            <a:endParaRPr lang="en-US" altLang="en-US" sz="1200" smtClean="0">
              <a:latin typeface="TheSans B5 Plain" pitchFamily="34" charset="0"/>
            </a:endParaRP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slide  </a:t>
            </a:r>
            <a:fld id="{3D003E70-7723-4AD0-82EC-60E12242844E}" type="slidenum">
              <a:rPr lang="en-US" altLang="en-US" sz="1200" smtClean="0">
                <a:latin typeface="TheSans B5 Plain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 smtClean="0">
              <a:latin typeface="TheSans B5 Plai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661987"/>
          </a:xfrm>
        </p:spPr>
        <p:txBody>
          <a:bodyPr/>
          <a:lstStyle/>
          <a:p>
            <a:r>
              <a:rPr lang="en-GB" altLang="en-US" smtClean="0"/>
              <a:t>Special features</a:t>
            </a:r>
          </a:p>
        </p:txBody>
      </p:sp>
      <p:sp>
        <p:nvSpPr>
          <p:cNvPr id="1945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873125"/>
            <a:ext cx="7848600" cy="4572000"/>
          </a:xfrm>
        </p:spPr>
        <p:txBody>
          <a:bodyPr/>
          <a:lstStyle/>
          <a:p>
            <a:r>
              <a:rPr lang="en-GB" altLang="en-US" smtClean="0"/>
              <a:t>Some wins give a game within a game, this is called a feature…</a:t>
            </a: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© University of Liverpool</a:t>
            </a:r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 pitchFamily="34" charset="0"/>
              </a:rPr>
              <a:t>COMP220/185</a:t>
            </a:r>
            <a:endParaRPr lang="en-US" altLang="en-US" sz="1200" smtClean="0">
              <a:latin typeface="TheSans B5 Plain" pitchFamily="34" charset="0"/>
            </a:endParaRP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slide  </a:t>
            </a:r>
            <a:fld id="{16C30FAE-195A-4618-8A58-24DDB2965582}" type="slidenum">
              <a:rPr lang="en-US" altLang="en-US" sz="1200" smtClean="0">
                <a:latin typeface="TheSans B5 Plain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 smtClean="0">
              <a:latin typeface="TheSans B5 Plain" pitchFamily="34" charset="0"/>
            </a:endParaRPr>
          </a:p>
        </p:txBody>
      </p:sp>
      <p:pic>
        <p:nvPicPr>
          <p:cNvPr id="194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844675"/>
            <a:ext cx="5832475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Scattered symbols</a:t>
            </a:r>
          </a:p>
        </p:txBody>
      </p:sp>
      <p:sp>
        <p:nvSpPr>
          <p:cNvPr id="20483" name="Content Placeholder 12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7848600" cy="4572000"/>
          </a:xfrm>
        </p:spPr>
        <p:txBody>
          <a:bodyPr/>
          <a:lstStyle/>
          <a:p>
            <a:r>
              <a:rPr lang="en-GB" altLang="en-US" smtClean="0"/>
              <a:t>Some symbols appear anywhere in the window, so below generates 4 symbol feature win.</a:t>
            </a: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660775" y="6503988"/>
            <a:ext cx="2135188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© University of Liverpool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03988"/>
            <a:ext cx="3043238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 pitchFamily="34" charset="0"/>
              </a:rPr>
              <a:t>COMP220/185</a:t>
            </a:r>
            <a:endParaRPr lang="en-US" altLang="en-US" sz="1200" smtClean="0">
              <a:latin typeface="TheSans B5 Plain" pitchFamily="34" charset="0"/>
            </a:endParaRP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91400" y="6503988"/>
            <a:ext cx="13716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slide  </a:t>
            </a:r>
            <a:fld id="{DEF8BA1A-A69B-4FAA-8B41-D5B0D57018E5}" type="slidenum">
              <a:rPr lang="en-US" altLang="en-US" sz="1200" smtClean="0">
                <a:latin typeface="TheSans B5 Plain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 smtClean="0">
              <a:latin typeface="TheSans B5 Plain" pitchFamily="34" charset="0"/>
            </a:endParaRPr>
          </a:p>
        </p:txBody>
      </p:sp>
      <p:pic>
        <p:nvPicPr>
          <p:cNvPr id="204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267075"/>
            <a:ext cx="792163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4367213"/>
            <a:ext cx="7921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3340100"/>
            <a:ext cx="7921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5229225"/>
            <a:ext cx="792162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1" name="Picture 4" descr="G:\development\Website\cometa\arcadia\mobile\Viperactive\images\768_1024\queen-symbo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3246438"/>
            <a:ext cx="788988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2" name="Picture 4" descr="G:\development\Website\cometa\arcadia\mobile\Viperactive\images\768_1024\queen-symbo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088" y="3340100"/>
            <a:ext cx="788987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3" name="Picture 4" descr="G:\development\Website\cometa\arcadia\mobile\Viperactive\images\768_1024\queen-symbo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388" y="4235450"/>
            <a:ext cx="788987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4" name="Picture 5" descr="G:\development\Website\cometa\arcadia\mobile\Viperactive\images\768_1024\10-symbo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4367213"/>
            <a:ext cx="788987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5" name="Picture 5" descr="G:\development\Website\cometa\arcadia\mobile\Viperactive\images\768_1024\10-symbo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38" y="5313363"/>
            <a:ext cx="788987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6" name="Picture 5" descr="G:\development\Website\cometa\arcadia\mobile\Viperactive\images\768_1024\10-symbo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63" y="5338763"/>
            <a:ext cx="788987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7" name="Picture 5" descr="G:\development\Website\cometa\arcadia\mobile\Viperactive\images\768_1024\10-symbo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267075"/>
            <a:ext cx="788987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8" name="Picture 6" descr="G:\development\Website\cometa\arcadia\mobile\Viperactive\images\768_1024\ace-symbo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4260850"/>
            <a:ext cx="746125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9" name="Picture 6" descr="G:\development\Website\cometa\arcadia\mobile\Viperactive\images\768_1024\ace-symbo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5249863"/>
            <a:ext cx="7461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0" name="Picture 6" descr="G:\development\Website\cometa\arcadia\mobile\Viperactive\images\768_1024\ace-symbo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4314825"/>
            <a:ext cx="746125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1" name="Picture 4" descr="G:\development\Website\cometa\arcadia\mobile\Viperactive\images\768_1024\queen-symbo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5249863"/>
            <a:ext cx="788988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F845C7D-0692-4A29-BC82-2FC9E5167A61}"/>
              </a:ext>
            </a:extLst>
          </p:cNvPr>
          <p:cNvSpPr/>
          <p:nvPr/>
        </p:nvSpPr>
        <p:spPr>
          <a:xfrm>
            <a:off x="6156325" y="2781300"/>
            <a:ext cx="2663825" cy="1152525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solidFill>
                  <a:schemeClr val="tx1"/>
                </a:solidFill>
              </a:rPr>
              <a:t>How many</a:t>
            </a:r>
          </a:p>
          <a:p>
            <a:pPr algn="ctr" eaLnBrk="1" hangingPunct="1">
              <a:defRPr/>
            </a:pPr>
            <a:r>
              <a:rPr lang="en-GB" dirty="0">
                <a:solidFill>
                  <a:schemeClr val="tx1"/>
                </a:solidFill>
              </a:rPr>
              <a:t>Combinations give 4 snakes?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Exercise</a:t>
            </a:r>
          </a:p>
        </p:txBody>
      </p:sp>
      <p:sp>
        <p:nvSpPr>
          <p:cNvPr id="2150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How many combinations give 4 snakes?</a:t>
            </a:r>
          </a:p>
          <a:p>
            <a:r>
              <a:rPr lang="en-GB" altLang="en-US" smtClean="0"/>
              <a:t>What combinations give 4 snakes?</a:t>
            </a:r>
          </a:p>
          <a:p>
            <a:r>
              <a:rPr lang="en-GB" altLang="en-US" smtClean="0"/>
              <a:t>Can we test them all?</a:t>
            </a:r>
          </a:p>
          <a:p>
            <a:r>
              <a:rPr lang="en-GB" altLang="en-US" smtClean="0"/>
              <a:t>Use software to generate test cases?</a:t>
            </a:r>
          </a:p>
          <a:p>
            <a:pPr lvl="1"/>
            <a:r>
              <a:rPr lang="en-GB" altLang="en-US" smtClean="0"/>
              <a:t>Write a small Java program to generate these test cases</a:t>
            </a: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© University of Liverpool</a:t>
            </a: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 pitchFamily="34" charset="0"/>
              </a:rPr>
              <a:t>COMP220/185</a:t>
            </a:r>
            <a:endParaRPr lang="en-US" altLang="en-US" sz="1200" smtClean="0">
              <a:latin typeface="TheSans B5 Plain" pitchFamily="34" charset="0"/>
            </a:endParaRP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slide  </a:t>
            </a:r>
            <a:fld id="{D9F5503A-785C-43C6-9EB7-460F9D3CB35D}" type="slidenum">
              <a:rPr lang="en-US" altLang="en-US" sz="1200" smtClean="0">
                <a:latin typeface="TheSans B5 Plain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 smtClean="0">
              <a:latin typeface="TheSans B5 Plai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Feature wins</a:t>
            </a:r>
          </a:p>
        </p:txBody>
      </p:sp>
      <p:sp>
        <p:nvSpPr>
          <p:cNvPr id="2253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Generate a range of random prizes</a:t>
            </a:r>
          </a:p>
          <a:p>
            <a:r>
              <a:rPr lang="en-GB" altLang="en-US" smtClean="0"/>
              <a:t>Testing issues</a:t>
            </a:r>
          </a:p>
          <a:p>
            <a:pPr lvl="1"/>
            <a:r>
              <a:rPr lang="en-GB" altLang="en-US" smtClean="0"/>
              <a:t>Distribution of prizes</a:t>
            </a:r>
          </a:p>
          <a:p>
            <a:pPr lvl="1"/>
            <a:r>
              <a:rPr lang="en-GB" altLang="en-US" smtClean="0"/>
              <a:t>Average prize distribution</a:t>
            </a:r>
          </a:p>
          <a:p>
            <a:pPr lvl="1"/>
            <a:r>
              <a:rPr lang="en-GB" altLang="en-US" smtClean="0"/>
              <a:t>Maximum prize</a:t>
            </a:r>
          </a:p>
          <a:p>
            <a:pPr lvl="1"/>
            <a:r>
              <a:rPr lang="en-GB" altLang="en-US" smtClean="0"/>
              <a:t>Minimum prize</a:t>
            </a: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© University of Liverpool</a:t>
            </a:r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 pitchFamily="34" charset="0"/>
              </a:rPr>
              <a:t>COMP220/185</a:t>
            </a:r>
            <a:endParaRPr lang="en-US" altLang="en-US" sz="1200" smtClean="0">
              <a:latin typeface="TheSans B5 Plain" pitchFamily="34" charset="0"/>
            </a:endParaRP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slide  </a:t>
            </a:r>
            <a:fld id="{C0C4E978-AC73-4526-91B4-24BEFF121DA7}" type="slidenum">
              <a:rPr lang="en-US" altLang="en-US" sz="1200" smtClean="0">
                <a:latin typeface="TheSans B5 Plain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 smtClean="0">
              <a:latin typeface="TheSans B5 Plai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Target code</a:t>
            </a:r>
          </a:p>
        </p:txBody>
      </p:sp>
      <p:sp>
        <p:nvSpPr>
          <p:cNvPr id="2355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int getWinValue(int stake,int symbols[][])</a:t>
            </a:r>
          </a:p>
          <a:p>
            <a:r>
              <a:rPr lang="en-GB" altLang="en-US" smtClean="0"/>
              <a:t>stake is amount of money awarded per payline</a:t>
            </a:r>
          </a:p>
          <a:p>
            <a:r>
              <a:rPr lang="en-GB" altLang="en-US" smtClean="0"/>
              <a:t>stake is in pence/cents</a:t>
            </a:r>
          </a:p>
          <a:p>
            <a:r>
              <a:rPr lang="en-GB" altLang="en-US" smtClean="0"/>
              <a:t>Symbols</a:t>
            </a:r>
          </a:p>
          <a:p>
            <a:pPr lvl="1"/>
            <a:r>
              <a:rPr lang="en-GB" altLang="en-US" smtClean="0"/>
              <a:t>5 x 3 array displaying symbols in window</a:t>
            </a:r>
          </a:p>
          <a:p>
            <a:pPr lvl="1"/>
            <a:r>
              <a:rPr lang="en-GB" altLang="en-US" smtClean="0"/>
              <a:t>1= TEN, 2 = J, 3 = Q</a:t>
            </a:r>
          </a:p>
          <a:p>
            <a:endParaRPr lang="en-GB" altLang="en-US" smtClean="0"/>
          </a:p>
          <a:p>
            <a:endParaRPr lang="en-GB" altLang="en-US" smtClean="0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© University of Liverpool</a:t>
            </a:r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 pitchFamily="34" charset="0"/>
              </a:rPr>
              <a:t>COMP220/185</a:t>
            </a:r>
            <a:endParaRPr lang="en-US" altLang="en-US" sz="1200" smtClean="0">
              <a:latin typeface="TheSans B5 Plain" pitchFamily="34" charset="0"/>
            </a:endParaRPr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slide  </a:t>
            </a:r>
            <a:fld id="{830330DC-E16E-4408-A646-4E4A67FF78BF}" type="slidenum">
              <a:rPr lang="en-US" altLang="en-US" sz="1200" smtClean="0">
                <a:latin typeface="TheSans B5 Plain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 smtClean="0">
              <a:latin typeface="TheSans B5 Plai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661988"/>
          </a:xfrm>
        </p:spPr>
        <p:txBody>
          <a:bodyPr/>
          <a:lstStyle/>
          <a:p>
            <a:r>
              <a:rPr lang="en-GB" altLang="en-US" smtClean="0"/>
              <a:t>Testing approach</a:t>
            </a:r>
          </a:p>
        </p:txBody>
      </p:sp>
      <p:sp>
        <p:nvSpPr>
          <p:cNvPr id="2457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7848600" cy="4572000"/>
          </a:xfrm>
        </p:spPr>
        <p:txBody>
          <a:bodyPr/>
          <a:lstStyle/>
          <a:p>
            <a:r>
              <a:rPr lang="en-GB" altLang="en-US" smtClean="0"/>
              <a:t>At least orthogonal</a:t>
            </a:r>
          </a:p>
          <a:p>
            <a:r>
              <a:rPr lang="en-GB" altLang="en-US" smtClean="0"/>
              <a:t>So each range of data but not every combination of each range</a:t>
            </a:r>
          </a:p>
          <a:p>
            <a:r>
              <a:rPr lang="en-GB" altLang="en-US" smtClean="0"/>
              <a:t>Each win type including/excluding wilds</a:t>
            </a:r>
          </a:p>
          <a:p>
            <a:r>
              <a:rPr lang="en-GB" altLang="en-US" smtClean="0"/>
              <a:t>For a given win, choose a range of stakes</a:t>
            </a:r>
          </a:p>
          <a:p>
            <a:pPr lvl="1"/>
            <a:r>
              <a:rPr lang="en-GB" altLang="en-US" smtClean="0"/>
              <a:t>Ensure the multiplier works</a:t>
            </a:r>
          </a:p>
          <a:p>
            <a:pPr lvl="1"/>
            <a:r>
              <a:rPr lang="en-GB" altLang="en-US" smtClean="0"/>
              <a:t>Try on each different payline</a:t>
            </a:r>
          </a:p>
          <a:p>
            <a:endParaRPr lang="en-GB" altLang="en-US" smtClean="0"/>
          </a:p>
          <a:p>
            <a:endParaRPr lang="en-GB" altLang="en-US" smtClean="0"/>
          </a:p>
          <a:p>
            <a:endParaRPr lang="en-GB" altLang="en-US" smtClean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© University of Liverpool</a:t>
            </a:r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 pitchFamily="34" charset="0"/>
              </a:rPr>
              <a:t>COMP220/185</a:t>
            </a:r>
            <a:endParaRPr lang="en-US" altLang="en-US" sz="1200" smtClean="0">
              <a:latin typeface="TheSans B5 Plain" pitchFamily="34" charset="0"/>
            </a:endParaRP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slide  </a:t>
            </a:r>
            <a:fld id="{B8D60E00-8D42-4C91-BED4-4A84F35FDA8E}" type="slidenum">
              <a:rPr lang="en-US" altLang="en-US" sz="1200" smtClean="0">
                <a:latin typeface="TheSans B5 Plain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 smtClean="0">
              <a:latin typeface="TheSans B5 Plai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Orthogonal testing and modes</a:t>
            </a:r>
          </a:p>
        </p:txBody>
      </p:sp>
      <p:sp>
        <p:nvSpPr>
          <p:cNvPr id="2560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665288"/>
            <a:ext cx="8435975" cy="4572000"/>
          </a:xfrm>
        </p:spPr>
        <p:txBody>
          <a:bodyPr/>
          <a:lstStyle/>
          <a:p>
            <a:r>
              <a:rPr lang="en-GB" altLang="en-US" smtClean="0"/>
              <a:t>Function</a:t>
            </a:r>
          </a:p>
          <a:p>
            <a:pPr lvl="1"/>
            <a:r>
              <a:rPr lang="en-GB" altLang="en-US" smtClean="0"/>
              <a:t>countDaysTill(int day,int month,int year)</a:t>
            </a:r>
          </a:p>
          <a:p>
            <a:r>
              <a:rPr lang="en-GB" altLang="en-US" smtClean="0"/>
              <a:t>Bug might appear in test case for particular</a:t>
            </a:r>
          </a:p>
          <a:p>
            <a:pPr lvl="1"/>
            <a:r>
              <a:rPr lang="en-GB" altLang="en-US" smtClean="0"/>
              <a:t>day, month, year  (triple mode fault)</a:t>
            </a:r>
          </a:p>
          <a:p>
            <a:pPr lvl="1"/>
            <a:r>
              <a:rPr lang="en-GB" altLang="en-US" smtClean="0"/>
              <a:t>Year (single mode fault)</a:t>
            </a:r>
          </a:p>
          <a:p>
            <a:pPr lvl="1"/>
            <a:r>
              <a:rPr lang="en-GB" altLang="en-US" smtClean="0"/>
              <a:t>day, month (double mode fault)</a:t>
            </a:r>
          </a:p>
          <a:p>
            <a:r>
              <a:rPr lang="en-GB" altLang="en-US" smtClean="0"/>
              <a:t>Exhaustive testing of some single mode faults is sometimes possible</a:t>
            </a: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© University of Liverpool</a:t>
            </a:r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 pitchFamily="34" charset="0"/>
              </a:rPr>
              <a:t>COMP220/185</a:t>
            </a:r>
            <a:endParaRPr lang="en-US" altLang="en-US" sz="1200" smtClean="0">
              <a:latin typeface="TheSans B5 Plain" pitchFamily="34" charset="0"/>
            </a:endParaRP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slide  </a:t>
            </a:r>
            <a:fld id="{73968506-7C88-424C-A283-3DD0BAE12665}" type="slidenum">
              <a:rPr lang="en-US" altLang="en-US" sz="1200" smtClean="0">
                <a:latin typeface="TheSans B5 Plain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 smtClean="0">
              <a:latin typeface="TheSans B5 Plai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Orthogonal array testing</a:t>
            </a:r>
          </a:p>
        </p:txBody>
      </p:sp>
      <p:sp>
        <p:nvSpPr>
          <p:cNvPr id="2662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665288"/>
            <a:ext cx="8291513" cy="4572000"/>
          </a:xfrm>
        </p:spPr>
        <p:txBody>
          <a:bodyPr/>
          <a:lstStyle/>
          <a:p>
            <a:r>
              <a:rPr lang="en-GB" altLang="en-US" smtClean="0"/>
              <a:t>Imagine you have a method with 3 integer arguments</a:t>
            </a:r>
          </a:p>
          <a:p>
            <a:r>
              <a:rPr lang="en-GB" altLang="en-US" smtClean="0"/>
              <a:t>Arg1 range 1-10</a:t>
            </a:r>
          </a:p>
          <a:p>
            <a:r>
              <a:rPr lang="en-GB" altLang="en-US" smtClean="0"/>
              <a:t>Arg2 range  2-20</a:t>
            </a:r>
          </a:p>
          <a:p>
            <a:r>
              <a:rPr lang="en-GB" altLang="en-US" smtClean="0"/>
              <a:t>Arg3  range 5,6 or 7</a:t>
            </a:r>
          </a:p>
          <a:p>
            <a:r>
              <a:rPr lang="en-GB" altLang="en-US" smtClean="0"/>
              <a:t>You want to catch all single mode errors</a:t>
            </a:r>
          </a:p>
          <a:p>
            <a:pPr lvl="1"/>
            <a:r>
              <a:rPr lang="en-GB" altLang="en-US" smtClean="0"/>
              <a:t>How many tests need?</a:t>
            </a:r>
          </a:p>
          <a:p>
            <a:pPr lvl="1"/>
            <a:r>
              <a:rPr lang="en-GB" altLang="en-US" smtClean="0"/>
              <a:t>What tests?</a:t>
            </a: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© University of Liverpool</a:t>
            </a: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 pitchFamily="34" charset="0"/>
              </a:rPr>
              <a:t>COMP220/285</a:t>
            </a:r>
            <a:endParaRPr lang="en-US" altLang="en-US" sz="1200" smtClean="0">
              <a:latin typeface="TheSans B5 Plain" pitchFamily="34" charset="0"/>
            </a:endParaRP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slide  </a:t>
            </a:r>
            <a:fld id="{F96A3BD5-7F54-4F28-A325-59D3B4E27E17}" type="slidenum">
              <a:rPr lang="en-US" altLang="en-US" sz="1200" smtClean="0">
                <a:latin typeface="TheSans B5 Plain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 smtClean="0">
              <a:latin typeface="TheSans B5 Plain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03188"/>
            <a:ext cx="8229600" cy="661987"/>
          </a:xfrm>
        </p:spPr>
        <p:txBody>
          <a:bodyPr/>
          <a:lstStyle/>
          <a:p>
            <a:r>
              <a:rPr lang="en-GB" altLang="en-US" smtClean="0"/>
              <a:t>Orthogonal array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CDCAE-55EB-4CEB-A727-B2C9275AA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7588"/>
            <a:ext cx="7848600" cy="4572000"/>
          </a:xfrm>
        </p:spPr>
        <p:txBody>
          <a:bodyPr/>
          <a:lstStyle/>
          <a:p>
            <a:pPr>
              <a:defRPr/>
            </a:pPr>
            <a:r>
              <a:rPr lang="en-GB" dirty="0"/>
              <a:t>Total test count (single mode)</a:t>
            </a:r>
          </a:p>
          <a:p>
            <a:pPr lvl="1">
              <a:defRPr/>
            </a:pPr>
            <a:r>
              <a:rPr lang="en-GB" dirty="0"/>
              <a:t>10 for arg1 + 19 for arg2 + 3 for arg3</a:t>
            </a:r>
          </a:p>
          <a:p>
            <a:pPr lvl="1">
              <a:defRPr/>
            </a:pPr>
            <a:r>
              <a:rPr lang="en-GB" dirty="0"/>
              <a:t>= 10+19+3 = 32 tests (actually only 30, some are redundant)</a:t>
            </a:r>
          </a:p>
          <a:p>
            <a:pPr>
              <a:defRPr/>
            </a:pPr>
            <a:r>
              <a:rPr lang="en-GB" dirty="0"/>
              <a:t>Single mode errors</a:t>
            </a:r>
          </a:p>
          <a:p>
            <a:pPr lvl="1">
              <a:defRPr/>
            </a:pPr>
            <a:r>
              <a:rPr lang="en-GB" dirty="0"/>
              <a:t>Number of tests is order of N (where N is argument levels)</a:t>
            </a:r>
          </a:p>
          <a:p>
            <a:pPr>
              <a:defRPr/>
            </a:pPr>
            <a:r>
              <a:rPr lang="en-GB" dirty="0"/>
              <a:t>Triple mode errors</a:t>
            </a:r>
          </a:p>
          <a:p>
            <a:pPr lvl="1">
              <a:defRPr/>
            </a:pPr>
            <a:r>
              <a:rPr lang="en-GB" dirty="0"/>
              <a:t>Number of tests is order of N^3</a:t>
            </a:r>
          </a:p>
          <a:p>
            <a:pPr lvl="1">
              <a:defRPr/>
            </a:pPr>
            <a:r>
              <a:rPr lang="en-GB" dirty="0"/>
              <a:t>In the case above 570 tests (10x19x3)</a:t>
            </a:r>
          </a:p>
          <a:p>
            <a:pPr marL="457200" lvl="1" indent="0">
              <a:buFont typeface="Times CE" pitchFamily="16" charset="0"/>
              <a:buNone/>
              <a:defRPr/>
            </a:pPr>
            <a:endParaRPr lang="en-GB" dirty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© University of Liverpool</a:t>
            </a: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 pitchFamily="34" charset="0"/>
              </a:rPr>
              <a:t>COMP220/285</a:t>
            </a:r>
            <a:endParaRPr lang="en-US" altLang="en-US" sz="1200" smtClean="0">
              <a:latin typeface="TheSans B5 Plain" pitchFamily="34" charset="0"/>
            </a:endParaRP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slide  </a:t>
            </a:r>
            <a:fld id="{1B7CBAF8-6409-45A4-BC30-C3972D4D0874}" type="slidenum">
              <a:rPr lang="en-US" altLang="en-US" sz="1200" smtClean="0">
                <a:latin typeface="TheSans B5 Plain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 smtClean="0">
              <a:latin typeface="TheSans B5 Plain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8229600" cy="661987"/>
          </a:xfrm>
        </p:spPr>
        <p:txBody>
          <a:bodyPr/>
          <a:lstStyle/>
          <a:p>
            <a:r>
              <a:rPr lang="en-GB" altLang="en-US" smtClean="0"/>
              <a:t>Testing Principles</a:t>
            </a:r>
          </a:p>
        </p:txBody>
      </p:sp>
      <p:sp>
        <p:nvSpPr>
          <p:cNvPr id="1024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233488"/>
            <a:ext cx="7848600" cy="4572000"/>
          </a:xfrm>
        </p:spPr>
        <p:txBody>
          <a:bodyPr/>
          <a:lstStyle/>
          <a:p>
            <a:r>
              <a:rPr lang="en-GB" altLang="en-US" sz="2800" smtClean="0"/>
              <a:t>Testing shows presence of errors</a:t>
            </a:r>
          </a:p>
          <a:p>
            <a:pPr lvl="1"/>
            <a:r>
              <a:rPr lang="en-GB" altLang="en-US" sz="2800" smtClean="0"/>
              <a:t>Not their absence</a:t>
            </a:r>
          </a:p>
          <a:p>
            <a:r>
              <a:rPr lang="en-GB" altLang="en-US" sz="2800" smtClean="0"/>
              <a:t>Exhaustive testing is not possible/practical</a:t>
            </a:r>
          </a:p>
          <a:p>
            <a:pPr lvl="1"/>
            <a:r>
              <a:rPr lang="en-GB" altLang="en-US" sz="2800" smtClean="0"/>
              <a:t>In most cases</a:t>
            </a:r>
          </a:p>
          <a:p>
            <a:r>
              <a:rPr lang="en-GB" altLang="en-US" sz="2800" smtClean="0"/>
              <a:t>Test early and regularly</a:t>
            </a:r>
          </a:p>
          <a:p>
            <a:pPr lvl="1"/>
            <a:r>
              <a:rPr lang="en-GB" altLang="en-US" sz="2800" smtClean="0"/>
              <a:t>Early testing reduces multiple bug/defect relation and avoids bug masking</a:t>
            </a:r>
          </a:p>
          <a:p>
            <a:r>
              <a:rPr lang="en-GB" altLang="en-US" sz="2800" smtClean="0"/>
              <a:t>Error clustering</a:t>
            </a:r>
          </a:p>
          <a:p>
            <a:pPr lvl="1"/>
            <a:r>
              <a:rPr lang="en-GB" altLang="en-US" sz="2800" smtClean="0"/>
              <a:t>Errors are not evenly distributed</a:t>
            </a:r>
          </a:p>
          <a:p>
            <a:pPr lvl="1"/>
            <a:r>
              <a:rPr lang="en-GB" altLang="en-US" sz="2800" smtClean="0"/>
              <a:t>Typically 20% of modules contain 80% of defects</a:t>
            </a:r>
          </a:p>
          <a:p>
            <a:pPr lvl="1"/>
            <a:endParaRPr lang="en-GB" altLang="en-US" sz="2800" smtClean="0"/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© University of Liverpool</a:t>
            </a: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 pitchFamily="34" charset="0"/>
              </a:rPr>
              <a:t>COMP220/185</a:t>
            </a:r>
            <a:endParaRPr lang="en-US" altLang="en-US" sz="1200" smtClean="0">
              <a:latin typeface="TheSans B5 Plain" pitchFamily="34" charset="0"/>
            </a:endParaRP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slide  </a:t>
            </a:r>
            <a:fld id="{476D6CEA-6A57-4F8D-85BF-9BE27E38E9B0}" type="slidenum">
              <a:rPr lang="en-US" altLang="en-US" sz="1200" smtClean="0">
                <a:latin typeface="TheSans B5 Plain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 smtClean="0">
              <a:latin typeface="TheSans B5 Plai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03188"/>
            <a:ext cx="8229600" cy="661987"/>
          </a:xfrm>
        </p:spPr>
        <p:txBody>
          <a:bodyPr/>
          <a:lstStyle/>
          <a:p>
            <a:r>
              <a:rPr lang="en-GB" altLang="en-US" smtClean="0"/>
              <a:t>Orthogonal array testing</a:t>
            </a:r>
          </a:p>
        </p:txBody>
      </p:sp>
      <p:sp>
        <p:nvSpPr>
          <p:cNvPr id="2867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7848600" cy="4572000"/>
          </a:xfrm>
        </p:spPr>
        <p:txBody>
          <a:bodyPr/>
          <a:lstStyle/>
          <a:p>
            <a:r>
              <a:rPr lang="en-GB" altLang="en-US" smtClean="0"/>
              <a:t>Tests for single mode</a:t>
            </a:r>
          </a:p>
          <a:p>
            <a:endParaRPr lang="en-GB" altLang="en-US" smtClean="0"/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© University of Liverpool</a:t>
            </a: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 pitchFamily="34" charset="0"/>
              </a:rPr>
              <a:t>COMP220/285</a:t>
            </a:r>
            <a:endParaRPr lang="en-US" altLang="en-US" sz="1200" smtClean="0">
              <a:latin typeface="TheSans B5 Plain" pitchFamily="34" charset="0"/>
            </a:endParaRP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slide  </a:t>
            </a:r>
            <a:fld id="{64D1D476-BBE6-4E71-AA21-3C1AC2FCCB03}" type="slidenum">
              <a:rPr lang="en-US" altLang="en-US" sz="1200" smtClean="0">
                <a:latin typeface="TheSans B5 Plain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 smtClean="0">
              <a:latin typeface="TheSans B5 Plain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4849958-65E0-4258-BD72-C99666868CFA}"/>
              </a:ext>
            </a:extLst>
          </p:cNvPr>
          <p:cNvGraphicFramePr>
            <a:graphicFrameLocks noGrp="1"/>
          </p:cNvGraphicFramePr>
          <p:nvPr/>
        </p:nvGraphicFramePr>
        <p:xfrm>
          <a:off x="2051050" y="1412875"/>
          <a:ext cx="4752976" cy="4968866"/>
        </p:xfrm>
        <a:graphic>
          <a:graphicData uri="http://schemas.openxmlformats.org/drawingml/2006/table">
            <a:tbl>
              <a:tblPr firstRow="1" firstCol="1" bandRow="1"/>
              <a:tblGrid>
                <a:gridCol w="1188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0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Test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Arg1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Arg2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Arg3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0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0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13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0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0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0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16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0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17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0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18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0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19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0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0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21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13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0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22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0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23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0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24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16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0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25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17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0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26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18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0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27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19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60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28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60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29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60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52470" marR="52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sp>
        <p:nvSpPr>
          <p:cNvPr id="28841" name="Rectangle 1"/>
          <p:cNvSpPr>
            <a:spLocks noChangeArrowheads="1"/>
          </p:cNvSpPr>
          <p:nvPr/>
        </p:nvSpPr>
        <p:spPr bwMode="auto">
          <a:xfrm>
            <a:off x="2586038" y="16652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/>
              </a:solidFill>
              <a:latin typeface="TheSans B5 Plain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Defect density, clustered or isolated</a:t>
            </a: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© University of Liverpool</a:t>
            </a: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 pitchFamily="34" charset="0"/>
              </a:rPr>
              <a:t>COMP220/285</a:t>
            </a:r>
            <a:endParaRPr lang="en-US" altLang="en-US" sz="1200" smtClean="0">
              <a:latin typeface="TheSans B5 Plain" pitchFamily="34" charset="0"/>
            </a:endParaRP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slide  </a:t>
            </a:r>
            <a:fld id="{B64AA351-31CE-4524-B396-43F9315B04AE}" type="slidenum">
              <a:rPr lang="en-US" altLang="en-US" sz="1200" smtClean="0">
                <a:latin typeface="TheSans B5 Plain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 smtClean="0">
              <a:latin typeface="TheSans B5 Plain" pitchFamily="34" charset="0"/>
            </a:endParaRPr>
          </a:p>
        </p:txBody>
      </p:sp>
      <p:pic>
        <p:nvPicPr>
          <p:cNvPr id="3072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844675"/>
            <a:ext cx="6121400" cy="4454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46063"/>
            <a:ext cx="8229600" cy="661987"/>
          </a:xfrm>
        </p:spPr>
        <p:txBody>
          <a:bodyPr/>
          <a:lstStyle/>
          <a:p>
            <a:r>
              <a:rPr lang="en-GB" altLang="en-US" smtClean="0"/>
              <a:t>In practise</a:t>
            </a:r>
          </a:p>
        </p:txBody>
      </p:sp>
      <p:sp>
        <p:nvSpPr>
          <p:cNvPr id="3174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7848600" cy="4572000"/>
          </a:xfrm>
        </p:spPr>
        <p:txBody>
          <a:bodyPr/>
          <a:lstStyle/>
          <a:p>
            <a:r>
              <a:rPr lang="en-GB" altLang="en-US" sz="2000" smtClean="0"/>
              <a:t>Most recommendations is for at least all pair-wise combinations (this is what most people will call orthogonal array test)</a:t>
            </a:r>
          </a:p>
          <a:p>
            <a:r>
              <a:rPr lang="en-GB" altLang="en-US" sz="2000" smtClean="0"/>
              <a:t>Use a tool to generate test array, then complete by hand</a:t>
            </a:r>
          </a:p>
          <a:p>
            <a:r>
              <a:rPr lang="en-GB" altLang="en-US" sz="2000" smtClean="0"/>
              <a:t>My generating the “other” values randomly for each test, you distribute your tests around the state space</a:t>
            </a:r>
          </a:p>
          <a:p>
            <a:endParaRPr lang="en-GB" altLang="en-US" sz="2000" smtClean="0"/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© University of Liverpool</a:t>
            </a:r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 pitchFamily="34" charset="0"/>
              </a:rPr>
              <a:t>COMP220/285</a:t>
            </a:r>
            <a:endParaRPr lang="en-US" altLang="en-US" sz="1200" smtClean="0">
              <a:latin typeface="TheSans B5 Plain" pitchFamily="34" charset="0"/>
            </a:endParaRPr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slide  </a:t>
            </a:r>
            <a:fld id="{C903D5C7-6FED-47CF-824F-FE7A7BBF9C61}" type="slidenum">
              <a:rPr lang="en-US" altLang="en-US" sz="1200" smtClean="0">
                <a:latin typeface="TheSans B5 Plain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 smtClean="0">
              <a:latin typeface="TheSans B5 Plain" pitchFamily="34" charset="0"/>
            </a:endParaRPr>
          </a:p>
        </p:txBody>
      </p:sp>
      <p:pic>
        <p:nvPicPr>
          <p:cNvPr id="31751" name="Picture 2" descr="http://3.bp.blogspot.com/-4sqIfvJdieE/T74kvuCGlgI/AAAAAAAAAXc/IrC28ampvFc/s1600/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565400"/>
            <a:ext cx="77819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 noChangeArrowheads="1"/>
          </p:cNvSpPr>
          <p:nvPr>
            <p:ph type="title"/>
          </p:nvPr>
        </p:nvSpPr>
        <p:spPr>
          <a:xfrm>
            <a:off x="312738" y="781050"/>
            <a:ext cx="8580437" cy="661988"/>
          </a:xfrm>
        </p:spPr>
        <p:txBody>
          <a:bodyPr/>
          <a:lstStyle/>
          <a:p>
            <a:r>
              <a:rPr lang="en-GB" altLang="en-US" smtClean="0"/>
              <a:t>Orthogonal testing for our game</a:t>
            </a:r>
          </a:p>
        </p:txBody>
      </p:sp>
      <p:sp>
        <p:nvSpPr>
          <p:cNvPr id="3277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So if stake can be</a:t>
            </a:r>
          </a:p>
          <a:p>
            <a:pPr lvl="1"/>
            <a:r>
              <a:rPr lang="en-GB" altLang="en-US" smtClean="0"/>
              <a:t>10p,50p,100p,200p,500p</a:t>
            </a:r>
          </a:p>
          <a:p>
            <a:r>
              <a:rPr lang="en-GB" altLang="en-US" smtClean="0"/>
              <a:t>Single mode test for stake could use the following test cases</a:t>
            </a:r>
          </a:p>
        </p:txBody>
      </p:sp>
      <p:sp>
        <p:nvSpPr>
          <p:cNvPr id="327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© University of Liverpool</a:t>
            </a:r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 pitchFamily="34" charset="0"/>
              </a:rPr>
              <a:t>COMP220/185</a:t>
            </a:r>
            <a:endParaRPr lang="en-US" altLang="en-US" sz="1200" smtClean="0">
              <a:latin typeface="TheSans B5 Plain" pitchFamily="34" charset="0"/>
            </a:endParaRPr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slide  </a:t>
            </a:r>
            <a:fld id="{78D6986B-DC2B-4CE2-8412-4BD58FF6DF1D}" type="slidenum">
              <a:rPr lang="en-US" altLang="en-US" sz="1200" smtClean="0">
                <a:latin typeface="TheSans B5 Plain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 smtClean="0">
              <a:latin typeface="TheSans B5 Plain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5861881-5F09-495D-8DD1-74614148F995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3716338"/>
          <a:ext cx="7561262" cy="2225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4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9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1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GB" sz="1800" baseline="0" dirty="0">
                          <a:solidFill>
                            <a:schemeClr val="tx1"/>
                          </a:solidFill>
                        </a:rPr>
                        <a:t>STAKE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GB" sz="1800" baseline="0" dirty="0">
                          <a:solidFill>
                            <a:schemeClr val="tx1"/>
                          </a:solidFill>
                        </a:rPr>
                        <a:t>REEL1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GB" sz="1800" baseline="0" dirty="0">
                          <a:solidFill>
                            <a:schemeClr val="tx1"/>
                          </a:solidFill>
                        </a:rPr>
                        <a:t>REEL 2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GB" sz="1800" baseline="0" dirty="0">
                          <a:solidFill>
                            <a:schemeClr val="tx1"/>
                          </a:solidFill>
                        </a:rPr>
                        <a:t>REEL 3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GB" sz="1800" baseline="0" dirty="0">
                          <a:solidFill>
                            <a:schemeClr val="tx1"/>
                          </a:solidFill>
                        </a:rPr>
                        <a:t>REEL 4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GB" sz="1800" baseline="0" dirty="0">
                          <a:solidFill>
                            <a:schemeClr val="tx1"/>
                          </a:solidFill>
                        </a:rPr>
                        <a:t>REEL 5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GB" sz="1800" baseline="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marL="91445" marR="91445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/>
                        <a:t>10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TEN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TEN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TEN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JACK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JACK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30</a:t>
                      </a:r>
                    </a:p>
                  </a:txBody>
                  <a:tcPr marL="91445" marR="91445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/>
                        <a:t>50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TEN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TEN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TEN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JACK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JACK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150</a:t>
                      </a:r>
                    </a:p>
                  </a:txBody>
                  <a:tcPr marL="91445" marR="91445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/>
                        <a:t>100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TEN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TEN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TEN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JACK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JACK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300</a:t>
                      </a:r>
                    </a:p>
                  </a:txBody>
                  <a:tcPr marL="91445" marR="91445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/>
                        <a:t>200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TEN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TEN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TEN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JACK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JACK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600</a:t>
                      </a:r>
                    </a:p>
                  </a:txBody>
                  <a:tcPr marL="91445" marR="91445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/>
                        <a:t>500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TEN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TEN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TEN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JACK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JACK</a:t>
                      </a:r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1500</a:t>
                      </a:r>
                    </a:p>
                  </a:txBody>
                  <a:tcPr marL="91445" marR="91445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Orthogonal testing</a:t>
            </a:r>
          </a:p>
        </p:txBody>
      </p:sp>
      <p:sp>
        <p:nvSpPr>
          <p:cNvPr id="3379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Now test 3 in line TEN wins (keep stake constant)</a:t>
            </a:r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© University of Liverpool</a:t>
            </a: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 pitchFamily="34" charset="0"/>
              </a:rPr>
              <a:t>COMP220/185</a:t>
            </a:r>
            <a:endParaRPr lang="en-US" altLang="en-US" sz="1200" smtClean="0">
              <a:latin typeface="TheSans B5 Plain" pitchFamily="34" charset="0"/>
            </a:endParaRPr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slide  </a:t>
            </a:r>
            <a:fld id="{52109CBE-A499-4251-97DD-75BA704DE9C6}" type="slidenum">
              <a:rPr lang="en-US" altLang="en-US" sz="1200" smtClean="0">
                <a:latin typeface="TheSans B5 Plain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 smtClean="0">
              <a:latin typeface="TheSans B5 Plain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856A376-2969-443B-869C-5E14E94C09A2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2708275"/>
          <a:ext cx="7561263" cy="2967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4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9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1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r>
                        <a:rPr lang="en-GB" sz="1800" baseline="0" dirty="0">
                          <a:solidFill>
                            <a:schemeClr val="tx1"/>
                          </a:solidFill>
                        </a:rPr>
                        <a:t>STAKE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baseline="0" dirty="0">
                          <a:solidFill>
                            <a:schemeClr val="tx1"/>
                          </a:solidFill>
                        </a:rPr>
                        <a:t>REEL1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baseline="0" dirty="0">
                          <a:solidFill>
                            <a:schemeClr val="tx1"/>
                          </a:solidFill>
                        </a:rPr>
                        <a:t>REEL 2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baseline="0" dirty="0">
                          <a:solidFill>
                            <a:schemeClr val="tx1"/>
                          </a:solidFill>
                        </a:rPr>
                        <a:t>REEL 3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baseline="0" dirty="0">
                          <a:solidFill>
                            <a:schemeClr val="tx1"/>
                          </a:solidFill>
                        </a:rPr>
                        <a:t>REEL 4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baseline="0" dirty="0">
                          <a:solidFill>
                            <a:schemeClr val="tx1"/>
                          </a:solidFill>
                        </a:rPr>
                        <a:t>REEL 5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baseline="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marL="91445" marR="91445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GB" sz="1800" dirty="0"/>
                        <a:t>10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TEN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TEN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TEN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JACK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JACK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30</a:t>
                      </a:r>
                    </a:p>
                  </a:txBody>
                  <a:tcPr marL="91445" marR="91445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GB" sz="1800" dirty="0"/>
                        <a:t>10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WILD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TEN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TEN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JACK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JACK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30</a:t>
                      </a:r>
                    </a:p>
                  </a:txBody>
                  <a:tcPr marL="91445" marR="91445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GB" sz="1800" dirty="0"/>
                        <a:t>10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TEN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WILD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TEN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JACK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JACK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30</a:t>
                      </a:r>
                    </a:p>
                  </a:txBody>
                  <a:tcPr marL="91445" marR="91445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GB" sz="1800" dirty="0"/>
                        <a:t>10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TEN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TEN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WILD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JACK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JACK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30</a:t>
                      </a:r>
                    </a:p>
                  </a:txBody>
                  <a:tcPr marL="91445" marR="91445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GB" sz="1800" dirty="0"/>
                        <a:t>10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WILD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WILD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TEN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JACK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JACK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30</a:t>
                      </a:r>
                    </a:p>
                  </a:txBody>
                  <a:tcPr marL="91445" marR="91445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GB" sz="1800" dirty="0"/>
                        <a:t>10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WILD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TEN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WILD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JACK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JACK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30</a:t>
                      </a:r>
                    </a:p>
                  </a:txBody>
                  <a:tcPr marL="91445" marR="91445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GB" sz="1800" dirty="0"/>
                        <a:t>10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TEN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WILD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WILD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JACK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JACK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30</a:t>
                      </a:r>
                    </a:p>
                  </a:txBody>
                  <a:tcPr marL="91445" marR="91445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661987"/>
          </a:xfrm>
        </p:spPr>
        <p:txBody>
          <a:bodyPr/>
          <a:lstStyle/>
          <a:p>
            <a:r>
              <a:rPr lang="en-GB" altLang="en-US" smtClean="0"/>
              <a:t>More testing of the machine	</a:t>
            </a:r>
          </a:p>
        </p:txBody>
      </p:sp>
      <p:sp>
        <p:nvSpPr>
          <p:cNvPr id="3481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7848600" cy="4572000"/>
          </a:xfrm>
        </p:spPr>
        <p:txBody>
          <a:bodyPr/>
          <a:lstStyle/>
          <a:p>
            <a:r>
              <a:rPr lang="en-GB" altLang="en-US" smtClean="0"/>
              <a:t>Do we/Can we testing all losing lines?</a:t>
            </a:r>
          </a:p>
          <a:p>
            <a:pPr lvl="1"/>
            <a:r>
              <a:rPr lang="en-GB" altLang="en-US" smtClean="0"/>
              <a:t>Alternatives?</a:t>
            </a:r>
          </a:p>
          <a:p>
            <a:pPr lvl="2"/>
            <a:r>
              <a:rPr lang="en-GB" altLang="en-US" smtClean="0"/>
              <a:t>Statistics</a:t>
            </a:r>
          </a:p>
          <a:p>
            <a:r>
              <a:rPr lang="en-GB" altLang="en-US" smtClean="0"/>
              <a:t>Random test generation</a:t>
            </a:r>
          </a:p>
          <a:p>
            <a:pPr lvl="1"/>
            <a:r>
              <a:rPr lang="en-GB" altLang="en-US" sz="2400" smtClean="0"/>
              <a:t>Rand = random (but no Wild, no Ten)</a:t>
            </a:r>
          </a:p>
          <a:p>
            <a:endParaRPr lang="en-GB" altLang="en-US" smtClean="0"/>
          </a:p>
          <a:p>
            <a:endParaRPr lang="en-GB" altLang="en-US" smtClean="0"/>
          </a:p>
          <a:p>
            <a:endParaRPr lang="en-GB" altLang="en-US" smtClean="0"/>
          </a:p>
        </p:txBody>
      </p:sp>
      <p:sp>
        <p:nvSpPr>
          <p:cNvPr id="348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© University of Liverpool</a:t>
            </a: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 pitchFamily="34" charset="0"/>
              </a:rPr>
              <a:t>COMP220/185</a:t>
            </a:r>
            <a:endParaRPr lang="en-US" altLang="en-US" sz="1200" smtClean="0">
              <a:latin typeface="TheSans B5 Plain" pitchFamily="34" charset="0"/>
            </a:endParaRPr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slide  </a:t>
            </a:r>
            <a:fld id="{2B4E604A-9B0F-4FFA-87AF-908AB7077778}" type="slidenum">
              <a:rPr lang="en-US" altLang="en-US" sz="1200" smtClean="0">
                <a:latin typeface="TheSans B5 Plain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 smtClean="0">
              <a:latin typeface="TheSans B5 Plain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F02F9B-5355-4B7B-8CCC-074E36E78303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3414713"/>
          <a:ext cx="7561262" cy="2967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4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9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1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r>
                        <a:rPr lang="en-GB" sz="1800" baseline="0" dirty="0">
                          <a:solidFill>
                            <a:schemeClr val="tx1"/>
                          </a:solidFill>
                        </a:rPr>
                        <a:t>STAKE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baseline="0" dirty="0">
                          <a:solidFill>
                            <a:schemeClr val="tx1"/>
                          </a:solidFill>
                        </a:rPr>
                        <a:t>REEL1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baseline="0" dirty="0">
                          <a:solidFill>
                            <a:schemeClr val="tx1"/>
                          </a:solidFill>
                        </a:rPr>
                        <a:t>REEL 2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baseline="0" dirty="0">
                          <a:solidFill>
                            <a:schemeClr val="tx1"/>
                          </a:solidFill>
                        </a:rPr>
                        <a:t>REEL 3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baseline="0" dirty="0">
                          <a:solidFill>
                            <a:schemeClr val="tx1"/>
                          </a:solidFill>
                        </a:rPr>
                        <a:t>REEL 4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baseline="0" dirty="0">
                          <a:solidFill>
                            <a:schemeClr val="tx1"/>
                          </a:solidFill>
                        </a:rPr>
                        <a:t>REEL 5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baseline="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marL="91445" marR="91445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GB" sz="1800" dirty="0"/>
                        <a:t>10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TEN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TEN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TEN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Rand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Rand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30</a:t>
                      </a:r>
                    </a:p>
                  </a:txBody>
                  <a:tcPr marL="91445" marR="91445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GB" sz="1800" dirty="0"/>
                        <a:t>10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WILD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TEN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TEN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Rand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Rand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30</a:t>
                      </a:r>
                    </a:p>
                  </a:txBody>
                  <a:tcPr marL="91445" marR="91445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GB" sz="1800" dirty="0"/>
                        <a:t>10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TEN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WILD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TEN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Rand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Rand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30</a:t>
                      </a:r>
                    </a:p>
                  </a:txBody>
                  <a:tcPr marL="91445" marR="91445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GB" sz="1800" dirty="0"/>
                        <a:t>10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TEN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TEN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WILD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Rand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Rand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30</a:t>
                      </a:r>
                    </a:p>
                  </a:txBody>
                  <a:tcPr marL="91445" marR="91445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GB" sz="1800" dirty="0"/>
                        <a:t>10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WILD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WILD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TEN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Rand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Rand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30</a:t>
                      </a:r>
                    </a:p>
                  </a:txBody>
                  <a:tcPr marL="91445" marR="91445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GB" sz="1800" dirty="0"/>
                        <a:t>10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WILD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TEN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WILD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Rand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Rand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30</a:t>
                      </a:r>
                    </a:p>
                  </a:txBody>
                  <a:tcPr marL="91445" marR="91445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GB" sz="1800" dirty="0"/>
                        <a:t>10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TEN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WILD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WILD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Rand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Rand</a:t>
                      </a:r>
                    </a:p>
                  </a:txBody>
                  <a:tcPr marL="91445" marR="91445" marT="45725" marB="4572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30</a:t>
                      </a:r>
                    </a:p>
                  </a:txBody>
                  <a:tcPr marL="91445" marR="91445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Adding in random numbers</a:t>
            </a:r>
          </a:p>
        </p:txBody>
      </p:sp>
      <p:sp>
        <p:nvSpPr>
          <p:cNvPr id="3584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Teases out rarer bugs</a:t>
            </a:r>
          </a:p>
          <a:p>
            <a:r>
              <a:rPr lang="en-GB" altLang="en-US" smtClean="0"/>
              <a:t>Can do different tests across Q&amp;A phases</a:t>
            </a:r>
          </a:p>
          <a:p>
            <a:r>
              <a:rPr lang="en-GB" altLang="en-US" smtClean="0"/>
              <a:t>Increases assurance</a:t>
            </a:r>
          </a:p>
          <a:p>
            <a:r>
              <a:rPr lang="en-GB" altLang="en-US" smtClean="0"/>
              <a:t>Can be used to make statistical inference</a:t>
            </a:r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© University of Liverpool</a:t>
            </a: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 pitchFamily="34" charset="0"/>
              </a:rPr>
              <a:t>COMP220/185</a:t>
            </a:r>
            <a:endParaRPr lang="en-US" altLang="en-US" sz="1200" smtClean="0">
              <a:latin typeface="TheSans B5 Plain" pitchFamily="34" charset="0"/>
            </a:endParaRPr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slide  </a:t>
            </a:r>
            <a:fld id="{DDAC3442-5307-407C-81DC-4B2BC267DF5C}" type="slidenum">
              <a:rPr lang="en-US" altLang="en-US" sz="1200" smtClean="0">
                <a:latin typeface="TheSans B5 Plain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 smtClean="0">
              <a:latin typeface="TheSans B5 Plai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Testing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75913-455E-4D5B-9FAD-C96224A86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Times" pitchFamily="18" charset="0"/>
              <a:buChar char="•"/>
              <a:defRPr/>
            </a:pPr>
            <a:r>
              <a:rPr lang="en-GB" dirty="0"/>
              <a:t>If bug effects 0.01% of positions, evenly distributed and we test 10,000 positions randomly, what is the chance of a false positive</a:t>
            </a:r>
          </a:p>
          <a:p>
            <a:pPr marL="685800" lvl="2">
              <a:defRPr/>
            </a:pPr>
            <a:r>
              <a:rPr lang="en-GB" dirty="0"/>
              <a:t>Chance of test giving false positive</a:t>
            </a:r>
          </a:p>
          <a:p>
            <a:pPr marL="685800" lvl="2">
              <a:defRPr/>
            </a:pPr>
            <a:r>
              <a:rPr lang="en-GB" dirty="0"/>
              <a:t>Chance of passing bug for each test is</a:t>
            </a:r>
          </a:p>
          <a:p>
            <a:pPr marL="1143000" lvl="3">
              <a:defRPr/>
            </a:pPr>
            <a:r>
              <a:rPr lang="en-GB" dirty="0"/>
              <a:t>1 – (0.0001) = 0.9999</a:t>
            </a:r>
          </a:p>
          <a:p>
            <a:pPr marL="1143000" lvl="3">
              <a:defRPr/>
            </a:pPr>
            <a:r>
              <a:rPr lang="en-GB" dirty="0"/>
              <a:t>Chance of not finding bug is</a:t>
            </a:r>
          </a:p>
          <a:p>
            <a:pPr marL="1549400" lvl="4">
              <a:defRPr/>
            </a:pPr>
            <a:r>
              <a:rPr lang="en-GB" dirty="0"/>
              <a:t>(0.9999)^10,000 = 0.36 or 36%</a:t>
            </a:r>
          </a:p>
          <a:p>
            <a:pPr marL="685800" lvl="2" indent="-342900">
              <a:buFont typeface="Times" panose="02020603050405020304" pitchFamily="18" charset="0"/>
              <a:buChar char="•"/>
              <a:defRPr/>
            </a:pPr>
            <a:endParaRPr lang="en-GB" dirty="0"/>
          </a:p>
          <a:p>
            <a:pPr marL="685800" lvl="2">
              <a:defRPr/>
            </a:pPr>
            <a:endParaRPr lang="en-GB" dirty="0"/>
          </a:p>
          <a:p>
            <a:pPr>
              <a:defRPr/>
            </a:pPr>
            <a:endParaRPr lang="en-GB" dirty="0"/>
          </a:p>
        </p:txBody>
      </p:sp>
      <p:sp>
        <p:nvSpPr>
          <p:cNvPr id="368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© University of Liverpool</a:t>
            </a: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 pitchFamily="34" charset="0"/>
              </a:rPr>
              <a:t>COMP220/185</a:t>
            </a:r>
            <a:endParaRPr lang="en-US" altLang="en-US" sz="1200" smtClean="0">
              <a:latin typeface="TheSans B5 Plain" pitchFamily="34" charset="0"/>
            </a:endParaRPr>
          </a:p>
        </p:txBody>
      </p:sp>
      <p:sp>
        <p:nvSpPr>
          <p:cNvPr id="368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slide  </a:t>
            </a:r>
            <a:fld id="{91DDC349-5134-49DA-BBB1-EEC4C65B582F}" type="slidenum">
              <a:rPr lang="en-US" altLang="en-US" sz="1200" smtClean="0">
                <a:latin typeface="TheSans B5 Plain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 smtClean="0">
              <a:latin typeface="TheSans B5 Plai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03188"/>
            <a:ext cx="8229600" cy="661987"/>
          </a:xfrm>
        </p:spPr>
        <p:txBody>
          <a:bodyPr/>
          <a:lstStyle/>
          <a:p>
            <a:r>
              <a:rPr lang="en-GB" altLang="en-US" smtClean="0"/>
              <a:t>Testing calculations</a:t>
            </a:r>
          </a:p>
        </p:txBody>
      </p:sp>
      <p:sp>
        <p:nvSpPr>
          <p:cNvPr id="3789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95288" y="908050"/>
            <a:ext cx="8362950" cy="4572000"/>
          </a:xfrm>
        </p:spPr>
        <p:txBody>
          <a:bodyPr/>
          <a:lstStyle/>
          <a:p>
            <a:r>
              <a:rPr lang="en-GB" altLang="en-US" sz="2800" smtClean="0"/>
              <a:t>Assuming confidence of 1% (i.e. assuming we might be wrong 1% of time)</a:t>
            </a:r>
          </a:p>
          <a:p>
            <a:r>
              <a:rPr lang="en-GB" altLang="en-US" sz="2800" smtClean="0"/>
              <a:t>If we do 1,000,000 random tests what is maximum error density</a:t>
            </a:r>
          </a:p>
          <a:p>
            <a:r>
              <a:rPr lang="en-GB" altLang="en-US" sz="2800" smtClean="0"/>
              <a:t>(1-chance_of_bug)^10,000,000&lt;0.01</a:t>
            </a:r>
          </a:p>
          <a:p>
            <a:r>
              <a:rPr lang="en-GB" altLang="en-US" sz="2800" smtClean="0"/>
              <a:t>So</a:t>
            </a:r>
          </a:p>
          <a:p>
            <a:r>
              <a:rPr lang="en-GB" altLang="en-US" sz="2800" smtClean="0"/>
              <a:t>10,000,000log(1-chance_of_bug)&lt;log(0.01)</a:t>
            </a:r>
          </a:p>
          <a:p>
            <a:r>
              <a:rPr lang="en-GB" altLang="en-US" sz="2800" smtClean="0"/>
              <a:t>Log(1-chance_bug)&lt;log(0.01)/10,000,000</a:t>
            </a:r>
          </a:p>
          <a:p>
            <a:r>
              <a:rPr lang="en-GB" altLang="en-US" sz="2800" smtClean="0"/>
              <a:t>1-chance_bug&lt;10^(log(0.01)/10,000,000)</a:t>
            </a:r>
          </a:p>
          <a:p>
            <a:r>
              <a:rPr lang="en-GB" altLang="en-US" sz="2800" smtClean="0"/>
              <a:t>chance_bug=1-10^(log(0.01)/10,000,000)</a:t>
            </a:r>
          </a:p>
          <a:p>
            <a:r>
              <a:rPr lang="en-GB" altLang="en-US" sz="2800" smtClean="0"/>
              <a:t>0.0000046  defect density</a:t>
            </a:r>
          </a:p>
          <a:p>
            <a:endParaRPr lang="en-GB" altLang="en-US" sz="2800" smtClean="0"/>
          </a:p>
          <a:p>
            <a:endParaRPr lang="en-GB" altLang="en-US" sz="2800" smtClean="0"/>
          </a:p>
        </p:txBody>
      </p:sp>
      <p:sp>
        <p:nvSpPr>
          <p:cNvPr id="378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© University of Liverpool</a:t>
            </a:r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 pitchFamily="34" charset="0"/>
              </a:rPr>
              <a:t>COMP220/185</a:t>
            </a:r>
            <a:endParaRPr lang="en-US" altLang="en-US" sz="1200" smtClean="0">
              <a:latin typeface="TheSans B5 Plain" pitchFamily="34" charset="0"/>
            </a:endParaRPr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slide  </a:t>
            </a:r>
            <a:fld id="{50FD3226-518D-4B21-8756-3A14092C16CF}" type="slidenum">
              <a:rPr lang="en-US" altLang="en-US" sz="1200" smtClean="0">
                <a:latin typeface="TheSans B5 Plain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 smtClean="0">
              <a:latin typeface="TheSans B5 Plain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661988"/>
          </a:xfrm>
        </p:spPr>
        <p:txBody>
          <a:bodyPr/>
          <a:lstStyle/>
          <a:p>
            <a:r>
              <a:rPr lang="en-GB" altLang="en-US" smtClean="0"/>
              <a:t>Testing levels</a:t>
            </a:r>
          </a:p>
        </p:txBody>
      </p:sp>
      <p:sp>
        <p:nvSpPr>
          <p:cNvPr id="3891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50825" y="1233488"/>
            <a:ext cx="8364538" cy="4572000"/>
          </a:xfrm>
        </p:spPr>
        <p:txBody>
          <a:bodyPr/>
          <a:lstStyle/>
          <a:p>
            <a:r>
              <a:rPr lang="en-GB" altLang="en-US" smtClean="0"/>
              <a:t>At unit level</a:t>
            </a:r>
          </a:p>
          <a:p>
            <a:pPr lvl="1"/>
            <a:r>
              <a:rPr lang="en-GB" altLang="en-US" smtClean="0"/>
              <a:t>Confirming the following all function correctly</a:t>
            </a:r>
          </a:p>
          <a:p>
            <a:pPr lvl="2"/>
            <a:r>
              <a:rPr lang="en-GB" altLang="en-US" smtClean="0"/>
              <a:t>All methods provide primary function</a:t>
            </a:r>
          </a:p>
          <a:p>
            <a:pPr lvl="2"/>
            <a:r>
              <a:rPr lang="en-GB" altLang="en-US" smtClean="0"/>
              <a:t>All constructors and methods validate input</a:t>
            </a:r>
          </a:p>
          <a:p>
            <a:pPr lvl="2"/>
            <a:r>
              <a:rPr lang="en-GB" altLang="en-US" smtClean="0"/>
              <a:t>Exceptions are caught or thrown as required</a:t>
            </a:r>
          </a:p>
          <a:p>
            <a:pPr lvl="1"/>
            <a:r>
              <a:rPr lang="en-GB" altLang="en-US" smtClean="0"/>
              <a:t>Coding by contract</a:t>
            </a:r>
          </a:p>
          <a:p>
            <a:pPr lvl="2"/>
            <a:r>
              <a:rPr lang="en-GB" altLang="en-US" smtClean="0"/>
              <a:t>Each method has a required range of appropriate values</a:t>
            </a:r>
          </a:p>
          <a:p>
            <a:pPr lvl="2"/>
            <a:r>
              <a:rPr lang="en-GB" altLang="en-US" smtClean="0"/>
              <a:t>Use of methods should conform with contract</a:t>
            </a:r>
          </a:p>
          <a:p>
            <a:pPr lvl="2"/>
            <a:endParaRPr lang="en-GB" altLang="en-US" smtClean="0"/>
          </a:p>
          <a:p>
            <a:pPr lvl="2"/>
            <a:endParaRPr lang="en-GB" altLang="en-US" smtClean="0"/>
          </a:p>
        </p:txBody>
      </p:sp>
      <p:sp>
        <p:nvSpPr>
          <p:cNvPr id="389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© University of Liverpool</a:t>
            </a:r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 pitchFamily="34" charset="0"/>
              </a:rPr>
              <a:t>COMP220/185</a:t>
            </a:r>
            <a:endParaRPr lang="en-US" altLang="en-US" sz="1200" smtClean="0">
              <a:latin typeface="TheSans B5 Plain" pitchFamily="34" charset="0"/>
            </a:endParaRPr>
          </a:p>
        </p:txBody>
      </p:sp>
      <p:sp>
        <p:nvSpPr>
          <p:cNvPr id="389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slide  </a:t>
            </a:r>
            <a:fld id="{458911ED-17C6-4729-8761-0E8E0103D9BE}" type="slidenum">
              <a:rPr lang="en-US" altLang="en-US" sz="1200" smtClean="0">
                <a:latin typeface="TheSans B5 Plain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 smtClean="0">
              <a:latin typeface="TheSans B5 Plai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661988"/>
          </a:xfrm>
        </p:spPr>
        <p:txBody>
          <a:bodyPr/>
          <a:lstStyle/>
          <a:p>
            <a:r>
              <a:rPr lang="en-GB" altLang="en-US" dirty="0" smtClean="0"/>
              <a:t>Testing Principles</a:t>
            </a:r>
          </a:p>
        </p:txBody>
      </p:sp>
      <p:sp>
        <p:nvSpPr>
          <p:cNvPr id="1126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79388" y="1161256"/>
            <a:ext cx="8353425" cy="4572000"/>
          </a:xfrm>
        </p:spPr>
        <p:txBody>
          <a:bodyPr/>
          <a:lstStyle/>
          <a:p>
            <a:r>
              <a:rPr lang="en-GB" altLang="en-US" sz="2400" b="1" dirty="0" smtClean="0"/>
              <a:t>Pesticide paradox</a:t>
            </a:r>
          </a:p>
          <a:p>
            <a:pPr lvl="1"/>
            <a:r>
              <a:rPr lang="en-GB" altLang="en-US" sz="2400" b="1" dirty="0" smtClean="0"/>
              <a:t>Unless tests change they often become invalid, as functionality changes so must tests</a:t>
            </a:r>
          </a:p>
          <a:p>
            <a:pPr lvl="1"/>
            <a:r>
              <a:rPr lang="en-GB" altLang="en-US" sz="2400" b="1" dirty="0" smtClean="0"/>
              <a:t>If we continue to use old tests, only bugs associated with old specification are removed</a:t>
            </a:r>
          </a:p>
          <a:p>
            <a:pPr lvl="1"/>
            <a:r>
              <a:rPr lang="en-GB" altLang="en-US" sz="2400" b="1" dirty="0" smtClean="0"/>
              <a:t>Example browser compatibility testing (iPhone, Android)</a:t>
            </a:r>
          </a:p>
          <a:p>
            <a:r>
              <a:rPr lang="en-GB" altLang="en-US" sz="2400" b="1" dirty="0" smtClean="0"/>
              <a:t>Context dependency</a:t>
            </a:r>
          </a:p>
          <a:p>
            <a:pPr lvl="1"/>
            <a:r>
              <a:rPr lang="en-GB" altLang="en-US" sz="2400" b="1" dirty="0" smtClean="0"/>
              <a:t>Medical system </a:t>
            </a:r>
            <a:r>
              <a:rPr lang="en-GB" altLang="en-US" sz="2400" b="1" dirty="0" smtClean="0">
                <a:sym typeface="Wingdings" panose="05000000000000000000" pitchFamily="2" charset="2"/>
              </a:rPr>
              <a:t> Safety testing</a:t>
            </a:r>
          </a:p>
          <a:p>
            <a:pPr lvl="1"/>
            <a:r>
              <a:rPr lang="en-GB" altLang="en-US" sz="2400" b="1" dirty="0" smtClean="0">
                <a:sym typeface="Wingdings" panose="05000000000000000000" pitchFamily="2" charset="2"/>
              </a:rPr>
              <a:t>Website  Performance/load testing</a:t>
            </a:r>
          </a:p>
          <a:p>
            <a:pPr lvl="1"/>
            <a:r>
              <a:rPr lang="en-GB" altLang="en-US" sz="2400" b="1" dirty="0" smtClean="0">
                <a:sym typeface="Wingdings" panose="05000000000000000000" pitchFamily="2" charset="2"/>
              </a:rPr>
              <a:t>Banking application  Security testing</a:t>
            </a:r>
          </a:p>
          <a:p>
            <a:r>
              <a:rPr lang="en-GB" altLang="en-US" sz="2400" b="1" dirty="0" smtClean="0">
                <a:sym typeface="Wingdings" panose="05000000000000000000" pitchFamily="2" charset="2"/>
              </a:rPr>
              <a:t>False conclusion: no errors equals usable system</a:t>
            </a:r>
          </a:p>
          <a:p>
            <a:pPr lvl="1"/>
            <a:endParaRPr lang="en-GB" altLang="en-US" sz="2400" b="1" dirty="0" smtClean="0"/>
          </a:p>
          <a:p>
            <a:pPr lvl="1"/>
            <a:endParaRPr lang="en-GB" altLang="en-US" sz="2400" dirty="0" smtClean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© University of Liverpool</a:t>
            </a: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 pitchFamily="34" charset="0"/>
              </a:rPr>
              <a:t>COMP220/185</a:t>
            </a:r>
            <a:endParaRPr lang="en-US" altLang="en-US" sz="1200" smtClean="0">
              <a:latin typeface="TheSans B5 Plain" pitchFamily="34" charset="0"/>
            </a:endParaRP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slide  </a:t>
            </a:r>
            <a:fld id="{4B6802A6-70CA-4DE3-A13F-37E24458CA7A}" type="slidenum">
              <a:rPr lang="en-US" altLang="en-US" sz="1200" smtClean="0">
                <a:latin typeface="TheSans B5 Plain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 smtClean="0">
              <a:latin typeface="TheSans B5 Plai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Test Example</a:t>
            </a:r>
          </a:p>
        </p:txBody>
      </p:sp>
      <p:sp>
        <p:nvSpPr>
          <p:cNvPr id="3993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665288"/>
            <a:ext cx="8507413" cy="4572000"/>
          </a:xfrm>
        </p:spPr>
        <p:txBody>
          <a:bodyPr/>
          <a:lstStyle/>
          <a:p>
            <a:r>
              <a:rPr lang="en-GB" altLang="en-US" sz="2800" smtClean="0"/>
              <a:t>class Person.java</a:t>
            </a:r>
          </a:p>
          <a:p>
            <a:r>
              <a:rPr lang="en-GB" altLang="en-US" sz="2800" smtClean="0"/>
              <a:t>Constructor takes name and Date of birth </a:t>
            </a:r>
          </a:p>
          <a:p>
            <a:r>
              <a:rPr lang="en-GB" altLang="en-US" sz="2800" smtClean="0"/>
              <a:t>Has methods</a:t>
            </a:r>
          </a:p>
          <a:p>
            <a:pPr lvl="1"/>
            <a:r>
              <a:rPr lang="en-GB" altLang="en-US" sz="2800" smtClean="0"/>
              <a:t>int getAgeInYears()   // whole number of years old</a:t>
            </a:r>
          </a:p>
          <a:p>
            <a:pPr lvl="1"/>
            <a:r>
              <a:rPr lang="en-GB" altLang="en-US" sz="2800" smtClean="0"/>
              <a:t>boolean isAdult()   // true if Person is adult</a:t>
            </a:r>
          </a:p>
          <a:p>
            <a:pPr lvl="1"/>
            <a:endParaRPr lang="en-GB" altLang="en-US" sz="2800" smtClean="0"/>
          </a:p>
          <a:p>
            <a:r>
              <a:rPr lang="en-GB" altLang="en-US" sz="2800" smtClean="0"/>
              <a:t>Is meant to provide validation checking of its attributes</a:t>
            </a:r>
          </a:p>
        </p:txBody>
      </p:sp>
      <p:sp>
        <p:nvSpPr>
          <p:cNvPr id="399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© University of Liverpool</a:t>
            </a:r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 pitchFamily="34" charset="0"/>
              </a:rPr>
              <a:t>COMP220/185</a:t>
            </a:r>
            <a:endParaRPr lang="en-US" altLang="en-US" sz="1200" smtClean="0">
              <a:latin typeface="TheSans B5 Plain" pitchFamily="34" charset="0"/>
            </a:endParaRPr>
          </a:p>
        </p:txBody>
      </p:sp>
      <p:sp>
        <p:nvSpPr>
          <p:cNvPr id="399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slide  </a:t>
            </a:r>
            <a:fld id="{A62215FE-CD94-45B0-936B-6FD1149CFA6D}" type="slidenum">
              <a:rPr lang="en-US" altLang="en-US" sz="1200" smtClean="0">
                <a:latin typeface="TheSans B5 Plain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 smtClean="0">
              <a:latin typeface="TheSans B5 Plai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 smtClean="0"/>
              <a:t>Testing example code (boundary cases)</a:t>
            </a:r>
          </a:p>
        </p:txBody>
      </p:sp>
      <p:sp>
        <p:nvSpPr>
          <p:cNvPr id="4096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000" smtClean="0"/>
              <a:t>private void testYears() {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000" smtClean="0"/>
              <a:t>		Calendar dobCal = Calendar.getInstance(); // set up current time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000" smtClean="0"/>
              <a:t>		dobCal.setTimeInMillis(System.currentTimeMillis()); // set up time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000" smtClean="0"/>
              <a:t>		int testAge=18;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000" smtClean="0"/>
              <a:t>		dobCal.add(Calendar.YEAR,-testAge);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000" smtClean="0"/>
              <a:t>		setDateOfBirth(dobCal.getTime());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000" smtClean="0"/>
              <a:t>		if (getAgeInYears()!=testAge) {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000" smtClean="0"/>
              <a:t>			throw new TestFailException("Failed Age test Birthday today");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000" smtClean="0"/>
              <a:t>		}</a:t>
            </a:r>
          </a:p>
        </p:txBody>
      </p:sp>
      <p:sp>
        <p:nvSpPr>
          <p:cNvPr id="409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© University of Liverpool</a:t>
            </a: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 pitchFamily="34" charset="0"/>
              </a:rPr>
              <a:t>COMP220/185</a:t>
            </a:r>
            <a:endParaRPr lang="en-US" altLang="en-US" sz="1200" smtClean="0">
              <a:latin typeface="TheSans B5 Plain" pitchFamily="34" charset="0"/>
            </a:endParaRPr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slide  </a:t>
            </a:r>
            <a:fld id="{A89FE6E3-358E-491E-8C7A-EA141D620878}" type="slidenum">
              <a:rPr lang="en-US" altLang="en-US" sz="1200" smtClean="0">
                <a:latin typeface="TheSans B5 Plain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 smtClean="0">
              <a:latin typeface="TheSans B5 Plai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Fundamental problem with test code</a:t>
            </a:r>
          </a:p>
        </p:txBody>
      </p:sp>
      <p:sp>
        <p:nvSpPr>
          <p:cNvPr id="4198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665288"/>
            <a:ext cx="8362950" cy="4572000"/>
          </a:xfrm>
        </p:spPr>
        <p:txBody>
          <a:bodyPr/>
          <a:lstStyle/>
          <a:p>
            <a:r>
              <a:rPr lang="en-GB" altLang="en-US" sz="2800" smtClean="0"/>
              <a:t>Code is being written to test code</a:t>
            </a:r>
          </a:p>
          <a:p>
            <a:r>
              <a:rPr lang="en-GB" altLang="en-US" sz="2800" smtClean="0"/>
              <a:t>So if a bug happens</a:t>
            </a:r>
          </a:p>
          <a:p>
            <a:r>
              <a:rPr lang="en-GB" altLang="en-US" sz="2800" smtClean="0"/>
              <a:t>Is the bug in</a:t>
            </a:r>
          </a:p>
          <a:p>
            <a:pPr lvl="1"/>
            <a:r>
              <a:rPr lang="en-GB" altLang="en-US" sz="2800" smtClean="0"/>
              <a:t>The target code</a:t>
            </a:r>
          </a:p>
          <a:p>
            <a:pPr lvl="1"/>
            <a:r>
              <a:rPr lang="en-GB" altLang="en-US" sz="2800" smtClean="0"/>
              <a:t>The test code</a:t>
            </a:r>
          </a:p>
          <a:p>
            <a:r>
              <a:rPr lang="en-GB" altLang="en-US" sz="2800" smtClean="0"/>
              <a:t>Answers</a:t>
            </a:r>
          </a:p>
          <a:p>
            <a:pPr lvl="1"/>
            <a:r>
              <a:rPr lang="en-GB" altLang="en-US" sz="2800" smtClean="0"/>
              <a:t>Have 2 teams (test code team, testing team)</a:t>
            </a:r>
          </a:p>
          <a:p>
            <a:pPr lvl="1"/>
            <a:r>
              <a:rPr lang="en-GB" altLang="en-US" sz="2800" smtClean="0"/>
              <a:t>Use simple identities sqr(x) x sqr(x) = x</a:t>
            </a:r>
          </a:p>
          <a:p>
            <a:pPr lvl="1"/>
            <a:endParaRPr lang="en-GB" altLang="en-US" sz="2800" smtClean="0"/>
          </a:p>
          <a:p>
            <a:pPr lvl="1"/>
            <a:endParaRPr lang="en-GB" altLang="en-US" sz="2800" smtClean="0"/>
          </a:p>
        </p:txBody>
      </p:sp>
      <p:sp>
        <p:nvSpPr>
          <p:cNvPr id="4198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© University of Liverpool</a:t>
            </a: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 pitchFamily="34" charset="0"/>
              </a:rPr>
              <a:t>COMP220/185</a:t>
            </a:r>
            <a:endParaRPr lang="en-US" altLang="en-US" sz="1200" smtClean="0">
              <a:latin typeface="TheSans B5 Plain" pitchFamily="34" charset="0"/>
            </a:endParaRPr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slide  </a:t>
            </a:r>
            <a:fld id="{A9E83733-769E-4057-9713-EE103BF510DF}" type="slidenum">
              <a:rPr lang="en-US" altLang="en-US" sz="1200" smtClean="0">
                <a:latin typeface="TheSans B5 Plain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 smtClean="0">
              <a:latin typeface="TheSans B5 Plai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Testing Example</a:t>
            </a:r>
          </a:p>
        </p:txBody>
      </p:sp>
      <p:sp>
        <p:nvSpPr>
          <p:cNvPr id="4301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665288"/>
            <a:ext cx="8362950" cy="4572000"/>
          </a:xfrm>
        </p:spPr>
        <p:txBody>
          <a:bodyPr/>
          <a:lstStyle/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800" smtClean="0"/>
              <a:t>dobCal.add(Calendar.DAY_OF_MONTH, 1); // move to tommorow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800" smtClean="0"/>
              <a:t>		setDateOfBirth(dobCal.getTime());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800" smtClean="0"/>
              <a:t>		if (getAgeInYears()!=testAge-1) {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800" smtClean="0"/>
              <a:t>			throw new TestFailException("Failed Age test Birthday tommorow");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800" smtClean="0"/>
              <a:t>		}</a:t>
            </a:r>
          </a:p>
        </p:txBody>
      </p:sp>
      <p:sp>
        <p:nvSpPr>
          <p:cNvPr id="430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© University of Liverpool</a:t>
            </a: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 pitchFamily="34" charset="0"/>
              </a:rPr>
              <a:t>COMP220/185</a:t>
            </a:r>
            <a:endParaRPr lang="en-US" altLang="en-US" sz="1200" smtClean="0">
              <a:latin typeface="TheSans B5 Plain" pitchFamily="34" charset="0"/>
            </a:endParaRPr>
          </a:p>
        </p:txBody>
      </p:sp>
      <p:sp>
        <p:nvSpPr>
          <p:cNvPr id="430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slide  </a:t>
            </a:r>
            <a:fld id="{28D49BC4-65EC-40F4-81F7-73AF76817687}" type="slidenum">
              <a:rPr lang="en-US" altLang="en-US" sz="1200" smtClean="0">
                <a:latin typeface="TheSans B5 Plain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 smtClean="0">
              <a:latin typeface="TheSans B5 Plai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Test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6265D-F3B9-4A8A-A722-14FD5DC8D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Times" panose="02020603050405020304" pitchFamily="18" charset="0"/>
              <a:buNone/>
              <a:defRPr/>
            </a:pPr>
            <a:r>
              <a:rPr lang="en-GB" sz="2000" dirty="0" err="1"/>
              <a:t>dobCal.add</a:t>
            </a:r>
            <a:r>
              <a:rPr lang="en-GB" sz="2000" dirty="0"/>
              <a:t>(</a:t>
            </a:r>
            <a:r>
              <a:rPr lang="en-GB" sz="2000" dirty="0" err="1"/>
              <a:t>Calendar.DAY_OF_MONTH</a:t>
            </a:r>
            <a:r>
              <a:rPr lang="en-GB" sz="2000" dirty="0"/>
              <a:t>, -2); // move to yesterday</a:t>
            </a:r>
          </a:p>
          <a:p>
            <a:pPr marL="0" indent="0">
              <a:buFont typeface="Times" panose="02020603050405020304" pitchFamily="18" charset="0"/>
              <a:buNone/>
              <a:defRPr/>
            </a:pPr>
            <a:r>
              <a:rPr lang="en-GB" sz="2000" dirty="0" err="1"/>
              <a:t>setDateOfBirth</a:t>
            </a:r>
            <a:r>
              <a:rPr lang="en-GB" sz="2000" dirty="0"/>
              <a:t>(</a:t>
            </a:r>
            <a:r>
              <a:rPr lang="en-GB" sz="2000" dirty="0" err="1"/>
              <a:t>dobCal.getTime</a:t>
            </a:r>
            <a:r>
              <a:rPr lang="en-GB" sz="2000" dirty="0"/>
              <a:t>());</a:t>
            </a:r>
          </a:p>
          <a:p>
            <a:pPr marL="0" indent="0">
              <a:buFont typeface="Times" panose="02020603050405020304" pitchFamily="18" charset="0"/>
              <a:buNone/>
              <a:defRPr/>
            </a:pPr>
            <a:r>
              <a:rPr lang="en-GB" sz="2000" dirty="0"/>
              <a:t>if (</a:t>
            </a:r>
            <a:r>
              <a:rPr lang="en-GB" sz="2000" dirty="0" err="1"/>
              <a:t>getAgeInYears</a:t>
            </a:r>
            <a:r>
              <a:rPr lang="en-GB" sz="2000" dirty="0"/>
              <a:t>()!=</a:t>
            </a:r>
            <a:r>
              <a:rPr lang="en-GB" sz="2000" dirty="0" err="1"/>
              <a:t>testAge</a:t>
            </a:r>
            <a:r>
              <a:rPr lang="en-GB" sz="2000" dirty="0"/>
              <a:t>) {</a:t>
            </a:r>
          </a:p>
          <a:p>
            <a:pPr marL="0" indent="0">
              <a:buFont typeface="Times" panose="02020603050405020304" pitchFamily="18" charset="0"/>
              <a:buNone/>
              <a:defRPr/>
            </a:pPr>
            <a:r>
              <a:rPr lang="en-GB" sz="2000" dirty="0"/>
              <a:t>		throw new </a:t>
            </a:r>
            <a:r>
              <a:rPr lang="en-GB" sz="2000" dirty="0" err="1"/>
              <a:t>TestFailException</a:t>
            </a:r>
            <a:r>
              <a:rPr lang="en-GB" sz="2000" dirty="0"/>
              <a:t>("Failed Age test Birthday yesterday");</a:t>
            </a:r>
          </a:p>
          <a:p>
            <a:pPr>
              <a:defRPr/>
            </a:pPr>
            <a:endParaRPr lang="en-GB" sz="2000" dirty="0"/>
          </a:p>
          <a:p>
            <a:pPr>
              <a:defRPr/>
            </a:pPr>
            <a:endParaRPr lang="en-GB" sz="2000" dirty="0"/>
          </a:p>
          <a:p>
            <a:pPr>
              <a:defRPr/>
            </a:pPr>
            <a:endParaRPr lang="en-GB" sz="2000" dirty="0"/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© University of Liverpool</a:t>
            </a: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 pitchFamily="34" charset="0"/>
              </a:rPr>
              <a:t>COMP220/185</a:t>
            </a:r>
            <a:endParaRPr lang="en-US" altLang="en-US" sz="1200" smtClean="0">
              <a:latin typeface="TheSans B5 Plain" pitchFamily="34" charset="0"/>
            </a:endParaRP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slide  </a:t>
            </a:r>
            <a:fld id="{9678120C-5D80-4D9B-BE01-BB997F44CDAE}" type="slidenum">
              <a:rPr lang="en-US" altLang="en-US" sz="1200" smtClean="0">
                <a:latin typeface="TheSans B5 Plain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 smtClean="0">
              <a:latin typeface="TheSans B5 Plai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Testing and debugging</a:t>
            </a:r>
          </a:p>
        </p:txBody>
      </p:sp>
      <p:sp>
        <p:nvSpPr>
          <p:cNvPr id="4505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Bug report</a:t>
            </a:r>
          </a:p>
          <a:p>
            <a:pPr lvl="1"/>
            <a:r>
              <a:rPr lang="en-GB" altLang="en-US" smtClean="0"/>
              <a:t>Date, product name, platform (Windows, Linux, Chrome IE?)</a:t>
            </a:r>
          </a:p>
          <a:p>
            <a:pPr lvl="1"/>
            <a:r>
              <a:rPr lang="en-GB" altLang="en-US" smtClean="0"/>
              <a:t>Description</a:t>
            </a:r>
          </a:p>
          <a:p>
            <a:pPr lvl="1"/>
            <a:r>
              <a:rPr lang="en-GB" altLang="en-US" smtClean="0"/>
              <a:t>Logs (? Java console dump?), server trace log</a:t>
            </a:r>
          </a:p>
          <a:p>
            <a:pPr lvl="1"/>
            <a:r>
              <a:rPr lang="en-GB" altLang="en-US" smtClean="0"/>
              <a:t>Version of software (see svn version)</a:t>
            </a:r>
          </a:p>
          <a:p>
            <a:pPr lvl="1"/>
            <a:r>
              <a:rPr lang="en-GB" altLang="en-US" smtClean="0"/>
              <a:t>How to re-create the bug</a:t>
            </a:r>
          </a:p>
          <a:p>
            <a:pPr lvl="2"/>
            <a:endParaRPr lang="en-GB" altLang="en-US" smtClean="0"/>
          </a:p>
          <a:p>
            <a:pPr lvl="1"/>
            <a:endParaRPr lang="en-GB" altLang="en-US" smtClean="0"/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© University of Liverpool</a:t>
            </a: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 pitchFamily="34" charset="0"/>
              </a:rPr>
              <a:t>COMP220/185</a:t>
            </a:r>
            <a:endParaRPr lang="en-US" altLang="en-US" sz="1200" smtClean="0">
              <a:latin typeface="TheSans B5 Plain" pitchFamily="34" charset="0"/>
            </a:endParaRPr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slide  </a:t>
            </a:r>
            <a:fld id="{8F635772-D9DA-48A8-8EF9-F7D1C3A6F12C}" type="slidenum">
              <a:rPr lang="en-US" altLang="en-US" sz="1200" smtClean="0">
                <a:latin typeface="TheSans B5 Plain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 smtClean="0">
              <a:latin typeface="TheSans B5 Plai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Server logs  (web debugging)</a:t>
            </a:r>
          </a:p>
        </p:txBody>
      </p:sp>
      <p:sp>
        <p:nvSpPr>
          <p:cNvPr id="4608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400" smtClean="0"/>
              <a:t>[10:07:23 AM] Cometa.Core.Server.CommandsNew.CommandGameInit.Execute. Begin...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400" smtClean="0"/>
              <a:t>,Arcadia	0.013215312	0.000165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400" smtClean="0"/>
              <a:t>[10:07:23 AM] Cometa.Core.Server.CommandsNew.CommandBase.AuthenticatePlayer. Begin...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400" smtClean="0"/>
              <a:t>,Arcadia	0.013653376	0.000438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400" smtClean="0"/>
              <a:t>[10:07:23 AM] Cometa.Core.Server.CommandsNew.AuthenticatePlayer. Loading user with login of sebby2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400" smtClean="0"/>
              <a:t>,Arcadia	0.01406112	0.000408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400" smtClean="0"/>
              <a:t>[10:07:23 AM] ExecuteDataset: Select * from $(user) Where LCASE(Login)='sebby2'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400" smtClean="0"/>
              <a:t>,Arcadia	0.014521312	0.000460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400" smtClean="0"/>
              <a:t>[10:07:23 AM] Cometa.Core.Server.CommandsNew.AuthenticatePlayer. User loaded okay, is valid, is in user role, is not blocked.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400" smtClean="0"/>
              <a:t>,Arcadia	0.019047712	0.004526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400" smtClean="0"/>
              <a:t>[10:07:23 AM] Cometa.Core.Server.CommandsNew.AuthenticatePlayer. Password matched.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400" smtClean="0"/>
              <a:t>,Arcadia	0.019882992	0.000835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400" smtClean="0"/>
              <a:t>[10:07:23 AM] ResponseMessageManager::GetMessageByShortCode: Begin...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1400" smtClean="0"/>
              <a:t>,Arcadia</a:t>
            </a:r>
          </a:p>
        </p:txBody>
      </p:sp>
      <p:sp>
        <p:nvSpPr>
          <p:cNvPr id="460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© University of Liverpool</a:t>
            </a:r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 pitchFamily="34" charset="0"/>
              </a:rPr>
              <a:t>COMP220/185</a:t>
            </a:r>
            <a:endParaRPr lang="en-US" altLang="en-US" sz="1200" smtClean="0">
              <a:latin typeface="TheSans B5 Plain" pitchFamily="34" charset="0"/>
            </a:endParaRPr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slide  </a:t>
            </a:r>
            <a:fld id="{88C3255B-7817-471C-B2AE-7A86564A989D}" type="slidenum">
              <a:rPr lang="en-US" altLang="en-US" sz="1200" smtClean="0">
                <a:latin typeface="TheSans B5 Plain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200" smtClean="0">
              <a:latin typeface="TheSans B5 Plai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661988"/>
          </a:xfrm>
        </p:spPr>
        <p:txBody>
          <a:bodyPr/>
          <a:lstStyle/>
          <a:p>
            <a:r>
              <a:rPr lang="en-GB" altLang="en-US" sz="3600" smtClean="0"/>
              <a:t>Validation testing (error case checking)</a:t>
            </a:r>
          </a:p>
        </p:txBody>
      </p:sp>
      <p:sp>
        <p:nvSpPr>
          <p:cNvPr id="4710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7848600" cy="4572000"/>
          </a:xfrm>
        </p:spPr>
        <p:txBody>
          <a:bodyPr/>
          <a:lstStyle/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000" smtClean="0"/>
              <a:t>Calendar dobCal = Calendar.getInstance(); // set up current time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000" smtClean="0"/>
              <a:t>		dobCal.setTimeInMillis(System.currentTimeMillis()); // set up time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000" smtClean="0"/>
              <a:t>		dobCal.add(Calendar.DAY,1); // move to tomorrow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000" smtClean="0"/>
              <a:t>Person person=new Person();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000" smtClean="0"/>
              <a:t>Boolean testFailed=true;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000" smtClean="0"/>
              <a:t>try {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000" smtClean="0"/>
              <a:t>   person.setDateOfBirth(badDate);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000" smtClean="0"/>
              <a:t>} catch (Exception) {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000" smtClean="0"/>
              <a:t>      testFailed=false;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000" smtClean="0"/>
              <a:t>}</a:t>
            </a:r>
          </a:p>
          <a:p>
            <a:pPr marL="0" indent="0">
              <a:buFont typeface="Times" panose="02020603050405020304" pitchFamily="18" charset="0"/>
              <a:buNone/>
            </a:pPr>
            <a:endParaRPr lang="en-GB" altLang="en-US" sz="2000" smtClean="0"/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000" smtClean="0"/>
              <a:t>This could equally be done and should be done with constructor</a:t>
            </a:r>
          </a:p>
          <a:p>
            <a:pPr marL="0" indent="0">
              <a:buFont typeface="Times" panose="02020603050405020304" pitchFamily="18" charset="0"/>
              <a:buNone/>
            </a:pPr>
            <a:r>
              <a:rPr lang="en-GB" altLang="en-US" sz="2000" smtClean="0"/>
              <a:t>Person p=new Person(“test”,”test”,”test”,”test”,”test”,badDate);</a:t>
            </a: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© University of Liverpool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 pitchFamily="34" charset="0"/>
              </a:rPr>
              <a:t>COMP220/185</a:t>
            </a:r>
            <a:endParaRPr lang="en-US" altLang="en-US" sz="1200" smtClean="0">
              <a:latin typeface="TheSans B5 Plain" pitchFamily="34" charset="0"/>
            </a:endParaRP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slide  </a:t>
            </a:r>
            <a:fld id="{3B04EFAF-798C-41A4-895C-D282F7F34931}" type="slidenum">
              <a:rPr lang="en-US" altLang="en-US" sz="1200" smtClean="0">
                <a:latin typeface="TheSans B5 Plain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200" smtClean="0">
              <a:latin typeface="TheSans B5 Plai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Need for automation</a:t>
            </a:r>
          </a:p>
        </p:txBody>
      </p:sp>
      <p:sp>
        <p:nvSpPr>
          <p:cNvPr id="4813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Many tests</a:t>
            </a:r>
          </a:p>
          <a:p>
            <a:r>
              <a:rPr lang="en-GB" altLang="en-US" smtClean="0"/>
              <a:t>Requirement for continuous regression testing</a:t>
            </a:r>
          </a:p>
          <a:p>
            <a:r>
              <a:rPr lang="en-GB" altLang="en-US" smtClean="0"/>
              <a:t>Rapid implementation of new functions</a:t>
            </a:r>
          </a:p>
          <a:p>
            <a:r>
              <a:rPr lang="en-GB" altLang="en-US" smtClean="0"/>
              <a:t>Less human error </a:t>
            </a:r>
          </a:p>
          <a:p>
            <a:endParaRPr lang="en-GB" altLang="en-US" smtClean="0"/>
          </a:p>
          <a:p>
            <a:r>
              <a:rPr lang="en-GB" altLang="en-US" smtClean="0"/>
              <a:t>Cost</a:t>
            </a:r>
          </a:p>
          <a:p>
            <a:pPr lvl="1"/>
            <a:r>
              <a:rPr lang="en-GB" altLang="en-US" smtClean="0"/>
              <a:t>High up front cost in time/money</a:t>
            </a:r>
          </a:p>
        </p:txBody>
      </p:sp>
      <p:sp>
        <p:nvSpPr>
          <p:cNvPr id="4813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© University of Liverpool</a:t>
            </a:r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 pitchFamily="34" charset="0"/>
              </a:rPr>
              <a:t>COMP220/185</a:t>
            </a:r>
            <a:endParaRPr lang="en-US" altLang="en-US" sz="1200" smtClean="0">
              <a:latin typeface="TheSans B5 Plain" pitchFamily="34" charset="0"/>
            </a:endParaRPr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slide  </a:t>
            </a:r>
            <a:fld id="{3E07DBA3-C1D1-4556-81C7-FE040445EED5}" type="slidenum">
              <a:rPr lang="en-US" altLang="en-US" sz="1200" smtClean="0">
                <a:latin typeface="TheSans B5 Plain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200" smtClean="0">
              <a:latin typeface="TheSans B5 Plai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4915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Hard to test all cases</a:t>
            </a:r>
          </a:p>
          <a:p>
            <a:r>
              <a:rPr lang="en-GB" altLang="en-US" smtClean="0"/>
              <a:t>Automation is essential to make testing effective</a:t>
            </a:r>
          </a:p>
          <a:p>
            <a:r>
              <a:rPr lang="en-GB" altLang="en-US" smtClean="0"/>
              <a:t>Orthogonal approach can be worth while to get coverage of modal bugs</a:t>
            </a:r>
          </a:p>
          <a:p>
            <a:endParaRPr lang="en-GB" altLang="en-US" smtClean="0"/>
          </a:p>
          <a:p>
            <a:endParaRPr lang="en-GB" altLang="en-US" smtClean="0"/>
          </a:p>
        </p:txBody>
      </p:sp>
      <p:sp>
        <p:nvSpPr>
          <p:cNvPr id="491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© University of Liverpool</a:t>
            </a: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 pitchFamily="34" charset="0"/>
              </a:rPr>
              <a:t>COMP220/185</a:t>
            </a:r>
            <a:endParaRPr lang="en-US" altLang="en-US" sz="1200" smtClean="0">
              <a:latin typeface="TheSans B5 Plain" pitchFamily="34" charset="0"/>
            </a:endParaRPr>
          </a:p>
        </p:txBody>
      </p:sp>
      <p:sp>
        <p:nvSpPr>
          <p:cNvPr id="491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slide  </a:t>
            </a:r>
            <a:fld id="{31B46DA3-7DB6-4836-B584-42BBCDCF27FA}" type="slidenum">
              <a:rPr lang="en-US" altLang="en-US" sz="1200" smtClean="0">
                <a:latin typeface="TheSans B5 Plain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200" smtClean="0">
              <a:latin typeface="TheSans B5 Plain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8229600" cy="661987"/>
          </a:xfrm>
        </p:spPr>
        <p:txBody>
          <a:bodyPr/>
          <a:lstStyle/>
          <a:p>
            <a:r>
              <a:rPr lang="en-GB" altLang="en-US" smtClean="0"/>
              <a:t>What is testing</a:t>
            </a:r>
          </a:p>
        </p:txBody>
      </p:sp>
      <p:sp>
        <p:nvSpPr>
          <p:cNvPr id="1229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7848600" cy="4572000"/>
          </a:xfrm>
        </p:spPr>
        <p:txBody>
          <a:bodyPr/>
          <a:lstStyle/>
          <a:p>
            <a:r>
              <a:rPr lang="en-GB" altLang="en-US" sz="2800" smtClean="0"/>
              <a:t>Determining the software conforms to the user’s requirements</a:t>
            </a:r>
          </a:p>
          <a:p>
            <a:r>
              <a:rPr lang="en-GB" altLang="en-US" sz="2800" smtClean="0"/>
              <a:t>Can include</a:t>
            </a:r>
          </a:p>
          <a:p>
            <a:pPr lvl="1"/>
            <a:r>
              <a:rPr lang="en-GB" altLang="en-US" sz="2800" smtClean="0"/>
              <a:t>Verification (against the spec.)</a:t>
            </a:r>
          </a:p>
          <a:p>
            <a:pPr lvl="1"/>
            <a:r>
              <a:rPr lang="en-GB" altLang="en-US" sz="2800" smtClean="0"/>
              <a:t>Validation (using customer or internal)</a:t>
            </a:r>
          </a:p>
          <a:p>
            <a:pPr lvl="1"/>
            <a:r>
              <a:rPr lang="en-GB" altLang="en-US" sz="2800" smtClean="0"/>
              <a:t>Performance</a:t>
            </a:r>
          </a:p>
          <a:p>
            <a:pPr lvl="1"/>
            <a:r>
              <a:rPr lang="en-GB" altLang="en-US" sz="2800" smtClean="0"/>
              <a:t>Security</a:t>
            </a:r>
          </a:p>
          <a:p>
            <a:pPr lvl="1"/>
            <a:r>
              <a:rPr lang="en-GB" altLang="en-US" sz="2800" smtClean="0"/>
              <a:t>Usability</a:t>
            </a:r>
          </a:p>
          <a:p>
            <a:pPr lvl="1"/>
            <a:r>
              <a:rPr lang="en-GB" altLang="en-US" sz="2800" smtClean="0"/>
              <a:t>Regulatory testing</a:t>
            </a:r>
          </a:p>
          <a:p>
            <a:pPr lvl="1"/>
            <a:r>
              <a:rPr lang="en-GB" altLang="en-US" sz="2800" smtClean="0"/>
              <a:t>Statistical testing</a:t>
            </a:r>
          </a:p>
          <a:p>
            <a:pPr lvl="1"/>
            <a:endParaRPr lang="en-GB" altLang="en-US" sz="2800" smtClean="0"/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© University of Liverpool</a:t>
            </a:r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 pitchFamily="34" charset="0"/>
              </a:rPr>
              <a:t>COMP220/185</a:t>
            </a:r>
            <a:endParaRPr lang="en-US" altLang="en-US" sz="1200" smtClean="0">
              <a:latin typeface="TheSans B5 Plain" pitchFamily="34" charset="0"/>
            </a:endParaRP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slide  </a:t>
            </a:r>
            <a:fld id="{0B656101-1968-4EEE-8A02-E1007A220690}" type="slidenum">
              <a:rPr lang="en-US" altLang="en-US" sz="1200" smtClean="0">
                <a:latin typeface="TheSans B5 Plain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 smtClean="0">
              <a:latin typeface="TheSans B5 Plai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229600" cy="661988"/>
          </a:xfrm>
        </p:spPr>
        <p:txBody>
          <a:bodyPr/>
          <a:lstStyle/>
          <a:p>
            <a:r>
              <a:rPr lang="en-GB" altLang="en-US" smtClean="0"/>
              <a:t>Case study.. game  (how to test?)</a:t>
            </a:r>
          </a:p>
        </p:txBody>
      </p:sp>
      <p:sp>
        <p:nvSpPr>
          <p:cNvPr id="133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© University of Liverpool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 pitchFamily="34" charset="0"/>
              </a:rPr>
              <a:t>COMP220/185</a:t>
            </a:r>
            <a:endParaRPr lang="en-US" altLang="en-US" sz="1200" smtClean="0">
              <a:latin typeface="TheSans B5 Plain" pitchFamily="34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slide  </a:t>
            </a:r>
            <a:fld id="{804E4F6C-61AF-468D-AEEC-D03EF0912D34}" type="slidenum">
              <a:rPr lang="en-US" altLang="en-US" sz="1200" smtClean="0">
                <a:latin typeface="TheSans B5 Plain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 smtClean="0">
              <a:latin typeface="TheSans B5 Plain" pitchFamily="34" charset="0"/>
            </a:endParaRPr>
          </a:p>
        </p:txBody>
      </p:sp>
      <p:pic>
        <p:nvPicPr>
          <p:cNvPr id="133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196975"/>
            <a:ext cx="6408738" cy="4967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EA2F334-E03C-4DB7-B618-2283F0624BFE}"/>
              </a:ext>
            </a:extLst>
          </p:cNvPr>
          <p:cNvSpPr/>
          <p:nvPr/>
        </p:nvSpPr>
        <p:spPr>
          <a:xfrm>
            <a:off x="5795963" y="1268413"/>
            <a:ext cx="2016125" cy="86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solidFill>
                  <a:schemeClr val="tx1"/>
                </a:solidFill>
              </a:rPr>
              <a:t>UI testing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819C38-318B-4AAD-BEFA-B8C6257703F7}"/>
              </a:ext>
            </a:extLst>
          </p:cNvPr>
          <p:cNvSpPr/>
          <p:nvPr/>
        </p:nvSpPr>
        <p:spPr>
          <a:xfrm>
            <a:off x="5940425" y="2219325"/>
            <a:ext cx="2016125" cy="865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solidFill>
                  <a:schemeClr val="tx1"/>
                </a:solidFill>
              </a:rPr>
              <a:t>Performance testing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E3700D-3330-498C-9C69-A7BBFF89C7B6}"/>
              </a:ext>
            </a:extLst>
          </p:cNvPr>
          <p:cNvSpPr/>
          <p:nvPr/>
        </p:nvSpPr>
        <p:spPr>
          <a:xfrm>
            <a:off x="6227763" y="3141663"/>
            <a:ext cx="2016125" cy="86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solidFill>
                  <a:schemeClr val="tx1"/>
                </a:solidFill>
              </a:rPr>
              <a:t>Functional testing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62AFB0-C873-49C6-AE63-6149555ABCAC}"/>
              </a:ext>
            </a:extLst>
          </p:cNvPr>
          <p:cNvSpPr/>
          <p:nvPr/>
        </p:nvSpPr>
        <p:spPr>
          <a:xfrm>
            <a:off x="6084888" y="4149725"/>
            <a:ext cx="2016125" cy="86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solidFill>
                  <a:schemeClr val="tx1"/>
                </a:solidFill>
              </a:rPr>
              <a:t>Regulatory testing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ECFA7E-57E6-4425-B42B-CE565D6382C9}"/>
              </a:ext>
            </a:extLst>
          </p:cNvPr>
          <p:cNvSpPr/>
          <p:nvPr/>
        </p:nvSpPr>
        <p:spPr>
          <a:xfrm>
            <a:off x="6084888" y="5300663"/>
            <a:ext cx="2016125" cy="86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solidFill>
                  <a:schemeClr val="tx1"/>
                </a:solidFill>
              </a:rPr>
              <a:t>Statistical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8229600" cy="661987"/>
          </a:xfrm>
        </p:spPr>
        <p:txBody>
          <a:bodyPr/>
          <a:lstStyle/>
          <a:p>
            <a:r>
              <a:rPr lang="en-GB" altLang="en-US" smtClean="0"/>
              <a:t>Win structure</a:t>
            </a:r>
          </a:p>
        </p:txBody>
      </p:sp>
      <p:sp>
        <p:nvSpPr>
          <p:cNvPr id="1433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© University of Liverpool</a:t>
            </a: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 pitchFamily="34" charset="0"/>
              </a:rPr>
              <a:t>COMP220/185</a:t>
            </a:r>
            <a:endParaRPr lang="en-US" altLang="en-US" sz="1200" smtClean="0">
              <a:latin typeface="TheSans B5 Plain" pitchFamily="34" charset="0"/>
            </a:endParaRP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slide  </a:t>
            </a:r>
            <a:fld id="{F346E3C4-FC45-45E5-9328-2E422A15B439}" type="slidenum">
              <a:rPr lang="en-US" altLang="en-US" sz="1200" smtClean="0">
                <a:latin typeface="TheSans B5 Plain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 smtClean="0">
              <a:latin typeface="TheSans B5 Plain" pitchFamily="34" charset="0"/>
            </a:endParaRPr>
          </a:p>
        </p:txBody>
      </p:sp>
      <p:pic>
        <p:nvPicPr>
          <p:cNvPr id="14343" name="Picture 4" descr="http://www.fruitserver.com/mobile/ViperActive/images/768_1024/login_awar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52513"/>
            <a:ext cx="7632700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Some Details</a:t>
            </a:r>
          </a:p>
        </p:txBody>
      </p:sp>
      <p:sp>
        <p:nvSpPr>
          <p:cNvPr id="1536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Each reel has 256 symbols</a:t>
            </a:r>
          </a:p>
          <a:p>
            <a:r>
              <a:rPr lang="en-GB" altLang="en-US" smtClean="0"/>
              <a:t>5 Reels</a:t>
            </a:r>
          </a:p>
          <a:p>
            <a:r>
              <a:rPr lang="en-GB" altLang="en-US" smtClean="0"/>
              <a:t>How many possible combinations?</a:t>
            </a:r>
          </a:p>
          <a:p>
            <a:pPr lvl="1"/>
            <a:r>
              <a:rPr lang="en-GB" altLang="en-US" smtClean="0"/>
              <a:t>(256)^5 = 1,099,511,627,776</a:t>
            </a:r>
          </a:p>
          <a:p>
            <a:pPr lvl="1"/>
            <a:r>
              <a:rPr lang="en-GB" altLang="en-US" smtClean="0"/>
              <a:t>10,000 spins/second = 636 days</a:t>
            </a:r>
          </a:p>
          <a:p>
            <a:r>
              <a:rPr lang="en-GB" altLang="en-US" smtClean="0"/>
              <a:t>Bigger problem</a:t>
            </a:r>
          </a:p>
          <a:p>
            <a:pPr lvl="1"/>
            <a:r>
              <a:rPr lang="en-GB" altLang="en-US" smtClean="0"/>
              <a:t>How to write 1,099,511,627,776 test cases?</a:t>
            </a:r>
          </a:p>
          <a:p>
            <a:endParaRPr lang="en-GB" altLang="en-US" smtClean="0"/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© University of Liverpool</a:t>
            </a:r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 pitchFamily="34" charset="0"/>
              </a:rPr>
              <a:t>COMP220/185</a:t>
            </a:r>
            <a:endParaRPr lang="en-US" altLang="en-US" sz="1200" smtClean="0">
              <a:latin typeface="TheSans B5 Plain" pitchFamily="34" charset="0"/>
            </a:endParaRP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slide  </a:t>
            </a:r>
            <a:fld id="{4DD83625-B7B9-4642-9441-0275F30E56E6}" type="slidenum">
              <a:rPr lang="en-US" altLang="en-US" sz="1200" smtClean="0">
                <a:latin typeface="TheSans B5 Plain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 smtClean="0">
              <a:latin typeface="TheSans B5 Plai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Statistical testing</a:t>
            </a:r>
          </a:p>
        </p:txBody>
      </p:sp>
      <p:sp>
        <p:nvSpPr>
          <p:cNvPr id="1638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Execute a subset of the tests for the game (500 million games) and determine</a:t>
            </a:r>
          </a:p>
          <a:p>
            <a:pPr lvl="1"/>
            <a:r>
              <a:rPr lang="en-GB" altLang="en-US" smtClean="0"/>
              <a:t>Each win’s probability</a:t>
            </a:r>
          </a:p>
          <a:p>
            <a:pPr lvl="1"/>
            <a:r>
              <a:rPr lang="en-GB" altLang="en-US" smtClean="0"/>
              <a:t>Total payout of game</a:t>
            </a:r>
          </a:p>
          <a:p>
            <a:pPr lvl="1"/>
            <a:r>
              <a:rPr lang="en-GB" altLang="en-US" smtClean="0"/>
              <a:t>If payout is within expected range</a:t>
            </a:r>
          </a:p>
          <a:p>
            <a:pPr lvl="2"/>
            <a:r>
              <a:rPr lang="en-GB" altLang="en-US" smtClean="0"/>
              <a:t>Plus or minus 2 standard deviations from mean</a:t>
            </a:r>
          </a:p>
        </p:txBody>
      </p:sp>
      <p:sp>
        <p:nvSpPr>
          <p:cNvPr id="16388" name="Date Placeholder 3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 pitchFamily="34" charset="0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© University of Liverpool</a:t>
            </a:r>
          </a:p>
        </p:txBody>
      </p:sp>
      <p:sp>
        <p:nvSpPr>
          <p:cNvPr id="16389" name="Footer Placeholder 4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 pitchFamily="34" charset="0"/>
              </a:defRPr>
            </a:lvl9pPr>
          </a:lstStyle>
          <a:p>
            <a:r>
              <a:rPr lang="en-IE" altLang="en-US" sz="1200" smtClean="0">
                <a:solidFill>
                  <a:srgbClr val="08515E"/>
                </a:solidFill>
              </a:rPr>
              <a:t>COMP220/285</a:t>
            </a:r>
            <a:endParaRPr lang="en-US" altLang="en-US" sz="1200" smtClean="0">
              <a:solidFill>
                <a:srgbClr val="08515E"/>
              </a:solidFill>
            </a:endParaRPr>
          </a:p>
        </p:txBody>
      </p:sp>
      <p:sp>
        <p:nvSpPr>
          <p:cNvPr id="16390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heSans B5 Plain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heSans B5 Plain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heSans B5 Plain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heSans B5 Plain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heSans B5 Plain" pitchFamily="34" charset="0"/>
              </a:defRPr>
            </a:lvl9pPr>
          </a:lstStyle>
          <a:p>
            <a:r>
              <a:rPr lang="en-US" altLang="en-US" sz="1200" smtClean="0">
                <a:solidFill>
                  <a:srgbClr val="08515E"/>
                </a:solidFill>
              </a:rPr>
              <a:t>slide  </a:t>
            </a:r>
            <a:fld id="{93701B6F-E0EE-4A12-B59E-8A3C30833647}" type="slidenum">
              <a:rPr lang="en-US" altLang="en-US" sz="1200" smtClean="0">
                <a:solidFill>
                  <a:srgbClr val="08515E"/>
                </a:solidFill>
              </a:rPr>
              <a:pPr/>
              <a:t>8</a:t>
            </a:fld>
            <a:endParaRPr lang="en-US" altLang="en-US" sz="1200" smtClean="0">
              <a:solidFill>
                <a:srgbClr val="08515E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Win structures and payout rules</a:t>
            </a:r>
          </a:p>
        </p:txBody>
      </p:sp>
      <p:sp>
        <p:nvSpPr>
          <p:cNvPr id="1741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665288"/>
            <a:ext cx="8291513" cy="4572000"/>
          </a:xfrm>
        </p:spPr>
        <p:txBody>
          <a:bodyPr/>
          <a:lstStyle/>
          <a:p>
            <a:r>
              <a:rPr lang="en-GB" altLang="en-US" smtClean="0"/>
              <a:t>TEN TEN TEN	// 3 inline wins</a:t>
            </a:r>
          </a:p>
          <a:p>
            <a:pPr lvl="1"/>
            <a:r>
              <a:rPr lang="en-GB" altLang="en-US" smtClean="0"/>
              <a:t>WILDS substitute</a:t>
            </a:r>
          </a:p>
          <a:p>
            <a:pPr lvl="1"/>
            <a:r>
              <a:rPr lang="en-GB" altLang="en-US" smtClean="0"/>
              <a:t>So TEN WILD TEN  pays a 3 x TEN win</a:t>
            </a:r>
          </a:p>
          <a:p>
            <a:r>
              <a:rPr lang="en-GB" altLang="en-US" smtClean="0"/>
              <a:t>Four line wins</a:t>
            </a:r>
          </a:p>
          <a:p>
            <a:pPr lvl="1"/>
            <a:r>
              <a:rPr lang="en-GB" altLang="en-US" smtClean="0"/>
              <a:t>TEN TEN TEN TEN</a:t>
            </a:r>
          </a:p>
          <a:p>
            <a:pPr lvl="1"/>
            <a:r>
              <a:rPr lang="en-GB" altLang="en-US" smtClean="0"/>
              <a:t>TEN TEN WILD TEN</a:t>
            </a:r>
          </a:p>
          <a:p>
            <a:r>
              <a:rPr lang="en-GB" altLang="en-US" smtClean="0"/>
              <a:t>How about</a:t>
            </a:r>
          </a:p>
          <a:p>
            <a:pPr lvl="1"/>
            <a:r>
              <a:rPr lang="en-GB" altLang="en-US" smtClean="0"/>
              <a:t>WILD WILD J   TEN</a:t>
            </a:r>
          </a:p>
          <a:p>
            <a:endParaRPr lang="en-GB" altLang="en-US" smtClean="0"/>
          </a:p>
          <a:p>
            <a:endParaRPr lang="en-GB" altLang="en-US" smtClean="0"/>
          </a:p>
          <a:p>
            <a:endParaRPr lang="en-GB" altLang="en-US" smtClean="0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© University of Liverpool</a:t>
            </a: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E" altLang="en-US" sz="1200" smtClean="0">
                <a:latin typeface="TheSans B5 Plain" pitchFamily="34" charset="0"/>
              </a:rPr>
              <a:t>COMP220/185</a:t>
            </a:r>
            <a:endParaRPr lang="en-US" altLang="en-US" sz="1200" smtClean="0">
              <a:latin typeface="TheSans B5 Plain" pitchFamily="34" charset="0"/>
            </a:endParaRP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•"/>
              <a:defRPr sz="3200">
                <a:solidFill>
                  <a:srgbClr val="08515E"/>
                </a:solidFill>
                <a:latin typeface="TheSans B7 Bold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Font typeface="Times CE" pitchFamily="16" charset="0"/>
              <a:buChar char="-"/>
              <a:defRPr sz="3200">
                <a:solidFill>
                  <a:srgbClr val="336600"/>
                </a:solidFill>
                <a:latin typeface="TheSans B5 Plain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800">
                <a:solidFill>
                  <a:srgbClr val="08515E"/>
                </a:solidFill>
                <a:latin typeface="TheSans B5 Plain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336600"/>
                </a:solidFill>
                <a:latin typeface="TheSans B5 Plain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-"/>
              <a:defRPr sz="2400">
                <a:solidFill>
                  <a:srgbClr val="08515E"/>
                </a:solidFill>
                <a:latin typeface="TheSans B5 Plain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smtClean="0">
                <a:latin typeface="TheSans B5 Plain" pitchFamily="34" charset="0"/>
              </a:rPr>
              <a:t>slide  </a:t>
            </a:r>
            <a:fld id="{F5EC6FE4-095C-49C2-96B6-2EF9E0AD7348}" type="slidenum">
              <a:rPr lang="en-US" altLang="en-US" sz="1200" smtClean="0">
                <a:latin typeface="TheSans B5 Plain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 smtClean="0">
              <a:latin typeface="TheSans B5 Plai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bitage Presentation 2011">
  <a:themeElements>
    <a:clrScheme name="">
      <a:dk1>
        <a:srgbClr val="00494F"/>
      </a:dk1>
      <a:lt1>
        <a:srgbClr val="FFFFFF"/>
      </a:lt1>
      <a:dk2>
        <a:srgbClr val="709302"/>
      </a:dk2>
      <a:lt2>
        <a:srgbClr val="CEEA82"/>
      </a:lt2>
      <a:accent1>
        <a:srgbClr val="EFEA07"/>
      </a:accent1>
      <a:accent2>
        <a:srgbClr val="8C706B"/>
      </a:accent2>
      <a:accent3>
        <a:srgbClr val="FFFFFF"/>
      </a:accent3>
      <a:accent4>
        <a:srgbClr val="003D42"/>
      </a:accent4>
      <a:accent5>
        <a:srgbClr val="F6F3AA"/>
      </a:accent5>
      <a:accent6>
        <a:srgbClr val="7E6560"/>
      </a:accent6>
      <a:hlink>
        <a:srgbClr val="00494F"/>
      </a:hlink>
      <a:folHlink>
        <a:srgbClr val="CEEA82"/>
      </a:folHlink>
    </a:clrScheme>
    <a:fontScheme name="Orbitage Presentation 2011">
      <a:majorFont>
        <a:latin typeface="TheSans B7 Bold"/>
        <a:ea typeface=""/>
        <a:cs typeface=""/>
      </a:majorFont>
      <a:minorFont>
        <a:latin typeface="TheSans B7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rbitage Presentation 201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ge Presentation 201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ge Presentation 201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Orbitage Presentation 2011</Template>
  <TotalTime>32684</TotalTime>
  <Words>1778</Words>
  <Application>Microsoft Office PowerPoint</Application>
  <PresentationFormat>On-screen Show (4:3)</PresentationFormat>
  <Paragraphs>662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TheSans B5 Plain</vt:lpstr>
      <vt:lpstr>Arial</vt:lpstr>
      <vt:lpstr>TheSans B7 Bold</vt:lpstr>
      <vt:lpstr>Times</vt:lpstr>
      <vt:lpstr>Times CE</vt:lpstr>
      <vt:lpstr>Wingdings</vt:lpstr>
      <vt:lpstr>Calibri</vt:lpstr>
      <vt:lpstr>Times New Roman</vt:lpstr>
      <vt:lpstr>Orbitage Presentation 2011</vt:lpstr>
      <vt:lpstr>    TESTING PRINCIPLES AND PRACTISE</vt:lpstr>
      <vt:lpstr>Testing Principles</vt:lpstr>
      <vt:lpstr>Testing Principles</vt:lpstr>
      <vt:lpstr>What is testing</vt:lpstr>
      <vt:lpstr>Case study.. game  (how to test?)</vt:lpstr>
      <vt:lpstr>Win structure</vt:lpstr>
      <vt:lpstr>Some Details</vt:lpstr>
      <vt:lpstr>Statistical testing</vt:lpstr>
      <vt:lpstr>Win structures and payout rules</vt:lpstr>
      <vt:lpstr>Rules</vt:lpstr>
      <vt:lpstr>Special features</vt:lpstr>
      <vt:lpstr>Scattered symbols</vt:lpstr>
      <vt:lpstr>Exercise</vt:lpstr>
      <vt:lpstr>Feature wins</vt:lpstr>
      <vt:lpstr>Target code</vt:lpstr>
      <vt:lpstr>Testing approach</vt:lpstr>
      <vt:lpstr>Orthogonal testing and modes</vt:lpstr>
      <vt:lpstr>Orthogonal array testing</vt:lpstr>
      <vt:lpstr>Orthogonal array testing</vt:lpstr>
      <vt:lpstr>Orthogonal array testing</vt:lpstr>
      <vt:lpstr>Defect density, clustered or isolated</vt:lpstr>
      <vt:lpstr>In practise</vt:lpstr>
      <vt:lpstr>Orthogonal testing for our game</vt:lpstr>
      <vt:lpstr>Orthogonal testing</vt:lpstr>
      <vt:lpstr>More testing of the machine </vt:lpstr>
      <vt:lpstr>Adding in random numbers</vt:lpstr>
      <vt:lpstr>Testing calculations</vt:lpstr>
      <vt:lpstr>Testing calculations</vt:lpstr>
      <vt:lpstr>Testing levels</vt:lpstr>
      <vt:lpstr>Test Example</vt:lpstr>
      <vt:lpstr>Testing example code (boundary cases)</vt:lpstr>
      <vt:lpstr>Fundamental problem with test code</vt:lpstr>
      <vt:lpstr>Testing Example</vt:lpstr>
      <vt:lpstr>Test Example</vt:lpstr>
      <vt:lpstr>Testing and debugging</vt:lpstr>
      <vt:lpstr>Server logs  (web debugging)</vt:lpstr>
      <vt:lpstr>Validation testing (error case checking)</vt:lpstr>
      <vt:lpstr>Need for automation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IPTV Systems</dc:title>
  <dc:creator>Jeffrey</dc:creator>
  <cp:lastModifiedBy>Coope, Sebastian</cp:lastModifiedBy>
  <cp:revision>309</cp:revision>
  <dcterms:created xsi:type="dcterms:W3CDTF">2011-03-17T01:48:00Z</dcterms:created>
  <dcterms:modified xsi:type="dcterms:W3CDTF">2021-03-02T16:19:34Z</dcterms:modified>
</cp:coreProperties>
</file>