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5"/>
  </p:notesMasterIdLst>
  <p:handoutMasterIdLst>
    <p:handoutMasterId r:id="rId56"/>
  </p:handoutMasterIdLst>
  <p:sldIdLst>
    <p:sldId id="256" r:id="rId2"/>
    <p:sldId id="270" r:id="rId3"/>
    <p:sldId id="257" r:id="rId4"/>
    <p:sldId id="289" r:id="rId5"/>
    <p:sldId id="290" r:id="rId6"/>
    <p:sldId id="265" r:id="rId7"/>
    <p:sldId id="258" r:id="rId8"/>
    <p:sldId id="288" r:id="rId9"/>
    <p:sldId id="259" r:id="rId10"/>
    <p:sldId id="261" r:id="rId11"/>
    <p:sldId id="291" r:id="rId12"/>
    <p:sldId id="262" r:id="rId13"/>
    <p:sldId id="274" r:id="rId14"/>
    <p:sldId id="263" r:id="rId15"/>
    <p:sldId id="296" r:id="rId16"/>
    <p:sldId id="264" r:id="rId17"/>
    <p:sldId id="260" r:id="rId18"/>
    <p:sldId id="266" r:id="rId19"/>
    <p:sldId id="277" r:id="rId20"/>
    <p:sldId id="278" r:id="rId21"/>
    <p:sldId id="279" r:id="rId22"/>
    <p:sldId id="267" r:id="rId23"/>
    <p:sldId id="271" r:id="rId24"/>
    <p:sldId id="268" r:id="rId25"/>
    <p:sldId id="273" r:id="rId26"/>
    <p:sldId id="310" r:id="rId27"/>
    <p:sldId id="275" r:id="rId28"/>
    <p:sldId id="269" r:id="rId29"/>
    <p:sldId id="276" r:id="rId30"/>
    <p:sldId id="280" r:id="rId31"/>
    <p:sldId id="281" r:id="rId32"/>
    <p:sldId id="282" r:id="rId33"/>
    <p:sldId id="283" r:id="rId34"/>
    <p:sldId id="285" r:id="rId35"/>
    <p:sldId id="284" r:id="rId36"/>
    <p:sldId id="293" r:id="rId37"/>
    <p:sldId id="294" r:id="rId38"/>
    <p:sldId id="295" r:id="rId39"/>
    <p:sldId id="286" r:id="rId40"/>
    <p:sldId id="287" r:id="rId41"/>
    <p:sldId id="304" r:id="rId42"/>
    <p:sldId id="292" r:id="rId43"/>
    <p:sldId id="297" r:id="rId44"/>
    <p:sldId id="298" r:id="rId45"/>
    <p:sldId id="299" r:id="rId46"/>
    <p:sldId id="303" r:id="rId47"/>
    <p:sldId id="300" r:id="rId48"/>
    <p:sldId id="302" r:id="rId49"/>
    <p:sldId id="305" r:id="rId50"/>
    <p:sldId id="306" r:id="rId51"/>
    <p:sldId id="308" r:id="rId52"/>
    <p:sldId id="307" r:id="rId53"/>
    <p:sldId id="309" r:id="rId54"/>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heSans B5 Plain" pitchFamily="34" charset="0"/>
        <a:ea typeface="+mn-ea"/>
        <a:cs typeface="+mn-cs"/>
      </a:defRPr>
    </a:lvl1pPr>
    <a:lvl2pPr marL="457200" algn="l" rtl="0" fontAlgn="base">
      <a:spcBef>
        <a:spcPct val="0"/>
      </a:spcBef>
      <a:spcAft>
        <a:spcPct val="0"/>
      </a:spcAft>
      <a:defRPr sz="2400" kern="1200">
        <a:solidFill>
          <a:schemeClr val="tx1"/>
        </a:solidFill>
        <a:latin typeface="TheSans B5 Plain" pitchFamily="34" charset="0"/>
        <a:ea typeface="+mn-ea"/>
        <a:cs typeface="+mn-cs"/>
      </a:defRPr>
    </a:lvl2pPr>
    <a:lvl3pPr marL="914400" algn="l" rtl="0" fontAlgn="base">
      <a:spcBef>
        <a:spcPct val="0"/>
      </a:spcBef>
      <a:spcAft>
        <a:spcPct val="0"/>
      </a:spcAft>
      <a:defRPr sz="2400" kern="1200">
        <a:solidFill>
          <a:schemeClr val="tx1"/>
        </a:solidFill>
        <a:latin typeface="TheSans B5 Plain" pitchFamily="34" charset="0"/>
        <a:ea typeface="+mn-ea"/>
        <a:cs typeface="+mn-cs"/>
      </a:defRPr>
    </a:lvl3pPr>
    <a:lvl4pPr marL="1371600" algn="l" rtl="0" fontAlgn="base">
      <a:spcBef>
        <a:spcPct val="0"/>
      </a:spcBef>
      <a:spcAft>
        <a:spcPct val="0"/>
      </a:spcAft>
      <a:defRPr sz="2400" kern="1200">
        <a:solidFill>
          <a:schemeClr val="tx1"/>
        </a:solidFill>
        <a:latin typeface="TheSans B5 Plain" pitchFamily="34" charset="0"/>
        <a:ea typeface="+mn-ea"/>
        <a:cs typeface="+mn-cs"/>
      </a:defRPr>
    </a:lvl4pPr>
    <a:lvl5pPr marL="1828800" algn="l" rtl="0" fontAlgn="base">
      <a:spcBef>
        <a:spcPct val="0"/>
      </a:spcBef>
      <a:spcAft>
        <a:spcPct val="0"/>
      </a:spcAft>
      <a:defRPr sz="2400" kern="1200">
        <a:solidFill>
          <a:schemeClr val="tx1"/>
        </a:solidFill>
        <a:latin typeface="TheSans B5 Plain" pitchFamily="34" charset="0"/>
        <a:ea typeface="+mn-ea"/>
        <a:cs typeface="+mn-cs"/>
      </a:defRPr>
    </a:lvl5pPr>
    <a:lvl6pPr marL="2286000" algn="l" defTabSz="914400" rtl="0" eaLnBrk="1" latinLnBrk="0" hangingPunct="1">
      <a:defRPr sz="2400" kern="1200">
        <a:solidFill>
          <a:schemeClr val="tx1"/>
        </a:solidFill>
        <a:latin typeface="TheSans B5 Plain" pitchFamily="34" charset="0"/>
        <a:ea typeface="+mn-ea"/>
        <a:cs typeface="+mn-cs"/>
      </a:defRPr>
    </a:lvl6pPr>
    <a:lvl7pPr marL="2743200" algn="l" defTabSz="914400" rtl="0" eaLnBrk="1" latinLnBrk="0" hangingPunct="1">
      <a:defRPr sz="2400" kern="1200">
        <a:solidFill>
          <a:schemeClr val="tx1"/>
        </a:solidFill>
        <a:latin typeface="TheSans B5 Plain" pitchFamily="34" charset="0"/>
        <a:ea typeface="+mn-ea"/>
        <a:cs typeface="+mn-cs"/>
      </a:defRPr>
    </a:lvl7pPr>
    <a:lvl8pPr marL="3200400" algn="l" defTabSz="914400" rtl="0" eaLnBrk="1" latinLnBrk="0" hangingPunct="1">
      <a:defRPr sz="2400" kern="1200">
        <a:solidFill>
          <a:schemeClr val="tx1"/>
        </a:solidFill>
        <a:latin typeface="TheSans B5 Plain" pitchFamily="34" charset="0"/>
        <a:ea typeface="+mn-ea"/>
        <a:cs typeface="+mn-cs"/>
      </a:defRPr>
    </a:lvl8pPr>
    <a:lvl9pPr marL="3657600" algn="l" defTabSz="914400" rtl="0" eaLnBrk="1" latinLnBrk="0" hangingPunct="1">
      <a:defRPr sz="2400" kern="1200">
        <a:solidFill>
          <a:schemeClr val="tx1"/>
        </a:solidFill>
        <a:latin typeface="TheSans B5 Plain"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5A6"/>
    <a:srgbClr val="292A2D"/>
    <a:srgbClr val="F4F4F4"/>
    <a:srgbClr val="38393D"/>
    <a:srgbClr val="5A5B62"/>
    <a:srgbClr val="99CC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94" d="100"/>
          <a:sy n="94" d="100"/>
        </p:scale>
        <p:origin x="113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604"/>
    </p:cViewPr>
  </p:sorterViewPr>
  <p:notesViewPr>
    <p:cSldViewPr>
      <p:cViewPr varScale="1">
        <p:scale>
          <a:sx n="74" d="100"/>
          <a:sy n="74" d="100"/>
        </p:scale>
        <p:origin x="-140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defRPr>
            </a:lvl1pPr>
          </a:lstStyle>
          <a:p>
            <a:pPr>
              <a:defRPr/>
            </a:pPr>
            <a:r>
              <a:rPr lang="en-US"/>
              <a:t>&lt;Program Title&gt;</a:t>
            </a:r>
            <a:endParaRPr lang="en-US" dirty="0"/>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a:lvl1pPr>
          </a:lstStyle>
          <a:p>
            <a:fld id="{25230C0D-AEC9-41E7-BA0F-5A794201AEB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defRPr>
            </a:lvl1pPr>
          </a:lstStyle>
          <a:p>
            <a:pPr>
              <a:defRPr/>
            </a:pPr>
            <a:r>
              <a:rPr lang="en-US"/>
              <a:t>&lt;Program Title&gt;</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panose="02020603050405020304" pitchFamily="18" charset="0"/>
              </a:defRPr>
            </a:lvl1pPr>
          </a:lstStyle>
          <a:p>
            <a:fld id="{9F7F3160-FDE3-4632-ABF2-56E1CA10FDA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1501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A1382243-C01C-4AF1-87FA-D2C4BCA6EAD1}" type="slidenum">
              <a:rPr lang="en-US" altLang="en-US"/>
              <a:pPr/>
              <a:t>‹#›</a:t>
            </a:fld>
            <a:endParaRPr lang="en-US" altLang="en-US"/>
          </a:p>
        </p:txBody>
      </p:sp>
    </p:spTree>
    <p:extLst>
      <p:ext uri="{BB962C8B-B14F-4D97-AF65-F5344CB8AC3E}">
        <p14:creationId xmlns:p14="http://schemas.microsoft.com/office/powerpoint/2010/main" val="177102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92A78CBF-D3A0-4BF2-B175-8FB61F424C48}" type="slidenum">
              <a:rPr lang="en-US" altLang="en-US"/>
              <a:pPr/>
              <a:t>‹#›</a:t>
            </a:fld>
            <a:endParaRPr lang="en-US" altLang="en-US"/>
          </a:p>
        </p:txBody>
      </p:sp>
    </p:spTree>
    <p:extLst>
      <p:ext uri="{BB962C8B-B14F-4D97-AF65-F5344CB8AC3E}">
        <p14:creationId xmlns:p14="http://schemas.microsoft.com/office/powerpoint/2010/main" val="217519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A7E6B4E0-2E06-45BC-B838-71503EC315D1}" type="slidenum">
              <a:rPr lang="en-US" altLang="en-US"/>
              <a:pPr/>
              <a:t>‹#›</a:t>
            </a:fld>
            <a:endParaRPr lang="en-US" altLang="en-US"/>
          </a:p>
        </p:txBody>
      </p:sp>
    </p:spTree>
    <p:extLst>
      <p:ext uri="{BB962C8B-B14F-4D97-AF65-F5344CB8AC3E}">
        <p14:creationId xmlns:p14="http://schemas.microsoft.com/office/powerpoint/2010/main" val="23127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04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3DC8BB04-8F08-4FA4-83A8-0607236F1B12}" type="slidenum">
              <a:rPr lang="en-US" altLang="en-US"/>
              <a:pPr/>
              <a:t>‹#›</a:t>
            </a:fld>
            <a:endParaRPr lang="en-US" altLang="en-US"/>
          </a:p>
        </p:txBody>
      </p:sp>
    </p:spTree>
    <p:extLst>
      <p:ext uri="{BB962C8B-B14F-4D97-AF65-F5344CB8AC3E}">
        <p14:creationId xmlns:p14="http://schemas.microsoft.com/office/powerpoint/2010/main" val="51848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r>
              <a:rPr lang="en-US" altLang="en-US"/>
              <a:t>slide  </a:t>
            </a:r>
            <a:fld id="{1F5E50FC-56F3-4959-86E0-E7CE46658E0E}" type="slidenum">
              <a:rPr lang="en-US" altLang="en-US"/>
              <a:pPr/>
              <a:t>‹#›</a:t>
            </a:fld>
            <a:endParaRPr lang="en-US" altLang="en-US"/>
          </a:p>
        </p:txBody>
      </p:sp>
    </p:spTree>
    <p:extLst>
      <p:ext uri="{BB962C8B-B14F-4D97-AF65-F5344CB8AC3E}">
        <p14:creationId xmlns:p14="http://schemas.microsoft.com/office/powerpoint/2010/main" val="41728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5A10507D-5A44-46D0-824F-7452EB8C2989}" type="slidenum">
              <a:rPr lang="en-US" altLang="en-US"/>
              <a:pPr/>
              <a:t>‹#›</a:t>
            </a:fld>
            <a:endParaRPr lang="en-US" altLang="en-US"/>
          </a:p>
        </p:txBody>
      </p:sp>
    </p:spTree>
    <p:extLst>
      <p:ext uri="{BB962C8B-B14F-4D97-AF65-F5344CB8AC3E}">
        <p14:creationId xmlns:p14="http://schemas.microsoft.com/office/powerpoint/2010/main" val="60270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slide  </a:t>
            </a:r>
            <a:fld id="{6E7892BB-884C-430E-97C7-CFD117986BDA}" type="slidenum">
              <a:rPr lang="en-US" altLang="en-US"/>
              <a:pPr/>
              <a:t>‹#›</a:t>
            </a:fld>
            <a:endParaRPr lang="en-US" altLang="en-US"/>
          </a:p>
        </p:txBody>
      </p:sp>
    </p:spTree>
    <p:extLst>
      <p:ext uri="{BB962C8B-B14F-4D97-AF65-F5344CB8AC3E}">
        <p14:creationId xmlns:p14="http://schemas.microsoft.com/office/powerpoint/2010/main" val="32033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slide  </a:t>
            </a:r>
            <a:fld id="{F9E5CD9A-6CFC-46A4-A5DC-B582E420DB16}" type="slidenum">
              <a:rPr lang="en-US" altLang="en-US"/>
              <a:pPr/>
              <a:t>‹#›</a:t>
            </a:fld>
            <a:endParaRPr lang="en-US" altLang="en-US"/>
          </a:p>
        </p:txBody>
      </p:sp>
    </p:spTree>
    <p:extLst>
      <p:ext uri="{BB962C8B-B14F-4D97-AF65-F5344CB8AC3E}">
        <p14:creationId xmlns:p14="http://schemas.microsoft.com/office/powerpoint/2010/main" val="218775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COMP220/185</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slide  </a:t>
            </a:r>
            <a:fld id="{03ED62E3-0A5F-4B58-B567-8DB33BA5273F}" type="slidenum">
              <a:rPr lang="en-US" altLang="en-US"/>
              <a:pPr/>
              <a:t>‹#›</a:t>
            </a:fld>
            <a:endParaRPr lang="en-US" altLang="en-US"/>
          </a:p>
        </p:txBody>
      </p:sp>
    </p:spTree>
    <p:extLst>
      <p:ext uri="{BB962C8B-B14F-4D97-AF65-F5344CB8AC3E}">
        <p14:creationId xmlns:p14="http://schemas.microsoft.com/office/powerpoint/2010/main" val="4150489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r>
              <a:rPr lang="en-US" altLang="en-US"/>
              <a:t>slide  </a:t>
            </a:r>
            <a:fld id="{285E2ED9-AD31-47B5-927A-A5EF4729B779}" type="slidenum">
              <a:rPr lang="en-US" altLang="en-US"/>
              <a:pPr/>
              <a:t>‹#›</a:t>
            </a:fld>
            <a:endParaRPr lang="en-US" altLang="en-US"/>
          </a:p>
        </p:txBody>
      </p:sp>
    </p:spTree>
    <p:extLst>
      <p:ext uri="{BB962C8B-B14F-4D97-AF65-F5344CB8AC3E}">
        <p14:creationId xmlns:p14="http://schemas.microsoft.com/office/powerpoint/2010/main" val="185543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defRPr>
            </a:lvl1pPr>
          </a:lstStyle>
          <a:p>
            <a:pPr>
              <a:defRPr/>
            </a:pPr>
            <a:r>
              <a:rPr lang="en-IE"/>
              <a:t>COMP220/185</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r>
              <a:rPr lang="en-US" altLang="en-US"/>
              <a:t>slide  </a:t>
            </a:r>
            <a:fld id="{4C4885C3-57A9-4A44-8480-1B1561DC7B42}" type="slidenum">
              <a:rPr lang="en-US" altLang="en-US"/>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37" r:id="rId3"/>
    <p:sldLayoutId id="2147483847" r:id="rId4"/>
    <p:sldLayoutId id="2147483838" r:id="rId5"/>
    <p:sldLayoutId id="2147483839" r:id="rId6"/>
    <p:sldLayoutId id="2147483840" r:id="rId7"/>
    <p:sldLayoutId id="2147483841" r:id="rId8"/>
    <p:sldLayoutId id="2147483848" r:id="rId9"/>
    <p:sldLayoutId id="2147483842" r:id="rId10"/>
    <p:sldLayoutId id="2147483843" r:id="rId11"/>
    <p:sldLayoutId id="2147483844" r:id="rId12"/>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pitchFamily="16" charset="0"/>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vnbook.red-bean.com/"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en-US" smtClean="0"/>
              <a:t/>
            </a:r>
            <a:br>
              <a:rPr lang="en-GB" altLang="en-US" smtClean="0"/>
            </a:br>
            <a:r>
              <a:rPr lang="en-GB" altLang="en-US" smtClean="0"/>
              <a:t/>
            </a:r>
            <a:br>
              <a:rPr lang="en-GB" altLang="en-US" smtClean="0"/>
            </a:br>
            <a:r>
              <a:rPr lang="en-GB" altLang="en-US" smtClean="0"/>
              <a:t/>
            </a:r>
            <a:br>
              <a:rPr lang="en-GB" altLang="en-US" smtClean="0"/>
            </a:br>
            <a:r>
              <a:rPr lang="en-GB" altLang="en-US" smtClean="0"/>
              <a:t>SOURCE CODE CONTROL</a:t>
            </a:r>
          </a:p>
        </p:txBody>
      </p:sp>
      <p:sp>
        <p:nvSpPr>
          <p:cNvPr id="614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61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COMP220/285</a:t>
            </a:r>
            <a:endParaRPr lang="en-US" altLang="en-US" sz="1200" smtClean="0">
              <a:solidFill>
                <a:srgbClr val="08515E"/>
              </a:solidFill>
            </a:endParaRPr>
          </a:p>
        </p:txBody>
      </p:sp>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CB8676C2-20AF-40FF-8D83-C976C2780AC4}" type="slidenum">
              <a:rPr lang="en-US" altLang="en-US" sz="1200">
                <a:solidFill>
                  <a:srgbClr val="08515E"/>
                </a:solidFill>
              </a:rPr>
              <a:pPr/>
              <a:t>1</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33375"/>
            <a:ext cx="8229600" cy="661988"/>
          </a:xfrm>
        </p:spPr>
        <p:txBody>
          <a:bodyPr/>
          <a:lstStyle/>
          <a:p>
            <a:r>
              <a:rPr lang="en-GB" altLang="en-US" smtClean="0"/>
              <a:t>Problem with lost updates</a:t>
            </a:r>
          </a:p>
        </p:txBody>
      </p:sp>
      <p:sp>
        <p:nvSpPr>
          <p:cNvPr id="15363" name="Content Placeholder 2"/>
          <p:cNvSpPr>
            <a:spLocks noGrp="1"/>
          </p:cNvSpPr>
          <p:nvPr>
            <p:ph idx="1"/>
          </p:nvPr>
        </p:nvSpPr>
        <p:spPr>
          <a:xfrm>
            <a:off x="457200" y="1233488"/>
            <a:ext cx="7848600" cy="4572000"/>
          </a:xfrm>
        </p:spPr>
        <p:txBody>
          <a:bodyPr/>
          <a:lstStyle/>
          <a:p>
            <a:r>
              <a:rPr lang="en-GB" altLang="en-US" smtClean="0"/>
              <a:t>If this was a conventional file system, Alice’s modifications would be lost and worse nobody might know this!</a:t>
            </a:r>
          </a:p>
          <a:p>
            <a:r>
              <a:rPr lang="en-GB" altLang="en-US" smtClean="0"/>
              <a:t>Source code sharing solutions</a:t>
            </a:r>
          </a:p>
          <a:p>
            <a:pPr lvl="1"/>
            <a:r>
              <a:rPr lang="en-GB" altLang="en-US" smtClean="0"/>
              <a:t>Locking </a:t>
            </a:r>
          </a:p>
          <a:p>
            <a:pPr lvl="2"/>
            <a:r>
              <a:rPr lang="en-GB" altLang="en-US" smtClean="0"/>
              <a:t>Only 1 user gets a copy of the file to edit at once</a:t>
            </a:r>
          </a:p>
          <a:p>
            <a:pPr lvl="1"/>
            <a:r>
              <a:rPr lang="en-GB" altLang="en-US" smtClean="0"/>
              <a:t>Shared writing and merging</a:t>
            </a:r>
          </a:p>
          <a:p>
            <a:pPr lvl="2"/>
            <a:r>
              <a:rPr lang="en-GB" altLang="en-US" smtClean="0"/>
              <a:t>2 user’s get a copy and the file modifications are merged together</a:t>
            </a:r>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45C3AA11-DD2A-4AEC-94A3-1410A26DFE04}" type="slidenum">
              <a:rPr lang="en-US" altLang="en-US" sz="1200">
                <a:solidFill>
                  <a:srgbClr val="08515E"/>
                </a:solidFill>
              </a:rPr>
              <a:pPr/>
              <a:t>10</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46063"/>
            <a:ext cx="8229600" cy="661987"/>
          </a:xfrm>
        </p:spPr>
        <p:txBody>
          <a:bodyPr/>
          <a:lstStyle/>
          <a:p>
            <a:r>
              <a:rPr lang="en-GB" altLang="en-US" smtClean="0"/>
              <a:t>Basic source control operation</a:t>
            </a:r>
          </a:p>
        </p:txBody>
      </p:sp>
      <p:sp>
        <p:nvSpPr>
          <p:cNvPr id="16387" name="Content Placeholder 2"/>
          <p:cNvSpPr>
            <a:spLocks noGrp="1"/>
          </p:cNvSpPr>
          <p:nvPr>
            <p:ph idx="1"/>
          </p:nvPr>
        </p:nvSpPr>
        <p:spPr>
          <a:xfrm>
            <a:off x="457200" y="1052513"/>
            <a:ext cx="7848600" cy="4572000"/>
          </a:xfrm>
        </p:spPr>
        <p:txBody>
          <a:bodyPr/>
          <a:lstStyle/>
          <a:p>
            <a:r>
              <a:rPr lang="en-GB" altLang="en-US" smtClean="0"/>
              <a:t>Setting up repository</a:t>
            </a:r>
          </a:p>
          <a:p>
            <a:pPr lvl="1"/>
            <a:r>
              <a:rPr lang="en-GB" altLang="en-US" smtClean="0"/>
              <a:t>Use import to copy files into repository</a:t>
            </a:r>
          </a:p>
          <a:p>
            <a:r>
              <a:rPr lang="en-GB" altLang="en-US" smtClean="0"/>
              <a:t>Getting new working copies</a:t>
            </a:r>
          </a:p>
          <a:p>
            <a:pPr lvl="1"/>
            <a:r>
              <a:rPr lang="en-GB" altLang="en-US" smtClean="0"/>
              <a:t>Use checkout</a:t>
            </a:r>
          </a:p>
          <a:p>
            <a:r>
              <a:rPr lang="en-GB" altLang="en-US" smtClean="0"/>
              <a:t>Update/edit/commit</a:t>
            </a:r>
          </a:p>
          <a:p>
            <a:pPr lvl="1"/>
            <a:r>
              <a:rPr lang="en-GB" altLang="en-US" smtClean="0"/>
              <a:t>Update ensures you have the latest copies</a:t>
            </a:r>
          </a:p>
          <a:p>
            <a:pPr lvl="1"/>
            <a:r>
              <a:rPr lang="en-GB" altLang="en-US" smtClean="0"/>
              <a:t>Edit</a:t>
            </a:r>
          </a:p>
          <a:p>
            <a:pPr lvl="1"/>
            <a:r>
              <a:rPr lang="en-GB" altLang="en-US" smtClean="0"/>
              <a:t>Commit your changes</a:t>
            </a:r>
          </a:p>
          <a:p>
            <a:pPr lvl="1"/>
            <a:endParaRPr lang="en-GB" altLang="en-US" smtClean="0"/>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2958F53C-A199-4A5E-AFB1-418E62D1E9F9}" type="slidenum">
              <a:rPr lang="en-US" altLang="en-US" sz="1200">
                <a:solidFill>
                  <a:srgbClr val="08515E"/>
                </a:solidFill>
              </a:rPr>
              <a:pPr/>
              <a:t>11</a:t>
            </a:fld>
            <a:endParaRPr lang="en-US" altLang="en-US" sz="1200">
              <a:solidFill>
                <a:srgbClr val="08515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03188"/>
            <a:ext cx="8229600" cy="661987"/>
          </a:xfrm>
        </p:spPr>
        <p:txBody>
          <a:bodyPr/>
          <a:lstStyle/>
          <a:p>
            <a:r>
              <a:rPr lang="en-GB" altLang="en-US" smtClean="0"/>
              <a:t>File locking “</a:t>
            </a:r>
            <a:r>
              <a:rPr lang="en-GB" altLang="en-US" b="1" smtClean="0"/>
              <a:t>lock-modify-unlock”</a:t>
            </a:r>
            <a:endParaRPr lang="en-GB" altLang="en-US" smtClean="0"/>
          </a:p>
        </p:txBody>
      </p:sp>
      <p:sp>
        <p:nvSpPr>
          <p:cNvPr id="17411" name="Content Placeholder 2"/>
          <p:cNvSpPr>
            <a:spLocks noGrp="1"/>
          </p:cNvSpPr>
          <p:nvPr>
            <p:ph idx="1"/>
          </p:nvPr>
        </p:nvSpPr>
        <p:spPr>
          <a:xfrm>
            <a:off x="457200" y="981075"/>
            <a:ext cx="7848600" cy="4572000"/>
          </a:xfrm>
        </p:spPr>
        <p:txBody>
          <a:bodyPr/>
          <a:lstStyle/>
          <a:p>
            <a:r>
              <a:rPr lang="en-GB" altLang="en-US" sz="2800" smtClean="0"/>
              <a:t>Alice updates file Person.java and locks it for edit</a:t>
            </a:r>
          </a:p>
          <a:p>
            <a:r>
              <a:rPr lang="en-GB" altLang="en-US" sz="2800" smtClean="0"/>
              <a:t>If Bob does an update on the file, he won’t be able to modify it (it will be read only) (the working copy might be modified but write back to the repository will be denied)</a:t>
            </a:r>
          </a:p>
          <a:p>
            <a:r>
              <a:rPr lang="en-GB" altLang="en-US" sz="2800" smtClean="0"/>
              <a:t>Later after Alice has committed her changes, Bob can try and check out for edit and he will get the file with her modifications in</a:t>
            </a:r>
          </a:p>
          <a:p>
            <a:r>
              <a:rPr lang="en-GB" altLang="en-US" sz="2800" smtClean="0"/>
              <a:t>Now Bob can decide if he want’s to write over Alice’s modifications or chat with her to decide what to do</a:t>
            </a:r>
          </a:p>
          <a:p>
            <a:endParaRPr lang="en-GB" altLang="en-US" sz="2800" smtClean="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7A9E31E9-923B-4D67-A5AF-3B5FDBAEEB74}" type="slidenum">
              <a:rPr lang="en-US" altLang="en-US" sz="1200">
                <a:solidFill>
                  <a:srgbClr val="08515E"/>
                </a:solidFill>
              </a:rPr>
              <a:pPr/>
              <a:t>12</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288" y="115888"/>
            <a:ext cx="8229600" cy="661987"/>
          </a:xfrm>
        </p:spPr>
        <p:txBody>
          <a:bodyPr/>
          <a:lstStyle/>
          <a:p>
            <a:r>
              <a:rPr lang="en-GB" altLang="en-US" smtClean="0"/>
              <a:t>How to force locking</a:t>
            </a:r>
          </a:p>
        </p:txBody>
      </p:sp>
      <p:sp>
        <p:nvSpPr>
          <p:cNvPr id="18435" name="Content Placeholder 2"/>
          <p:cNvSpPr>
            <a:spLocks noGrp="1"/>
          </p:cNvSpPr>
          <p:nvPr>
            <p:ph idx="1"/>
          </p:nvPr>
        </p:nvSpPr>
        <p:spPr>
          <a:xfrm>
            <a:off x="457200" y="981075"/>
            <a:ext cx="7848600" cy="4572000"/>
          </a:xfrm>
        </p:spPr>
        <p:txBody>
          <a:bodyPr/>
          <a:lstStyle/>
          <a:p>
            <a:r>
              <a:rPr lang="en-GB" altLang="en-US" smtClean="0"/>
              <a:t>In svn set the read-only update property</a:t>
            </a:r>
          </a:p>
          <a:p>
            <a:endParaRPr lang="en-GB" altLang="en-US" smtClean="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84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E4C5C88D-3F6F-4B97-A8B3-38661C674F67}" type="slidenum">
              <a:rPr lang="en-US" altLang="en-US" sz="1200">
                <a:solidFill>
                  <a:srgbClr val="08515E"/>
                </a:solidFill>
              </a:rPr>
              <a:pPr/>
              <a:t>13</a:t>
            </a:fld>
            <a:endParaRPr lang="en-US" altLang="en-US" sz="1200">
              <a:solidFill>
                <a:srgbClr val="08515E"/>
              </a:solidFill>
            </a:endParaRPr>
          </a:p>
        </p:txBody>
      </p:sp>
      <p:pic>
        <p:nvPicPr>
          <p:cNvPr id="18439" name="Picture 2"/>
          <p:cNvPicPr>
            <a:picLocks noChangeAspect="1" noChangeArrowheads="1"/>
          </p:cNvPicPr>
          <p:nvPr/>
        </p:nvPicPr>
        <p:blipFill>
          <a:blip r:embed="rId2">
            <a:extLst>
              <a:ext uri="{28A0092B-C50C-407E-A947-70E740481C1C}">
                <a14:useLocalDpi xmlns:a14="http://schemas.microsoft.com/office/drawing/2010/main" val="0"/>
              </a:ext>
            </a:extLst>
          </a:blip>
          <a:srcRect t="5556" r="30463" b="52663"/>
          <a:stretch>
            <a:fillRect/>
          </a:stretch>
        </p:blipFill>
        <p:spPr bwMode="auto">
          <a:xfrm>
            <a:off x="179388" y="1946275"/>
            <a:ext cx="8478837" cy="407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46063"/>
            <a:ext cx="8229600" cy="661987"/>
          </a:xfrm>
        </p:spPr>
        <p:txBody>
          <a:bodyPr/>
          <a:lstStyle/>
          <a:p>
            <a:r>
              <a:rPr lang="en-GB" altLang="en-US" smtClean="0"/>
              <a:t>File locking problems</a:t>
            </a:r>
          </a:p>
        </p:txBody>
      </p:sp>
      <p:sp>
        <p:nvSpPr>
          <p:cNvPr id="19459" name="Content Placeholder 2"/>
          <p:cNvSpPr>
            <a:spLocks noGrp="1"/>
          </p:cNvSpPr>
          <p:nvPr>
            <p:ph idx="1"/>
          </p:nvPr>
        </p:nvSpPr>
        <p:spPr>
          <a:xfrm>
            <a:off x="457200" y="1160463"/>
            <a:ext cx="7848600" cy="4572000"/>
          </a:xfrm>
        </p:spPr>
        <p:txBody>
          <a:bodyPr/>
          <a:lstStyle/>
          <a:p>
            <a:r>
              <a:rPr lang="en-GB" altLang="en-US" sz="2800" smtClean="0"/>
              <a:t>Administrative</a:t>
            </a:r>
          </a:p>
          <a:p>
            <a:pPr lvl="1"/>
            <a:r>
              <a:rPr lang="en-GB" altLang="en-US" sz="2800" smtClean="0"/>
              <a:t>People lock files and go away for the day, file must be unlocked by admin, delays, frustration</a:t>
            </a:r>
          </a:p>
          <a:p>
            <a:r>
              <a:rPr lang="en-GB" altLang="en-US" sz="2800" smtClean="0"/>
              <a:t>Serialization restriction</a:t>
            </a:r>
          </a:p>
          <a:p>
            <a:pPr lvl="1"/>
            <a:r>
              <a:rPr lang="en-GB" altLang="en-US" sz="2800" smtClean="0"/>
              <a:t>Quite possible to people to be working on different parts of file which are not dependent</a:t>
            </a:r>
          </a:p>
          <a:p>
            <a:r>
              <a:rPr lang="en-GB" altLang="en-US" sz="2800" smtClean="0"/>
              <a:t>False sense of security</a:t>
            </a:r>
          </a:p>
          <a:p>
            <a:pPr lvl="1"/>
            <a:r>
              <a:rPr lang="en-GB" altLang="en-US" sz="2800" smtClean="0"/>
              <a:t>2 classes can be dependent on one another and each one locked by different coders</a:t>
            </a:r>
          </a:p>
          <a:p>
            <a:endParaRPr lang="en-GB" altLang="en-US" sz="2800" smtClean="0"/>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94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5B32C2D3-2A61-4EBB-A949-14233E415935}" type="slidenum">
              <a:rPr lang="en-US" altLang="en-US" sz="1200">
                <a:solidFill>
                  <a:srgbClr val="08515E"/>
                </a:solidFill>
              </a:rPr>
              <a:pPr/>
              <a:t>14</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03188"/>
            <a:ext cx="8229600" cy="661987"/>
          </a:xfrm>
        </p:spPr>
        <p:txBody>
          <a:bodyPr/>
          <a:lstStyle/>
          <a:p>
            <a:r>
              <a:rPr lang="en-GB" altLang="en-US" smtClean="0"/>
              <a:t>File locking in practise</a:t>
            </a:r>
          </a:p>
        </p:txBody>
      </p:sp>
      <p:sp>
        <p:nvSpPr>
          <p:cNvPr id="20483" name="Content Placeholder 2"/>
          <p:cNvSpPr>
            <a:spLocks noGrp="1"/>
          </p:cNvSpPr>
          <p:nvPr>
            <p:ph idx="1"/>
          </p:nvPr>
        </p:nvSpPr>
        <p:spPr>
          <a:xfrm>
            <a:off x="457200" y="944563"/>
            <a:ext cx="7848600" cy="4572000"/>
          </a:xfrm>
        </p:spPr>
        <p:txBody>
          <a:bodyPr/>
          <a:lstStyle/>
          <a:p>
            <a:r>
              <a:rPr lang="en-GB" altLang="en-US" sz="2400" smtClean="0"/>
              <a:t>Locks</a:t>
            </a:r>
          </a:p>
          <a:p>
            <a:pPr lvl="1"/>
            <a:r>
              <a:rPr lang="en-GB" altLang="en-US" sz="2400" smtClean="0"/>
              <a:t>Piece of svn meta data</a:t>
            </a:r>
          </a:p>
          <a:p>
            <a:pPr lvl="1"/>
            <a:r>
              <a:rPr lang="en-GB" altLang="en-US" sz="2400" smtClean="0"/>
              <a:t>Marks file as owned for exclusive write</a:t>
            </a:r>
          </a:p>
          <a:p>
            <a:r>
              <a:rPr lang="en-GB" altLang="en-US" sz="2400" smtClean="0"/>
              <a:t>You can request a lock (with comment)</a:t>
            </a:r>
          </a:p>
          <a:p>
            <a:r>
              <a:rPr lang="en-GB" altLang="en-US" sz="2400" smtClean="0"/>
              <a:t>Release a lock</a:t>
            </a:r>
          </a:p>
          <a:p>
            <a:pPr lvl="1"/>
            <a:r>
              <a:rPr lang="en-GB" altLang="en-US" sz="2400" smtClean="0"/>
              <a:t>Usually automatic with commit (but can be manually override)</a:t>
            </a:r>
          </a:p>
          <a:p>
            <a:r>
              <a:rPr lang="en-GB" altLang="en-US" sz="2400" smtClean="0"/>
              <a:t>Discover lock status  (svn status)</a:t>
            </a:r>
          </a:p>
          <a:p>
            <a:r>
              <a:rPr lang="en-GB" altLang="en-US" sz="2400" smtClean="0"/>
              <a:t>Break a lock (use force option)</a:t>
            </a:r>
          </a:p>
          <a:p>
            <a:r>
              <a:rPr lang="en-GB" altLang="en-US" sz="2400" smtClean="0"/>
              <a:t>Steal a lock (break and request lock in 1)</a:t>
            </a:r>
          </a:p>
          <a:p>
            <a:r>
              <a:rPr lang="en-GB" altLang="en-US" sz="2400" smtClean="0"/>
              <a:t>Needs-lock </a:t>
            </a:r>
          </a:p>
          <a:p>
            <a:pPr lvl="1"/>
            <a:r>
              <a:rPr lang="en-GB" altLang="en-US" sz="2400" smtClean="0"/>
              <a:t>Marks locked files as read only if your not the owner</a:t>
            </a:r>
          </a:p>
          <a:p>
            <a:pPr lvl="1"/>
            <a:endParaRPr lang="en-GB" altLang="en-US" sz="2400" smtClean="0"/>
          </a:p>
          <a:p>
            <a:endParaRPr lang="en-GB" altLang="en-US" sz="2400" smtClean="0"/>
          </a:p>
          <a:p>
            <a:endParaRPr lang="en-GB" altLang="en-US" sz="2400" smtClean="0"/>
          </a:p>
          <a:p>
            <a:pPr lvl="1"/>
            <a:endParaRPr lang="en-GB" altLang="en-US" sz="2400" smtClean="0"/>
          </a:p>
          <a:p>
            <a:endParaRPr lang="en-GB" altLang="en-US" sz="2400" smtClean="0"/>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04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3B57F5F6-9FAC-446B-8B38-7CD4DF90B32B}" type="slidenum">
              <a:rPr lang="en-US" altLang="en-US" sz="1200">
                <a:solidFill>
                  <a:srgbClr val="08515E"/>
                </a:solidFill>
              </a:rPr>
              <a:pPr/>
              <a:t>15</a:t>
            </a:fld>
            <a:endParaRPr lang="en-US" altLang="en-US" sz="1200">
              <a:solidFill>
                <a:srgbClr val="08515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Shared editing and merging</a:t>
            </a:r>
          </a:p>
        </p:txBody>
      </p:sp>
      <p:sp>
        <p:nvSpPr>
          <p:cNvPr id="21507" name="Content Placeholder 2"/>
          <p:cNvSpPr>
            <a:spLocks noGrp="1"/>
          </p:cNvSpPr>
          <p:nvPr>
            <p:ph idx="1"/>
          </p:nvPr>
        </p:nvSpPr>
        <p:spPr/>
        <p:txBody>
          <a:bodyPr/>
          <a:lstStyle/>
          <a:p>
            <a:r>
              <a:rPr lang="en-GB" altLang="en-US" smtClean="0"/>
              <a:t>Both Alice and Bob checkout Person.java for edit</a:t>
            </a:r>
          </a:p>
          <a:p>
            <a:r>
              <a:rPr lang="en-GB" altLang="en-US" smtClean="0"/>
              <a:t>Alice and Bob then commit the file back to svn</a:t>
            </a:r>
          </a:p>
          <a:p>
            <a:r>
              <a:rPr lang="en-GB" altLang="en-US" smtClean="0"/>
              <a:t>Svn then merges Alice and Bob’s changes together to form a new file and update their working copy with the new merged file</a:t>
            </a: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15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4B242A32-4887-455E-BF96-D0E178B673E2}" type="slidenum">
              <a:rPr lang="en-US" altLang="en-US" sz="1200">
                <a:solidFill>
                  <a:srgbClr val="08515E"/>
                </a:solidFill>
              </a:rPr>
              <a:pPr/>
              <a:t>16</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549275"/>
            <a:ext cx="8229600" cy="661988"/>
          </a:xfrm>
        </p:spPr>
        <p:txBody>
          <a:bodyPr/>
          <a:lstStyle/>
          <a:p>
            <a:r>
              <a:rPr lang="en-GB" altLang="en-US" sz="3200" smtClean="0"/>
              <a:t>How does source control deal with this?</a:t>
            </a:r>
          </a:p>
        </p:txBody>
      </p:sp>
      <p:sp>
        <p:nvSpPr>
          <p:cNvPr id="22531" name="Content Placeholder 2"/>
          <p:cNvSpPr>
            <a:spLocks noGrp="1"/>
          </p:cNvSpPr>
          <p:nvPr>
            <p:ph idx="1"/>
          </p:nvPr>
        </p:nvSpPr>
        <p:spPr>
          <a:xfrm>
            <a:off x="250825" y="1412875"/>
            <a:ext cx="8713788" cy="4572000"/>
          </a:xfrm>
        </p:spPr>
        <p:txBody>
          <a:bodyPr/>
          <a:lstStyle/>
          <a:p>
            <a:r>
              <a:rPr lang="en-GB" altLang="en-US" sz="2800" smtClean="0"/>
              <a:t>In this case it really depends on timing…</a:t>
            </a:r>
          </a:p>
          <a:p>
            <a:r>
              <a:rPr lang="en-GB" altLang="en-US" sz="2800" smtClean="0"/>
              <a:t>For example</a:t>
            </a:r>
          </a:p>
          <a:p>
            <a:pPr lvl="1"/>
            <a:r>
              <a:rPr lang="en-GB" altLang="en-US" sz="2800" smtClean="0"/>
              <a:t>Alice and Bob both update (download) file</a:t>
            </a:r>
          </a:p>
          <a:p>
            <a:pPr lvl="1"/>
            <a:r>
              <a:rPr lang="en-GB" altLang="en-US" sz="2800" smtClean="0"/>
              <a:t>Person.java is now revision 2201 for both A&amp;B</a:t>
            </a:r>
          </a:p>
          <a:p>
            <a:pPr lvl="1"/>
            <a:r>
              <a:rPr lang="en-GB" altLang="en-US" sz="2800" smtClean="0"/>
              <a:t>Alice make’s changes and commit’s file, file will now be revision 2202</a:t>
            </a:r>
          </a:p>
          <a:p>
            <a:pPr lvl="1"/>
            <a:r>
              <a:rPr lang="en-GB" altLang="en-US" sz="2800" smtClean="0"/>
              <a:t>Bob will try and now commit his working copy 2201, the server knows that the current revision is already 2202 and therefore Bob’s changes will need merging</a:t>
            </a:r>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25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BF9A7241-305C-4DCE-894A-DB359B3806A4}" type="slidenum">
              <a:rPr lang="en-US" altLang="en-US" sz="1200">
                <a:solidFill>
                  <a:srgbClr val="08515E"/>
                </a:solidFill>
              </a:rPr>
              <a:pPr/>
              <a:t>17</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333375"/>
            <a:ext cx="8229600" cy="661988"/>
          </a:xfrm>
        </p:spPr>
        <p:txBody>
          <a:bodyPr/>
          <a:lstStyle/>
          <a:p>
            <a:r>
              <a:rPr lang="en-GB" altLang="en-US" smtClean="0"/>
              <a:t>Merge rule</a:t>
            </a:r>
          </a:p>
        </p:txBody>
      </p:sp>
      <p:sp>
        <p:nvSpPr>
          <p:cNvPr id="23555" name="Content Placeholder 2"/>
          <p:cNvSpPr>
            <a:spLocks noGrp="1"/>
          </p:cNvSpPr>
          <p:nvPr>
            <p:ph idx="1"/>
          </p:nvPr>
        </p:nvSpPr>
        <p:spPr>
          <a:xfrm>
            <a:off x="457200" y="1125538"/>
            <a:ext cx="8507413" cy="4572000"/>
          </a:xfrm>
        </p:spPr>
        <p:txBody>
          <a:bodyPr/>
          <a:lstStyle/>
          <a:p>
            <a:r>
              <a:rPr lang="en-GB" altLang="en-US" sz="2800" smtClean="0"/>
              <a:t>If (revision@server&gt;revision_working_copy)</a:t>
            </a:r>
          </a:p>
          <a:p>
            <a:pPr lvl="1"/>
            <a:r>
              <a:rPr lang="en-GB" altLang="en-US" sz="2800" smtClean="0"/>
              <a:t>Commit by merge</a:t>
            </a:r>
          </a:p>
          <a:p>
            <a:r>
              <a:rPr lang="en-GB" altLang="en-US" sz="2800" smtClean="0"/>
              <a:t>else</a:t>
            </a:r>
          </a:p>
          <a:p>
            <a:pPr lvl="1"/>
            <a:r>
              <a:rPr lang="en-GB" altLang="en-US" sz="2800" smtClean="0"/>
              <a:t>Commit by writing back</a:t>
            </a:r>
          </a:p>
          <a:p>
            <a:r>
              <a:rPr lang="en-GB" altLang="en-US" sz="2800" smtClean="0"/>
              <a:t>Merging algorithm</a:t>
            </a:r>
          </a:p>
          <a:p>
            <a:pPr lvl="1"/>
            <a:r>
              <a:rPr lang="en-GB" altLang="en-US" sz="2800" smtClean="0"/>
              <a:t>Many source code control systems use an algorithm called diff3</a:t>
            </a:r>
          </a:p>
          <a:p>
            <a:pPr lvl="1"/>
            <a:r>
              <a:rPr lang="en-GB" altLang="en-US" sz="2800" smtClean="0"/>
              <a:t>Diff3 compares the 2 new files with the original</a:t>
            </a:r>
          </a:p>
          <a:p>
            <a:pPr lvl="1"/>
            <a:r>
              <a:rPr lang="en-GB" altLang="en-US" sz="2800" smtClean="0"/>
              <a:t>If differences are distinct the can be applied to original otherwise it generates a conflict</a:t>
            </a:r>
          </a:p>
          <a:p>
            <a:pPr lvl="1"/>
            <a:endParaRPr lang="en-GB" altLang="en-US" sz="2800" smtClean="0"/>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086F365E-E5A0-4800-AC6D-A5E3B7081978}" type="slidenum">
              <a:rPr lang="en-US" altLang="en-US" sz="1200">
                <a:solidFill>
                  <a:srgbClr val="08515E"/>
                </a:solidFill>
              </a:rPr>
              <a:pPr/>
              <a:t>18</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03188"/>
            <a:ext cx="8229600" cy="661987"/>
          </a:xfrm>
        </p:spPr>
        <p:txBody>
          <a:bodyPr/>
          <a:lstStyle/>
          <a:p>
            <a:r>
              <a:rPr lang="en-GB" altLang="en-US" smtClean="0"/>
              <a:t>Conflicts</a:t>
            </a:r>
          </a:p>
        </p:txBody>
      </p:sp>
      <p:sp>
        <p:nvSpPr>
          <p:cNvPr id="24579" name="Content Placeholder 2"/>
          <p:cNvSpPr>
            <a:spLocks noGrp="1"/>
          </p:cNvSpPr>
          <p:nvPr>
            <p:ph idx="1"/>
          </p:nvPr>
        </p:nvSpPr>
        <p:spPr>
          <a:xfrm>
            <a:off x="457200" y="765175"/>
            <a:ext cx="7848600" cy="4572000"/>
          </a:xfrm>
        </p:spPr>
        <p:txBody>
          <a:bodyPr/>
          <a:lstStyle/>
          <a:p>
            <a:r>
              <a:rPr lang="en-GB" altLang="en-US" sz="2800" smtClean="0"/>
              <a:t>Where 2 sets of changes to an original file clash with each other</a:t>
            </a:r>
          </a:p>
          <a:p>
            <a:endParaRPr lang="en-GB" altLang="en-US" sz="2800" smtClean="0"/>
          </a:p>
          <a:p>
            <a:endParaRPr lang="en-GB" altLang="en-US" sz="2800" smtClean="0"/>
          </a:p>
          <a:p>
            <a:endParaRPr lang="en-GB" altLang="en-US" sz="2800" smtClean="0"/>
          </a:p>
          <a:p>
            <a:endParaRPr lang="en-GB" altLang="en-US" sz="2800" smtClean="0"/>
          </a:p>
          <a:p>
            <a:endParaRPr lang="en-GB" altLang="en-US" sz="2800" smtClean="0"/>
          </a:p>
          <a:p>
            <a:endParaRPr lang="en-GB" altLang="en-US" sz="2800" smtClean="0"/>
          </a:p>
          <a:p>
            <a:r>
              <a:rPr lang="en-GB" altLang="en-US" sz="2800" smtClean="0"/>
              <a:t>4 files</a:t>
            </a:r>
          </a:p>
          <a:p>
            <a:pPr lvl="1"/>
            <a:r>
              <a:rPr lang="en-GB" altLang="en-US" sz="2000" smtClean="0"/>
              <a:t>Person.java (conflicted marked file)</a:t>
            </a:r>
          </a:p>
          <a:p>
            <a:pPr lvl="1"/>
            <a:r>
              <a:rPr lang="en-GB" altLang="en-US" sz="2000" smtClean="0"/>
              <a:t>Person.java.mine (your work file)</a:t>
            </a:r>
          </a:p>
          <a:p>
            <a:pPr lvl="1"/>
            <a:r>
              <a:rPr lang="en-GB" altLang="en-US" sz="2000" smtClean="0"/>
              <a:t>Person.java.2184 (original as checked out)</a:t>
            </a:r>
          </a:p>
          <a:p>
            <a:pPr lvl="1"/>
            <a:r>
              <a:rPr lang="en-GB" altLang="en-US" sz="2000" smtClean="0"/>
              <a:t>Person.java.2185 (conflicting version)</a:t>
            </a:r>
          </a:p>
          <a:p>
            <a:pPr lvl="1"/>
            <a:endParaRPr lang="en-GB" altLang="en-US" sz="2000" smtClean="0"/>
          </a:p>
          <a:p>
            <a:pPr lvl="1"/>
            <a:endParaRPr lang="en-GB" altLang="en-US" sz="2800" smtClean="0"/>
          </a:p>
          <a:p>
            <a:endParaRPr lang="en-GB" altLang="en-US" sz="2800" smtClean="0"/>
          </a:p>
          <a:p>
            <a:endParaRPr lang="en-GB" altLang="en-US" sz="2800" smtClean="0"/>
          </a:p>
          <a:p>
            <a:endParaRPr lang="en-GB" altLang="en-US" sz="2800" smtClean="0"/>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45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A1B011AD-7B8B-4F8B-9208-1D8EC6A3BFE6}" type="slidenum">
              <a:rPr lang="en-US" altLang="en-US" sz="1200">
                <a:solidFill>
                  <a:srgbClr val="08515E"/>
                </a:solidFill>
              </a:rPr>
              <a:pPr/>
              <a:t>19</a:t>
            </a:fld>
            <a:endParaRPr lang="en-US" altLang="en-US" sz="1200">
              <a:solidFill>
                <a:srgbClr val="08515E"/>
              </a:solidFill>
            </a:endParaRPr>
          </a:p>
        </p:txBody>
      </p:sp>
      <p:pic>
        <p:nvPicPr>
          <p:cNvPr id="245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773238"/>
            <a:ext cx="532765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4450"/>
            <a:ext cx="8229600" cy="661988"/>
          </a:xfrm>
        </p:spPr>
        <p:txBody>
          <a:bodyPr/>
          <a:lstStyle/>
          <a:p>
            <a:r>
              <a:rPr lang="en-GB" altLang="en-US" smtClean="0"/>
              <a:t>Code Management</a:t>
            </a:r>
          </a:p>
        </p:txBody>
      </p:sp>
      <p:sp>
        <p:nvSpPr>
          <p:cNvPr id="7171" name="Content Placeholder 2"/>
          <p:cNvSpPr>
            <a:spLocks noGrp="1"/>
          </p:cNvSpPr>
          <p:nvPr>
            <p:ph idx="1"/>
          </p:nvPr>
        </p:nvSpPr>
        <p:spPr>
          <a:xfrm>
            <a:off x="457200" y="765175"/>
            <a:ext cx="7848600" cy="4572000"/>
          </a:xfrm>
        </p:spPr>
        <p:txBody>
          <a:bodyPr/>
          <a:lstStyle/>
          <a:p>
            <a:r>
              <a:rPr lang="en-GB" altLang="en-US" sz="2400" smtClean="0"/>
              <a:t>Have you ever?</a:t>
            </a:r>
          </a:p>
          <a:p>
            <a:pPr lvl="1"/>
            <a:r>
              <a:rPr lang="en-GB" altLang="en-US" sz="2400" smtClean="0"/>
              <a:t>Made a change to code, realised it was a mistake and wanted to go back?</a:t>
            </a:r>
          </a:p>
          <a:p>
            <a:pPr lvl="1"/>
            <a:r>
              <a:rPr lang="en-GB" altLang="en-US" sz="2400" smtClean="0"/>
              <a:t>Lost code or had a backup that was too old?</a:t>
            </a:r>
          </a:p>
          <a:p>
            <a:pPr lvl="1"/>
            <a:r>
              <a:rPr lang="en-GB" altLang="en-US" sz="2400" smtClean="0"/>
              <a:t>Had to maintain multiple versions of a product?</a:t>
            </a:r>
          </a:p>
          <a:p>
            <a:pPr lvl="1"/>
            <a:r>
              <a:rPr lang="en-GB" altLang="en-US" sz="2400" smtClean="0"/>
              <a:t>Wanted to see the difference between two (or more) versions of your code?</a:t>
            </a:r>
          </a:p>
          <a:p>
            <a:pPr lvl="1"/>
            <a:r>
              <a:rPr lang="en-GB" altLang="en-US" sz="2400" smtClean="0"/>
              <a:t>Wanted to prove that a particular change broke or fixed some piece of code?</a:t>
            </a:r>
          </a:p>
          <a:p>
            <a:pPr lvl="1"/>
            <a:r>
              <a:rPr lang="en-GB" altLang="en-US" sz="2400" smtClean="0"/>
              <a:t>Wanted to submit a change (patch) to someone else's code?</a:t>
            </a:r>
          </a:p>
          <a:p>
            <a:pPr lvl="1"/>
            <a:r>
              <a:rPr lang="en-GB" altLang="en-US" sz="2400" smtClean="0"/>
              <a:t>Wanted to see how much work is being done (where/when/who)?</a:t>
            </a:r>
          </a:p>
          <a:p>
            <a:pPr lvl="1"/>
            <a:r>
              <a:rPr lang="en-GB" altLang="en-US" sz="2400" smtClean="0"/>
              <a:t>Wanted to experiment with a new feature without interfering with working code?</a:t>
            </a:r>
          </a:p>
          <a:p>
            <a:endParaRPr lang="en-GB" altLang="en-US" sz="2400" smtClean="0"/>
          </a:p>
        </p:txBody>
      </p:sp>
      <p:sp>
        <p:nvSpPr>
          <p:cNvPr id="71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71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1D714D5A-3CFC-4ED3-8A7B-9600A48B4ADC}" type="slidenum">
              <a:rPr lang="en-US" altLang="en-US" sz="1200">
                <a:solidFill>
                  <a:srgbClr val="08515E"/>
                </a:solidFill>
              </a:rPr>
              <a:pPr/>
              <a:t>2</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Conflict dump (Person.java)</a:t>
            </a:r>
          </a:p>
        </p:txBody>
      </p:sp>
      <p:sp>
        <p:nvSpPr>
          <p:cNvPr id="25603" name="Content Placeholder 2"/>
          <p:cNvSpPr>
            <a:spLocks noGrp="1"/>
          </p:cNvSpPr>
          <p:nvPr>
            <p:ph idx="1"/>
          </p:nvPr>
        </p:nvSpPr>
        <p:spPr/>
        <p:txBody>
          <a:bodyPr/>
          <a:lstStyle/>
          <a:p>
            <a:pPr marL="0" indent="0">
              <a:buFont typeface="Times" panose="02020603050405020304" pitchFamily="18" charset="0"/>
              <a:buNone/>
            </a:pPr>
            <a:r>
              <a:rPr lang="en-GB" altLang="en-US" sz="2800" smtClean="0"/>
              <a:t>public class Person {</a:t>
            </a:r>
          </a:p>
          <a:p>
            <a:pPr marL="0" indent="0">
              <a:buFont typeface="Times" panose="02020603050405020304" pitchFamily="18" charset="0"/>
              <a:buNone/>
            </a:pPr>
            <a:r>
              <a:rPr lang="en-GB" altLang="en-US" sz="2800" smtClean="0"/>
              <a:t>&lt;&lt;&lt;&lt;&lt;&lt;&lt; .mine</a:t>
            </a:r>
          </a:p>
          <a:p>
            <a:pPr marL="0" indent="0">
              <a:buFont typeface="Times" panose="02020603050405020304" pitchFamily="18" charset="0"/>
              <a:buNone/>
            </a:pPr>
            <a:r>
              <a:rPr lang="en-GB" altLang="en-US" sz="2800" smtClean="0"/>
              <a:t>	private static final int ADULT_AGE=16;</a:t>
            </a:r>
          </a:p>
          <a:p>
            <a:pPr marL="0" indent="0">
              <a:buFont typeface="Times" panose="02020603050405020304" pitchFamily="18" charset="0"/>
              <a:buNone/>
            </a:pPr>
            <a:r>
              <a:rPr lang="en-GB" altLang="en-US" sz="2800" smtClean="0"/>
              <a:t>=======</a:t>
            </a:r>
          </a:p>
          <a:p>
            <a:pPr marL="0" indent="0">
              <a:buFont typeface="Times" panose="02020603050405020304" pitchFamily="18" charset="0"/>
              <a:buNone/>
            </a:pPr>
            <a:r>
              <a:rPr lang="en-GB" altLang="en-US" sz="2800" smtClean="0"/>
              <a:t>	private static final int ADULT_AGE=21;</a:t>
            </a:r>
          </a:p>
          <a:p>
            <a:pPr marL="0" indent="0">
              <a:buFont typeface="Times" panose="02020603050405020304" pitchFamily="18" charset="0"/>
              <a:buNone/>
            </a:pPr>
            <a:r>
              <a:rPr lang="en-GB" altLang="en-US" sz="2800" smtClean="0"/>
              <a:t>&gt;&gt;&gt;&gt;&gt;&gt;&gt; .r2185</a:t>
            </a:r>
          </a:p>
          <a:p>
            <a:pPr marL="0" indent="0">
              <a:buFont typeface="Times" panose="02020603050405020304" pitchFamily="18" charset="0"/>
              <a:buNone/>
            </a:pPr>
            <a:r>
              <a:rPr lang="en-GB" altLang="en-US" sz="2800" smtClean="0"/>
              <a:t>}</a:t>
            </a:r>
          </a:p>
        </p:txBody>
      </p:sp>
      <p:sp>
        <p:nvSpPr>
          <p:cNvPr id="2560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56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56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50A0CD0C-A53A-45C8-AD85-B0889E806895}" type="slidenum">
              <a:rPr lang="en-US" altLang="en-US" sz="1200">
                <a:solidFill>
                  <a:srgbClr val="08515E"/>
                </a:solidFill>
              </a:rPr>
              <a:pPr/>
              <a:t>20</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60350"/>
            <a:ext cx="8229600" cy="661988"/>
          </a:xfrm>
        </p:spPr>
        <p:txBody>
          <a:bodyPr/>
          <a:lstStyle/>
          <a:p>
            <a:r>
              <a:rPr lang="en-GB" altLang="en-US" smtClean="0"/>
              <a:t>Resolving conflicts</a:t>
            </a:r>
          </a:p>
        </p:txBody>
      </p:sp>
      <p:sp>
        <p:nvSpPr>
          <p:cNvPr id="26627" name="Content Placeholder 2"/>
          <p:cNvSpPr>
            <a:spLocks noGrp="1"/>
          </p:cNvSpPr>
          <p:nvPr>
            <p:ph idx="1"/>
          </p:nvPr>
        </p:nvSpPr>
        <p:spPr>
          <a:xfrm>
            <a:off x="457200" y="1089025"/>
            <a:ext cx="7848600" cy="4572000"/>
          </a:xfrm>
        </p:spPr>
        <p:txBody>
          <a:bodyPr/>
          <a:lstStyle/>
          <a:p>
            <a:r>
              <a:rPr lang="en-GB" altLang="en-US" smtClean="0"/>
              <a:t>Scrap your changes, go with the other</a:t>
            </a:r>
          </a:p>
          <a:p>
            <a:pPr lvl="1"/>
            <a:r>
              <a:rPr lang="en-GB" altLang="en-US" smtClean="0"/>
              <a:t>svn revert Person.java</a:t>
            </a:r>
          </a:p>
          <a:p>
            <a:pPr lvl="1"/>
            <a:r>
              <a:rPr lang="en-GB" altLang="en-US" smtClean="0"/>
              <a:t>svn update Person.java</a:t>
            </a:r>
          </a:p>
          <a:p>
            <a:r>
              <a:rPr lang="en-GB" altLang="en-US" smtClean="0"/>
              <a:t>Dump your collegues changes</a:t>
            </a:r>
          </a:p>
          <a:p>
            <a:pPr lvl="1"/>
            <a:r>
              <a:rPr lang="en-GB" altLang="en-US" smtClean="0"/>
              <a:t>cp Person.java.mine Person.java</a:t>
            </a:r>
          </a:p>
          <a:p>
            <a:pPr lvl="1"/>
            <a:r>
              <a:rPr lang="en-GB" altLang="en-US" smtClean="0"/>
              <a:t>svn resolved Person.java</a:t>
            </a:r>
          </a:p>
          <a:p>
            <a:r>
              <a:rPr lang="en-GB" altLang="en-US" smtClean="0"/>
              <a:t>Edit Person.java</a:t>
            </a:r>
          </a:p>
          <a:p>
            <a:pPr lvl="1"/>
            <a:r>
              <a:rPr lang="en-GB" altLang="en-US" smtClean="0"/>
              <a:t>Remove conflicts</a:t>
            </a:r>
          </a:p>
          <a:p>
            <a:pPr lvl="1"/>
            <a:r>
              <a:rPr lang="en-GB" altLang="en-US" smtClean="0"/>
              <a:t>svn resolved Person.java</a:t>
            </a:r>
          </a:p>
          <a:p>
            <a:pPr lvl="1"/>
            <a:endParaRPr lang="en-GB" altLang="en-US" smtClean="0"/>
          </a:p>
          <a:p>
            <a:pPr lvl="1"/>
            <a:endParaRPr lang="en-GB" altLang="en-US" smtClean="0"/>
          </a:p>
          <a:p>
            <a:endParaRPr lang="en-GB" altLang="en-US" smtClean="0"/>
          </a:p>
          <a:p>
            <a:pPr lvl="1"/>
            <a:endParaRPr lang="en-GB" altLang="en-US" smtClean="0"/>
          </a:p>
        </p:txBody>
      </p:sp>
      <p:sp>
        <p:nvSpPr>
          <p:cNvPr id="266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66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D7C8A2F3-692C-40F1-81AC-004710B34013}" type="slidenum">
              <a:rPr lang="en-US" altLang="en-US" sz="1200">
                <a:solidFill>
                  <a:srgbClr val="08515E"/>
                </a:solidFill>
              </a:rPr>
              <a:pPr/>
              <a:t>21</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88913"/>
            <a:ext cx="8229600" cy="661987"/>
          </a:xfrm>
        </p:spPr>
        <p:txBody>
          <a:bodyPr/>
          <a:lstStyle/>
          <a:p>
            <a:r>
              <a:rPr lang="en-GB" altLang="en-US" smtClean="0"/>
              <a:t>Merging issues</a:t>
            </a:r>
          </a:p>
        </p:txBody>
      </p:sp>
      <p:sp>
        <p:nvSpPr>
          <p:cNvPr id="3" name="Content Placeholder 2"/>
          <p:cNvSpPr>
            <a:spLocks noGrp="1"/>
          </p:cNvSpPr>
          <p:nvPr>
            <p:ph idx="1"/>
          </p:nvPr>
        </p:nvSpPr>
        <p:spPr>
          <a:xfrm>
            <a:off x="457200" y="981075"/>
            <a:ext cx="7848600" cy="4572000"/>
          </a:xfrm>
        </p:spPr>
        <p:txBody>
          <a:bodyPr/>
          <a:lstStyle/>
          <a:p>
            <a:pPr>
              <a:defRPr/>
            </a:pPr>
            <a:r>
              <a:rPr lang="en-GB" sz="2800" dirty="0" smtClean="0"/>
              <a:t>Diff3 only checks for change conflicts</a:t>
            </a:r>
          </a:p>
          <a:p>
            <a:pPr>
              <a:defRPr/>
            </a:pPr>
            <a:r>
              <a:rPr lang="en-GB" sz="2800" dirty="0" smtClean="0"/>
              <a:t>But programs do have dependencies</a:t>
            </a:r>
          </a:p>
          <a:p>
            <a:pPr>
              <a:defRPr/>
            </a:pPr>
            <a:r>
              <a:rPr lang="en-GB" sz="2800" dirty="0" smtClean="0"/>
              <a:t>E.g. all the 3 following lines, can have impact on if statement</a:t>
            </a:r>
          </a:p>
          <a:p>
            <a:pPr lvl="1">
              <a:defRPr/>
            </a:pPr>
            <a:r>
              <a:rPr lang="en-GB" sz="2800" dirty="0" err="1"/>
              <a:t>i</a:t>
            </a:r>
            <a:r>
              <a:rPr lang="en-GB" sz="2800" dirty="0" err="1" smtClean="0"/>
              <a:t>nt</a:t>
            </a:r>
            <a:r>
              <a:rPr lang="en-GB" sz="2800" dirty="0" smtClean="0"/>
              <a:t> age=15;</a:t>
            </a:r>
          </a:p>
          <a:p>
            <a:pPr lvl="1">
              <a:defRPr/>
            </a:pPr>
            <a:r>
              <a:rPr lang="en-GB" sz="2800" dirty="0" smtClean="0"/>
              <a:t>age=18;</a:t>
            </a:r>
          </a:p>
          <a:p>
            <a:pPr lvl="1">
              <a:defRPr/>
            </a:pPr>
            <a:r>
              <a:rPr lang="en-GB" sz="2800" dirty="0" smtClean="0"/>
              <a:t>age=21;</a:t>
            </a:r>
          </a:p>
          <a:p>
            <a:pPr lvl="1">
              <a:defRPr/>
            </a:pPr>
            <a:r>
              <a:rPr lang="en-GB" sz="2800" dirty="0" smtClean="0"/>
              <a:t>If (age&gt;=21) {</a:t>
            </a:r>
          </a:p>
          <a:p>
            <a:pPr lvl="1">
              <a:defRPr/>
            </a:pPr>
            <a:r>
              <a:rPr lang="en-GB" sz="2800" dirty="0" smtClean="0"/>
              <a:t>}</a:t>
            </a:r>
          </a:p>
          <a:p>
            <a:pPr marL="457200" lvl="1" indent="0">
              <a:buFont typeface="Times CE" pitchFamily="16" charset="0"/>
              <a:buNone/>
              <a:defRPr/>
            </a:pPr>
            <a:r>
              <a:rPr lang="en-GB" sz="2800" dirty="0" smtClean="0"/>
              <a:t>It is possible for code to have a logical conflict even if they don’t have a typographic conflict</a:t>
            </a:r>
          </a:p>
        </p:txBody>
      </p:sp>
      <p:sp>
        <p:nvSpPr>
          <p:cNvPr id="276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76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C36F6872-F9F7-4823-AB62-454B66C0475D}" type="slidenum">
              <a:rPr lang="en-US" altLang="en-US" sz="1200">
                <a:solidFill>
                  <a:srgbClr val="08515E"/>
                </a:solidFill>
              </a:rPr>
              <a:pPr/>
              <a:t>22</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smtClean="0"/>
              <a:t>Merging and dependency</a:t>
            </a:r>
          </a:p>
        </p:txBody>
      </p:sp>
      <p:sp>
        <p:nvSpPr>
          <p:cNvPr id="28675" name="Content Placeholder 2"/>
          <p:cNvSpPr>
            <a:spLocks noGrp="1"/>
          </p:cNvSpPr>
          <p:nvPr>
            <p:ph idx="1"/>
          </p:nvPr>
        </p:nvSpPr>
        <p:spPr/>
        <p:txBody>
          <a:bodyPr/>
          <a:lstStyle/>
          <a:p>
            <a:pPr>
              <a:buFont typeface="Arial" panose="020B0604020202020204" pitchFamily="34" charset="0"/>
              <a:buChar char="•"/>
            </a:pPr>
            <a:r>
              <a:rPr lang="en-GB" altLang="en-US" smtClean="0"/>
              <a:t>Research into merging and intelligent merge analysis</a:t>
            </a:r>
          </a:p>
          <a:p>
            <a:pPr>
              <a:buFont typeface="Arial" panose="020B0604020202020204" pitchFamily="34" charset="0"/>
              <a:buChar char="•"/>
            </a:pPr>
            <a:r>
              <a:rPr lang="en-GB" altLang="en-US" smtClean="0"/>
              <a:t>Dependency trees are developed for all 3 code(s)  original1, original 2 and merge</a:t>
            </a:r>
          </a:p>
          <a:p>
            <a:pPr>
              <a:buFont typeface="Arial" panose="020B0604020202020204" pitchFamily="34" charset="0"/>
              <a:buChar char="•"/>
            </a:pPr>
            <a:r>
              <a:rPr lang="en-GB" altLang="en-US" smtClean="0"/>
              <a:t>Program slicing is used to analyse how the program behaves</a:t>
            </a:r>
          </a:p>
          <a:p>
            <a:pPr>
              <a:buFont typeface="Arial" panose="020B0604020202020204" pitchFamily="34" charset="0"/>
              <a:buChar char="•"/>
            </a:pPr>
            <a:r>
              <a:rPr lang="en-GB" altLang="en-US" smtClean="0"/>
              <a:t>Check for preservation of the old slices in new code</a:t>
            </a:r>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86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956AC8A8-17C2-4305-838F-64FFB08C6325}" type="slidenum">
              <a:rPr lang="en-US" altLang="en-US" sz="1200">
                <a:solidFill>
                  <a:srgbClr val="08515E"/>
                </a:solidFill>
              </a:rPr>
              <a:pPr/>
              <a:t>23</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319088"/>
            <a:ext cx="8229600" cy="661987"/>
          </a:xfrm>
        </p:spPr>
        <p:txBody>
          <a:bodyPr/>
          <a:lstStyle/>
          <a:p>
            <a:r>
              <a:rPr lang="en-GB" altLang="en-US" smtClean="0"/>
              <a:t>Good Merging procedures</a:t>
            </a:r>
          </a:p>
        </p:txBody>
      </p:sp>
      <p:sp>
        <p:nvSpPr>
          <p:cNvPr id="29699" name="Content Placeholder 2"/>
          <p:cNvSpPr>
            <a:spLocks noGrp="1"/>
          </p:cNvSpPr>
          <p:nvPr>
            <p:ph idx="1"/>
          </p:nvPr>
        </p:nvSpPr>
        <p:spPr>
          <a:xfrm>
            <a:off x="457200" y="1233488"/>
            <a:ext cx="7848600" cy="4572000"/>
          </a:xfrm>
        </p:spPr>
        <p:txBody>
          <a:bodyPr/>
          <a:lstStyle/>
          <a:p>
            <a:r>
              <a:rPr lang="en-GB" altLang="en-US" smtClean="0"/>
              <a:t>Edit file as working copy</a:t>
            </a:r>
          </a:p>
          <a:p>
            <a:r>
              <a:rPr lang="en-GB" altLang="en-US" smtClean="0"/>
              <a:t>Test file with build</a:t>
            </a:r>
          </a:p>
          <a:p>
            <a:r>
              <a:rPr lang="en-GB" altLang="en-US" smtClean="0"/>
              <a:t>Merge file with all latest updates</a:t>
            </a:r>
          </a:p>
          <a:p>
            <a:r>
              <a:rPr lang="en-GB" altLang="en-US" smtClean="0"/>
              <a:t>Remove any conflicts</a:t>
            </a:r>
          </a:p>
          <a:p>
            <a:r>
              <a:rPr lang="en-GB" altLang="en-US" smtClean="0"/>
              <a:t>Test file with updated build</a:t>
            </a:r>
          </a:p>
          <a:p>
            <a:endParaRPr lang="en-GB" altLang="en-US" smtClean="0"/>
          </a:p>
          <a:p>
            <a:r>
              <a:rPr lang="en-GB" altLang="en-US" smtClean="0"/>
              <a:t>This ensures that code changes work with other code changes (merge works)</a:t>
            </a:r>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3C4E03F3-3CA2-4E37-BDD1-D15C270F5527}" type="slidenum">
              <a:rPr lang="en-US" altLang="en-US" sz="1200">
                <a:solidFill>
                  <a:srgbClr val="08515E"/>
                </a:solidFill>
              </a:rPr>
              <a:pPr/>
              <a:t>24</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smtClean="0"/>
              <a:t>When not to use merge</a:t>
            </a:r>
          </a:p>
        </p:txBody>
      </p:sp>
      <p:sp>
        <p:nvSpPr>
          <p:cNvPr id="30723" name="Content Placeholder 2"/>
          <p:cNvSpPr>
            <a:spLocks noGrp="1"/>
          </p:cNvSpPr>
          <p:nvPr>
            <p:ph idx="1"/>
          </p:nvPr>
        </p:nvSpPr>
        <p:spPr/>
        <p:txBody>
          <a:bodyPr/>
          <a:lstStyle/>
          <a:p>
            <a:r>
              <a:rPr lang="en-GB" altLang="en-US" smtClean="0"/>
              <a:t>Image files</a:t>
            </a:r>
          </a:p>
          <a:p>
            <a:pPr lvl="1"/>
            <a:r>
              <a:rPr lang="en-GB" altLang="en-US" smtClean="0"/>
              <a:t>Make’s no sense and source code will just throw up conflict</a:t>
            </a:r>
          </a:p>
          <a:p>
            <a:r>
              <a:rPr lang="en-GB" altLang="en-US" smtClean="0"/>
              <a:t>Documents in word or PDF</a:t>
            </a:r>
          </a:p>
          <a:p>
            <a:pPr lvl="1"/>
            <a:r>
              <a:rPr lang="en-GB" altLang="en-US" smtClean="0"/>
              <a:t>Again will throw up conflicts</a:t>
            </a:r>
          </a:p>
          <a:p>
            <a:r>
              <a:rPr lang="en-GB" altLang="en-US" smtClean="0"/>
              <a:t>If you need to merge text documents keep them a text files, build word documents from text source</a:t>
            </a:r>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07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4BBCB9CC-E898-41E9-BB3C-A1D7532FEC5C}" type="slidenum">
              <a:rPr lang="en-US" altLang="en-US" sz="1200">
                <a:solidFill>
                  <a:srgbClr val="08515E"/>
                </a:solidFill>
              </a:rPr>
              <a:pPr/>
              <a:t>25</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smtClean="0"/>
              <a:t>Merging and doc files</a:t>
            </a:r>
          </a:p>
        </p:txBody>
      </p:sp>
      <p:sp>
        <p:nvSpPr>
          <p:cNvPr id="31747" name="Content Placeholder 2"/>
          <p:cNvSpPr>
            <a:spLocks noGrp="1"/>
          </p:cNvSpPr>
          <p:nvPr>
            <p:ph idx="1"/>
          </p:nvPr>
        </p:nvSpPr>
        <p:spPr/>
        <p:txBody>
          <a:bodyPr/>
          <a:lstStyle/>
          <a:p>
            <a:r>
              <a:rPr lang="en-GB" altLang="en-US" smtClean="0"/>
              <a:t>In general svn will not do the merging… but</a:t>
            </a:r>
          </a:p>
          <a:p>
            <a:r>
              <a:rPr lang="en-GB" altLang="en-US" smtClean="0"/>
              <a:t>Word itself has merging features</a:t>
            </a:r>
          </a:p>
          <a:p>
            <a:r>
              <a:rPr lang="en-GB" altLang="en-US" smtClean="0"/>
              <a:t>Disadvantages</a:t>
            </a:r>
          </a:p>
          <a:p>
            <a:pPr lvl="1"/>
            <a:r>
              <a:rPr lang="en-GB" altLang="en-US" smtClean="0"/>
              <a:t>Spend time merging formatting as well as content</a:t>
            </a:r>
          </a:p>
          <a:p>
            <a:pPr lvl="1"/>
            <a:r>
              <a:rPr lang="en-GB" altLang="en-US" smtClean="0"/>
              <a:t>Merging not shown as part of svn repository</a:t>
            </a:r>
          </a:p>
        </p:txBody>
      </p:sp>
      <p:sp>
        <p:nvSpPr>
          <p:cNvPr id="317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17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17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38C0108D-D72D-4D48-8412-54DEA23F3E6F}" type="slidenum">
              <a:rPr lang="en-US" altLang="en-US" sz="1200">
                <a:solidFill>
                  <a:srgbClr val="08515E"/>
                </a:solidFill>
              </a:rPr>
              <a:pPr/>
              <a:t>26</a:t>
            </a:fld>
            <a:endParaRPr lang="en-US" altLang="en-US" sz="1200">
              <a:solidFill>
                <a:srgbClr val="08515E"/>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60350"/>
            <a:ext cx="8229600" cy="661988"/>
          </a:xfrm>
        </p:spPr>
        <p:txBody>
          <a:bodyPr/>
          <a:lstStyle/>
          <a:p>
            <a:r>
              <a:rPr lang="en-GB" altLang="en-US" smtClean="0"/>
              <a:t>Rule 2 Commit early, commit often</a:t>
            </a:r>
          </a:p>
        </p:txBody>
      </p:sp>
      <p:sp>
        <p:nvSpPr>
          <p:cNvPr id="32771" name="Content Placeholder 2"/>
          <p:cNvSpPr>
            <a:spLocks noGrp="1"/>
          </p:cNvSpPr>
          <p:nvPr>
            <p:ph idx="1"/>
          </p:nvPr>
        </p:nvSpPr>
        <p:spPr>
          <a:xfrm>
            <a:off x="457200" y="1052513"/>
            <a:ext cx="7848600" cy="4572000"/>
          </a:xfrm>
        </p:spPr>
        <p:txBody>
          <a:bodyPr/>
          <a:lstStyle/>
          <a:p>
            <a:r>
              <a:rPr lang="en-GB" altLang="en-US" smtClean="0"/>
              <a:t>Possible approach</a:t>
            </a:r>
          </a:p>
          <a:p>
            <a:pPr lvl="1"/>
            <a:r>
              <a:rPr lang="en-GB" altLang="en-US" smtClean="0"/>
              <a:t>As soon as you have a new working version, commit</a:t>
            </a:r>
          </a:p>
          <a:p>
            <a:r>
              <a:rPr lang="en-GB" altLang="en-US" smtClean="0"/>
              <a:t>Benefits</a:t>
            </a:r>
          </a:p>
          <a:p>
            <a:pPr lvl="1"/>
            <a:r>
              <a:rPr lang="en-GB" altLang="en-US" smtClean="0"/>
              <a:t>Roll backs can be back by hours instead of days</a:t>
            </a:r>
          </a:p>
          <a:p>
            <a:pPr lvl="1"/>
            <a:r>
              <a:rPr lang="en-GB" altLang="en-US" smtClean="0"/>
              <a:t>Merges will be easier </a:t>
            </a:r>
          </a:p>
          <a:p>
            <a:pPr lvl="1"/>
            <a:r>
              <a:rPr lang="en-GB" altLang="en-US" smtClean="0"/>
              <a:t>Testing with others will be earlier</a:t>
            </a:r>
          </a:p>
          <a:p>
            <a:pPr lvl="1"/>
            <a:r>
              <a:rPr lang="en-GB" altLang="en-US" smtClean="0"/>
              <a:t>Forces fragmentation of task (which improves code quality)</a:t>
            </a:r>
          </a:p>
        </p:txBody>
      </p:sp>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27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27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EC9B91F3-FA08-4E6E-9D24-B50DF325D2B4}" type="slidenum">
              <a:rPr lang="en-US" altLang="en-US" sz="1200">
                <a:solidFill>
                  <a:srgbClr val="08515E"/>
                </a:solidFill>
              </a:rPr>
              <a:pPr/>
              <a:t>27</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46063"/>
            <a:ext cx="8229600" cy="661987"/>
          </a:xfrm>
        </p:spPr>
        <p:txBody>
          <a:bodyPr/>
          <a:lstStyle/>
          <a:p>
            <a:r>
              <a:rPr lang="en-GB" altLang="en-US" smtClean="0"/>
              <a:t>What to store</a:t>
            </a:r>
          </a:p>
        </p:txBody>
      </p:sp>
      <p:sp>
        <p:nvSpPr>
          <p:cNvPr id="33795" name="Content Placeholder 2"/>
          <p:cNvSpPr>
            <a:spLocks noGrp="1"/>
          </p:cNvSpPr>
          <p:nvPr>
            <p:ph idx="1"/>
          </p:nvPr>
        </p:nvSpPr>
        <p:spPr>
          <a:xfrm>
            <a:off x="457200" y="1052513"/>
            <a:ext cx="7848600" cy="4572000"/>
          </a:xfrm>
        </p:spPr>
        <p:txBody>
          <a:bodyPr/>
          <a:lstStyle/>
          <a:p>
            <a:r>
              <a:rPr lang="en-GB" altLang="en-US" sz="2400" smtClean="0"/>
              <a:t>All documentation</a:t>
            </a:r>
          </a:p>
          <a:p>
            <a:r>
              <a:rPr lang="en-GB" altLang="en-US" sz="2400" smtClean="0"/>
              <a:t>All source code and source files</a:t>
            </a:r>
          </a:p>
          <a:p>
            <a:pPr lvl="1"/>
            <a:r>
              <a:rPr lang="en-GB" altLang="en-US" sz="2400" smtClean="0"/>
              <a:t>Everything that requires human production</a:t>
            </a:r>
          </a:p>
          <a:p>
            <a:pPr lvl="1"/>
            <a:r>
              <a:rPr lang="en-GB" altLang="en-US" sz="2400" smtClean="0"/>
              <a:t>Source, images, sound files, XML</a:t>
            </a:r>
          </a:p>
          <a:p>
            <a:r>
              <a:rPr lang="en-GB" altLang="en-US" sz="2400" smtClean="0"/>
              <a:t>All dependency files</a:t>
            </a:r>
          </a:p>
          <a:p>
            <a:pPr lvl="1"/>
            <a:r>
              <a:rPr lang="en-GB" altLang="en-US" sz="2400" smtClean="0"/>
              <a:t>JAR libraries, DLLs</a:t>
            </a:r>
          </a:p>
          <a:p>
            <a:pPr lvl="1"/>
            <a:r>
              <a:rPr lang="en-GB" altLang="en-US" sz="2400" smtClean="0"/>
              <a:t>If open source, store latest build source</a:t>
            </a:r>
          </a:p>
          <a:p>
            <a:r>
              <a:rPr lang="en-GB" altLang="en-US" sz="2400" smtClean="0"/>
              <a:t>Database images and schema</a:t>
            </a:r>
          </a:p>
          <a:p>
            <a:r>
              <a:rPr lang="en-GB" altLang="en-US" sz="2400" smtClean="0"/>
              <a:t>Anything else needed to build the project</a:t>
            </a:r>
          </a:p>
          <a:p>
            <a:r>
              <a:rPr lang="en-GB" altLang="en-US" sz="2400" smtClean="0"/>
              <a:t>Anything needed to run the project (e.g. example Web.config files, certificates (security issue here!)</a:t>
            </a:r>
          </a:p>
          <a:p>
            <a:r>
              <a:rPr lang="en-GB" altLang="en-US" sz="2400" smtClean="0"/>
              <a:t>If your project depends on external downloaded code, do not rely on it being their</a:t>
            </a:r>
          </a:p>
          <a:p>
            <a:endParaRPr lang="en-GB" altLang="en-US" sz="2400" smtClean="0"/>
          </a:p>
          <a:p>
            <a:endParaRPr lang="en-GB" altLang="en-US" sz="2400" smtClean="0"/>
          </a:p>
        </p:txBody>
      </p:sp>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37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37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E735114E-1164-4A2D-A3F1-CA90DD10B2A1}" type="slidenum">
              <a:rPr lang="en-US" altLang="en-US" sz="1200">
                <a:solidFill>
                  <a:srgbClr val="08515E"/>
                </a:solidFill>
              </a:rPr>
              <a:pPr/>
              <a:t>28</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smtClean="0"/>
              <a:t>Versioning the database</a:t>
            </a:r>
          </a:p>
        </p:txBody>
      </p:sp>
      <p:sp>
        <p:nvSpPr>
          <p:cNvPr id="34819" name="Content Placeholder 2"/>
          <p:cNvSpPr>
            <a:spLocks noGrp="1"/>
          </p:cNvSpPr>
          <p:nvPr>
            <p:ph idx="1"/>
          </p:nvPr>
        </p:nvSpPr>
        <p:spPr/>
        <p:txBody>
          <a:bodyPr/>
          <a:lstStyle/>
          <a:p>
            <a:r>
              <a:rPr lang="en-GB" altLang="en-US" smtClean="0"/>
              <a:t>At minimum you need to keep the schema up to date</a:t>
            </a:r>
          </a:p>
          <a:p>
            <a:pPr lvl="1"/>
            <a:r>
              <a:rPr lang="en-GB" altLang="en-US" smtClean="0"/>
              <a:t>mysqldump -d -u someuser -p mydatabase &gt; mydatabase.sql</a:t>
            </a:r>
          </a:p>
          <a:p>
            <a:r>
              <a:rPr lang="en-GB" altLang="en-US" smtClean="0"/>
              <a:t>If standard configuration is build into database, write config tables as well</a:t>
            </a:r>
          </a:p>
          <a:p>
            <a:endParaRPr lang="en-GB" altLang="en-US" smtClean="0"/>
          </a:p>
        </p:txBody>
      </p:sp>
      <p:sp>
        <p:nvSpPr>
          <p:cNvPr id="348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48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48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CFDC7D88-6B03-41FB-B95F-A30958A91C38}" type="slidenum">
              <a:rPr lang="en-US" altLang="en-US" sz="1200">
                <a:solidFill>
                  <a:srgbClr val="08515E"/>
                </a:solidFill>
              </a:rPr>
              <a:pPr/>
              <a:t>29</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16632"/>
            <a:ext cx="8229600" cy="661988"/>
          </a:xfrm>
        </p:spPr>
        <p:txBody>
          <a:bodyPr/>
          <a:lstStyle/>
          <a:p>
            <a:r>
              <a:rPr lang="en-GB" altLang="en-US" dirty="0" smtClean="0"/>
              <a:t>What does it do?</a:t>
            </a:r>
          </a:p>
        </p:txBody>
      </p:sp>
      <p:sp>
        <p:nvSpPr>
          <p:cNvPr id="8195" name="Content Placeholder 2"/>
          <p:cNvSpPr>
            <a:spLocks noGrp="1"/>
          </p:cNvSpPr>
          <p:nvPr>
            <p:ph idx="1"/>
          </p:nvPr>
        </p:nvSpPr>
        <p:spPr>
          <a:xfrm>
            <a:off x="457200" y="908720"/>
            <a:ext cx="7848600" cy="4572000"/>
          </a:xfrm>
        </p:spPr>
        <p:txBody>
          <a:bodyPr/>
          <a:lstStyle/>
          <a:p>
            <a:r>
              <a:rPr lang="en-GB" altLang="en-US" dirty="0" smtClean="0"/>
              <a:t>Provides safe access to files of any sort but initially designed for source code</a:t>
            </a:r>
          </a:p>
          <a:p>
            <a:r>
              <a:rPr lang="en-GB" altLang="en-US" dirty="0" smtClean="0"/>
              <a:t>Allows you to track the changes in a file or document (control the versions)</a:t>
            </a:r>
          </a:p>
          <a:p>
            <a:r>
              <a:rPr lang="en-GB" altLang="en-US" dirty="0" smtClean="0"/>
              <a:t>Allows you to go back to previous versions</a:t>
            </a:r>
          </a:p>
          <a:p>
            <a:r>
              <a:rPr lang="en-GB" altLang="en-US" dirty="0" smtClean="0"/>
              <a:t>Allows you to view what modifications were made to a file between versions</a:t>
            </a:r>
          </a:p>
          <a:p>
            <a:r>
              <a:rPr lang="en-GB" altLang="en-US" dirty="0" smtClean="0"/>
              <a:t>Provides locking/merging </a:t>
            </a:r>
            <a:r>
              <a:rPr lang="en-GB" altLang="en-US" dirty="0" smtClean="0"/>
              <a:t>facilities</a:t>
            </a:r>
          </a:p>
          <a:p>
            <a:r>
              <a:rPr lang="en-GB" altLang="en-US" dirty="0" smtClean="0"/>
              <a:t>Allows a team to work on a set </a:t>
            </a:r>
            <a:r>
              <a:rPr lang="en-GB" altLang="en-US" smtClean="0"/>
              <a:t>of shared files</a:t>
            </a:r>
            <a:endParaRPr lang="en-GB" altLang="en-US" dirty="0" smtClean="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305C38D2-9498-4BA1-96F1-0FD833F014BD}" type="slidenum">
              <a:rPr lang="en-US" altLang="en-US" sz="1200">
                <a:solidFill>
                  <a:srgbClr val="08515E"/>
                </a:solidFill>
              </a:rPr>
              <a:pPr/>
              <a:t>3</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15888"/>
            <a:ext cx="8229600" cy="661987"/>
          </a:xfrm>
        </p:spPr>
        <p:txBody>
          <a:bodyPr/>
          <a:lstStyle/>
          <a:p>
            <a:r>
              <a:rPr lang="en-GB" altLang="en-US" smtClean="0"/>
              <a:t>What NOT to store</a:t>
            </a:r>
          </a:p>
        </p:txBody>
      </p:sp>
      <p:sp>
        <p:nvSpPr>
          <p:cNvPr id="35843" name="Content Placeholder 2"/>
          <p:cNvSpPr>
            <a:spLocks noGrp="1"/>
          </p:cNvSpPr>
          <p:nvPr>
            <p:ph idx="1"/>
          </p:nvPr>
        </p:nvSpPr>
        <p:spPr>
          <a:xfrm>
            <a:off x="457200" y="981075"/>
            <a:ext cx="7848600" cy="4572000"/>
          </a:xfrm>
        </p:spPr>
        <p:txBody>
          <a:bodyPr/>
          <a:lstStyle/>
          <a:p>
            <a:r>
              <a:rPr lang="en-GB" altLang="en-US" smtClean="0"/>
              <a:t>Try not to make your repository messy</a:t>
            </a:r>
          </a:p>
          <a:p>
            <a:r>
              <a:rPr lang="en-GB" altLang="en-US" smtClean="0"/>
              <a:t>Don’t store</a:t>
            </a:r>
          </a:p>
          <a:p>
            <a:pPr lvl="1"/>
            <a:r>
              <a:rPr lang="en-GB" altLang="en-US" smtClean="0"/>
              <a:t>Object files (this can cause problems with other builds)</a:t>
            </a:r>
          </a:p>
          <a:p>
            <a:pPr lvl="1"/>
            <a:r>
              <a:rPr lang="en-GB" altLang="en-US" smtClean="0"/>
              <a:t>Debug stuff</a:t>
            </a:r>
          </a:p>
          <a:p>
            <a:pPr lvl="2"/>
            <a:r>
              <a:rPr lang="en-GB" altLang="en-US" smtClean="0"/>
              <a:t>Confusing</a:t>
            </a:r>
          </a:p>
          <a:p>
            <a:pPr lvl="1"/>
            <a:r>
              <a:rPr lang="en-GB" altLang="en-US" smtClean="0"/>
              <a:t>Unused files</a:t>
            </a:r>
          </a:p>
          <a:p>
            <a:pPr lvl="2"/>
            <a:r>
              <a:rPr lang="en-GB" altLang="en-US" smtClean="0"/>
              <a:t>Confusing</a:t>
            </a:r>
          </a:p>
          <a:p>
            <a:pPr lvl="1"/>
            <a:r>
              <a:rPr lang="en-GB" altLang="en-US" smtClean="0"/>
              <a:t>Local config files</a:t>
            </a:r>
          </a:p>
          <a:p>
            <a:pPr lvl="2"/>
            <a:r>
              <a:rPr lang="en-GB" altLang="en-US" smtClean="0"/>
              <a:t>Will write over other users config. Leading to application error</a:t>
            </a:r>
          </a:p>
          <a:p>
            <a:pPr lvl="2"/>
            <a:endParaRPr lang="en-GB" altLang="en-US" smtClean="0"/>
          </a:p>
        </p:txBody>
      </p:sp>
      <p:sp>
        <p:nvSpPr>
          <p:cNvPr id="358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58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58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AFBF190E-D4E9-49AA-8C84-1D3395997718}" type="slidenum">
              <a:rPr lang="en-US" altLang="en-US" sz="1200">
                <a:solidFill>
                  <a:srgbClr val="08515E"/>
                </a:solidFill>
              </a:rPr>
              <a:pPr/>
              <a:t>30</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549275"/>
            <a:ext cx="8229600" cy="661988"/>
          </a:xfrm>
        </p:spPr>
        <p:txBody>
          <a:bodyPr/>
          <a:lstStyle/>
          <a:p>
            <a:r>
              <a:rPr lang="en-GB" altLang="en-US" smtClean="0"/>
              <a:t>Revision numbering</a:t>
            </a:r>
          </a:p>
        </p:txBody>
      </p:sp>
      <p:sp>
        <p:nvSpPr>
          <p:cNvPr id="36867" name="Content Placeholder 2"/>
          <p:cNvSpPr>
            <a:spLocks noGrp="1"/>
          </p:cNvSpPr>
          <p:nvPr>
            <p:ph idx="1"/>
          </p:nvPr>
        </p:nvSpPr>
        <p:spPr>
          <a:xfrm>
            <a:off x="457200" y="1484313"/>
            <a:ext cx="7848600" cy="4572000"/>
          </a:xfrm>
        </p:spPr>
        <p:txBody>
          <a:bodyPr/>
          <a:lstStyle/>
          <a:p>
            <a:r>
              <a:rPr lang="en-GB" altLang="en-US" smtClean="0"/>
              <a:t>On SVN revision numbers are global to the repository</a:t>
            </a:r>
          </a:p>
          <a:p>
            <a:r>
              <a:rPr lang="en-GB" altLang="en-US" smtClean="0"/>
              <a:t>Every time the repository is written to the revision number increases</a:t>
            </a:r>
          </a:p>
          <a:p>
            <a:r>
              <a:rPr lang="en-GB" altLang="en-US" smtClean="0"/>
              <a:t>This means that all writes in 1 commit will have the same revision number</a:t>
            </a:r>
          </a:p>
          <a:p>
            <a:r>
              <a:rPr lang="en-GB" altLang="en-US" smtClean="0"/>
              <a:t>Git does not have this concept of revision number, this can cause issues if you need it as part of your work practise</a:t>
            </a:r>
          </a:p>
          <a:p>
            <a:endParaRPr lang="en-GB" altLang="en-US" smtClean="0"/>
          </a:p>
        </p:txBody>
      </p:sp>
      <p:sp>
        <p:nvSpPr>
          <p:cNvPr id="368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68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68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AB3371DA-F025-4C02-A322-6EB780483F22}" type="slidenum">
              <a:rPr lang="en-US" altLang="en-US" sz="1200">
                <a:solidFill>
                  <a:srgbClr val="08515E"/>
                </a:solidFill>
              </a:rPr>
              <a:pPr/>
              <a:t>31</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9388" y="44450"/>
            <a:ext cx="8856662" cy="661988"/>
          </a:xfrm>
        </p:spPr>
        <p:txBody>
          <a:bodyPr/>
          <a:lstStyle/>
          <a:p>
            <a:r>
              <a:rPr lang="en-GB" altLang="en-US" sz="3200" b="1" smtClean="0"/>
              <a:t>Adding revision information to source code</a:t>
            </a:r>
          </a:p>
        </p:txBody>
      </p:sp>
      <p:sp>
        <p:nvSpPr>
          <p:cNvPr id="3" name="Content Placeholder 2"/>
          <p:cNvSpPr>
            <a:spLocks noGrp="1"/>
          </p:cNvSpPr>
          <p:nvPr>
            <p:ph idx="1"/>
          </p:nvPr>
        </p:nvSpPr>
        <p:spPr>
          <a:xfrm>
            <a:off x="457200" y="801688"/>
            <a:ext cx="7848600" cy="4572000"/>
          </a:xfrm>
        </p:spPr>
        <p:txBody>
          <a:bodyPr/>
          <a:lstStyle/>
          <a:p>
            <a:pPr marL="0" indent="0">
              <a:buFont typeface="Times" panose="02020603050405020304" pitchFamily="18" charset="0"/>
              <a:buNone/>
              <a:defRPr/>
            </a:pPr>
            <a:r>
              <a:rPr lang="en-GB" sz="2800" dirty="0" smtClean="0"/>
              <a:t>String rev=“$Revision$”  // java </a:t>
            </a:r>
            <a:endParaRPr lang="en-GB" sz="2800" dirty="0"/>
          </a:p>
          <a:p>
            <a:pPr marL="0" indent="0">
              <a:buFont typeface="Times" panose="02020603050405020304" pitchFamily="18" charset="0"/>
              <a:buNone/>
              <a:defRPr/>
            </a:pPr>
            <a:r>
              <a:rPr lang="en-GB" sz="2800" dirty="0" smtClean="0"/>
              <a:t>String date=“$Date$”</a:t>
            </a:r>
            <a:endParaRPr lang="en-GB" sz="2800" dirty="0"/>
          </a:p>
          <a:p>
            <a:pPr marL="0" indent="0">
              <a:buFont typeface="Times" panose="02020603050405020304" pitchFamily="18" charset="0"/>
              <a:buNone/>
              <a:defRPr/>
            </a:pPr>
            <a:r>
              <a:rPr lang="en-GB" sz="2800" dirty="0" smtClean="0"/>
              <a:t>String author=“$Author”</a:t>
            </a:r>
            <a:endParaRPr lang="en-GB" sz="2800" dirty="0"/>
          </a:p>
          <a:p>
            <a:pPr marL="0" indent="0">
              <a:buFont typeface="Times" panose="02020603050405020304" pitchFamily="18" charset="0"/>
              <a:buNone/>
              <a:defRPr/>
            </a:pPr>
            <a:r>
              <a:rPr lang="en-GB" sz="2800" dirty="0" smtClean="0"/>
              <a:t>// in web page, comments</a:t>
            </a:r>
          </a:p>
          <a:p>
            <a:pPr marL="0" indent="0">
              <a:buFont typeface="Times" panose="02020603050405020304" pitchFamily="18" charset="0"/>
              <a:buNone/>
              <a:defRPr/>
            </a:pPr>
            <a:r>
              <a:rPr lang="en-GB" sz="2800" dirty="0"/>
              <a:t>&lt;!--</a:t>
            </a:r>
          </a:p>
          <a:p>
            <a:pPr marL="0" indent="0">
              <a:buFont typeface="Times" panose="02020603050405020304" pitchFamily="18" charset="0"/>
              <a:buNone/>
              <a:defRPr/>
            </a:pPr>
            <a:r>
              <a:rPr lang="en-GB" sz="2800" dirty="0"/>
              <a:t>$</a:t>
            </a:r>
            <a:r>
              <a:rPr lang="en-GB" sz="2800" dirty="0" smtClean="0"/>
              <a:t>Revision$   </a:t>
            </a:r>
            <a:endParaRPr lang="en-GB" sz="2800" dirty="0"/>
          </a:p>
          <a:p>
            <a:pPr marL="0" indent="0">
              <a:buFont typeface="Times" panose="02020603050405020304" pitchFamily="18" charset="0"/>
              <a:buNone/>
              <a:defRPr/>
            </a:pPr>
            <a:r>
              <a:rPr lang="en-GB" sz="2800" dirty="0"/>
              <a:t>$</a:t>
            </a:r>
            <a:r>
              <a:rPr lang="en-GB" sz="2800" dirty="0" smtClean="0"/>
              <a:t>Date$</a:t>
            </a:r>
            <a:endParaRPr lang="en-GB" sz="2800" dirty="0"/>
          </a:p>
          <a:p>
            <a:pPr marL="0" indent="0">
              <a:buFont typeface="Times" panose="02020603050405020304" pitchFamily="18" charset="0"/>
              <a:buNone/>
              <a:defRPr/>
            </a:pPr>
            <a:r>
              <a:rPr lang="en-GB" sz="2800" dirty="0"/>
              <a:t>$</a:t>
            </a:r>
            <a:r>
              <a:rPr lang="en-GB" sz="2800" dirty="0" smtClean="0"/>
              <a:t>Author$</a:t>
            </a:r>
            <a:endParaRPr lang="en-GB" sz="2800" dirty="0"/>
          </a:p>
          <a:p>
            <a:pPr marL="0" indent="0">
              <a:buFont typeface="Times" panose="02020603050405020304" pitchFamily="18" charset="0"/>
              <a:buNone/>
              <a:defRPr/>
            </a:pPr>
            <a:r>
              <a:rPr lang="en-GB" sz="2800" dirty="0" smtClean="0"/>
              <a:t>--&gt;</a:t>
            </a:r>
          </a:p>
          <a:p>
            <a:pPr marL="0" indent="0">
              <a:buFont typeface="Times" panose="02020603050405020304" pitchFamily="18" charset="0"/>
              <a:buNone/>
              <a:defRPr/>
            </a:pPr>
            <a:r>
              <a:rPr lang="en-GB" sz="2800" dirty="0" smtClean="0"/>
              <a:t>// web page, display</a:t>
            </a:r>
          </a:p>
          <a:p>
            <a:pPr marL="0" indent="0">
              <a:buFont typeface="Times" panose="02020603050405020304" pitchFamily="18" charset="0"/>
              <a:buNone/>
              <a:defRPr/>
            </a:pPr>
            <a:r>
              <a:rPr lang="en-GB" sz="2800" dirty="0" smtClean="0"/>
              <a:t> &lt;div style="display: none" id=“</a:t>
            </a:r>
            <a:r>
              <a:rPr lang="en-GB" sz="2800" dirty="0" err="1" smtClean="0"/>
              <a:t>fileRevision</a:t>
            </a:r>
            <a:r>
              <a:rPr lang="en-GB" sz="2800" dirty="0" smtClean="0"/>
              <a:t>"&gt;</a:t>
            </a:r>
          </a:p>
          <a:p>
            <a:pPr marL="0" indent="0">
              <a:buFont typeface="Times" panose="02020603050405020304" pitchFamily="18" charset="0"/>
              <a:buNone/>
              <a:defRPr/>
            </a:pPr>
            <a:r>
              <a:rPr lang="en-GB" sz="2800" dirty="0" smtClean="0"/>
              <a:t>                            $Revision$&lt;/div&gt;</a:t>
            </a:r>
            <a:endParaRPr lang="en-GB" sz="2800" dirty="0"/>
          </a:p>
          <a:p>
            <a:pPr>
              <a:defRPr/>
            </a:pPr>
            <a:endParaRPr lang="en-GB" sz="2800" dirty="0"/>
          </a:p>
          <a:p>
            <a:pPr>
              <a:defRPr/>
            </a:pPr>
            <a:endParaRPr lang="en-GB" sz="2800" dirty="0"/>
          </a:p>
        </p:txBody>
      </p:sp>
      <p:sp>
        <p:nvSpPr>
          <p:cNvPr id="389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89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0116B58B-95A7-4F7D-8ADE-FC0E8B2577BF}" type="slidenum">
              <a:rPr lang="en-US" altLang="en-US" sz="1200">
                <a:solidFill>
                  <a:srgbClr val="08515E"/>
                </a:solidFill>
              </a:rPr>
              <a:pPr/>
              <a:t>32</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79388" y="781050"/>
            <a:ext cx="8856662" cy="661988"/>
          </a:xfrm>
        </p:spPr>
        <p:txBody>
          <a:bodyPr/>
          <a:lstStyle/>
          <a:p>
            <a:r>
              <a:rPr lang="en-GB" altLang="en-US" smtClean="0"/>
              <a:t>Enabling Version information properties</a:t>
            </a:r>
          </a:p>
        </p:txBody>
      </p:sp>
      <p:sp>
        <p:nvSpPr>
          <p:cNvPr id="39939" name="Content Placeholder 2"/>
          <p:cNvSpPr>
            <a:spLocks noGrp="1"/>
          </p:cNvSpPr>
          <p:nvPr>
            <p:ph idx="1"/>
          </p:nvPr>
        </p:nvSpPr>
        <p:spPr>
          <a:xfrm>
            <a:off x="179388" y="1665288"/>
            <a:ext cx="8569325" cy="4572000"/>
          </a:xfrm>
        </p:spPr>
        <p:txBody>
          <a:bodyPr/>
          <a:lstStyle/>
          <a:p>
            <a:r>
              <a:rPr lang="en-GB" altLang="en-US" smtClean="0"/>
              <a:t>Tortoise SVN</a:t>
            </a:r>
          </a:p>
          <a:p>
            <a:r>
              <a:rPr lang="en-GB" altLang="en-US" smtClean="0"/>
              <a:t>Right click ..</a:t>
            </a:r>
          </a:p>
          <a:p>
            <a:pPr lvl="1"/>
            <a:r>
              <a:rPr lang="en-GB" altLang="en-US" smtClean="0"/>
              <a:t>Tortoise Svn/Properties/Key Words</a:t>
            </a:r>
          </a:p>
        </p:txBody>
      </p:sp>
      <p:sp>
        <p:nvSpPr>
          <p:cNvPr id="399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399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4255DBC2-CA97-4D55-BA2D-34CBBF87953B}" type="slidenum">
              <a:rPr lang="en-US" altLang="en-US" sz="1200">
                <a:solidFill>
                  <a:srgbClr val="08515E"/>
                </a:solidFill>
              </a:rPr>
              <a:pPr/>
              <a:t>33</a:t>
            </a:fld>
            <a:endParaRPr lang="en-US" altLang="en-US" sz="1200">
              <a:solidFill>
                <a:srgbClr val="08515E"/>
              </a:solidFill>
            </a:endParaRPr>
          </a:p>
        </p:txBody>
      </p:sp>
      <p:pic>
        <p:nvPicPr>
          <p:cNvPr id="399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573463"/>
            <a:ext cx="5832475"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00013"/>
            <a:ext cx="8229600" cy="661988"/>
          </a:xfrm>
        </p:spPr>
        <p:txBody>
          <a:bodyPr/>
          <a:lstStyle/>
          <a:p>
            <a:r>
              <a:rPr lang="en-GB" altLang="en-US" smtClean="0"/>
              <a:t>Other useful properties</a:t>
            </a:r>
          </a:p>
        </p:txBody>
      </p:sp>
      <p:sp>
        <p:nvSpPr>
          <p:cNvPr id="40963" name="Content Placeholder 2"/>
          <p:cNvSpPr>
            <a:spLocks noGrp="1"/>
          </p:cNvSpPr>
          <p:nvPr>
            <p:ph idx="1"/>
          </p:nvPr>
        </p:nvSpPr>
        <p:spPr>
          <a:xfrm>
            <a:off x="179388" y="549275"/>
            <a:ext cx="8569325" cy="4572000"/>
          </a:xfrm>
        </p:spPr>
        <p:txBody>
          <a:bodyPr/>
          <a:lstStyle/>
          <a:p>
            <a:r>
              <a:rPr lang="en-GB" altLang="en-US" sz="2800" smtClean="0"/>
              <a:t>svn:ignore</a:t>
            </a:r>
          </a:p>
          <a:p>
            <a:pPr lvl="1"/>
            <a:r>
              <a:rPr lang="en-GB" altLang="en-US" sz="2800" smtClean="0"/>
              <a:t>Describes files to ignore by default</a:t>
            </a:r>
          </a:p>
          <a:p>
            <a:pPr lvl="1"/>
            <a:r>
              <a:rPr lang="en-GB" altLang="en-US" sz="2800" smtClean="0"/>
              <a:t>So for Java project (keep svn clean of objects)</a:t>
            </a:r>
          </a:p>
          <a:p>
            <a:pPr lvl="2"/>
            <a:r>
              <a:rPr lang="en-GB" altLang="en-US" sz="2400" smtClean="0"/>
              <a:t>svn propset   svn:ignore *.class *.jar</a:t>
            </a:r>
          </a:p>
          <a:p>
            <a:endParaRPr lang="en-GB" altLang="en-US" sz="2800" smtClean="0"/>
          </a:p>
          <a:p>
            <a:pPr lvl="2"/>
            <a:endParaRPr lang="en-GB" altLang="en-US" sz="2400" smtClean="0"/>
          </a:p>
          <a:p>
            <a:pPr lvl="1"/>
            <a:endParaRPr lang="en-GB" altLang="en-US" sz="2800" smtClean="0"/>
          </a:p>
        </p:txBody>
      </p:sp>
      <p:sp>
        <p:nvSpPr>
          <p:cNvPr id="409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09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09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BF46A175-F994-473D-8D82-D40D59FB26CA}" type="slidenum">
              <a:rPr lang="en-US" altLang="en-US" sz="1200">
                <a:solidFill>
                  <a:srgbClr val="08515E"/>
                </a:solidFill>
              </a:rPr>
              <a:pPr/>
              <a:t>34</a:t>
            </a:fld>
            <a:endParaRPr lang="en-US" altLang="en-US" sz="1200">
              <a:solidFill>
                <a:srgbClr val="08515E"/>
              </a:solidFill>
            </a:endParaRPr>
          </a:p>
        </p:txBody>
      </p:sp>
      <p:pic>
        <p:nvPicPr>
          <p:cNvPr id="4096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2503488"/>
            <a:ext cx="62785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74625"/>
            <a:ext cx="8229600" cy="661988"/>
          </a:xfrm>
        </p:spPr>
        <p:txBody>
          <a:bodyPr/>
          <a:lstStyle/>
          <a:p>
            <a:r>
              <a:rPr lang="en-GB" altLang="en-US" smtClean="0"/>
              <a:t>Committing source code</a:t>
            </a:r>
          </a:p>
        </p:txBody>
      </p:sp>
      <p:sp>
        <p:nvSpPr>
          <p:cNvPr id="41987" name="Content Placeholder 2"/>
          <p:cNvSpPr>
            <a:spLocks noGrp="1"/>
          </p:cNvSpPr>
          <p:nvPr>
            <p:ph idx="1"/>
          </p:nvPr>
        </p:nvSpPr>
        <p:spPr>
          <a:xfrm>
            <a:off x="457200" y="1052513"/>
            <a:ext cx="7848600" cy="4572000"/>
          </a:xfrm>
        </p:spPr>
        <p:txBody>
          <a:bodyPr/>
          <a:lstStyle/>
          <a:p>
            <a:r>
              <a:rPr lang="en-GB" altLang="en-US" sz="2400" smtClean="0"/>
              <a:t>If code testing fail</a:t>
            </a:r>
          </a:p>
          <a:p>
            <a:pPr lvl="1"/>
            <a:r>
              <a:rPr lang="en-GB" altLang="en-US" sz="2400" smtClean="0"/>
              <a:t>At end of the day, still commit, remember rule 1 (slide 4)</a:t>
            </a:r>
          </a:p>
          <a:p>
            <a:pPr lvl="1"/>
            <a:r>
              <a:rPr lang="en-GB" altLang="en-US" sz="2400" smtClean="0"/>
              <a:t>Do not commit to main trunk, make branch</a:t>
            </a:r>
          </a:p>
          <a:p>
            <a:r>
              <a:rPr lang="en-GB" altLang="en-US" sz="2400" smtClean="0"/>
              <a:t>Functionality</a:t>
            </a:r>
          </a:p>
          <a:p>
            <a:pPr lvl="1"/>
            <a:r>
              <a:rPr lang="en-GB" altLang="en-US" sz="2400" smtClean="0"/>
              <a:t>If done in parts, commit but don’t integrate</a:t>
            </a:r>
          </a:p>
          <a:p>
            <a:pPr lvl="1"/>
            <a:r>
              <a:rPr lang="en-GB" altLang="en-US" sz="2400" smtClean="0"/>
              <a:t>If any chance of snagging main project, keep in branch or separate build file</a:t>
            </a:r>
          </a:p>
          <a:p>
            <a:pPr lvl="1"/>
            <a:r>
              <a:rPr lang="en-GB" altLang="en-US" sz="2400" smtClean="0"/>
              <a:t>Remember breaking the trunk build may stop new features being put into next release</a:t>
            </a:r>
          </a:p>
          <a:p>
            <a:r>
              <a:rPr lang="en-GB" altLang="en-US" sz="2400" smtClean="0"/>
              <a:t>Bug fixes</a:t>
            </a:r>
          </a:p>
          <a:p>
            <a:pPr lvl="1"/>
            <a:r>
              <a:rPr lang="en-GB" altLang="en-US" sz="2400" smtClean="0"/>
              <a:t>Commit with comment for tester, link to bug report</a:t>
            </a:r>
          </a:p>
          <a:p>
            <a:pPr lvl="1"/>
            <a:r>
              <a:rPr lang="en-GB" altLang="en-US" sz="2400" smtClean="0"/>
              <a:t>Have old version of code, with re-producible bug</a:t>
            </a:r>
          </a:p>
        </p:txBody>
      </p:sp>
      <p:sp>
        <p:nvSpPr>
          <p:cNvPr id="419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19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19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83A6DE66-5F4B-4A17-808D-91A73BDC1CC7}" type="slidenum">
              <a:rPr lang="en-US" altLang="en-US" sz="1200">
                <a:solidFill>
                  <a:srgbClr val="08515E"/>
                </a:solidFill>
              </a:rPr>
              <a:pPr/>
              <a:t>35</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46063"/>
            <a:ext cx="8229600" cy="661987"/>
          </a:xfrm>
        </p:spPr>
        <p:txBody>
          <a:bodyPr/>
          <a:lstStyle/>
          <a:p>
            <a:r>
              <a:rPr lang="en-GB" altLang="en-US" smtClean="0"/>
              <a:t>Commit reviews</a:t>
            </a:r>
          </a:p>
        </p:txBody>
      </p:sp>
      <p:sp>
        <p:nvSpPr>
          <p:cNvPr id="43011" name="Content Placeholder 2"/>
          <p:cNvSpPr>
            <a:spLocks noGrp="1"/>
          </p:cNvSpPr>
          <p:nvPr>
            <p:ph idx="1"/>
          </p:nvPr>
        </p:nvSpPr>
        <p:spPr>
          <a:xfrm>
            <a:off x="457200" y="981075"/>
            <a:ext cx="7848600" cy="4572000"/>
          </a:xfrm>
        </p:spPr>
        <p:txBody>
          <a:bodyPr/>
          <a:lstStyle/>
          <a:p>
            <a:r>
              <a:rPr lang="en-GB" altLang="en-US" smtClean="0"/>
              <a:t>Use svn check for modifications</a:t>
            </a:r>
          </a:p>
        </p:txBody>
      </p:sp>
      <p:sp>
        <p:nvSpPr>
          <p:cNvPr id="430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30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30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87DDF3ED-1AB1-4B21-B899-4585420D059B}" type="slidenum">
              <a:rPr lang="en-US" altLang="en-US" sz="1200">
                <a:solidFill>
                  <a:srgbClr val="08515E"/>
                </a:solidFill>
              </a:rPr>
              <a:pPr/>
              <a:t>36</a:t>
            </a:fld>
            <a:endParaRPr lang="en-US" altLang="en-US" sz="1200">
              <a:solidFill>
                <a:srgbClr val="08515E"/>
              </a:solidFill>
            </a:endParaRPr>
          </a:p>
        </p:txBody>
      </p:sp>
      <p:pic>
        <p:nvPicPr>
          <p:cNvPr id="43015" name="Picture 2"/>
          <p:cNvPicPr>
            <a:picLocks noChangeAspect="1" noChangeArrowheads="1"/>
          </p:cNvPicPr>
          <p:nvPr/>
        </p:nvPicPr>
        <p:blipFill>
          <a:blip r:embed="rId2">
            <a:extLst>
              <a:ext uri="{28A0092B-C50C-407E-A947-70E740481C1C}">
                <a14:useLocalDpi xmlns:a14="http://schemas.microsoft.com/office/drawing/2010/main" val="0"/>
              </a:ext>
            </a:extLst>
          </a:blip>
          <a:srcRect l="52573" t="42780" r="25000" b="19812"/>
          <a:stretch>
            <a:fillRect/>
          </a:stretch>
        </p:blipFill>
        <p:spPr bwMode="auto">
          <a:xfrm>
            <a:off x="901700" y="1700213"/>
            <a:ext cx="2733675" cy="364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901700" y="2420938"/>
            <a:ext cx="2085975"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74625"/>
            <a:ext cx="8229600" cy="661988"/>
          </a:xfrm>
        </p:spPr>
        <p:txBody>
          <a:bodyPr/>
          <a:lstStyle/>
          <a:p>
            <a:r>
              <a:rPr lang="en-GB" altLang="en-US" smtClean="0"/>
              <a:t>Reviewing modifications (unified diff)</a:t>
            </a:r>
          </a:p>
        </p:txBody>
      </p:sp>
      <p:sp>
        <p:nvSpPr>
          <p:cNvPr id="4403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40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40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251B939B-A70D-41DE-B224-569B52C64D21}" type="slidenum">
              <a:rPr lang="en-US" altLang="en-US" sz="1200">
                <a:solidFill>
                  <a:srgbClr val="08515E"/>
                </a:solidFill>
              </a:rPr>
              <a:pPr/>
              <a:t>37</a:t>
            </a:fld>
            <a:endParaRPr lang="en-US" altLang="en-US" sz="1200">
              <a:solidFill>
                <a:srgbClr val="08515E"/>
              </a:solidFill>
            </a:endParaRPr>
          </a:p>
        </p:txBody>
      </p:sp>
      <p:pic>
        <p:nvPicPr>
          <p:cNvPr id="440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341438"/>
            <a:ext cx="6113463" cy="4572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smtClean="0"/>
              <a:t>Compare with base</a:t>
            </a:r>
          </a:p>
        </p:txBody>
      </p:sp>
      <p:sp>
        <p:nvSpPr>
          <p:cNvPr id="45059" name="Content Placeholder 2"/>
          <p:cNvSpPr>
            <a:spLocks noGrp="1"/>
          </p:cNvSpPr>
          <p:nvPr>
            <p:ph idx="1"/>
          </p:nvPr>
        </p:nvSpPr>
        <p:spPr/>
        <p:txBody>
          <a:bodyPr/>
          <a:lstStyle/>
          <a:p>
            <a:endParaRPr lang="en-GB" altLang="en-US" smtClean="0"/>
          </a:p>
        </p:txBody>
      </p:sp>
      <p:sp>
        <p:nvSpPr>
          <p:cNvPr id="450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50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50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A47C3DA3-2F69-4361-B395-29413A3D6669}" type="slidenum">
              <a:rPr lang="en-US" altLang="en-US" sz="1200">
                <a:solidFill>
                  <a:srgbClr val="08515E"/>
                </a:solidFill>
              </a:rPr>
              <a:pPr/>
              <a:t>38</a:t>
            </a:fld>
            <a:endParaRPr lang="en-US" altLang="en-US" sz="1200">
              <a:solidFill>
                <a:srgbClr val="08515E"/>
              </a:solidFill>
            </a:endParaRPr>
          </a:p>
        </p:txBody>
      </p:sp>
      <p:pic>
        <p:nvPicPr>
          <p:cNvPr id="45063" name="Picture 2"/>
          <p:cNvPicPr>
            <a:picLocks noChangeAspect="1" noChangeArrowheads="1"/>
          </p:cNvPicPr>
          <p:nvPr/>
        </p:nvPicPr>
        <p:blipFill>
          <a:blip r:embed="rId2">
            <a:extLst>
              <a:ext uri="{28A0092B-C50C-407E-A947-70E740481C1C}">
                <a14:useLocalDpi xmlns:a14="http://schemas.microsoft.com/office/drawing/2010/main" val="0"/>
              </a:ext>
            </a:extLst>
          </a:blip>
          <a:srcRect r="14896" b="42043"/>
          <a:stretch>
            <a:fillRect/>
          </a:stretch>
        </p:blipFill>
        <p:spPr bwMode="auto">
          <a:xfrm>
            <a:off x="-36513" y="1557338"/>
            <a:ext cx="9693276"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60350"/>
            <a:ext cx="8229600" cy="661988"/>
          </a:xfrm>
        </p:spPr>
        <p:txBody>
          <a:bodyPr/>
          <a:lstStyle/>
          <a:p>
            <a:r>
              <a:rPr lang="en-GB" altLang="en-US" b="1" smtClean="0"/>
              <a:t>Autoversioning</a:t>
            </a:r>
            <a:endParaRPr lang="en-GB" altLang="en-US" smtClean="0"/>
          </a:p>
        </p:txBody>
      </p:sp>
      <p:sp>
        <p:nvSpPr>
          <p:cNvPr id="46083" name="Content Placeholder 2"/>
          <p:cNvSpPr>
            <a:spLocks noGrp="1"/>
          </p:cNvSpPr>
          <p:nvPr>
            <p:ph idx="1"/>
          </p:nvPr>
        </p:nvSpPr>
        <p:spPr>
          <a:xfrm>
            <a:off x="323850" y="1052513"/>
            <a:ext cx="7848600" cy="4572000"/>
          </a:xfrm>
        </p:spPr>
        <p:txBody>
          <a:bodyPr/>
          <a:lstStyle/>
          <a:p>
            <a:r>
              <a:rPr lang="en-GB" altLang="en-US" sz="2800" smtClean="0"/>
              <a:t>Imagine you have a number of document writers working, who don’t want to understand version control, but need it</a:t>
            </a:r>
          </a:p>
          <a:p>
            <a:r>
              <a:rPr lang="en-GB" altLang="en-US" sz="2800" smtClean="0"/>
              <a:t>Auto version</a:t>
            </a:r>
          </a:p>
          <a:p>
            <a:pPr lvl="1"/>
            <a:r>
              <a:rPr lang="en-GB" altLang="en-US" sz="2800" smtClean="0"/>
              <a:t>Svn repository mounted as a directory (like a network drive), using protocol such as WebDav “</a:t>
            </a:r>
            <a:r>
              <a:rPr lang="en-GB" altLang="en-US" sz="2000" b="1" smtClean="0"/>
              <a:t>Web Distributed Authoring and Versioning”</a:t>
            </a:r>
            <a:endParaRPr lang="en-GB" altLang="en-US" sz="2000" smtClean="0"/>
          </a:p>
          <a:p>
            <a:pPr lvl="1"/>
            <a:r>
              <a:rPr lang="en-GB" altLang="en-US" sz="2800" smtClean="0"/>
              <a:t>When a file is opened by the first user it is locked as read-only for others</a:t>
            </a:r>
          </a:p>
          <a:p>
            <a:pPr lvl="1"/>
            <a:r>
              <a:rPr lang="en-GB" altLang="en-US" sz="2800" smtClean="0"/>
              <a:t>Every write is then done as an auto-commit</a:t>
            </a:r>
          </a:p>
          <a:p>
            <a:pPr lvl="1"/>
            <a:endParaRPr lang="en-GB" altLang="en-US" sz="2800" smtClean="0"/>
          </a:p>
          <a:p>
            <a:pPr lvl="1"/>
            <a:endParaRPr lang="en-GB" altLang="en-US" sz="2800" smtClean="0"/>
          </a:p>
        </p:txBody>
      </p:sp>
      <p:sp>
        <p:nvSpPr>
          <p:cNvPr id="460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60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60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CE86F6AA-203E-41CC-94A3-4B27C0C6B942}" type="slidenum">
              <a:rPr lang="en-US" altLang="en-US" sz="1200">
                <a:solidFill>
                  <a:srgbClr val="08515E"/>
                </a:solidFill>
              </a:rPr>
              <a:pPr/>
              <a:t>39</a:t>
            </a:fld>
            <a:endParaRPr lang="en-US" altLang="en-US" sz="1200">
              <a:solidFill>
                <a:srgbClr val="08515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44450"/>
            <a:ext cx="8229600" cy="661988"/>
          </a:xfrm>
        </p:spPr>
        <p:txBody>
          <a:bodyPr/>
          <a:lstStyle/>
          <a:p>
            <a:r>
              <a:rPr lang="en-GB" altLang="en-US" smtClean="0"/>
              <a:t>Which source code tool</a:t>
            </a:r>
          </a:p>
        </p:txBody>
      </p:sp>
      <p:sp>
        <p:nvSpPr>
          <p:cNvPr id="9219" name="Content Placeholder 2"/>
          <p:cNvSpPr>
            <a:spLocks noGrp="1"/>
          </p:cNvSpPr>
          <p:nvPr>
            <p:ph idx="1"/>
          </p:nvPr>
        </p:nvSpPr>
        <p:spPr>
          <a:xfrm>
            <a:off x="457200" y="765175"/>
            <a:ext cx="7848600" cy="4572000"/>
          </a:xfrm>
        </p:spPr>
        <p:txBody>
          <a:bodyPr/>
          <a:lstStyle/>
          <a:p>
            <a:r>
              <a:rPr lang="en-GB" altLang="en-US" sz="2400" smtClean="0"/>
              <a:t>Not Visual Source Safe</a:t>
            </a:r>
          </a:p>
          <a:p>
            <a:pPr lvl="1"/>
            <a:r>
              <a:rPr lang="en-GB" altLang="en-US" sz="2400" smtClean="0"/>
              <a:t>Repository corruption, no atomic commits</a:t>
            </a:r>
          </a:p>
          <a:p>
            <a:r>
              <a:rPr lang="en-GB" altLang="en-US" sz="2400" smtClean="0"/>
              <a:t>svn </a:t>
            </a:r>
          </a:p>
          <a:p>
            <a:pPr lvl="1"/>
            <a:r>
              <a:rPr lang="en-GB" altLang="en-US" sz="2400" smtClean="0"/>
              <a:t>Widely used and good tool support, example tortoise svn</a:t>
            </a:r>
          </a:p>
          <a:p>
            <a:r>
              <a:rPr lang="en-GB" altLang="en-US" sz="2400" smtClean="0"/>
              <a:t>Git</a:t>
            </a:r>
          </a:p>
          <a:p>
            <a:pPr lvl="1"/>
            <a:r>
              <a:rPr lang="en-GB" altLang="en-US" sz="2400" smtClean="0"/>
              <a:t>Distributed architecture (clones of central repository stored locally)</a:t>
            </a:r>
          </a:p>
          <a:p>
            <a:pPr lvl="1"/>
            <a:r>
              <a:rPr lang="en-GB" altLang="en-US" sz="2400" smtClean="0"/>
              <a:t>Faster, less server bound than svn</a:t>
            </a:r>
          </a:p>
          <a:p>
            <a:pPr lvl="1"/>
            <a:r>
              <a:rPr lang="en-GB" altLang="en-US" sz="2400" smtClean="0"/>
              <a:t>Merging is better</a:t>
            </a:r>
          </a:p>
          <a:p>
            <a:pPr lvl="1"/>
            <a:r>
              <a:rPr lang="en-GB" altLang="en-US" sz="2400" smtClean="0"/>
              <a:t>Complex and powerful, sometimes hard to learn</a:t>
            </a:r>
          </a:p>
          <a:p>
            <a:r>
              <a:rPr lang="en-GB" altLang="en-US" sz="2400" smtClean="0"/>
              <a:t>Perforce</a:t>
            </a:r>
          </a:p>
          <a:p>
            <a:pPr lvl="1"/>
            <a:r>
              <a:rPr lang="en-GB" altLang="en-US" sz="2400" smtClean="0"/>
              <a:t>Commercial product</a:t>
            </a:r>
          </a:p>
          <a:p>
            <a:pPr lvl="1"/>
            <a:r>
              <a:rPr lang="en-GB" altLang="en-US" sz="2400" smtClean="0"/>
              <a:t>High performance for large projects</a:t>
            </a:r>
          </a:p>
          <a:p>
            <a:pPr lvl="1"/>
            <a:endParaRPr lang="en-GB" altLang="en-US" sz="2400" smtClean="0"/>
          </a:p>
          <a:p>
            <a:pPr lvl="1"/>
            <a:endParaRPr lang="en-GB" altLang="en-US" sz="2400" smtClean="0"/>
          </a:p>
          <a:p>
            <a:endParaRPr lang="en-GB" altLang="en-US" sz="2400" smtClean="0"/>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B16684BF-3149-4ED7-85A8-E99FBD2B1DF2}" type="slidenum">
              <a:rPr lang="en-US" altLang="en-US" sz="1200">
                <a:solidFill>
                  <a:srgbClr val="08515E"/>
                </a:solidFill>
              </a:rPr>
              <a:pPr/>
              <a:t>4</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461963"/>
            <a:ext cx="8229600" cy="663575"/>
          </a:xfrm>
        </p:spPr>
        <p:txBody>
          <a:bodyPr/>
          <a:lstStyle/>
          <a:p>
            <a:r>
              <a:rPr lang="en-GB" altLang="en-US" smtClean="0"/>
              <a:t>Problems with Autoversioning</a:t>
            </a:r>
          </a:p>
        </p:txBody>
      </p:sp>
      <p:sp>
        <p:nvSpPr>
          <p:cNvPr id="47107" name="Content Placeholder 2"/>
          <p:cNvSpPr>
            <a:spLocks noGrp="1"/>
          </p:cNvSpPr>
          <p:nvPr>
            <p:ph idx="1"/>
          </p:nvPr>
        </p:nvSpPr>
        <p:spPr>
          <a:xfrm>
            <a:off x="457200" y="1304925"/>
            <a:ext cx="7848600" cy="4572000"/>
          </a:xfrm>
        </p:spPr>
        <p:txBody>
          <a:bodyPr/>
          <a:lstStyle/>
          <a:p>
            <a:r>
              <a:rPr lang="en-GB" altLang="en-US" sz="2800" smtClean="0"/>
              <a:t>Many commits</a:t>
            </a:r>
          </a:p>
          <a:p>
            <a:pPr lvl="1"/>
            <a:r>
              <a:rPr lang="en-GB" altLang="en-US" sz="2800" smtClean="0"/>
              <a:t>Some editors such as Word will do auto saving</a:t>
            </a:r>
          </a:p>
          <a:p>
            <a:pPr lvl="1"/>
            <a:r>
              <a:rPr lang="en-GB" altLang="en-US" sz="2800" smtClean="0"/>
              <a:t>Makes the change log, very long hard to follow</a:t>
            </a:r>
          </a:p>
          <a:p>
            <a:r>
              <a:rPr lang="en-GB" altLang="en-US" sz="2800" smtClean="0"/>
              <a:t>Enforced locking</a:t>
            </a:r>
          </a:p>
          <a:p>
            <a:pPr lvl="1"/>
            <a:r>
              <a:rPr lang="en-GB" altLang="en-US" sz="2800" smtClean="0"/>
              <a:t>Lock problems with sequential working etc.</a:t>
            </a:r>
          </a:p>
          <a:p>
            <a:r>
              <a:rPr lang="en-GB" altLang="en-US" sz="2800" smtClean="0"/>
              <a:t>No comments</a:t>
            </a:r>
          </a:p>
          <a:p>
            <a:pPr lvl="1"/>
            <a:r>
              <a:rPr lang="en-GB" altLang="en-US" sz="2800" smtClean="0"/>
              <a:t>User has to add comments to document itself, if they want to track changes</a:t>
            </a:r>
          </a:p>
          <a:p>
            <a:pPr lvl="1"/>
            <a:r>
              <a:rPr lang="en-GB" altLang="en-US" sz="2800" smtClean="0"/>
              <a:t>Not useful for code development</a:t>
            </a:r>
          </a:p>
        </p:txBody>
      </p:sp>
      <p:sp>
        <p:nvSpPr>
          <p:cNvPr id="471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71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71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0E31BE63-224C-4454-8914-0DD75F15928C}" type="slidenum">
              <a:rPr lang="en-US" altLang="en-US" sz="1200">
                <a:solidFill>
                  <a:srgbClr val="08515E"/>
                </a:solidFill>
              </a:rPr>
              <a:pPr/>
              <a:t>40</a:t>
            </a:fld>
            <a:endParaRPr lang="en-US" altLang="en-US" sz="1200">
              <a:solidFill>
                <a:srgbClr val="08515E"/>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60350"/>
            <a:ext cx="8229600" cy="661988"/>
          </a:xfrm>
        </p:spPr>
        <p:txBody>
          <a:bodyPr/>
          <a:lstStyle/>
          <a:p>
            <a:r>
              <a:rPr lang="en-GB" altLang="en-US" smtClean="0"/>
              <a:t>Branches and tags</a:t>
            </a:r>
          </a:p>
        </p:txBody>
      </p:sp>
      <p:sp>
        <p:nvSpPr>
          <p:cNvPr id="48131" name="Content Placeholder 2"/>
          <p:cNvSpPr>
            <a:spLocks noGrp="1"/>
          </p:cNvSpPr>
          <p:nvPr>
            <p:ph idx="1"/>
          </p:nvPr>
        </p:nvSpPr>
        <p:spPr>
          <a:xfrm>
            <a:off x="457200" y="1125538"/>
            <a:ext cx="7848600" cy="4572000"/>
          </a:xfrm>
        </p:spPr>
        <p:txBody>
          <a:bodyPr/>
          <a:lstStyle/>
          <a:p>
            <a:r>
              <a:rPr lang="en-GB" altLang="en-US" smtClean="0"/>
              <a:t>Branch</a:t>
            </a:r>
          </a:p>
          <a:p>
            <a:pPr lvl="1"/>
            <a:r>
              <a:rPr lang="en-GB" altLang="en-US" smtClean="0"/>
              <a:t>New version of trunk which is used for development</a:t>
            </a:r>
          </a:p>
          <a:p>
            <a:pPr lvl="1"/>
            <a:r>
              <a:rPr lang="en-GB" altLang="en-US" smtClean="0"/>
              <a:t>Can be merged back to trunk when finished</a:t>
            </a:r>
          </a:p>
          <a:p>
            <a:r>
              <a:rPr lang="en-GB" altLang="en-US" smtClean="0"/>
              <a:t>Tag</a:t>
            </a:r>
          </a:p>
          <a:p>
            <a:pPr lvl="1"/>
            <a:r>
              <a:rPr lang="en-GB" altLang="en-US" smtClean="0"/>
              <a:t>Snap shot of trunk</a:t>
            </a:r>
          </a:p>
          <a:p>
            <a:pPr lvl="1"/>
            <a:r>
              <a:rPr lang="en-GB" altLang="en-US" smtClean="0"/>
              <a:t>Not developed with</a:t>
            </a:r>
          </a:p>
          <a:p>
            <a:pPr lvl="1"/>
            <a:r>
              <a:rPr lang="en-GB" altLang="en-US" smtClean="0"/>
              <a:t>Often seen as release candidates or archives</a:t>
            </a:r>
          </a:p>
        </p:txBody>
      </p:sp>
      <p:sp>
        <p:nvSpPr>
          <p:cNvPr id="481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81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81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F168D32D-D1C6-4BDD-97E7-9E9A0E01BED4}" type="slidenum">
              <a:rPr lang="en-US" altLang="en-US" sz="1200">
                <a:solidFill>
                  <a:srgbClr val="08515E"/>
                </a:solidFill>
              </a:rPr>
              <a:pPr/>
              <a:t>41</a:t>
            </a:fld>
            <a:endParaRPr lang="en-US" altLang="en-US" sz="1200">
              <a:solidFill>
                <a:srgbClr val="08515E"/>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60350"/>
            <a:ext cx="8229600" cy="661988"/>
          </a:xfrm>
        </p:spPr>
        <p:txBody>
          <a:bodyPr/>
          <a:lstStyle/>
          <a:p>
            <a:r>
              <a:rPr lang="en-GB" altLang="en-US" smtClean="0"/>
              <a:t>Branching and merging how to</a:t>
            </a:r>
          </a:p>
        </p:txBody>
      </p:sp>
      <p:sp>
        <p:nvSpPr>
          <p:cNvPr id="49155" name="Content Placeholder 2"/>
          <p:cNvSpPr>
            <a:spLocks noGrp="1"/>
          </p:cNvSpPr>
          <p:nvPr>
            <p:ph idx="1"/>
          </p:nvPr>
        </p:nvSpPr>
        <p:spPr>
          <a:xfrm>
            <a:off x="107950" y="944563"/>
            <a:ext cx="8291513" cy="4572000"/>
          </a:xfrm>
        </p:spPr>
        <p:txBody>
          <a:bodyPr/>
          <a:lstStyle/>
          <a:p>
            <a:r>
              <a:rPr lang="en-GB" altLang="en-US" sz="2400" smtClean="0"/>
              <a:t>Update current working trunk (svn update)</a:t>
            </a:r>
          </a:p>
          <a:p>
            <a:r>
              <a:rPr lang="en-GB" altLang="en-US" sz="2400" smtClean="0"/>
              <a:t>Commit all current changes</a:t>
            </a:r>
          </a:p>
          <a:p>
            <a:r>
              <a:rPr lang="en-GB" altLang="en-US" sz="2400" smtClean="0"/>
              <a:t>Using svn copy make copy of trunk to branch directory</a:t>
            </a:r>
          </a:p>
          <a:p>
            <a:pPr lvl="1"/>
            <a:r>
              <a:rPr lang="en-GB" altLang="en-US" sz="2400" smtClean="0"/>
              <a:t>svn cp svn://svnserver.com/svn/repository/trunk svn://svnserver.com/svn/repository/branches/cluster_support_version -m "Branching from trunk to support clustering "</a:t>
            </a:r>
          </a:p>
          <a:p>
            <a:r>
              <a:rPr lang="en-GB" altLang="en-US" sz="2400" smtClean="0"/>
              <a:t>Now switch your local trunk to this new branch</a:t>
            </a:r>
          </a:p>
          <a:p>
            <a:pPr lvl="1"/>
            <a:r>
              <a:rPr lang="en-GB" altLang="en-US" sz="2400" smtClean="0"/>
              <a:t>svn switch svn://svnserver.com/svn/repository/branches/clustering_support_version</a:t>
            </a:r>
          </a:p>
          <a:p>
            <a:r>
              <a:rPr lang="en-GB" altLang="en-US" sz="2400" smtClean="0"/>
              <a:t>You can now work on this new version, without causing problems with the main branch</a:t>
            </a:r>
          </a:p>
        </p:txBody>
      </p:sp>
      <p:sp>
        <p:nvSpPr>
          <p:cNvPr id="491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491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491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93651DDB-5443-4DE3-8FCC-DB999C1C5265}" type="slidenum">
              <a:rPr lang="en-US" altLang="en-US" sz="1200">
                <a:solidFill>
                  <a:srgbClr val="08515E"/>
                </a:solidFill>
              </a:rPr>
              <a:pPr/>
              <a:t>42</a:t>
            </a:fld>
            <a:endParaRPr lang="en-US" altLang="en-US" sz="1200">
              <a:solidFill>
                <a:srgbClr val="08515E"/>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115888"/>
            <a:ext cx="8229600" cy="661987"/>
          </a:xfrm>
        </p:spPr>
        <p:txBody>
          <a:bodyPr/>
          <a:lstStyle/>
          <a:p>
            <a:r>
              <a:rPr lang="en-GB" altLang="en-US" smtClean="0"/>
              <a:t>Managing your branch</a:t>
            </a:r>
          </a:p>
        </p:txBody>
      </p:sp>
      <p:sp>
        <p:nvSpPr>
          <p:cNvPr id="50179" name="Content Placeholder 2"/>
          <p:cNvSpPr>
            <a:spLocks noGrp="1"/>
          </p:cNvSpPr>
          <p:nvPr>
            <p:ph idx="1"/>
          </p:nvPr>
        </p:nvSpPr>
        <p:spPr>
          <a:xfrm>
            <a:off x="457200" y="981075"/>
            <a:ext cx="7848600" cy="4572000"/>
          </a:xfrm>
        </p:spPr>
        <p:txBody>
          <a:bodyPr/>
          <a:lstStyle/>
          <a:p>
            <a:r>
              <a:rPr lang="en-GB" altLang="en-US" sz="2800" smtClean="0"/>
              <a:t>Regularly update your branch from main tree and test and resolve conflicts</a:t>
            </a:r>
          </a:p>
          <a:p>
            <a:pPr lvl="1"/>
            <a:r>
              <a:rPr lang="en-GB" altLang="en-US" sz="2800" smtClean="0"/>
              <a:t>If not it will be harder to merge back later</a:t>
            </a:r>
          </a:p>
          <a:p>
            <a:r>
              <a:rPr lang="en-GB" altLang="en-US" sz="2800" smtClean="0"/>
              <a:t>Merging from trunk</a:t>
            </a:r>
          </a:p>
          <a:p>
            <a:pPr lvl="1"/>
            <a:r>
              <a:rPr lang="en-GB" altLang="en-US" sz="2800" smtClean="0"/>
              <a:t>svn merge svn://svnserver.com/svn/repository/trunk </a:t>
            </a:r>
          </a:p>
          <a:p>
            <a:r>
              <a:rPr lang="en-GB" altLang="en-US" sz="2800" smtClean="0"/>
              <a:t>Resolve all conflicts or revert</a:t>
            </a:r>
          </a:p>
          <a:p>
            <a:r>
              <a:rPr lang="en-GB" altLang="en-US" sz="2800" smtClean="0"/>
              <a:t>Build and test</a:t>
            </a:r>
          </a:p>
          <a:p>
            <a:r>
              <a:rPr lang="en-GB" altLang="en-US" sz="2800" smtClean="0"/>
              <a:t>Re-commit merged working copy to branch repository</a:t>
            </a:r>
          </a:p>
          <a:p>
            <a:pPr lvl="1"/>
            <a:endParaRPr lang="en-GB" altLang="en-US" sz="2800" smtClean="0"/>
          </a:p>
          <a:p>
            <a:endParaRPr lang="en-GB" altLang="en-US" sz="2800" smtClean="0"/>
          </a:p>
        </p:txBody>
      </p:sp>
      <p:sp>
        <p:nvSpPr>
          <p:cNvPr id="501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01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01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E12F03A5-F3E5-4236-B04C-0ED3A610D181}" type="slidenum">
              <a:rPr lang="en-US" altLang="en-US" sz="1200">
                <a:solidFill>
                  <a:srgbClr val="08515E"/>
                </a:solidFill>
              </a:rPr>
              <a:pPr/>
              <a:t>43</a:t>
            </a:fld>
            <a:endParaRPr lang="en-US" altLang="en-US" sz="1200">
              <a:solidFill>
                <a:srgbClr val="08515E"/>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404813"/>
            <a:ext cx="8229600" cy="661987"/>
          </a:xfrm>
        </p:spPr>
        <p:txBody>
          <a:bodyPr/>
          <a:lstStyle/>
          <a:p>
            <a:r>
              <a:rPr lang="en-GB" altLang="en-US" smtClean="0"/>
              <a:t>Merging back to the trunk</a:t>
            </a:r>
          </a:p>
        </p:txBody>
      </p:sp>
      <p:sp>
        <p:nvSpPr>
          <p:cNvPr id="51203" name="Content Placeholder 2"/>
          <p:cNvSpPr>
            <a:spLocks noGrp="1"/>
          </p:cNvSpPr>
          <p:nvPr>
            <p:ph idx="1"/>
          </p:nvPr>
        </p:nvSpPr>
        <p:spPr>
          <a:xfrm>
            <a:off x="179388" y="1196975"/>
            <a:ext cx="8856662" cy="4572000"/>
          </a:xfrm>
        </p:spPr>
        <p:txBody>
          <a:bodyPr/>
          <a:lstStyle/>
          <a:p>
            <a:r>
              <a:rPr lang="en-GB" altLang="en-US" sz="2800" smtClean="0"/>
              <a:t>First do a merge from trunk to your branch as done before</a:t>
            </a:r>
          </a:p>
          <a:p>
            <a:r>
              <a:rPr lang="en-GB" altLang="en-US" sz="2800" smtClean="0"/>
              <a:t>Test new build</a:t>
            </a:r>
          </a:p>
          <a:p>
            <a:r>
              <a:rPr lang="en-GB" altLang="en-US" sz="2800" smtClean="0"/>
              <a:t>Once build has completed tests</a:t>
            </a:r>
          </a:p>
          <a:p>
            <a:r>
              <a:rPr lang="en-GB" altLang="en-US" sz="2800" smtClean="0"/>
              <a:t>Get working copy of trunk from svn</a:t>
            </a:r>
          </a:p>
          <a:p>
            <a:pPr lvl="1"/>
            <a:r>
              <a:rPr lang="en-GB" altLang="en-US" sz="2800" smtClean="0"/>
              <a:t>svn checkout</a:t>
            </a:r>
          </a:p>
          <a:p>
            <a:r>
              <a:rPr lang="en-GB" altLang="en-US" sz="2800" smtClean="0"/>
              <a:t>Now merge your branch with that working copy</a:t>
            </a:r>
          </a:p>
          <a:p>
            <a:pPr lvl="1"/>
            <a:r>
              <a:rPr lang="en-GB" altLang="en-US" sz="2800" smtClean="0"/>
              <a:t>svn merge --reintegrate ^/svn/repository/branches/cluster_support_version</a:t>
            </a:r>
          </a:p>
          <a:p>
            <a:endParaRPr lang="en-GB" altLang="en-US" sz="2800" smtClean="0"/>
          </a:p>
        </p:txBody>
      </p:sp>
      <p:sp>
        <p:nvSpPr>
          <p:cNvPr id="5120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12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12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E0E0604A-AC14-41B2-B3C0-6B471381EC40}" type="slidenum">
              <a:rPr lang="en-US" altLang="en-US" sz="1200">
                <a:solidFill>
                  <a:srgbClr val="08515E"/>
                </a:solidFill>
              </a:rPr>
              <a:pPr/>
              <a:t>44</a:t>
            </a:fld>
            <a:endParaRPr lang="en-US" altLang="en-US" sz="1200">
              <a:solidFill>
                <a:srgbClr val="08515E"/>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404813"/>
            <a:ext cx="8229600" cy="661987"/>
          </a:xfrm>
        </p:spPr>
        <p:txBody>
          <a:bodyPr/>
          <a:lstStyle/>
          <a:p>
            <a:r>
              <a:rPr lang="en-GB" altLang="en-US" smtClean="0"/>
              <a:t>Integration/development styles</a:t>
            </a:r>
          </a:p>
        </p:txBody>
      </p:sp>
      <p:sp>
        <p:nvSpPr>
          <p:cNvPr id="52227" name="Content Placeholder 2"/>
          <p:cNvSpPr>
            <a:spLocks noGrp="1"/>
          </p:cNvSpPr>
          <p:nvPr>
            <p:ph idx="1"/>
          </p:nvPr>
        </p:nvSpPr>
        <p:spPr>
          <a:xfrm>
            <a:off x="457200" y="1196975"/>
            <a:ext cx="7848600" cy="4572000"/>
          </a:xfrm>
        </p:spPr>
        <p:txBody>
          <a:bodyPr/>
          <a:lstStyle/>
          <a:p>
            <a:r>
              <a:rPr lang="en-GB" altLang="en-US" sz="2400" smtClean="0"/>
              <a:t>Feature branches</a:t>
            </a:r>
          </a:p>
          <a:p>
            <a:pPr lvl="1"/>
            <a:r>
              <a:rPr lang="en-GB" altLang="en-US" sz="2400" smtClean="0"/>
              <a:t>Branch for each feature</a:t>
            </a:r>
          </a:p>
          <a:p>
            <a:pPr lvl="1"/>
            <a:r>
              <a:rPr lang="en-GB" altLang="en-US" sz="2400" smtClean="0"/>
              <a:t>Integration can be complex</a:t>
            </a:r>
          </a:p>
          <a:p>
            <a:pPr lvl="1"/>
            <a:r>
              <a:rPr lang="en-GB" altLang="en-US" sz="2400" smtClean="0"/>
              <a:t>Testing is isolated</a:t>
            </a:r>
          </a:p>
          <a:p>
            <a:r>
              <a:rPr lang="en-GB" altLang="en-US" sz="2400" smtClean="0"/>
              <a:t>Continuous integration with trunk</a:t>
            </a:r>
          </a:p>
          <a:p>
            <a:pPr lvl="1"/>
            <a:r>
              <a:rPr lang="en-GB" altLang="en-US" sz="2400" smtClean="0"/>
              <a:t>Keeps testing tight</a:t>
            </a:r>
          </a:p>
          <a:p>
            <a:pPr lvl="1"/>
            <a:r>
              <a:rPr lang="en-GB" altLang="en-US" sz="2400" smtClean="0"/>
              <a:t>Brings up integration problems early</a:t>
            </a:r>
          </a:p>
          <a:p>
            <a:pPr lvl="1"/>
            <a:r>
              <a:rPr lang="en-GB" altLang="en-US" sz="2400" smtClean="0"/>
              <a:t>Breaks the trunk build</a:t>
            </a:r>
          </a:p>
          <a:p>
            <a:r>
              <a:rPr lang="en-GB" altLang="en-US" sz="2400" smtClean="0"/>
              <a:t>Feature toggles</a:t>
            </a:r>
          </a:p>
          <a:p>
            <a:pPr lvl="1"/>
            <a:r>
              <a:rPr lang="en-GB" altLang="en-US" sz="2400" smtClean="0"/>
              <a:t>All features are switchable on/off so that problematic features can be isolated</a:t>
            </a:r>
          </a:p>
          <a:p>
            <a:pPr lvl="1"/>
            <a:r>
              <a:rPr lang="en-GB" altLang="en-US" sz="2400" smtClean="0"/>
              <a:t>Test mode verses live mode</a:t>
            </a:r>
          </a:p>
        </p:txBody>
      </p:sp>
      <p:sp>
        <p:nvSpPr>
          <p:cNvPr id="522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22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22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0029314B-C7C6-4841-9AC7-2ABA08DE0EFE}" type="slidenum">
              <a:rPr lang="en-US" altLang="en-US" sz="1200">
                <a:solidFill>
                  <a:srgbClr val="08515E"/>
                </a:solidFill>
              </a:rPr>
              <a:pPr/>
              <a:t>45</a:t>
            </a:fld>
            <a:endParaRPr lang="en-US" altLang="en-US" sz="1200">
              <a:solidFill>
                <a:srgbClr val="08515E"/>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319088"/>
            <a:ext cx="8229600" cy="661987"/>
          </a:xfrm>
        </p:spPr>
        <p:txBody>
          <a:bodyPr/>
          <a:lstStyle/>
          <a:p>
            <a:r>
              <a:rPr lang="en-GB" altLang="en-US" smtClean="0"/>
              <a:t>Release branches</a:t>
            </a:r>
          </a:p>
        </p:txBody>
      </p:sp>
      <p:sp>
        <p:nvSpPr>
          <p:cNvPr id="53251" name="Content Placeholder 2"/>
          <p:cNvSpPr>
            <a:spLocks noGrp="1"/>
          </p:cNvSpPr>
          <p:nvPr>
            <p:ph idx="1"/>
          </p:nvPr>
        </p:nvSpPr>
        <p:spPr>
          <a:xfrm>
            <a:off x="457200" y="1160463"/>
            <a:ext cx="8362950" cy="4572000"/>
          </a:xfrm>
        </p:spPr>
        <p:txBody>
          <a:bodyPr/>
          <a:lstStyle/>
          <a:p>
            <a:r>
              <a:rPr lang="en-GB" altLang="en-US" smtClean="0"/>
              <a:t>At countdown to release</a:t>
            </a:r>
          </a:p>
          <a:p>
            <a:pPr lvl="1"/>
            <a:r>
              <a:rPr lang="en-GB" altLang="en-US" smtClean="0"/>
              <a:t>Copy trunk to release branch, release 1.0</a:t>
            </a:r>
          </a:p>
          <a:p>
            <a:r>
              <a:rPr lang="en-GB" altLang="en-US" smtClean="0"/>
              <a:t>Two teams</a:t>
            </a:r>
          </a:p>
          <a:p>
            <a:pPr lvl="1"/>
            <a:r>
              <a:rPr lang="en-GB" altLang="en-US" smtClean="0"/>
              <a:t>Test/develop work on debug/test of 1.0, feature list is frozen</a:t>
            </a:r>
          </a:p>
          <a:p>
            <a:pPr lvl="1"/>
            <a:r>
              <a:rPr lang="en-GB" altLang="en-US" smtClean="0"/>
              <a:t>Developer’s work on new features on trunk </a:t>
            </a:r>
          </a:p>
          <a:p>
            <a:r>
              <a:rPr lang="en-GB" altLang="en-US" smtClean="0"/>
              <a:t>After release, 1.0 is marked as snapshot</a:t>
            </a:r>
          </a:p>
          <a:p>
            <a:r>
              <a:rPr lang="en-GB" altLang="en-US" smtClean="0"/>
              <a:t>Trunk is then copied to 2.0 and process start’s again</a:t>
            </a:r>
          </a:p>
        </p:txBody>
      </p:sp>
      <p:sp>
        <p:nvSpPr>
          <p:cNvPr id="532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32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32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63AA8E3A-519D-4FFA-8087-D3A22E784296}" type="slidenum">
              <a:rPr lang="en-US" altLang="en-US" sz="1200">
                <a:solidFill>
                  <a:srgbClr val="08515E"/>
                </a:solidFill>
              </a:rPr>
              <a:pPr/>
              <a:t>46</a:t>
            </a:fld>
            <a:endParaRPr lang="en-US" altLang="en-US" sz="1200">
              <a:solidFill>
                <a:srgbClr val="08515E"/>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GB" altLang="en-US" smtClean="0"/>
              <a:t>Multiple branching issues</a:t>
            </a:r>
          </a:p>
        </p:txBody>
      </p:sp>
      <p:sp>
        <p:nvSpPr>
          <p:cNvPr id="54275" name="Content Placeholder 2"/>
          <p:cNvSpPr>
            <a:spLocks noGrp="1"/>
          </p:cNvSpPr>
          <p:nvPr>
            <p:ph idx="1"/>
          </p:nvPr>
        </p:nvSpPr>
        <p:spPr/>
        <p:txBody>
          <a:bodyPr/>
          <a:lstStyle/>
          <a:p>
            <a:r>
              <a:rPr lang="en-GB" altLang="en-US" smtClean="0"/>
              <a:t>Each branch can develop conflicts with other branches without knowing it</a:t>
            </a:r>
          </a:p>
          <a:p>
            <a:pPr lvl="1"/>
            <a:r>
              <a:rPr lang="en-GB" altLang="en-US" smtClean="0"/>
              <a:t>Due to branches synching with trunk not each other</a:t>
            </a:r>
          </a:p>
          <a:p>
            <a:r>
              <a:rPr lang="en-GB" altLang="en-US" smtClean="0"/>
              <a:t>Can lead to duplication of work</a:t>
            </a:r>
          </a:p>
          <a:p>
            <a:pPr lvl="1"/>
            <a:r>
              <a:rPr lang="en-GB" altLang="en-US" smtClean="0"/>
              <a:t>Communication issues</a:t>
            </a:r>
          </a:p>
          <a:p>
            <a:r>
              <a:rPr lang="en-GB" altLang="en-US" smtClean="0"/>
              <a:t>Ideally need for</a:t>
            </a:r>
          </a:p>
          <a:p>
            <a:pPr lvl="1"/>
            <a:r>
              <a:rPr lang="en-GB" altLang="en-US" smtClean="0"/>
              <a:t>Highly de-coupled code and architecture</a:t>
            </a:r>
          </a:p>
        </p:txBody>
      </p:sp>
      <p:sp>
        <p:nvSpPr>
          <p:cNvPr id="542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42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42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2C62AFF7-A53C-4686-BF20-8E7FCF972ECF}" type="slidenum">
              <a:rPr lang="en-US" altLang="en-US" sz="1200">
                <a:solidFill>
                  <a:srgbClr val="08515E"/>
                </a:solidFill>
              </a:rPr>
              <a:pPr/>
              <a:t>47</a:t>
            </a:fld>
            <a:endParaRPr lang="en-US" altLang="en-US" sz="1200">
              <a:solidFill>
                <a:srgbClr val="08515E"/>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44450"/>
            <a:ext cx="8229600" cy="661988"/>
          </a:xfrm>
        </p:spPr>
        <p:txBody>
          <a:bodyPr/>
          <a:lstStyle/>
          <a:p>
            <a:r>
              <a:rPr lang="en-GB" altLang="en-US" smtClean="0"/>
              <a:t>Change lists</a:t>
            </a:r>
          </a:p>
        </p:txBody>
      </p:sp>
      <p:sp>
        <p:nvSpPr>
          <p:cNvPr id="3" name="Content Placeholder 2"/>
          <p:cNvSpPr>
            <a:spLocks noGrp="1"/>
          </p:cNvSpPr>
          <p:nvPr>
            <p:ph idx="1"/>
          </p:nvPr>
        </p:nvSpPr>
        <p:spPr>
          <a:xfrm>
            <a:off x="457200" y="836613"/>
            <a:ext cx="7848600" cy="4572000"/>
          </a:xfrm>
        </p:spPr>
        <p:txBody>
          <a:bodyPr/>
          <a:lstStyle/>
          <a:p>
            <a:pPr>
              <a:defRPr/>
            </a:pPr>
            <a:r>
              <a:rPr lang="en-GB" dirty="0" smtClean="0"/>
              <a:t>Allows you to group files together for operations and status</a:t>
            </a:r>
          </a:p>
          <a:p>
            <a:pPr>
              <a:defRPr/>
            </a:pPr>
            <a:r>
              <a:rPr lang="en-GB" dirty="0" smtClean="0"/>
              <a:t>Change list example</a:t>
            </a:r>
          </a:p>
          <a:p>
            <a:pPr lvl="1">
              <a:defRPr/>
            </a:pPr>
            <a:r>
              <a:rPr lang="en-GB" dirty="0" smtClean="0"/>
              <a:t>Fix </a:t>
            </a:r>
            <a:r>
              <a:rPr lang="en-GB" dirty="0" err="1" smtClean="0"/>
              <a:t>css</a:t>
            </a:r>
            <a:r>
              <a:rPr lang="en-GB" dirty="0" smtClean="0"/>
              <a:t> style sheets to iPhone display</a:t>
            </a:r>
          </a:p>
          <a:p>
            <a:pPr lvl="2">
              <a:defRPr/>
            </a:pPr>
            <a:r>
              <a:rPr lang="en-GB" dirty="0" err="1" smtClean="0"/>
              <a:t>svn</a:t>
            </a:r>
            <a:r>
              <a:rPr lang="en-GB" dirty="0" smtClean="0"/>
              <a:t> </a:t>
            </a:r>
            <a:r>
              <a:rPr lang="en-GB" dirty="0" err="1" smtClean="0"/>
              <a:t>changelist</a:t>
            </a:r>
            <a:r>
              <a:rPr lang="en-GB" dirty="0" smtClean="0"/>
              <a:t>  </a:t>
            </a:r>
            <a:r>
              <a:rPr lang="en-GB" dirty="0" err="1" smtClean="0"/>
              <a:t>css-iphone</a:t>
            </a:r>
            <a:r>
              <a:rPr lang="en-GB" dirty="0" smtClean="0"/>
              <a:t>  main.css ui.css</a:t>
            </a:r>
          </a:p>
          <a:p>
            <a:pPr lvl="2">
              <a:defRPr/>
            </a:pPr>
            <a:r>
              <a:rPr lang="en-GB" dirty="0" err="1" smtClean="0"/>
              <a:t>svn</a:t>
            </a:r>
            <a:r>
              <a:rPr lang="en-GB" dirty="0" smtClean="0"/>
              <a:t> </a:t>
            </a:r>
            <a:r>
              <a:rPr lang="en-GB" dirty="0" err="1" smtClean="0"/>
              <a:t>changelist</a:t>
            </a:r>
            <a:r>
              <a:rPr lang="en-GB" dirty="0" smtClean="0"/>
              <a:t> </a:t>
            </a:r>
            <a:r>
              <a:rPr lang="en-GB" dirty="0" err="1" smtClean="0"/>
              <a:t>css-iphone</a:t>
            </a:r>
            <a:r>
              <a:rPr lang="en-GB" dirty="0" smtClean="0"/>
              <a:t> game.css</a:t>
            </a:r>
          </a:p>
          <a:p>
            <a:pPr>
              <a:defRPr/>
            </a:pPr>
            <a:r>
              <a:rPr lang="en-GB" dirty="0" smtClean="0"/>
              <a:t>You can now use the change list to commit the files together</a:t>
            </a:r>
          </a:p>
          <a:p>
            <a:pPr lvl="1">
              <a:defRPr/>
            </a:pPr>
            <a:r>
              <a:rPr lang="en-GB" dirty="0" err="1" smtClean="0"/>
              <a:t>svn</a:t>
            </a:r>
            <a:r>
              <a:rPr lang="en-GB" dirty="0" smtClean="0"/>
              <a:t> commit -m "Fix style sheets for iPhone."     --</a:t>
            </a:r>
            <a:r>
              <a:rPr lang="en-GB" dirty="0" err="1" smtClean="0"/>
              <a:t>changelist</a:t>
            </a:r>
            <a:r>
              <a:rPr lang="en-GB" dirty="0" smtClean="0"/>
              <a:t> </a:t>
            </a:r>
            <a:r>
              <a:rPr lang="en-GB" dirty="0" err="1" smtClean="0"/>
              <a:t>css-iphone</a:t>
            </a:r>
            <a:endParaRPr lang="en-GB" dirty="0" smtClean="0"/>
          </a:p>
          <a:p>
            <a:pPr marL="0" indent="0">
              <a:buFont typeface="Times" panose="02020603050405020304" pitchFamily="18" charset="0"/>
              <a:buNone/>
              <a:defRPr/>
            </a:pPr>
            <a:endParaRPr lang="en-GB" dirty="0"/>
          </a:p>
        </p:txBody>
      </p:sp>
      <p:sp>
        <p:nvSpPr>
          <p:cNvPr id="553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53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53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01394E54-EC0B-4B70-AFCE-66D16E8E9A5B}" type="slidenum">
              <a:rPr lang="en-US" altLang="en-US" sz="1200">
                <a:solidFill>
                  <a:srgbClr val="08515E"/>
                </a:solidFill>
              </a:rPr>
              <a:pPr/>
              <a:t>48</a:t>
            </a:fld>
            <a:endParaRPr lang="en-US" altLang="en-US" sz="1200">
              <a:solidFill>
                <a:srgbClr val="08515E"/>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319088"/>
            <a:ext cx="8229600" cy="661987"/>
          </a:xfrm>
        </p:spPr>
        <p:txBody>
          <a:bodyPr/>
          <a:lstStyle/>
          <a:p>
            <a:r>
              <a:rPr lang="en-GB" altLang="en-US" smtClean="0"/>
              <a:t>Hooks</a:t>
            </a:r>
          </a:p>
        </p:txBody>
      </p:sp>
      <p:sp>
        <p:nvSpPr>
          <p:cNvPr id="56323" name="Content Placeholder 2"/>
          <p:cNvSpPr>
            <a:spLocks noGrp="1"/>
          </p:cNvSpPr>
          <p:nvPr>
            <p:ph idx="1"/>
          </p:nvPr>
        </p:nvSpPr>
        <p:spPr>
          <a:xfrm>
            <a:off x="457200" y="1125538"/>
            <a:ext cx="7848600" cy="4572000"/>
          </a:xfrm>
        </p:spPr>
        <p:txBody>
          <a:bodyPr/>
          <a:lstStyle/>
          <a:p>
            <a:r>
              <a:rPr lang="en-GB" altLang="en-US" smtClean="0"/>
              <a:t>Can be used to automatically send email or other notifications when svn receives commons</a:t>
            </a:r>
          </a:p>
          <a:p>
            <a:r>
              <a:rPr lang="en-GB" altLang="en-US" smtClean="0"/>
              <a:t>Example</a:t>
            </a:r>
          </a:p>
          <a:p>
            <a:pPr lvl="1"/>
            <a:r>
              <a:rPr lang="en-GB" altLang="en-US" smtClean="0"/>
              <a:t>Post or pre-commit hooks can keep development team updated on updates</a:t>
            </a:r>
          </a:p>
          <a:p>
            <a:r>
              <a:rPr lang="en-GB" altLang="en-US" smtClean="0"/>
              <a:t>Hooks are usually web call backs, you need a script (php or aspx) to process the command</a:t>
            </a:r>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63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63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A937C7A7-0C85-4031-B977-D2BEFDF6ADE3}" type="slidenum">
              <a:rPr lang="en-US" altLang="en-US" sz="1200">
                <a:solidFill>
                  <a:srgbClr val="08515E"/>
                </a:solidFill>
              </a:rPr>
              <a:pPr/>
              <a:t>49</a:t>
            </a:fld>
            <a:endParaRPr lang="en-US" altLang="en-US" sz="1200">
              <a:solidFill>
                <a:srgbClr val="08515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18740"/>
            <a:ext cx="8229600" cy="661988"/>
          </a:xfrm>
        </p:spPr>
        <p:txBody>
          <a:bodyPr/>
          <a:lstStyle/>
          <a:p>
            <a:r>
              <a:rPr lang="en-GB" altLang="en-US" dirty="0" smtClean="0"/>
              <a:t>Subversion in this subject</a:t>
            </a:r>
          </a:p>
        </p:txBody>
      </p:sp>
      <p:sp>
        <p:nvSpPr>
          <p:cNvPr id="10243" name="Content Placeholder 2"/>
          <p:cNvSpPr>
            <a:spLocks noGrp="1"/>
          </p:cNvSpPr>
          <p:nvPr>
            <p:ph idx="1"/>
          </p:nvPr>
        </p:nvSpPr>
        <p:spPr>
          <a:xfrm>
            <a:off x="457200" y="1089248"/>
            <a:ext cx="7848600" cy="4572000"/>
          </a:xfrm>
        </p:spPr>
        <p:txBody>
          <a:bodyPr/>
          <a:lstStyle/>
          <a:p>
            <a:r>
              <a:rPr lang="en-GB" altLang="en-US" dirty="0" smtClean="0"/>
              <a:t>Had to pick one</a:t>
            </a:r>
          </a:p>
          <a:p>
            <a:r>
              <a:rPr lang="en-GB" altLang="en-US" dirty="0" smtClean="0"/>
              <a:t>Widely used</a:t>
            </a:r>
          </a:p>
          <a:p>
            <a:r>
              <a:rPr lang="en-GB" altLang="en-US" dirty="0" smtClean="0"/>
              <a:t>Fairly easy to understand model </a:t>
            </a:r>
          </a:p>
          <a:p>
            <a:r>
              <a:rPr lang="en-GB" altLang="en-US" dirty="0" smtClean="0"/>
              <a:t>Very good free booking on </a:t>
            </a:r>
            <a:r>
              <a:rPr lang="en-GB" altLang="en-US" dirty="0" err="1" smtClean="0"/>
              <a:t>svn</a:t>
            </a:r>
            <a:endParaRPr lang="en-GB" altLang="en-US" dirty="0" smtClean="0"/>
          </a:p>
          <a:p>
            <a:pPr lvl="1"/>
            <a:r>
              <a:rPr lang="en-GB" altLang="en-US" dirty="0" smtClean="0">
                <a:hlinkClick r:id="rId2"/>
              </a:rPr>
              <a:t>svnbook.red-bean.com</a:t>
            </a:r>
            <a:endParaRPr lang="en-GB" altLang="en-US" dirty="0" smtClean="0"/>
          </a:p>
          <a:p>
            <a:r>
              <a:rPr lang="en-GB" altLang="en-US" dirty="0" smtClean="0"/>
              <a:t>Note most of the principles/techniques also apply to other source code </a:t>
            </a:r>
            <a:r>
              <a:rPr lang="en-GB" altLang="en-US" dirty="0" smtClean="0"/>
              <a:t>alternatives</a:t>
            </a:r>
          </a:p>
          <a:p>
            <a:r>
              <a:rPr lang="en-GB" altLang="en-US" dirty="0" smtClean="0"/>
              <a:t>Git is as good a choice, just use some VCS</a:t>
            </a:r>
            <a:endParaRPr lang="en-GB" altLang="en-US" dirty="0" smtClean="0"/>
          </a:p>
          <a:p>
            <a:endParaRPr lang="en-GB" altLang="en-US" dirty="0" smtClean="0"/>
          </a:p>
          <a:p>
            <a:endParaRPr lang="en-GB" altLang="en-US" dirty="0" smtClean="0"/>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6C73CAD1-93E0-46DA-ACEA-69DB79A5BCD5}" type="slidenum">
              <a:rPr lang="en-US" altLang="en-US" sz="1200">
                <a:solidFill>
                  <a:srgbClr val="08515E"/>
                </a:solidFill>
              </a:rPr>
              <a:pPr/>
              <a:t>5</a:t>
            </a:fld>
            <a:endParaRPr lang="en-US" altLang="en-US" sz="1200">
              <a:solidFill>
                <a:srgbClr val="08515E"/>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115888"/>
            <a:ext cx="8229600" cy="661987"/>
          </a:xfrm>
        </p:spPr>
        <p:txBody>
          <a:bodyPr/>
          <a:lstStyle/>
          <a:p>
            <a:r>
              <a:rPr lang="en-GB" altLang="en-US" smtClean="0"/>
              <a:t>Email hook code aspx example</a:t>
            </a:r>
          </a:p>
        </p:txBody>
      </p:sp>
      <p:sp>
        <p:nvSpPr>
          <p:cNvPr id="57347" name="Content Placeholder 2"/>
          <p:cNvSpPr>
            <a:spLocks noGrp="1"/>
          </p:cNvSpPr>
          <p:nvPr>
            <p:ph idx="1"/>
          </p:nvPr>
        </p:nvSpPr>
        <p:spPr>
          <a:xfrm>
            <a:off x="457200" y="981075"/>
            <a:ext cx="7848600" cy="4572000"/>
          </a:xfrm>
        </p:spPr>
        <p:txBody>
          <a:bodyPr/>
          <a:lstStyle/>
          <a:p>
            <a:pPr marL="0" indent="0">
              <a:buFont typeface="Times" panose="02020603050405020304" pitchFamily="18" charset="0"/>
              <a:buNone/>
            </a:pPr>
            <a:r>
              <a:rPr lang="en-GB" altLang="en-US" sz="1600" b="1" smtClean="0"/>
              <a:t>protected void Page_Load(object sender, EventArgs e)</a:t>
            </a:r>
          </a:p>
          <a:p>
            <a:pPr marL="0" indent="0">
              <a:buFont typeface="Times" panose="02020603050405020304" pitchFamily="18" charset="0"/>
              <a:buNone/>
            </a:pPr>
            <a:r>
              <a:rPr lang="en-GB" altLang="en-US" sz="1600" b="1" smtClean="0"/>
              <a:t>    {</a:t>
            </a:r>
          </a:p>
          <a:p>
            <a:pPr marL="0" indent="0">
              <a:buFont typeface="Times" panose="02020603050405020304" pitchFamily="18" charset="0"/>
              <a:buNone/>
            </a:pPr>
            <a:endParaRPr lang="en-GB" altLang="en-US" sz="1600" b="1" smtClean="0"/>
          </a:p>
          <a:p>
            <a:pPr marL="0" indent="0">
              <a:buFont typeface="Times" panose="02020603050405020304" pitchFamily="18" charset="0"/>
              <a:buNone/>
            </a:pPr>
            <a:r>
              <a:rPr lang="en-GB" altLang="en-US" sz="1600" b="1" smtClean="0"/>
              <a:t>        String body="Changed files "+Request.Params["changed"];</a:t>
            </a:r>
          </a:p>
          <a:p>
            <a:pPr marL="0" indent="0">
              <a:buFont typeface="Times" panose="02020603050405020304" pitchFamily="18" charset="0"/>
              <a:buNone/>
            </a:pPr>
            <a:r>
              <a:rPr lang="en-GB" altLang="en-US" sz="1600" b="1" smtClean="0"/>
              <a:t>        body=body+"    Revision "+Request.Params["youngest"]+"  description :"+Request.Params["description"]+" log :"+Request.Params["log"];</a:t>
            </a:r>
          </a:p>
          <a:p>
            <a:pPr marL="0" indent="0">
              <a:buFont typeface="Times" panose="02020603050405020304" pitchFamily="18" charset="0"/>
              <a:buNone/>
            </a:pPr>
            <a:r>
              <a:rPr lang="en-GB" altLang="en-US" sz="1600" b="1" smtClean="0"/>
              <a:t>        String subject = "Commit from " + Request.Params["author"] + " for project " + Request.Params["project"];</a:t>
            </a:r>
          </a:p>
          <a:p>
            <a:pPr marL="0" indent="0">
              <a:buFont typeface="Times" panose="02020603050405020304" pitchFamily="18" charset="0"/>
              <a:buNone/>
            </a:pPr>
            <a:endParaRPr lang="en-GB" altLang="en-US" sz="1600" b="1" smtClean="0"/>
          </a:p>
          <a:p>
            <a:pPr marL="0" indent="0">
              <a:buFont typeface="Times" panose="02020603050405020304" pitchFamily="18" charset="0"/>
              <a:buNone/>
            </a:pPr>
            <a:r>
              <a:rPr lang="en-GB" altLang="en-US" sz="1600" b="1" smtClean="0"/>
              <a:t>        String from = "sebcoope1@gmail.com";</a:t>
            </a:r>
          </a:p>
          <a:p>
            <a:pPr marL="0" indent="0">
              <a:buFont typeface="Times" panose="02020603050405020304" pitchFamily="18" charset="0"/>
              <a:buNone/>
            </a:pPr>
            <a:r>
              <a:rPr lang="en-GB" altLang="en-US" sz="1600" b="1" smtClean="0"/>
              <a:t>        String to = "coopes@liv.ac.uk";</a:t>
            </a:r>
          </a:p>
          <a:p>
            <a:pPr marL="0" indent="0">
              <a:buFont typeface="Times" panose="02020603050405020304" pitchFamily="18" charset="0"/>
              <a:buNone/>
            </a:pPr>
            <a:r>
              <a:rPr lang="en-GB" altLang="en-US" sz="1600" b="1" smtClean="0"/>
              <a:t>        System.Net.Mail.MailMessage mess = new System.Net.Mail.MailMessage(from, to,subject,body);</a:t>
            </a:r>
          </a:p>
          <a:p>
            <a:pPr marL="0" indent="0">
              <a:buFont typeface="Times" panose="02020603050405020304" pitchFamily="18" charset="0"/>
              <a:buNone/>
            </a:pPr>
            <a:r>
              <a:rPr lang="en-GB" altLang="en-US" sz="1600" b="1" smtClean="0"/>
              <a:t>        SmtpClient client = new SmtpClient("smtp.gmail.com", 587);</a:t>
            </a:r>
          </a:p>
          <a:p>
            <a:pPr marL="0" indent="0">
              <a:buFont typeface="Times" panose="02020603050405020304" pitchFamily="18" charset="0"/>
              <a:buNone/>
            </a:pPr>
            <a:r>
              <a:rPr lang="en-GB" altLang="en-US" sz="1600" b="1" smtClean="0"/>
              <a:t>        NetworkCredential Credentials = new NetworkCredential("sebcoope1@gmail.com", “secret");			// put your gmail creditials here!</a:t>
            </a:r>
          </a:p>
          <a:p>
            <a:pPr marL="0" indent="0">
              <a:buFont typeface="Times" panose="02020603050405020304" pitchFamily="18" charset="0"/>
              <a:buNone/>
            </a:pPr>
            <a:r>
              <a:rPr lang="en-GB" altLang="en-US" sz="1600" b="1" smtClean="0"/>
              <a:t>        client.Credentials = Credentials;</a:t>
            </a:r>
          </a:p>
          <a:p>
            <a:pPr marL="0" indent="0">
              <a:buFont typeface="Times" panose="02020603050405020304" pitchFamily="18" charset="0"/>
              <a:buNone/>
            </a:pPr>
            <a:r>
              <a:rPr lang="en-GB" altLang="en-US" sz="1600" b="1" smtClean="0"/>
              <a:t>        client.EnableSsl=true;</a:t>
            </a:r>
          </a:p>
          <a:p>
            <a:pPr marL="0" indent="0">
              <a:buFont typeface="Times" panose="02020603050405020304" pitchFamily="18" charset="0"/>
              <a:buNone/>
            </a:pPr>
            <a:r>
              <a:rPr lang="en-GB" altLang="en-US" sz="1600" b="1" smtClean="0"/>
              <a:t>        client.Send(mess);</a:t>
            </a:r>
          </a:p>
          <a:p>
            <a:pPr marL="0" indent="0">
              <a:buFont typeface="Times" panose="02020603050405020304" pitchFamily="18" charset="0"/>
              <a:buNone/>
            </a:pPr>
            <a:r>
              <a:rPr lang="en-GB" altLang="en-US" sz="1600" b="1" smtClean="0"/>
              <a:t>    }</a:t>
            </a:r>
          </a:p>
        </p:txBody>
      </p:sp>
      <p:sp>
        <p:nvSpPr>
          <p:cNvPr id="573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73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73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FDEE0F0F-392D-4AD4-A36F-51276DEC7267}" type="slidenum">
              <a:rPr lang="en-US" altLang="en-US" sz="1200">
                <a:solidFill>
                  <a:srgbClr val="08515E"/>
                </a:solidFill>
              </a:rPr>
              <a:pPr/>
              <a:t>50</a:t>
            </a:fld>
            <a:endParaRPr lang="en-US" altLang="en-US" sz="1200">
              <a:solidFill>
                <a:srgbClr val="08515E"/>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46063"/>
            <a:ext cx="8229600" cy="661987"/>
          </a:xfrm>
        </p:spPr>
        <p:txBody>
          <a:bodyPr/>
          <a:lstStyle/>
          <a:p>
            <a:r>
              <a:rPr lang="en-GB" altLang="en-US" smtClean="0"/>
              <a:t>Configuring the commit hook</a:t>
            </a:r>
          </a:p>
        </p:txBody>
      </p:sp>
      <p:sp>
        <p:nvSpPr>
          <p:cNvPr id="58371" name="Content Placeholder 2"/>
          <p:cNvSpPr>
            <a:spLocks noGrp="1"/>
          </p:cNvSpPr>
          <p:nvPr>
            <p:ph idx="1"/>
          </p:nvPr>
        </p:nvSpPr>
        <p:spPr/>
        <p:txBody>
          <a:bodyPr/>
          <a:lstStyle/>
          <a:p>
            <a:endParaRPr lang="en-GB" altLang="en-US" smtClean="0"/>
          </a:p>
        </p:txBody>
      </p:sp>
      <p:sp>
        <p:nvSpPr>
          <p:cNvPr id="583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83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83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540A08C4-617A-4F0E-8BE2-675C2DDA6651}" type="slidenum">
              <a:rPr lang="en-US" altLang="en-US" sz="1200">
                <a:solidFill>
                  <a:srgbClr val="08515E"/>
                </a:solidFill>
              </a:rPr>
              <a:pPr/>
              <a:t>51</a:t>
            </a:fld>
            <a:endParaRPr lang="en-US" altLang="en-US" sz="1200">
              <a:solidFill>
                <a:srgbClr val="08515E"/>
              </a:solidFill>
            </a:endParaRPr>
          </a:p>
        </p:txBody>
      </p:sp>
      <p:pic>
        <p:nvPicPr>
          <p:cNvPr id="58375" name="Picture 2"/>
          <p:cNvPicPr>
            <a:picLocks noChangeAspect="1" noChangeArrowheads="1"/>
          </p:cNvPicPr>
          <p:nvPr/>
        </p:nvPicPr>
        <p:blipFill>
          <a:blip r:embed="rId2">
            <a:extLst>
              <a:ext uri="{28A0092B-C50C-407E-A947-70E740481C1C}">
                <a14:useLocalDpi xmlns:a14="http://schemas.microsoft.com/office/drawing/2010/main" val="0"/>
              </a:ext>
            </a:extLst>
          </a:blip>
          <a:srcRect l="5461" t="1880" r="27695" b="42123"/>
          <a:stretch>
            <a:fillRect/>
          </a:stretch>
        </p:blipFill>
        <p:spPr bwMode="auto">
          <a:xfrm>
            <a:off x="323850" y="1052513"/>
            <a:ext cx="8148638" cy="529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60350"/>
            <a:ext cx="8229600" cy="661988"/>
          </a:xfrm>
        </p:spPr>
        <p:txBody>
          <a:bodyPr/>
          <a:lstStyle/>
          <a:p>
            <a:r>
              <a:rPr lang="en-GB" altLang="en-US" smtClean="0"/>
              <a:t>Email hooks</a:t>
            </a:r>
          </a:p>
        </p:txBody>
      </p:sp>
      <p:sp>
        <p:nvSpPr>
          <p:cNvPr id="5939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593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593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00BB80A3-F1EA-46DE-844D-63346E34F085}" type="slidenum">
              <a:rPr lang="en-US" altLang="en-US" sz="1200">
                <a:solidFill>
                  <a:srgbClr val="08515E"/>
                </a:solidFill>
              </a:rPr>
              <a:pPr/>
              <a:t>52</a:t>
            </a:fld>
            <a:endParaRPr lang="en-US" altLang="en-US" sz="1200">
              <a:solidFill>
                <a:srgbClr val="08515E"/>
              </a:solidFill>
            </a:endParaRPr>
          </a:p>
        </p:txBody>
      </p:sp>
      <p:sp>
        <p:nvSpPr>
          <p:cNvPr id="59398" name="Content Placeholder 6"/>
          <p:cNvSpPr>
            <a:spLocks noGrp="1"/>
          </p:cNvSpPr>
          <p:nvPr>
            <p:ph idx="1"/>
          </p:nvPr>
        </p:nvSpPr>
        <p:spPr/>
        <p:txBody>
          <a:bodyPr/>
          <a:lstStyle/>
          <a:p>
            <a:endParaRPr lang="en-GB" altLang="en-US" smtClean="0"/>
          </a:p>
        </p:txBody>
      </p:sp>
      <p:pic>
        <p:nvPicPr>
          <p:cNvPr id="593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676275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60350"/>
            <a:ext cx="8229600" cy="661988"/>
          </a:xfrm>
        </p:spPr>
        <p:txBody>
          <a:bodyPr/>
          <a:lstStyle/>
          <a:p>
            <a:r>
              <a:rPr lang="en-GB" altLang="en-US" smtClean="0"/>
              <a:t>Summary</a:t>
            </a:r>
          </a:p>
        </p:txBody>
      </p:sp>
      <p:sp>
        <p:nvSpPr>
          <p:cNvPr id="60419" name="Content Placeholder 2"/>
          <p:cNvSpPr>
            <a:spLocks noGrp="1"/>
          </p:cNvSpPr>
          <p:nvPr>
            <p:ph idx="1"/>
          </p:nvPr>
        </p:nvSpPr>
        <p:spPr>
          <a:xfrm>
            <a:off x="457200" y="944563"/>
            <a:ext cx="7848600" cy="4572000"/>
          </a:xfrm>
        </p:spPr>
        <p:txBody>
          <a:bodyPr/>
          <a:lstStyle/>
          <a:p>
            <a:r>
              <a:rPr lang="en-GB" altLang="en-US" sz="2800" smtClean="0"/>
              <a:t>Source code control essential for any large scale project</a:t>
            </a:r>
          </a:p>
          <a:p>
            <a:r>
              <a:rPr lang="en-GB" altLang="en-US" sz="2800" smtClean="0"/>
              <a:t>Provides code security and communications</a:t>
            </a:r>
          </a:p>
          <a:p>
            <a:r>
              <a:rPr lang="en-GB" altLang="en-US" sz="2800" smtClean="0"/>
              <a:t>Not a substitute for talking to others in your team</a:t>
            </a:r>
          </a:p>
          <a:p>
            <a:r>
              <a:rPr lang="en-GB" altLang="en-US" sz="2800" smtClean="0"/>
              <a:t>Makes it easier to manage</a:t>
            </a:r>
          </a:p>
          <a:p>
            <a:pPr lvl="1"/>
            <a:r>
              <a:rPr lang="en-GB" altLang="en-US" sz="2800" smtClean="0"/>
              <a:t>Change</a:t>
            </a:r>
          </a:p>
          <a:p>
            <a:pPr lvl="1"/>
            <a:r>
              <a:rPr lang="en-GB" altLang="en-US" sz="2800" smtClean="0"/>
              <a:t>Bugs</a:t>
            </a:r>
          </a:p>
          <a:p>
            <a:pPr lvl="1"/>
            <a:r>
              <a:rPr lang="en-GB" altLang="en-US" sz="2800" smtClean="0"/>
              <a:t>Releases</a:t>
            </a:r>
          </a:p>
          <a:p>
            <a:r>
              <a:rPr lang="en-GB" altLang="en-US" sz="2800" smtClean="0"/>
              <a:t>Needs effective work practises to be useful</a:t>
            </a:r>
          </a:p>
          <a:p>
            <a:r>
              <a:rPr lang="en-GB" altLang="en-US" sz="2800" smtClean="0"/>
              <a:t>Different modes of use, lock or merge</a:t>
            </a:r>
          </a:p>
          <a:p>
            <a:endParaRPr lang="en-GB" altLang="en-US" sz="2800" smtClean="0"/>
          </a:p>
        </p:txBody>
      </p:sp>
      <p:sp>
        <p:nvSpPr>
          <p:cNvPr id="604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604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604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6D6B1122-C4F8-494C-9870-FB89F8D029E8}" type="slidenum">
              <a:rPr lang="en-US" altLang="en-US" sz="1200">
                <a:solidFill>
                  <a:srgbClr val="08515E"/>
                </a:solidFill>
              </a:rPr>
              <a:pPr/>
              <a:t>53</a:t>
            </a:fld>
            <a:endParaRPr lang="en-US" altLang="en-US" sz="1200">
              <a:solidFill>
                <a:srgbClr val="08515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smtClean="0"/>
              <a:t>Source code control Rule 1</a:t>
            </a:r>
          </a:p>
        </p:txBody>
      </p:sp>
      <p:sp>
        <p:nvSpPr>
          <p:cNvPr id="11267" name="Content Placeholder 2"/>
          <p:cNvSpPr>
            <a:spLocks noGrp="1"/>
          </p:cNvSpPr>
          <p:nvPr>
            <p:ph idx="1"/>
          </p:nvPr>
        </p:nvSpPr>
        <p:spPr/>
        <p:txBody>
          <a:bodyPr/>
          <a:lstStyle/>
          <a:p>
            <a:r>
              <a:rPr lang="en-GB" altLang="en-US" smtClean="0"/>
              <a:t>If it’s not in source control it doesn’t exist</a:t>
            </a:r>
          </a:p>
          <a:p>
            <a:endParaRPr lang="en-GB" altLang="en-US" smtClean="0"/>
          </a:p>
          <a:p>
            <a:r>
              <a:rPr lang="en-GB" altLang="en-US" smtClean="0"/>
              <a:t>If it’s one your local machine, that code will be gone as soon as someone steals it from your house/flat/apartment… gone forever</a:t>
            </a:r>
          </a:p>
          <a:p>
            <a:r>
              <a:rPr lang="en-GB" altLang="en-US" smtClean="0"/>
              <a:t>So commit your code!</a:t>
            </a:r>
          </a:p>
          <a:p>
            <a:endParaRPr lang="en-GB" altLang="en-US" smtClean="0"/>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12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14F4A282-5E74-4F55-9583-EDEAB45A92A9}" type="slidenum">
              <a:rPr lang="en-US" altLang="en-US" sz="1200">
                <a:solidFill>
                  <a:srgbClr val="08515E"/>
                </a:solidFill>
              </a:rPr>
              <a:pPr/>
              <a:t>6</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246063"/>
            <a:ext cx="8229600" cy="661987"/>
          </a:xfrm>
        </p:spPr>
        <p:txBody>
          <a:bodyPr/>
          <a:lstStyle/>
          <a:p>
            <a:r>
              <a:rPr lang="en-GB" altLang="en-US" smtClean="0"/>
              <a:t>Concepts</a:t>
            </a:r>
          </a:p>
        </p:txBody>
      </p:sp>
      <p:sp>
        <p:nvSpPr>
          <p:cNvPr id="12291" name="Content Placeholder 2"/>
          <p:cNvSpPr>
            <a:spLocks noGrp="1"/>
          </p:cNvSpPr>
          <p:nvPr>
            <p:ph idx="1"/>
          </p:nvPr>
        </p:nvSpPr>
        <p:spPr>
          <a:xfrm>
            <a:off x="457200" y="1233488"/>
            <a:ext cx="7848600" cy="4572000"/>
          </a:xfrm>
        </p:spPr>
        <p:txBody>
          <a:bodyPr/>
          <a:lstStyle/>
          <a:p>
            <a:r>
              <a:rPr lang="en-GB" altLang="en-US" sz="2800" smtClean="0"/>
              <a:t>Revision</a:t>
            </a:r>
          </a:p>
          <a:p>
            <a:pPr lvl="1"/>
            <a:r>
              <a:rPr lang="en-GB" altLang="en-US" sz="2800" smtClean="0"/>
              <a:t>A particular version of a particular file</a:t>
            </a:r>
          </a:p>
          <a:p>
            <a:r>
              <a:rPr lang="en-GB" altLang="en-US" sz="2800" smtClean="0"/>
              <a:t>Working copy</a:t>
            </a:r>
          </a:p>
          <a:p>
            <a:pPr lvl="1"/>
            <a:r>
              <a:rPr lang="en-GB" altLang="en-US" sz="2800" smtClean="0"/>
              <a:t>A copy of the file on your system</a:t>
            </a:r>
          </a:p>
          <a:p>
            <a:r>
              <a:rPr lang="en-GB" altLang="en-US" sz="2800" smtClean="0"/>
              <a:t>Update</a:t>
            </a:r>
          </a:p>
          <a:p>
            <a:pPr lvl="1"/>
            <a:r>
              <a:rPr lang="en-GB" altLang="en-US" sz="2800" smtClean="0"/>
              <a:t>Download a revision of a file to your machine, which you can read/edit</a:t>
            </a:r>
          </a:p>
          <a:p>
            <a:r>
              <a:rPr lang="en-GB" altLang="en-US" sz="2800" smtClean="0"/>
              <a:t>Commit</a:t>
            </a:r>
          </a:p>
          <a:p>
            <a:pPr lvl="1"/>
            <a:r>
              <a:rPr lang="en-GB" altLang="en-US" sz="2800" smtClean="0"/>
              <a:t>Write file(s) back to the repository, this process generally creates a new revision of the file or files</a:t>
            </a:r>
          </a:p>
          <a:p>
            <a:endParaRPr lang="en-GB" altLang="en-US" sz="2800" smtClean="0"/>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22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A3864139-3E7B-4816-A6C0-3C69AC41912A}" type="slidenum">
              <a:rPr lang="en-US" altLang="en-US" sz="1200">
                <a:solidFill>
                  <a:srgbClr val="08515E"/>
                </a:solidFill>
              </a:rPr>
              <a:pPr/>
              <a:t>7</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60350"/>
            <a:ext cx="8229600" cy="661988"/>
          </a:xfrm>
        </p:spPr>
        <p:txBody>
          <a:bodyPr/>
          <a:lstStyle/>
          <a:p>
            <a:r>
              <a:rPr lang="en-GB" altLang="en-US" smtClean="0"/>
              <a:t>Working copies</a:t>
            </a:r>
          </a:p>
        </p:txBody>
      </p:sp>
      <p:sp>
        <p:nvSpPr>
          <p:cNvPr id="13315" name="Content Placeholder 2"/>
          <p:cNvSpPr>
            <a:spLocks noGrp="1"/>
          </p:cNvSpPr>
          <p:nvPr>
            <p:ph idx="1"/>
          </p:nvPr>
        </p:nvSpPr>
        <p:spPr>
          <a:xfrm>
            <a:off x="457200" y="1196975"/>
            <a:ext cx="7848600" cy="4572000"/>
          </a:xfrm>
        </p:spPr>
        <p:txBody>
          <a:bodyPr/>
          <a:lstStyle/>
          <a:p>
            <a:r>
              <a:rPr lang="en-GB" altLang="en-US" sz="2800" smtClean="0"/>
              <a:t>Local copies of the file</a:t>
            </a:r>
          </a:p>
          <a:p>
            <a:r>
              <a:rPr lang="en-GB" altLang="en-US" sz="2800" smtClean="0"/>
              <a:t>Can be different from the controlled version</a:t>
            </a:r>
          </a:p>
          <a:p>
            <a:r>
              <a:rPr lang="en-GB" altLang="en-US" sz="2800" smtClean="0"/>
              <a:t>Based on a revision “checked out” from the repository</a:t>
            </a:r>
          </a:p>
          <a:p>
            <a:r>
              <a:rPr lang="en-GB" altLang="en-US" sz="2800" smtClean="0"/>
              <a:t>Each working copy has</a:t>
            </a:r>
          </a:p>
          <a:p>
            <a:pPr lvl="1"/>
            <a:r>
              <a:rPr lang="en-GB" altLang="en-US" sz="2800" smtClean="0"/>
              <a:t>Timestamp of last update, revision id</a:t>
            </a:r>
          </a:p>
          <a:p>
            <a:r>
              <a:rPr lang="en-GB" altLang="en-US" sz="2800" smtClean="0"/>
              <a:t>File can be</a:t>
            </a:r>
          </a:p>
          <a:p>
            <a:pPr lvl="1"/>
            <a:r>
              <a:rPr lang="en-GB" altLang="en-US" sz="2800" smtClean="0"/>
              <a:t>Unchanged and current</a:t>
            </a:r>
          </a:p>
          <a:p>
            <a:pPr lvl="1"/>
            <a:r>
              <a:rPr lang="en-GB" altLang="en-US" sz="2800" smtClean="0"/>
              <a:t>Changed and current</a:t>
            </a:r>
          </a:p>
          <a:p>
            <a:pPr lvl="1"/>
            <a:r>
              <a:rPr lang="en-GB" altLang="en-US" sz="2800" smtClean="0"/>
              <a:t>Unchanged and out-of-date</a:t>
            </a:r>
          </a:p>
          <a:p>
            <a:pPr lvl="1"/>
            <a:r>
              <a:rPr lang="en-GB" altLang="en-US" sz="2800" smtClean="0"/>
              <a:t>Locally changed and out-of-date</a:t>
            </a:r>
          </a:p>
          <a:p>
            <a:pPr lvl="1"/>
            <a:endParaRPr lang="en-GB" altLang="en-US" sz="2800" smtClean="0"/>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F081E8CB-CA63-452C-925B-EA85D2AFCBED}" type="slidenum">
              <a:rPr lang="en-US" altLang="en-US" sz="1200">
                <a:solidFill>
                  <a:srgbClr val="08515E"/>
                </a:solidFill>
              </a:rPr>
              <a:pPr/>
              <a:t>8</a:t>
            </a:fld>
            <a:endParaRPr lang="en-US" altLang="en-US" sz="1200">
              <a:solidFill>
                <a:srgbClr val="08515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88913"/>
            <a:ext cx="8229600" cy="661987"/>
          </a:xfrm>
        </p:spPr>
        <p:txBody>
          <a:bodyPr/>
          <a:lstStyle/>
          <a:p>
            <a:r>
              <a:rPr lang="en-GB" altLang="en-US" smtClean="0"/>
              <a:t>Problems with shared source code</a:t>
            </a:r>
          </a:p>
        </p:txBody>
      </p:sp>
      <p:sp>
        <p:nvSpPr>
          <p:cNvPr id="14339" name="Content Placeholder 2"/>
          <p:cNvSpPr>
            <a:spLocks noGrp="1"/>
          </p:cNvSpPr>
          <p:nvPr>
            <p:ph idx="1"/>
          </p:nvPr>
        </p:nvSpPr>
        <p:spPr>
          <a:xfrm>
            <a:off x="457200" y="1125538"/>
            <a:ext cx="7848600" cy="4572000"/>
          </a:xfrm>
        </p:spPr>
        <p:txBody>
          <a:bodyPr/>
          <a:lstStyle/>
          <a:p>
            <a:r>
              <a:rPr lang="en-GB" altLang="en-US" smtClean="0"/>
              <a:t>Alice make’s change to file Person.java, e.g.</a:t>
            </a:r>
          </a:p>
          <a:p>
            <a:pPr lvl="1"/>
            <a:r>
              <a:rPr lang="en-GB" altLang="en-US" smtClean="0"/>
              <a:t>int min_age=18;</a:t>
            </a:r>
          </a:p>
          <a:p>
            <a:r>
              <a:rPr lang="en-GB" altLang="en-US" smtClean="0"/>
              <a:t>Bob make’s change to file Person.java,</a:t>
            </a:r>
          </a:p>
          <a:p>
            <a:pPr lvl="1"/>
            <a:r>
              <a:rPr lang="en-GB" altLang="en-US" smtClean="0"/>
              <a:t>int min_age=21;  // same line</a:t>
            </a:r>
          </a:p>
          <a:p>
            <a:r>
              <a:rPr lang="en-GB" altLang="en-US" smtClean="0"/>
              <a:t>Alice then writes her modifications back to repository</a:t>
            </a:r>
          </a:p>
          <a:p>
            <a:r>
              <a:rPr lang="en-GB" altLang="en-US" smtClean="0"/>
              <a:t>Bob then writes his modifications back to repository</a:t>
            </a:r>
          </a:p>
          <a:p>
            <a:r>
              <a:rPr lang="en-GB" altLang="en-US" smtClean="0"/>
              <a:t>Alice’s modifications are lost!!</a:t>
            </a: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smtClean="0">
                <a:solidFill>
                  <a:srgbClr val="08515E"/>
                </a:solidFill>
              </a:rPr>
              <a:t>© University of Liverpool</a:t>
            </a:r>
          </a:p>
        </p:txBody>
      </p:sp>
      <p:sp>
        <p:nvSpPr>
          <p:cNvPr id="143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IE" altLang="en-US" sz="1200" smtClean="0">
                <a:solidFill>
                  <a:srgbClr val="08515E"/>
                </a:solidFill>
              </a:rPr>
              <a:t>COMP220/185</a:t>
            </a:r>
            <a:endParaRPr lang="en-US" altLang="en-US" sz="1200" smtClean="0">
              <a:solidFill>
                <a:srgbClr val="08515E"/>
              </a:solidFill>
            </a:endParaRPr>
          </a:p>
        </p:txBody>
      </p:sp>
      <p:sp>
        <p:nvSpPr>
          <p:cNvPr id="143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pitchFamily="34" charset="0"/>
              </a:defRPr>
            </a:lvl1pPr>
            <a:lvl2pPr marL="742950" indent="-285750" eaLnBrk="0" hangingPunct="0">
              <a:defRPr sz="2400">
                <a:solidFill>
                  <a:schemeClr val="tx1"/>
                </a:solidFill>
                <a:latin typeface="TheSans B5 Plain" pitchFamily="34" charset="0"/>
              </a:defRPr>
            </a:lvl2pPr>
            <a:lvl3pPr marL="1143000" indent="-228600" eaLnBrk="0" hangingPunct="0">
              <a:defRPr sz="2400">
                <a:solidFill>
                  <a:schemeClr val="tx1"/>
                </a:solidFill>
                <a:latin typeface="TheSans B5 Plain" pitchFamily="34" charset="0"/>
              </a:defRPr>
            </a:lvl3pPr>
            <a:lvl4pPr marL="1600200" indent="-228600" eaLnBrk="0" hangingPunct="0">
              <a:defRPr sz="2400">
                <a:solidFill>
                  <a:schemeClr val="tx1"/>
                </a:solidFill>
                <a:latin typeface="TheSans B5 Plain" pitchFamily="34" charset="0"/>
              </a:defRPr>
            </a:lvl4pPr>
            <a:lvl5pPr marL="2057400" indent="-228600" eaLnBrk="0" hangingPunct="0">
              <a:defRPr sz="2400">
                <a:solidFill>
                  <a:schemeClr val="tx1"/>
                </a:solidFill>
                <a:latin typeface="TheSans B5 Plain" pitchFamily="34" charset="0"/>
              </a:defRPr>
            </a:lvl5pPr>
            <a:lvl6pPr marL="2514600" indent="-228600" eaLnBrk="0" fontAlgn="base" hangingPunct="0">
              <a:spcBef>
                <a:spcPct val="0"/>
              </a:spcBef>
              <a:spcAft>
                <a:spcPct val="0"/>
              </a:spcAft>
              <a:defRPr sz="2400">
                <a:solidFill>
                  <a:schemeClr val="tx1"/>
                </a:solidFill>
                <a:latin typeface="TheSans B5 Plain" pitchFamily="34" charset="0"/>
              </a:defRPr>
            </a:lvl6pPr>
            <a:lvl7pPr marL="2971800" indent="-228600" eaLnBrk="0" fontAlgn="base" hangingPunct="0">
              <a:spcBef>
                <a:spcPct val="0"/>
              </a:spcBef>
              <a:spcAft>
                <a:spcPct val="0"/>
              </a:spcAft>
              <a:defRPr sz="2400">
                <a:solidFill>
                  <a:schemeClr val="tx1"/>
                </a:solidFill>
                <a:latin typeface="TheSans B5 Plain" pitchFamily="34" charset="0"/>
              </a:defRPr>
            </a:lvl7pPr>
            <a:lvl8pPr marL="3429000" indent="-228600" eaLnBrk="0" fontAlgn="base" hangingPunct="0">
              <a:spcBef>
                <a:spcPct val="0"/>
              </a:spcBef>
              <a:spcAft>
                <a:spcPct val="0"/>
              </a:spcAft>
              <a:defRPr sz="2400">
                <a:solidFill>
                  <a:schemeClr val="tx1"/>
                </a:solidFill>
                <a:latin typeface="TheSans B5 Plain" pitchFamily="34" charset="0"/>
              </a:defRPr>
            </a:lvl8pPr>
            <a:lvl9pPr marL="3886200" indent="-228600" eaLnBrk="0" fontAlgn="base" hangingPunct="0">
              <a:spcBef>
                <a:spcPct val="0"/>
              </a:spcBef>
              <a:spcAft>
                <a:spcPct val="0"/>
              </a:spcAft>
              <a:defRPr sz="2400">
                <a:solidFill>
                  <a:schemeClr val="tx1"/>
                </a:solidFill>
                <a:latin typeface="TheSans B5 Plain" pitchFamily="34" charset="0"/>
              </a:defRPr>
            </a:lvl9pPr>
          </a:lstStyle>
          <a:p>
            <a:r>
              <a:rPr lang="en-US" altLang="en-US" sz="1200">
                <a:solidFill>
                  <a:srgbClr val="08515E"/>
                </a:solidFill>
              </a:rPr>
              <a:t>slide  </a:t>
            </a:r>
            <a:fld id="{D67278A8-A1A0-499D-B1A0-5586A22790EC}" type="slidenum">
              <a:rPr lang="en-US" altLang="en-US" sz="1200">
                <a:solidFill>
                  <a:srgbClr val="08515E"/>
                </a:solidFill>
              </a:rPr>
              <a:pPr/>
              <a:t>9</a:t>
            </a:fld>
            <a:endParaRPr lang="en-US" altLang="en-US" sz="1200">
              <a:solidFill>
                <a:srgbClr val="08515E"/>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9004</TotalTime>
  <Words>2926</Words>
  <Application>Microsoft Office PowerPoint</Application>
  <PresentationFormat>On-screen Show (4:3)</PresentationFormat>
  <Paragraphs>561</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TheSans B5 Plain</vt:lpstr>
      <vt:lpstr>Arial</vt:lpstr>
      <vt:lpstr>TheSans B7 Bold</vt:lpstr>
      <vt:lpstr>Times</vt:lpstr>
      <vt:lpstr>Times CE</vt:lpstr>
      <vt:lpstr>Orbitage Presentation 2011</vt:lpstr>
      <vt:lpstr>   SOURCE CODE CONTROL</vt:lpstr>
      <vt:lpstr>Code Management</vt:lpstr>
      <vt:lpstr>What does it do?</vt:lpstr>
      <vt:lpstr>Which source code tool</vt:lpstr>
      <vt:lpstr>Subversion in this subject</vt:lpstr>
      <vt:lpstr>Source code control Rule 1</vt:lpstr>
      <vt:lpstr>Concepts</vt:lpstr>
      <vt:lpstr>Working copies</vt:lpstr>
      <vt:lpstr>Problems with shared source code</vt:lpstr>
      <vt:lpstr>Problem with lost updates</vt:lpstr>
      <vt:lpstr>Basic source control operation</vt:lpstr>
      <vt:lpstr>File locking “lock-modify-unlock”</vt:lpstr>
      <vt:lpstr>How to force locking</vt:lpstr>
      <vt:lpstr>File locking problems</vt:lpstr>
      <vt:lpstr>File locking in practise</vt:lpstr>
      <vt:lpstr>Shared editing and merging</vt:lpstr>
      <vt:lpstr>How does source control deal with this?</vt:lpstr>
      <vt:lpstr>Merge rule</vt:lpstr>
      <vt:lpstr>Conflicts</vt:lpstr>
      <vt:lpstr>Conflict dump (Person.java)</vt:lpstr>
      <vt:lpstr>Resolving conflicts</vt:lpstr>
      <vt:lpstr>Merging issues</vt:lpstr>
      <vt:lpstr>Merging and dependency</vt:lpstr>
      <vt:lpstr>Good Merging procedures</vt:lpstr>
      <vt:lpstr>When not to use merge</vt:lpstr>
      <vt:lpstr>Merging and doc files</vt:lpstr>
      <vt:lpstr>Rule 2 Commit early, commit often</vt:lpstr>
      <vt:lpstr>What to store</vt:lpstr>
      <vt:lpstr>Versioning the database</vt:lpstr>
      <vt:lpstr>What NOT to store</vt:lpstr>
      <vt:lpstr>Revision numbering</vt:lpstr>
      <vt:lpstr>Adding revision information to source code</vt:lpstr>
      <vt:lpstr>Enabling Version information properties</vt:lpstr>
      <vt:lpstr>Other useful properties</vt:lpstr>
      <vt:lpstr>Committing source code</vt:lpstr>
      <vt:lpstr>Commit reviews</vt:lpstr>
      <vt:lpstr>Reviewing modifications (unified diff)</vt:lpstr>
      <vt:lpstr>Compare with base</vt:lpstr>
      <vt:lpstr>Autoversioning</vt:lpstr>
      <vt:lpstr>Problems with Autoversioning</vt:lpstr>
      <vt:lpstr>Branches and tags</vt:lpstr>
      <vt:lpstr>Branching and merging how to</vt:lpstr>
      <vt:lpstr>Managing your branch</vt:lpstr>
      <vt:lpstr>Merging back to the trunk</vt:lpstr>
      <vt:lpstr>Integration/development styles</vt:lpstr>
      <vt:lpstr>Release branches</vt:lpstr>
      <vt:lpstr>Multiple branching issues</vt:lpstr>
      <vt:lpstr>Change lists</vt:lpstr>
      <vt:lpstr>Hooks</vt:lpstr>
      <vt:lpstr>Email hook code aspx example</vt:lpstr>
      <vt:lpstr>Configuring the commit hook</vt:lpstr>
      <vt:lpstr>Email hooks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Coope, Sebastian</cp:lastModifiedBy>
  <cp:revision>188</cp:revision>
  <dcterms:created xsi:type="dcterms:W3CDTF">2011-03-17T01:48:00Z</dcterms:created>
  <dcterms:modified xsi:type="dcterms:W3CDTF">2021-03-14T15:08:55Z</dcterms:modified>
</cp:coreProperties>
</file>