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316" r:id="rId2"/>
    <p:sldId id="317" r:id="rId3"/>
    <p:sldId id="339" r:id="rId4"/>
    <p:sldId id="340" r:id="rId5"/>
    <p:sldId id="302" r:id="rId6"/>
    <p:sldId id="329" r:id="rId7"/>
    <p:sldId id="314" r:id="rId8"/>
    <p:sldId id="332" r:id="rId9"/>
    <p:sldId id="333" r:id="rId10"/>
    <p:sldId id="334" r:id="rId11"/>
    <p:sldId id="310" r:id="rId12"/>
    <p:sldId id="311" r:id="rId13"/>
    <p:sldId id="312" r:id="rId14"/>
    <p:sldId id="318" r:id="rId15"/>
    <p:sldId id="319" r:id="rId16"/>
    <p:sldId id="320" r:id="rId17"/>
    <p:sldId id="321" r:id="rId18"/>
    <p:sldId id="322" r:id="rId19"/>
    <p:sldId id="330" r:id="rId20"/>
    <p:sldId id="338" r:id="rId21"/>
    <p:sldId id="324" r:id="rId22"/>
    <p:sldId id="325" r:id="rId23"/>
    <p:sldId id="326" r:id="rId24"/>
    <p:sldId id="327" r:id="rId25"/>
    <p:sldId id="328" r:id="rId26"/>
  </p:sldIdLst>
  <p:sldSz cx="9144000" cy="6858000" type="screen4x3"/>
  <p:notesSz cx="6858000" cy="9296400"/>
  <p:defaultTextStyle>
    <a:defPPr>
      <a:defRPr lang="en-GB"/>
    </a:defPPr>
    <a:lvl1pPr algn="l" rtl="0" fontAlgn="base">
      <a:spcBef>
        <a:spcPct val="20000"/>
      </a:spcBef>
      <a:spcAft>
        <a:spcPct val="0"/>
      </a:spcAft>
      <a:defRPr sz="2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2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2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2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2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FF66FF"/>
    <a:srgbClr val="FFCCFF"/>
    <a:srgbClr val="FF3399"/>
    <a:srgbClr val="00FF00"/>
    <a:srgbClr val="0097CC"/>
    <a:srgbClr val="FF99FF"/>
    <a:srgbClr val="333333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7" autoAdjust="0"/>
    <p:restoredTop sz="85810" autoAdjust="0"/>
  </p:normalViewPr>
  <p:slideViewPr>
    <p:cSldViewPr>
      <p:cViewPr varScale="1">
        <p:scale>
          <a:sx n="85" d="100"/>
          <a:sy n="85" d="100"/>
        </p:scale>
        <p:origin x="162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E7BEA8E-7E48-45AC-93DF-5E09203F5D7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792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34E44D9-4BFF-4EA9-9931-62DC2B4BA2A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0110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F50D2D-D536-4C90-BC22-CD519A2BA102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z="1200" b="1" dirty="0" smtClean="0">
              <a:solidFill>
                <a:srgbClr val="FF0000"/>
              </a:solidFill>
            </a:endParaRPr>
          </a:p>
          <a:p>
            <a:r>
              <a:rPr lang="en-GB" sz="1200" b="1" dirty="0" smtClean="0">
                <a:solidFill>
                  <a:srgbClr val="FF0000"/>
                </a:solidFill>
              </a:rPr>
              <a:t>WAS:</a:t>
            </a:r>
            <a:r>
              <a:rPr lang="en-GB" sz="1200" b="1" baseline="0" dirty="0" smtClean="0">
                <a:solidFill>
                  <a:srgbClr val="FF0000"/>
                </a:solidFill>
              </a:rPr>
              <a:t> </a:t>
            </a:r>
            <a:r>
              <a:rPr lang="en-GB" b="1" dirty="0" err="1" smtClean="0">
                <a:solidFill>
                  <a:srgbClr val="000000"/>
                </a:solidFill>
                <a:cs typeface="Courier New" pitchFamily="49" charset="0"/>
              </a:rPr>
              <a:t>junit-TestRunner-AllTests</a:t>
            </a:r>
            <a:endParaRPr lang="en-GB" sz="1200" b="1" dirty="0" smtClean="0">
              <a:solidFill>
                <a:srgbClr val="FF0000"/>
              </a:solidFill>
            </a:endParaRPr>
          </a:p>
          <a:p>
            <a:endParaRPr lang="en-GB" sz="1200" b="1" dirty="0" smtClean="0">
              <a:solidFill>
                <a:srgbClr val="FF0000"/>
              </a:solidFill>
            </a:endParaRPr>
          </a:p>
          <a:p>
            <a:endParaRPr lang="en-GB" sz="1200" b="1" dirty="0" smtClean="0">
              <a:solidFill>
                <a:srgbClr val="FF0000"/>
              </a:solidFill>
            </a:endParaRPr>
          </a:p>
          <a:p>
            <a:endParaRPr lang="en-GB" sz="1200" b="1" dirty="0" smtClean="0">
              <a:solidFill>
                <a:srgbClr val="FF0000"/>
              </a:solidFill>
            </a:endParaRPr>
          </a:p>
          <a:p>
            <a:endParaRPr lang="en-GB" sz="1200" b="1" dirty="0" smtClean="0">
              <a:solidFill>
                <a:srgbClr val="FF0000"/>
              </a:solidFill>
            </a:endParaRPr>
          </a:p>
          <a:p>
            <a:endParaRPr lang="en-GB" sz="1200" b="1" dirty="0" smtClean="0">
              <a:solidFill>
                <a:srgbClr val="FF0000"/>
              </a:solidFill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FD27FD-88C5-431D-83CD-0793FE368868}" type="slidenum">
              <a:rPr lang="en-GB" smtClean="0"/>
              <a:pPr/>
              <a:t>12</a:t>
            </a:fld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0975EF-C3EC-41B4-A3B3-2A656C108317}" type="slidenum">
              <a:rPr lang="en-GB" smtClean="0"/>
              <a:pPr/>
              <a:t>13</a:t>
            </a:fld>
            <a:endParaRPr lang="en-GB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b="1" smtClean="0">
                <a:latin typeface="Univers-Bold"/>
              </a:rPr>
              <a:t>OMIT???4.3.6 Obtaining and installing JUnit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713602-DD74-4BA9-B081-9A2316B65AC3}" type="slidenum">
              <a:rPr lang="en-GB" smtClean="0"/>
              <a:pPr/>
              <a:t>14</a:t>
            </a:fld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F7E769-6A83-4C98-8868-D10802BAF72E}" type="slidenum">
              <a:rPr lang="en-GB" smtClean="0"/>
              <a:pPr/>
              <a:t>15</a:t>
            </a:fld>
            <a:endParaRPr lang="en-GB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800" dirty="0" smtClean="0"/>
              <a:t>4.5</a:t>
            </a:r>
          </a:p>
          <a:p>
            <a:pPr eaLnBrk="1" hangingPunct="1"/>
            <a:endParaRPr lang="en-GB" sz="800" dirty="0" smtClean="0"/>
          </a:p>
          <a:p>
            <a:pPr eaLnBrk="1" hangingPunct="1"/>
            <a:endParaRPr lang="en-GB" sz="800" dirty="0" smtClean="0"/>
          </a:p>
          <a:p>
            <a:pPr eaLnBrk="1" hangingPunct="1"/>
            <a:endParaRPr lang="en-GB" sz="800" dirty="0" smtClean="0"/>
          </a:p>
          <a:p>
            <a:pPr eaLnBrk="1" hangingPunct="1"/>
            <a:endParaRPr lang="en-GB" sz="800" dirty="0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 smtClean="0"/>
              <a:t>This will be discussed and demonstrated later</a:t>
            </a:r>
          </a:p>
          <a:p>
            <a:pPr eaLnBrk="1" hangingPunct="1"/>
            <a:endParaRPr lang="en-GB" sz="800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E3B40A-DFED-4230-9F43-49869AE4C5A8}" type="slidenum">
              <a:rPr lang="en-GB" smtClean="0"/>
              <a:pPr/>
              <a:t>16</a:t>
            </a:fld>
            <a:endParaRPr lang="en-GB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(say, </a:t>
            </a:r>
            <a:r>
              <a:rPr lang="en-GB" b="1" dirty="0" err="1" smtClean="0">
                <a:solidFill>
                  <a:srgbClr val="000000"/>
                </a:solidFill>
              </a:rPr>
              <a:t>FilePersistenceServicesTest</a:t>
            </a:r>
            <a:r>
              <a:rPr lang="en-GB" b="1" dirty="0" smtClean="0">
                <a:solidFill>
                  <a:srgbClr val="000000"/>
                </a:solidFill>
              </a:rPr>
              <a:t> </a:t>
            </a:r>
            <a:r>
              <a:rPr lang="en-GB" dirty="0" smtClean="0"/>
              <a:t>and</a:t>
            </a:r>
            <a:r>
              <a:rPr lang="en-GB" b="1" dirty="0" smtClean="0">
                <a:solidFill>
                  <a:srgbClr val="000000"/>
                </a:solidFill>
              </a:rPr>
              <a:t> </a:t>
            </a:r>
            <a:r>
              <a:rPr lang="en-GB" b="1" dirty="0" err="1" smtClean="0">
                <a:solidFill>
                  <a:srgbClr val="000000"/>
                </a:solidFill>
              </a:rPr>
              <a:t>SimpleTest</a:t>
            </a:r>
            <a:r>
              <a:rPr lang="en-GB" b="1" dirty="0" smtClean="0">
                <a:solidFill>
                  <a:srgbClr val="000000"/>
                </a:solidFill>
              </a:rPr>
              <a:t>)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At least one benefit: </a:t>
            </a:r>
            <a:r>
              <a:rPr lang="en-GB" i="1" u="sng" dirty="0" smtClean="0"/>
              <a:t>no need</a:t>
            </a:r>
            <a:r>
              <a:rPr lang="en-GB" dirty="0" smtClean="0"/>
              <a:t>   to use (explicitly) </a:t>
            </a:r>
            <a:r>
              <a:rPr lang="en-GB" b="1" dirty="0" err="1" smtClean="0">
                <a:solidFill>
                  <a:srgbClr val="000000"/>
                </a:solidFill>
              </a:rPr>
              <a:t>TestRunner</a:t>
            </a:r>
            <a:endParaRPr lang="en-GB" b="1" dirty="0" smtClean="0">
              <a:solidFill>
                <a:srgbClr val="000000"/>
              </a:solidFill>
            </a:endParaRPr>
          </a:p>
          <a:p>
            <a:pPr eaLnBrk="1" hangingPunct="1"/>
            <a:endParaRPr lang="en-GB" b="1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4ACC48-304F-4378-97CC-7A4BA6B376FE}" type="slidenum">
              <a:rPr lang="en-GB" smtClean="0"/>
              <a:pPr/>
              <a:t>17</a:t>
            </a:fld>
            <a:endParaRPr lang="en-GB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H:\Antbook\ch04&gt;</a:t>
            </a:r>
            <a:r>
              <a:rPr lang="en-GB" baseline="0" dirty="0" smtClean="0">
                <a:solidFill>
                  <a:schemeClr val="bg1"/>
                </a:solidFill>
              </a:rPr>
              <a:t> </a:t>
            </a:r>
            <a:r>
              <a:rPr lang="en-GB" b="1" dirty="0" smtClean="0">
                <a:solidFill>
                  <a:schemeClr val="bg1"/>
                </a:solidFill>
              </a:rPr>
              <a:t>ant -f mybuild.xml test-brief</a:t>
            </a:r>
            <a:endParaRPr lang="en-US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8A9C52-5B7C-4445-9494-5C0DA1EFEA90}" type="slidenum">
              <a:rPr lang="en-GB" smtClean="0"/>
              <a:pPr/>
              <a:t>18</a:t>
            </a:fld>
            <a:endParaRPr lang="en-GB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GB" sz="1000" dirty="0" smtClean="0"/>
              <a:t>We still are in the dark about </a:t>
            </a:r>
            <a:r>
              <a:rPr lang="en-GB" sz="1000" b="1" i="1" u="sng" dirty="0" smtClean="0"/>
              <a:t>what caused the failure</a:t>
            </a:r>
            <a:r>
              <a:rPr lang="en-GB" sz="1000" dirty="0" smtClean="0"/>
              <a:t>.</a:t>
            </a:r>
          </a:p>
          <a:p>
            <a:pPr eaLnBrk="1" hangingPunct="1"/>
            <a:endParaRPr lang="en-GB" sz="1000" dirty="0" smtClean="0"/>
          </a:p>
          <a:p>
            <a:pPr eaLnBrk="1" hangingPunct="1"/>
            <a:r>
              <a:rPr lang="en-US" sz="1000" dirty="0" smtClean="0"/>
              <a:t>test-brief:</a:t>
            </a:r>
          </a:p>
          <a:p>
            <a:pPr eaLnBrk="1" hangingPunct="1"/>
            <a:r>
              <a:rPr lang="en-US" sz="1000" dirty="0" smtClean="0"/>
              <a:t>    [</a:t>
            </a:r>
            <a:r>
              <a:rPr lang="en-US" sz="1000" dirty="0" err="1" smtClean="0"/>
              <a:t>junit</a:t>
            </a:r>
            <a:r>
              <a:rPr lang="en-US" sz="1000" dirty="0" smtClean="0"/>
              <a:t>] Running </a:t>
            </a:r>
            <a:r>
              <a:rPr lang="en-US" sz="1000" dirty="0" err="1" smtClean="0"/>
              <a:t>org.example.antbook.junit.SimpleTest</a:t>
            </a:r>
            <a:endParaRPr lang="en-US" sz="1000" dirty="0" smtClean="0"/>
          </a:p>
          <a:p>
            <a:pPr eaLnBrk="1" hangingPunct="1"/>
            <a:r>
              <a:rPr lang="en-US" sz="1000" dirty="0" smtClean="0"/>
              <a:t>    [</a:t>
            </a:r>
            <a:r>
              <a:rPr lang="en-US" sz="1000" dirty="0" err="1" smtClean="0"/>
              <a:t>junit</a:t>
            </a:r>
            <a:r>
              <a:rPr lang="en-US" sz="1000" dirty="0" smtClean="0"/>
              <a:t>] Tests run: 2, Failures: 0, Errors: 0, Time elapsed: 0 sec</a:t>
            </a:r>
          </a:p>
          <a:p>
            <a:pPr eaLnBrk="1" hangingPunct="1"/>
            <a:r>
              <a:rPr lang="en-US" sz="1000" dirty="0" smtClean="0"/>
              <a:t>    [</a:t>
            </a:r>
            <a:r>
              <a:rPr lang="en-US" sz="1000" dirty="0" err="1" smtClean="0"/>
              <a:t>junit</a:t>
            </a:r>
            <a:r>
              <a:rPr lang="en-US" sz="1000" dirty="0" smtClean="0"/>
              <a:t>] Running </a:t>
            </a:r>
            <a:r>
              <a:rPr lang="en-US" sz="1000" dirty="0" err="1" smtClean="0"/>
              <a:t>org.eclipseguide.persistence.FilePersistenceServicesTest</a:t>
            </a:r>
            <a:endParaRPr lang="en-US" sz="1000" dirty="0" smtClean="0"/>
          </a:p>
          <a:p>
            <a:pPr eaLnBrk="1" hangingPunct="1"/>
            <a:r>
              <a:rPr lang="en-US" sz="1000" dirty="0" smtClean="0"/>
              <a:t>    [</a:t>
            </a:r>
            <a:r>
              <a:rPr lang="en-US" sz="1000" dirty="0" err="1" smtClean="0"/>
              <a:t>junit</a:t>
            </a:r>
            <a:r>
              <a:rPr lang="en-US" sz="1000" dirty="0" smtClean="0"/>
              <a:t>] Tests run: 1, Failures: 1, Errors: 0, Time elapsed: 0.01 sec</a:t>
            </a:r>
          </a:p>
          <a:p>
            <a:pPr eaLnBrk="1" hangingPunct="1"/>
            <a:endParaRPr lang="en-US" sz="1000" dirty="0" smtClean="0"/>
          </a:p>
          <a:p>
            <a:pPr eaLnBrk="1" hangingPunct="1"/>
            <a:r>
              <a:rPr lang="en-US" sz="1000" dirty="0" smtClean="0"/>
              <a:t>BUILD FAILED</a:t>
            </a:r>
          </a:p>
          <a:p>
            <a:pPr eaLnBrk="1" hangingPunct="1"/>
            <a:r>
              <a:rPr lang="en-US" sz="1000" dirty="0" smtClean="0"/>
              <a:t>C:\</a:t>
            </a:r>
            <a:r>
              <a:rPr lang="en-US" sz="1000" dirty="0" err="1" smtClean="0"/>
              <a:t>Antbook</a:t>
            </a:r>
            <a:r>
              <a:rPr lang="en-US" sz="1000" dirty="0" smtClean="0"/>
              <a:t>\ch04\mybuild.xml:113: Test </a:t>
            </a:r>
            <a:r>
              <a:rPr lang="en-US" sz="1000" dirty="0" err="1" smtClean="0"/>
              <a:t>org.eclipseguide.persistence.HtmlDocu</a:t>
            </a:r>
            <a:endParaRPr lang="en-US" sz="1000" dirty="0" smtClean="0"/>
          </a:p>
          <a:p>
            <a:pPr eaLnBrk="1" hangingPunct="1"/>
            <a:r>
              <a:rPr lang="en-US" sz="1000" dirty="0" err="1" smtClean="0"/>
              <a:t>mentTest</a:t>
            </a:r>
            <a:r>
              <a:rPr lang="en-US" sz="1000" dirty="0" smtClean="0"/>
              <a:t> failed</a:t>
            </a:r>
          </a:p>
          <a:p>
            <a:pPr eaLnBrk="1" hangingPunct="1"/>
            <a:endParaRPr lang="en-GB" sz="1000" dirty="0" smtClean="0"/>
          </a:p>
          <a:p>
            <a:pPr eaLnBrk="1" hangingPunct="1"/>
            <a:r>
              <a:rPr lang="en-GB" sz="1000" dirty="0" smtClean="0"/>
              <a:t>OLD OUTPUT:</a:t>
            </a:r>
          </a:p>
          <a:p>
            <a:pPr eaLnBrk="1" hangingPunct="1"/>
            <a:r>
              <a:rPr lang="en-GB" sz="1000" b="1" dirty="0" smtClean="0">
                <a:solidFill>
                  <a:schemeClr val="bg1"/>
                </a:solidFill>
              </a:rPr>
              <a:t>test-brief:</a:t>
            </a:r>
          </a:p>
          <a:p>
            <a:pPr eaLnBrk="1" hangingPunct="1"/>
            <a:r>
              <a:rPr lang="en-GB" sz="1000" dirty="0" smtClean="0">
                <a:solidFill>
                  <a:schemeClr val="bg1"/>
                </a:solidFill>
              </a:rPr>
              <a:t>     [</a:t>
            </a:r>
            <a:r>
              <a:rPr lang="en-GB" sz="1000" dirty="0" err="1" smtClean="0">
                <a:solidFill>
                  <a:schemeClr val="bg1"/>
                </a:solidFill>
              </a:rPr>
              <a:t>junit</a:t>
            </a:r>
            <a:r>
              <a:rPr lang="en-GB" sz="1000" dirty="0" smtClean="0">
                <a:solidFill>
                  <a:schemeClr val="bg1"/>
                </a:solidFill>
              </a:rPr>
              <a:t>] Running </a:t>
            </a:r>
            <a:r>
              <a:rPr lang="en-GB" sz="1000" dirty="0" err="1" smtClean="0">
                <a:solidFill>
                  <a:schemeClr val="bg1"/>
                </a:solidFill>
              </a:rPr>
              <a:t>org.eclipseguide.persistence</a:t>
            </a:r>
            <a:r>
              <a:rPr lang="en-GB" sz="1000" dirty="0" smtClean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en-GB" sz="1000" b="1" dirty="0" err="1" smtClean="0">
                <a:solidFill>
                  <a:schemeClr val="bg1"/>
                </a:solidFill>
              </a:rPr>
              <a:t>FilePersistenceServicesTest</a:t>
            </a:r>
            <a:endParaRPr lang="en-GB" sz="10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GB" sz="1000" dirty="0" smtClean="0">
                <a:solidFill>
                  <a:schemeClr val="bg1"/>
                </a:solidFill>
              </a:rPr>
              <a:t>     [</a:t>
            </a:r>
            <a:r>
              <a:rPr lang="en-GB" sz="1000" dirty="0" err="1" smtClean="0">
                <a:solidFill>
                  <a:schemeClr val="bg1"/>
                </a:solidFill>
              </a:rPr>
              <a:t>junit</a:t>
            </a:r>
            <a:r>
              <a:rPr lang="en-GB" sz="1000" dirty="0" smtClean="0">
                <a:solidFill>
                  <a:schemeClr val="bg1"/>
                </a:solidFill>
              </a:rPr>
              <a:t>] </a:t>
            </a:r>
            <a:r>
              <a:rPr lang="en-GB" sz="1000" b="1" dirty="0" smtClean="0">
                <a:solidFill>
                  <a:schemeClr val="bg1"/>
                </a:solidFill>
              </a:rPr>
              <a:t>Tests run: 1, Failures: 1, Errors: 0, </a:t>
            </a:r>
          </a:p>
          <a:p>
            <a:pPr eaLnBrk="1" hangingPunct="1"/>
            <a:r>
              <a:rPr lang="en-GB" sz="1000" b="1" dirty="0" smtClean="0">
                <a:solidFill>
                  <a:schemeClr val="bg1"/>
                </a:solidFill>
              </a:rPr>
              <a:t>Time elapsed: 0.01 sec</a:t>
            </a:r>
          </a:p>
          <a:p>
            <a:pPr eaLnBrk="1" hangingPunct="1"/>
            <a:r>
              <a:rPr lang="en-GB" sz="1000" b="1" dirty="0" smtClean="0">
                <a:solidFill>
                  <a:schemeClr val="bg1"/>
                </a:solidFill>
              </a:rPr>
              <a:t>BUILD FAILED</a:t>
            </a:r>
          </a:p>
          <a:p>
            <a:pPr eaLnBrk="1" hangingPunct="1"/>
            <a:endParaRPr lang="en-US" sz="1000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F24C4D-8E39-4C60-BE27-35DBF3FC9706}" type="slidenum">
              <a:rPr lang="en-GB" smtClean="0"/>
              <a:pPr/>
              <a:t>19</a:t>
            </a:fld>
            <a:endParaRPr lang="en-GB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GB" dirty="0" smtClean="0"/>
              <a:t>We still are in the dark about </a:t>
            </a:r>
            <a:r>
              <a:rPr lang="en-GB" b="1" i="1" u="sng" dirty="0" smtClean="0"/>
              <a:t>what caused the failure</a:t>
            </a:r>
            <a:r>
              <a:rPr lang="en-GB" dirty="0" smtClean="0"/>
              <a:t>.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US" dirty="0" smtClean="0"/>
              <a:t>test-brief:</a:t>
            </a:r>
          </a:p>
          <a:p>
            <a:pPr eaLnBrk="1" hangingPunct="1"/>
            <a:r>
              <a:rPr lang="en-US" dirty="0" smtClean="0"/>
              <a:t>    [</a:t>
            </a:r>
            <a:r>
              <a:rPr lang="en-US" dirty="0" err="1" smtClean="0"/>
              <a:t>junit</a:t>
            </a:r>
            <a:r>
              <a:rPr lang="en-US" dirty="0" smtClean="0"/>
              <a:t>] Running </a:t>
            </a:r>
            <a:r>
              <a:rPr lang="en-US" dirty="0" err="1" smtClean="0"/>
              <a:t>org.example.antbook.junit.SimpleTest</a:t>
            </a:r>
            <a:endParaRPr lang="en-US" dirty="0" smtClean="0"/>
          </a:p>
          <a:p>
            <a:pPr eaLnBrk="1" hangingPunct="1"/>
            <a:r>
              <a:rPr lang="en-US" dirty="0" smtClean="0"/>
              <a:t>    [</a:t>
            </a:r>
            <a:r>
              <a:rPr lang="en-US" dirty="0" err="1" smtClean="0"/>
              <a:t>junit</a:t>
            </a:r>
            <a:r>
              <a:rPr lang="en-US" dirty="0" smtClean="0"/>
              <a:t>] Tests run: 2, Failures: 0, Errors: 0, Time elapsed: 0 sec</a:t>
            </a:r>
          </a:p>
          <a:p>
            <a:pPr eaLnBrk="1" hangingPunct="1"/>
            <a:r>
              <a:rPr lang="en-US" dirty="0" smtClean="0"/>
              <a:t>    [</a:t>
            </a:r>
            <a:r>
              <a:rPr lang="en-US" dirty="0" err="1" smtClean="0"/>
              <a:t>junit</a:t>
            </a:r>
            <a:r>
              <a:rPr lang="en-US" dirty="0" smtClean="0"/>
              <a:t>] Running </a:t>
            </a:r>
            <a:r>
              <a:rPr lang="en-US" dirty="0" err="1" smtClean="0"/>
              <a:t>org.eclipseguide.persistence.FilePersistenceServicesTest</a:t>
            </a:r>
            <a:endParaRPr lang="en-US" dirty="0" smtClean="0"/>
          </a:p>
          <a:p>
            <a:pPr eaLnBrk="1" hangingPunct="1"/>
            <a:r>
              <a:rPr lang="en-US" dirty="0" smtClean="0"/>
              <a:t>    [</a:t>
            </a:r>
            <a:r>
              <a:rPr lang="en-US" dirty="0" err="1" smtClean="0"/>
              <a:t>junit</a:t>
            </a:r>
            <a:r>
              <a:rPr lang="en-US" dirty="0" smtClean="0"/>
              <a:t>] Tests run: 1, Failures: 1, Errors: 0, Time elapsed: 0.01 sec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BUILD FAILED</a:t>
            </a:r>
          </a:p>
          <a:p>
            <a:pPr eaLnBrk="1" hangingPunct="1"/>
            <a:r>
              <a:rPr lang="en-US" dirty="0" smtClean="0"/>
              <a:t>C:\</a:t>
            </a:r>
            <a:r>
              <a:rPr lang="en-US" dirty="0" err="1" smtClean="0"/>
              <a:t>Antbook</a:t>
            </a:r>
            <a:r>
              <a:rPr lang="en-US" dirty="0" smtClean="0"/>
              <a:t>\ch04\mybuild.xml:113: Test </a:t>
            </a:r>
            <a:r>
              <a:rPr lang="en-US" dirty="0" err="1" smtClean="0"/>
              <a:t>org.eclipseguide.persistence.HtmlDocu</a:t>
            </a:r>
            <a:endParaRPr lang="en-US" dirty="0" smtClean="0"/>
          </a:p>
          <a:p>
            <a:pPr eaLnBrk="1" hangingPunct="1"/>
            <a:r>
              <a:rPr lang="en-US" dirty="0" err="1" smtClean="0"/>
              <a:t>mentTest</a:t>
            </a:r>
            <a:r>
              <a:rPr lang="en-US" dirty="0" smtClean="0"/>
              <a:t> failed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5501A3-222F-4474-9361-BEF87A723FC1}" type="slidenum">
              <a:rPr lang="en-GB" smtClean="0"/>
              <a:pPr/>
              <a:t>20</a:t>
            </a:fld>
            <a:endParaRPr lang="en-GB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900" b="1" kern="12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+mn-cs"/>
              </a:rPr>
              <a:t>Inspect</a:t>
            </a:r>
            <a:r>
              <a:rPr lang="en-GB" sz="9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regularly all the content of these directories in the </a:t>
            </a:r>
            <a:r>
              <a:rPr lang="en-GB" sz="9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Lab</a:t>
            </a:r>
            <a:r>
              <a:rPr lang="en-GB" sz="9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and </a:t>
            </a:r>
            <a:r>
              <a:rPr lang="en-GB" sz="900" b="1" kern="12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+mn-cs"/>
              </a:rPr>
              <a:t>relate</a:t>
            </a:r>
            <a:r>
              <a:rPr lang="en-GB" sz="9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all changes to the contents of</a:t>
            </a:r>
            <a:r>
              <a:rPr lang="en-GB" dirty="0" smtClean="0">
                <a:latin typeface="Tahoma" pitchFamily="34" charset="0"/>
              </a:rPr>
              <a:t> </a:t>
            </a:r>
            <a:r>
              <a:rPr lang="en-GB" b="1" dirty="0" smtClean="0">
                <a:solidFill>
                  <a:srgbClr val="000000"/>
                </a:solidFill>
              </a:rPr>
              <a:t>mybuild.xml</a:t>
            </a:r>
            <a:r>
              <a:rPr lang="en-GB" dirty="0" smtClean="0">
                <a:latin typeface="Tahoma" pitchFamily="34" charset="0"/>
              </a:rPr>
              <a:t>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8A6990-2FF7-4B73-80DB-26373C59FF12}" type="slidenum">
              <a:rPr lang="en-GB" smtClean="0"/>
              <a:pPr/>
              <a:t>21</a:t>
            </a:fld>
            <a:endParaRPr lang="en-GB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1" dirty="0" smtClean="0">
                <a:solidFill>
                  <a:srgbClr val="FF0000"/>
                </a:solidFill>
              </a:rPr>
              <a:t>Draw it yourself:</a:t>
            </a:r>
            <a:r>
              <a:rPr lang="en-GB" sz="800" dirty="0" smtClean="0"/>
              <a:t> the </a:t>
            </a:r>
            <a:r>
              <a:rPr lang="en-GB" sz="800" b="1" i="1" u="sng" dirty="0" smtClean="0"/>
              <a:t>target dependency graph</a:t>
            </a:r>
            <a:r>
              <a:rPr lang="en-GB" sz="800" dirty="0" smtClean="0"/>
              <a:t>  of the build file </a:t>
            </a:r>
            <a:r>
              <a:rPr lang="en-GB" sz="800" b="1" dirty="0" smtClean="0">
                <a:solidFill>
                  <a:srgbClr val="000000"/>
                </a:solidFill>
                <a:latin typeface="Courier New" pitchFamily="49" charset="0"/>
              </a:rPr>
              <a:t>mybuild.xml</a:t>
            </a:r>
            <a:r>
              <a:rPr lang="en-GB" sz="800" dirty="0" smtClean="0"/>
              <a:t> which is described in these lectures step-by-step.</a:t>
            </a:r>
          </a:p>
          <a:p>
            <a:pPr eaLnBrk="1" hangingPunct="1"/>
            <a:endParaRPr lang="en-GB" sz="800" dirty="0" smtClean="0"/>
          </a:p>
          <a:p>
            <a:pPr eaLnBrk="1" hangingPunct="1"/>
            <a:endParaRPr lang="en-GB" sz="800" dirty="0" smtClean="0"/>
          </a:p>
          <a:p>
            <a:pPr eaLnBrk="1" hangingPunct="1"/>
            <a:r>
              <a:rPr lang="en-GB" sz="800" dirty="0" smtClean="0"/>
              <a:t>4.5.2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0D5607-B537-43A7-BF8F-ECF7FA14616E}" type="slidenum">
              <a:rPr lang="en-GB" smtClean="0"/>
              <a:pPr/>
              <a:t>2</a:t>
            </a:fld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9496B0-BB62-42AC-898D-87985403C904}" type="slidenum">
              <a:rPr lang="en-GB" smtClean="0"/>
              <a:pPr/>
              <a:t>22</a:t>
            </a:fld>
            <a:endParaRPr lang="en-GB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D4A860-B532-4923-9D7F-BD9211484BC2}" type="slidenum">
              <a:rPr lang="en-GB" smtClean="0"/>
              <a:pPr/>
              <a:t>23</a:t>
            </a:fld>
            <a:endParaRPr lang="en-GB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endParaRPr lang="en-GB" dirty="0" smtClean="0"/>
          </a:p>
          <a:p>
            <a:pPr lvl="1" eaLnBrk="1" hangingPunct="1"/>
            <a:endParaRPr lang="en-GB" dirty="0" smtClean="0"/>
          </a:p>
          <a:p>
            <a:pPr lvl="1" eaLnBrk="1" hangingPunct="1"/>
            <a:endParaRPr lang="en-GB" dirty="0" smtClean="0"/>
          </a:p>
          <a:p>
            <a:pPr lvl="1" eaLnBrk="1" hangingPunct="1"/>
            <a:endParaRPr lang="en-GB" dirty="0" smtClean="0"/>
          </a:p>
          <a:p>
            <a:pPr lvl="1" eaLnBrk="1" hangingPunct="1"/>
            <a:endParaRPr lang="en-GB" dirty="0" smtClean="0"/>
          </a:p>
          <a:p>
            <a:pPr lvl="1" eaLnBrk="1" hangingPunct="1"/>
            <a:endParaRPr lang="en-GB" dirty="0" smtClean="0"/>
          </a:p>
          <a:p>
            <a:pPr lvl="1" eaLnBrk="1" hangingPunct="1"/>
            <a:endParaRPr lang="en-GB" dirty="0" smtClean="0"/>
          </a:p>
          <a:p>
            <a:pPr lvl="1" eaLnBrk="1" hangingPunct="1"/>
            <a:r>
              <a:rPr lang="en-GB" dirty="0" smtClean="0"/>
              <a:t>so that we could place them, say, in a directory served by a web server</a:t>
            </a:r>
          </a:p>
          <a:p>
            <a:pPr eaLnBrk="1" hangingPunct="1"/>
            <a:endParaRPr lang="en-GB" b="1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GB" b="1" dirty="0" smtClean="0">
                <a:solidFill>
                  <a:srgbClr val="000000"/>
                </a:solidFill>
              </a:rPr>
              <a:t>&lt;property name="junit.jar" </a:t>
            </a:r>
          </a:p>
          <a:p>
            <a:pPr eaLnBrk="1" hangingPunct="1"/>
            <a:r>
              <a:rPr lang="en-GB" b="1" dirty="0" smtClean="0">
                <a:solidFill>
                  <a:srgbClr val="000000"/>
                </a:solidFill>
              </a:rPr>
              <a:t>    location="${junit.dir}/${</a:t>
            </a:r>
            <a:r>
              <a:rPr lang="en-GB" b="1" dirty="0" err="1" smtClean="0">
                <a:solidFill>
                  <a:srgbClr val="000000"/>
                </a:solidFill>
              </a:rPr>
              <a:t>junit.subdir</a:t>
            </a:r>
            <a:r>
              <a:rPr lang="en-GB" b="1" dirty="0" smtClean="0">
                <a:solidFill>
                  <a:srgbClr val="000000"/>
                </a:solidFill>
              </a:rPr>
              <a:t>}/junit.jar"/&gt;</a:t>
            </a:r>
          </a:p>
          <a:p>
            <a:pPr eaLnBrk="1" hangingPunct="1"/>
            <a:r>
              <a:rPr lang="en-GB" b="1" dirty="0" smtClean="0">
                <a:solidFill>
                  <a:srgbClr val="000000"/>
                </a:solidFill>
              </a:rPr>
              <a:t>  &lt;property name="junit.dir" location="${</a:t>
            </a:r>
            <a:r>
              <a:rPr lang="en-GB" b="1" dirty="0" err="1" smtClean="0">
                <a:solidFill>
                  <a:srgbClr val="000000"/>
                </a:solidFill>
              </a:rPr>
              <a:t>ant.home</a:t>
            </a:r>
            <a:r>
              <a:rPr lang="en-GB" b="1" dirty="0" smtClean="0">
                <a:solidFill>
                  <a:srgbClr val="000000"/>
                </a:solidFill>
              </a:rPr>
              <a:t>}/lib"/&gt;</a:t>
            </a:r>
          </a:p>
          <a:p>
            <a:pPr eaLnBrk="1" hangingPunct="1"/>
            <a:r>
              <a:rPr lang="en-GB" b="1" dirty="0" smtClean="0">
                <a:solidFill>
                  <a:srgbClr val="000000"/>
                </a:solidFill>
              </a:rPr>
              <a:t>  &lt;property name="</a:t>
            </a:r>
            <a:r>
              <a:rPr lang="en-GB" b="1" dirty="0" err="1" smtClean="0">
                <a:solidFill>
                  <a:srgbClr val="000000"/>
                </a:solidFill>
              </a:rPr>
              <a:t>ant.home</a:t>
            </a:r>
            <a:r>
              <a:rPr lang="en-GB" b="1" dirty="0" smtClean="0">
                <a:solidFill>
                  <a:srgbClr val="000000"/>
                </a:solidFill>
              </a:rPr>
              <a:t>" value="${</a:t>
            </a:r>
            <a:r>
              <a:rPr lang="en-GB" b="1" dirty="0" err="1" smtClean="0">
                <a:solidFill>
                  <a:srgbClr val="000000"/>
                </a:solidFill>
              </a:rPr>
              <a:t>env.ANT_HOME</a:t>
            </a:r>
            <a:r>
              <a:rPr lang="en-GB" b="1" dirty="0" smtClean="0">
                <a:solidFill>
                  <a:srgbClr val="000000"/>
                </a:solidFill>
              </a:rPr>
              <a:t>}" /&gt;</a:t>
            </a:r>
          </a:p>
          <a:p>
            <a:pPr eaLnBrk="1" hangingPunct="1"/>
            <a:r>
              <a:rPr lang="en-GB" b="1" dirty="0" smtClean="0">
                <a:solidFill>
                  <a:srgbClr val="000000"/>
                </a:solidFill>
              </a:rPr>
              <a:t>  &lt;property name="</a:t>
            </a:r>
            <a:r>
              <a:rPr lang="en-GB" b="1" dirty="0" err="1" smtClean="0">
                <a:solidFill>
                  <a:srgbClr val="000000"/>
                </a:solidFill>
              </a:rPr>
              <a:t>junit.subdir</a:t>
            </a:r>
            <a:r>
              <a:rPr lang="en-GB" b="1" dirty="0" smtClean="0">
                <a:solidFill>
                  <a:srgbClr val="000000"/>
                </a:solidFill>
              </a:rPr>
              <a:t>"      value=""/&gt;</a:t>
            </a:r>
          </a:p>
          <a:p>
            <a:pPr eaLnBrk="1" hangingPunct="1"/>
            <a:r>
              <a:rPr lang="en-GB" b="1" dirty="0" smtClean="0">
                <a:solidFill>
                  <a:srgbClr val="000000"/>
                </a:solidFill>
              </a:rPr>
              <a:t>junit.jar = D:\ant-161\lib\junit.jar</a:t>
            </a:r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AE785-66A9-40C6-813B-3EBB422CCADE}" type="slidenum">
              <a:rPr lang="en-GB" smtClean="0"/>
              <a:pPr/>
              <a:t>24</a:t>
            </a:fld>
            <a:endParaRPr lang="en-GB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55680D-883C-401E-9884-FE27A6D198B6}" type="slidenum">
              <a:rPr lang="en-GB" smtClean="0"/>
              <a:pPr/>
              <a:t>25</a:t>
            </a:fld>
            <a:endParaRPr lang="en-GB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 smtClean="0"/>
              <a:t>Because of dependency checking, the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&lt;copy&gt;</a:t>
            </a:r>
            <a:r>
              <a:rPr lang="en-GB" dirty="0" smtClean="0"/>
              <a:t> task does not impact incremental build times until those files change</a:t>
            </a:r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6F9871-F67F-415F-BB44-10CF138FFD42}" type="slidenum">
              <a:rPr lang="en-GB" smtClean="0"/>
              <a:pPr/>
              <a:t>5</a:t>
            </a:fld>
            <a:endParaRPr lang="en-GB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C44116-E04C-40E2-BA20-4BC2C1D971A2}" type="slidenum">
              <a:rPr lang="en-GB" smtClean="0"/>
              <a:pPr/>
              <a:t>6</a:t>
            </a:fld>
            <a:endParaRPr lang="en-GB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b="1" smtClean="0"/>
              <a:t>NOTE: </a:t>
            </a:r>
            <a:r>
              <a:rPr lang="en-GB" smtClean="0"/>
              <a:t>The </a:t>
            </a:r>
            <a:r>
              <a:rPr lang="en-GB" b="1" smtClean="0">
                <a:solidFill>
                  <a:srgbClr val="000000"/>
                </a:solidFill>
                <a:latin typeface="Courier New" pitchFamily="49" charset="0"/>
              </a:rPr>
              <a:t>setUp()</a:t>
            </a:r>
            <a:r>
              <a:rPr lang="en-GB" smtClean="0"/>
              <a:t> and </a:t>
            </a:r>
            <a:r>
              <a:rPr lang="en-GB" b="1" smtClean="0">
                <a:solidFill>
                  <a:srgbClr val="000000"/>
                </a:solidFill>
                <a:latin typeface="Courier New" pitchFamily="49" charset="0"/>
              </a:rPr>
              <a:t>tearDown()</a:t>
            </a:r>
            <a:r>
              <a:rPr lang="en-GB" smtClean="0"/>
              <a:t> methods are called </a:t>
            </a:r>
            <a:r>
              <a:rPr lang="en-GB" i="1" u="sng" smtClean="0"/>
              <a:t>before</a:t>
            </a:r>
            <a:r>
              <a:rPr lang="en-GB" smtClean="0"/>
              <a:t> and </a:t>
            </a:r>
            <a:r>
              <a:rPr lang="en-GB" i="1" u="sng" smtClean="0"/>
              <a:t>after</a:t>
            </a:r>
            <a:r>
              <a:rPr lang="en-GB" smtClean="0"/>
              <a:t> every test method is invoked, </a:t>
            </a:r>
            <a:r>
              <a:rPr lang="en-GB" i="1" smtClean="0"/>
              <a:t>preventing one test from </a:t>
            </a:r>
            <a:r>
              <a:rPr lang="en-GB" i="1" u="sng" smtClean="0"/>
              <a:t>affecting</a:t>
            </a:r>
            <a:r>
              <a:rPr lang="en-GB" i="1" smtClean="0"/>
              <a:t> the behaviour of another.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34FF2C-0AFD-48FD-95A5-2B6B1D378185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900" dirty="0" smtClean="0"/>
              <a:t>Thus, each </a:t>
            </a:r>
            <a:r>
              <a:rPr lang="en-GB" sz="900" b="1" dirty="0" err="1" smtClean="0">
                <a:solidFill>
                  <a:srgbClr val="000000"/>
                </a:solidFill>
                <a:latin typeface="Courier New" pitchFamily="49" charset="0"/>
              </a:rPr>
              <a:t>testXXX</a:t>
            </a:r>
            <a:r>
              <a:rPr lang="en-GB" sz="900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GB" sz="900" dirty="0" smtClean="0"/>
              <a:t> (typically a </a:t>
            </a:r>
            <a:r>
              <a:rPr lang="en-GB" sz="900" b="1" i="1" u="sng" dirty="0" smtClean="0"/>
              <a:t>small</a:t>
            </a:r>
            <a:r>
              <a:rPr lang="en-GB" sz="900" i="1" u="sng" dirty="0" smtClean="0"/>
              <a:t> and </a:t>
            </a:r>
            <a:r>
              <a:rPr lang="en-GB" sz="900" b="1" i="1" u="sng" dirty="0" smtClean="0"/>
              <a:t>simple</a:t>
            </a:r>
            <a:r>
              <a:rPr lang="en-GB" sz="900" dirty="0" smtClean="0"/>
              <a:t> test method)</a:t>
            </a:r>
            <a:endParaRPr lang="en-GB" sz="900" b="1" dirty="0" smtClean="0"/>
          </a:p>
          <a:p>
            <a:pPr eaLnBrk="1" hangingPunct="1"/>
            <a:endParaRPr lang="en-GB" sz="900" b="1" dirty="0" smtClean="0"/>
          </a:p>
          <a:p>
            <a:pPr eaLnBrk="1" hangingPunct="1"/>
            <a:r>
              <a:rPr lang="en-GB" sz="900" b="1" dirty="0" err="1" smtClean="0"/>
              <a:t>JUnit</a:t>
            </a:r>
            <a:r>
              <a:rPr lang="en-GB" sz="900" dirty="0" err="1" smtClean="0"/>
              <a:t>’s</a:t>
            </a:r>
            <a:r>
              <a:rPr lang="en-GB" sz="900" dirty="0" smtClean="0"/>
              <a:t> </a:t>
            </a:r>
            <a:r>
              <a:rPr lang="en-GB" sz="900" b="1" dirty="0" err="1" smtClean="0">
                <a:solidFill>
                  <a:srgbClr val="000000"/>
                </a:solidFill>
                <a:latin typeface="Courier New" pitchFamily="49" charset="0"/>
              </a:rPr>
              <a:t>TestRunner</a:t>
            </a:r>
            <a:r>
              <a:rPr lang="en-GB" sz="900" b="1" dirty="0" smtClean="0">
                <a:solidFill>
                  <a:srgbClr val="000000"/>
                </a:solidFill>
                <a:latin typeface="Courier New" pitchFamily="49" charset="0"/>
              </a:rPr>
              <a:t>,</a:t>
            </a:r>
            <a:r>
              <a:rPr lang="en-GB" sz="900" b="1" dirty="0" smtClean="0">
                <a:solidFill>
                  <a:srgbClr val="000000"/>
                </a:solidFill>
              </a:rPr>
              <a:t> </a:t>
            </a:r>
            <a:r>
              <a:rPr lang="en-GB" sz="900" dirty="0" smtClean="0"/>
              <a:t>when applied to a test case,</a:t>
            </a:r>
          </a:p>
          <a:p>
            <a:pPr lvl="2" eaLnBrk="1" hangingPunct="1"/>
            <a:r>
              <a:rPr lang="en-GB" b="1" i="1" u="sng" dirty="0" err="1" smtClean="0"/>
              <a:t>preceeds</a:t>
            </a:r>
            <a:r>
              <a:rPr lang="en-GB" dirty="0" smtClean="0"/>
              <a:t>  running each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testXXX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GB" dirty="0" smtClean="0"/>
              <a:t> by calling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setUp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GB" dirty="0" smtClean="0"/>
              <a:t> and </a:t>
            </a:r>
          </a:p>
          <a:p>
            <a:pPr lvl="2" eaLnBrk="1" hangingPunct="1"/>
            <a:r>
              <a:rPr lang="en-GB" b="1" i="1" u="sng" dirty="0" smtClean="0"/>
              <a:t>proceeds</a:t>
            </a:r>
            <a:r>
              <a:rPr lang="en-GB" dirty="0" smtClean="0"/>
              <a:t>  by calling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tearDown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GB" dirty="0" smtClean="0"/>
              <a:t> </a:t>
            </a:r>
          </a:p>
          <a:p>
            <a:pPr lvl="4" eaLnBrk="1" hangingPunct="1"/>
            <a:r>
              <a:rPr lang="en-GB" dirty="0" smtClean="0"/>
              <a:t>to </a:t>
            </a:r>
            <a:r>
              <a:rPr lang="en-GB" b="1" i="1" u="sng" dirty="0" smtClean="0"/>
              <a:t>close</a:t>
            </a:r>
            <a:r>
              <a:rPr lang="en-GB" dirty="0" smtClean="0"/>
              <a:t> any open connections, </a:t>
            </a:r>
            <a:r>
              <a:rPr lang="en-GB" b="1" i="1" dirty="0" smtClean="0"/>
              <a:t>or</a:t>
            </a:r>
            <a:r>
              <a:rPr lang="en-GB" dirty="0" smtClean="0"/>
              <a:t> </a:t>
            </a:r>
          </a:p>
          <a:p>
            <a:pPr lvl="4" eaLnBrk="1" hangingPunct="1"/>
            <a:r>
              <a:rPr lang="en-GB" dirty="0" smtClean="0"/>
              <a:t>in some way </a:t>
            </a:r>
            <a:r>
              <a:rPr lang="en-GB" b="1" i="1" u="sng" dirty="0" smtClean="0"/>
              <a:t>reset state,</a:t>
            </a:r>
            <a:r>
              <a:rPr lang="en-GB" dirty="0" smtClean="0"/>
              <a:t>  </a:t>
            </a:r>
            <a:r>
              <a:rPr lang="en-GB" b="1" i="1" dirty="0" smtClean="0"/>
              <a:t>and</a:t>
            </a:r>
            <a:r>
              <a:rPr lang="en-GB" dirty="0" smtClean="0"/>
              <a:t> </a:t>
            </a:r>
          </a:p>
          <a:p>
            <a:pPr lvl="4" eaLnBrk="1" hangingPunct="1"/>
            <a:r>
              <a:rPr lang="en-GB" dirty="0" smtClean="0"/>
              <a:t>to ensure there can be </a:t>
            </a:r>
            <a:r>
              <a:rPr lang="en-GB" b="1" i="1" u="sng" dirty="0" smtClean="0"/>
              <a:t>no side effects among test</a:t>
            </a:r>
            <a:r>
              <a:rPr lang="en-GB" dirty="0" smtClean="0"/>
              <a:t>  runs. </a:t>
            </a:r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AE1450-7D96-40F6-BC04-669904E40793}" type="slidenum">
              <a:rPr lang="en-GB" smtClean="0"/>
              <a:pPr/>
              <a:t>8</a:t>
            </a:fld>
            <a:endParaRPr lang="en-GB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900" b="1" dirty="0" err="1" smtClean="0"/>
              <a:t>JUnit</a:t>
            </a:r>
            <a:r>
              <a:rPr lang="en-GB" sz="900" dirty="0" err="1" smtClean="0"/>
              <a:t>’s</a:t>
            </a:r>
            <a:r>
              <a:rPr lang="en-GB" sz="900" dirty="0" smtClean="0"/>
              <a:t> </a:t>
            </a:r>
            <a:r>
              <a:rPr lang="en-GB" sz="900" b="1" dirty="0" err="1" smtClean="0">
                <a:solidFill>
                  <a:srgbClr val="000000"/>
                </a:solidFill>
                <a:latin typeface="Courier New" pitchFamily="49" charset="0"/>
              </a:rPr>
              <a:t>TestRunner</a:t>
            </a:r>
            <a:r>
              <a:rPr lang="en-GB" sz="900" b="1" dirty="0" smtClean="0">
                <a:solidFill>
                  <a:srgbClr val="000000"/>
                </a:solidFill>
                <a:latin typeface="Courier New" pitchFamily="49" charset="0"/>
              </a:rPr>
              <a:t>,</a:t>
            </a:r>
            <a:r>
              <a:rPr lang="en-GB" sz="900" b="1" dirty="0" smtClean="0">
                <a:solidFill>
                  <a:srgbClr val="000000"/>
                </a:solidFill>
              </a:rPr>
              <a:t> </a:t>
            </a:r>
            <a:r>
              <a:rPr lang="en-GB" sz="900" dirty="0" smtClean="0"/>
              <a:t>when applied to a test case,</a:t>
            </a:r>
          </a:p>
          <a:p>
            <a:pPr lvl="2" eaLnBrk="1" hangingPunct="1"/>
            <a:r>
              <a:rPr lang="en-GB" b="1" i="1" u="sng" dirty="0" err="1" smtClean="0"/>
              <a:t>preceeds</a:t>
            </a:r>
            <a:r>
              <a:rPr lang="en-GB" dirty="0" smtClean="0"/>
              <a:t>  running each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testXXX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GB" dirty="0" smtClean="0"/>
              <a:t> by calling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setUp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GB" dirty="0" smtClean="0"/>
              <a:t> and </a:t>
            </a:r>
          </a:p>
          <a:p>
            <a:pPr lvl="2" eaLnBrk="1" hangingPunct="1"/>
            <a:r>
              <a:rPr lang="en-GB" b="1" i="1" u="sng" dirty="0" smtClean="0"/>
              <a:t>proceeds</a:t>
            </a:r>
            <a:r>
              <a:rPr lang="en-GB" dirty="0" smtClean="0"/>
              <a:t>  by calling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tearDown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GB" dirty="0" smtClean="0"/>
              <a:t> </a:t>
            </a:r>
          </a:p>
          <a:p>
            <a:pPr lvl="4" eaLnBrk="1" hangingPunct="1"/>
            <a:r>
              <a:rPr lang="en-GB" dirty="0" smtClean="0"/>
              <a:t>to </a:t>
            </a:r>
            <a:r>
              <a:rPr lang="en-GB" b="1" i="1" u="sng" dirty="0" smtClean="0"/>
              <a:t>close</a:t>
            </a:r>
            <a:r>
              <a:rPr lang="en-GB" dirty="0" smtClean="0"/>
              <a:t> any open connections, </a:t>
            </a:r>
            <a:r>
              <a:rPr lang="en-GB" b="1" i="1" dirty="0" smtClean="0"/>
              <a:t>or</a:t>
            </a:r>
            <a:r>
              <a:rPr lang="en-GB" dirty="0" smtClean="0"/>
              <a:t> </a:t>
            </a:r>
          </a:p>
          <a:p>
            <a:pPr lvl="4" eaLnBrk="1" hangingPunct="1"/>
            <a:r>
              <a:rPr lang="en-GB" dirty="0" smtClean="0"/>
              <a:t>in some way </a:t>
            </a:r>
            <a:r>
              <a:rPr lang="en-GB" b="1" i="1" u="sng" dirty="0" smtClean="0"/>
              <a:t>reset state,</a:t>
            </a:r>
            <a:r>
              <a:rPr lang="en-GB" dirty="0" smtClean="0"/>
              <a:t>  </a:t>
            </a:r>
            <a:r>
              <a:rPr lang="en-GB" b="1" i="1" dirty="0" smtClean="0"/>
              <a:t>and</a:t>
            </a:r>
            <a:r>
              <a:rPr lang="en-GB" dirty="0" smtClean="0"/>
              <a:t> </a:t>
            </a:r>
          </a:p>
          <a:p>
            <a:pPr lvl="4" eaLnBrk="1" hangingPunct="1"/>
            <a:r>
              <a:rPr lang="en-GB" dirty="0" smtClean="0"/>
              <a:t>to ensure there can be </a:t>
            </a:r>
            <a:r>
              <a:rPr lang="en-GB" b="1" i="1" u="sng" dirty="0" smtClean="0"/>
              <a:t>no side effects among test</a:t>
            </a:r>
            <a:r>
              <a:rPr lang="en-GB" dirty="0" smtClean="0"/>
              <a:t>  runs. </a:t>
            </a:r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CEFB93-517E-4645-BC87-691D0DFC868C}" type="slidenum">
              <a:rPr lang="en-GB" smtClean="0"/>
              <a:pPr/>
              <a:t>9</a:t>
            </a:fld>
            <a:endParaRPr lang="en-GB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900" b="1" dirty="0" err="1" smtClean="0">
                <a:solidFill>
                  <a:schemeClr val="bg1"/>
                </a:solidFill>
              </a:rPr>
              <a:t>javac</a:t>
            </a:r>
            <a:r>
              <a:rPr lang="en-GB" sz="900" b="1" dirty="0" smtClean="0">
                <a:solidFill>
                  <a:schemeClr val="bg1"/>
                </a:solidFill>
              </a:rPr>
              <a:t> </a:t>
            </a:r>
            <a:r>
              <a:rPr lang="en-GB" sz="900" b="0" dirty="0" smtClean="0">
                <a:solidFill>
                  <a:schemeClr val="bg1"/>
                </a:solidFill>
              </a:rPr>
              <a:t>-d</a:t>
            </a:r>
            <a:r>
              <a:rPr lang="en-GB" sz="900" b="1" dirty="0" smtClean="0">
                <a:solidFill>
                  <a:schemeClr val="bg1"/>
                </a:solidFill>
              </a:rPr>
              <a:t> build\test </a:t>
            </a:r>
            <a:r>
              <a:rPr lang="en-GB" sz="900" b="0" dirty="0" err="1" smtClean="0">
                <a:solidFill>
                  <a:schemeClr val="bg1"/>
                </a:solidFill>
              </a:rPr>
              <a:t>test</a:t>
            </a:r>
            <a:r>
              <a:rPr lang="en-GB" sz="900" b="0" dirty="0" smtClean="0">
                <a:solidFill>
                  <a:schemeClr val="bg1"/>
                </a:solidFill>
              </a:rPr>
              <a:t>\org\example\</a:t>
            </a:r>
            <a:r>
              <a:rPr lang="en-GB" sz="900" b="0" dirty="0" err="1" smtClean="0">
                <a:solidFill>
                  <a:schemeClr val="bg1"/>
                </a:solidFill>
              </a:rPr>
              <a:t>antbook</a:t>
            </a:r>
            <a:r>
              <a:rPr lang="en-GB" sz="900" b="0" dirty="0" smtClean="0">
                <a:solidFill>
                  <a:schemeClr val="bg1"/>
                </a:solidFill>
              </a:rPr>
              <a:t>\</a:t>
            </a:r>
            <a:r>
              <a:rPr lang="en-GB" sz="900" b="0" dirty="0" err="1" smtClean="0">
                <a:solidFill>
                  <a:schemeClr val="bg1"/>
                </a:solidFill>
              </a:rPr>
              <a:t>junit</a:t>
            </a:r>
            <a:r>
              <a:rPr lang="en-GB" sz="900" b="0" dirty="0" smtClean="0">
                <a:solidFill>
                  <a:schemeClr val="bg1"/>
                </a:solidFill>
              </a:rPr>
              <a:t>\</a:t>
            </a:r>
            <a:r>
              <a:rPr lang="en-GB" sz="900" b="1" dirty="0" smtClean="0">
                <a:solidFill>
                  <a:schemeClr val="bg1"/>
                </a:solidFill>
              </a:rPr>
              <a:t>setUpTearDownTest.java</a:t>
            </a:r>
            <a:endParaRPr lang="en-GB" sz="900" b="1" dirty="0" smtClean="0"/>
          </a:p>
          <a:p>
            <a:pPr eaLnBrk="1" hangingPunct="1"/>
            <a:r>
              <a:rPr lang="en-GB" sz="900" b="1" dirty="0" smtClean="0">
                <a:solidFill>
                  <a:schemeClr val="bg1"/>
                </a:solidFill>
              </a:rPr>
              <a:t>java </a:t>
            </a:r>
            <a:r>
              <a:rPr lang="en-GB" sz="900" b="0" dirty="0" smtClean="0">
                <a:solidFill>
                  <a:schemeClr val="bg1"/>
                </a:solidFill>
              </a:rPr>
              <a:t>-cp</a:t>
            </a:r>
            <a:r>
              <a:rPr lang="en-GB" sz="900" b="1" dirty="0" smtClean="0">
                <a:solidFill>
                  <a:schemeClr val="bg1"/>
                </a:solidFill>
              </a:rPr>
              <a:t> build\</a:t>
            </a:r>
            <a:r>
              <a:rPr lang="en-GB" sz="900" b="1" dirty="0" err="1" smtClean="0">
                <a:solidFill>
                  <a:schemeClr val="bg1"/>
                </a:solidFill>
              </a:rPr>
              <a:t>test;</a:t>
            </a:r>
            <a:r>
              <a:rPr lang="en-GB" sz="900" b="0" dirty="0" err="1" smtClean="0">
                <a:solidFill>
                  <a:schemeClr val="bg1"/>
                </a:solidFill>
              </a:rPr>
              <a:t>C</a:t>
            </a:r>
            <a:r>
              <a:rPr lang="en-GB" sz="900" b="0" dirty="0" smtClean="0">
                <a:solidFill>
                  <a:schemeClr val="bg1"/>
                </a:solidFill>
              </a:rPr>
              <a:t>:\JAVA\junit4.8.2\</a:t>
            </a:r>
            <a:r>
              <a:rPr lang="en-GB" sz="900" b="1" dirty="0" smtClean="0">
                <a:solidFill>
                  <a:schemeClr val="bg1"/>
                </a:solidFill>
              </a:rPr>
              <a:t>junit-4.8.2.jar </a:t>
            </a:r>
            <a:r>
              <a:rPr lang="en-GB" sz="900" b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org.junit.runner.</a:t>
            </a:r>
            <a:r>
              <a:rPr lang="en-GB" sz="9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JUnitCore</a:t>
            </a:r>
            <a:r>
              <a:rPr lang="en-GB" sz="900" b="1" dirty="0" smtClean="0">
                <a:solidFill>
                  <a:schemeClr val="bg1"/>
                </a:solidFill>
              </a:rPr>
              <a:t> </a:t>
            </a:r>
            <a:r>
              <a:rPr lang="en-GB" sz="900" b="0" dirty="0" err="1" smtClean="0">
                <a:solidFill>
                  <a:schemeClr val="bg1"/>
                </a:solidFill>
              </a:rPr>
              <a:t>org.example.antbook.junit.</a:t>
            </a:r>
            <a:r>
              <a:rPr lang="en-GB" sz="900" b="1" dirty="0" err="1" smtClean="0">
                <a:solidFill>
                  <a:schemeClr val="bg1"/>
                </a:solidFill>
              </a:rPr>
              <a:t>setUpTearDownTest</a:t>
            </a:r>
            <a:endParaRPr lang="en-GB" sz="900" b="1" dirty="0" smtClean="0">
              <a:solidFill>
                <a:schemeClr val="bg1"/>
              </a:solidFill>
            </a:endParaRPr>
          </a:p>
          <a:p>
            <a:pPr eaLnBrk="1" hangingPunct="1"/>
            <a:endParaRPr lang="en-GB" sz="9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GB" sz="900" b="1" dirty="0" smtClean="0">
                <a:solidFill>
                  <a:schemeClr val="bg1"/>
                </a:solidFill>
              </a:rPr>
              <a:t>JUnit3:</a:t>
            </a:r>
            <a:r>
              <a:rPr lang="en-GB" sz="900" b="1" baseline="0" dirty="0" smtClean="0">
                <a:solidFill>
                  <a:schemeClr val="bg1"/>
                </a:solidFill>
              </a:rPr>
              <a:t> </a:t>
            </a:r>
            <a:r>
              <a:rPr lang="en-GB" sz="900" b="1" dirty="0" smtClean="0">
                <a:solidFill>
                  <a:schemeClr val="bg1"/>
                </a:solidFill>
              </a:rPr>
              <a:t>java -cp build\</a:t>
            </a:r>
            <a:r>
              <a:rPr lang="en-GB" sz="900" b="1" dirty="0" err="1" smtClean="0">
                <a:solidFill>
                  <a:schemeClr val="bg1"/>
                </a:solidFill>
              </a:rPr>
              <a:t>test;C</a:t>
            </a:r>
            <a:r>
              <a:rPr lang="en-GB" sz="900" b="1" dirty="0" smtClean="0">
                <a:solidFill>
                  <a:schemeClr val="bg1"/>
                </a:solidFill>
              </a:rPr>
              <a:t>:\JAVA\junit4.8.2\junit-4.8.2.jar </a:t>
            </a:r>
            <a:r>
              <a:rPr lang="en-GB" sz="900" b="1" dirty="0" err="1" smtClean="0">
                <a:solidFill>
                  <a:schemeClr val="bg1"/>
                </a:solidFill>
              </a:rPr>
              <a:t>org.junit.runner.JUnitCore</a:t>
            </a:r>
            <a:r>
              <a:rPr lang="en-GB" sz="900" b="1" dirty="0" smtClean="0">
                <a:solidFill>
                  <a:schemeClr val="bg1"/>
                </a:solidFill>
              </a:rPr>
              <a:t> </a:t>
            </a:r>
            <a:r>
              <a:rPr lang="en-GB" sz="900" b="1" dirty="0" err="1" smtClean="0">
                <a:solidFill>
                  <a:schemeClr val="bg1"/>
                </a:solidFill>
              </a:rPr>
              <a:t>org.example.antbook.junit.setUpTearDownTest</a:t>
            </a:r>
            <a:endParaRPr lang="en-GB" sz="900" b="1" dirty="0" smtClean="0"/>
          </a:p>
          <a:p>
            <a:pPr eaLnBrk="1" hangingPunct="1"/>
            <a:endParaRPr lang="en-GB" sz="900" b="1" dirty="0" smtClean="0"/>
          </a:p>
          <a:p>
            <a:pPr eaLnBrk="1" hangingPunct="1"/>
            <a:r>
              <a:rPr lang="en-GB" sz="900" b="1" dirty="0" err="1" smtClean="0"/>
              <a:t>JUnit</a:t>
            </a:r>
            <a:r>
              <a:rPr lang="en-GB" sz="900" dirty="0" err="1" smtClean="0"/>
              <a:t>’s</a:t>
            </a:r>
            <a:r>
              <a:rPr lang="en-GB" sz="900" dirty="0" smtClean="0"/>
              <a:t> </a:t>
            </a:r>
            <a:r>
              <a:rPr lang="en-GB" sz="900" b="1" dirty="0" err="1" smtClean="0">
                <a:solidFill>
                  <a:srgbClr val="000000"/>
                </a:solidFill>
                <a:latin typeface="Courier New" pitchFamily="49" charset="0"/>
              </a:rPr>
              <a:t>TestRunner</a:t>
            </a:r>
            <a:r>
              <a:rPr lang="en-GB" sz="900" b="1" dirty="0" smtClean="0">
                <a:solidFill>
                  <a:srgbClr val="000000"/>
                </a:solidFill>
                <a:latin typeface="Courier New" pitchFamily="49" charset="0"/>
              </a:rPr>
              <a:t>,</a:t>
            </a:r>
            <a:r>
              <a:rPr lang="en-GB" sz="900" b="1" dirty="0" smtClean="0">
                <a:solidFill>
                  <a:srgbClr val="000000"/>
                </a:solidFill>
              </a:rPr>
              <a:t> </a:t>
            </a:r>
            <a:r>
              <a:rPr lang="en-GB" sz="900" dirty="0" smtClean="0"/>
              <a:t>when applied to a test case,</a:t>
            </a:r>
          </a:p>
          <a:p>
            <a:pPr lvl="2" eaLnBrk="1" hangingPunct="1"/>
            <a:r>
              <a:rPr lang="en-GB" b="1" i="1" u="sng" dirty="0" err="1" smtClean="0"/>
              <a:t>preceeds</a:t>
            </a:r>
            <a:r>
              <a:rPr lang="en-GB" dirty="0" smtClean="0"/>
              <a:t>  running each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testXXX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GB" dirty="0" smtClean="0"/>
              <a:t> by calling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setUp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GB" dirty="0" smtClean="0"/>
              <a:t> and </a:t>
            </a:r>
          </a:p>
          <a:p>
            <a:pPr lvl="2" eaLnBrk="1" hangingPunct="1"/>
            <a:r>
              <a:rPr lang="en-GB" b="1" i="1" u="sng" dirty="0" smtClean="0"/>
              <a:t>proceeds</a:t>
            </a:r>
            <a:r>
              <a:rPr lang="en-GB" dirty="0" smtClean="0"/>
              <a:t>  by calling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tearDown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GB" dirty="0" smtClean="0"/>
              <a:t> </a:t>
            </a:r>
          </a:p>
          <a:p>
            <a:pPr lvl="4" eaLnBrk="1" hangingPunct="1"/>
            <a:r>
              <a:rPr lang="en-GB" dirty="0" smtClean="0"/>
              <a:t>to </a:t>
            </a:r>
            <a:r>
              <a:rPr lang="en-GB" b="1" i="1" u="sng" dirty="0" smtClean="0"/>
              <a:t>close</a:t>
            </a:r>
            <a:r>
              <a:rPr lang="en-GB" dirty="0" smtClean="0"/>
              <a:t> any open connections, </a:t>
            </a:r>
            <a:r>
              <a:rPr lang="en-GB" b="1" i="1" dirty="0" smtClean="0"/>
              <a:t>or</a:t>
            </a:r>
            <a:r>
              <a:rPr lang="en-GB" dirty="0" smtClean="0"/>
              <a:t> </a:t>
            </a:r>
          </a:p>
          <a:p>
            <a:pPr lvl="4" eaLnBrk="1" hangingPunct="1"/>
            <a:r>
              <a:rPr lang="en-GB" dirty="0" smtClean="0"/>
              <a:t>in some way </a:t>
            </a:r>
            <a:r>
              <a:rPr lang="en-GB" b="1" i="1" u="sng" dirty="0" smtClean="0"/>
              <a:t>reset state,</a:t>
            </a:r>
            <a:r>
              <a:rPr lang="en-GB" dirty="0" smtClean="0"/>
              <a:t>  </a:t>
            </a:r>
            <a:r>
              <a:rPr lang="en-GB" b="1" i="1" dirty="0" smtClean="0"/>
              <a:t>and</a:t>
            </a:r>
            <a:r>
              <a:rPr lang="en-GB" dirty="0" smtClean="0"/>
              <a:t> </a:t>
            </a:r>
          </a:p>
          <a:p>
            <a:pPr lvl="4" eaLnBrk="1" hangingPunct="1"/>
            <a:r>
              <a:rPr lang="en-GB" dirty="0" smtClean="0"/>
              <a:t>to ensure there can be </a:t>
            </a:r>
            <a:r>
              <a:rPr lang="en-GB" b="1" i="1" u="sng" dirty="0" smtClean="0"/>
              <a:t>no side effects among test</a:t>
            </a:r>
            <a:r>
              <a:rPr lang="en-GB" dirty="0" smtClean="0"/>
              <a:t>  runs. </a:t>
            </a:r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F9EACC-F280-45E0-B170-DB96DD8C9F0F}" type="slidenum">
              <a:rPr lang="en-GB" smtClean="0"/>
              <a:pPr/>
              <a:t>10</a:t>
            </a:fld>
            <a:endParaRPr lang="en-GB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900" b="1" dirty="0" err="1" smtClean="0">
                <a:solidFill>
                  <a:schemeClr val="bg1"/>
                </a:solidFill>
              </a:rPr>
              <a:t>javac</a:t>
            </a:r>
            <a:r>
              <a:rPr lang="en-GB" sz="900" b="1" dirty="0" smtClean="0">
                <a:solidFill>
                  <a:schemeClr val="bg1"/>
                </a:solidFill>
              </a:rPr>
              <a:t> </a:t>
            </a:r>
            <a:r>
              <a:rPr lang="en-GB" sz="900" b="0" dirty="0" smtClean="0">
                <a:solidFill>
                  <a:schemeClr val="bg1"/>
                </a:solidFill>
              </a:rPr>
              <a:t>-d</a:t>
            </a:r>
            <a:r>
              <a:rPr lang="en-GB" sz="900" b="1" dirty="0" smtClean="0">
                <a:solidFill>
                  <a:schemeClr val="bg1"/>
                </a:solidFill>
              </a:rPr>
              <a:t> build\test </a:t>
            </a:r>
            <a:r>
              <a:rPr lang="en-GB" sz="900" b="0" dirty="0" err="1" smtClean="0">
                <a:solidFill>
                  <a:schemeClr val="bg1"/>
                </a:solidFill>
              </a:rPr>
              <a:t>test</a:t>
            </a:r>
            <a:r>
              <a:rPr lang="en-GB" sz="900" b="0" dirty="0" smtClean="0">
                <a:solidFill>
                  <a:schemeClr val="bg1"/>
                </a:solidFill>
              </a:rPr>
              <a:t>\org\example\</a:t>
            </a:r>
            <a:r>
              <a:rPr lang="en-GB" sz="900" b="0" dirty="0" err="1" smtClean="0">
                <a:solidFill>
                  <a:schemeClr val="bg1"/>
                </a:solidFill>
              </a:rPr>
              <a:t>antbook</a:t>
            </a:r>
            <a:r>
              <a:rPr lang="en-GB" sz="900" b="0" dirty="0" smtClean="0">
                <a:solidFill>
                  <a:schemeClr val="bg1"/>
                </a:solidFill>
              </a:rPr>
              <a:t>\</a:t>
            </a:r>
            <a:r>
              <a:rPr lang="en-GB" sz="900" b="0" dirty="0" err="1" smtClean="0">
                <a:solidFill>
                  <a:schemeClr val="bg1"/>
                </a:solidFill>
              </a:rPr>
              <a:t>junit</a:t>
            </a:r>
            <a:r>
              <a:rPr lang="en-GB" sz="900" b="0" dirty="0" smtClean="0">
                <a:solidFill>
                  <a:schemeClr val="bg1"/>
                </a:solidFill>
              </a:rPr>
              <a:t>\</a:t>
            </a:r>
            <a:r>
              <a:rPr lang="en-GB" sz="900" b="1" dirty="0" smtClean="0">
                <a:solidFill>
                  <a:schemeClr val="bg1"/>
                </a:solidFill>
              </a:rPr>
              <a:t>setUpTearDownTest.java</a:t>
            </a:r>
            <a:endParaRPr lang="en-GB" sz="900" b="1" dirty="0" smtClean="0"/>
          </a:p>
          <a:p>
            <a:pPr eaLnBrk="1" hangingPunct="1"/>
            <a:r>
              <a:rPr lang="en-GB" sz="900" b="1" dirty="0" smtClean="0">
                <a:solidFill>
                  <a:schemeClr val="bg1"/>
                </a:solidFill>
              </a:rPr>
              <a:t>java </a:t>
            </a:r>
            <a:r>
              <a:rPr lang="en-GB" sz="900" b="0" dirty="0" smtClean="0">
                <a:solidFill>
                  <a:schemeClr val="bg1"/>
                </a:solidFill>
              </a:rPr>
              <a:t>-cp</a:t>
            </a:r>
            <a:r>
              <a:rPr lang="en-GB" sz="900" b="1" dirty="0" smtClean="0">
                <a:solidFill>
                  <a:schemeClr val="bg1"/>
                </a:solidFill>
              </a:rPr>
              <a:t> build\</a:t>
            </a:r>
            <a:r>
              <a:rPr lang="en-GB" sz="900" b="1" dirty="0" err="1" smtClean="0">
                <a:solidFill>
                  <a:schemeClr val="bg1"/>
                </a:solidFill>
              </a:rPr>
              <a:t>test;</a:t>
            </a:r>
            <a:r>
              <a:rPr lang="en-GB" sz="900" b="0" dirty="0" err="1" smtClean="0">
                <a:solidFill>
                  <a:schemeClr val="bg1"/>
                </a:solidFill>
              </a:rPr>
              <a:t>C</a:t>
            </a:r>
            <a:r>
              <a:rPr lang="en-GB" sz="900" b="0" dirty="0" smtClean="0">
                <a:solidFill>
                  <a:schemeClr val="bg1"/>
                </a:solidFill>
              </a:rPr>
              <a:t>:\JAVA\junit4.8.2\</a:t>
            </a:r>
            <a:r>
              <a:rPr lang="en-GB" sz="900" b="1" dirty="0" smtClean="0">
                <a:solidFill>
                  <a:schemeClr val="bg1"/>
                </a:solidFill>
              </a:rPr>
              <a:t>junit-4.8.2.jar </a:t>
            </a:r>
            <a:r>
              <a:rPr lang="en-GB" sz="900" b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org.junit.runner.</a:t>
            </a:r>
            <a:r>
              <a:rPr lang="en-GB" sz="9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JUnitCore</a:t>
            </a:r>
            <a:r>
              <a:rPr lang="en-GB" sz="900" b="1" dirty="0" smtClean="0">
                <a:solidFill>
                  <a:schemeClr val="bg1"/>
                </a:solidFill>
              </a:rPr>
              <a:t> </a:t>
            </a:r>
            <a:r>
              <a:rPr lang="en-GB" sz="900" b="0" dirty="0" err="1" smtClean="0">
                <a:solidFill>
                  <a:schemeClr val="bg1"/>
                </a:solidFill>
              </a:rPr>
              <a:t>org.example.antbook.junit.</a:t>
            </a:r>
            <a:r>
              <a:rPr lang="en-GB" sz="900" b="1" dirty="0" err="1" smtClean="0">
                <a:solidFill>
                  <a:schemeClr val="bg1"/>
                </a:solidFill>
              </a:rPr>
              <a:t>setUpTearDownTest</a:t>
            </a:r>
            <a:endParaRPr lang="en-GB" sz="900" b="1" dirty="0" smtClean="0">
              <a:solidFill>
                <a:schemeClr val="bg1"/>
              </a:solidFill>
            </a:endParaRPr>
          </a:p>
          <a:p>
            <a:pPr eaLnBrk="1" hangingPunct="1"/>
            <a:endParaRPr lang="en-GB" sz="900" b="1" dirty="0" smtClean="0">
              <a:solidFill>
                <a:schemeClr val="bg1"/>
              </a:solidFill>
            </a:endParaRPr>
          </a:p>
          <a:p>
            <a:pPr eaLnBrk="1" hangingPunct="1"/>
            <a:endParaRPr lang="en-GB" sz="900" b="1" dirty="0" smtClean="0">
              <a:solidFill>
                <a:schemeClr val="bg1"/>
              </a:solidFill>
            </a:endParaRPr>
          </a:p>
          <a:p>
            <a:pPr eaLnBrk="1" hangingPunct="1"/>
            <a:endParaRPr lang="en-GB" sz="900" b="1" dirty="0" smtClean="0">
              <a:solidFill>
                <a:schemeClr val="bg1"/>
              </a:solidFill>
            </a:endParaRPr>
          </a:p>
          <a:p>
            <a:pPr eaLnBrk="1" hangingPunct="1"/>
            <a:endParaRPr lang="en-GB" sz="9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GB" sz="900" b="1" dirty="0" err="1" smtClean="0">
                <a:solidFill>
                  <a:schemeClr val="bg1"/>
                </a:solidFill>
              </a:rPr>
              <a:t>JUnit</a:t>
            </a:r>
            <a:r>
              <a:rPr lang="en-GB" sz="900" b="1" dirty="0" smtClean="0">
                <a:solidFill>
                  <a:schemeClr val="bg1"/>
                </a:solidFill>
              </a:rPr>
              <a:t> 4:</a:t>
            </a:r>
          </a:p>
          <a:p>
            <a:pPr eaLnBrk="1" hangingPunct="1"/>
            <a:r>
              <a:rPr lang="en-GB" sz="900" b="1" dirty="0" err="1" smtClean="0">
                <a:solidFill>
                  <a:schemeClr val="bg1"/>
                </a:solidFill>
              </a:rPr>
              <a:t>javac</a:t>
            </a:r>
            <a:r>
              <a:rPr lang="en-GB" sz="900" b="1" dirty="0" smtClean="0">
                <a:solidFill>
                  <a:schemeClr val="bg1"/>
                </a:solidFill>
              </a:rPr>
              <a:t> -d build\test </a:t>
            </a:r>
            <a:r>
              <a:rPr lang="en-GB" sz="900" b="1" dirty="0" err="1" smtClean="0">
                <a:solidFill>
                  <a:schemeClr val="bg1"/>
                </a:solidFill>
              </a:rPr>
              <a:t>test</a:t>
            </a:r>
            <a:r>
              <a:rPr lang="en-GB" sz="900" b="1" dirty="0" smtClean="0">
                <a:solidFill>
                  <a:schemeClr val="bg1"/>
                </a:solidFill>
              </a:rPr>
              <a:t>\org\example\</a:t>
            </a:r>
            <a:r>
              <a:rPr lang="en-GB" sz="900" b="1" dirty="0" err="1" smtClean="0">
                <a:solidFill>
                  <a:schemeClr val="bg1"/>
                </a:solidFill>
              </a:rPr>
              <a:t>antbook</a:t>
            </a:r>
            <a:r>
              <a:rPr lang="en-GB" sz="900" b="1" dirty="0" smtClean="0">
                <a:solidFill>
                  <a:schemeClr val="bg1"/>
                </a:solidFill>
              </a:rPr>
              <a:t>\</a:t>
            </a:r>
            <a:r>
              <a:rPr lang="en-GB" sz="900" b="1" dirty="0" err="1" smtClean="0">
                <a:solidFill>
                  <a:schemeClr val="bg1"/>
                </a:solidFill>
              </a:rPr>
              <a:t>junit</a:t>
            </a:r>
            <a:r>
              <a:rPr lang="en-GB" sz="900" b="1" dirty="0" smtClean="0">
                <a:solidFill>
                  <a:schemeClr val="bg1"/>
                </a:solidFill>
              </a:rPr>
              <a:t>\setUpTearDownTest.java</a:t>
            </a:r>
            <a:endParaRPr lang="en-GB" sz="900" b="1" dirty="0" smtClean="0"/>
          </a:p>
          <a:p>
            <a:pPr eaLnBrk="1" hangingPunct="1"/>
            <a:r>
              <a:rPr lang="en-GB" sz="900" b="1" dirty="0" smtClean="0">
                <a:solidFill>
                  <a:schemeClr val="bg1"/>
                </a:solidFill>
              </a:rPr>
              <a:t>java -cp build\</a:t>
            </a:r>
            <a:r>
              <a:rPr lang="en-GB" sz="900" b="1" dirty="0" err="1" smtClean="0">
                <a:solidFill>
                  <a:schemeClr val="bg1"/>
                </a:solidFill>
              </a:rPr>
              <a:t>test;C</a:t>
            </a:r>
            <a:r>
              <a:rPr lang="en-GB" sz="900" b="1" dirty="0" smtClean="0">
                <a:solidFill>
                  <a:schemeClr val="bg1"/>
                </a:solidFill>
              </a:rPr>
              <a:t>:\JAVA\junit4.8.2\junit-4.8.2.jar </a:t>
            </a:r>
            <a:r>
              <a:rPr lang="en-GB" sz="900" b="1" dirty="0" err="1" smtClean="0">
                <a:solidFill>
                  <a:schemeClr val="bg1"/>
                </a:solidFill>
              </a:rPr>
              <a:t>org.junit.runner.JUnitCore</a:t>
            </a:r>
            <a:r>
              <a:rPr lang="en-GB" sz="900" b="1" dirty="0" smtClean="0">
                <a:solidFill>
                  <a:schemeClr val="bg1"/>
                </a:solidFill>
              </a:rPr>
              <a:t> </a:t>
            </a:r>
            <a:r>
              <a:rPr lang="en-GB" sz="900" b="1" dirty="0" err="1" smtClean="0">
                <a:solidFill>
                  <a:schemeClr val="bg1"/>
                </a:solidFill>
              </a:rPr>
              <a:t>org.example.antbook.junit.setUpTearDownTest</a:t>
            </a:r>
            <a:endParaRPr lang="en-GB" sz="900" b="1" dirty="0" smtClean="0"/>
          </a:p>
          <a:p>
            <a:pPr eaLnBrk="1" hangingPunct="1"/>
            <a:endParaRPr lang="en-GB" sz="900" b="1" dirty="0" smtClean="0"/>
          </a:p>
          <a:p>
            <a:pPr eaLnBrk="1" hangingPunct="1"/>
            <a:endParaRPr lang="en-GB" sz="900" b="1" dirty="0" smtClean="0"/>
          </a:p>
          <a:p>
            <a:pPr eaLnBrk="1" hangingPunct="1"/>
            <a:r>
              <a:rPr lang="en-GB" sz="900" b="1" dirty="0" err="1" smtClean="0"/>
              <a:t>JUnit</a:t>
            </a:r>
            <a:r>
              <a:rPr lang="en-GB" sz="900" dirty="0" err="1" smtClean="0"/>
              <a:t>’s</a:t>
            </a:r>
            <a:r>
              <a:rPr lang="en-GB" sz="900" dirty="0" smtClean="0"/>
              <a:t> </a:t>
            </a:r>
            <a:r>
              <a:rPr lang="en-GB" sz="900" b="1" dirty="0" err="1" smtClean="0">
                <a:solidFill>
                  <a:srgbClr val="000000"/>
                </a:solidFill>
                <a:latin typeface="Courier New" pitchFamily="49" charset="0"/>
              </a:rPr>
              <a:t>TestRunner</a:t>
            </a:r>
            <a:r>
              <a:rPr lang="en-GB" sz="900" b="1" dirty="0" smtClean="0">
                <a:solidFill>
                  <a:srgbClr val="000000"/>
                </a:solidFill>
                <a:latin typeface="Courier New" pitchFamily="49" charset="0"/>
              </a:rPr>
              <a:t>,</a:t>
            </a:r>
            <a:r>
              <a:rPr lang="en-GB" sz="900" b="1" dirty="0" smtClean="0">
                <a:solidFill>
                  <a:srgbClr val="000000"/>
                </a:solidFill>
              </a:rPr>
              <a:t> </a:t>
            </a:r>
            <a:r>
              <a:rPr lang="en-GB" sz="900" dirty="0" smtClean="0"/>
              <a:t>when applied to a test case,</a:t>
            </a:r>
          </a:p>
          <a:p>
            <a:pPr lvl="2" eaLnBrk="1" hangingPunct="1"/>
            <a:r>
              <a:rPr lang="en-GB" b="1" i="1" u="sng" dirty="0" err="1" smtClean="0"/>
              <a:t>preceeds</a:t>
            </a:r>
            <a:r>
              <a:rPr lang="en-GB" dirty="0" smtClean="0"/>
              <a:t>  running each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testXXX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GB" dirty="0" smtClean="0"/>
              <a:t> by calling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setUp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GB" dirty="0" smtClean="0"/>
              <a:t> and </a:t>
            </a:r>
          </a:p>
          <a:p>
            <a:pPr lvl="2" eaLnBrk="1" hangingPunct="1"/>
            <a:r>
              <a:rPr lang="en-GB" b="1" i="1" u="sng" dirty="0" smtClean="0"/>
              <a:t>proceeds</a:t>
            </a:r>
            <a:r>
              <a:rPr lang="en-GB" dirty="0" smtClean="0"/>
              <a:t>  by calling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tearDown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GB" dirty="0" smtClean="0"/>
              <a:t> </a:t>
            </a:r>
          </a:p>
          <a:p>
            <a:pPr lvl="4" eaLnBrk="1" hangingPunct="1"/>
            <a:r>
              <a:rPr lang="en-GB" dirty="0" smtClean="0"/>
              <a:t>to </a:t>
            </a:r>
            <a:r>
              <a:rPr lang="en-GB" b="1" i="1" u="sng" dirty="0" smtClean="0"/>
              <a:t>close</a:t>
            </a:r>
            <a:r>
              <a:rPr lang="en-GB" dirty="0" smtClean="0"/>
              <a:t> any open connections, </a:t>
            </a:r>
            <a:r>
              <a:rPr lang="en-GB" b="1" i="1" dirty="0" smtClean="0"/>
              <a:t>or</a:t>
            </a:r>
            <a:r>
              <a:rPr lang="en-GB" dirty="0" smtClean="0"/>
              <a:t> </a:t>
            </a:r>
          </a:p>
          <a:p>
            <a:pPr lvl="4" eaLnBrk="1" hangingPunct="1"/>
            <a:r>
              <a:rPr lang="en-GB" dirty="0" smtClean="0"/>
              <a:t>in some way </a:t>
            </a:r>
            <a:r>
              <a:rPr lang="en-GB" b="1" i="1" u="sng" dirty="0" smtClean="0"/>
              <a:t>reset state,</a:t>
            </a:r>
            <a:r>
              <a:rPr lang="en-GB" dirty="0" smtClean="0"/>
              <a:t>  </a:t>
            </a:r>
            <a:r>
              <a:rPr lang="en-GB" b="1" i="1" dirty="0" smtClean="0"/>
              <a:t>and</a:t>
            </a:r>
            <a:r>
              <a:rPr lang="en-GB" dirty="0" smtClean="0"/>
              <a:t> </a:t>
            </a:r>
          </a:p>
          <a:p>
            <a:pPr lvl="4" eaLnBrk="1" hangingPunct="1"/>
            <a:r>
              <a:rPr lang="en-GB" dirty="0" smtClean="0"/>
              <a:t>to ensure there can be </a:t>
            </a:r>
            <a:r>
              <a:rPr lang="en-GB" b="1" i="1" u="sng" dirty="0" smtClean="0"/>
              <a:t>no side effects among test</a:t>
            </a:r>
            <a:r>
              <a:rPr lang="en-GB" dirty="0" smtClean="0"/>
              <a:t>  runs. </a:t>
            </a:r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3C91DA-F8E2-47C6-9856-330288B866D2}" type="slidenum">
              <a:rPr lang="en-GB" smtClean="0"/>
              <a:pPr/>
              <a:t>11</a:t>
            </a:fld>
            <a:endParaRPr lang="en-GB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z="1000" b="1" u="sng" dirty="0" smtClean="0">
              <a:solidFill>
                <a:srgbClr val="FF0000"/>
              </a:solidFill>
            </a:endParaRPr>
          </a:p>
          <a:p>
            <a:pPr eaLnBrk="1" hangingPunct="1"/>
            <a:endParaRPr lang="en-GB" sz="1000" b="1" u="sng" dirty="0" smtClean="0">
              <a:solidFill>
                <a:srgbClr val="FF0000"/>
              </a:solidFill>
            </a:endParaRPr>
          </a:p>
          <a:p>
            <a:pPr eaLnBrk="1" hangingPunct="1"/>
            <a:endParaRPr lang="en-GB" sz="1000" b="1" u="sng" dirty="0" smtClean="0">
              <a:solidFill>
                <a:srgbClr val="FF0000"/>
              </a:solidFill>
            </a:endParaRPr>
          </a:p>
          <a:p>
            <a:pPr eaLnBrk="1" hangingPunct="1"/>
            <a:endParaRPr lang="en-GB" sz="1000" b="1" u="sng" dirty="0" smtClean="0">
              <a:solidFill>
                <a:srgbClr val="FF0000"/>
              </a:solidFill>
            </a:endParaRPr>
          </a:p>
          <a:p>
            <a:pPr eaLnBrk="1" hangingPunct="1"/>
            <a:endParaRPr lang="en-GB" sz="1000" b="1" u="sng" dirty="0" smtClean="0">
              <a:solidFill>
                <a:srgbClr val="FF0000"/>
              </a:solidFill>
            </a:endParaRPr>
          </a:p>
          <a:p>
            <a:pPr eaLnBrk="1" hangingPunct="1"/>
            <a:endParaRPr lang="en-GB" sz="1000" b="1" u="sng" dirty="0" smtClean="0">
              <a:solidFill>
                <a:srgbClr val="FF0000"/>
              </a:solidFill>
            </a:endParaRPr>
          </a:p>
          <a:p>
            <a:pPr eaLnBrk="1" hangingPunct="1"/>
            <a:endParaRPr lang="en-GB" sz="1000" dirty="0" smtClean="0"/>
          </a:p>
          <a:p>
            <a:pPr eaLnBrk="1" hangingPunct="1"/>
            <a:endParaRPr lang="en-GB" sz="1000" dirty="0" smtClean="0"/>
          </a:p>
          <a:p>
            <a:pPr eaLnBrk="1" hangingPunct="1"/>
            <a:r>
              <a:rPr lang="en-GB" sz="1000" dirty="0" smtClean="0"/>
              <a:t>4.3.5</a:t>
            </a:r>
          </a:p>
          <a:p>
            <a:pPr eaLnBrk="1" hangingPunct="1"/>
            <a:endParaRPr lang="en-GB" sz="1000" dirty="0" smtClean="0"/>
          </a:p>
          <a:p>
            <a:pPr eaLnBrk="1" hangingPunct="1"/>
            <a:endParaRPr lang="en-GB" sz="1000" dirty="0" smtClean="0"/>
          </a:p>
          <a:p>
            <a:pPr eaLnBrk="1" hangingPunct="1"/>
            <a:endParaRPr lang="en-GB" sz="1000" dirty="0" smtClean="0"/>
          </a:p>
          <a:p>
            <a:pPr eaLnBrk="1" hangingPunct="1"/>
            <a:endParaRPr lang="en-GB" sz="1000" dirty="0" smtClean="0"/>
          </a:p>
          <a:p>
            <a:pPr eaLnBrk="1" hangingPunct="1"/>
            <a:endParaRPr lang="en-GB" sz="1000" dirty="0" smtClean="0"/>
          </a:p>
          <a:p>
            <a:pPr eaLnBrk="1" hangingPunct="1">
              <a:lnSpc>
                <a:spcPct val="90000"/>
              </a:lnSpc>
            </a:pPr>
            <a:r>
              <a:rPr lang="en-GB" sz="2000" dirty="0" smtClean="0"/>
              <a:t>A </a:t>
            </a:r>
            <a:r>
              <a:rPr lang="en-GB" sz="2000" b="1" dirty="0" smtClean="0"/>
              <a:t>Test Suite</a:t>
            </a:r>
            <a:r>
              <a:rPr lang="en-GB" sz="2000" dirty="0" smtClean="0"/>
              <a:t> also allows specific </a:t>
            </a:r>
            <a:r>
              <a:rPr lang="en-GB" sz="2000" i="1" u="sng" dirty="0" smtClean="0"/>
              <a:t>ordering of tests</a:t>
            </a:r>
            <a:r>
              <a:rPr lang="en-GB" sz="2000" dirty="0" smtClean="0"/>
              <a:t>, if it is important –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i="1" u="sng" dirty="0" smtClean="0"/>
              <a:t>although </a:t>
            </a:r>
            <a:r>
              <a:rPr lang="en-GB" sz="1800" b="1" i="1" u="sng" dirty="0" smtClean="0"/>
              <a:t>ideally</a:t>
            </a:r>
            <a:r>
              <a:rPr lang="en-GB" sz="1800" i="1" u="sng" dirty="0" smtClean="0"/>
              <a:t> the order of tests should </a:t>
            </a:r>
            <a:r>
              <a:rPr lang="en-GB" sz="1800" b="1" i="1" u="sng" dirty="0" smtClean="0"/>
              <a:t>not</a:t>
            </a:r>
            <a:r>
              <a:rPr lang="en-GB" sz="1800" i="1" u="sng" dirty="0" smtClean="0"/>
              <a:t> be relevant</a:t>
            </a:r>
            <a:r>
              <a:rPr lang="en-GB" sz="1800" dirty="0" smtClean="0"/>
              <a:t>  as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dirty="0" smtClean="0"/>
              <a:t>each should be </a:t>
            </a:r>
            <a:r>
              <a:rPr lang="en-GB" sz="1800" i="1" u="sng" dirty="0" smtClean="0"/>
              <a:t>able to stand </a:t>
            </a:r>
            <a:r>
              <a:rPr lang="en-GB" sz="1800" b="1" i="1" u="sng" dirty="0" smtClean="0"/>
              <a:t>alone</a:t>
            </a:r>
            <a:r>
              <a:rPr lang="en-GB" sz="1800" dirty="0" smtClean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dirty="0" smtClean="0"/>
              <a:t>Here is an </a:t>
            </a:r>
            <a:r>
              <a:rPr lang="en-GB" sz="2000" b="1" i="1" u="sng" dirty="0" smtClean="0"/>
              <a:t>example of a test suite</a:t>
            </a:r>
            <a:r>
              <a:rPr lang="en-GB" sz="2000" dirty="0" smtClean="0"/>
              <a:t> 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AllTests.java</a:t>
            </a:r>
            <a:r>
              <a:rPr lang="en-GB" sz="2000" dirty="0" smtClean="0"/>
              <a:t>:</a:t>
            </a:r>
          </a:p>
          <a:p>
            <a:pPr eaLnBrk="1" hangingPunct="1"/>
            <a:endParaRPr lang="en-GB" sz="100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6211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6212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24CBA-916E-439B-BC8E-D1318F9502A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5C1DB-4673-42ED-96D9-59940928FE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B67D6-0BF2-4633-95FD-567917A306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69011-318A-4EA7-BAE4-4E8B72A48B1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CB235-ECDE-4E97-839D-7F521D894C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0755B-E572-4EC1-BBEA-1A5A5AAF8E1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8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37535-1788-4118-B858-DE1CFE9FA3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4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CA280-9898-45F8-B59E-D5F7941211B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3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DC541-A6A4-4985-9204-0D985820E95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D9E30-DCF6-488F-8BE9-8F0F426E42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89A561-D1BB-4DE9-B288-2AF444F5D25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56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2063" name="Group 1028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5125" name="Line 1029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26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27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28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29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30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31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32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33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34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35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36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37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38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39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40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41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42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43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44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45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46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64" name="Group 1051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5148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49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50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51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52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53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54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55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56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57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58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59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60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61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62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63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64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65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66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67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68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69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70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71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72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73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74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75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76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5177" name="Rectangle 1081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78" name="Line 1082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9" name="Group 1083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5180" name="Line 1084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81" name="Line 1085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82" name="Arc 1086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051" name="Rectangle 108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052" name="Rectangle 108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5185" name="Rectangle 108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600200" cy="2286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5186" name="Rectangle 109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87" name="Rectangle 109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5495F2A9-87B3-4E67-90EA-82D23817E7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c.liv.ac.uk/~sazonov/comp320/COMP320-09AntJunit.pp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c.liv.ac.uk/~sazonov/comp320/COMP320-09AntJunit.pp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773238"/>
            <a:ext cx="7772400" cy="11430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4000" dirty="0" smtClean="0"/>
              <a:t>Software Development Tools</a:t>
            </a:r>
          </a:p>
        </p:txBody>
      </p:sp>
      <p:sp>
        <p:nvSpPr>
          <p:cNvPr id="4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309938"/>
            <a:ext cx="7488238" cy="17526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GB" sz="3600" dirty="0" smtClean="0"/>
              <a:t>COMP220</a:t>
            </a:r>
          </a:p>
          <a:p>
            <a:pPr algn="ctr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GB" sz="3600" dirty="0" err="1" smtClean="0"/>
              <a:t>Seb</a:t>
            </a:r>
            <a:r>
              <a:rPr lang="en-GB" sz="3600" dirty="0" smtClean="0"/>
              <a:t> </a:t>
            </a:r>
            <a:r>
              <a:rPr lang="en-GB" sz="3600" dirty="0" err="1" smtClean="0"/>
              <a:t>Coope</a:t>
            </a:r>
            <a:endParaRPr lang="en-GB" sz="3600" dirty="0" smtClean="0"/>
          </a:p>
          <a:p>
            <a:pPr algn="ctr" eaLnBrk="1" hangingPunct="1">
              <a:lnSpc>
                <a:spcPct val="90000"/>
              </a:lnSpc>
            </a:pPr>
            <a:r>
              <a:rPr lang="en-GB" sz="3600" b="1" dirty="0" smtClean="0">
                <a:solidFill>
                  <a:schemeClr val="tx2"/>
                </a:solidFill>
              </a:rPr>
              <a:t>Ant, Testing </a:t>
            </a:r>
            <a:r>
              <a:rPr lang="en-GB" sz="3600" b="1" smtClean="0">
                <a:solidFill>
                  <a:schemeClr val="tx2"/>
                </a:solidFill>
              </a:rPr>
              <a:t>and</a:t>
            </a:r>
            <a:r>
              <a:rPr lang="en-GB" sz="3600" smtClean="0">
                <a:solidFill>
                  <a:schemeClr val="tx2"/>
                </a:solidFill>
              </a:rPr>
              <a:t> </a:t>
            </a:r>
            <a:r>
              <a:rPr lang="en-GB" sz="3600" b="1" smtClean="0">
                <a:solidFill>
                  <a:schemeClr val="tx2"/>
                </a:solidFill>
              </a:rPr>
              <a:t>JUnit</a:t>
            </a:r>
            <a:endParaRPr lang="en-GB" sz="3600" b="1" u="sng" dirty="0" smtClean="0">
              <a:solidFill>
                <a:schemeClr val="tx2"/>
              </a:solidFill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785786" y="6253483"/>
            <a:ext cx="75009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GB" sz="12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GB" sz="1200" dirty="0">
                <a:latin typeface="Times New Roman" pitchFamily="18" charset="0"/>
                <a:cs typeface="Times New Roman" pitchFamily="18" charset="0"/>
              </a:rPr>
              <a:t>slides are mainly based on “Java Development with Ant” - E. Hatcher &amp; </a:t>
            </a:r>
            <a:r>
              <a:rPr lang="en-GB" sz="1200" dirty="0" err="1">
                <a:latin typeface="Times New Roman" pitchFamily="18" charset="0"/>
                <a:cs typeface="Times New Roman" pitchFamily="18" charset="0"/>
              </a:rPr>
              <a:t>S.Loughran</a:t>
            </a:r>
            <a:r>
              <a:rPr lang="en-GB" sz="12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GB" sz="1200" dirty="0" smtClean="0">
                <a:latin typeface="Times New Roman" pitchFamily="18" charset="0"/>
                <a:cs typeface="Times New Roman" pitchFamily="18" charset="0"/>
              </a:rPr>
              <a:t>Manning Publications</a:t>
            </a:r>
            <a:r>
              <a:rPr lang="en-GB" sz="1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1200" dirty="0" smtClean="0">
                <a:latin typeface="Times New Roman" pitchFamily="18" charset="0"/>
                <a:cs typeface="Times New Roman" pitchFamily="18" charset="0"/>
              </a:rPr>
              <a:t>2003 and  “</a:t>
            </a:r>
            <a:r>
              <a:rPr lang="en-GB" sz="1200" dirty="0" err="1" smtClean="0">
                <a:latin typeface="Times New Roman" pitchFamily="18" charset="0"/>
                <a:cs typeface="Times New Roman" pitchFamily="18" charset="0"/>
              </a:rPr>
              <a:t>JUnit</a:t>
            </a:r>
            <a:r>
              <a:rPr lang="en-GB" sz="1200" dirty="0" smtClean="0">
                <a:latin typeface="Times New Roman" pitchFamily="18" charset="0"/>
                <a:cs typeface="Times New Roman" pitchFamily="18" charset="0"/>
              </a:rPr>
              <a:t> in Action”, 2</a:t>
            </a:r>
            <a:r>
              <a:rPr lang="en-GB" sz="1200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GB" sz="1200" dirty="0" smtClean="0">
                <a:latin typeface="Times New Roman" pitchFamily="18" charset="0"/>
                <a:cs typeface="Times New Roman" pitchFamily="18" charset="0"/>
              </a:rPr>
              <a:t> edition – P. </a:t>
            </a:r>
            <a:r>
              <a:rPr lang="en-GB" sz="1200" dirty="0" err="1" smtClean="0">
                <a:latin typeface="Times New Roman" pitchFamily="18" charset="0"/>
                <a:cs typeface="Times New Roman" pitchFamily="18" charset="0"/>
              </a:rPr>
              <a:t>Tahchiev</a:t>
            </a:r>
            <a:r>
              <a:rPr lang="en-GB" sz="1200" dirty="0" smtClean="0">
                <a:latin typeface="Times New Roman" pitchFamily="18" charset="0"/>
                <a:cs typeface="Times New Roman" pitchFamily="18" charset="0"/>
              </a:rPr>
              <a:t>, F. </a:t>
            </a:r>
            <a:r>
              <a:rPr lang="en-GB" sz="1200" dirty="0" err="1" smtClean="0">
                <a:latin typeface="Times New Roman" pitchFamily="18" charset="0"/>
                <a:cs typeface="Times New Roman" pitchFamily="18" charset="0"/>
              </a:rPr>
              <a:t>Leme</a:t>
            </a:r>
            <a:r>
              <a:rPr lang="en-GB" sz="1200" dirty="0" smtClean="0">
                <a:latin typeface="Times New Roman" pitchFamily="18" charset="0"/>
                <a:cs typeface="Times New Roman" pitchFamily="18" charset="0"/>
              </a:rPr>
              <a:t>, V. </a:t>
            </a:r>
            <a:r>
              <a:rPr lang="en-GB" sz="1200" dirty="0" err="1" smtClean="0">
                <a:latin typeface="Times New Roman" pitchFamily="18" charset="0"/>
                <a:cs typeface="Times New Roman" pitchFamily="18" charset="0"/>
              </a:rPr>
              <a:t>Massol</a:t>
            </a:r>
            <a:r>
              <a:rPr lang="en-GB" sz="1200" dirty="0" smtClean="0">
                <a:latin typeface="Times New Roman" pitchFamily="18" charset="0"/>
                <a:cs typeface="Times New Roman" pitchFamily="18" charset="0"/>
              </a:rPr>
              <a:t>, G. Gregory, Manning Publications, 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0875" y="6248400"/>
            <a:ext cx="1905000" cy="457200"/>
          </a:xfrm>
        </p:spPr>
        <p:txBody>
          <a:bodyPr/>
          <a:lstStyle/>
          <a:p>
            <a:pPr>
              <a:defRPr/>
            </a:pPr>
            <a:fld id="{02591979-4E26-44C9-BF21-10195469C02E}" type="slidenum">
              <a:rPr lang="en-GB"/>
              <a:pPr>
                <a:defRPr/>
              </a:pPr>
              <a:t>10</a:t>
            </a:fld>
            <a:endParaRPr lang="en-GB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5715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b="1" smtClean="0">
                <a:solidFill>
                  <a:srgbClr val="FF0000"/>
                </a:solidFill>
              </a:rPr>
              <a:t>Compile and Run:</a:t>
            </a:r>
            <a:endParaRPr lang="en-GB" sz="32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71480"/>
            <a:ext cx="9144000" cy="5312223"/>
          </a:xfrm>
          <a:prstGeom prst="rect">
            <a:avLst/>
          </a:prstGeom>
          <a:solidFill>
            <a:srgbClr val="333333"/>
          </a:solidFill>
        </p:spPr>
        <p:txBody>
          <a:bodyPr wrap="square">
            <a:spAutoFit/>
          </a:bodyPr>
          <a:lstStyle/>
          <a:p>
            <a:pPr>
              <a:defRPr/>
            </a:pPr>
            <a:endParaRPr lang="en-GB" sz="1600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sz="1600" dirty="0" smtClean="0">
                <a:solidFill>
                  <a:schemeClr val="bg1"/>
                </a:solidFill>
              </a:rPr>
              <a:t>C:\Antbook\ch04&gt;java -cp build\</a:t>
            </a:r>
            <a:r>
              <a:rPr lang="en-GB" sz="1600" dirty="0" err="1" smtClean="0">
                <a:solidFill>
                  <a:schemeClr val="bg1"/>
                </a:solidFill>
              </a:rPr>
              <a:t>test;C</a:t>
            </a:r>
            <a:r>
              <a:rPr lang="en-GB" sz="1600" dirty="0" smtClean="0">
                <a:solidFill>
                  <a:schemeClr val="bg1"/>
                </a:solidFill>
              </a:rPr>
              <a:t>:\JAVA\junit4.8.2\junit-4.8.2.jar </a:t>
            </a:r>
            <a:r>
              <a:rPr lang="en-GB" sz="1600" b="1" dirty="0" err="1" smtClean="0">
                <a:solidFill>
                  <a:srgbClr val="FFCCFF"/>
                </a:solidFill>
              </a:rPr>
              <a:t>org.junit.runner.JUnitCore</a:t>
            </a:r>
            <a:r>
              <a:rPr lang="en-GB" sz="1600" b="1" dirty="0" smtClean="0">
                <a:solidFill>
                  <a:schemeClr val="bg1"/>
                </a:solidFill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</a:rPr>
              <a:t>org.example.antbook.junit</a:t>
            </a:r>
            <a:r>
              <a:rPr lang="en-GB" sz="1600" b="1" dirty="0" err="1" smtClean="0">
                <a:solidFill>
                  <a:schemeClr val="bg1"/>
                </a:solidFill>
              </a:rPr>
              <a:t>.</a:t>
            </a:r>
            <a:r>
              <a:rPr lang="en-GB" sz="1600" b="1" dirty="0" err="1" smtClean="0">
                <a:solidFill>
                  <a:srgbClr val="FFCCFF"/>
                </a:solidFill>
              </a:rPr>
              <a:t>setUpTearDownTest</a:t>
            </a:r>
            <a:endParaRPr lang="en-GB" sz="1600" b="1" dirty="0" smtClean="0">
              <a:solidFill>
                <a:srgbClr val="FFCCFF"/>
              </a:solidFill>
            </a:endParaRPr>
          </a:p>
          <a:p>
            <a:pPr>
              <a:defRPr/>
            </a:pPr>
            <a:r>
              <a:rPr lang="en-GB" sz="1600" dirty="0" err="1" smtClean="0">
                <a:solidFill>
                  <a:schemeClr val="bg1"/>
                </a:solidFill>
              </a:rPr>
              <a:t>JUnit</a:t>
            </a:r>
            <a:r>
              <a:rPr lang="en-GB" sz="1600" dirty="0" smtClean="0">
                <a:solidFill>
                  <a:schemeClr val="bg1"/>
                </a:solidFill>
              </a:rPr>
              <a:t> version 4.8.2</a:t>
            </a:r>
          </a:p>
          <a:p>
            <a:pPr>
              <a:defRPr/>
            </a:pPr>
            <a:r>
              <a:rPr lang="en-GB" sz="1600" b="1" dirty="0" smtClean="0">
                <a:solidFill>
                  <a:schemeClr val="bg1"/>
                </a:solidFill>
              </a:rPr>
              <a:t>.</a:t>
            </a:r>
            <a:r>
              <a:rPr lang="en-GB" sz="1600" b="1" dirty="0" err="1" smtClean="0">
                <a:solidFill>
                  <a:schemeClr val="bg1"/>
                </a:solidFill>
              </a:rPr>
              <a:t>setUp</a:t>
            </a:r>
            <a:r>
              <a:rPr lang="en-GB" sz="1600" b="1" dirty="0" smtClean="0">
                <a:solidFill>
                  <a:schemeClr val="bg1"/>
                </a:solidFill>
              </a:rPr>
              <a:t> sets up a fixture</a:t>
            </a:r>
          </a:p>
          <a:p>
            <a:pPr>
              <a:defRPr/>
            </a:pPr>
            <a:r>
              <a:rPr lang="en-GB" sz="1600" b="1" dirty="0" err="1" smtClean="0">
                <a:solidFill>
                  <a:srgbClr val="FFCCFF"/>
                </a:solidFill>
              </a:rPr>
              <a:t>testA</a:t>
            </a:r>
            <a:r>
              <a:rPr lang="en-GB" sz="1600" b="1" dirty="0" smtClean="0">
                <a:solidFill>
                  <a:srgbClr val="FFCCFF"/>
                </a:solidFill>
              </a:rPr>
              <a:t> runs</a:t>
            </a:r>
          </a:p>
          <a:p>
            <a:pPr>
              <a:defRPr/>
            </a:pPr>
            <a:r>
              <a:rPr lang="en-GB" sz="1600" b="1" dirty="0" err="1" smtClean="0">
                <a:solidFill>
                  <a:schemeClr val="bg1"/>
                </a:solidFill>
              </a:rPr>
              <a:t>tearDown</a:t>
            </a:r>
            <a:r>
              <a:rPr lang="en-GB" sz="1600" b="1" dirty="0" smtClean="0">
                <a:solidFill>
                  <a:schemeClr val="bg1"/>
                </a:solidFill>
              </a:rPr>
              <a:t> releases fixture</a:t>
            </a:r>
          </a:p>
          <a:p>
            <a:pPr>
              <a:defRPr/>
            </a:pPr>
            <a:r>
              <a:rPr lang="en-GB" sz="1600" b="1" dirty="0" err="1" smtClean="0">
                <a:solidFill>
                  <a:srgbClr val="FFCCFF"/>
                </a:solidFill>
              </a:rPr>
              <a:t>E</a:t>
            </a:r>
            <a:r>
              <a:rPr lang="en-GB" sz="1600" b="1" dirty="0" err="1" smtClean="0">
                <a:solidFill>
                  <a:schemeClr val="bg1"/>
                </a:solidFill>
              </a:rPr>
              <a:t>.setUp</a:t>
            </a:r>
            <a:r>
              <a:rPr lang="en-GB" sz="1600" b="1" dirty="0" smtClean="0">
                <a:solidFill>
                  <a:schemeClr val="bg1"/>
                </a:solidFill>
              </a:rPr>
              <a:t> sets up a fixture</a:t>
            </a:r>
          </a:p>
          <a:p>
            <a:pPr>
              <a:defRPr/>
            </a:pPr>
            <a:r>
              <a:rPr lang="en-GB" sz="1600" b="1" dirty="0" err="1" smtClean="0">
                <a:solidFill>
                  <a:srgbClr val="FFCCFF"/>
                </a:solidFill>
              </a:rPr>
              <a:t>testB</a:t>
            </a:r>
            <a:r>
              <a:rPr lang="en-GB" sz="1600" b="1" dirty="0" smtClean="0">
                <a:solidFill>
                  <a:srgbClr val="FFCCFF"/>
                </a:solidFill>
              </a:rPr>
              <a:t> runs</a:t>
            </a:r>
          </a:p>
          <a:p>
            <a:pPr>
              <a:defRPr/>
            </a:pPr>
            <a:r>
              <a:rPr lang="en-GB" sz="1600" b="1" dirty="0" err="1" smtClean="0">
                <a:solidFill>
                  <a:schemeClr val="bg1"/>
                </a:solidFill>
              </a:rPr>
              <a:t>tearDown</a:t>
            </a:r>
            <a:r>
              <a:rPr lang="en-GB" sz="1600" b="1" dirty="0" smtClean="0">
                <a:solidFill>
                  <a:schemeClr val="bg1"/>
                </a:solidFill>
              </a:rPr>
              <a:t> releases fixture</a:t>
            </a:r>
          </a:p>
          <a:p>
            <a:pPr>
              <a:defRPr/>
            </a:pPr>
            <a:endParaRPr lang="en-GB" sz="1600" b="1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sz="1600" b="1" dirty="0" smtClean="0">
                <a:solidFill>
                  <a:schemeClr val="bg1"/>
                </a:solidFill>
              </a:rPr>
              <a:t>Time: 0.015</a:t>
            </a:r>
          </a:p>
          <a:p>
            <a:pPr>
              <a:defRPr/>
            </a:pPr>
            <a:r>
              <a:rPr lang="en-GB" sz="1600" b="1" dirty="0" smtClean="0">
                <a:solidFill>
                  <a:schemeClr val="bg1"/>
                </a:solidFill>
              </a:rPr>
              <a:t>There was 1 failure:</a:t>
            </a:r>
          </a:p>
          <a:p>
            <a:pPr>
              <a:defRPr/>
            </a:pPr>
            <a:r>
              <a:rPr lang="en-GB" sz="1600" b="1" dirty="0" smtClean="0">
                <a:solidFill>
                  <a:schemeClr val="bg1"/>
                </a:solidFill>
              </a:rPr>
              <a:t>1) </a:t>
            </a:r>
            <a:r>
              <a:rPr lang="en-GB" sz="1600" b="1" dirty="0" err="1" smtClean="0">
                <a:solidFill>
                  <a:srgbClr val="FFCCFF"/>
                </a:solidFill>
              </a:rPr>
              <a:t>testA</a:t>
            </a:r>
            <a:r>
              <a:rPr lang="en-GB" sz="1600" b="1" dirty="0" smtClean="0">
                <a:solidFill>
                  <a:schemeClr val="bg1"/>
                </a:solidFill>
              </a:rPr>
              <a:t>(</a:t>
            </a:r>
            <a:r>
              <a:rPr lang="en-GB" sz="1600" b="1" dirty="0" err="1" smtClean="0">
                <a:solidFill>
                  <a:schemeClr val="bg1"/>
                </a:solidFill>
              </a:rPr>
              <a:t>org.example.antbook.junit.</a:t>
            </a:r>
            <a:r>
              <a:rPr lang="en-GB" sz="1600" b="1" dirty="0" err="1" smtClean="0">
                <a:solidFill>
                  <a:srgbClr val="FFCCFF"/>
                </a:solidFill>
              </a:rPr>
              <a:t>setUpTearDownTest</a:t>
            </a:r>
            <a:r>
              <a:rPr lang="en-GB" sz="1600" b="1" dirty="0" smtClean="0">
                <a:solidFill>
                  <a:schemeClr val="bg1"/>
                </a:solidFill>
              </a:rPr>
              <a:t>)</a:t>
            </a:r>
          </a:p>
          <a:p>
            <a:pPr>
              <a:defRPr/>
            </a:pPr>
            <a:r>
              <a:rPr lang="en-GB" sz="1600" b="1" dirty="0" err="1" smtClean="0">
                <a:solidFill>
                  <a:schemeClr val="bg1"/>
                </a:solidFill>
              </a:rPr>
              <a:t>java.lang.</a:t>
            </a:r>
            <a:r>
              <a:rPr lang="en-GB" sz="1600" b="1" dirty="0" err="1" smtClean="0">
                <a:solidFill>
                  <a:srgbClr val="FFCCFF"/>
                </a:solidFill>
              </a:rPr>
              <a:t>AssertionError</a:t>
            </a:r>
            <a:r>
              <a:rPr lang="en-GB" sz="1600" b="1" dirty="0" smtClean="0">
                <a:solidFill>
                  <a:schemeClr val="bg1"/>
                </a:solidFill>
              </a:rPr>
              <a:t>: </a:t>
            </a:r>
            <a:r>
              <a:rPr lang="en-GB" sz="1600" b="1" dirty="0" smtClean="0">
                <a:solidFill>
                  <a:srgbClr val="FFCCFF"/>
                </a:solidFill>
              </a:rPr>
              <a:t>MULTIPLICATION FAILED!!!</a:t>
            </a:r>
            <a:endParaRPr lang="en-GB" sz="1600" b="1" dirty="0">
              <a:solidFill>
                <a:srgbClr val="FFCCFF"/>
              </a:solidFill>
            </a:endParaRPr>
          </a:p>
          <a:p>
            <a:pPr marL="342900" indent="-342900">
              <a:defRPr/>
            </a:pPr>
            <a:r>
              <a:rPr lang="en-GB" sz="1600" b="1" dirty="0">
                <a:solidFill>
                  <a:schemeClr val="bg1"/>
                </a:solidFill>
              </a:rPr>
              <a:t>            </a:t>
            </a:r>
            <a:r>
              <a:rPr lang="en-GB" sz="1600" dirty="0" smtClean="0">
                <a:solidFill>
                  <a:schemeClr val="bg1"/>
                </a:solidFill>
              </a:rPr>
              <a:t>&lt;many </a:t>
            </a:r>
            <a:r>
              <a:rPr lang="en-GB" sz="1600" dirty="0">
                <a:solidFill>
                  <a:schemeClr val="bg1"/>
                </a:solidFill>
              </a:rPr>
              <a:t>lines skipped&gt;</a:t>
            </a:r>
          </a:p>
          <a:p>
            <a:pPr>
              <a:defRPr/>
            </a:pPr>
            <a:r>
              <a:rPr lang="en-GB" sz="1600" b="1" dirty="0">
                <a:solidFill>
                  <a:srgbClr val="FFCCFF"/>
                </a:solidFill>
              </a:rPr>
              <a:t>FAILURES!!!</a:t>
            </a:r>
          </a:p>
          <a:p>
            <a:pPr>
              <a:defRPr/>
            </a:pPr>
            <a:r>
              <a:rPr lang="en-GB" sz="1600" b="1" dirty="0">
                <a:solidFill>
                  <a:schemeClr val="bg1"/>
                </a:solidFill>
              </a:rPr>
              <a:t>Tests run: 2,  </a:t>
            </a:r>
            <a:r>
              <a:rPr lang="en-GB" sz="1600" b="1" dirty="0">
                <a:solidFill>
                  <a:srgbClr val="FFCCFF"/>
                </a:solidFill>
              </a:rPr>
              <a:t>Failures: </a:t>
            </a:r>
            <a:r>
              <a:rPr lang="en-GB" sz="1600" b="1" dirty="0" smtClean="0">
                <a:solidFill>
                  <a:srgbClr val="FFCCFF"/>
                </a:solidFill>
              </a:rPr>
              <a:t>1</a:t>
            </a:r>
            <a:endParaRPr lang="en-GB" sz="1600" b="1" dirty="0">
              <a:solidFill>
                <a:srgbClr val="FFCCFF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857375" y="571480"/>
            <a:ext cx="4857750" cy="307777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1400" b="1" dirty="0">
                <a:solidFill>
                  <a:srgbClr val="FF0000"/>
                </a:solidFill>
                <a:latin typeface="+mn-lt"/>
              </a:rPr>
              <a:t>Do not forget</a:t>
            </a:r>
            <a:r>
              <a:rPr lang="en-GB" sz="1400" dirty="0">
                <a:solidFill>
                  <a:srgbClr val="FF0000"/>
                </a:solidFill>
                <a:latin typeface="+mn-lt"/>
              </a:rPr>
              <a:t> to </a:t>
            </a:r>
            <a:r>
              <a:rPr lang="en-GB" sz="1400" b="1" dirty="0">
                <a:solidFill>
                  <a:srgbClr val="FF0000"/>
                </a:solidFill>
                <a:latin typeface="+mn-lt"/>
              </a:rPr>
              <a:t>recompile </a:t>
            </a:r>
            <a:r>
              <a:rPr lang="en-GB" sz="1400" dirty="0">
                <a:solidFill>
                  <a:srgbClr val="FF0000"/>
                </a:solidFill>
                <a:latin typeface="+mn-lt"/>
              </a:rPr>
              <a:t>each time!!!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214839" y="2428868"/>
            <a:ext cx="4214813" cy="646113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E</a:t>
            </a:r>
            <a:r>
              <a:rPr lang="en-GB" sz="1800" dirty="0" smtClean="0">
                <a:latin typeface="+mn-lt"/>
              </a:rPr>
              <a:t> </a:t>
            </a:r>
            <a:r>
              <a:rPr lang="en-GB" sz="1800" dirty="0">
                <a:latin typeface="+mn-lt"/>
              </a:rPr>
              <a:t>means that the </a:t>
            </a:r>
            <a:r>
              <a:rPr lang="en-GB" sz="1800" b="1" dirty="0">
                <a:solidFill>
                  <a:srgbClr val="FF0000"/>
                </a:solidFill>
                <a:latin typeface="+mn-lt"/>
              </a:rPr>
              <a:t>previous</a:t>
            </a:r>
            <a:r>
              <a:rPr lang="en-GB" sz="1800" dirty="0">
                <a:latin typeface="+mn-lt"/>
              </a:rPr>
              <a:t> </a:t>
            </a:r>
            <a:r>
              <a:rPr lang="en-GB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testA</a:t>
            </a:r>
            <a:r>
              <a:rPr lang="en-GB" sz="1800" b="1" dirty="0" smtClean="0">
                <a:solidFill>
                  <a:srgbClr val="FF0000"/>
                </a:solidFill>
                <a:cs typeface="Courier New" pitchFamily="49" charset="0"/>
              </a:rPr>
              <a:t> </a:t>
            </a:r>
            <a:endParaRPr lang="en-GB" sz="1800" dirty="0">
              <a:latin typeface="+mn-lt"/>
            </a:endParaRPr>
          </a:p>
          <a:p>
            <a:pPr algn="ctr">
              <a:spcBef>
                <a:spcPct val="0"/>
              </a:spcBef>
              <a:defRPr/>
            </a:pP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failed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929467" y="4425962"/>
            <a:ext cx="1857375" cy="646112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1800" dirty="0">
                <a:latin typeface="+mn-lt"/>
              </a:rPr>
              <a:t>Your message 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1800" dirty="0">
                <a:latin typeface="+mn-lt"/>
              </a:rPr>
              <a:t>to yourself</a:t>
            </a:r>
            <a:endParaRPr lang="en-GB" sz="1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67" y="5883703"/>
            <a:ext cx="9141833" cy="1034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800" b="1" dirty="0" smtClean="0">
                <a:solidFill>
                  <a:srgbClr val="FF0000"/>
                </a:solidFill>
                <a:latin typeface="+mn-lt"/>
              </a:rPr>
              <a:t>Add</a:t>
            </a:r>
            <a:r>
              <a:rPr lang="en-GB" sz="1800" dirty="0" smtClean="0">
                <a:latin typeface="+mn-lt"/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  <a:cs typeface="Courier New" pitchFamily="49" charset="0"/>
              </a:rPr>
              <a:t>@Test</a:t>
            </a:r>
            <a:r>
              <a:rPr lang="en-GB" sz="1800" dirty="0" smtClean="0">
                <a:latin typeface="+mn-lt"/>
              </a:rPr>
              <a:t> annotation before </a:t>
            </a:r>
            <a:r>
              <a:rPr lang="en-GB" sz="1800" b="1" dirty="0" err="1" smtClean="0">
                <a:solidFill>
                  <a:srgbClr val="000000"/>
                </a:solidFill>
              </a:rPr>
              <a:t>someTestC</a:t>
            </a:r>
            <a:r>
              <a:rPr lang="en-GB" sz="1800" b="1" dirty="0" smtClean="0">
                <a:solidFill>
                  <a:srgbClr val="000000"/>
                </a:solidFill>
              </a:rPr>
              <a:t>, </a:t>
            </a:r>
            <a:r>
              <a:rPr lang="en-GB" sz="1800" dirty="0">
                <a:latin typeface="+mn-lt"/>
              </a:rPr>
              <a:t>and </a:t>
            </a:r>
            <a:r>
              <a:rPr lang="en-GB" sz="1800" b="1" dirty="0">
                <a:solidFill>
                  <a:srgbClr val="FF0000"/>
                </a:solidFill>
                <a:latin typeface="+mn-lt"/>
              </a:rPr>
              <a:t>compile</a:t>
            </a:r>
            <a:r>
              <a:rPr lang="en-GB" sz="1800" dirty="0">
                <a:latin typeface="+mn-lt"/>
              </a:rPr>
              <a:t> and </a:t>
            </a:r>
            <a:r>
              <a:rPr lang="en-GB" sz="1800" b="1" dirty="0">
                <a:solidFill>
                  <a:srgbClr val="FF0000"/>
                </a:solidFill>
                <a:latin typeface="+mn-lt"/>
              </a:rPr>
              <a:t>run</a:t>
            </a:r>
            <a:r>
              <a:rPr lang="en-GB" sz="1800" dirty="0">
                <a:latin typeface="+mn-lt"/>
              </a:rPr>
              <a:t> it again.</a:t>
            </a:r>
          </a:p>
          <a:p>
            <a:pPr>
              <a:defRPr/>
            </a:pPr>
            <a:r>
              <a:rPr lang="en-GB" sz="1800" b="1" dirty="0">
                <a:solidFill>
                  <a:srgbClr val="FF0000"/>
                </a:solidFill>
                <a:latin typeface="+mn-lt"/>
              </a:rPr>
              <a:t>What will be the result</a:t>
            </a:r>
            <a:r>
              <a:rPr lang="en-GB" sz="1800" b="1" dirty="0" smtClean="0">
                <a:solidFill>
                  <a:srgbClr val="FF0000"/>
                </a:solidFill>
                <a:latin typeface="+mn-lt"/>
              </a:rPr>
              <a:t>?</a:t>
            </a:r>
          </a:p>
          <a:p>
            <a:pPr>
              <a:defRPr/>
            </a:pPr>
            <a:r>
              <a:rPr lang="en-GB" sz="1800" dirty="0" smtClean="0">
                <a:latin typeface="+mn-lt"/>
              </a:rPr>
              <a:t>Finally, </a:t>
            </a:r>
            <a:r>
              <a:rPr lang="en-GB" sz="1800" b="1" dirty="0" smtClean="0">
                <a:solidFill>
                  <a:srgbClr val="FF0000"/>
                </a:solidFill>
                <a:latin typeface="+mn-lt"/>
              </a:rPr>
              <a:t>compile and run this by Ant </a:t>
            </a:r>
            <a:r>
              <a:rPr lang="en-GB" sz="1800" dirty="0" smtClean="0">
                <a:latin typeface="+mn-lt"/>
              </a:rPr>
              <a:t>from</a:t>
            </a:r>
            <a:r>
              <a:rPr lang="en-GB" sz="18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  <a:cs typeface="Courier New" pitchFamily="49" charset="0"/>
              </a:rPr>
              <a:t>mybuild.xml </a:t>
            </a:r>
            <a:r>
              <a:rPr lang="en-GB" sz="1800" dirty="0" smtClean="0">
                <a:latin typeface="+mn-lt"/>
                <a:cs typeface="Courier New" pitchFamily="49" charset="0"/>
              </a:rPr>
              <a:t>like in</a:t>
            </a:r>
            <a:r>
              <a:rPr lang="en-GB" sz="1800" b="1" dirty="0" smtClean="0">
                <a:latin typeface="+mn-lt"/>
                <a:cs typeface="Courier New" pitchFamily="49" charset="0"/>
              </a:rPr>
              <a:t> </a:t>
            </a:r>
            <a:r>
              <a:rPr lang="en-GB" sz="1800" b="1" dirty="0">
                <a:latin typeface="+mn-lt"/>
                <a:cs typeface="Courier New" pitchFamily="49" charset="0"/>
              </a:rPr>
              <a:t>Part </a:t>
            </a:r>
            <a:r>
              <a:rPr lang="en-GB" sz="1800" b="1" dirty="0" smtClean="0">
                <a:latin typeface="+mn-lt"/>
                <a:cs typeface="Courier New" pitchFamily="49" charset="0"/>
              </a:rPr>
              <a:t>11, Slide 14</a:t>
            </a:r>
            <a:r>
              <a:rPr lang="en-GB" sz="1800" b="1" dirty="0" smtClean="0">
                <a:solidFill>
                  <a:srgbClr val="000000"/>
                </a:solidFill>
                <a:cs typeface="Courier New" pitchFamily="49" charset="0"/>
              </a:rPr>
              <a:t>.</a:t>
            </a:r>
            <a:endParaRPr lang="en-GB" sz="1800" b="1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13" name="Right Arrow 12"/>
          <p:cNvSpPr>
            <a:spLocks noChangeArrowheads="1"/>
          </p:cNvSpPr>
          <p:nvPr/>
        </p:nvSpPr>
        <p:spPr bwMode="auto">
          <a:xfrm rot="10800000">
            <a:off x="6357951" y="4713297"/>
            <a:ext cx="468313" cy="215900"/>
          </a:xfrm>
          <a:prstGeom prst="rightArrow">
            <a:avLst>
              <a:gd name="adj1" fmla="val 50000"/>
              <a:gd name="adj2" fmla="val 50060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556"/>
            <a:ext cx="7772400" cy="471486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dirty="0" smtClean="0"/>
              <a:t>Writing a </a:t>
            </a:r>
            <a:r>
              <a:rPr lang="en-GB" sz="3200" b="1" dirty="0" smtClean="0">
                <a:solidFill>
                  <a:srgbClr val="FF0000"/>
                </a:solidFill>
                <a:latin typeface="+mn-lt"/>
              </a:rPr>
              <a:t>Test Suite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68313" y="571480"/>
            <a:ext cx="8142287" cy="985312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GB" sz="2400" dirty="0" smtClean="0"/>
              <a:t>What if we need to run many </a:t>
            </a:r>
            <a:r>
              <a:rPr lang="en-GB" sz="2400" b="1" dirty="0" err="1" smtClean="0"/>
              <a:t>JUnit</a:t>
            </a:r>
            <a:r>
              <a:rPr lang="en-GB" sz="2400" dirty="0" smtClean="0"/>
              <a:t> test cases? 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GB" sz="2400" b="1" dirty="0" err="1" smtClean="0"/>
              <a:t>JUnit</a:t>
            </a:r>
            <a:r>
              <a:rPr lang="en-GB" sz="2400" dirty="0" smtClean="0"/>
              <a:t>, test classes can be </a:t>
            </a:r>
            <a:r>
              <a:rPr lang="en-GB" sz="2400" i="1" u="sng" dirty="0" smtClean="0"/>
              <a:t>grouped</a:t>
            </a:r>
            <a:r>
              <a:rPr lang="en-GB" sz="2400" dirty="0" smtClean="0"/>
              <a:t>  into a </a:t>
            </a:r>
            <a:r>
              <a:rPr lang="en-GB" sz="2400" b="1" i="1" u="sng" dirty="0" smtClean="0"/>
              <a:t>suite</a:t>
            </a:r>
            <a:r>
              <a:rPr lang="en-GB" sz="2400" dirty="0" smtClean="0"/>
              <a:t> </a:t>
            </a: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67544" y="1628800"/>
            <a:ext cx="8142287" cy="51125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GB" sz="2400" dirty="0" smtClean="0"/>
              <a:t>Just use appropriate </a:t>
            </a:r>
            <a:r>
              <a:rPr lang="en-GB" sz="2400" b="1" dirty="0" err="1" smtClean="0"/>
              <a:t>JUnit</a:t>
            </a:r>
            <a:r>
              <a:rPr lang="en-GB" sz="2400" b="1" dirty="0" smtClean="0"/>
              <a:t> 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GB" sz="2400" dirty="0" smtClean="0"/>
              <a:t>s and annotations</a:t>
            </a:r>
          </a:p>
          <a:p>
            <a:pPr algn="ctr" eaLnBrk="1" hangingPunct="1"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SuiteClasses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400" dirty="0" smtClean="0"/>
              <a:t>and </a:t>
            </a:r>
          </a:p>
          <a:p>
            <a:pPr algn="ctr" eaLnBrk="1" hangingPunct="1"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RunWith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(value=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Suite.class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GB" sz="2400" b="1" i="1" dirty="0" smtClean="0"/>
              <a:t>.</a:t>
            </a:r>
            <a:r>
              <a:rPr lang="en-GB" sz="2400" i="1" dirty="0" smtClean="0"/>
              <a:t> 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GB" sz="2400" i="1" u="sng" dirty="0" smtClean="0"/>
              <a:t>Grouping tests</a:t>
            </a:r>
            <a:r>
              <a:rPr lang="en-GB" sz="2400" dirty="0" smtClean="0"/>
              <a:t>  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GB" sz="2000" dirty="0" smtClean="0"/>
              <a:t>lets you build several individual test cases </a:t>
            </a:r>
            <a:r>
              <a:rPr lang="en-GB" sz="2000" i="1" u="sng" dirty="0" smtClean="0"/>
              <a:t>for a particular subsystem</a:t>
            </a:r>
            <a:r>
              <a:rPr lang="en-GB" sz="2000" dirty="0" smtClean="0"/>
              <a:t> , and </a:t>
            </a:r>
            <a:endParaRPr lang="en-GB" sz="2000" i="1" u="sng" dirty="0" smtClean="0"/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GB" sz="2000" dirty="0" smtClean="0"/>
              <a:t>write an all-inclusive </a:t>
            </a:r>
            <a:r>
              <a:rPr lang="en-GB" sz="2000" b="1" dirty="0" smtClean="0"/>
              <a:t>Test Suite</a:t>
            </a:r>
            <a:r>
              <a:rPr lang="en-GB" sz="2000" dirty="0" smtClean="0"/>
              <a:t> that runs them </a:t>
            </a:r>
            <a:r>
              <a:rPr lang="en-GB" sz="2000" b="1" i="1" u="sng" dirty="0" smtClean="0"/>
              <a:t>all</a:t>
            </a:r>
            <a:r>
              <a:rPr lang="en-GB" sz="2000" dirty="0" smtClean="0"/>
              <a:t> . 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GB" sz="2400" dirty="0" smtClean="0"/>
              <a:t>See 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AllTests.java </a:t>
            </a:r>
            <a:r>
              <a:rPr lang="en-GB" sz="2400" dirty="0" smtClean="0"/>
              <a:t>below.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GB" sz="2400" dirty="0" smtClean="0"/>
              <a:t>Note that </a:t>
            </a:r>
            <a:r>
              <a:rPr lang="en-GB" sz="2400" b="1" dirty="0" smtClean="0"/>
              <a:t>Suite </a:t>
            </a:r>
            <a:r>
              <a:rPr lang="en-GB" sz="2400" b="1" i="1" dirty="0" smtClean="0">
                <a:solidFill>
                  <a:srgbClr val="FF0000"/>
                </a:solidFill>
              </a:rPr>
              <a:t>of</a:t>
            </a:r>
            <a:r>
              <a:rPr lang="en-GB" sz="2400" dirty="0" smtClean="0"/>
              <a:t>  </a:t>
            </a:r>
            <a:r>
              <a:rPr lang="en-GB" sz="2400" b="1" dirty="0" smtClean="0"/>
              <a:t>Suites</a:t>
            </a:r>
            <a:r>
              <a:rPr lang="en-GB" sz="2400" dirty="0" smtClean="0"/>
              <a:t> can also be created in the same way.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32CAE-5941-436F-A987-CABA6FE73A83}" type="slidenum">
              <a:rPr lang="en-GB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F2F5F-F9C0-44C0-B4D9-37785A6B66E3}" type="slidenum">
              <a:rPr lang="en-GB"/>
              <a:pPr>
                <a:defRPr/>
              </a:pPr>
              <a:t>12</a:t>
            </a:fld>
            <a:endParaRPr lang="en-GB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4"/>
            <a:ext cx="7772400" cy="496910"/>
          </a:xfrm>
          <a:solidFill>
            <a:schemeClr val="folHlink"/>
          </a:solidFill>
        </p:spPr>
        <p:txBody>
          <a:bodyPr/>
          <a:lstStyle/>
          <a:p>
            <a:pPr eaLnBrk="1" hangingPunct="1"/>
            <a:r>
              <a:rPr lang="en-GB" sz="3200" dirty="0" smtClean="0"/>
              <a:t>An example of a </a:t>
            </a:r>
            <a:r>
              <a:rPr lang="en-GB" sz="3200" b="1" dirty="0" smtClean="0">
                <a:solidFill>
                  <a:srgbClr val="FF0000"/>
                </a:solidFill>
              </a:rPr>
              <a:t>Test Suite</a:t>
            </a:r>
            <a:endParaRPr lang="en-GB" sz="3200" b="1" dirty="0" smtClean="0"/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214282" y="928670"/>
            <a:ext cx="8750331" cy="397031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GB" sz="1800" b="1" dirty="0">
                <a:solidFill>
                  <a:srgbClr val="000000"/>
                </a:solidFill>
              </a:rPr>
              <a:t>package </a:t>
            </a:r>
            <a:r>
              <a:rPr lang="en-GB" sz="1800" b="1" dirty="0" err="1">
                <a:solidFill>
                  <a:srgbClr val="FF0000"/>
                </a:solidFill>
              </a:rPr>
              <a:t>org.example.antbook</a:t>
            </a:r>
            <a:r>
              <a:rPr lang="en-GB" sz="1800" b="1" dirty="0">
                <a:solidFill>
                  <a:srgbClr val="000000"/>
                </a:solidFill>
              </a:rPr>
              <a:t>;</a:t>
            </a:r>
          </a:p>
          <a:p>
            <a:pPr>
              <a:spcBef>
                <a:spcPct val="0"/>
              </a:spcBef>
            </a:pPr>
            <a:endParaRPr lang="en-GB" sz="1800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</a:pPr>
            <a:r>
              <a:rPr lang="en-GB" sz="1800" b="1" dirty="0" smtClean="0">
                <a:solidFill>
                  <a:srgbClr val="000000"/>
                </a:solidFill>
              </a:rPr>
              <a:t>import</a:t>
            </a:r>
            <a:r>
              <a:rPr lang="en-GB" sz="1800" dirty="0" smtClean="0">
                <a:solidFill>
                  <a:srgbClr val="000000"/>
                </a:solidFill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</a:rPr>
              <a:t>org.junit.runner.</a:t>
            </a:r>
            <a:r>
              <a:rPr lang="en-GB" sz="1800" b="1" dirty="0" err="1" smtClean="0">
                <a:solidFill>
                  <a:srgbClr val="FF0000"/>
                </a:solidFill>
              </a:rPr>
              <a:t>RunWith</a:t>
            </a:r>
            <a:r>
              <a:rPr lang="en-GB" sz="1800" dirty="0" smtClean="0">
                <a:solidFill>
                  <a:srgbClr val="000000"/>
                </a:solidFill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GB" sz="1800" b="1" dirty="0" smtClean="0">
                <a:solidFill>
                  <a:srgbClr val="000000"/>
                </a:solidFill>
              </a:rPr>
              <a:t>import</a:t>
            </a:r>
            <a:r>
              <a:rPr lang="en-GB" sz="1800" dirty="0" smtClean="0">
                <a:solidFill>
                  <a:srgbClr val="000000"/>
                </a:solidFill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</a:rPr>
              <a:t>org.junit.runners.</a:t>
            </a:r>
            <a:r>
              <a:rPr lang="en-GB" sz="1800" b="1" dirty="0" err="1" smtClean="0">
                <a:solidFill>
                  <a:srgbClr val="FF0000"/>
                </a:solidFill>
              </a:rPr>
              <a:t>Suite</a:t>
            </a:r>
            <a:r>
              <a:rPr lang="en-GB" sz="1800" dirty="0" smtClean="0">
                <a:solidFill>
                  <a:srgbClr val="000000"/>
                </a:solidFill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GB" sz="1800" b="1" dirty="0" smtClean="0">
                <a:solidFill>
                  <a:srgbClr val="000000"/>
                </a:solidFill>
              </a:rPr>
              <a:t>import</a:t>
            </a:r>
            <a:r>
              <a:rPr lang="en-GB" sz="1800" dirty="0" smtClean="0">
                <a:solidFill>
                  <a:srgbClr val="000000"/>
                </a:solidFill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</a:rPr>
              <a:t>org.junit.runners.Suite.</a:t>
            </a:r>
            <a:r>
              <a:rPr lang="en-GB" sz="1800" b="1" dirty="0" err="1" smtClean="0">
                <a:solidFill>
                  <a:srgbClr val="FF0000"/>
                </a:solidFill>
              </a:rPr>
              <a:t>SuiteClasses</a:t>
            </a:r>
            <a:r>
              <a:rPr lang="en-GB" sz="1800" dirty="0" smtClean="0">
                <a:solidFill>
                  <a:srgbClr val="000000"/>
                </a:solidFill>
              </a:rPr>
              <a:t>;</a:t>
            </a:r>
          </a:p>
          <a:p>
            <a:pPr>
              <a:spcBef>
                <a:spcPct val="0"/>
              </a:spcBef>
            </a:pPr>
            <a:endParaRPr lang="en-GB" sz="1800" dirty="0" smtClean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</a:pPr>
            <a:r>
              <a:rPr lang="en-GB" sz="1800" b="1" dirty="0" smtClean="0">
                <a:solidFill>
                  <a:srgbClr val="FF0000"/>
                </a:solidFill>
              </a:rPr>
              <a:t>@</a:t>
            </a:r>
            <a:r>
              <a:rPr lang="en-GB" sz="1800" b="1" dirty="0" err="1" smtClean="0">
                <a:solidFill>
                  <a:srgbClr val="FF0000"/>
                </a:solidFill>
              </a:rPr>
              <a:t>RunWith</a:t>
            </a:r>
            <a:r>
              <a:rPr lang="en-GB" sz="1800" dirty="0" smtClean="0">
                <a:solidFill>
                  <a:srgbClr val="000000"/>
                </a:solidFill>
              </a:rPr>
              <a:t>(value=</a:t>
            </a:r>
            <a:r>
              <a:rPr lang="en-GB" sz="1800" b="1" dirty="0" err="1" smtClean="0">
                <a:solidFill>
                  <a:srgbClr val="FF0000"/>
                </a:solidFill>
              </a:rPr>
              <a:t>Suite.class</a:t>
            </a:r>
            <a:r>
              <a:rPr lang="en-GB" sz="1800" dirty="0" smtClean="0">
                <a:solidFill>
                  <a:srgbClr val="000000"/>
                </a:solidFill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GB" sz="1800" b="1" dirty="0" smtClean="0">
                <a:solidFill>
                  <a:srgbClr val="FF0000"/>
                </a:solidFill>
              </a:rPr>
              <a:t>@</a:t>
            </a:r>
            <a:r>
              <a:rPr lang="en-GB" sz="1800" b="1" dirty="0" err="1" smtClean="0">
                <a:solidFill>
                  <a:srgbClr val="FF0000"/>
                </a:solidFill>
              </a:rPr>
              <a:t>SuiteClasses</a:t>
            </a:r>
            <a:r>
              <a:rPr lang="en-GB" sz="1800" b="1" dirty="0" smtClean="0">
                <a:solidFill>
                  <a:srgbClr val="000000"/>
                </a:solidFill>
              </a:rPr>
              <a:t>(value</a:t>
            </a:r>
            <a:r>
              <a:rPr lang="en-GB" sz="1800" dirty="0" smtClean="0">
                <a:solidFill>
                  <a:srgbClr val="000000"/>
                </a:solidFill>
              </a:rPr>
              <a:t>=</a:t>
            </a:r>
          </a:p>
          <a:p>
            <a:pPr>
              <a:spcBef>
                <a:spcPct val="0"/>
              </a:spcBef>
            </a:pPr>
            <a:r>
              <a:rPr lang="en-GB" sz="1800" b="1" dirty="0" smtClean="0">
                <a:solidFill>
                  <a:srgbClr val="00B050"/>
                </a:solidFill>
              </a:rPr>
              <a:t>{</a:t>
            </a:r>
            <a:r>
              <a:rPr lang="en-GB" sz="1800" dirty="0" err="1" smtClean="0">
                <a:solidFill>
                  <a:srgbClr val="000000"/>
                </a:solidFill>
              </a:rPr>
              <a:t>org.example.antbook.junit.</a:t>
            </a:r>
            <a:r>
              <a:rPr lang="en-GB" sz="1800" b="1" dirty="0" err="1" smtClean="0">
                <a:solidFill>
                  <a:srgbClr val="FF0000"/>
                </a:solidFill>
              </a:rPr>
              <a:t>SimpleTest</a:t>
            </a:r>
            <a:r>
              <a:rPr lang="en-GB" sz="1800" b="1" dirty="0" err="1" smtClean="0">
                <a:solidFill>
                  <a:srgbClr val="000000"/>
                </a:solidFill>
              </a:rPr>
              <a:t>.class</a:t>
            </a:r>
            <a:r>
              <a:rPr lang="en-GB" sz="1800" dirty="0" smtClean="0">
                <a:solidFill>
                  <a:srgbClr val="000000"/>
                </a:solidFill>
              </a:rPr>
              <a:t>, </a:t>
            </a:r>
            <a:r>
              <a:rPr lang="en-GB" sz="1800" dirty="0" err="1" smtClean="0">
                <a:solidFill>
                  <a:srgbClr val="000000"/>
                </a:solidFill>
              </a:rPr>
              <a:t>org.example.antbook.junit</a:t>
            </a:r>
            <a:r>
              <a:rPr lang="en-GB" sz="1800" b="1" dirty="0" err="1" smtClean="0">
                <a:solidFill>
                  <a:srgbClr val="000000"/>
                </a:solidFill>
              </a:rPr>
              <a:t>.</a:t>
            </a:r>
            <a:r>
              <a:rPr lang="en-GB" sz="1800" b="1" dirty="0" err="1" smtClean="0">
                <a:solidFill>
                  <a:srgbClr val="FF0000"/>
                </a:solidFill>
              </a:rPr>
              <a:t>setUpTearDownTest</a:t>
            </a:r>
            <a:r>
              <a:rPr lang="en-GB" sz="1800" b="1" dirty="0" err="1" smtClean="0">
                <a:solidFill>
                  <a:srgbClr val="000000"/>
                </a:solidFill>
              </a:rPr>
              <a:t>.class</a:t>
            </a:r>
            <a:r>
              <a:rPr lang="en-GB" sz="1800" b="1" dirty="0" smtClean="0">
                <a:solidFill>
                  <a:srgbClr val="000000"/>
                </a:solidFill>
              </a:rPr>
              <a:t>,</a:t>
            </a:r>
          </a:p>
          <a:p>
            <a:pPr>
              <a:spcBef>
                <a:spcPct val="0"/>
              </a:spcBef>
            </a:pPr>
            <a:r>
              <a:rPr lang="en-GB" sz="1800" dirty="0" err="1" smtClean="0">
                <a:solidFill>
                  <a:srgbClr val="000000"/>
                </a:solidFill>
              </a:rPr>
              <a:t>org.eclipseguide.persistence</a:t>
            </a:r>
            <a:r>
              <a:rPr lang="en-GB" sz="1800" b="1" dirty="0" err="1" smtClean="0">
                <a:solidFill>
                  <a:srgbClr val="000000"/>
                </a:solidFill>
              </a:rPr>
              <a:t>.</a:t>
            </a:r>
            <a:r>
              <a:rPr lang="en-GB" sz="1800" b="1" dirty="0" err="1" smtClean="0">
                <a:solidFill>
                  <a:srgbClr val="FF0000"/>
                </a:solidFill>
              </a:rPr>
              <a:t>FilePersistenceServicesTest</a:t>
            </a:r>
            <a:r>
              <a:rPr lang="en-GB" sz="1800" b="1" dirty="0" err="1" smtClean="0">
                <a:solidFill>
                  <a:srgbClr val="000000"/>
                </a:solidFill>
              </a:rPr>
              <a:t>.class</a:t>
            </a:r>
            <a:endParaRPr lang="en-GB" sz="1800" b="1" dirty="0" smtClean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</a:pPr>
            <a:r>
              <a:rPr lang="en-GB" sz="1800" b="1" dirty="0" smtClean="0">
                <a:solidFill>
                  <a:srgbClr val="00B050"/>
                </a:solidFill>
              </a:rPr>
              <a:t>}</a:t>
            </a:r>
          </a:p>
          <a:p>
            <a:pPr>
              <a:spcBef>
                <a:spcPct val="0"/>
              </a:spcBef>
            </a:pPr>
            <a:r>
              <a:rPr lang="en-GB" sz="1800" b="1" dirty="0" smtClean="0">
                <a:solidFill>
                  <a:srgbClr val="000000"/>
                </a:solidFill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GB" sz="1800" b="1" dirty="0" smtClean="0">
                <a:solidFill>
                  <a:srgbClr val="000000"/>
                </a:solidFill>
              </a:rPr>
              <a:t>public</a:t>
            </a:r>
            <a:r>
              <a:rPr lang="en-GB" sz="1800" dirty="0" smtClean="0">
                <a:solidFill>
                  <a:srgbClr val="000000"/>
                </a:solidFill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</a:rPr>
              <a:t>class</a:t>
            </a:r>
            <a:r>
              <a:rPr lang="en-GB" sz="1800" dirty="0" smtClean="0">
                <a:solidFill>
                  <a:srgbClr val="000000"/>
                </a:solidFill>
              </a:rPr>
              <a:t> </a:t>
            </a:r>
            <a:r>
              <a:rPr lang="en-GB" sz="1800" b="1" dirty="0" err="1" smtClean="0">
                <a:solidFill>
                  <a:srgbClr val="000000"/>
                </a:solidFill>
              </a:rPr>
              <a:t>AllTests</a:t>
            </a:r>
            <a:r>
              <a:rPr lang="en-GB" sz="1800" dirty="0" smtClean="0">
                <a:solidFill>
                  <a:srgbClr val="000000"/>
                </a:solidFill>
              </a:rPr>
              <a:t>{}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323850" y="500042"/>
            <a:ext cx="856615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000000"/>
                </a:solidFill>
              </a:rPr>
              <a:t>C</a:t>
            </a:r>
            <a:r>
              <a:rPr lang="en-GB" b="1" dirty="0" smtClean="0">
                <a:solidFill>
                  <a:srgbClr val="000000"/>
                </a:solidFill>
              </a:rPr>
              <a:t>:\</a:t>
            </a:r>
            <a:r>
              <a:rPr lang="en-GB" b="1" dirty="0">
                <a:solidFill>
                  <a:srgbClr val="000000"/>
                </a:solidFill>
              </a:rPr>
              <a:t>Antbook\ch04\test\</a:t>
            </a:r>
            <a:r>
              <a:rPr lang="en-GB" b="1" dirty="0">
                <a:solidFill>
                  <a:srgbClr val="FF0000"/>
                </a:solidFill>
              </a:rPr>
              <a:t>org\example\antbook</a:t>
            </a:r>
            <a:r>
              <a:rPr lang="en-GB" b="1" dirty="0">
                <a:solidFill>
                  <a:srgbClr val="000000"/>
                </a:solidFill>
              </a:rPr>
              <a:t>\AllTests.java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214282" y="3143248"/>
            <a:ext cx="8715436" cy="1143008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5720" y="4929198"/>
            <a:ext cx="857256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en-GB" b="1" dirty="0" smtClean="0">
                <a:latin typeface="+mn-lt"/>
              </a:rPr>
              <a:t> Test Suite</a:t>
            </a:r>
            <a:r>
              <a:rPr lang="en-GB" dirty="0" smtClean="0">
                <a:latin typeface="+mn-lt"/>
              </a:rPr>
              <a:t> to run test methods of three test cases: </a:t>
            </a:r>
            <a:r>
              <a:rPr lang="en-GB" b="1" dirty="0" err="1" smtClean="0">
                <a:solidFill>
                  <a:srgbClr val="FF0000"/>
                </a:solidFill>
              </a:rPr>
              <a:t>SimpleTest</a:t>
            </a:r>
            <a:r>
              <a:rPr lang="en-GB" b="1" dirty="0" smtClean="0">
                <a:solidFill>
                  <a:srgbClr val="000000"/>
                </a:solidFill>
              </a:rPr>
              <a:t>, </a:t>
            </a:r>
            <a:r>
              <a:rPr lang="en-GB" b="1" dirty="0" err="1" smtClean="0">
                <a:solidFill>
                  <a:srgbClr val="FF0000"/>
                </a:solidFill>
              </a:rPr>
              <a:t>setUpTearDownTest</a:t>
            </a:r>
            <a:r>
              <a:rPr lang="en-GB" b="1" dirty="0" smtClean="0">
                <a:solidFill>
                  <a:srgbClr val="000000"/>
                </a:solidFill>
              </a:rPr>
              <a:t> </a:t>
            </a:r>
            <a:r>
              <a:rPr lang="en-GB" dirty="0" smtClean="0">
                <a:latin typeface="+mn-lt"/>
              </a:rPr>
              <a:t>and </a:t>
            </a:r>
            <a:r>
              <a:rPr lang="en-GB" b="1" dirty="0" err="1" smtClean="0">
                <a:solidFill>
                  <a:srgbClr val="FF0000"/>
                </a:solidFill>
              </a:rPr>
              <a:t>FilePersistenceServicesTest</a:t>
            </a:r>
            <a:r>
              <a:rPr lang="en-GB" dirty="0" smtClean="0">
                <a:latin typeface="+mn-lt"/>
              </a:rPr>
              <a:t>. </a:t>
            </a:r>
          </a:p>
          <a:p>
            <a:pPr>
              <a:buBlip>
                <a:blip r:embed="rId3"/>
              </a:buBlip>
            </a:pPr>
            <a:r>
              <a:rPr lang="en-GB" dirty="0" smtClean="0">
                <a:latin typeface="+mn-lt"/>
              </a:rPr>
              <a:t> We can also </a:t>
            </a:r>
            <a:r>
              <a:rPr lang="en-GB" b="1" dirty="0" smtClean="0">
                <a:latin typeface="+mn-lt"/>
              </a:rPr>
              <a:t>compose</a:t>
            </a:r>
            <a:r>
              <a:rPr lang="en-GB" dirty="0" smtClean="0">
                <a:latin typeface="+mn-lt"/>
              </a:rPr>
              <a:t> </a:t>
            </a:r>
            <a:r>
              <a:rPr lang="en-GB" b="1" dirty="0" smtClean="0">
                <a:solidFill>
                  <a:srgbClr val="FF0000"/>
                </a:solidFill>
                <a:latin typeface="+mn-lt"/>
              </a:rPr>
              <a:t>suites of suites</a:t>
            </a:r>
            <a:r>
              <a:rPr lang="en-GB" dirty="0" smtClean="0">
                <a:latin typeface="+mn-lt"/>
              </a:rPr>
              <a:t> in the same way.</a:t>
            </a:r>
          </a:p>
          <a:p>
            <a:pPr>
              <a:spcBef>
                <a:spcPts val="1200"/>
              </a:spcBef>
              <a:buBlip>
                <a:blip r:embed="rId3"/>
              </a:buBlip>
            </a:pPr>
            <a:r>
              <a:rPr lang="en-GB" b="1" dirty="0" smtClean="0">
                <a:solidFill>
                  <a:srgbClr val="FF0000"/>
                </a:solidFill>
                <a:latin typeface="+mn-lt"/>
              </a:rPr>
              <a:t> EXTEND</a:t>
            </a:r>
            <a:r>
              <a:rPr lang="en-GB" dirty="0" smtClean="0">
                <a:latin typeface="+mn-lt"/>
              </a:rPr>
              <a:t> </a:t>
            </a:r>
            <a:r>
              <a:rPr lang="en-GB" b="1" dirty="0"/>
              <a:t>target</a:t>
            </a:r>
            <a:r>
              <a:rPr lang="en-GB" dirty="0"/>
              <a:t> </a:t>
            </a:r>
            <a:r>
              <a:rPr lang="en-GB" b="1" dirty="0" err="1">
                <a:solidFill>
                  <a:srgbClr val="000000"/>
                </a:solidFill>
                <a:cs typeface="Courier New" pitchFamily="49" charset="0"/>
              </a:rPr>
              <a:t>junit-TestRunner</a:t>
            </a:r>
            <a:r>
              <a:rPr lang="en-GB" b="1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GB" dirty="0" smtClean="0">
                <a:latin typeface="+mn-lt"/>
                <a:cs typeface="Courier New" pitchFamily="49" charset="0"/>
              </a:rPr>
              <a:t>in</a:t>
            </a:r>
            <a:r>
              <a:rPr lang="en-GB" b="1" dirty="0" smtClean="0">
                <a:solidFill>
                  <a:srgbClr val="000000"/>
                </a:solidFill>
                <a:cs typeface="Courier New" pitchFamily="49" charset="0"/>
              </a:rPr>
              <a:t> mybuild.xml</a:t>
            </a:r>
            <a:r>
              <a:rPr lang="en-GB" dirty="0" smtClean="0">
                <a:latin typeface="+mn-lt"/>
              </a:rPr>
              <a:t> to  </a:t>
            </a:r>
            <a:r>
              <a:rPr lang="en-GB" b="1" dirty="0" smtClean="0">
                <a:solidFill>
                  <a:srgbClr val="FF0000"/>
                </a:solidFill>
                <a:latin typeface="+mn-lt"/>
              </a:rPr>
              <a:t>RUN</a:t>
            </a:r>
            <a:r>
              <a:rPr lang="en-GB" dirty="0" smtClean="0">
                <a:latin typeface="+mn-lt"/>
              </a:rPr>
              <a:t>  test suite </a:t>
            </a:r>
            <a:r>
              <a:rPr lang="en-GB" b="1" dirty="0" smtClean="0">
                <a:solidFill>
                  <a:srgbClr val="000000"/>
                </a:solidFill>
              </a:rPr>
              <a:t>AllTests.java</a:t>
            </a:r>
            <a:r>
              <a:rPr lang="en-GB" dirty="0" smtClean="0">
                <a:latin typeface="+mn-lt"/>
              </a:rPr>
              <a:t>. </a:t>
            </a:r>
            <a:endParaRPr lang="en-GB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0694" y="4386212"/>
            <a:ext cx="132946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n-lt"/>
              </a:rPr>
              <a:t>End of file</a:t>
            </a:r>
            <a:endParaRPr lang="en-GB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9869F-FA25-41F4-ACC0-0E597D4984AF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60648"/>
            <a:ext cx="7772400" cy="638196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4000" b="1" dirty="0" smtClean="0"/>
              <a:t>Test Suites</a:t>
            </a:r>
            <a:r>
              <a:rPr lang="en-GB" sz="4000" dirty="0" smtClean="0"/>
              <a:t> and </a:t>
            </a:r>
            <a:r>
              <a:rPr lang="en-GB" sz="4000" b="1" dirty="0" smtClean="0"/>
              <a:t>Ant</a:t>
            </a:r>
            <a:r>
              <a:rPr lang="en-GB" sz="4000" dirty="0" smtClean="0">
                <a:solidFill>
                  <a:srgbClr val="FF0000"/>
                </a:solidFill>
              </a:rPr>
              <a:t>??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95536" y="1052736"/>
            <a:ext cx="8568183" cy="5328592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GB" b="1" i="1" u="sng" dirty="0" smtClean="0">
                <a:solidFill>
                  <a:srgbClr val="FF0000"/>
                </a:solidFill>
              </a:rPr>
              <a:t>Don’t need</a:t>
            </a:r>
            <a:r>
              <a:rPr lang="en-GB" b="1" i="1" u="sng" dirty="0" smtClean="0"/>
              <a:t> to bother with </a:t>
            </a:r>
            <a:r>
              <a:rPr lang="en-GB" b="1" i="1" u="sng" dirty="0" smtClean="0">
                <a:solidFill>
                  <a:srgbClr val="FF0000"/>
                </a:solidFill>
              </a:rPr>
              <a:t>test suites</a:t>
            </a:r>
            <a:r>
              <a:rPr lang="en-GB" dirty="0" smtClean="0"/>
              <a:t>  when running </a:t>
            </a:r>
            <a:r>
              <a:rPr lang="en-GB" b="1" dirty="0" err="1" smtClean="0"/>
              <a:t>JUnit</a:t>
            </a:r>
            <a:r>
              <a:rPr lang="en-GB" dirty="0" smtClean="0"/>
              <a:t> tests using </a:t>
            </a:r>
            <a:r>
              <a:rPr lang="en-GB" b="1" dirty="0" smtClean="0"/>
              <a:t>Ant</a:t>
            </a:r>
            <a:r>
              <a:rPr lang="en-GB" dirty="0" smtClean="0"/>
              <a:t>: </a:t>
            </a:r>
          </a:p>
          <a:p>
            <a:pPr eaLnBrk="1" hangingPunct="1">
              <a:buFont typeface="Wingdings" pitchFamily="2" charset="2"/>
              <a:buNone/>
            </a:pPr>
            <a:endParaRPr lang="en-GB" dirty="0" smtClean="0"/>
          </a:p>
          <a:p>
            <a:pPr lvl="2" eaLnBrk="1" hangingPunct="1">
              <a:buFont typeface="Symbol" pitchFamily="18" charset="2"/>
              <a:buChar char="·"/>
            </a:pPr>
            <a:r>
              <a:rPr lang="en-GB" sz="3200" b="1" dirty="0" smtClean="0"/>
              <a:t>Ant</a:t>
            </a:r>
            <a:r>
              <a:rPr lang="en-GB" sz="3200" dirty="0" smtClean="0"/>
              <a:t> itself can list a group of </a:t>
            </a:r>
            <a:r>
              <a:rPr lang="en-GB" sz="3200" b="1" dirty="0" err="1" smtClean="0">
                <a:solidFill>
                  <a:srgbClr val="000000"/>
                </a:solidFill>
                <a:latin typeface="Courier New" pitchFamily="49" charset="0"/>
              </a:rPr>
              <a:t>TestCase</a:t>
            </a:r>
            <a:r>
              <a:rPr lang="en-GB" sz="3200" dirty="0" smtClean="0"/>
              <a:t> classes </a:t>
            </a:r>
            <a:r>
              <a:rPr lang="en-GB" sz="3200" b="1" i="1" dirty="0" smtClean="0"/>
              <a:t>in a much more powerful way </a:t>
            </a:r>
            <a:r>
              <a:rPr lang="en-GB" sz="3200" dirty="0" smtClean="0"/>
              <a:t>– all test cases from a directory(!), and  </a:t>
            </a:r>
          </a:p>
          <a:p>
            <a:pPr lvl="3" eaLnBrk="1" hangingPunct="1">
              <a:buFont typeface="Symbol" pitchFamily="18" charset="2"/>
              <a:buChar char="·"/>
            </a:pPr>
            <a:r>
              <a:rPr lang="en-GB" sz="2800" dirty="0" smtClean="0"/>
              <a:t>run it as a </a:t>
            </a:r>
            <a:r>
              <a:rPr lang="en-GB" sz="2800" b="1" i="1" u="sng" dirty="0" smtClean="0">
                <a:solidFill>
                  <a:srgbClr val="FF0000"/>
                </a:solidFill>
              </a:rPr>
              <a:t>batch</a:t>
            </a:r>
            <a:r>
              <a:rPr lang="en-GB" sz="2800" dirty="0" smtClean="0"/>
              <a:t>  </a:t>
            </a:r>
            <a:r>
              <a:rPr lang="en-GB" sz="2800" i="1" u="sng" dirty="0" smtClean="0"/>
              <a:t>from the build file itself</a:t>
            </a:r>
            <a:r>
              <a:rPr lang="en-GB" sz="2800" dirty="0" smtClean="0"/>
              <a:t>. </a:t>
            </a:r>
          </a:p>
          <a:p>
            <a:pPr lvl="2" eaLnBrk="1" hangingPunct="1">
              <a:buFont typeface="Symbol" pitchFamily="18" charset="2"/>
              <a:buChar char="·"/>
            </a:pPr>
            <a:r>
              <a:rPr lang="en-GB" sz="3600" dirty="0" smtClean="0"/>
              <a:t>But </a:t>
            </a:r>
            <a:r>
              <a:rPr lang="en-GB" sz="3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&lt;java&gt;</a:t>
            </a:r>
            <a:r>
              <a:rPr lang="en-GB" sz="3600" dirty="0"/>
              <a:t> task </a:t>
            </a:r>
            <a:r>
              <a:rPr lang="en-GB" sz="3600" dirty="0" smtClean="0"/>
              <a:t>is </a:t>
            </a:r>
            <a:r>
              <a:rPr lang="en-GB" sz="3600" b="1" i="1" dirty="0" smtClean="0"/>
              <a:t>not appropriate</a:t>
            </a:r>
            <a:r>
              <a:rPr lang="en-GB" sz="3600" dirty="0" smtClean="0"/>
              <a:t>  for </a:t>
            </a:r>
            <a:r>
              <a:rPr lang="en-GB" sz="3600" dirty="0"/>
              <a:t>this purpose.</a:t>
            </a:r>
          </a:p>
          <a:p>
            <a:pPr eaLnBrk="1" hangingPunct="1">
              <a:buFont typeface="Wingdings" pitchFamily="2" charset="2"/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285860"/>
            <a:ext cx="7772400" cy="1609740"/>
          </a:xfrm>
        </p:spPr>
        <p:txBody>
          <a:bodyPr/>
          <a:lstStyle/>
          <a:p>
            <a:pPr algn="ctr" eaLnBrk="1" hangingPunct="1"/>
            <a:r>
              <a:rPr lang="en-GB" sz="4800" dirty="0" smtClean="0"/>
              <a:t>The </a:t>
            </a:r>
            <a:r>
              <a:rPr lang="en-GB" sz="4800" b="1" dirty="0" err="1" smtClean="0"/>
              <a:t>JUnit</a:t>
            </a:r>
            <a:r>
              <a:rPr lang="en-GB" sz="4800" dirty="0" smtClean="0"/>
              <a:t> task</a:t>
            </a:r>
            <a:br>
              <a:rPr lang="en-GB" sz="4800" dirty="0" smtClean="0"/>
            </a:br>
            <a:r>
              <a:rPr lang="en-GB" sz="48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4800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48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</p:txBody>
      </p:sp>
      <p:sp>
        <p:nvSpPr>
          <p:cNvPr id="266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D532A2-249E-4406-9843-6D904C66F2E4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624"/>
            <a:ext cx="7772400" cy="898525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4000" dirty="0" smtClean="0"/>
              <a:t>The </a:t>
            </a:r>
            <a:r>
              <a:rPr lang="en-GB" sz="4000" b="1" dirty="0" err="1" smtClean="0"/>
              <a:t>JUnit</a:t>
            </a:r>
            <a:r>
              <a:rPr lang="en-GB" sz="4000" dirty="0" smtClean="0"/>
              <a:t> task  </a:t>
            </a:r>
            <a:r>
              <a:rPr lang="en-GB" sz="40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4000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40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</p:txBody>
      </p:sp>
      <p:sp>
        <p:nvSpPr>
          <p:cNvPr id="931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57158" y="980728"/>
            <a:ext cx="8715436" cy="5400600"/>
          </a:xfr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GB" sz="2400" dirty="0" smtClean="0"/>
              <a:t>The </a:t>
            </a:r>
            <a:r>
              <a:rPr lang="en-GB" sz="2400" b="1" dirty="0" smtClean="0"/>
              <a:t>Ant</a:t>
            </a:r>
            <a:r>
              <a:rPr lang="en-GB" sz="2400" dirty="0" smtClean="0"/>
              <a:t>'s task 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400" dirty="0" smtClean="0"/>
              <a:t> is </a:t>
            </a:r>
            <a:r>
              <a:rPr lang="en-GB" sz="2400" b="1" i="1" u="sng" dirty="0" smtClean="0"/>
              <a:t>much better</a:t>
            </a:r>
            <a:r>
              <a:rPr lang="en-GB" sz="2400" dirty="0" smtClean="0"/>
              <a:t>  for running </a:t>
            </a:r>
            <a:r>
              <a:rPr lang="en-GB" sz="2400" b="1" dirty="0" err="1" smtClean="0"/>
              <a:t>JUnit</a:t>
            </a:r>
            <a:r>
              <a:rPr lang="en-GB" sz="2400" b="1" dirty="0" smtClean="0"/>
              <a:t> </a:t>
            </a:r>
            <a:r>
              <a:rPr lang="en-GB" sz="2400" dirty="0" smtClean="0"/>
              <a:t>test cases than 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&lt;java&gt; </a:t>
            </a:r>
            <a:r>
              <a:rPr lang="en-GB" sz="2400" dirty="0" smtClean="0"/>
              <a:t>which we used till this point: 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endParaRPr lang="en-GB" sz="2400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400" dirty="0" smtClean="0"/>
              <a:t> </a:t>
            </a:r>
            <a:r>
              <a:rPr lang="en-GB" sz="2400" i="1" u="sng" dirty="0" smtClean="0"/>
              <a:t>runs</a:t>
            </a:r>
            <a:r>
              <a:rPr lang="en-GB" sz="2400" dirty="0" smtClean="0"/>
              <a:t>  one or more (even </a:t>
            </a:r>
            <a:r>
              <a:rPr lang="en-GB" sz="2400" b="1" i="1" dirty="0" smtClean="0"/>
              <a:t>all</a:t>
            </a:r>
            <a:r>
              <a:rPr lang="en-GB" sz="2400" dirty="0" smtClean="0"/>
              <a:t>  from a directory) </a:t>
            </a:r>
            <a:r>
              <a:rPr lang="en-GB" sz="2400" b="1" dirty="0" err="1" smtClean="0"/>
              <a:t>JUnit</a:t>
            </a:r>
            <a:r>
              <a:rPr lang="en-GB" sz="2400" dirty="0" smtClean="0"/>
              <a:t> test cases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endParaRPr lang="en-GB" sz="2400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GB" sz="2400" i="1" u="sng" dirty="0" smtClean="0"/>
              <a:t>Collects</a:t>
            </a:r>
            <a:r>
              <a:rPr lang="en-GB" sz="2400" dirty="0" smtClean="0"/>
              <a:t>  and </a:t>
            </a:r>
            <a:r>
              <a:rPr lang="en-GB" sz="2400" i="1" u="sng" dirty="0" smtClean="0"/>
              <a:t>displays </a:t>
            </a:r>
            <a:r>
              <a:rPr lang="en-GB" sz="2400" b="1" i="1" u="sng" dirty="0" smtClean="0"/>
              <a:t>test results</a:t>
            </a:r>
            <a:r>
              <a:rPr lang="en-GB" sz="2400" dirty="0" smtClean="0"/>
              <a:t>  in one or more </a:t>
            </a:r>
            <a:r>
              <a:rPr lang="en-GB" sz="2400" i="1" u="sng" dirty="0" smtClean="0"/>
              <a:t>formats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endParaRPr lang="en-GB" sz="2400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GB" sz="2400" dirty="0" smtClean="0"/>
              <a:t>Provides a way either to </a:t>
            </a:r>
            <a:r>
              <a:rPr lang="en-GB" sz="2400" i="1" u="sng" dirty="0" smtClean="0"/>
              <a:t>fail</a:t>
            </a:r>
            <a:r>
              <a:rPr lang="en-GB" sz="2400" dirty="0" smtClean="0"/>
              <a:t>  or </a:t>
            </a:r>
            <a:r>
              <a:rPr lang="en-GB" sz="2400" i="1" u="sng" dirty="0" smtClean="0"/>
              <a:t>continue</a:t>
            </a:r>
            <a:r>
              <a:rPr lang="en-GB" sz="2400" dirty="0" smtClean="0"/>
              <a:t>  a build when a test fails </a:t>
            </a:r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en-GB" sz="2000" dirty="0" smtClean="0"/>
              <a:t>Recall the unnatural situation when </a:t>
            </a:r>
            <a:r>
              <a:rPr lang="en-GB" sz="2000" b="1" dirty="0" smtClean="0"/>
              <a:t>BUILD SCCESSFUL</a:t>
            </a:r>
            <a:r>
              <a:rPr lang="en-GB" sz="2000" dirty="0" smtClean="0"/>
              <a:t> while some tests </a:t>
            </a:r>
            <a:r>
              <a:rPr lang="en-GB" sz="2000" b="1" i="1" dirty="0" smtClean="0"/>
              <a:t>failed</a:t>
            </a:r>
            <a:r>
              <a:rPr lang="en-GB" sz="2000" dirty="0" smtClean="0"/>
              <a:t>.</a:t>
            </a: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endParaRPr lang="en-GB" sz="2400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GB" sz="2400" b="1" dirty="0" smtClean="0"/>
              <a:t>No need </a:t>
            </a:r>
            <a:r>
              <a:rPr lang="en-GB" sz="2400" dirty="0" smtClean="0"/>
              <a:t>to mention explicitly  any </a:t>
            </a:r>
            <a:r>
              <a:rPr lang="en-GB" sz="2400" b="1" dirty="0" smtClean="0"/>
              <a:t>Test Runner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dirty="0" smtClean="0"/>
              <a:t>(as it was necessary with 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&lt;java&gt; </a:t>
            </a:r>
            <a:r>
              <a:rPr lang="en-GB" sz="2400" dirty="0" smtClean="0"/>
              <a:t>task)</a:t>
            </a:r>
            <a:endParaRPr lang="en-GB" sz="2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EBD7E-99B9-4851-9AD5-9017CC6BC533}" type="slidenum">
              <a:rPr lang="en-GB"/>
              <a:pPr>
                <a:defRPr/>
              </a:pPr>
              <a:t>16</a:t>
            </a:fld>
            <a:endParaRPr lang="en-GB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7772400" cy="830262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4000" dirty="0" smtClean="0"/>
              <a:t>The </a:t>
            </a:r>
            <a:r>
              <a:rPr lang="en-GB" sz="4000" b="1" dirty="0" err="1" smtClean="0"/>
              <a:t>JUnit</a:t>
            </a:r>
            <a:r>
              <a:rPr lang="en-GB" sz="4000" dirty="0" smtClean="0"/>
              <a:t> task  </a:t>
            </a:r>
            <a:r>
              <a:rPr lang="en-GB" sz="40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4000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40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4000" dirty="0" smtClean="0"/>
              <a:t> (cont.)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250825" y="2405063"/>
            <a:ext cx="8569325" cy="3554819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800" b="1" dirty="0">
                <a:solidFill>
                  <a:srgbClr val="000000"/>
                </a:solidFill>
              </a:rPr>
              <a:t>&lt;target name="</a:t>
            </a:r>
            <a:r>
              <a:rPr lang="en-GB" sz="1800" b="1" i="1" dirty="0">
                <a:solidFill>
                  <a:srgbClr val="FF0000"/>
                </a:solidFill>
              </a:rPr>
              <a:t>test-brief</a:t>
            </a:r>
            <a:r>
              <a:rPr lang="en-GB" sz="1800" b="1" dirty="0">
                <a:solidFill>
                  <a:srgbClr val="000000"/>
                </a:solidFill>
              </a:rPr>
              <a:t>" depends="</a:t>
            </a:r>
            <a:r>
              <a:rPr lang="en-GB" sz="1800" b="1" i="1" dirty="0">
                <a:solidFill>
                  <a:srgbClr val="FF0000"/>
                </a:solidFill>
              </a:rPr>
              <a:t>test-compile</a:t>
            </a:r>
            <a:r>
              <a:rPr lang="en-GB" sz="1800" b="1" dirty="0">
                <a:solidFill>
                  <a:srgbClr val="000000"/>
                </a:solidFill>
              </a:rPr>
              <a:t>"&gt;</a:t>
            </a:r>
          </a:p>
          <a:p>
            <a:pPr>
              <a:spcBef>
                <a:spcPct val="50000"/>
              </a:spcBef>
              <a:defRPr/>
            </a:pPr>
            <a:r>
              <a:rPr lang="en-GB" sz="1800" b="1" dirty="0">
                <a:solidFill>
                  <a:srgbClr val="000000"/>
                </a:solidFill>
              </a:rPr>
              <a:t> &lt;</a:t>
            </a:r>
            <a:r>
              <a:rPr lang="en-GB" sz="1800" b="1" i="1" dirty="0" err="1">
                <a:solidFill>
                  <a:srgbClr val="FF0000"/>
                </a:solidFill>
              </a:rPr>
              <a:t>junit</a:t>
            </a:r>
            <a:r>
              <a:rPr lang="en-GB" sz="1800" b="1" dirty="0">
                <a:solidFill>
                  <a:srgbClr val="000000"/>
                </a:solidFill>
              </a:rPr>
              <a:t>&gt;</a:t>
            </a:r>
          </a:p>
          <a:p>
            <a:pPr>
              <a:spcBef>
                <a:spcPct val="50000"/>
              </a:spcBef>
              <a:defRPr/>
            </a:pPr>
            <a:r>
              <a:rPr lang="en-GB" sz="1800" b="1" dirty="0">
                <a:solidFill>
                  <a:srgbClr val="000000"/>
                </a:solidFill>
              </a:rPr>
              <a:t>   &lt;</a:t>
            </a:r>
            <a:r>
              <a:rPr lang="en-GB" sz="1800" b="1" dirty="0" err="1">
                <a:solidFill>
                  <a:srgbClr val="000000"/>
                </a:solidFill>
              </a:rPr>
              <a:t>classpath</a:t>
            </a:r>
            <a:r>
              <a:rPr lang="en-GB" sz="1800" b="1" dirty="0">
                <a:solidFill>
                  <a:srgbClr val="000000"/>
                </a:solidFill>
              </a:rPr>
              <a:t> </a:t>
            </a:r>
            <a:r>
              <a:rPr lang="en-GB" sz="1800" b="1" dirty="0" err="1">
                <a:solidFill>
                  <a:srgbClr val="000000"/>
                </a:solidFill>
              </a:rPr>
              <a:t>refid</a:t>
            </a:r>
            <a:r>
              <a:rPr lang="en-GB" sz="1800" b="1" dirty="0">
                <a:solidFill>
                  <a:srgbClr val="000000"/>
                </a:solidFill>
              </a:rPr>
              <a:t>="</a:t>
            </a:r>
            <a:r>
              <a:rPr lang="en-GB" sz="1800" b="1" i="1" dirty="0" err="1">
                <a:solidFill>
                  <a:schemeClr val="accent1">
                    <a:lumMod val="50000"/>
                  </a:schemeClr>
                </a:solidFill>
              </a:rPr>
              <a:t>test.classpath</a:t>
            </a:r>
            <a:r>
              <a:rPr lang="en-GB" sz="1800" b="1" dirty="0">
                <a:solidFill>
                  <a:srgbClr val="000000"/>
                </a:solidFill>
              </a:rPr>
              <a:t>"/&gt;</a:t>
            </a:r>
            <a:endParaRPr lang="en-GB" sz="1800" b="1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defRPr/>
            </a:pPr>
            <a:endParaRPr lang="en-GB" sz="1800" b="1" dirty="0" smtClean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lang="en-GB" sz="1800" b="1" dirty="0" smtClean="0">
                <a:solidFill>
                  <a:srgbClr val="000000"/>
                </a:solidFill>
              </a:rPr>
              <a:t>   </a:t>
            </a:r>
            <a:r>
              <a:rPr lang="en-GB" sz="1800" b="1" dirty="0">
                <a:solidFill>
                  <a:srgbClr val="000000"/>
                </a:solidFill>
              </a:rPr>
              <a:t>&lt;</a:t>
            </a:r>
            <a:r>
              <a:rPr lang="en-GB" sz="1800" b="1" i="1" dirty="0">
                <a:solidFill>
                  <a:srgbClr val="FF0000"/>
                </a:solidFill>
              </a:rPr>
              <a:t>test</a:t>
            </a:r>
            <a:r>
              <a:rPr lang="en-GB" sz="1800" b="1" dirty="0">
                <a:solidFill>
                  <a:srgbClr val="000000"/>
                </a:solidFill>
              </a:rPr>
              <a:t> name = </a:t>
            </a:r>
            <a:r>
              <a:rPr lang="en-GB" sz="1800" b="1" dirty="0" smtClean="0">
                <a:solidFill>
                  <a:srgbClr val="000000"/>
                </a:solidFill>
              </a:rPr>
              <a:t>    "</a:t>
            </a:r>
            <a:r>
              <a:rPr lang="en-GB" sz="1800" dirty="0" err="1" smtClean="0">
                <a:solidFill>
                  <a:srgbClr val="000000"/>
                </a:solidFill>
              </a:rPr>
              <a:t>org.eclipseguide.persistence</a:t>
            </a:r>
            <a:r>
              <a:rPr lang="en-GB" sz="1800" b="1" dirty="0" err="1" smtClean="0">
                <a:solidFill>
                  <a:srgbClr val="000000"/>
                </a:solidFill>
              </a:rPr>
              <a:t>.FilePersistenceServicesTest</a:t>
            </a:r>
            <a:r>
              <a:rPr lang="en-GB" sz="1800" b="1" dirty="0">
                <a:solidFill>
                  <a:srgbClr val="000000"/>
                </a:solidFill>
              </a:rPr>
              <a:t>"/&gt;</a:t>
            </a:r>
          </a:p>
          <a:p>
            <a:pPr>
              <a:spcBef>
                <a:spcPct val="50000"/>
              </a:spcBef>
              <a:defRPr/>
            </a:pPr>
            <a:r>
              <a:rPr lang="en-GB" sz="1800" b="1" dirty="0">
                <a:solidFill>
                  <a:srgbClr val="000000"/>
                </a:solidFill>
              </a:rPr>
              <a:t>   &lt;</a:t>
            </a:r>
            <a:r>
              <a:rPr lang="en-GB" sz="1800" b="1" i="1" dirty="0">
                <a:solidFill>
                  <a:srgbClr val="FF0000"/>
                </a:solidFill>
              </a:rPr>
              <a:t>test</a:t>
            </a:r>
            <a:r>
              <a:rPr lang="en-GB" sz="1800" b="1" dirty="0">
                <a:solidFill>
                  <a:srgbClr val="000000"/>
                </a:solidFill>
              </a:rPr>
              <a:t> name="</a:t>
            </a:r>
            <a:r>
              <a:rPr lang="en-GB" sz="1800" dirty="0" err="1">
                <a:solidFill>
                  <a:srgbClr val="000000"/>
                </a:solidFill>
              </a:rPr>
              <a:t>org.example.antbook.junit.</a:t>
            </a:r>
            <a:r>
              <a:rPr lang="en-GB" sz="1800" b="1" dirty="0" err="1">
                <a:solidFill>
                  <a:srgbClr val="000000"/>
                </a:solidFill>
              </a:rPr>
              <a:t>SimpleTest</a:t>
            </a:r>
            <a:r>
              <a:rPr lang="en-GB" sz="1800" b="1" dirty="0">
                <a:solidFill>
                  <a:srgbClr val="000000"/>
                </a:solidFill>
              </a:rPr>
              <a:t>"/&gt;</a:t>
            </a:r>
          </a:p>
          <a:p>
            <a:pPr>
              <a:spcBef>
                <a:spcPct val="50000"/>
              </a:spcBef>
              <a:defRPr/>
            </a:pPr>
            <a:r>
              <a:rPr lang="en-GB" sz="1800" b="1" dirty="0">
                <a:solidFill>
                  <a:srgbClr val="000000"/>
                </a:solidFill>
              </a:rPr>
              <a:t> &lt;/</a:t>
            </a:r>
            <a:r>
              <a:rPr lang="en-GB" sz="1800" b="1" i="1" dirty="0" err="1">
                <a:solidFill>
                  <a:srgbClr val="FF0000"/>
                </a:solidFill>
              </a:rPr>
              <a:t>junit</a:t>
            </a:r>
            <a:r>
              <a:rPr lang="en-GB" sz="1800" b="1" dirty="0">
                <a:solidFill>
                  <a:srgbClr val="000000"/>
                </a:solidFill>
              </a:rPr>
              <a:t>&gt;</a:t>
            </a:r>
          </a:p>
          <a:p>
            <a:pPr>
              <a:spcBef>
                <a:spcPct val="50000"/>
              </a:spcBef>
              <a:defRPr/>
            </a:pPr>
            <a:r>
              <a:rPr lang="en-GB" sz="1800" b="1" dirty="0">
                <a:solidFill>
                  <a:srgbClr val="000000"/>
                </a:solidFill>
              </a:rPr>
              <a:t>&lt;/target&gt;</a:t>
            </a: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209156" y="6049052"/>
            <a:ext cx="8180446" cy="717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  <a:spcBef>
                <a:spcPct val="0"/>
              </a:spcBef>
            </a:pPr>
            <a:endParaRPr lang="en-GB" dirty="0">
              <a:latin typeface="Tahoma" pitchFamily="34" charset="0"/>
            </a:endParaRPr>
          </a:p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GB" b="1" dirty="0">
                <a:solidFill>
                  <a:srgbClr val="FF0000"/>
                </a:solidFill>
                <a:latin typeface="Tahoma" pitchFamily="34" charset="0"/>
              </a:rPr>
              <a:t>Extend</a:t>
            </a:r>
            <a:r>
              <a:rPr lang="en-GB" dirty="0">
                <a:latin typeface="Tahoma" pitchFamily="34" charset="0"/>
              </a:rPr>
              <a:t>  </a:t>
            </a:r>
            <a:r>
              <a:rPr lang="en-GB" b="1" dirty="0" smtClean="0">
                <a:solidFill>
                  <a:srgbClr val="000000"/>
                </a:solidFill>
              </a:rPr>
              <a:t>mybuild.xml </a:t>
            </a:r>
            <a:r>
              <a:rPr lang="en-GB" dirty="0">
                <a:latin typeface="Tahoma" pitchFamily="34" charset="0"/>
              </a:rPr>
              <a:t>by this target</a:t>
            </a:r>
            <a:r>
              <a:rPr lang="en-GB" dirty="0" smtClean="0">
                <a:latin typeface="Tahoma" pitchFamily="34" charset="0"/>
              </a:rPr>
              <a:t>. You can also add:</a:t>
            </a:r>
          </a:p>
          <a:p>
            <a:pPr algn="ctr">
              <a:lnSpc>
                <a:spcPct val="70000"/>
              </a:lnSpc>
              <a:spcBef>
                <a:spcPct val="0"/>
              </a:spcBef>
            </a:pPr>
            <a:r>
              <a:rPr lang="en-GB" sz="1800" b="1" dirty="0">
                <a:solidFill>
                  <a:srgbClr val="000000"/>
                </a:solidFill>
                <a:cs typeface="Courier New" pitchFamily="49" charset="0"/>
              </a:rPr>
              <a:t>&lt;</a:t>
            </a:r>
            <a:r>
              <a:rPr lang="en-GB" sz="1800" b="1" dirty="0">
                <a:solidFill>
                  <a:srgbClr val="FF0000"/>
                </a:solidFill>
                <a:cs typeface="Courier New" pitchFamily="49" charset="0"/>
              </a:rPr>
              <a:t>test</a:t>
            </a:r>
            <a:r>
              <a:rPr lang="en-GB" sz="1800" b="1" dirty="0">
                <a:solidFill>
                  <a:srgbClr val="000000"/>
                </a:solidFill>
                <a:cs typeface="Courier New" pitchFamily="49" charset="0"/>
              </a:rPr>
              <a:t> name="</a:t>
            </a:r>
            <a:r>
              <a:rPr lang="en-GB" sz="1800" dirty="0" err="1" smtClean="0">
                <a:solidFill>
                  <a:srgbClr val="000000"/>
                </a:solidFill>
                <a:cs typeface="Courier New" pitchFamily="49" charset="0"/>
              </a:rPr>
              <a:t>org.example.antbook.junit.</a:t>
            </a:r>
            <a:r>
              <a:rPr lang="en-GB" sz="1800" b="1" dirty="0" err="1" smtClean="0">
                <a:solidFill>
                  <a:srgbClr val="000000"/>
                </a:solidFill>
                <a:cs typeface="Courier New" pitchFamily="49" charset="0"/>
              </a:rPr>
              <a:t>setUpTearDownTest</a:t>
            </a:r>
            <a:r>
              <a:rPr lang="en-GB" sz="1800" b="1" dirty="0" smtClean="0">
                <a:solidFill>
                  <a:srgbClr val="000000"/>
                </a:solidFill>
                <a:cs typeface="Courier New" pitchFamily="49" charset="0"/>
              </a:rPr>
              <a:t>"/&gt;</a:t>
            </a:r>
            <a:endParaRPr lang="en-GB" sz="1800" b="1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5726309" y="2780928"/>
            <a:ext cx="2878139" cy="147732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GB" sz="1800" b="1" dirty="0" smtClean="0">
                <a:solidFill>
                  <a:srgbClr val="000000"/>
                </a:solidFill>
              </a:rPr>
              <a:t>&lt;</a:t>
            </a:r>
            <a:r>
              <a:rPr lang="en-GB" sz="1800" b="1" dirty="0" err="1" smtClean="0">
                <a:solidFill>
                  <a:srgbClr val="000000"/>
                </a:solidFill>
              </a:rPr>
              <a:t>classpath</a:t>
            </a:r>
            <a:r>
              <a:rPr lang="en-GB" sz="1800" b="1" dirty="0" smtClean="0">
                <a:solidFill>
                  <a:srgbClr val="000000"/>
                </a:solidFill>
              </a:rPr>
              <a:t>&gt; </a:t>
            </a:r>
            <a:r>
              <a:rPr lang="en-GB" sz="1800" dirty="0" smtClean="0">
                <a:latin typeface="+mn-lt"/>
              </a:rPr>
              <a:t>with</a:t>
            </a:r>
            <a:r>
              <a:rPr lang="en-GB" sz="1800" b="1" dirty="0" smtClean="0">
                <a:solidFill>
                  <a:srgbClr val="000000"/>
                </a:solidFill>
              </a:rPr>
              <a:t> id  </a:t>
            </a:r>
            <a:r>
              <a:rPr lang="en-GB" sz="1800" b="1" dirty="0" err="1" smtClean="0">
                <a:solidFill>
                  <a:schemeClr val="accent1">
                    <a:lumMod val="50000"/>
                  </a:schemeClr>
                </a:solidFill>
              </a:rPr>
              <a:t>test.classpath</a:t>
            </a:r>
            <a:r>
              <a:rPr lang="en-GB" sz="18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sz="1800" dirty="0" smtClean="0">
                <a:latin typeface="Tahoma" pitchFamily="34" charset="0"/>
              </a:rPr>
              <a:t>formerly used for running test cases by </a:t>
            </a:r>
            <a:r>
              <a:rPr lang="en-GB" sz="1800" b="1" dirty="0" smtClean="0">
                <a:solidFill>
                  <a:srgbClr val="000000"/>
                </a:solidFill>
                <a:cs typeface="Courier New" pitchFamily="49" charset="0"/>
              </a:rPr>
              <a:t>&lt;java&gt;</a:t>
            </a:r>
            <a:r>
              <a:rPr lang="en-GB" sz="1800" dirty="0" smtClean="0">
                <a:latin typeface="Tahoma" pitchFamily="34" charset="0"/>
              </a:rPr>
              <a:t> and some </a:t>
            </a:r>
            <a:r>
              <a:rPr lang="en-GB" sz="1800" b="1" dirty="0">
                <a:solidFill>
                  <a:srgbClr val="000000"/>
                </a:solidFill>
                <a:cs typeface="Courier New" pitchFamily="49" charset="0"/>
              </a:rPr>
              <a:t>&lt;</a:t>
            </a:r>
            <a:r>
              <a:rPr lang="en-GB" sz="1800" b="1" dirty="0" err="1" smtClean="0">
                <a:solidFill>
                  <a:srgbClr val="000000"/>
                </a:solidFill>
                <a:cs typeface="Courier New" pitchFamily="49" charset="0"/>
              </a:rPr>
              <a:t>javac</a:t>
            </a:r>
            <a:r>
              <a:rPr lang="en-GB" sz="1800" b="1" dirty="0" smtClean="0">
                <a:solidFill>
                  <a:srgbClr val="000000"/>
                </a:solidFill>
                <a:cs typeface="Courier New" pitchFamily="49" charset="0"/>
              </a:rPr>
              <a:t>&gt; </a:t>
            </a:r>
            <a:r>
              <a:rPr lang="en-GB" sz="1800" dirty="0" smtClean="0">
                <a:latin typeface="Tahoma" pitchFamily="34" charset="0"/>
              </a:rPr>
              <a:t>tasks</a:t>
            </a:r>
            <a:endParaRPr lang="en-GB" sz="1800" dirty="0">
              <a:latin typeface="Tahoma" pitchFamily="34" charset="0"/>
            </a:endParaRPr>
          </a:p>
        </p:txBody>
      </p:sp>
      <p:sp>
        <p:nvSpPr>
          <p:cNvPr id="95239" name="Rectangle 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68313" y="1143000"/>
            <a:ext cx="7772400" cy="1150938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000" dirty="0" smtClean="0"/>
              <a:t>In order to execute some existing </a:t>
            </a:r>
            <a:r>
              <a:rPr lang="en-GB" sz="2000" b="1" i="1" u="sng" dirty="0" smtClean="0"/>
              <a:t>test cases</a:t>
            </a:r>
            <a:r>
              <a:rPr lang="en-GB" sz="2000" dirty="0" smtClean="0"/>
              <a:t>  by </a:t>
            </a:r>
            <a:r>
              <a:rPr lang="en-GB" sz="2000" b="1" dirty="0" smtClean="0"/>
              <a:t>Ant</a:t>
            </a:r>
            <a:r>
              <a:rPr lang="en-GB" sz="2000" dirty="0" smtClean="0"/>
              <a:t>,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dirty="0" smtClean="0"/>
              <a:t>let us declare a special </a:t>
            </a:r>
            <a:r>
              <a:rPr lang="en-GB" sz="20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GB" sz="2000" b="1" dirty="0" err="1" smtClean="0">
                <a:solidFill>
                  <a:srgbClr val="FF0000"/>
                </a:solidFill>
                <a:latin typeface="Courier New" pitchFamily="49" charset="0"/>
              </a:rPr>
              <a:t>junit</a:t>
            </a:r>
            <a:r>
              <a:rPr lang="en-GB" sz="2000" b="1" dirty="0" smtClean="0">
                <a:solidFill>
                  <a:srgbClr val="FF0000"/>
                </a:solidFill>
                <a:latin typeface="Courier New" pitchFamily="49" charset="0"/>
              </a:rPr>
              <a:t>&gt;</a:t>
            </a:r>
            <a:r>
              <a:rPr lang="en-GB" sz="2000" dirty="0" smtClean="0"/>
              <a:t> task with </a:t>
            </a:r>
          </a:p>
          <a:p>
            <a:pPr lvl="2" eaLnBrk="1" hangingPunct="1">
              <a:lnSpc>
                <a:spcPct val="80000"/>
              </a:lnSpc>
            </a:pPr>
            <a:r>
              <a:rPr lang="en-GB" sz="1800" dirty="0" smtClean="0"/>
              <a:t>the </a:t>
            </a:r>
            <a:r>
              <a:rPr lang="en-GB" sz="1800" b="1" i="1" u="sng" dirty="0" smtClean="0"/>
              <a:t>names</a:t>
            </a:r>
            <a:r>
              <a:rPr lang="en-GB" sz="1800" dirty="0" smtClean="0"/>
              <a:t>  of the </a:t>
            </a:r>
            <a:r>
              <a:rPr lang="en-GB" sz="1800" b="1" i="1" u="sng" dirty="0" smtClean="0"/>
              <a:t>test  cases</a:t>
            </a:r>
            <a:r>
              <a:rPr lang="en-GB" sz="1800" dirty="0" smtClean="0"/>
              <a:t>  and </a:t>
            </a:r>
          </a:p>
          <a:p>
            <a:pPr lvl="2" eaLnBrk="1" hangingPunct="1">
              <a:lnSpc>
                <a:spcPct val="80000"/>
              </a:lnSpc>
            </a:pPr>
            <a:r>
              <a:rPr lang="en-GB" sz="1800" dirty="0" smtClean="0"/>
              <a:t>appropriate </a:t>
            </a:r>
            <a:r>
              <a:rPr lang="en-GB" sz="1800" b="1" i="1" u="sng" dirty="0" err="1" smtClean="0"/>
              <a:t>classpath</a:t>
            </a:r>
            <a:r>
              <a:rPr lang="en-GB" sz="1800" dirty="0" smtClean="0"/>
              <a:t> :</a:t>
            </a: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4337074" y="5100652"/>
            <a:ext cx="3735388" cy="4000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latin typeface="Tahoma" pitchFamily="34" charset="0"/>
              </a:rPr>
              <a:t>One or more </a:t>
            </a:r>
            <a:r>
              <a:rPr lang="en-GB" b="1">
                <a:latin typeface="Tahoma" pitchFamily="34" charset="0"/>
              </a:rPr>
              <a:t>test cases</a:t>
            </a:r>
            <a:r>
              <a:rPr lang="en-GB">
                <a:latin typeface="Tahoma" pitchFamily="34" charset="0"/>
              </a:rPr>
              <a:t> to run</a:t>
            </a:r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5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5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5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5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52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5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5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95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5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95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95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 uiExpand="1" build="allAtOnce" animBg="1"/>
      <p:bldP spid="95238" grpId="0" animBg="1"/>
      <p:bldP spid="95239" grpId="0" build="p"/>
      <p:bldP spid="952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79CEC-64BE-46BE-9809-6340A71B43C3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7620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4000" dirty="0" smtClean="0"/>
              <a:t>The </a:t>
            </a:r>
            <a:r>
              <a:rPr lang="en-GB" sz="4000" b="1" dirty="0" err="1" smtClean="0"/>
              <a:t>JUnit</a:t>
            </a:r>
            <a:r>
              <a:rPr lang="en-GB" sz="4000" dirty="0" smtClean="0"/>
              <a:t> task  </a:t>
            </a:r>
            <a:r>
              <a:rPr lang="en-GB" sz="40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4000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40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4000" dirty="0" smtClean="0"/>
              <a:t> (cont.)</a:t>
            </a: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762000" y="1196975"/>
            <a:ext cx="769620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u="sng">
                <a:solidFill>
                  <a:srgbClr val="FF0000"/>
                </a:solidFill>
                <a:latin typeface="Tahoma" pitchFamily="34" charset="0"/>
              </a:rPr>
              <a:t>TRY</a:t>
            </a:r>
            <a:r>
              <a:rPr lang="en-GB">
                <a:latin typeface="Tahoma" pitchFamily="34" charset="0"/>
              </a:rPr>
              <a:t> it: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903288" y="1616223"/>
            <a:ext cx="7772400" cy="3170099"/>
          </a:xfrm>
          <a:prstGeom prst="rect">
            <a:avLst/>
          </a:prstGeom>
          <a:solidFill>
            <a:srgbClr val="33333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solidFill>
                  <a:schemeClr val="bg1"/>
                </a:solidFill>
              </a:rPr>
              <a:t>H:\Antbook\ch04&gt;</a:t>
            </a:r>
            <a:r>
              <a:rPr lang="en-GB" b="1" dirty="0">
                <a:solidFill>
                  <a:schemeClr val="bg1"/>
                </a:solidFill>
              </a:rPr>
              <a:t>ant -f </a:t>
            </a:r>
            <a:r>
              <a:rPr lang="en-GB" b="1" dirty="0" smtClean="0">
                <a:solidFill>
                  <a:schemeClr val="bg1"/>
                </a:solidFill>
              </a:rPr>
              <a:t>mybuild.xml </a:t>
            </a:r>
            <a:r>
              <a:rPr lang="en-GB" b="1" dirty="0">
                <a:solidFill>
                  <a:srgbClr val="FFCCFF"/>
                </a:solidFill>
              </a:rPr>
              <a:t>test-brief</a:t>
            </a:r>
          </a:p>
          <a:p>
            <a:pPr>
              <a:spcBef>
                <a:spcPct val="50000"/>
              </a:spcBef>
            </a:pPr>
            <a:r>
              <a:rPr lang="en-GB" dirty="0" err="1">
                <a:solidFill>
                  <a:schemeClr val="bg1"/>
                </a:solidFill>
              </a:rPr>
              <a:t>Buildfile</a:t>
            </a:r>
            <a:r>
              <a:rPr lang="en-GB" dirty="0">
                <a:solidFill>
                  <a:schemeClr val="bg1"/>
                </a:solidFill>
              </a:rPr>
              <a:t>: </a:t>
            </a:r>
            <a:r>
              <a:rPr lang="en-GB" dirty="0" smtClean="0">
                <a:solidFill>
                  <a:schemeClr val="bg1"/>
                </a:solidFill>
              </a:rPr>
              <a:t>C:\Antbook\ch04\mybuild.xml</a:t>
            </a:r>
          </a:p>
          <a:p>
            <a:pPr>
              <a:spcBef>
                <a:spcPct val="50000"/>
              </a:spcBef>
            </a:pPr>
            <a:r>
              <a:rPr lang="en-GB" dirty="0" smtClean="0">
                <a:solidFill>
                  <a:schemeClr val="bg1"/>
                </a:solidFill>
              </a:rPr>
              <a:t>    </a:t>
            </a:r>
            <a:r>
              <a:rPr lang="en-GB" dirty="0">
                <a:solidFill>
                  <a:schemeClr val="bg1"/>
                </a:solidFill>
              </a:rPr>
              <a:t>[SOME MESSAGES OMITTED]</a:t>
            </a:r>
          </a:p>
          <a:p>
            <a:pPr>
              <a:spcBef>
                <a:spcPct val="50000"/>
              </a:spcBef>
            </a:pPr>
            <a:r>
              <a:rPr lang="en-GB" b="1" dirty="0">
                <a:solidFill>
                  <a:srgbClr val="FFCCFF"/>
                </a:solidFill>
              </a:rPr>
              <a:t>test-brief</a:t>
            </a:r>
            <a:r>
              <a:rPr lang="en-GB" b="1" dirty="0">
                <a:solidFill>
                  <a:schemeClr val="bg1"/>
                </a:solidFill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GB" b="1" dirty="0">
                <a:solidFill>
                  <a:schemeClr val="bg1"/>
                </a:solidFill>
              </a:rPr>
              <a:t>    </a:t>
            </a:r>
            <a:r>
              <a:rPr lang="en-GB" b="1" dirty="0">
                <a:solidFill>
                  <a:srgbClr val="00FF00"/>
                </a:solidFill>
              </a:rPr>
              <a:t>[</a:t>
            </a:r>
            <a:r>
              <a:rPr lang="en-GB" b="1" dirty="0" err="1">
                <a:solidFill>
                  <a:srgbClr val="00FF00"/>
                </a:solidFill>
              </a:rPr>
              <a:t>junit</a:t>
            </a:r>
            <a:r>
              <a:rPr lang="en-GB" b="1" dirty="0">
                <a:solidFill>
                  <a:srgbClr val="00FF00"/>
                </a:solidFill>
              </a:rPr>
              <a:t>]</a:t>
            </a:r>
            <a:r>
              <a:rPr lang="en-GB" b="1" dirty="0">
                <a:solidFill>
                  <a:schemeClr val="bg1"/>
                </a:solidFill>
              </a:rPr>
              <a:t> Test </a:t>
            </a:r>
            <a:r>
              <a:rPr lang="en-GB" dirty="0" err="1" smtClean="0">
                <a:solidFill>
                  <a:srgbClr val="FFCCFF"/>
                </a:solidFill>
              </a:rPr>
              <a:t>org.eclipseguide.persistence</a:t>
            </a:r>
            <a:r>
              <a:rPr lang="en-GB" b="1" dirty="0" smtClean="0">
                <a:solidFill>
                  <a:srgbClr val="FF99FF"/>
                </a:solidFill>
              </a:rPr>
              <a:t>.</a:t>
            </a:r>
            <a:endParaRPr lang="en-GB" b="1" dirty="0">
              <a:solidFill>
                <a:srgbClr val="FF99FF"/>
              </a:solidFill>
            </a:endParaRPr>
          </a:p>
          <a:p>
            <a:pPr>
              <a:spcBef>
                <a:spcPct val="50000"/>
              </a:spcBef>
            </a:pPr>
            <a:r>
              <a:rPr lang="en-GB" b="1" dirty="0" err="1" smtClean="0">
                <a:solidFill>
                  <a:srgbClr val="FFCCFF"/>
                </a:solidFill>
              </a:rPr>
              <a:t>FilePersistenceServicesTest</a:t>
            </a:r>
            <a:r>
              <a:rPr lang="en-GB" b="1" dirty="0" smtClean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FAILED</a:t>
            </a:r>
          </a:p>
          <a:p>
            <a:pPr>
              <a:spcBef>
                <a:spcPct val="50000"/>
              </a:spcBef>
            </a:pPr>
            <a:r>
              <a:rPr lang="en-GB" b="1" dirty="0">
                <a:solidFill>
                  <a:schemeClr val="bg1"/>
                </a:solidFill>
              </a:rPr>
              <a:t>BUILD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SUCCESSFUL</a:t>
            </a:r>
            <a:endParaRPr lang="en-GB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467544" y="4813321"/>
            <a:ext cx="846552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GB" b="1" dirty="0">
                <a:solidFill>
                  <a:srgbClr val="000000"/>
                </a:solidFill>
              </a:rPr>
              <a:t>&lt;</a:t>
            </a:r>
            <a:r>
              <a:rPr lang="en-GB" b="1" dirty="0" err="1">
                <a:solidFill>
                  <a:srgbClr val="000000"/>
                </a:solidFill>
              </a:rPr>
              <a:t>junit</a:t>
            </a:r>
            <a:r>
              <a:rPr lang="en-GB" b="1" dirty="0">
                <a:solidFill>
                  <a:srgbClr val="000000"/>
                </a:solidFill>
              </a:rPr>
              <a:t>&gt;</a:t>
            </a:r>
            <a:r>
              <a:rPr lang="en-GB" b="1" dirty="0">
                <a:latin typeface="Tahoma" pitchFamily="34" charset="0"/>
              </a:rPr>
              <a:t> </a:t>
            </a:r>
            <a:r>
              <a:rPr lang="en-GB" b="1" dirty="0">
                <a:solidFill>
                  <a:srgbClr val="000000"/>
                </a:solidFill>
              </a:rPr>
              <a:t>TEST</a:t>
            </a:r>
            <a:r>
              <a:rPr lang="en-GB" dirty="0">
                <a:latin typeface="Tahoma" pitchFamily="34" charset="0"/>
              </a:rPr>
              <a:t> </a:t>
            </a:r>
            <a:r>
              <a:rPr lang="en-GB" b="1" dirty="0">
                <a:solidFill>
                  <a:srgbClr val="000000"/>
                </a:solidFill>
              </a:rPr>
              <a:t>FAILED</a:t>
            </a:r>
            <a:r>
              <a:rPr lang="en-GB" dirty="0">
                <a:latin typeface="Tahoma" pitchFamily="34" charset="0"/>
              </a:rPr>
              <a:t>, </a:t>
            </a:r>
            <a:r>
              <a:rPr lang="en-GB" b="1" dirty="0">
                <a:solidFill>
                  <a:srgbClr val="FF0000"/>
                </a:solidFill>
                <a:latin typeface="Tahoma" pitchFamily="34" charset="0"/>
              </a:rPr>
              <a:t>but</a:t>
            </a:r>
            <a:r>
              <a:rPr lang="en-GB" dirty="0">
                <a:latin typeface="Tahoma" pitchFamily="34" charset="0"/>
              </a:rPr>
              <a:t> </a:t>
            </a:r>
            <a:r>
              <a:rPr lang="en-GB" b="1" dirty="0">
                <a:solidFill>
                  <a:srgbClr val="000000"/>
                </a:solidFill>
              </a:rPr>
              <a:t>BUILD SUCCESSFUL </a:t>
            </a:r>
            <a:r>
              <a:rPr lang="en-GB" b="1" dirty="0" smtClean="0">
                <a:solidFill>
                  <a:srgbClr val="000000"/>
                </a:solidFill>
              </a:rPr>
              <a:t>(</a:t>
            </a:r>
            <a:r>
              <a:rPr lang="en-GB" b="1" dirty="0" smtClean="0">
                <a:solidFill>
                  <a:srgbClr val="FF0000"/>
                </a:solidFill>
              </a:rPr>
              <a:t>?!</a:t>
            </a:r>
            <a:r>
              <a:rPr lang="en-GB" b="1" dirty="0" smtClean="0">
                <a:solidFill>
                  <a:srgbClr val="000000"/>
                </a:solidFill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GB" dirty="0" smtClean="0">
                <a:latin typeface="+mn-lt"/>
              </a:rPr>
              <a:t>It would be more natural to see here also </a:t>
            </a:r>
            <a:r>
              <a:rPr lang="en-GB" b="1" dirty="0" smtClean="0">
                <a:solidFill>
                  <a:srgbClr val="000000"/>
                </a:solidFill>
              </a:rPr>
              <a:t>BUILD</a:t>
            </a:r>
            <a:r>
              <a:rPr lang="en-GB" dirty="0" smtClean="0">
                <a:latin typeface="Tahoma" pitchFamily="34" charset="0"/>
              </a:rPr>
              <a:t> </a:t>
            </a:r>
            <a:r>
              <a:rPr lang="en-GB" b="1" dirty="0" smtClean="0">
                <a:solidFill>
                  <a:srgbClr val="000000"/>
                </a:solidFill>
              </a:rPr>
              <a:t>FAILED...</a:t>
            </a:r>
            <a:endParaRPr lang="en-GB" dirty="0">
              <a:latin typeface="+mn-lt"/>
            </a:endParaRPr>
          </a:p>
          <a:p>
            <a:pPr>
              <a:spcBef>
                <a:spcPct val="0"/>
              </a:spcBef>
            </a:pPr>
            <a:r>
              <a:rPr lang="en-GB" b="1" dirty="0" smtClean="0">
                <a:solidFill>
                  <a:srgbClr val="FF0000"/>
                </a:solidFill>
                <a:latin typeface="+mn-lt"/>
              </a:rPr>
              <a:t>But let us wait</a:t>
            </a:r>
            <a:r>
              <a:rPr lang="en-GB" dirty="0" smtClean="0">
                <a:latin typeface="+mn-lt"/>
              </a:rPr>
              <a:t> for a </a:t>
            </a:r>
            <a:r>
              <a:rPr lang="en-GB" b="1" i="1" dirty="0" smtClean="0">
                <a:latin typeface="+mn-lt"/>
              </a:rPr>
              <a:t>more advanced build</a:t>
            </a:r>
            <a:r>
              <a:rPr lang="en-GB" dirty="0" smtClean="0">
                <a:latin typeface="+mn-lt"/>
              </a:rPr>
              <a:t>  with </a:t>
            </a:r>
            <a:r>
              <a:rPr lang="en-GB" b="1" dirty="0">
                <a:solidFill>
                  <a:srgbClr val="000000"/>
                </a:solidFill>
              </a:rPr>
              <a:t>&lt;</a:t>
            </a:r>
            <a:r>
              <a:rPr lang="en-GB" b="1" dirty="0" err="1">
                <a:solidFill>
                  <a:srgbClr val="000000"/>
                </a:solidFill>
              </a:rPr>
              <a:t>junit</a:t>
            </a:r>
            <a:r>
              <a:rPr lang="en-GB" b="1" dirty="0">
                <a:solidFill>
                  <a:srgbClr val="000000"/>
                </a:solidFill>
              </a:rPr>
              <a:t>&gt;</a:t>
            </a:r>
            <a:r>
              <a:rPr lang="en-GB" dirty="0" smtClean="0">
                <a:latin typeface="+mn-lt"/>
              </a:rPr>
              <a:t>.</a:t>
            </a:r>
            <a:endParaRPr lang="en-GB" dirty="0">
              <a:latin typeface="+mn-lt"/>
            </a:endParaRPr>
          </a:p>
          <a:p>
            <a:pPr>
              <a:spcBef>
                <a:spcPct val="0"/>
              </a:spcBef>
            </a:pPr>
            <a:r>
              <a:rPr lang="en-GB" b="1" i="1" u="sng" dirty="0">
                <a:latin typeface="Tahoma" pitchFamily="34" charset="0"/>
              </a:rPr>
              <a:t>Nothing</a:t>
            </a:r>
            <a:r>
              <a:rPr lang="en-GB" dirty="0">
                <a:latin typeface="Tahoma" pitchFamily="34" charset="0"/>
              </a:rPr>
              <a:t>  </a:t>
            </a:r>
            <a:r>
              <a:rPr lang="en-GB" dirty="0" smtClean="0">
                <a:latin typeface="Tahoma" pitchFamily="34" charset="0"/>
              </a:rPr>
              <a:t>above about</a:t>
            </a:r>
            <a:r>
              <a:rPr lang="en-GB" dirty="0" smtClean="0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org.example.antbook.junit.</a:t>
            </a:r>
            <a:r>
              <a:rPr lang="en-GB" b="1" dirty="0" err="1">
                <a:solidFill>
                  <a:srgbClr val="000000"/>
                </a:solidFill>
              </a:rPr>
              <a:t>SimpleTest</a:t>
            </a:r>
            <a:r>
              <a:rPr lang="en-GB" b="1" dirty="0">
                <a:solidFill>
                  <a:srgbClr val="000000"/>
                </a:solidFill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GB" b="1" i="1" u="sng" dirty="0">
                <a:solidFill>
                  <a:srgbClr val="FF0000"/>
                </a:solidFill>
                <a:latin typeface="Tahoma" pitchFamily="34" charset="0"/>
              </a:rPr>
              <a:t>because</a:t>
            </a:r>
            <a:r>
              <a:rPr lang="en-GB" b="1" i="1" dirty="0">
                <a:latin typeface="Tahoma" pitchFamily="34" charset="0"/>
              </a:rPr>
              <a:t> it does not fail</a:t>
            </a:r>
            <a:r>
              <a:rPr lang="en-GB" dirty="0">
                <a:latin typeface="Tahoma" pitchFamily="34" charset="0"/>
              </a:rPr>
              <a:t>.  </a:t>
            </a:r>
          </a:p>
          <a:p>
            <a:pPr>
              <a:spcBef>
                <a:spcPct val="0"/>
              </a:spcBef>
            </a:pPr>
            <a:r>
              <a:rPr lang="en-GB" b="1" u="sng" dirty="0">
                <a:solidFill>
                  <a:srgbClr val="FF0000"/>
                </a:solidFill>
                <a:latin typeface="Tahoma" pitchFamily="34" charset="0"/>
              </a:rPr>
              <a:t>TRY</a:t>
            </a:r>
            <a:r>
              <a:rPr lang="en-GB" b="1" dirty="0">
                <a:solidFill>
                  <a:srgbClr val="FF0000"/>
                </a:solidFill>
                <a:latin typeface="Tahoma" pitchFamily="34" charset="0"/>
              </a:rPr>
              <a:t> to confirm this by appropriate experiment.</a:t>
            </a:r>
            <a:r>
              <a:rPr lang="en-GB" dirty="0">
                <a:latin typeface="Tahoma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6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6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96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6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6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animBg="1"/>
      <p:bldP spid="9626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26694-3D5A-4E4B-B653-5C1CC5F9A79B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1414"/>
            <a:ext cx="7772400" cy="936625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 dirty="0" smtClean="0"/>
              <a:t>The </a:t>
            </a:r>
            <a:r>
              <a:rPr lang="en-GB" sz="2800" b="1" dirty="0" err="1" smtClean="0"/>
              <a:t>JUnit</a:t>
            </a:r>
            <a:r>
              <a:rPr lang="en-GB" sz="2800" dirty="0" smtClean="0"/>
              <a:t> task  </a:t>
            </a:r>
            <a:r>
              <a:rPr lang="en-GB" sz="28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800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28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800" dirty="0" smtClean="0"/>
              <a:t> (cont.)</a:t>
            </a:r>
            <a:br>
              <a:rPr lang="en-GB" sz="2800" dirty="0" smtClean="0"/>
            </a:br>
            <a:r>
              <a:rPr lang="en-GB" sz="2800" dirty="0" smtClean="0"/>
              <a:t> </a:t>
            </a:r>
            <a:r>
              <a:rPr lang="en-GB" sz="2400" b="1" dirty="0" smtClean="0">
                <a:solidFill>
                  <a:srgbClr val="FF0000"/>
                </a:solidFill>
              </a:rPr>
              <a:t>Test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b="1" dirty="0" smtClean="0">
                <a:solidFill>
                  <a:srgbClr val="FF0000"/>
                </a:solidFill>
              </a:rPr>
              <a:t>failure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dirty="0" smtClean="0">
                <a:solidFill>
                  <a:schemeClr val="tx1"/>
                </a:solidFill>
              </a:rPr>
              <a:t>enforcing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b="1" dirty="0" smtClean="0">
                <a:solidFill>
                  <a:srgbClr val="FF0000"/>
                </a:solidFill>
              </a:rPr>
              <a:t>build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b="1" dirty="0" smtClean="0">
                <a:solidFill>
                  <a:srgbClr val="FF0000"/>
                </a:solidFill>
              </a:rPr>
              <a:t>failure</a:t>
            </a:r>
            <a:endParaRPr lang="en-GB" sz="2400" b="1" dirty="0" smtClean="0"/>
          </a:p>
        </p:txBody>
      </p:sp>
      <p:sp>
        <p:nvSpPr>
          <p:cNvPr id="972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79388" y="1246207"/>
            <a:ext cx="8535987" cy="4968875"/>
          </a:xfrm>
          <a:solidFill>
            <a:schemeClr val="bg1"/>
          </a:solidFill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spcAft>
                <a:spcPts val="600"/>
              </a:spcAft>
            </a:pPr>
            <a:r>
              <a:rPr lang="en-GB" sz="2400" dirty="0" smtClean="0"/>
              <a:t>There are two issues to note about these results: </a:t>
            </a:r>
          </a:p>
          <a:p>
            <a:pPr marL="990600" lvl="1" indent="-533400" eaLnBrk="1" hangingPunct="1">
              <a:lnSpc>
                <a:spcPct val="80000"/>
              </a:lnSpc>
              <a:spcAft>
                <a:spcPts val="600"/>
              </a:spcAft>
              <a:buSzTx/>
              <a:buFont typeface="Wingdings" pitchFamily="2" charset="2"/>
              <a:buAutoNum type="arabicPeriod"/>
            </a:pPr>
            <a:r>
              <a:rPr lang="en-GB" sz="2400" b="1" i="1" u="sng" dirty="0" smtClean="0"/>
              <a:t>no details</a:t>
            </a:r>
            <a:r>
              <a:rPr lang="en-GB" sz="2400" b="1" dirty="0" smtClean="0"/>
              <a:t> </a:t>
            </a:r>
            <a:r>
              <a:rPr lang="en-GB" sz="2400" dirty="0" smtClean="0"/>
              <a:t> were provided about </a:t>
            </a:r>
            <a:r>
              <a:rPr lang="en-GB" sz="2400" b="1" i="1" u="sng" dirty="0" smtClean="0"/>
              <a:t>which</a:t>
            </a:r>
            <a:r>
              <a:rPr lang="en-GB" sz="2400" dirty="0" smtClean="0"/>
              <a:t> 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testXXX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GB" sz="2400" dirty="0" smtClean="0"/>
              <a:t> method in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FilePersistenceServicesTest</a:t>
            </a:r>
            <a:r>
              <a:rPr lang="en-GB" sz="2400" dirty="0" smtClean="0"/>
              <a:t>  </a:t>
            </a:r>
            <a:r>
              <a:rPr lang="en-GB" sz="2400" b="1" i="1" u="sng" dirty="0" smtClean="0"/>
              <a:t>failed</a:t>
            </a:r>
            <a:r>
              <a:rPr lang="en-GB" sz="2400" dirty="0" smtClean="0"/>
              <a:t>  and </a:t>
            </a:r>
            <a:r>
              <a:rPr lang="en-GB" sz="2400" b="1" i="1" u="sng" dirty="0" smtClean="0"/>
              <a:t>why</a:t>
            </a:r>
            <a:r>
              <a:rPr lang="en-GB" sz="2400" dirty="0" smtClean="0"/>
              <a:t>, </a:t>
            </a:r>
          </a:p>
          <a:p>
            <a:pPr marL="1371600" lvl="2" indent="-457200" eaLnBrk="1" hangingPunct="1">
              <a:lnSpc>
                <a:spcPct val="80000"/>
              </a:lnSpc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en-GB" sz="2000" dirty="0" smtClean="0"/>
              <a:t>not so bad – </a:t>
            </a:r>
            <a:r>
              <a:rPr lang="en-GB" sz="2000" b="1" i="1" dirty="0" smtClean="0"/>
              <a:t>no cluttering</a:t>
            </a:r>
            <a:r>
              <a:rPr lang="en-GB" sz="2000" dirty="0" smtClean="0"/>
              <a:t>  messages, </a:t>
            </a:r>
          </a:p>
          <a:p>
            <a:pPr marL="1371600" lvl="2" indent="-457200" eaLnBrk="1" hangingPunct="1">
              <a:lnSpc>
                <a:spcPct val="80000"/>
              </a:lnSpc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en-GB" sz="2000" dirty="0" smtClean="0"/>
              <a:t>But, on the other hand, </a:t>
            </a:r>
            <a:r>
              <a:rPr lang="en-GB" sz="2000" b="1" i="1" dirty="0" smtClean="0"/>
              <a:t>insufficiently informative</a:t>
            </a:r>
          </a:p>
          <a:p>
            <a:pPr marL="990600" lvl="1" indent="-533400" eaLnBrk="1" hangingPunct="1">
              <a:lnSpc>
                <a:spcPct val="80000"/>
              </a:lnSpc>
              <a:spcAft>
                <a:spcPts val="600"/>
              </a:spcAft>
              <a:buSzTx/>
              <a:buFont typeface="Wingdings" pitchFamily="2" charset="2"/>
              <a:buAutoNum type="arabicPeriod"/>
            </a:pPr>
            <a:r>
              <a:rPr lang="en-GB" sz="2400" dirty="0" smtClean="0"/>
              <a:t>the </a:t>
            </a:r>
            <a:r>
              <a:rPr lang="en-GB" sz="2400" b="1" i="1" u="sng" dirty="0" smtClean="0"/>
              <a:t>build completed successfully</a:t>
            </a:r>
            <a:r>
              <a:rPr lang="en-GB" sz="2400" dirty="0" smtClean="0"/>
              <a:t> (</a:t>
            </a:r>
            <a:r>
              <a:rPr lang="en-GB" sz="2400" b="1" dirty="0" smtClean="0">
                <a:solidFill>
                  <a:srgbClr val="FF0000"/>
                </a:solidFill>
              </a:rPr>
              <a:t>?!</a:t>
            </a:r>
            <a:r>
              <a:rPr lang="en-GB" sz="2400" dirty="0" smtClean="0"/>
              <a:t>) despite the test failure – looks </a:t>
            </a:r>
            <a:r>
              <a:rPr lang="en-GB" sz="2400" b="1" i="1" u="sng" dirty="0" smtClean="0"/>
              <a:t>not natural</a:t>
            </a:r>
            <a:r>
              <a:rPr lang="en-GB" sz="2400" dirty="0" smtClean="0"/>
              <a:t>. </a:t>
            </a:r>
          </a:p>
          <a:p>
            <a:pPr marL="609600" indent="-609600" eaLnBrk="1" hangingPunct="1">
              <a:lnSpc>
                <a:spcPct val="80000"/>
              </a:lnSpc>
              <a:spcAft>
                <a:spcPts val="600"/>
              </a:spcAft>
            </a:pPr>
            <a:r>
              <a:rPr lang="en-GB" sz="2400" dirty="0" smtClean="0"/>
              <a:t>However, </a:t>
            </a:r>
            <a:r>
              <a:rPr lang="en-GB" sz="2400" b="1" dirty="0" smtClean="0">
                <a:solidFill>
                  <a:srgbClr val="FF0000"/>
                </a:solidFill>
              </a:rPr>
              <a:t>ADD</a:t>
            </a:r>
            <a:r>
              <a:rPr lang="en-GB" sz="2400" dirty="0" smtClean="0"/>
              <a:t> to the task 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400" dirty="0" smtClean="0"/>
              <a:t> two attributes: </a:t>
            </a:r>
            <a:endParaRPr lang="en-GB" sz="2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609600" indent="-609600" eaLnBrk="1" hangingPunct="1">
              <a:lnSpc>
                <a:spcPct val="80000"/>
              </a:lnSpc>
              <a:spcAft>
                <a:spcPts val="600"/>
              </a:spcAft>
              <a:buNone/>
            </a:pP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 &lt;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i="1" dirty="0" err="1" smtClean="0">
                <a:solidFill>
                  <a:srgbClr val="FF0000"/>
                </a:solidFill>
                <a:latin typeface="Courier New" pitchFamily="49" charset="0"/>
              </a:rPr>
              <a:t>haltonfailure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="false"</a:t>
            </a:r>
          </a:p>
          <a:p>
            <a:pPr marL="609600" indent="-609600" eaLnBrk="1" hangingPunct="1">
              <a:lnSpc>
                <a:spcPct val="80000"/>
              </a:lnSpc>
              <a:spcAft>
                <a:spcPts val="600"/>
              </a:spcAft>
              <a:buNone/>
            </a:pP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        </a:t>
            </a:r>
            <a:r>
              <a:rPr lang="en-GB" sz="2400" b="1" i="1" dirty="0" err="1" smtClean="0">
                <a:solidFill>
                  <a:srgbClr val="FF0000"/>
                </a:solidFill>
                <a:latin typeface="Courier New" pitchFamily="49" charset="0"/>
              </a:rPr>
              <a:t>printsummary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="true"&gt;</a:t>
            </a:r>
            <a:r>
              <a:rPr lang="en-GB" sz="2400" dirty="0" smtClean="0"/>
              <a:t> </a:t>
            </a:r>
          </a:p>
          <a:p>
            <a:pPr marL="609600" indent="-609600" eaLnBrk="1" hangingPunct="1">
              <a:lnSpc>
                <a:spcPct val="80000"/>
              </a:lnSpc>
              <a:spcAft>
                <a:spcPts val="600"/>
              </a:spcAft>
            </a:pPr>
            <a:r>
              <a:rPr lang="en-GB" sz="2400" dirty="0" smtClean="0"/>
              <a:t>We now get </a:t>
            </a:r>
            <a:r>
              <a:rPr lang="en-GB" sz="2400" b="1" i="1" u="sng" dirty="0" smtClean="0"/>
              <a:t>more informative</a:t>
            </a:r>
            <a:r>
              <a:rPr lang="en-GB" sz="2400" dirty="0" smtClean="0"/>
              <a:t>  and </a:t>
            </a:r>
            <a:r>
              <a:rPr lang="en-GB" sz="2400" b="1" i="1" u="sng" dirty="0" smtClean="0"/>
              <a:t>coherent</a:t>
            </a:r>
            <a:r>
              <a:rPr lang="en-GB" sz="2400" dirty="0" smtClean="0"/>
              <a:t>  output: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43636" y="4613066"/>
            <a:ext cx="2331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+mn-lt"/>
              </a:rPr>
              <a:t>(a default value)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1E44AA-DD10-4584-929D-5FCD7005E637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24"/>
            <a:ext cx="7772400" cy="793749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400" dirty="0" smtClean="0"/>
              <a:t>The </a:t>
            </a:r>
            <a:r>
              <a:rPr lang="en-GB" sz="2400" b="1" dirty="0" err="1" smtClean="0"/>
              <a:t>JUnit</a:t>
            </a:r>
            <a:r>
              <a:rPr lang="en-GB" sz="2400" dirty="0" smtClean="0"/>
              <a:t> task  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400" dirty="0" smtClean="0"/>
              <a:t> (cont.)</a:t>
            </a:r>
            <a:br>
              <a:rPr lang="en-GB" sz="2400" dirty="0" smtClean="0"/>
            </a:br>
            <a:r>
              <a:rPr lang="en-GB" sz="2400" dirty="0" smtClean="0"/>
              <a:t> </a:t>
            </a:r>
            <a:r>
              <a:rPr lang="en-GB" sz="2400" b="1" dirty="0" smtClean="0">
                <a:solidFill>
                  <a:srgbClr val="FF0000"/>
                </a:solidFill>
              </a:rPr>
              <a:t>Test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b="1" dirty="0" smtClean="0">
                <a:solidFill>
                  <a:srgbClr val="FF0000"/>
                </a:solidFill>
              </a:rPr>
              <a:t>failures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chemeClr val="tx1"/>
                </a:solidFill>
              </a:rPr>
              <a:t>enforcing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b="1" dirty="0" smtClean="0">
                <a:solidFill>
                  <a:srgbClr val="FF0000"/>
                </a:solidFill>
              </a:rPr>
              <a:t>build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b="1" dirty="0" smtClean="0">
                <a:solidFill>
                  <a:srgbClr val="FF0000"/>
                </a:solidFill>
              </a:rPr>
              <a:t>failures</a:t>
            </a:r>
            <a:endParaRPr lang="en-GB" sz="2400" b="1" dirty="0" smtClean="0"/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0" y="785794"/>
            <a:ext cx="9144000" cy="2899255"/>
          </a:xfrm>
          <a:prstGeom prst="rect">
            <a:avLst/>
          </a:prstGeom>
          <a:solidFill>
            <a:srgbClr val="33333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test-brief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b="1" dirty="0">
                <a:solidFill>
                  <a:srgbClr val="00FF00"/>
                </a:solidFill>
              </a:rPr>
              <a:t>[</a:t>
            </a:r>
            <a:r>
              <a:rPr lang="en-US" sz="1600" b="1" dirty="0" err="1">
                <a:solidFill>
                  <a:srgbClr val="00FF00"/>
                </a:solidFill>
              </a:rPr>
              <a:t>junit</a:t>
            </a:r>
            <a:r>
              <a:rPr lang="en-US" sz="1600" b="1" dirty="0">
                <a:solidFill>
                  <a:srgbClr val="00FF00"/>
                </a:solidFill>
              </a:rPr>
              <a:t>]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rgbClr val="FFCCFF"/>
                </a:solidFill>
              </a:rPr>
              <a:t>Running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org.eclipseguide.persistence.</a:t>
            </a:r>
            <a:r>
              <a:rPr lang="en-US" sz="1600" b="1" dirty="0" err="1" smtClean="0">
                <a:solidFill>
                  <a:srgbClr val="FFCCFF"/>
                </a:solidFill>
              </a:rPr>
              <a:t>FilePersistenceServicesTest</a:t>
            </a:r>
            <a:endParaRPr lang="en-US" sz="1600" b="1" dirty="0">
              <a:solidFill>
                <a:srgbClr val="FFCCFF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b="1" dirty="0">
                <a:solidFill>
                  <a:srgbClr val="00FF00"/>
                </a:solidFill>
              </a:rPr>
              <a:t>[</a:t>
            </a:r>
            <a:r>
              <a:rPr lang="en-US" sz="1600" b="1" dirty="0" err="1">
                <a:solidFill>
                  <a:srgbClr val="00FF00"/>
                </a:solidFill>
              </a:rPr>
              <a:t>junit</a:t>
            </a:r>
            <a:r>
              <a:rPr lang="en-US" sz="1600" b="1" dirty="0">
                <a:solidFill>
                  <a:srgbClr val="00FF00"/>
                </a:solidFill>
              </a:rPr>
              <a:t>]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Tests run: </a:t>
            </a:r>
            <a:r>
              <a:rPr lang="en-US" sz="1600" b="1" dirty="0" smtClean="0">
                <a:solidFill>
                  <a:schemeClr val="bg1"/>
                </a:solidFill>
              </a:rPr>
              <a:t>5, </a:t>
            </a:r>
            <a:r>
              <a:rPr lang="en-US" sz="1600" b="1" dirty="0">
                <a:solidFill>
                  <a:schemeClr val="bg1"/>
                </a:solidFill>
              </a:rPr>
              <a:t>Failures: </a:t>
            </a:r>
            <a:r>
              <a:rPr lang="en-US" sz="1600" b="1" dirty="0" smtClean="0">
                <a:solidFill>
                  <a:schemeClr val="bg1"/>
                </a:solidFill>
              </a:rPr>
              <a:t>2, </a:t>
            </a:r>
            <a:r>
              <a:rPr lang="en-US" sz="1600" b="1" dirty="0">
                <a:solidFill>
                  <a:schemeClr val="bg1"/>
                </a:solidFill>
              </a:rPr>
              <a:t>Errors: 0, Time elapsed: </a:t>
            </a:r>
            <a:r>
              <a:rPr lang="en-US" sz="1600" b="1" dirty="0" smtClean="0">
                <a:solidFill>
                  <a:schemeClr val="bg1"/>
                </a:solidFill>
              </a:rPr>
              <a:t>0.031 </a:t>
            </a:r>
            <a:r>
              <a:rPr lang="en-US" sz="1600" b="1" dirty="0">
                <a:solidFill>
                  <a:schemeClr val="bg1"/>
                </a:solidFill>
              </a:rPr>
              <a:t>sec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b="1" dirty="0">
                <a:solidFill>
                  <a:srgbClr val="00FF00"/>
                </a:solidFill>
              </a:rPr>
              <a:t>[</a:t>
            </a:r>
            <a:r>
              <a:rPr lang="en-US" sz="1600" b="1" dirty="0" err="1">
                <a:solidFill>
                  <a:srgbClr val="00FF00"/>
                </a:solidFill>
              </a:rPr>
              <a:t>junit</a:t>
            </a:r>
            <a:r>
              <a:rPr lang="en-US" sz="1600" b="1" dirty="0">
                <a:solidFill>
                  <a:srgbClr val="00FF00"/>
                </a:solidFill>
              </a:rPr>
              <a:t>]</a:t>
            </a:r>
            <a:r>
              <a:rPr lang="en-US" sz="1600" dirty="0">
                <a:solidFill>
                  <a:schemeClr val="bg1"/>
                </a:solidFill>
              </a:rPr>
              <a:t> Test </a:t>
            </a:r>
            <a:r>
              <a:rPr lang="en-US" sz="1600" dirty="0" err="1" smtClean="0">
                <a:solidFill>
                  <a:schemeClr val="bg1"/>
                </a:solidFill>
              </a:rPr>
              <a:t>org.eclipseguide.persistence.</a:t>
            </a:r>
            <a:r>
              <a:rPr lang="en-US" sz="1600" b="1" dirty="0" err="1" smtClean="0">
                <a:solidFill>
                  <a:srgbClr val="FFCCFF"/>
                </a:solidFill>
              </a:rPr>
              <a:t>FilePersistenceServicesTest</a:t>
            </a:r>
            <a:r>
              <a:rPr lang="en-US" sz="1600" b="1" dirty="0" smtClean="0">
                <a:solidFill>
                  <a:srgbClr val="FFCCFF"/>
                </a:solidFill>
              </a:rPr>
              <a:t> </a:t>
            </a:r>
            <a:r>
              <a:rPr lang="en-US" sz="1600" b="1" dirty="0">
                <a:solidFill>
                  <a:srgbClr val="FFCCFF"/>
                </a:solidFill>
              </a:rPr>
              <a:t>FAILED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b="1" dirty="0">
                <a:solidFill>
                  <a:srgbClr val="00FF00"/>
                </a:solidFill>
              </a:rPr>
              <a:t>[</a:t>
            </a:r>
            <a:r>
              <a:rPr lang="en-US" sz="1600" b="1" dirty="0" err="1">
                <a:solidFill>
                  <a:srgbClr val="00FF00"/>
                </a:solidFill>
              </a:rPr>
              <a:t>junit</a:t>
            </a:r>
            <a:r>
              <a:rPr lang="en-US" sz="1600" b="1" dirty="0">
                <a:solidFill>
                  <a:srgbClr val="00FF00"/>
                </a:solidFill>
              </a:rPr>
              <a:t>]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rgbClr val="FFCCFF"/>
                </a:solidFill>
              </a:rPr>
              <a:t>Running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org.example.antbook.junit.</a:t>
            </a:r>
            <a:r>
              <a:rPr lang="en-US" sz="1600" b="1" dirty="0" err="1" smtClean="0">
                <a:solidFill>
                  <a:srgbClr val="FFCCFF"/>
                </a:solidFill>
              </a:rPr>
              <a:t>SimpleTest</a:t>
            </a:r>
            <a:endParaRPr lang="en-US" sz="1600" b="1" dirty="0">
              <a:solidFill>
                <a:srgbClr val="FFCCFF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b="1" dirty="0">
                <a:solidFill>
                  <a:srgbClr val="00FF00"/>
                </a:solidFill>
              </a:rPr>
              <a:t>[</a:t>
            </a:r>
            <a:r>
              <a:rPr lang="en-US" sz="1600" b="1" dirty="0" err="1">
                <a:solidFill>
                  <a:srgbClr val="00FF00"/>
                </a:solidFill>
              </a:rPr>
              <a:t>junit</a:t>
            </a:r>
            <a:r>
              <a:rPr lang="en-US" sz="1600" b="1" dirty="0">
                <a:solidFill>
                  <a:srgbClr val="00FF00"/>
                </a:solidFill>
              </a:rPr>
              <a:t>]</a:t>
            </a:r>
            <a:r>
              <a:rPr lang="en-US" sz="1600" dirty="0">
                <a:solidFill>
                  <a:schemeClr val="bg1"/>
                </a:solidFill>
              </a:rPr>
              <a:t> Tests run: </a:t>
            </a:r>
            <a:r>
              <a:rPr lang="en-US" sz="1600" dirty="0" smtClean="0">
                <a:solidFill>
                  <a:schemeClr val="bg1"/>
                </a:solidFill>
              </a:rPr>
              <a:t>1, </a:t>
            </a:r>
            <a:r>
              <a:rPr lang="en-US" sz="1600" b="1" dirty="0">
                <a:solidFill>
                  <a:schemeClr val="bg1"/>
                </a:solidFill>
              </a:rPr>
              <a:t>Failures: 0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b="1" dirty="0">
                <a:solidFill>
                  <a:schemeClr val="bg1"/>
                </a:solidFill>
              </a:rPr>
              <a:t>Errors: 0</a:t>
            </a:r>
            <a:r>
              <a:rPr lang="en-US" sz="1600" dirty="0">
                <a:solidFill>
                  <a:schemeClr val="bg1"/>
                </a:solidFill>
              </a:rPr>
              <a:t>, Time elapsed: </a:t>
            </a:r>
            <a:r>
              <a:rPr lang="en-US" sz="1600" dirty="0" smtClean="0">
                <a:solidFill>
                  <a:schemeClr val="bg1"/>
                </a:solidFill>
              </a:rPr>
              <a:t>0.016 </a:t>
            </a:r>
            <a:r>
              <a:rPr lang="en-US" sz="1600" dirty="0">
                <a:solidFill>
                  <a:schemeClr val="bg1"/>
                </a:solidFill>
              </a:rPr>
              <a:t>sec</a:t>
            </a:r>
          </a:p>
          <a:p>
            <a:r>
              <a:rPr lang="en-US" sz="1600" b="1" dirty="0">
                <a:solidFill>
                  <a:srgbClr val="FFCCFF"/>
                </a:solidFill>
              </a:rPr>
              <a:t>BUILD </a:t>
            </a:r>
            <a:r>
              <a:rPr lang="en-US" sz="1600" b="1" dirty="0" smtClean="0">
                <a:solidFill>
                  <a:srgbClr val="FFCCFF"/>
                </a:solidFill>
              </a:rPr>
              <a:t>SUCCESSFUL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Total time: 1 second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0" y="3714752"/>
            <a:ext cx="9013493" cy="70788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GB" b="1" i="1" dirty="0" err="1">
                <a:solidFill>
                  <a:srgbClr val="FF0000"/>
                </a:solidFill>
              </a:rPr>
              <a:t>printsummary</a:t>
            </a:r>
            <a:r>
              <a:rPr lang="en-GB" b="1" dirty="0">
                <a:solidFill>
                  <a:srgbClr val="000000"/>
                </a:solidFill>
              </a:rPr>
              <a:t>="true" </a:t>
            </a:r>
            <a:r>
              <a:rPr lang="en-US" dirty="0">
                <a:latin typeface="Tahoma" pitchFamily="34" charset="0"/>
              </a:rPr>
              <a:t>prints one-line statistics </a:t>
            </a:r>
            <a:r>
              <a:rPr lang="en-US" b="1" i="1" dirty="0">
                <a:latin typeface="Tahoma" pitchFamily="34" charset="0"/>
              </a:rPr>
              <a:t>for each  </a:t>
            </a:r>
            <a:r>
              <a:rPr lang="en-US" dirty="0">
                <a:latin typeface="Tahoma" pitchFamily="34" charset="0"/>
              </a:rPr>
              <a:t>test case. </a:t>
            </a:r>
            <a:endParaRPr lang="en-GB" dirty="0">
              <a:latin typeface="Tahoma" pitchFamily="34" charset="0"/>
            </a:endParaRPr>
          </a:p>
          <a:p>
            <a:pPr>
              <a:spcBef>
                <a:spcPct val="0"/>
              </a:spcBef>
              <a:buFontTx/>
              <a:buChar char="•"/>
            </a:pPr>
            <a:r>
              <a:rPr lang="en-GB" b="1" i="1" dirty="0">
                <a:latin typeface="Tahoma" pitchFamily="34" charset="0"/>
              </a:rPr>
              <a:t>Taking</a:t>
            </a:r>
            <a:r>
              <a:rPr lang="en-GB" dirty="0">
                <a:latin typeface="Tahoma" pitchFamily="34" charset="0"/>
              </a:rPr>
              <a:t> </a:t>
            </a:r>
            <a:r>
              <a:rPr lang="en-GB" dirty="0" smtClean="0">
                <a:latin typeface="Tahoma" pitchFamily="34" charset="0"/>
              </a:rPr>
              <a:t> </a:t>
            </a:r>
            <a:r>
              <a:rPr lang="en-GB" b="1" i="1" dirty="0" err="1" smtClean="0">
                <a:solidFill>
                  <a:srgbClr val="FF0000"/>
                </a:solidFill>
              </a:rPr>
              <a:t>haltonfailure</a:t>
            </a:r>
            <a:r>
              <a:rPr lang="en-GB" b="1" dirty="0">
                <a:solidFill>
                  <a:srgbClr val="000000"/>
                </a:solidFill>
              </a:rPr>
              <a:t>="true"</a:t>
            </a:r>
            <a:r>
              <a:rPr lang="en-GB" dirty="0">
                <a:latin typeface="Tahoma" pitchFamily="34" charset="0"/>
              </a:rPr>
              <a:t> gives results </a:t>
            </a:r>
            <a:r>
              <a:rPr lang="en-GB" b="1" i="1" dirty="0">
                <a:latin typeface="Tahoma" pitchFamily="34" charset="0"/>
              </a:rPr>
              <a:t>only</a:t>
            </a:r>
            <a:r>
              <a:rPr lang="en-GB" dirty="0">
                <a:latin typeface="Tahoma" pitchFamily="34" charset="0"/>
              </a:rPr>
              <a:t>  up to the first failure:</a:t>
            </a:r>
            <a:endParaRPr lang="en-GB" b="1" i="1" dirty="0">
              <a:solidFill>
                <a:srgbClr val="FF0000"/>
              </a:solidFill>
            </a:endParaRPr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34925" y="4416537"/>
            <a:ext cx="9144000" cy="2012859"/>
          </a:xfrm>
          <a:prstGeom prst="rect">
            <a:avLst/>
          </a:prstGeom>
          <a:solidFill>
            <a:srgbClr val="33333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test-brief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b="1" dirty="0">
                <a:solidFill>
                  <a:srgbClr val="00FF00"/>
                </a:solidFill>
              </a:rPr>
              <a:t>[</a:t>
            </a:r>
            <a:r>
              <a:rPr lang="en-US" sz="1600" b="1" dirty="0" err="1">
                <a:solidFill>
                  <a:srgbClr val="00FF00"/>
                </a:solidFill>
              </a:rPr>
              <a:t>junit</a:t>
            </a:r>
            <a:r>
              <a:rPr lang="en-US" sz="1600" b="1" dirty="0">
                <a:solidFill>
                  <a:srgbClr val="00FF00"/>
                </a:solidFill>
              </a:rPr>
              <a:t>]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rgbClr val="FFCCFF"/>
                </a:solidFill>
              </a:rPr>
              <a:t>Running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org.eclipseguide.persistence.</a:t>
            </a:r>
            <a:r>
              <a:rPr lang="en-US" sz="1600" b="1" dirty="0" err="1" smtClean="0">
                <a:solidFill>
                  <a:srgbClr val="FFCCFF"/>
                </a:solidFill>
              </a:rPr>
              <a:t>FilePersistenceServicesTest</a:t>
            </a:r>
            <a:endParaRPr lang="en-US" sz="1600" b="1" dirty="0">
              <a:solidFill>
                <a:srgbClr val="FFCCFF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b="1" dirty="0">
                <a:solidFill>
                  <a:srgbClr val="00FF00"/>
                </a:solidFill>
              </a:rPr>
              <a:t>[</a:t>
            </a:r>
            <a:r>
              <a:rPr lang="en-US" sz="1600" b="1" dirty="0" err="1">
                <a:solidFill>
                  <a:srgbClr val="00FF00"/>
                </a:solidFill>
              </a:rPr>
              <a:t>junit</a:t>
            </a:r>
            <a:r>
              <a:rPr lang="en-US" sz="1600" b="1" dirty="0">
                <a:solidFill>
                  <a:srgbClr val="00FF00"/>
                </a:solidFill>
              </a:rPr>
              <a:t>]</a:t>
            </a:r>
            <a:r>
              <a:rPr lang="en-US" sz="1600" dirty="0">
                <a:solidFill>
                  <a:schemeClr val="bg1"/>
                </a:solidFill>
              </a:rPr>
              <a:t> Tests run: </a:t>
            </a:r>
            <a:r>
              <a:rPr lang="en-US" sz="1600" dirty="0" smtClean="0">
                <a:solidFill>
                  <a:schemeClr val="bg1"/>
                </a:solidFill>
              </a:rPr>
              <a:t>5, </a:t>
            </a:r>
            <a:r>
              <a:rPr lang="en-US" sz="1600" b="1" dirty="0">
                <a:solidFill>
                  <a:schemeClr val="bg1"/>
                </a:solidFill>
              </a:rPr>
              <a:t>Failures: </a:t>
            </a:r>
            <a:r>
              <a:rPr lang="en-US" sz="1600" b="1" dirty="0" smtClean="0">
                <a:solidFill>
                  <a:schemeClr val="bg1"/>
                </a:solidFill>
              </a:rPr>
              <a:t>2, </a:t>
            </a:r>
            <a:r>
              <a:rPr lang="en-US" sz="1600" b="1" dirty="0">
                <a:solidFill>
                  <a:schemeClr val="bg1"/>
                </a:solidFill>
              </a:rPr>
              <a:t>Errors: 0</a:t>
            </a:r>
            <a:r>
              <a:rPr lang="en-US" sz="1600" dirty="0">
                <a:solidFill>
                  <a:schemeClr val="bg1"/>
                </a:solidFill>
              </a:rPr>
              <a:t>, Time elapsed: </a:t>
            </a:r>
            <a:r>
              <a:rPr lang="en-US" sz="1600" dirty="0" smtClean="0">
                <a:solidFill>
                  <a:schemeClr val="bg1"/>
                </a:solidFill>
              </a:rPr>
              <a:t>0.031 </a:t>
            </a:r>
            <a:r>
              <a:rPr lang="en-US" sz="1600" dirty="0">
                <a:solidFill>
                  <a:schemeClr val="bg1"/>
                </a:solidFill>
              </a:rPr>
              <a:t>sec</a:t>
            </a:r>
          </a:p>
          <a:p>
            <a:r>
              <a:rPr lang="en-US" sz="1600" b="1" dirty="0">
                <a:solidFill>
                  <a:srgbClr val="FFCCFF"/>
                </a:solidFill>
              </a:rPr>
              <a:t>BUILD FAILED</a:t>
            </a:r>
          </a:p>
          <a:p>
            <a:r>
              <a:rPr lang="en-US" sz="1600" dirty="0">
                <a:solidFill>
                  <a:schemeClr val="bg1"/>
                </a:solidFill>
              </a:rPr>
              <a:t>C:\</a:t>
            </a:r>
            <a:r>
              <a:rPr lang="en-US" sz="1600" dirty="0" err="1" smtClean="0">
                <a:solidFill>
                  <a:schemeClr val="bg1"/>
                </a:solidFill>
              </a:rPr>
              <a:t>Antbook</a:t>
            </a:r>
            <a:r>
              <a:rPr lang="en-US" sz="1600" dirty="0" smtClean="0">
                <a:solidFill>
                  <a:schemeClr val="bg1"/>
                </a:solidFill>
              </a:rPr>
              <a:t>\ch04\</a:t>
            </a:r>
            <a:r>
              <a:rPr lang="en-US" sz="1600" b="1" dirty="0" smtClean="0">
                <a:solidFill>
                  <a:srgbClr val="FFCCFF"/>
                </a:solidFill>
              </a:rPr>
              <a:t>mybuild.xml:140</a:t>
            </a:r>
            <a:r>
              <a:rPr lang="en-US" sz="1600" b="1" dirty="0" smtClean="0">
                <a:solidFill>
                  <a:schemeClr val="bg1"/>
                </a:solidFill>
              </a:rPr>
              <a:t>: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Test </a:t>
            </a:r>
            <a:r>
              <a:rPr lang="en-US" sz="1600" dirty="0" err="1" smtClean="0">
                <a:solidFill>
                  <a:schemeClr val="bg1"/>
                </a:solidFill>
              </a:rPr>
              <a:t>org.eclipseguide.persistence.</a:t>
            </a:r>
            <a:r>
              <a:rPr lang="en-US" sz="1600" b="1" dirty="0" err="1" smtClean="0">
                <a:solidFill>
                  <a:srgbClr val="FFCCFF"/>
                </a:solidFill>
              </a:rPr>
              <a:t>FilePersistenceServicesTest</a:t>
            </a:r>
            <a:r>
              <a:rPr lang="en-US" sz="1600" b="1" dirty="0" smtClean="0">
                <a:solidFill>
                  <a:srgbClr val="FFCCFF"/>
                </a:solidFill>
              </a:rPr>
              <a:t> </a:t>
            </a:r>
            <a:r>
              <a:rPr lang="en-US" sz="1600" b="1" dirty="0">
                <a:solidFill>
                  <a:srgbClr val="FFCCFF"/>
                </a:solidFill>
              </a:rPr>
              <a:t>failed</a:t>
            </a:r>
          </a:p>
        </p:txBody>
      </p:sp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1142976" y="6429396"/>
            <a:ext cx="69883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>
                <a:latin typeface="Tahoma" pitchFamily="34" charset="0"/>
              </a:rPr>
              <a:t>Now</a:t>
            </a:r>
            <a:r>
              <a:rPr lang="en-GB" dirty="0"/>
              <a:t> </a:t>
            </a:r>
            <a:r>
              <a:rPr lang="en-US" b="1" dirty="0">
                <a:solidFill>
                  <a:srgbClr val="FF0000"/>
                </a:solidFill>
              </a:rPr>
              <a:t>BUILD FAILED</a:t>
            </a:r>
            <a:r>
              <a:rPr lang="en-US" b="1" dirty="0">
                <a:solidFill>
                  <a:srgbClr val="FF66FF"/>
                </a:solidFill>
              </a:rPr>
              <a:t> </a:t>
            </a:r>
            <a:r>
              <a:rPr lang="en-US" b="1" i="1" dirty="0">
                <a:latin typeface="Tahoma" pitchFamily="34" charset="0"/>
              </a:rPr>
              <a:t>because</a:t>
            </a:r>
            <a:r>
              <a:rPr lang="en-US" b="1" dirty="0">
                <a:latin typeface="Tahoma" pitchFamily="34" charset="0"/>
              </a:rPr>
              <a:t>  </a:t>
            </a:r>
            <a:r>
              <a:rPr lang="en-US" dirty="0">
                <a:latin typeface="Tahoma" pitchFamily="34" charset="0"/>
              </a:rPr>
              <a:t>of </a:t>
            </a:r>
            <a:r>
              <a:rPr lang="en-US" dirty="0" smtClean="0">
                <a:latin typeface="Tahoma" pitchFamily="34" charset="0"/>
              </a:rPr>
              <a:t>first </a:t>
            </a:r>
            <a:r>
              <a:rPr lang="en-US" dirty="0">
                <a:latin typeface="Tahoma" pitchFamily="34" charset="0"/>
              </a:rPr>
              <a:t>failing test</a:t>
            </a:r>
            <a:r>
              <a:rPr lang="en-GB" dirty="0">
                <a:latin typeface="Tahoma" pitchFamily="34" charset="0"/>
              </a:rPr>
              <a:t> </a:t>
            </a:r>
            <a:r>
              <a:rPr lang="en-GB" dirty="0" smtClean="0">
                <a:latin typeface="Tahoma" pitchFamily="34" charset="0"/>
              </a:rPr>
              <a:t>case(</a:t>
            </a:r>
            <a:r>
              <a:rPr lang="en-GB" b="1" dirty="0" smtClean="0">
                <a:solidFill>
                  <a:srgbClr val="FF0000"/>
                </a:solidFill>
                <a:latin typeface="Tahoma" pitchFamily="34" charset="0"/>
              </a:rPr>
              <a:t>!!</a:t>
            </a:r>
            <a:r>
              <a:rPr lang="en-GB" dirty="0" smtClean="0">
                <a:latin typeface="Tahoma" pitchFamily="34" charset="0"/>
              </a:rPr>
              <a:t>)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1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2825766" y="785794"/>
            <a:ext cx="3246432" cy="28575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Now it is </a:t>
            </a: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more informative</a:t>
            </a: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ight Arrow 8"/>
          <p:cNvSpPr>
            <a:spLocks noChangeArrowheads="1"/>
          </p:cNvSpPr>
          <p:nvPr/>
        </p:nvSpPr>
        <p:spPr bwMode="auto">
          <a:xfrm>
            <a:off x="0" y="1643050"/>
            <a:ext cx="539750" cy="252413"/>
          </a:xfrm>
          <a:prstGeom prst="rightArrow">
            <a:avLst>
              <a:gd name="adj1" fmla="val 50000"/>
              <a:gd name="adj2" fmla="val 49895"/>
            </a:avLst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Right Arrow 11"/>
          <p:cNvSpPr>
            <a:spLocks noChangeArrowheads="1"/>
          </p:cNvSpPr>
          <p:nvPr/>
        </p:nvSpPr>
        <p:spPr bwMode="auto">
          <a:xfrm>
            <a:off x="-32" y="2786058"/>
            <a:ext cx="539750" cy="252413"/>
          </a:xfrm>
          <a:prstGeom prst="rightArrow">
            <a:avLst>
              <a:gd name="adj1" fmla="val 50000"/>
              <a:gd name="adj2" fmla="val 49895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" name="Right Arrow 10"/>
          <p:cNvSpPr>
            <a:spLocks noChangeArrowheads="1"/>
          </p:cNvSpPr>
          <p:nvPr/>
        </p:nvSpPr>
        <p:spPr bwMode="auto">
          <a:xfrm rot="10800000">
            <a:off x="2195737" y="3032570"/>
            <a:ext cx="539750" cy="252413"/>
          </a:xfrm>
          <a:prstGeom prst="rightArrow">
            <a:avLst>
              <a:gd name="adj1" fmla="val 50000"/>
              <a:gd name="adj2" fmla="val 49895"/>
            </a:avLst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" name="Right Arrow 12"/>
          <p:cNvSpPr>
            <a:spLocks noChangeArrowheads="1"/>
          </p:cNvSpPr>
          <p:nvPr/>
        </p:nvSpPr>
        <p:spPr bwMode="auto">
          <a:xfrm rot="10800000">
            <a:off x="2160042" y="5552851"/>
            <a:ext cx="539750" cy="252413"/>
          </a:xfrm>
          <a:prstGeom prst="rightArrow">
            <a:avLst>
              <a:gd name="adj1" fmla="val 50000"/>
              <a:gd name="adj2" fmla="val 49895"/>
            </a:avLst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9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animBg="1"/>
      <p:bldP spid="119814" grpId="0" animBg="1"/>
      <p:bldP spid="119815" grpId="0"/>
      <p:bldP spid="9" grpId="0" animBg="1"/>
      <p:bldP spid="12" grpId="0" animBg="1"/>
      <p:bldP spid="11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z="3600" b="1" smtClean="0"/>
              <a:t>JUnit Primer</a:t>
            </a:r>
            <a:r>
              <a:rPr lang="en-GB" sz="3600" smtClean="0"/>
              <a:t> (with </a:t>
            </a:r>
            <a:r>
              <a:rPr lang="en-GB" sz="3600" b="1" smtClean="0"/>
              <a:t>ANT</a:t>
            </a:r>
            <a:r>
              <a:rPr lang="en-GB" sz="3600" smtClean="0"/>
              <a:t>) continued</a:t>
            </a:r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D91A2F-99E9-4F9B-99E9-26D3DC6274A7}" type="slidenum">
              <a:rPr lang="en-GB" smtClean="0"/>
              <a:pPr/>
              <a:t>20</a:t>
            </a:fld>
            <a:endParaRPr lang="en-GB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4"/>
            <a:ext cx="7772400" cy="6096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000" b="1" dirty="0" smtClean="0"/>
              <a:t>Structure directories to accommodate testing</a:t>
            </a:r>
            <a:br>
              <a:rPr lang="en-GB" sz="2000" b="1" dirty="0" smtClean="0"/>
            </a:br>
            <a:r>
              <a:rPr lang="en-GB" sz="2000" dirty="0" smtClean="0"/>
              <a:t>See also</a:t>
            </a:r>
            <a:r>
              <a:rPr lang="en-GB" sz="2000" b="1" dirty="0" smtClean="0"/>
              <a:t> Part 11, slide 13</a:t>
            </a:r>
          </a:p>
        </p:txBody>
      </p:sp>
      <p:sp>
        <p:nvSpPr>
          <p:cNvPr id="68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85720" y="642918"/>
            <a:ext cx="8604250" cy="4946322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  <a:buNone/>
            </a:pPr>
            <a:r>
              <a:rPr lang="en-GB" sz="2000" b="1" dirty="0" smtClean="0"/>
              <a:t>Recall</a:t>
            </a:r>
            <a:r>
              <a:rPr lang="en-GB" sz="2000" dirty="0" smtClean="0"/>
              <a:t> and </a:t>
            </a:r>
            <a:r>
              <a:rPr lang="en-GB" sz="2000" b="1" i="1" dirty="0" smtClean="0">
                <a:solidFill>
                  <a:srgbClr val="0070C0"/>
                </a:solidFill>
              </a:rPr>
              <a:t>extend</a:t>
            </a:r>
            <a:r>
              <a:rPr lang="en-GB" sz="2000" dirty="0" smtClean="0"/>
              <a:t>  the </a:t>
            </a:r>
            <a:r>
              <a:rPr lang="en-GB" sz="2000" b="1" i="1" u="sng" dirty="0" smtClean="0">
                <a:solidFill>
                  <a:srgbClr val="FF0000"/>
                </a:solidFill>
              </a:rPr>
              <a:t>directory structure</a:t>
            </a:r>
            <a:r>
              <a:rPr lang="en-GB" sz="2000" dirty="0" smtClean="0"/>
              <a:t>  in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ch04</a:t>
            </a:r>
            <a:r>
              <a:rPr lang="en-GB" sz="2000" dirty="0" smtClean="0"/>
              <a:t>:  </a:t>
            </a:r>
            <a:endParaRPr lang="en-GB" sz="2000" dirty="0" smtClean="0"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C:\Antbook\</a:t>
            </a:r>
            <a:r>
              <a:rPr lang="en-GB" sz="1800" b="1" dirty="0" smtClean="0">
                <a:solidFill>
                  <a:srgbClr val="FF0000"/>
                </a:solidFill>
                <a:latin typeface="Courier New" pitchFamily="49" charset="0"/>
              </a:rPr>
              <a:t>ch04</a:t>
            </a:r>
            <a:r>
              <a:rPr lang="en-GB" sz="1800" dirty="0" smtClean="0">
                <a:latin typeface="Courier New" pitchFamily="49" charset="0"/>
              </a:rPr>
              <a:t>         </a:t>
            </a:r>
            <a:r>
              <a:rPr lang="en-GB" sz="1800" dirty="0" smtClean="0"/>
              <a:t>- </a:t>
            </a:r>
            <a:r>
              <a:rPr lang="en-GB" sz="1800" i="1" u="sng" dirty="0" smtClean="0"/>
              <a:t>base</a:t>
            </a:r>
            <a:r>
              <a:rPr lang="en-GB" sz="1800" dirty="0" smtClean="0"/>
              <a:t>  directory (</a:t>
            </a:r>
            <a:r>
              <a:rPr lang="en-GB" sz="1800" b="1" dirty="0" err="1" smtClean="0">
                <a:solidFill>
                  <a:srgbClr val="000000"/>
                </a:solidFill>
                <a:latin typeface="Courier New" pitchFamily="49" charset="0"/>
              </a:rPr>
              <a:t>basedir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= "."</a:t>
            </a:r>
            <a:r>
              <a:rPr lang="en-GB" sz="1800" dirty="0" smtClean="0"/>
              <a:t>)</a:t>
            </a:r>
            <a:r>
              <a:rPr lang="en-GB" sz="1800" dirty="0" smtClean="0">
                <a:latin typeface="Courier New" pitchFamily="49" charset="0"/>
              </a:rPr>
              <a:t> 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C:\Antbook\ch04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\</a:t>
            </a:r>
            <a:r>
              <a:rPr lang="en-GB" sz="1800" b="1" dirty="0" smtClean="0">
                <a:solidFill>
                  <a:srgbClr val="FF0000"/>
                </a:solidFill>
                <a:latin typeface="Courier New" pitchFamily="49" charset="0"/>
              </a:rPr>
              <a:t>src</a:t>
            </a:r>
            <a:r>
              <a:rPr lang="en-GB" sz="1800" dirty="0" smtClean="0">
                <a:latin typeface="Courier New" pitchFamily="49" charset="0"/>
              </a:rPr>
              <a:t>     </a:t>
            </a:r>
            <a:r>
              <a:rPr lang="en-GB" sz="1800" dirty="0" smtClean="0"/>
              <a:t>- </a:t>
            </a:r>
            <a:r>
              <a:rPr lang="en-GB" sz="1800" i="1" u="sng" dirty="0" smtClean="0"/>
              <a:t>source</a:t>
            </a:r>
            <a:r>
              <a:rPr lang="en-GB" sz="1800" dirty="0" smtClean="0"/>
              <a:t>  directory (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${src.dir}</a:t>
            </a:r>
            <a:r>
              <a:rPr lang="en-GB" sz="1800" dirty="0" smtClean="0"/>
              <a:t>)</a:t>
            </a:r>
            <a:endParaRPr lang="en-GB" sz="1800" dirty="0" smtClean="0"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C:\Antbook\ch04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\</a:t>
            </a:r>
            <a:r>
              <a:rPr lang="en-GB" sz="1800" b="1" dirty="0" smtClean="0">
                <a:solidFill>
                  <a:srgbClr val="FF0000"/>
                </a:solidFill>
                <a:latin typeface="Courier New" pitchFamily="49" charset="0"/>
              </a:rPr>
              <a:t>test</a:t>
            </a:r>
            <a:r>
              <a:rPr lang="en-GB" sz="1800" dirty="0" smtClean="0">
                <a:latin typeface="Courier New" pitchFamily="49" charset="0"/>
              </a:rPr>
              <a:t>    </a:t>
            </a:r>
            <a:r>
              <a:rPr lang="en-GB" sz="1800" dirty="0" smtClean="0"/>
              <a:t>- </a:t>
            </a:r>
            <a:r>
              <a:rPr lang="en-GB" sz="1800" i="1" u="sng" dirty="0" smtClean="0"/>
              <a:t>test</a:t>
            </a:r>
            <a:r>
              <a:rPr lang="en-GB" sz="1800" dirty="0" smtClean="0"/>
              <a:t>  directory (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${</a:t>
            </a:r>
            <a:r>
              <a:rPr lang="en-GB" sz="1800" b="1" dirty="0" err="1" smtClean="0">
                <a:solidFill>
                  <a:srgbClr val="000000"/>
                </a:solidFill>
                <a:latin typeface="Courier New" pitchFamily="49" charset="0"/>
              </a:rPr>
              <a:t>src.test.dir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r>
              <a:rPr lang="en-GB" sz="1800" dirty="0" smtClean="0"/>
              <a:t>) 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GB" sz="1800" dirty="0" smtClean="0"/>
              <a:t>                                                 containing (deeper) </a:t>
            </a:r>
            <a:r>
              <a:rPr lang="en-GB" sz="1800" i="1" u="sng" dirty="0" err="1" smtClean="0"/>
              <a:t>JUnit</a:t>
            </a:r>
            <a:r>
              <a:rPr lang="en-GB" sz="1800" i="1" u="sng" dirty="0" smtClean="0"/>
              <a:t> test classes</a:t>
            </a:r>
            <a:endParaRPr lang="en-GB" sz="1800" dirty="0" smtClean="0"/>
          </a:p>
          <a:p>
            <a:pPr eaLnBrk="1" hangingPunct="1">
              <a:spcBef>
                <a:spcPct val="50000"/>
              </a:spcBef>
              <a:buNone/>
            </a:pP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C:\Antbook\ch04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\build</a:t>
            </a:r>
            <a:r>
              <a:rPr lang="en-GB" sz="1800" dirty="0" smtClean="0">
                <a:latin typeface="Courier New" pitchFamily="49" charset="0"/>
              </a:rPr>
              <a:t>   </a:t>
            </a:r>
            <a:r>
              <a:rPr lang="en-GB" sz="1800" dirty="0" smtClean="0"/>
              <a:t>- build directory (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${build.dir}</a:t>
            </a:r>
            <a:r>
              <a:rPr lang="en-GB" sz="1800" dirty="0" smtClean="0"/>
              <a:t>)  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C:\Antbook\ch04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\build\classes</a:t>
            </a:r>
            <a:r>
              <a:rPr lang="en-GB" sz="1800" dirty="0" smtClean="0"/>
              <a:t> - for </a:t>
            </a:r>
            <a:r>
              <a:rPr lang="en-GB" sz="1800" i="1" u="sng" dirty="0" smtClean="0"/>
              <a:t>compiled source files</a:t>
            </a:r>
            <a:r>
              <a:rPr lang="en-GB" sz="1800" dirty="0" smtClean="0"/>
              <a:t>  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GB" sz="1800" dirty="0"/>
              <a:t> </a:t>
            </a:r>
            <a:r>
              <a:rPr lang="en-GB" sz="1800" dirty="0" smtClean="0"/>
              <a:t>                                                          (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${</a:t>
            </a: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build.classes.dir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GB" sz="1800" dirty="0"/>
              <a:t>)</a:t>
            </a:r>
            <a:endParaRPr lang="en-GB" sz="1800" dirty="0" smtClean="0"/>
          </a:p>
          <a:p>
            <a:pPr eaLnBrk="1" hangingPunct="1">
              <a:spcBef>
                <a:spcPct val="50000"/>
              </a:spcBef>
              <a:buNone/>
            </a:pP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C:\Antbook\ch04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\build\test</a:t>
            </a:r>
            <a:r>
              <a:rPr lang="en-GB" sz="1800" dirty="0" smtClean="0"/>
              <a:t>       - for </a:t>
            </a:r>
            <a:r>
              <a:rPr lang="en-GB" sz="1800" i="1" u="sng" dirty="0" smtClean="0"/>
              <a:t>compiled </a:t>
            </a:r>
            <a:r>
              <a:rPr lang="en-GB" sz="1800" i="1" u="sng" dirty="0" err="1" smtClean="0"/>
              <a:t>JUnit</a:t>
            </a:r>
            <a:r>
              <a:rPr lang="en-GB" sz="1800" i="1" u="sng" dirty="0" smtClean="0"/>
              <a:t> test cases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GB" sz="1800" dirty="0"/>
              <a:t> </a:t>
            </a:r>
            <a:r>
              <a:rPr lang="en-GB" sz="1800" dirty="0" smtClean="0"/>
              <a:t>                                                          </a:t>
            </a:r>
            <a:r>
              <a:rPr lang="en-GB" sz="1800" dirty="0"/>
              <a:t>(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${</a:t>
            </a: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build.test.dir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GB" sz="1800" dirty="0"/>
              <a:t> )</a:t>
            </a:r>
            <a:endParaRPr lang="en-GB" sz="1800" dirty="0" smtClean="0"/>
          </a:p>
          <a:p>
            <a:pPr eaLnBrk="1" hangingPunct="1">
              <a:spcBef>
                <a:spcPct val="50000"/>
              </a:spcBef>
              <a:buNone/>
            </a:pP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C:\Antbook\ch04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\build\</a:t>
            </a:r>
            <a:r>
              <a:rPr lang="en-GB" sz="1800" b="1" i="1" dirty="0" smtClean="0">
                <a:solidFill>
                  <a:srgbClr val="00B0F0"/>
                </a:solidFill>
                <a:latin typeface="Courier New" pitchFamily="49" charset="0"/>
              </a:rPr>
              <a:t>data</a:t>
            </a:r>
            <a:r>
              <a:rPr lang="en-GB" sz="1800" dirty="0" smtClean="0"/>
              <a:t>       - for </a:t>
            </a:r>
            <a:r>
              <a:rPr lang="en-GB" sz="1800" b="1" i="1" u="sng" dirty="0" smtClean="0">
                <a:solidFill>
                  <a:srgbClr val="0070C0"/>
                </a:solidFill>
              </a:rPr>
              <a:t>test </a:t>
            </a:r>
            <a:r>
              <a:rPr lang="en-GB" sz="1800" b="1" i="1" u="sng" dirty="0" err="1" smtClean="0">
                <a:solidFill>
                  <a:srgbClr val="0070C0"/>
                </a:solidFill>
              </a:rPr>
              <a:t>repots</a:t>
            </a:r>
            <a:r>
              <a:rPr lang="en-GB" sz="1800" b="1" i="1" u="sng" dirty="0" smtClean="0">
                <a:solidFill>
                  <a:srgbClr val="0070C0"/>
                </a:solidFill>
              </a:rPr>
              <a:t> in XML format</a:t>
            </a:r>
            <a:endParaRPr lang="en-GB" sz="1800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C:\Antbook\ch04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\build\</a:t>
            </a:r>
            <a:r>
              <a:rPr lang="en-GB" sz="1800" b="1" i="1" dirty="0" smtClean="0">
                <a:solidFill>
                  <a:srgbClr val="00B0F0"/>
                </a:solidFill>
                <a:latin typeface="Courier New" pitchFamily="49" charset="0"/>
              </a:rPr>
              <a:t>report</a:t>
            </a:r>
            <a:r>
              <a:rPr lang="en-GB" sz="1800" dirty="0" smtClean="0"/>
              <a:t>  - for </a:t>
            </a:r>
            <a:r>
              <a:rPr lang="en-GB" sz="1800" b="1" i="1" u="sng" dirty="0" smtClean="0">
                <a:solidFill>
                  <a:srgbClr val="0070C0"/>
                </a:solidFill>
              </a:rPr>
              <a:t>test </a:t>
            </a:r>
            <a:r>
              <a:rPr lang="en-GB" sz="1800" b="1" i="1" u="sng" dirty="0" err="1" smtClean="0">
                <a:solidFill>
                  <a:srgbClr val="0070C0"/>
                </a:solidFill>
              </a:rPr>
              <a:t>repots</a:t>
            </a:r>
            <a:r>
              <a:rPr lang="en-GB" sz="1800" b="1" i="1" u="sng" dirty="0" smtClean="0">
                <a:solidFill>
                  <a:srgbClr val="0070C0"/>
                </a:solidFill>
              </a:rPr>
              <a:t> in HTML format</a:t>
            </a:r>
            <a:endParaRPr lang="en-GB" sz="1800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GB" sz="1800" dirty="0" smtClean="0"/>
              <a:t>                              </a:t>
            </a:r>
            <a:r>
              <a:rPr lang="en-GB" sz="1800" dirty="0" smtClean="0">
                <a:solidFill>
                  <a:srgbClr val="0070C0"/>
                </a:solidFill>
              </a:rPr>
              <a:t>(</a:t>
            </a:r>
            <a:r>
              <a:rPr lang="en-GB" sz="1800" b="1" dirty="0" smtClean="0">
                <a:solidFill>
                  <a:srgbClr val="FF0000"/>
                </a:solidFill>
              </a:rPr>
              <a:t>new</a:t>
            </a:r>
            <a:r>
              <a:rPr lang="en-GB" sz="1800" dirty="0" smtClean="0">
                <a:solidFill>
                  <a:srgbClr val="0070C0"/>
                </a:solidFill>
              </a:rPr>
              <a:t> directories </a:t>
            </a:r>
            <a:r>
              <a:rPr lang="en-GB" sz="1800" b="1" i="1" dirty="0" smtClean="0">
                <a:solidFill>
                  <a:srgbClr val="00B0F0"/>
                </a:solidFill>
                <a:latin typeface="Courier New" pitchFamily="49" charset="0"/>
              </a:rPr>
              <a:t>data</a:t>
            </a:r>
            <a:r>
              <a:rPr lang="en-GB" sz="1800" dirty="0" smtClean="0">
                <a:solidFill>
                  <a:srgbClr val="0070C0"/>
                </a:solidFill>
              </a:rPr>
              <a:t>  and </a:t>
            </a:r>
            <a:r>
              <a:rPr lang="en-GB" sz="1800" b="1" i="1" dirty="0" smtClean="0">
                <a:solidFill>
                  <a:srgbClr val="00B0F0"/>
                </a:solidFill>
                <a:latin typeface="Courier New" pitchFamily="49" charset="0"/>
              </a:rPr>
              <a:t>report</a:t>
            </a:r>
            <a:r>
              <a:rPr lang="en-GB" sz="1800" b="1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GB" sz="1800" dirty="0" smtClean="0">
                <a:solidFill>
                  <a:srgbClr val="0070C0"/>
                </a:solidFill>
              </a:rPr>
              <a:t>to be considered later)</a:t>
            </a:r>
            <a:endParaRPr lang="en-GB" sz="1800" dirty="0" smtClean="0"/>
          </a:p>
          <a:p>
            <a:pPr eaLnBrk="1" hangingPunct="1">
              <a:spcBef>
                <a:spcPct val="50000"/>
              </a:spcBef>
              <a:buNone/>
            </a:pPr>
            <a:endParaRPr lang="en-GB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023610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lang="en-GB" dirty="0" smtClean="0">
                <a:latin typeface="+mn-lt"/>
              </a:rPr>
              <a:t>First 3</a:t>
            </a:r>
            <a:r>
              <a:rPr lang="en-GB" b="1" dirty="0" smtClean="0">
                <a:solidFill>
                  <a:srgbClr val="FF0000"/>
                </a:solidFill>
                <a:latin typeface="+mn-lt"/>
              </a:rPr>
              <a:t> red coloured</a:t>
            </a:r>
            <a:r>
              <a:rPr lang="en-GB" dirty="0" smtClean="0">
                <a:latin typeface="+mn-lt"/>
              </a:rPr>
              <a:t> directories and their contents are </a:t>
            </a:r>
            <a:r>
              <a:rPr lang="en-GB" b="1" dirty="0" smtClean="0">
                <a:solidFill>
                  <a:srgbClr val="FF0000"/>
                </a:solidFill>
                <a:latin typeface="+mn-lt"/>
              </a:rPr>
              <a:t>created by yourself</a:t>
            </a:r>
            <a:r>
              <a:rPr lang="en-GB" dirty="0" smtClean="0">
                <a:latin typeface="+mn-lt"/>
              </a:rPr>
              <a:t>.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GB" dirty="0" smtClean="0">
                <a:latin typeface="+mn-lt"/>
              </a:rPr>
              <a:t>Other directories should be created </a:t>
            </a:r>
            <a:r>
              <a:rPr lang="en-GB" b="1" dirty="0" smtClean="0">
                <a:solidFill>
                  <a:srgbClr val="FF0000"/>
                </a:solidFill>
                <a:latin typeface="+mn-lt"/>
              </a:rPr>
              <a:t>automatically</a:t>
            </a:r>
            <a:r>
              <a:rPr lang="en-GB" dirty="0" smtClean="0">
                <a:latin typeface="+mn-lt"/>
              </a:rPr>
              <a:t> by your </a:t>
            </a:r>
            <a:r>
              <a:rPr lang="en-GB" b="1" dirty="0" smtClean="0">
                <a:latin typeface="+mn-lt"/>
              </a:rPr>
              <a:t>Ant</a:t>
            </a:r>
            <a:r>
              <a:rPr lang="en-GB" dirty="0" smtClean="0">
                <a:latin typeface="+mn-lt"/>
              </a:rPr>
              <a:t> </a:t>
            </a:r>
            <a:r>
              <a:rPr lang="en-GB" b="1" dirty="0" smtClean="0">
                <a:latin typeface="+mn-lt"/>
              </a:rPr>
              <a:t>build file</a:t>
            </a:r>
            <a:r>
              <a:rPr lang="en-GB" dirty="0" smtClean="0">
                <a:latin typeface="+mn-lt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4"/>
            <a:ext cx="7772400" cy="722311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b="1" dirty="0" smtClean="0">
                <a:solidFill>
                  <a:srgbClr val="FF0000"/>
                </a:solidFill>
              </a:rPr>
              <a:t>Four main steps </a:t>
            </a:r>
            <a:r>
              <a:rPr lang="en-GB" sz="2400" dirty="0" smtClean="0"/>
              <a:t>to do </a:t>
            </a:r>
            <a:r>
              <a:rPr lang="en-GB" sz="2400" b="1" dirty="0" smtClean="0"/>
              <a:t>in</a:t>
            </a:r>
            <a:r>
              <a:rPr lang="en-GB" sz="2400" dirty="0" smtClean="0"/>
              <a:t> </a:t>
            </a:r>
            <a:r>
              <a:rPr lang="en-GB" sz="2400" b="1" dirty="0" smtClean="0"/>
              <a:t>Ant</a:t>
            </a:r>
            <a:r>
              <a:rPr lang="en-GB" sz="2400" dirty="0" smtClean="0"/>
              <a:t> </a:t>
            </a:r>
            <a:r>
              <a:rPr lang="en-GB" sz="2400" b="1" dirty="0" smtClean="0"/>
              <a:t>build file</a:t>
            </a:r>
            <a:r>
              <a:rPr lang="en-GB" sz="2400" dirty="0" smtClean="0"/>
              <a:t> </a:t>
            </a:r>
            <a:br>
              <a:rPr lang="en-GB" sz="2400" dirty="0" smtClean="0"/>
            </a:br>
            <a:r>
              <a:rPr lang="en-GB" sz="2400" dirty="0" smtClean="0"/>
              <a:t>related to </a:t>
            </a:r>
            <a:r>
              <a:rPr lang="en-GB" sz="2400" b="1" dirty="0" err="1" smtClean="0"/>
              <a:t>JUnit</a:t>
            </a:r>
            <a:r>
              <a:rPr lang="en-GB" sz="2400" dirty="0" smtClean="0"/>
              <a:t> </a:t>
            </a:r>
            <a:r>
              <a:rPr lang="en-GB" sz="2400" b="1" dirty="0" smtClean="0">
                <a:solidFill>
                  <a:srgbClr val="FF0000"/>
                </a:solidFill>
              </a:rPr>
              <a:t>testing</a:t>
            </a:r>
          </a:p>
        </p:txBody>
      </p:sp>
      <p:sp>
        <p:nvSpPr>
          <p:cNvPr id="1003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42876" y="714356"/>
            <a:ext cx="8858280" cy="6027012"/>
          </a:xfrm>
          <a:solidFill>
            <a:schemeClr val="bg1"/>
          </a:solidFill>
        </p:spPr>
        <p:txBody>
          <a:bodyPr/>
          <a:lstStyle/>
          <a:p>
            <a:pPr marL="533400" indent="-533400" eaLnBrk="1" hangingPunct="1">
              <a:spcAft>
                <a:spcPts val="0"/>
              </a:spcAft>
            </a:pPr>
            <a:r>
              <a:rPr lang="en-GB" sz="2400" b="1" i="1" u="sng" dirty="0" smtClean="0"/>
              <a:t>Adding testing</a:t>
            </a:r>
            <a:r>
              <a:rPr lang="en-GB" sz="2400" dirty="0" smtClean="0"/>
              <a:t>  into our build process is straightforward: </a:t>
            </a:r>
          </a:p>
          <a:p>
            <a:pPr marL="533400" indent="-533400" eaLnBrk="1" hangingPunct="1">
              <a:spcAft>
                <a:spcPts val="0"/>
              </a:spcAft>
            </a:pPr>
            <a:r>
              <a:rPr lang="en-GB" sz="2400" b="1" dirty="0"/>
              <a:t>A</a:t>
            </a:r>
            <a:r>
              <a:rPr lang="en-GB" sz="2400" b="1" dirty="0" smtClean="0"/>
              <a:t>dd</a:t>
            </a:r>
            <a:r>
              <a:rPr lang="en-GB" sz="2400" dirty="0" smtClean="0"/>
              <a:t> a few </a:t>
            </a:r>
            <a:r>
              <a:rPr lang="en-GB" sz="2400" i="1" u="sng" dirty="0" smtClean="0"/>
              <a:t>targets or tasks:</a:t>
            </a:r>
            <a:endParaRPr lang="en-GB" sz="2400" dirty="0" smtClean="0"/>
          </a:p>
          <a:p>
            <a:pPr marL="1295400" lvl="2" indent="-381000" eaLnBrk="1" hangingPunct="1">
              <a:spcAft>
                <a:spcPts val="0"/>
              </a:spcAft>
              <a:buClr>
                <a:srgbClr val="FF0000"/>
              </a:buClr>
              <a:buFont typeface="Symbol" pitchFamily="18" charset="2"/>
              <a:buAutoNum type="arabicPeriod"/>
            </a:pPr>
            <a:r>
              <a:rPr lang="en-GB" dirty="0"/>
              <a:t>target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test-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/>
              <a:t>to</a:t>
            </a:r>
            <a:r>
              <a:rPr lang="en-GB" i="1" dirty="0" smtClean="0"/>
              <a:t> </a:t>
            </a:r>
            <a:r>
              <a:rPr lang="en-GB" i="1" u="sng" dirty="0" smtClean="0"/>
              <a:t>initialize</a:t>
            </a:r>
            <a:r>
              <a:rPr lang="en-GB" dirty="0" smtClean="0"/>
              <a:t> (&lt;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mkdir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dirty="0" smtClean="0"/>
              <a:t>) </a:t>
            </a:r>
            <a:r>
              <a:rPr lang="en-GB" i="1" u="sng" dirty="0" smtClean="0"/>
              <a:t>the </a:t>
            </a:r>
            <a:r>
              <a:rPr lang="en-GB" b="1" i="1" u="sng" dirty="0" smtClean="0"/>
              <a:t>testing</a:t>
            </a:r>
            <a:r>
              <a:rPr lang="en-GB" i="1" u="sng" dirty="0" smtClean="0"/>
              <a:t> directory structure</a:t>
            </a:r>
            <a:r>
              <a:rPr lang="en-GB" i="1" dirty="0" smtClean="0"/>
              <a:t> </a:t>
            </a:r>
            <a:r>
              <a:rPr lang="en-GB" dirty="0" smtClean="0"/>
              <a:t> (except directories created by yourself manually; these are </a:t>
            </a:r>
            <a:r>
              <a:rPr lang="en-GB" b="1" i="1" u="sng" dirty="0" smtClean="0"/>
              <a:t>last three directories</a:t>
            </a:r>
            <a:r>
              <a:rPr lang="en-GB" dirty="0" smtClean="0"/>
              <a:t> on the </a:t>
            </a:r>
            <a:r>
              <a:rPr lang="en-GB" u="sng" dirty="0" smtClean="0"/>
              <a:t>previous slide</a:t>
            </a:r>
            <a:r>
              <a:rPr lang="en-GB" dirty="0" smtClean="0"/>
              <a:t>), </a:t>
            </a:r>
          </a:p>
          <a:p>
            <a:pPr marL="1295400" lvl="2" indent="-381000" eaLnBrk="1" hangingPunct="1">
              <a:spcAft>
                <a:spcPts val="0"/>
              </a:spcAft>
              <a:buClr>
                <a:srgbClr val="FF0000"/>
              </a:buClr>
              <a:buFont typeface="Symbol" pitchFamily="18" charset="2"/>
              <a:buAutoNum type="arabicPeriod"/>
            </a:pPr>
            <a:r>
              <a:rPr lang="en-GB" dirty="0"/>
              <a:t>target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test-compile </a:t>
            </a:r>
            <a:r>
              <a:rPr lang="en-GB" dirty="0" smtClean="0"/>
              <a:t>to </a:t>
            </a:r>
            <a:r>
              <a:rPr lang="en-GB" i="1" u="sng" dirty="0" smtClean="0"/>
              <a:t>compile the </a:t>
            </a:r>
            <a:r>
              <a:rPr lang="en-GB" b="1" i="1" u="sng" dirty="0" smtClean="0"/>
              <a:t>test</a:t>
            </a:r>
            <a:r>
              <a:rPr lang="en-GB" i="1" u="sng" dirty="0" smtClean="0"/>
              <a:t> code</a:t>
            </a:r>
            <a:r>
              <a:rPr lang="en-GB" dirty="0" smtClean="0"/>
              <a:t> with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javac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dirty="0" smtClean="0"/>
              <a:t>, </a:t>
            </a:r>
          </a:p>
          <a:p>
            <a:pPr marL="1295400" lvl="2" indent="-381000" eaLnBrk="1" hangingPunct="1">
              <a:spcAft>
                <a:spcPts val="0"/>
              </a:spcAft>
              <a:buClr>
                <a:srgbClr val="FF0000"/>
              </a:buClr>
              <a:buFont typeface="Symbol" pitchFamily="18" charset="2"/>
              <a:buAutoNum type="arabicPeriod"/>
            </a:pPr>
            <a:r>
              <a:rPr lang="en-GB" dirty="0"/>
              <a:t>t</a:t>
            </a:r>
            <a:r>
              <a:rPr lang="en-GB" dirty="0" smtClean="0"/>
              <a:t>arget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en-GB" dirty="0" smtClean="0"/>
              <a:t> (or the like) to </a:t>
            </a:r>
            <a:r>
              <a:rPr lang="en-GB" i="1" u="sng" dirty="0" smtClean="0"/>
              <a:t>execute the </a:t>
            </a:r>
            <a:r>
              <a:rPr lang="en-GB" b="1" i="1" u="sng" dirty="0" smtClean="0"/>
              <a:t>tests</a:t>
            </a:r>
            <a:r>
              <a:rPr lang="en-GB" dirty="0" smtClean="0"/>
              <a:t>  with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&gt; </a:t>
            </a:r>
            <a:r>
              <a:rPr lang="en-GB" dirty="0" smtClean="0"/>
              <a:t>(or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&lt;java&gt;</a:t>
            </a:r>
            <a:r>
              <a:rPr lang="en-GB" dirty="0" smtClean="0"/>
              <a:t>), </a:t>
            </a:r>
          </a:p>
          <a:p>
            <a:pPr marL="1295400" lvl="2" indent="-381000" eaLnBrk="1" hangingPunct="1">
              <a:spcAft>
                <a:spcPts val="0"/>
              </a:spcAft>
              <a:buClr>
                <a:srgbClr val="FF0000"/>
              </a:buClr>
              <a:buFont typeface="Symbol" pitchFamily="18" charset="2"/>
              <a:buAutoNum type="arabicPeriod"/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junitreport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dirty="0"/>
              <a:t> and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&lt;report&gt; </a:t>
            </a:r>
            <a:r>
              <a:rPr lang="en-GB" dirty="0" smtClean="0"/>
              <a:t>tasks to </a:t>
            </a:r>
            <a:r>
              <a:rPr lang="en-GB" i="1" u="sng" dirty="0" smtClean="0"/>
              <a:t>generate the </a:t>
            </a:r>
            <a:r>
              <a:rPr lang="en-GB" b="1" i="1" u="sng" dirty="0" smtClean="0"/>
              <a:t>test reports</a:t>
            </a:r>
            <a:r>
              <a:rPr lang="en-GB" dirty="0" smtClean="0"/>
              <a:t>  (to be considered later). </a:t>
            </a:r>
            <a:endParaRPr lang="en-GB" sz="2400" dirty="0" smtClean="0"/>
          </a:p>
          <a:p>
            <a:pPr marL="533400" indent="-533400" eaLnBrk="1" hangingPunct="1">
              <a:spcAft>
                <a:spcPts val="0"/>
              </a:spcAft>
            </a:pPr>
            <a:r>
              <a:rPr lang="en-GB" sz="2400" dirty="0" smtClean="0"/>
              <a:t>Note that besides testing we need as usually also </a:t>
            </a:r>
            <a:r>
              <a:rPr lang="en-GB" sz="2400" b="1" dirty="0" smtClean="0">
                <a:solidFill>
                  <a:srgbClr val="FF0000"/>
                </a:solidFill>
              </a:rPr>
              <a:t>steps</a:t>
            </a:r>
            <a:r>
              <a:rPr lang="en-GB" sz="2400" dirty="0" smtClean="0"/>
              <a:t> and </a:t>
            </a:r>
            <a:r>
              <a:rPr lang="en-GB" sz="2400" b="1" dirty="0" smtClean="0">
                <a:solidFill>
                  <a:srgbClr val="FF0000"/>
                </a:solidFill>
              </a:rPr>
              <a:t>targets</a:t>
            </a:r>
            <a:r>
              <a:rPr lang="en-GB" sz="2400" dirty="0" smtClean="0"/>
              <a:t> </a:t>
            </a:r>
            <a:r>
              <a:rPr lang="en-GB" sz="2400" b="1" dirty="0" smtClean="0">
                <a:solidFill>
                  <a:srgbClr val="FF0000"/>
                </a:solidFill>
              </a:rPr>
              <a:t>dealing with source code </a:t>
            </a:r>
            <a:r>
              <a:rPr lang="en-GB" sz="2400" dirty="0" smtClean="0"/>
              <a:t>in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GB" sz="2400" dirty="0" smtClean="0"/>
              <a:t> not mentioned above.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4248" y="6248400"/>
            <a:ext cx="1905000" cy="457200"/>
          </a:xfrm>
        </p:spPr>
        <p:txBody>
          <a:bodyPr/>
          <a:lstStyle/>
          <a:p>
            <a:pPr>
              <a:defRPr/>
            </a:pPr>
            <a:fld id="{0708F176-22AA-41A6-97FA-929F34ABD9E1}" type="slidenum">
              <a:rPr lang="en-GB"/>
              <a:pPr>
                <a:defRPr/>
              </a:pPr>
              <a:t>21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D303CB-3AE7-4987-9515-CCEADED6F6D5}" type="slidenum">
              <a:rPr lang="en-GB"/>
              <a:pPr>
                <a:defRPr/>
              </a:pPr>
              <a:t>22</a:t>
            </a:fld>
            <a:endParaRPr lang="en-GB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0"/>
            <a:ext cx="7772400" cy="836712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400" b="1" dirty="0" smtClean="0"/>
              <a:t>Ant</a:t>
            </a:r>
            <a:r>
              <a:rPr lang="en-GB" sz="2400" dirty="0" smtClean="0"/>
              <a:t> build process related to </a:t>
            </a:r>
            <a:r>
              <a:rPr lang="en-GB" sz="2400" b="1" dirty="0" err="1" smtClean="0"/>
              <a:t>JUnit</a:t>
            </a:r>
            <a:r>
              <a:rPr lang="en-GB" sz="2400" dirty="0" smtClean="0"/>
              <a:t> testing</a:t>
            </a:r>
            <a:br>
              <a:rPr lang="en-GB" sz="2400" dirty="0" smtClean="0"/>
            </a:br>
            <a:r>
              <a:rPr lang="en-GB" sz="2400" b="1" dirty="0" smtClean="0">
                <a:solidFill>
                  <a:srgbClr val="FF0000"/>
                </a:solidFill>
              </a:rPr>
              <a:t>Some more details</a:t>
            </a:r>
          </a:p>
        </p:txBody>
      </p:sp>
      <p:sp>
        <p:nvSpPr>
          <p:cNvPr id="1024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42844" y="2060848"/>
            <a:ext cx="8964612" cy="2160240"/>
          </a:xfrm>
          <a:solidFill>
            <a:srgbClr val="00FFFF">
              <a:alpha val="50000"/>
            </a:srgbClr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&lt;property name="</a:t>
            </a:r>
            <a:r>
              <a:rPr lang="en-GB" sz="1800" b="1" dirty="0" smtClean="0">
                <a:solidFill>
                  <a:srgbClr val="FF0000"/>
                </a:solidFill>
                <a:latin typeface="Courier New" pitchFamily="49" charset="0"/>
              </a:rPr>
              <a:t>src.dir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" value="</a:t>
            </a:r>
            <a:r>
              <a:rPr lang="en-GB" sz="1800" b="1" dirty="0" err="1" smtClean="0">
                <a:solidFill>
                  <a:srgbClr val="000000"/>
                </a:solidFill>
                <a:latin typeface="Courier New" pitchFamily="49" charset="0"/>
              </a:rPr>
              <a:t>src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"/&gt; </a:t>
            </a:r>
          </a:p>
          <a:p>
            <a:pPr eaLnBrk="1" hangingPunct="1">
              <a:lnSpc>
                <a:spcPct val="90000"/>
              </a:lnSpc>
              <a:buNone/>
            </a:pPr>
            <a:endParaRPr lang="en-GB" sz="18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&lt;property name="</a:t>
            </a:r>
            <a:r>
              <a:rPr lang="en-GB" sz="1800" b="1" dirty="0" err="1" smtClean="0">
                <a:solidFill>
                  <a:srgbClr val="FF0000"/>
                </a:solidFill>
                <a:latin typeface="Courier New" pitchFamily="49" charset="0"/>
              </a:rPr>
              <a:t>src.test.dir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" value="test"/&gt;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18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&lt;property </a:t>
            </a: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name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sz="1800" b="1" i="1" dirty="0" smtClean="0">
                <a:solidFill>
                  <a:srgbClr val="FF0000"/>
                </a:solidFill>
                <a:latin typeface="Courier New" pitchFamily="49" charset="0"/>
              </a:rPr>
              <a:t>build.dir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" </a:t>
            </a: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location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="build"/&gt;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1800" b="1" dirty="0" smtClean="0">
                <a:solidFill>
                  <a:srgbClr val="FF0000"/>
                </a:solidFill>
                <a:latin typeface="Courier New" pitchFamily="49" charset="0"/>
              </a:rPr>
              <a:t>More properties...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395288" y="860519"/>
            <a:ext cx="8424862" cy="120032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400" i="1" u="sng" dirty="0">
                <a:latin typeface="Tahoma" pitchFamily="34" charset="0"/>
              </a:rPr>
              <a:t>Before above four steps</a:t>
            </a:r>
            <a:r>
              <a:rPr lang="en-GB" sz="2400" dirty="0" smtClean="0">
                <a:latin typeface="Tahoma" pitchFamily="34" charset="0"/>
              </a:rPr>
              <a:t>, </a:t>
            </a:r>
            <a:r>
              <a:rPr lang="en-GB" sz="2400" dirty="0">
                <a:latin typeface="Tahoma" pitchFamily="34" charset="0"/>
              </a:rPr>
              <a:t>we </a:t>
            </a:r>
            <a:r>
              <a:rPr lang="en-GB" sz="2400" dirty="0" smtClean="0">
                <a:latin typeface="Tahoma" pitchFamily="34" charset="0"/>
              </a:rPr>
              <a:t>should start with assigning </a:t>
            </a:r>
            <a:r>
              <a:rPr lang="en-GB" sz="2400" b="1" i="1" u="sng" dirty="0">
                <a:latin typeface="Tahoma" pitchFamily="34" charset="0"/>
              </a:rPr>
              <a:t>properties</a:t>
            </a:r>
            <a:r>
              <a:rPr lang="en-GB" sz="2400" dirty="0">
                <a:latin typeface="Tahoma" pitchFamily="34" charset="0"/>
              </a:rPr>
              <a:t>  to </a:t>
            </a:r>
            <a:r>
              <a:rPr lang="en-GB" sz="2400" dirty="0" smtClean="0">
                <a:latin typeface="Tahoma" pitchFamily="34" charset="0"/>
              </a:rPr>
              <a:t>various </a:t>
            </a:r>
            <a:r>
              <a:rPr lang="en-GB" sz="2400" b="1" i="1" u="sng" dirty="0">
                <a:latin typeface="Tahoma" pitchFamily="34" charset="0"/>
              </a:rPr>
              <a:t>directories</a:t>
            </a:r>
            <a:r>
              <a:rPr lang="en-GB" sz="2400" dirty="0">
                <a:latin typeface="Tahoma" pitchFamily="34" charset="0"/>
              </a:rPr>
              <a:t>  used by </a:t>
            </a:r>
            <a:r>
              <a:rPr lang="en-GB" sz="2400" dirty="0" smtClean="0">
                <a:latin typeface="Tahoma" pitchFamily="34" charset="0"/>
              </a:rPr>
              <a:t>our (</a:t>
            </a:r>
            <a:r>
              <a:rPr lang="en-GB" sz="2400" b="1" dirty="0" smtClean="0">
                <a:latin typeface="Tahoma" pitchFamily="34" charset="0"/>
              </a:rPr>
              <a:t>compile</a:t>
            </a:r>
            <a:r>
              <a:rPr lang="en-GB" sz="2400" dirty="0" smtClean="0">
                <a:latin typeface="Tahoma" pitchFamily="34" charset="0"/>
              </a:rPr>
              <a:t> and) </a:t>
            </a:r>
            <a:r>
              <a:rPr lang="en-GB" sz="2400" b="1" dirty="0" smtClean="0">
                <a:latin typeface="Tahoma" pitchFamily="34" charset="0"/>
              </a:rPr>
              <a:t>test</a:t>
            </a:r>
            <a:r>
              <a:rPr lang="en-GB" sz="2400" dirty="0" smtClean="0">
                <a:latin typeface="Tahoma" pitchFamily="34" charset="0"/>
              </a:rPr>
              <a:t> </a:t>
            </a:r>
            <a:r>
              <a:rPr lang="en-GB" sz="2400" dirty="0">
                <a:latin typeface="Tahoma" pitchFamily="34" charset="0"/>
              </a:rPr>
              <a:t>targets:</a:t>
            </a: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5207087" y="3645024"/>
            <a:ext cx="3079689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GB" sz="1800" dirty="0"/>
              <a:t>C:\Antbook\ch04\</a:t>
            </a:r>
            <a:r>
              <a:rPr lang="en-GB" sz="1800" b="1" dirty="0">
                <a:solidFill>
                  <a:srgbClr val="000000"/>
                </a:solidFill>
              </a:rPr>
              <a:t>build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929322" y="2132856"/>
            <a:ext cx="2803973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GB" sz="1800" dirty="0"/>
              <a:t>C:\</a:t>
            </a:r>
            <a:r>
              <a:rPr lang="en-GB" sz="1800" dirty="0" smtClean="0"/>
              <a:t>Antbook\ch04\</a:t>
            </a:r>
            <a:r>
              <a:rPr lang="en-GB" sz="1800" b="1" dirty="0" smtClean="0">
                <a:solidFill>
                  <a:srgbClr val="000000"/>
                </a:solidFill>
              </a:rPr>
              <a:t>src</a:t>
            </a:r>
            <a:endParaRPr lang="en-GB" sz="1800" b="1" dirty="0">
              <a:solidFill>
                <a:srgbClr val="000000"/>
              </a:solidFill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059325" y="2924944"/>
            <a:ext cx="2941831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GB" sz="1800" dirty="0"/>
              <a:t>C:\</a:t>
            </a:r>
            <a:r>
              <a:rPr lang="en-GB" sz="1800" dirty="0" smtClean="0"/>
              <a:t>Antbook\ch04\</a:t>
            </a:r>
            <a:r>
              <a:rPr lang="en-GB" sz="1800" b="1" dirty="0" smtClean="0">
                <a:solidFill>
                  <a:srgbClr val="000000"/>
                </a:solidFill>
              </a:rPr>
              <a:t>test</a:t>
            </a:r>
            <a:endParaRPr lang="en-GB" sz="1800" b="1" dirty="0">
              <a:solidFill>
                <a:srgbClr val="000000"/>
              </a:solidFill>
            </a:endParaRPr>
          </a:p>
        </p:txBody>
      </p:sp>
      <p:sp>
        <p:nvSpPr>
          <p:cNvPr id="1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00034" y="4437112"/>
            <a:ext cx="8318530" cy="17281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GB" sz="2400" b="1" i="1" u="sng" dirty="0" smtClean="0"/>
              <a:t>Benefits</a:t>
            </a:r>
            <a:r>
              <a:rPr lang="en-GB" sz="2400" dirty="0" smtClean="0"/>
              <a:t>  of presentation of directories by properties: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GB" sz="2400" dirty="0" smtClean="0"/>
              <a:t>If you want to change your system of directories, this can be done only in one place of build file.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 animBg="1"/>
      <p:bldP spid="11" grpId="0" animBg="1"/>
      <p:bldP spid="12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00034" y="928670"/>
            <a:ext cx="8464454" cy="5812698"/>
          </a:xfrm>
          <a:solidFill>
            <a:srgbClr val="FFFF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GB" sz="2400" b="1" i="1" u="sng" dirty="0" smtClean="0"/>
              <a:t>Benefits</a:t>
            </a:r>
            <a:r>
              <a:rPr lang="en-GB" sz="2400" dirty="0" smtClean="0"/>
              <a:t>  of presentation of directories by properties: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GB" sz="2400" dirty="0" smtClean="0"/>
              <a:t>Also, we can easily </a:t>
            </a:r>
            <a:r>
              <a:rPr lang="en-GB" sz="2400" b="1" i="1" dirty="0" smtClean="0"/>
              <a:t>control</a:t>
            </a:r>
            <a:r>
              <a:rPr lang="en-GB" sz="2400" dirty="0" smtClean="0"/>
              <a:t>  e.g. where </a:t>
            </a:r>
            <a:r>
              <a:rPr lang="en-GB" sz="2400" b="1" dirty="0" smtClean="0"/>
              <a:t>Ant</a:t>
            </a:r>
            <a:r>
              <a:rPr lang="en-GB" sz="2400" dirty="0" smtClean="0"/>
              <a:t> places </a:t>
            </a:r>
            <a:r>
              <a:rPr lang="en-GB" sz="2400" b="1" i="1" u="sng" dirty="0" smtClean="0"/>
              <a:t>test reports</a:t>
            </a:r>
            <a:r>
              <a:rPr lang="en-GB" sz="2400" dirty="0" smtClean="0"/>
              <a:t>  by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GB" sz="2400" i="1" u="sng" dirty="0" smtClean="0"/>
              <a:t>overriding</a:t>
            </a:r>
            <a:r>
              <a:rPr lang="en-GB" sz="2400" dirty="0" smtClean="0"/>
              <a:t> 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test.reports.dir</a:t>
            </a:r>
            <a:r>
              <a:rPr lang="en-GB" sz="2400" dirty="0" smtClean="0"/>
              <a:t> </a:t>
            </a:r>
            <a:r>
              <a:rPr lang="en-GB" sz="2400" dirty="0"/>
              <a:t> </a:t>
            </a:r>
            <a:r>
              <a:rPr lang="en-GB" sz="2400" dirty="0" smtClean="0"/>
              <a:t>in command line as </a:t>
            </a:r>
          </a:p>
          <a:p>
            <a:pPr lvl="1" algn="ctr" eaLnBrk="1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 b="1" dirty="0" smtClean="0">
                <a:solidFill>
                  <a:srgbClr val="FF0000"/>
                </a:solidFill>
                <a:latin typeface="Courier New" pitchFamily="49" charset="0"/>
              </a:rPr>
              <a:t>-</a:t>
            </a:r>
            <a:r>
              <a:rPr lang="en-GB" sz="2400" dirty="0" err="1" smtClean="0">
                <a:solidFill>
                  <a:srgbClr val="FF0000"/>
                </a:solidFill>
                <a:latin typeface="Courier New" pitchFamily="49" charset="0"/>
              </a:rPr>
              <a:t>D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test.reports.dir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=C:\REPORTS</a:t>
            </a:r>
            <a:endParaRPr lang="en-GB" sz="2400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None/>
            </a:pPr>
            <a:r>
              <a:rPr lang="en-GB" sz="2400" dirty="0" smtClean="0"/>
              <a:t>   to </a:t>
            </a:r>
            <a:r>
              <a:rPr lang="en-GB" sz="2400" b="1" dirty="0" smtClean="0"/>
              <a:t>temporary</a:t>
            </a:r>
            <a:r>
              <a:rPr lang="en-GB" sz="2400" dirty="0" smtClean="0"/>
              <a:t> </a:t>
            </a:r>
            <a:r>
              <a:rPr lang="en-GB" sz="2400" b="1" dirty="0" smtClean="0"/>
              <a:t>change</a:t>
            </a:r>
            <a:r>
              <a:rPr lang="en-GB" sz="2400" dirty="0" smtClean="0"/>
              <a:t> the standard (default) behaviour described in our </a:t>
            </a:r>
            <a:r>
              <a:rPr lang="en-GB" sz="2400" b="1" dirty="0" smtClean="0"/>
              <a:t>Ant</a:t>
            </a:r>
            <a:r>
              <a:rPr lang="en-GB" sz="2400" dirty="0" smtClean="0"/>
              <a:t> build file.</a:t>
            </a:r>
          </a:p>
          <a:p>
            <a:pPr marL="0" indent="0" eaLnBrk="1" hangingPunct="1">
              <a:lnSpc>
                <a:spcPct val="90000"/>
              </a:lnSpc>
              <a:spcAft>
                <a:spcPts val="600"/>
              </a:spcAft>
              <a:buNone/>
            </a:pPr>
            <a:endParaRPr lang="en-GB" sz="2400" b="1" dirty="0" smtClean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90000"/>
              </a:lnSpc>
              <a:spcAft>
                <a:spcPts val="600"/>
              </a:spcAft>
              <a:buNone/>
            </a:pPr>
            <a:r>
              <a:rPr lang="en-GB" sz="2400" b="1" dirty="0" smtClean="0">
                <a:solidFill>
                  <a:srgbClr val="FF0000"/>
                </a:solidFill>
              </a:rPr>
              <a:t>Thus, in 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mybuild.xml</a:t>
            </a:r>
            <a:r>
              <a:rPr lang="en-GB" sz="2400" b="1" dirty="0" smtClean="0">
                <a:solidFill>
                  <a:srgbClr val="FF0000"/>
                </a:solidFill>
              </a:rPr>
              <a:t> you should present all </a:t>
            </a:r>
            <a:r>
              <a:rPr lang="en-GB" sz="2400" b="1" u="sng" dirty="0" smtClean="0">
                <a:solidFill>
                  <a:srgbClr val="FF0000"/>
                </a:solidFill>
              </a:rPr>
              <a:t>directories</a:t>
            </a:r>
            <a:r>
              <a:rPr lang="en-GB" sz="2400" b="1" dirty="0" smtClean="0">
                <a:solidFill>
                  <a:srgbClr val="FF0000"/>
                </a:solidFill>
              </a:rPr>
              <a:t> by </a:t>
            </a:r>
            <a:r>
              <a:rPr lang="en-GB" sz="2400" b="1" u="sng" dirty="0" smtClean="0">
                <a:solidFill>
                  <a:srgbClr val="FF0000"/>
                </a:solidFill>
              </a:rPr>
              <a:t>properties</a:t>
            </a:r>
            <a:r>
              <a:rPr lang="en-GB" sz="2400" b="1" dirty="0" smtClean="0">
                <a:solidFill>
                  <a:srgbClr val="FF0000"/>
                </a:solidFill>
              </a:rPr>
              <a:t> </a:t>
            </a:r>
          </a:p>
          <a:p>
            <a:pPr marL="0" indent="0" eaLnBrk="1" hangingPunct="1">
              <a:lnSpc>
                <a:spcPct val="90000"/>
              </a:lnSpc>
              <a:spcAft>
                <a:spcPts val="600"/>
              </a:spcAft>
              <a:buNone/>
            </a:pPr>
            <a:r>
              <a:rPr lang="en-GB" sz="2400" dirty="0" smtClean="0"/>
              <a:t>(</a:t>
            </a:r>
            <a:r>
              <a:rPr lang="en-GB" sz="2400" b="1" i="1" dirty="0" smtClean="0"/>
              <a:t>except those</a:t>
            </a:r>
            <a:r>
              <a:rPr lang="en-GB" sz="2400" dirty="0" smtClean="0"/>
              <a:t>  directories </a:t>
            </a:r>
            <a:r>
              <a:rPr lang="en-GB" sz="2400" b="1" i="1" dirty="0" smtClean="0"/>
              <a:t>related to package declarations  </a:t>
            </a:r>
            <a:r>
              <a:rPr lang="en-GB" sz="2400" dirty="0" smtClean="0"/>
              <a:t>which you create </a:t>
            </a:r>
            <a:r>
              <a:rPr lang="en-GB" sz="2400" b="1" i="1" dirty="0" smtClean="0"/>
              <a:t>manually</a:t>
            </a:r>
            <a:r>
              <a:rPr lang="en-GB" sz="2400" dirty="0" smtClean="0"/>
              <a:t>  for your source files and test cases and need not mention in 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mybuild.xml</a:t>
            </a:r>
            <a:r>
              <a:rPr lang="en-GB" sz="2400" dirty="0" smtClean="0"/>
              <a:t>)</a:t>
            </a:r>
            <a:r>
              <a:rPr lang="en-GB" sz="2400" b="1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4820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-24"/>
            <a:ext cx="7772400" cy="928694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 b="1" dirty="0" smtClean="0"/>
              <a:t>Ant</a:t>
            </a:r>
            <a:r>
              <a:rPr lang="en-GB" sz="2800" dirty="0" smtClean="0"/>
              <a:t> build process related to </a:t>
            </a:r>
            <a:r>
              <a:rPr lang="en-GB" sz="2800" b="1" dirty="0" err="1" smtClean="0"/>
              <a:t>JUnit</a:t>
            </a:r>
            <a:r>
              <a:rPr lang="en-GB" sz="2800" dirty="0" smtClean="0"/>
              <a:t> testing</a:t>
            </a:r>
            <a:br>
              <a:rPr lang="en-GB" sz="2800" dirty="0" smtClean="0"/>
            </a:br>
            <a:r>
              <a:rPr lang="en-GB" sz="2800" b="1" dirty="0" smtClean="0"/>
              <a:t>Some more details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42C5B5-2AA5-42B1-AC69-3E178EB385C9}" type="slidenum">
              <a:rPr lang="en-GB"/>
              <a:pPr>
                <a:defRPr/>
              </a:pPr>
              <a:t>23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79CA09-A239-429C-B575-094AF91CD89E}" type="slidenum">
              <a:rPr lang="en-GB"/>
              <a:pPr>
                <a:defRPr/>
              </a:pPr>
              <a:t>24</a:t>
            </a:fld>
            <a:endParaRPr lang="en-GB"/>
          </a:p>
        </p:txBody>
      </p:sp>
      <p:sp>
        <p:nvSpPr>
          <p:cNvPr id="1054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-32" y="3143248"/>
            <a:ext cx="9144032" cy="1714512"/>
          </a:xfrm>
          <a:solidFill>
            <a:srgbClr val="00FFFF"/>
          </a:solidFill>
        </p:spPr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path</a:t>
            </a: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id</a:t>
            </a: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sz="18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test.classpath</a:t>
            </a: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"&gt;</a:t>
            </a:r>
          </a:p>
          <a:p>
            <a:pPr>
              <a:spcBef>
                <a:spcPct val="0"/>
              </a:spcBef>
              <a:buClrTx/>
              <a:buNone/>
              <a:defRPr/>
            </a:pP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  &lt;</a:t>
            </a:r>
            <a:r>
              <a:rPr lang="en-GB" sz="1800" dirty="0" err="1" smtClean="0">
                <a:solidFill>
                  <a:srgbClr val="000000"/>
                </a:solidFill>
                <a:latin typeface="Courier New" pitchFamily="49" charset="0"/>
              </a:rPr>
              <a:t>pathelement</a:t>
            </a: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 location="${</a:t>
            </a:r>
            <a:r>
              <a:rPr lang="en-GB" sz="1800" dirty="0" err="1" smtClean="0">
                <a:solidFill>
                  <a:srgbClr val="000000"/>
                </a:solidFill>
                <a:latin typeface="Courier New" pitchFamily="49" charset="0"/>
              </a:rPr>
              <a:t>build.test.dir</a:t>
            </a: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}"/&gt; </a:t>
            </a:r>
            <a:r>
              <a:rPr lang="en-GB" sz="1800" b="1" dirty="0" smtClean="0">
                <a:solidFill>
                  <a:srgbClr val="FF0000"/>
                </a:solidFill>
                <a:latin typeface="Courier New" pitchFamily="49" charset="0"/>
              </a:rPr>
              <a:t>&lt;!-- build/test --&gt;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  &lt;</a:t>
            </a:r>
            <a:r>
              <a:rPr lang="en-GB" sz="1800" dirty="0" err="1" smtClean="0">
                <a:solidFill>
                  <a:srgbClr val="000000"/>
                </a:solidFill>
                <a:latin typeface="Courier New" pitchFamily="49" charset="0"/>
              </a:rPr>
              <a:t>pathelement</a:t>
            </a: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 location="</a:t>
            </a:r>
            <a:r>
              <a:rPr lang="en-GB" sz="1800" b="1" dirty="0" smtClean="0">
                <a:solidFill>
                  <a:srgbClr val="FF0000"/>
                </a:solidFill>
                <a:latin typeface="Courier New" pitchFamily="49" charset="0"/>
              </a:rPr>
              <a:t>C:\JAVA\junit4.8.2\junit-4.8.2.jar</a:t>
            </a: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"/&gt;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  &lt;</a:t>
            </a:r>
            <a:r>
              <a:rPr lang="en-GB" sz="1800" b="1" dirty="0" err="1" smtClean="0">
                <a:solidFill>
                  <a:srgbClr val="000000"/>
                </a:solidFill>
                <a:latin typeface="Courier New" pitchFamily="49" charset="0"/>
              </a:rPr>
              <a:t>pathelement</a:t>
            </a: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 location="${</a:t>
            </a:r>
            <a:r>
              <a:rPr lang="en-GB" sz="1800" b="1" dirty="0" err="1" smtClean="0">
                <a:solidFill>
                  <a:srgbClr val="000000"/>
                </a:solidFill>
                <a:latin typeface="Courier New" pitchFamily="49" charset="0"/>
              </a:rPr>
              <a:t>build.classes.dir</a:t>
            </a: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}"/&gt; 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                         </a:t>
            </a:r>
            <a:r>
              <a:rPr lang="en-GB" sz="1800" b="1" dirty="0" smtClean="0">
                <a:solidFill>
                  <a:srgbClr val="FF0000"/>
                </a:solidFill>
                <a:latin typeface="Courier New" pitchFamily="49" charset="0"/>
              </a:rPr>
              <a:t>&lt;!-- build/classes --&gt;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&lt;/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path</a:t>
            </a: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250825" y="1415154"/>
            <a:ext cx="8569325" cy="153580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dirty="0">
                <a:latin typeface="Tahoma" pitchFamily="34" charset="0"/>
              </a:rPr>
              <a:t>For </a:t>
            </a:r>
            <a:r>
              <a:rPr lang="en-GB" i="1" u="sng" dirty="0">
                <a:latin typeface="Tahoma" pitchFamily="34" charset="0"/>
              </a:rPr>
              <a:t>compiling</a:t>
            </a:r>
            <a:r>
              <a:rPr lang="en-GB" dirty="0">
                <a:latin typeface="Tahoma" pitchFamily="34" charset="0"/>
              </a:rPr>
              <a:t>  and </a:t>
            </a:r>
            <a:r>
              <a:rPr lang="en-GB" i="1" u="sng" dirty="0">
                <a:latin typeface="Tahoma" pitchFamily="34" charset="0"/>
              </a:rPr>
              <a:t>running</a:t>
            </a:r>
            <a:r>
              <a:rPr lang="en-GB" dirty="0">
                <a:latin typeface="Tahoma" pitchFamily="34" charset="0"/>
              </a:rPr>
              <a:t>  source files and tests cases we need </a:t>
            </a:r>
            <a:r>
              <a:rPr lang="en-GB" b="1" i="1" u="sng" dirty="0" err="1">
                <a:latin typeface="Tahoma" pitchFamily="34" charset="0"/>
              </a:rPr>
              <a:t>classpath</a:t>
            </a:r>
            <a:r>
              <a:rPr lang="en-GB" b="1" i="1" u="sng" dirty="0">
                <a:latin typeface="Tahoma" pitchFamily="34" charset="0"/>
              </a:rPr>
              <a:t> </a:t>
            </a:r>
            <a:r>
              <a:rPr lang="en-GB" dirty="0">
                <a:latin typeface="Tahoma" pitchFamily="34" charset="0"/>
              </a:rPr>
              <a:t> which has been already introduced into </a:t>
            </a:r>
            <a:r>
              <a:rPr lang="en-GB" b="1" dirty="0" smtClean="0">
                <a:solidFill>
                  <a:srgbClr val="000000"/>
                </a:solidFill>
              </a:rPr>
              <a:t>mybuild.xml</a:t>
            </a:r>
            <a:r>
              <a:rPr lang="en-GB" dirty="0" smtClean="0">
                <a:latin typeface="Tahoma" pitchFamily="34" charset="0"/>
              </a:rPr>
              <a:t> </a:t>
            </a:r>
            <a:r>
              <a:rPr lang="en-GB" dirty="0">
                <a:latin typeface="Tahoma" pitchFamily="34" charset="0"/>
              </a:rPr>
              <a:t>in  </a:t>
            </a:r>
          </a:p>
          <a:p>
            <a:pPr>
              <a:spcAft>
                <a:spcPts val="600"/>
              </a:spcAft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400" b="1" dirty="0" smtClean="0">
                <a:latin typeface="Tahoma" pitchFamily="34" charset="0"/>
                <a:hlinkClick r:id="rId3"/>
              </a:rPr>
              <a:t>11. </a:t>
            </a:r>
            <a:r>
              <a:rPr lang="en-GB" sz="2400" b="1" dirty="0">
                <a:latin typeface="Tahoma" pitchFamily="34" charset="0"/>
                <a:hlinkClick r:id="rId3"/>
              </a:rPr>
              <a:t>Ant, Testing and </a:t>
            </a:r>
            <a:r>
              <a:rPr lang="en-GB" sz="2400" b="1" dirty="0" err="1">
                <a:latin typeface="Tahoma" pitchFamily="34" charset="0"/>
                <a:hlinkClick r:id="rId3"/>
              </a:rPr>
              <a:t>JUnit</a:t>
            </a:r>
            <a:r>
              <a:rPr lang="en-GB" sz="2400" dirty="0">
                <a:latin typeface="Tahoma" pitchFamily="34" charset="0"/>
              </a:rPr>
              <a:t> </a:t>
            </a:r>
            <a:r>
              <a:rPr lang="en-GB" dirty="0">
                <a:latin typeface="Tahoma" pitchFamily="34" charset="0"/>
              </a:rPr>
              <a:t>, </a:t>
            </a:r>
            <a:r>
              <a:rPr lang="en-GB" b="1" dirty="0" smtClean="0">
                <a:latin typeface="Tahoma" pitchFamily="34" charset="0"/>
              </a:rPr>
              <a:t>Slides 14 and 29</a:t>
            </a:r>
            <a:r>
              <a:rPr lang="en-GB" dirty="0" smtClean="0">
                <a:latin typeface="Tahoma" pitchFamily="34" charset="0"/>
              </a:rPr>
              <a:t> </a:t>
            </a:r>
            <a:r>
              <a:rPr lang="en-GB" dirty="0">
                <a:latin typeface="Tahoma" pitchFamily="34" charset="0"/>
              </a:rPr>
              <a:t>(and repeated now):</a:t>
            </a:r>
            <a:r>
              <a:rPr lang="en-GB" dirty="0">
                <a:latin typeface="AGaramond-Regular"/>
              </a:rPr>
              <a:t> </a:t>
            </a:r>
          </a:p>
        </p:txBody>
      </p:sp>
      <p:sp>
        <p:nvSpPr>
          <p:cNvPr id="35848" name="Rectangle 9"/>
          <p:cNvSpPr>
            <a:spLocks noGrp="1" noChangeArrowheads="1"/>
          </p:cNvSpPr>
          <p:nvPr>
            <p:ph type="title"/>
          </p:nvPr>
        </p:nvSpPr>
        <p:spPr>
          <a:xfrm>
            <a:off x="533400" y="234934"/>
            <a:ext cx="7772400" cy="90805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 b="1" smtClean="0"/>
              <a:t>Ant</a:t>
            </a:r>
            <a:r>
              <a:rPr lang="en-GB" sz="2800" smtClean="0"/>
              <a:t> build process related to </a:t>
            </a:r>
            <a:r>
              <a:rPr lang="en-GB" sz="2800" b="1" smtClean="0"/>
              <a:t>JUnit</a:t>
            </a:r>
            <a:r>
              <a:rPr lang="en-GB" sz="2800" smtClean="0"/>
              <a:t> testing</a:t>
            </a:r>
            <a:br>
              <a:rPr lang="en-GB" sz="2800" smtClean="0"/>
            </a:br>
            <a:r>
              <a:rPr lang="en-GB" sz="2800" b="1" smtClean="0"/>
              <a:t>Some more details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158" y="5286388"/>
            <a:ext cx="8429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GB" b="1" dirty="0" smtClean="0">
                <a:solidFill>
                  <a:srgbClr val="FF0000"/>
                </a:solidFill>
                <a:latin typeface="+mn-lt"/>
              </a:rPr>
              <a:t>CHECK</a:t>
            </a:r>
            <a:r>
              <a:rPr lang="en-GB" dirty="0" smtClean="0">
                <a:latin typeface="+mn-lt"/>
              </a:rPr>
              <a:t> all targets, tasks, properties and paths </a:t>
            </a:r>
            <a:r>
              <a:rPr lang="en-GB" dirty="0">
                <a:latin typeface="+mn-lt"/>
              </a:rPr>
              <a:t>in</a:t>
            </a:r>
            <a:r>
              <a:rPr lang="en-GB" dirty="0"/>
              <a:t> </a:t>
            </a:r>
            <a:r>
              <a:rPr lang="en-GB" b="1" dirty="0">
                <a:solidFill>
                  <a:srgbClr val="000000"/>
                </a:solidFill>
              </a:rPr>
              <a:t>mybuild.xml </a:t>
            </a:r>
            <a:r>
              <a:rPr lang="en-GB" dirty="0" smtClean="0">
                <a:latin typeface="+mn-lt"/>
              </a:rPr>
              <a:t>required for running </a:t>
            </a:r>
            <a:r>
              <a:rPr lang="en-GB" b="1" dirty="0" smtClean="0">
                <a:solidFill>
                  <a:srgbClr val="000000"/>
                </a:solidFill>
                <a:cs typeface="Courier New" pitchFamily="49" charset="0"/>
              </a:rPr>
              <a:t>test-brief</a:t>
            </a:r>
            <a:r>
              <a:rPr lang="en-GB" dirty="0" smtClean="0">
                <a:latin typeface="+mn-lt"/>
              </a:rPr>
              <a:t>  target (and for other future test targets).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2A97E7-FB59-4C5A-95B0-149A3292750F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106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1188" y="1196752"/>
            <a:ext cx="8389968" cy="5577294"/>
          </a:xfrm>
        </p:spPr>
        <p:txBody>
          <a:bodyPr/>
          <a:lstStyle/>
          <a:p>
            <a:pPr eaLnBrk="1" hangingPunct="1"/>
            <a:r>
              <a:rPr lang="en-GB" sz="2400" dirty="0" smtClean="0"/>
              <a:t>In 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mybuild.xml,</a:t>
            </a:r>
            <a:r>
              <a:rPr lang="en-GB" sz="2400" dirty="0" smtClean="0"/>
              <a:t> testing can </a:t>
            </a:r>
            <a:r>
              <a:rPr lang="en-GB" sz="2400" dirty="0" smtClean="0">
                <a:solidFill>
                  <a:srgbClr val="FF0000"/>
                </a:solidFill>
              </a:rPr>
              <a:t>possibly</a:t>
            </a:r>
            <a:r>
              <a:rPr lang="en-GB" sz="2400" dirty="0" smtClean="0"/>
              <a:t> be </a:t>
            </a:r>
            <a:r>
              <a:rPr lang="en-GB" sz="2400" b="1" i="1" u="sng" dirty="0" smtClean="0"/>
              <a:t>preceded</a:t>
            </a:r>
            <a:r>
              <a:rPr lang="en-GB" sz="2400" dirty="0" smtClean="0"/>
              <a:t>  by a 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&lt;copy&gt;</a:t>
            </a:r>
            <a:r>
              <a:rPr lang="en-GB" sz="2400" dirty="0" smtClean="0"/>
              <a:t> task </a:t>
            </a:r>
          </a:p>
          <a:p>
            <a:pPr eaLnBrk="1" hangingPunct="1">
              <a:buFont typeface="Wingdings" pitchFamily="2" charset="2"/>
              <a:buNone/>
            </a:pPr>
            <a:endParaRPr lang="en-GB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GB" sz="2400" dirty="0" smtClean="0"/>
              <a:t>    </a:t>
            </a:r>
          </a:p>
          <a:p>
            <a:pPr eaLnBrk="1" hangingPunct="1">
              <a:buFont typeface="Wingdings" pitchFamily="2" charset="2"/>
              <a:buNone/>
            </a:pPr>
            <a:endParaRPr lang="en-GB" sz="2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buNone/>
            </a:pPr>
            <a:endParaRPr lang="en-GB" sz="2400" dirty="0" smtClean="0"/>
          </a:p>
          <a:p>
            <a:pPr eaLnBrk="1" hangingPunct="1"/>
            <a:r>
              <a:rPr lang="en-GB" sz="2400" dirty="0" smtClean="0"/>
              <a:t>This brings over all non-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.java</a:t>
            </a:r>
            <a:r>
              <a:rPr lang="en-GB" sz="2400" dirty="0" smtClean="0"/>
              <a:t> resources: </a:t>
            </a:r>
          </a:p>
          <a:p>
            <a:pPr lvl="1" eaLnBrk="1" hangingPunct="1"/>
            <a:r>
              <a:rPr lang="en-GB" sz="2000" dirty="0" smtClean="0"/>
              <a:t>For example, assume that an 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html</a:t>
            </a:r>
            <a:r>
              <a:rPr lang="en-GB" sz="2000" dirty="0" smtClean="0"/>
              <a:t> file is required as an </a:t>
            </a:r>
            <a:r>
              <a:rPr lang="en-GB" sz="2000" b="1" dirty="0" smtClean="0"/>
              <a:t>argument</a:t>
            </a:r>
            <a:r>
              <a:rPr lang="en-GB" sz="2000" dirty="0" smtClean="0"/>
              <a:t> of a </a:t>
            </a:r>
            <a:r>
              <a:rPr lang="en-GB" sz="2000" b="1" dirty="0" smtClean="0"/>
              <a:t>Java program</a:t>
            </a:r>
            <a:r>
              <a:rPr lang="en-GB" sz="2000" dirty="0" smtClean="0"/>
              <a:t> which should do something with this file (read it, parse it, search some information in it, etc). </a:t>
            </a:r>
          </a:p>
          <a:p>
            <a:pPr lvl="1" eaLnBrk="1" hangingPunct="1"/>
            <a:r>
              <a:rPr lang="en-GB" sz="2000" dirty="0" smtClean="0"/>
              <a:t>Then we need an example of such file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test.html </a:t>
            </a:r>
            <a:r>
              <a:rPr lang="en-GB" sz="2000" dirty="0" smtClean="0"/>
              <a:t>somewhere under </a:t>
            </a:r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C:\Antbook\ch04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GB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en-GB" sz="2000" b="1" dirty="0" smtClean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GB" sz="2000" b="1" dirty="0" smtClean="0">
                <a:cs typeface="Courier New" pitchFamily="49" charset="0"/>
              </a:rPr>
              <a:t>, </a:t>
            </a:r>
            <a:r>
              <a:rPr lang="en-GB" sz="2000" dirty="0" smtClean="0">
                <a:cs typeface="Courier New" pitchFamily="49" charset="0"/>
              </a:rPr>
              <a:t>and so </a:t>
            </a:r>
            <a:endParaRPr lang="en-GB" sz="2000" i="1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test.html</a:t>
            </a:r>
            <a:r>
              <a:rPr lang="en-GB" sz="2000" dirty="0" smtClean="0"/>
              <a:t>, should be copied into the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${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build.test.dir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r>
              <a:rPr lang="en-GB" sz="2000" dirty="0" smtClean="0"/>
              <a:t>,  to allow our compiled </a:t>
            </a:r>
            <a:r>
              <a:rPr lang="en-GB" sz="2000" b="1" dirty="0" err="1" smtClean="0"/>
              <a:t>JUnit</a:t>
            </a:r>
            <a:r>
              <a:rPr lang="en-GB" sz="2000" b="1" dirty="0" smtClean="0"/>
              <a:t> </a:t>
            </a:r>
            <a:r>
              <a:rPr lang="en-GB" sz="2000" dirty="0" smtClean="0"/>
              <a:t>test cases </a:t>
            </a:r>
            <a:r>
              <a:rPr lang="en-GB" sz="2000" b="1" i="1" dirty="0" smtClean="0"/>
              <a:t>to access test data file –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test.html </a:t>
            </a:r>
            <a:r>
              <a:rPr lang="en-GB" sz="2000" b="1" dirty="0" smtClean="0">
                <a:solidFill>
                  <a:srgbClr val="7030A0"/>
                </a:solidFill>
              </a:rPr>
              <a:t>–</a:t>
            </a:r>
            <a:r>
              <a:rPr lang="en-GB" sz="2000" b="1" i="1" dirty="0" smtClean="0">
                <a:solidFill>
                  <a:srgbClr val="7030A0"/>
                </a:solidFill>
              </a:rPr>
              <a:t> </a:t>
            </a:r>
            <a:r>
              <a:rPr lang="en-GB" sz="2000" b="1" i="1" dirty="0" smtClean="0"/>
              <a:t>easily .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258888" y="2636838"/>
            <a:ext cx="865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latin typeface="Tahoma" pitchFamily="34" charset="0"/>
            </a:endParaRPr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-32" y="1987328"/>
            <a:ext cx="9144032" cy="1729704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GB" sz="1800" b="1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GB" sz="1800" b="1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800" b="1" dirty="0" smtClean="0">
                <a:solidFill>
                  <a:srgbClr val="000000"/>
                </a:solidFill>
              </a:rPr>
              <a:t>&lt;</a:t>
            </a:r>
            <a:r>
              <a:rPr lang="en-GB" sz="1800" b="1" dirty="0">
                <a:solidFill>
                  <a:srgbClr val="000000"/>
                </a:solidFill>
              </a:rPr>
              <a:t>copy </a:t>
            </a:r>
            <a:r>
              <a:rPr lang="en-GB" sz="1800" b="1" dirty="0" err="1">
                <a:solidFill>
                  <a:srgbClr val="000000"/>
                </a:solidFill>
              </a:rPr>
              <a:t>todir</a:t>
            </a:r>
            <a:r>
              <a:rPr lang="en-GB" sz="1800" b="1" dirty="0" smtClean="0">
                <a:solidFill>
                  <a:srgbClr val="000000"/>
                </a:solidFill>
              </a:rPr>
              <a:t>="${</a:t>
            </a:r>
            <a:r>
              <a:rPr lang="en-GB" sz="1800" b="1" i="1" dirty="0" err="1" smtClean="0">
                <a:solidFill>
                  <a:srgbClr val="FF0000"/>
                </a:solidFill>
              </a:rPr>
              <a:t>build.test.dir</a:t>
            </a:r>
            <a:r>
              <a:rPr lang="en-GB" sz="1800" b="1" dirty="0" smtClean="0">
                <a:solidFill>
                  <a:srgbClr val="000000"/>
                </a:solidFill>
              </a:rPr>
              <a:t>}"&gt;</a:t>
            </a:r>
            <a:endParaRPr lang="en-GB" sz="1800" b="1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800" b="1" dirty="0" smtClean="0">
                <a:solidFill>
                  <a:srgbClr val="000000"/>
                </a:solidFill>
              </a:rPr>
              <a:t>&lt;</a:t>
            </a:r>
            <a:r>
              <a:rPr lang="en-GB" sz="1800" b="1" dirty="0" err="1">
                <a:solidFill>
                  <a:srgbClr val="000000"/>
                </a:solidFill>
              </a:rPr>
              <a:t>fileset</a:t>
            </a:r>
            <a:r>
              <a:rPr lang="en-GB" sz="1800" b="1" dirty="0">
                <a:solidFill>
                  <a:srgbClr val="000000"/>
                </a:solidFill>
              </a:rPr>
              <a:t> dir</a:t>
            </a:r>
            <a:r>
              <a:rPr lang="en-GB" sz="1800" b="1" dirty="0" smtClean="0">
                <a:solidFill>
                  <a:srgbClr val="000000"/>
                </a:solidFill>
              </a:rPr>
              <a:t>="</a:t>
            </a:r>
            <a:r>
              <a:rPr lang="en-GB" sz="1800" b="1" i="1" dirty="0" smtClean="0">
                <a:solidFill>
                  <a:srgbClr val="FF0000"/>
                </a:solidFill>
              </a:rPr>
              <a:t>${</a:t>
            </a:r>
            <a:r>
              <a:rPr lang="en-GB" sz="1800" b="1" i="1" dirty="0" err="1" smtClean="0">
                <a:solidFill>
                  <a:srgbClr val="FF0000"/>
                </a:solidFill>
              </a:rPr>
              <a:t>src.test.dir</a:t>
            </a:r>
            <a:r>
              <a:rPr lang="en-GB" sz="1800" b="1" i="1" dirty="0" smtClean="0">
                <a:solidFill>
                  <a:srgbClr val="FF0000"/>
                </a:solidFill>
              </a:rPr>
              <a:t>}</a:t>
            </a:r>
            <a:r>
              <a:rPr lang="en-GB" sz="1800" b="1" dirty="0" smtClean="0">
                <a:solidFill>
                  <a:srgbClr val="000000"/>
                </a:solidFill>
              </a:rPr>
              <a:t>" </a:t>
            </a:r>
            <a:r>
              <a:rPr lang="en-GB" sz="1800" b="1" i="1" dirty="0" smtClean="0">
                <a:solidFill>
                  <a:srgbClr val="FF0000"/>
                </a:solidFill>
              </a:rPr>
              <a:t>excludes</a:t>
            </a:r>
            <a:r>
              <a:rPr lang="en-GB" sz="1800" b="1" dirty="0">
                <a:solidFill>
                  <a:srgbClr val="000000"/>
                </a:solidFill>
              </a:rPr>
              <a:t>="**/*.java,</a:t>
            </a:r>
            <a:r>
              <a:rPr lang="en-GB" b="1" dirty="0">
                <a:solidFill>
                  <a:srgbClr val="000000"/>
                </a:solidFill>
              </a:rPr>
              <a:t>**/*.class</a:t>
            </a:r>
            <a:r>
              <a:rPr lang="en-GB" sz="1800" b="1" dirty="0">
                <a:solidFill>
                  <a:srgbClr val="000000"/>
                </a:solidFill>
              </a:rPr>
              <a:t>"/&gt;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800" b="1" dirty="0">
                <a:solidFill>
                  <a:srgbClr val="000000"/>
                </a:solidFill>
              </a:rPr>
              <a:t>&lt;/copy</a:t>
            </a:r>
            <a:r>
              <a:rPr lang="en-GB" sz="1800" b="1" dirty="0" smtClean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GB" sz="1800" b="1" dirty="0">
              <a:solidFill>
                <a:srgbClr val="000000"/>
              </a:solidFill>
            </a:endParaRP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3786182" y="2132856"/>
            <a:ext cx="37338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GB" sz="1800" dirty="0"/>
              <a:t>C:\Antbook\ch04</a:t>
            </a:r>
            <a:r>
              <a:rPr lang="en-GB" sz="1800" b="1" dirty="0"/>
              <a:t>\</a:t>
            </a:r>
            <a:r>
              <a:rPr lang="en-GB" sz="1800" b="1" dirty="0">
                <a:solidFill>
                  <a:srgbClr val="FF0000"/>
                </a:solidFill>
              </a:rPr>
              <a:t>build\test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3586176" y="3212976"/>
            <a:ext cx="29146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GB" sz="1800" dirty="0"/>
              <a:t>C:\Antbook\ch04</a:t>
            </a:r>
            <a:r>
              <a:rPr lang="en-GB" sz="1800" b="1" dirty="0"/>
              <a:t>\</a:t>
            </a:r>
            <a:r>
              <a:rPr lang="en-GB" sz="1800" b="1" dirty="0">
                <a:solidFill>
                  <a:srgbClr val="FF0000"/>
                </a:solidFill>
              </a:rPr>
              <a:t>test</a:t>
            </a:r>
          </a:p>
        </p:txBody>
      </p:sp>
      <p:sp>
        <p:nvSpPr>
          <p:cNvPr id="36872" name="Rectangle 10"/>
          <p:cNvSpPr>
            <a:spLocks noGrp="1" noChangeArrowheads="1"/>
          </p:cNvSpPr>
          <p:nvPr>
            <p:ph type="title"/>
          </p:nvPr>
        </p:nvSpPr>
        <p:spPr>
          <a:xfrm>
            <a:off x="533400" y="71414"/>
            <a:ext cx="7772400" cy="90805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 b="1" smtClean="0"/>
              <a:t>Ant</a:t>
            </a:r>
            <a:r>
              <a:rPr lang="en-GB" sz="2800" smtClean="0"/>
              <a:t> build process related to </a:t>
            </a:r>
            <a:r>
              <a:rPr lang="en-GB" sz="2800" b="1" smtClean="0"/>
              <a:t>JUnit</a:t>
            </a:r>
            <a:r>
              <a:rPr lang="en-GB" sz="2800" smtClean="0"/>
              <a:t> testing</a:t>
            </a:r>
            <a:br>
              <a:rPr lang="en-GB" sz="2800" smtClean="0"/>
            </a:br>
            <a:r>
              <a:rPr lang="en-GB" sz="2800" b="1" smtClean="0"/>
              <a:t>Some more details</a:t>
            </a:r>
          </a:p>
        </p:txBody>
      </p:sp>
      <p:sp>
        <p:nvSpPr>
          <p:cNvPr id="9" name="Right Arrow 8"/>
          <p:cNvSpPr>
            <a:spLocks noChangeArrowheads="1"/>
          </p:cNvSpPr>
          <p:nvPr/>
        </p:nvSpPr>
        <p:spPr bwMode="auto">
          <a:xfrm rot="-5400000">
            <a:off x="3071009" y="3284884"/>
            <a:ext cx="360363" cy="215900"/>
          </a:xfrm>
          <a:prstGeom prst="rightArrow">
            <a:avLst>
              <a:gd name="adj1" fmla="val 50000"/>
              <a:gd name="adj2" fmla="val 50135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" name="Right Arrow 9"/>
          <p:cNvSpPr>
            <a:spLocks noChangeArrowheads="1"/>
          </p:cNvSpPr>
          <p:nvPr/>
        </p:nvSpPr>
        <p:spPr bwMode="auto">
          <a:xfrm rot="5400000">
            <a:off x="3213885" y="2205088"/>
            <a:ext cx="360363" cy="215900"/>
          </a:xfrm>
          <a:prstGeom prst="rightArrow">
            <a:avLst>
              <a:gd name="adj1" fmla="val 50000"/>
              <a:gd name="adj2" fmla="val 50135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6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6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6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 animBg="1"/>
      <p:bldP spid="106503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JUnit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05000"/>
            <a:ext cx="8640960" cy="4114800"/>
          </a:xfrm>
        </p:spPr>
        <p:txBody>
          <a:bodyPr/>
          <a:lstStyle/>
          <a:p>
            <a:r>
              <a:rPr lang="en-GB" dirty="0" smtClean="0"/>
              <a:t>Each method with @Test annotation is a Junit test case</a:t>
            </a:r>
          </a:p>
          <a:p>
            <a:r>
              <a:rPr lang="en-GB" dirty="0" smtClean="0"/>
              <a:t>The method must be public</a:t>
            </a:r>
          </a:p>
          <a:p>
            <a:r>
              <a:rPr lang="en-GB" dirty="0" smtClean="0"/>
              <a:t>The method use Assert calls test the code works</a:t>
            </a:r>
          </a:p>
          <a:p>
            <a:r>
              <a:rPr lang="en-GB" dirty="0" smtClean="0"/>
              <a:t>Example </a:t>
            </a:r>
            <a:r>
              <a:rPr lang="en-GB" dirty="0" err="1" smtClean="0"/>
              <a:t>AssertEquals</a:t>
            </a:r>
            <a:endParaRPr lang="en-GB" dirty="0"/>
          </a:p>
          <a:p>
            <a:pPr lvl="1"/>
            <a:r>
              <a:rPr lang="en-GB" dirty="0" err="1"/>
              <a:t>assertEquals</a:t>
            </a:r>
            <a:r>
              <a:rPr lang="en-GB" dirty="0"/>
              <a:t>(String message, long expected, long actual)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69011-318A-4EA7-BAE4-4E8B72A48B1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683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asserts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AssertSame</a:t>
            </a:r>
            <a:endParaRPr lang="en-GB" dirty="0" smtClean="0"/>
          </a:p>
          <a:p>
            <a:pPr lvl="1"/>
            <a:r>
              <a:rPr lang="en-GB" dirty="0" smtClean="0"/>
              <a:t>True if objects the actual same object in memory</a:t>
            </a:r>
          </a:p>
          <a:p>
            <a:r>
              <a:rPr lang="en-GB" dirty="0" err="1" smtClean="0"/>
              <a:t>AssertEquals</a:t>
            </a:r>
            <a:r>
              <a:rPr lang="en-GB" dirty="0" smtClean="0"/>
              <a:t>(String </a:t>
            </a:r>
            <a:r>
              <a:rPr lang="en-GB" dirty="0" err="1" smtClean="0"/>
              <a:t>message,float</a:t>
            </a:r>
            <a:r>
              <a:rPr lang="en-GB" dirty="0" smtClean="0"/>
              <a:t> </a:t>
            </a:r>
            <a:r>
              <a:rPr lang="en-GB" dirty="0" err="1" smtClean="0"/>
              <a:t>expected,float</a:t>
            </a:r>
            <a:r>
              <a:rPr lang="en-GB" dirty="0" smtClean="0"/>
              <a:t> </a:t>
            </a:r>
            <a:r>
              <a:rPr lang="en-GB" dirty="0" err="1" smtClean="0"/>
              <a:t>actual,float</a:t>
            </a:r>
            <a:r>
              <a:rPr lang="en-GB" dirty="0" smtClean="0"/>
              <a:t> delta)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69011-318A-4EA7-BAE4-4E8B72A48B1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05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9F432-0511-40F5-8065-536CAB3C20A6}" type="slidenum">
              <a:rPr lang="en-GB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71414"/>
            <a:ext cx="7770812" cy="720725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b="1" dirty="0" smtClean="0">
                <a:solidFill>
                  <a:srgbClr val="FF0000"/>
                </a:solidFill>
              </a:rPr>
              <a:t>More</a:t>
            </a:r>
            <a:r>
              <a:rPr lang="en-GB" sz="3200" dirty="0" smtClean="0"/>
              <a:t> on writing a </a:t>
            </a:r>
            <a:r>
              <a:rPr lang="en-GB" sz="3200" b="1" dirty="0" smtClean="0"/>
              <a:t>test case</a:t>
            </a:r>
            <a:endParaRPr lang="en-GB" sz="3200" b="1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75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95288" y="857232"/>
            <a:ext cx="8496300" cy="5572164"/>
          </a:xfrm>
          <a:solidFill>
            <a:schemeClr val="bg1"/>
          </a:solidFill>
        </p:spPr>
        <p:txBody>
          <a:bodyPr/>
          <a:lstStyle/>
          <a:p>
            <a:pPr marL="609600" indent="-609600" eaLnBrk="1" hangingPunct="1">
              <a:spcBef>
                <a:spcPts val="0"/>
              </a:spcBef>
              <a:spcAft>
                <a:spcPts val="600"/>
              </a:spcAft>
            </a:pPr>
            <a:r>
              <a:rPr lang="en-GB" b="1" dirty="0" smtClean="0"/>
              <a:t>Recall</a:t>
            </a:r>
            <a:r>
              <a:rPr lang="en-GB" dirty="0" smtClean="0"/>
              <a:t> that a </a:t>
            </a:r>
            <a:r>
              <a:rPr lang="en-GB" b="1" i="1" u="sng" dirty="0" smtClean="0"/>
              <a:t>test case</a:t>
            </a:r>
            <a:r>
              <a:rPr lang="en-GB" dirty="0" smtClean="0"/>
              <a:t>  is</a:t>
            </a:r>
          </a:p>
          <a:p>
            <a:pPr marL="990600" lvl="1" indent="-533400" eaLnBrk="1" hangingPunct="1"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a </a:t>
            </a:r>
            <a:r>
              <a:rPr lang="en-GB" i="1" u="sng" dirty="0" smtClean="0"/>
              <a:t>class</a:t>
            </a:r>
            <a:r>
              <a:rPr lang="en-GB" dirty="0" smtClean="0"/>
              <a:t>  which </a:t>
            </a:r>
            <a:r>
              <a:rPr lang="en-GB" b="1" dirty="0" smtClean="0"/>
              <a:t>imports</a:t>
            </a:r>
            <a:r>
              <a:rPr lang="en-GB" dirty="0" smtClean="0"/>
              <a:t> some </a:t>
            </a:r>
            <a:r>
              <a:rPr lang="en-GB" b="1" dirty="0" err="1" smtClean="0"/>
              <a:t>JUnit</a:t>
            </a:r>
            <a:r>
              <a:rPr lang="en-GB" dirty="0" smtClean="0"/>
              <a:t> packages</a:t>
            </a:r>
          </a:p>
          <a:p>
            <a:pPr marL="990600" lvl="1" indent="-533400"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 smtClean="0"/>
              <a:t>     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GB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org.junit.Test</a:t>
            </a:r>
            <a:r>
              <a:rPr lang="en-GB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990600" lvl="1" indent="-533400"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GB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GB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static </a:t>
            </a:r>
            <a:r>
              <a:rPr lang="en-GB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org.junit.Assert</a:t>
            </a:r>
            <a:r>
              <a:rPr lang="en-GB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990600" lvl="1" indent="-533400" algn="ctr"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GB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r>
              <a:rPr lang="en-GB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</a:p>
          <a:p>
            <a:pPr marL="990600" lvl="1" indent="-533400" eaLnBrk="1" hangingPunct="1"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and implements one or more </a:t>
            </a:r>
            <a:r>
              <a:rPr lang="en-GB" i="1" u="sng" dirty="0" smtClean="0"/>
              <a:t>no-argument</a:t>
            </a:r>
            <a:r>
              <a:rPr lang="en-GB" dirty="0" smtClean="0"/>
              <a:t> 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void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@Test</a:t>
            </a:r>
            <a:r>
              <a:rPr lang="en-GB" dirty="0" smtClean="0"/>
              <a:t> </a:t>
            </a:r>
            <a:r>
              <a:rPr lang="en-GB" b="1" i="1" u="sng" dirty="0" smtClean="0"/>
              <a:t>methods</a:t>
            </a:r>
            <a:r>
              <a:rPr lang="en-GB" dirty="0" smtClean="0"/>
              <a:t> 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testXXX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() </a:t>
            </a:r>
          </a:p>
          <a:p>
            <a:pPr marL="990600" lvl="1" indent="-533400"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GB" b="1" dirty="0" smtClean="0">
                <a:latin typeface="Courier New" pitchFamily="49" charset="0"/>
              </a:rPr>
              <a:t>(</a:t>
            </a:r>
            <a:r>
              <a:rPr lang="en-GB" b="1" dirty="0" smtClean="0">
                <a:solidFill>
                  <a:srgbClr val="FF0000"/>
                </a:solidFill>
                <a:latin typeface="Courier New" pitchFamily="49" charset="0"/>
              </a:rPr>
              <a:t>See</a:t>
            </a:r>
            <a:r>
              <a:rPr lang="en-GB" b="1" dirty="0" smtClean="0">
                <a:latin typeface="Courier New" pitchFamily="49" charset="0"/>
              </a:rPr>
              <a:t> </a:t>
            </a:r>
            <a:r>
              <a:rPr lang="en-GB" sz="2400" b="1" dirty="0" smtClean="0">
                <a:hlinkClick r:id="rId3"/>
              </a:rPr>
              <a:t>11. Ant, Testing and </a:t>
            </a:r>
            <a:r>
              <a:rPr lang="en-GB" sz="2400" b="1" dirty="0" err="1" smtClean="0">
                <a:hlinkClick r:id="rId3"/>
              </a:rPr>
              <a:t>JUnit</a:t>
            </a:r>
            <a:r>
              <a:rPr lang="en-GB" sz="2400" dirty="0" smtClean="0"/>
              <a:t>, </a:t>
            </a:r>
            <a:r>
              <a:rPr lang="en-GB" sz="2400" b="1" dirty="0" err="1" smtClean="0"/>
              <a:t>JUnit</a:t>
            </a:r>
            <a:r>
              <a:rPr lang="en-GB" sz="2400" b="1" dirty="0" smtClean="0"/>
              <a:t> Primer</a:t>
            </a:r>
            <a:r>
              <a:rPr lang="en-GB" sz="2400" dirty="0" smtClean="0"/>
              <a:t>, </a:t>
            </a:r>
            <a:r>
              <a:rPr lang="en-GB" sz="2400" b="1" dirty="0" smtClean="0"/>
              <a:t>Slides 5, 6</a:t>
            </a:r>
            <a:r>
              <a:rPr lang="en-GB" sz="2400" dirty="0" smtClean="0"/>
              <a:t>.)</a:t>
            </a:r>
            <a:endParaRPr lang="en-GB" b="1" dirty="0" smtClean="0">
              <a:latin typeface="Courier New" pitchFamily="49" charset="0"/>
            </a:endParaRPr>
          </a:p>
          <a:p>
            <a:pPr marL="990600" lvl="1" indent="-533400" eaLnBrk="1" hangingPunct="1"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where each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testXXX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GB" b="1" dirty="0" smtClean="0">
                <a:solidFill>
                  <a:srgbClr val="000000"/>
                </a:solidFill>
              </a:rPr>
              <a:t> </a:t>
            </a:r>
            <a:r>
              <a:rPr lang="en-GB" dirty="0" smtClean="0"/>
              <a:t>consists of several </a:t>
            </a:r>
            <a:r>
              <a:rPr lang="en-GB" b="1" i="1" u="sng" dirty="0" smtClean="0"/>
              <a:t>assertion methods</a:t>
            </a:r>
            <a:r>
              <a:rPr lang="en-GB" dirty="0" smtClean="0"/>
              <a:t>  typically comparing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expected</a:t>
            </a:r>
            <a:r>
              <a:rPr lang="en-GB" b="1" dirty="0" smtClean="0">
                <a:solidFill>
                  <a:srgbClr val="000000"/>
                </a:solidFill>
              </a:rPr>
              <a:t>  </a:t>
            </a:r>
            <a:r>
              <a:rPr lang="en-GB" dirty="0" smtClean="0"/>
              <a:t>and</a:t>
            </a:r>
            <a:r>
              <a:rPr lang="en-GB" b="1" dirty="0" smtClean="0"/>
              <a:t>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actual</a:t>
            </a:r>
            <a:r>
              <a:rPr lang="en-GB" b="1" dirty="0" smtClean="0"/>
              <a:t> </a:t>
            </a:r>
            <a:r>
              <a:rPr lang="en-GB" dirty="0" smtClean="0"/>
              <a:t>values.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4EEA6-A0E9-424A-9924-49B991224144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0872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 b="1" dirty="0" smtClean="0">
                <a:solidFill>
                  <a:srgbClr val="FF0000"/>
                </a:solidFill>
              </a:rPr>
              <a:t>More</a:t>
            </a:r>
            <a:r>
              <a:rPr lang="en-GB" sz="2800" dirty="0" smtClean="0"/>
              <a:t> on writing a </a:t>
            </a:r>
            <a:r>
              <a:rPr lang="en-GB" sz="2800" b="1" dirty="0" smtClean="0"/>
              <a:t>test case:</a:t>
            </a:r>
            <a:br>
              <a:rPr lang="en-GB" sz="2800" b="1" dirty="0" smtClean="0"/>
            </a:br>
            <a:r>
              <a:rPr lang="en-GB" sz="2800" b="1" dirty="0" smtClean="0"/>
              <a:t> </a:t>
            </a:r>
            <a:r>
              <a:rPr lang="en-GB" sz="2800" b="1" dirty="0" err="1" smtClean="0">
                <a:solidFill>
                  <a:srgbClr val="0070C0"/>
                </a:solidFill>
                <a:latin typeface="Courier New" pitchFamily="49" charset="0"/>
              </a:rPr>
              <a:t>setUp</a:t>
            </a:r>
            <a:r>
              <a:rPr lang="en-GB" sz="2800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GB" sz="2800" dirty="0" smtClean="0"/>
              <a:t> and </a:t>
            </a:r>
            <a:r>
              <a:rPr lang="en-GB" sz="2800" b="1" dirty="0" err="1" smtClean="0">
                <a:solidFill>
                  <a:srgbClr val="0070C0"/>
                </a:solidFill>
                <a:latin typeface="Courier New" pitchFamily="49" charset="0"/>
              </a:rPr>
              <a:t>tearDown</a:t>
            </a:r>
            <a:r>
              <a:rPr lang="en-GB" sz="2800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114692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23528" y="908720"/>
            <a:ext cx="8572560" cy="4500594"/>
          </a:xfrm>
          <a:prstGeom prst="rect">
            <a:avLst/>
          </a:prstGeom>
          <a:solidFill>
            <a:schemeClr val="bg1"/>
          </a:solidFill>
          <a:ln w="508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Aft>
                <a:spcPts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endParaRPr lang="en-GB" sz="2400" b="1" dirty="0">
              <a:solidFill>
                <a:srgbClr val="FF0000"/>
              </a:solidFill>
              <a:latin typeface="Tahoma" pitchFamily="34" charset="0"/>
            </a:endParaRPr>
          </a:p>
          <a:p>
            <a:pPr marL="342900" indent="-342900">
              <a:lnSpc>
                <a:spcPct val="80000"/>
              </a:lnSpc>
              <a:spcAft>
                <a:spcPts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GB" sz="2400" b="1" dirty="0">
                <a:solidFill>
                  <a:srgbClr val="FF0000"/>
                </a:solidFill>
                <a:latin typeface="Tahoma" pitchFamily="34" charset="0"/>
              </a:rPr>
              <a:t>Additionally</a:t>
            </a:r>
            <a:r>
              <a:rPr lang="en-GB" sz="2400" dirty="0">
                <a:latin typeface="Tahoma" pitchFamily="34" charset="0"/>
              </a:rPr>
              <a:t>, to </a:t>
            </a:r>
            <a:r>
              <a:rPr lang="en-GB" sz="2400" b="1" i="1" u="sng" dirty="0">
                <a:latin typeface="Tahoma" pitchFamily="34" charset="0"/>
              </a:rPr>
              <a:t>prevent</a:t>
            </a:r>
            <a:r>
              <a:rPr lang="en-GB" sz="2400" i="1" dirty="0">
                <a:latin typeface="Tahoma" pitchFamily="34" charset="0"/>
              </a:rPr>
              <a:t> one </a:t>
            </a:r>
            <a:r>
              <a:rPr lang="en-GB" sz="2400" b="1" i="1" dirty="0" smtClean="0">
                <a:solidFill>
                  <a:srgbClr val="FF0000"/>
                </a:solidFill>
                <a:cs typeface="Courier New" pitchFamily="49" charset="0"/>
              </a:rPr>
              <a:t>@Test</a:t>
            </a:r>
            <a:r>
              <a:rPr lang="en-GB" sz="2400" i="1" dirty="0" smtClean="0">
                <a:latin typeface="Tahoma" pitchFamily="34" charset="0"/>
              </a:rPr>
              <a:t> </a:t>
            </a:r>
            <a:r>
              <a:rPr lang="en-GB" sz="2400" dirty="0" smtClean="0">
                <a:latin typeface="Tahoma" pitchFamily="34" charset="0"/>
              </a:rPr>
              <a:t>method</a:t>
            </a:r>
            <a:r>
              <a:rPr lang="en-GB" sz="2400" i="1" dirty="0" smtClean="0">
                <a:latin typeface="Tahoma" pitchFamily="34" charset="0"/>
              </a:rPr>
              <a:t> </a:t>
            </a:r>
            <a:r>
              <a:rPr lang="en-GB" sz="2400" dirty="0" smtClean="0">
                <a:latin typeface="Tahoma" pitchFamily="34" charset="0"/>
              </a:rPr>
              <a:t>from</a:t>
            </a:r>
            <a:r>
              <a:rPr lang="en-GB" sz="2400" i="1" dirty="0" smtClean="0">
                <a:latin typeface="Tahoma" pitchFamily="34" charset="0"/>
              </a:rPr>
              <a:t> </a:t>
            </a:r>
            <a:r>
              <a:rPr lang="en-GB" sz="2400" b="1" i="1" u="sng" dirty="0">
                <a:latin typeface="Tahoma" pitchFamily="34" charset="0"/>
              </a:rPr>
              <a:t>affecting</a:t>
            </a:r>
            <a:r>
              <a:rPr lang="en-GB" sz="2400" i="1" dirty="0">
                <a:latin typeface="Tahoma" pitchFamily="34" charset="0"/>
              </a:rPr>
              <a:t> the behaviour of another</a:t>
            </a:r>
            <a:r>
              <a:rPr lang="en-GB" sz="2400" dirty="0">
                <a:latin typeface="Tahoma" pitchFamily="34" charset="0"/>
              </a:rPr>
              <a:t>  we can </a:t>
            </a:r>
          </a:p>
          <a:p>
            <a:pPr marL="742950" lvl="1" indent="-285750">
              <a:lnSpc>
                <a:spcPct val="8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AutoNum type="alphaLcPeriod"/>
            </a:pPr>
            <a:r>
              <a:rPr lang="en-GB" b="1" dirty="0" smtClean="0">
                <a:latin typeface="Tahoma" pitchFamily="34" charset="0"/>
              </a:rPr>
              <a:t> annotate</a:t>
            </a:r>
            <a:r>
              <a:rPr lang="en-GB" dirty="0" smtClean="0">
                <a:latin typeface="Tahoma" pitchFamily="34" charset="0"/>
              </a:rPr>
              <a:t> by </a:t>
            </a:r>
            <a:r>
              <a:rPr lang="en-GB" b="1" dirty="0" smtClean="0">
                <a:solidFill>
                  <a:srgbClr val="0070C0"/>
                </a:solidFill>
                <a:cs typeface="Courier New" pitchFamily="49" charset="0"/>
              </a:rPr>
              <a:t>@Before</a:t>
            </a:r>
            <a:r>
              <a:rPr lang="en-GB" b="1" dirty="0" smtClean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GB" dirty="0">
                <a:latin typeface="Tahoma" pitchFamily="34" charset="0"/>
              </a:rPr>
              <a:t>and </a:t>
            </a:r>
            <a:r>
              <a:rPr lang="en-GB" b="1" dirty="0">
                <a:latin typeface="Tahoma" pitchFamily="34" charset="0"/>
              </a:rPr>
              <a:t>implement</a:t>
            </a:r>
            <a:r>
              <a:rPr lang="en-GB" dirty="0">
                <a:latin typeface="Tahoma" pitchFamily="34" charset="0"/>
              </a:rPr>
              <a:t> </a:t>
            </a:r>
            <a:r>
              <a:rPr lang="en-GB" dirty="0" smtClean="0">
                <a:latin typeface="Tahoma" pitchFamily="34" charset="0"/>
              </a:rPr>
              <a:t>a </a:t>
            </a:r>
            <a:r>
              <a:rPr lang="en-GB" dirty="0">
                <a:latin typeface="Tahoma" pitchFamily="34" charset="0"/>
              </a:rPr>
              <a:t>method </a:t>
            </a:r>
            <a:endParaRPr lang="en-GB" b="1" dirty="0" smtClean="0">
              <a:solidFill>
                <a:srgbClr val="FF0000"/>
              </a:solidFill>
              <a:cs typeface="Courier New" pitchFamily="49" charset="0"/>
            </a:endParaRPr>
          </a:p>
          <a:p>
            <a:pPr marL="742950" lvl="1" indent="-285750">
              <a:lnSpc>
                <a:spcPct val="80000"/>
              </a:lnSpc>
              <a:spcAft>
                <a:spcPts val="0"/>
              </a:spcAft>
              <a:buClr>
                <a:schemeClr val="tx1"/>
              </a:buClr>
            </a:pPr>
            <a:r>
              <a:rPr lang="en-GB" dirty="0" smtClean="0">
                <a:solidFill>
                  <a:srgbClr val="000000"/>
                </a:solidFill>
                <a:latin typeface="Tahoma" pitchFamily="34" charset="0"/>
              </a:rPr>
              <a:t>      </a:t>
            </a:r>
            <a:r>
              <a:rPr lang="en-GB" dirty="0" smtClean="0">
                <a:solidFill>
                  <a:srgbClr val="000000"/>
                </a:solidFill>
              </a:rPr>
              <a:t>public </a:t>
            </a:r>
            <a:r>
              <a:rPr lang="en-GB" dirty="0">
                <a:solidFill>
                  <a:srgbClr val="000000"/>
                </a:solidFill>
              </a:rPr>
              <a:t>void</a:t>
            </a:r>
            <a:r>
              <a:rPr lang="en-GB" b="1" dirty="0">
                <a:solidFill>
                  <a:srgbClr val="000000"/>
                </a:solidFill>
              </a:rPr>
              <a:t> </a:t>
            </a:r>
            <a:r>
              <a:rPr lang="en-GB" b="1" dirty="0" err="1">
                <a:solidFill>
                  <a:srgbClr val="0070C0"/>
                </a:solidFill>
              </a:rPr>
              <a:t>setUp</a:t>
            </a:r>
            <a:r>
              <a:rPr lang="en-GB" b="1" dirty="0">
                <a:solidFill>
                  <a:srgbClr val="000000"/>
                </a:solidFill>
              </a:rPr>
              <a:t>() </a:t>
            </a:r>
            <a:r>
              <a:rPr lang="en-GB" dirty="0" smtClean="0">
                <a:latin typeface="Tahoma" pitchFamily="34" charset="0"/>
              </a:rPr>
              <a:t>which</a:t>
            </a:r>
            <a:endParaRPr lang="en-GB" dirty="0">
              <a:latin typeface="Tahoma" pitchFamily="34" charset="0"/>
            </a:endParaRPr>
          </a:p>
          <a:p>
            <a:pPr marL="1143000" lvl="2" indent="-228600">
              <a:lnSpc>
                <a:spcPct val="80000"/>
              </a:lnSpc>
              <a:spcAft>
                <a:spcPts val="0"/>
              </a:spcAft>
              <a:buClr>
                <a:schemeClr val="hlink"/>
              </a:buClr>
              <a:buFontTx/>
              <a:buChar char="-"/>
            </a:pPr>
            <a:r>
              <a:rPr lang="en-GB" sz="1800" b="1" i="1" u="sng" dirty="0">
                <a:latin typeface="Tahoma" pitchFamily="34" charset="0"/>
              </a:rPr>
              <a:t>initializes</a:t>
            </a:r>
            <a:r>
              <a:rPr lang="en-GB" sz="1800" dirty="0">
                <a:latin typeface="Tahoma" pitchFamily="34" charset="0"/>
              </a:rPr>
              <a:t>  objects under test </a:t>
            </a:r>
          </a:p>
          <a:p>
            <a:pPr marL="1143000" lvl="2" indent="-228600">
              <a:lnSpc>
                <a:spcPct val="80000"/>
              </a:lnSpc>
              <a:spcAft>
                <a:spcPts val="0"/>
              </a:spcAft>
              <a:buClr>
                <a:schemeClr val="hlink"/>
              </a:buClr>
              <a:buFontTx/>
              <a:buChar char="-"/>
            </a:pPr>
            <a:r>
              <a:rPr lang="en-GB" sz="1800" dirty="0">
                <a:latin typeface="Tahoma" pitchFamily="34" charset="0"/>
              </a:rPr>
              <a:t>by </a:t>
            </a:r>
            <a:r>
              <a:rPr lang="en-GB" sz="1800" b="1" i="1" u="sng" dirty="0">
                <a:latin typeface="Tahoma" pitchFamily="34" charset="0"/>
              </a:rPr>
              <a:t>storing a state</a:t>
            </a:r>
            <a:r>
              <a:rPr lang="en-GB" sz="1800" dirty="0">
                <a:latin typeface="Tahoma" pitchFamily="34" charset="0"/>
              </a:rPr>
              <a:t>  (</a:t>
            </a:r>
            <a:r>
              <a:rPr lang="en-GB" sz="1800" b="1" i="1" u="sng" dirty="0">
                <a:latin typeface="Tahoma" pitchFamily="34" charset="0"/>
              </a:rPr>
              <a:t>fixture</a:t>
            </a:r>
            <a:r>
              <a:rPr lang="en-GB" sz="1800" dirty="0">
                <a:latin typeface="Tahoma" pitchFamily="34" charset="0"/>
              </a:rPr>
              <a:t>) as </a:t>
            </a:r>
            <a:r>
              <a:rPr lang="en-GB" sz="1800" b="1" dirty="0">
                <a:latin typeface="Tahoma" pitchFamily="34" charset="0"/>
              </a:rPr>
              <a:t>member variables</a:t>
            </a:r>
            <a:r>
              <a:rPr lang="en-GB" sz="1800" dirty="0">
                <a:latin typeface="Tahoma" pitchFamily="34" charset="0"/>
              </a:rPr>
              <a:t> to the test case </a:t>
            </a:r>
          </a:p>
          <a:p>
            <a:pPr marL="742950" lvl="1" indent="-285750">
              <a:lnSpc>
                <a:spcPct val="8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AutoNum type="alphaLcPeriod"/>
            </a:pPr>
            <a:endParaRPr lang="en-GB" dirty="0">
              <a:latin typeface="Tahoma" pitchFamily="34" charset="0"/>
            </a:endParaRPr>
          </a:p>
          <a:p>
            <a:pPr marL="914400" lvl="1" indent="-457200">
              <a:lnSpc>
                <a:spcPct val="80000"/>
              </a:lnSpc>
              <a:spcAft>
                <a:spcPts val="0"/>
              </a:spcAft>
              <a:buClr>
                <a:schemeClr val="tx1"/>
              </a:buClr>
              <a:buFont typeface="+mj-lt"/>
              <a:buAutoNum type="alphaLcPeriod" startAt="2"/>
            </a:pPr>
            <a:r>
              <a:rPr lang="en-GB" dirty="0" smtClean="0">
                <a:latin typeface="Tahoma" pitchFamily="34" charset="0"/>
              </a:rPr>
              <a:t>Optionally, </a:t>
            </a:r>
            <a:r>
              <a:rPr lang="en-GB" b="1" dirty="0">
                <a:latin typeface="Tahoma" pitchFamily="34" charset="0"/>
              </a:rPr>
              <a:t>annotate</a:t>
            </a:r>
            <a:r>
              <a:rPr lang="en-GB" dirty="0">
                <a:latin typeface="Tahoma" pitchFamily="34" charset="0"/>
              </a:rPr>
              <a:t> by </a:t>
            </a:r>
            <a:r>
              <a:rPr lang="en-GB" b="1" dirty="0">
                <a:solidFill>
                  <a:srgbClr val="0070C0"/>
                </a:solidFill>
                <a:cs typeface="Courier New" pitchFamily="49" charset="0"/>
              </a:rPr>
              <a:t>@After </a:t>
            </a:r>
            <a:r>
              <a:rPr lang="en-GB" dirty="0" smtClean="0">
                <a:latin typeface="Tahoma" pitchFamily="34" charset="0"/>
              </a:rPr>
              <a:t>and </a:t>
            </a:r>
            <a:r>
              <a:rPr lang="en-GB" b="1" dirty="0" smtClean="0">
                <a:latin typeface="Tahoma" pitchFamily="34" charset="0"/>
              </a:rPr>
              <a:t>implement</a:t>
            </a:r>
            <a:r>
              <a:rPr lang="en-GB" dirty="0" smtClean="0">
                <a:latin typeface="Tahoma" pitchFamily="34" charset="0"/>
              </a:rPr>
              <a:t> a method </a:t>
            </a:r>
            <a:endParaRPr lang="en-GB" b="1" dirty="0" smtClean="0">
              <a:solidFill>
                <a:srgbClr val="FF0000"/>
              </a:solidFill>
              <a:cs typeface="Courier New" pitchFamily="49" charset="0"/>
            </a:endParaRPr>
          </a:p>
          <a:p>
            <a:pPr marL="742950" lvl="1" indent="-285750">
              <a:lnSpc>
                <a:spcPct val="80000"/>
              </a:lnSpc>
              <a:spcAft>
                <a:spcPts val="0"/>
              </a:spcAft>
              <a:buClr>
                <a:schemeClr val="tx1"/>
              </a:buClr>
            </a:pPr>
            <a:r>
              <a:rPr lang="en-GB" dirty="0" smtClean="0">
                <a:solidFill>
                  <a:srgbClr val="000000"/>
                </a:solidFill>
              </a:rPr>
              <a:t>   public void</a:t>
            </a:r>
            <a:r>
              <a:rPr lang="en-GB" b="1" dirty="0" smtClean="0">
                <a:solidFill>
                  <a:srgbClr val="000000"/>
                </a:solidFill>
              </a:rPr>
              <a:t> </a:t>
            </a:r>
            <a:r>
              <a:rPr lang="en-GB" b="1" dirty="0" err="1" smtClean="0">
                <a:solidFill>
                  <a:srgbClr val="0070C0"/>
                </a:solidFill>
              </a:rPr>
              <a:t>tearDown</a:t>
            </a:r>
            <a:r>
              <a:rPr lang="en-GB" b="1" dirty="0" smtClean="0">
                <a:solidFill>
                  <a:srgbClr val="000000"/>
                </a:solidFill>
              </a:rPr>
              <a:t>() </a:t>
            </a:r>
            <a:r>
              <a:rPr lang="en-GB" dirty="0" smtClean="0">
                <a:latin typeface="Tahoma" pitchFamily="34" charset="0"/>
              </a:rPr>
              <a:t>which </a:t>
            </a:r>
          </a:p>
          <a:p>
            <a:pPr marL="1143000" lvl="2" indent="-228600">
              <a:lnSpc>
                <a:spcPct val="80000"/>
              </a:lnSpc>
              <a:spcAft>
                <a:spcPts val="0"/>
              </a:spcAft>
              <a:buClr>
                <a:schemeClr val="tx1"/>
              </a:buClr>
              <a:buFontTx/>
              <a:buChar char="-"/>
            </a:pPr>
            <a:r>
              <a:rPr lang="en-GB" sz="1800" b="1" i="1" u="sng" dirty="0" smtClean="0">
                <a:latin typeface="Tahoma" pitchFamily="34" charset="0"/>
              </a:rPr>
              <a:t>releases</a:t>
            </a:r>
            <a:r>
              <a:rPr lang="en-GB" sz="1800" dirty="0" smtClean="0">
                <a:latin typeface="Tahoma" pitchFamily="34" charset="0"/>
              </a:rPr>
              <a:t>  objects/resources under test. </a:t>
            </a:r>
            <a:endParaRPr lang="en-GB" sz="1800" b="1" dirty="0" smtClean="0">
              <a:solidFill>
                <a:srgbClr val="FF0000"/>
              </a:solidFill>
              <a:cs typeface="Courier New" pitchFamily="49" charset="0"/>
            </a:endParaRPr>
          </a:p>
          <a:p>
            <a:pPr marL="914400" lvl="1" indent="-457200">
              <a:lnSpc>
                <a:spcPct val="80000"/>
              </a:lnSpc>
              <a:spcAft>
                <a:spcPts val="0"/>
              </a:spcAft>
              <a:buClr>
                <a:schemeClr val="tx1"/>
              </a:buClr>
              <a:buFont typeface="+mj-lt"/>
              <a:buAutoNum type="alphaLcPeriod" startAt="3"/>
            </a:pPr>
            <a:r>
              <a:rPr lang="en-GB" dirty="0" smtClean="0">
                <a:latin typeface="+mn-lt"/>
                <a:cs typeface="Courier New" pitchFamily="49" charset="0"/>
              </a:rPr>
              <a:t>For this to work, we also need to </a:t>
            </a:r>
            <a:r>
              <a:rPr lang="en-GB" b="1" dirty="0" smtClean="0">
                <a:latin typeface="+mn-lt"/>
                <a:cs typeface="Courier New" pitchFamily="49" charset="0"/>
              </a:rPr>
              <a:t>import </a:t>
            </a:r>
            <a:r>
              <a:rPr lang="en-GB" dirty="0" smtClean="0">
                <a:latin typeface="+mn-lt"/>
                <a:cs typeface="Courier New" pitchFamily="49" charset="0"/>
              </a:rPr>
              <a:t>from </a:t>
            </a:r>
            <a:r>
              <a:rPr lang="en-GB" b="1" dirty="0" err="1" smtClean="0">
                <a:latin typeface="+mn-lt"/>
                <a:cs typeface="Courier New" pitchFamily="49" charset="0"/>
              </a:rPr>
              <a:t>Junit</a:t>
            </a:r>
            <a:r>
              <a:rPr lang="en-GB" b="1" dirty="0" smtClean="0">
                <a:latin typeface="+mn-lt"/>
                <a:cs typeface="Courier New" pitchFamily="49" charset="0"/>
              </a:rPr>
              <a:t>:</a:t>
            </a:r>
          </a:p>
          <a:p>
            <a:pPr>
              <a:spcAft>
                <a:spcPts val="0"/>
              </a:spcAft>
            </a:pPr>
            <a:r>
              <a:rPr lang="en-GB" dirty="0" smtClean="0">
                <a:solidFill>
                  <a:srgbClr val="000000"/>
                </a:solidFill>
              </a:rPr>
              <a:t>          </a:t>
            </a:r>
            <a:r>
              <a:rPr lang="en-GB" b="1" dirty="0" smtClean="0">
                <a:solidFill>
                  <a:srgbClr val="000000"/>
                </a:solidFill>
              </a:rPr>
              <a:t>import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org.junit.</a:t>
            </a:r>
            <a:r>
              <a:rPr lang="en-GB" b="1" dirty="0" err="1" smtClean="0">
                <a:solidFill>
                  <a:srgbClr val="0070C0"/>
                </a:solidFill>
              </a:rPr>
              <a:t>Before</a:t>
            </a:r>
            <a:r>
              <a:rPr lang="en-GB" dirty="0" smtClean="0">
                <a:solidFill>
                  <a:srgbClr val="000000"/>
                </a:solidFill>
              </a:rPr>
              <a:t>;           </a:t>
            </a:r>
          </a:p>
          <a:p>
            <a:pPr>
              <a:spcAft>
                <a:spcPts val="0"/>
              </a:spcAft>
            </a:pPr>
            <a:r>
              <a:rPr lang="en-GB" dirty="0" smtClean="0">
                <a:solidFill>
                  <a:srgbClr val="000000"/>
                </a:solidFill>
              </a:rPr>
              <a:t>          </a:t>
            </a:r>
            <a:r>
              <a:rPr lang="en-GB" b="1" dirty="0" smtClean="0">
                <a:solidFill>
                  <a:srgbClr val="000000"/>
                </a:solidFill>
              </a:rPr>
              <a:t>import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org.junit.</a:t>
            </a:r>
            <a:r>
              <a:rPr lang="en-GB" b="1" dirty="0" err="1" smtClean="0">
                <a:solidFill>
                  <a:srgbClr val="0070C0"/>
                </a:solidFill>
              </a:rPr>
              <a:t>After</a:t>
            </a:r>
            <a:r>
              <a:rPr lang="en-GB" dirty="0" smtClean="0">
                <a:solidFill>
                  <a:srgbClr val="000000"/>
                </a:solidFill>
              </a:rPr>
              <a:t>;</a:t>
            </a:r>
            <a:endParaRPr lang="en-GB" dirty="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517232"/>
            <a:ext cx="842968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 smtClean="0">
                <a:latin typeface="+mn-lt"/>
              </a:rPr>
              <a:t>The names</a:t>
            </a:r>
            <a:r>
              <a:rPr lang="en-GB" dirty="0" smtClean="0"/>
              <a:t> </a:t>
            </a:r>
            <a:r>
              <a:rPr lang="en-GB" b="1" dirty="0" err="1" smtClean="0">
                <a:solidFill>
                  <a:srgbClr val="0070C0"/>
                </a:solidFill>
              </a:rPr>
              <a:t>setUp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dirty="0" smtClean="0">
                <a:latin typeface="+mn-lt"/>
              </a:rPr>
              <a:t>and</a:t>
            </a:r>
            <a:r>
              <a:rPr lang="en-GB" b="1" dirty="0" smtClean="0"/>
              <a:t> </a:t>
            </a:r>
            <a:r>
              <a:rPr lang="en-GB" b="1" dirty="0" err="1" smtClean="0">
                <a:solidFill>
                  <a:srgbClr val="0070C0"/>
                </a:solidFill>
              </a:rPr>
              <a:t>tearDown</a:t>
            </a:r>
            <a:r>
              <a:rPr lang="en-GB" b="1" dirty="0" smtClean="0">
                <a:latin typeface="+mn-lt"/>
              </a:rPr>
              <a:t> </a:t>
            </a:r>
            <a:r>
              <a:rPr lang="en-GB" dirty="0" smtClean="0">
                <a:latin typeface="+mn-lt"/>
              </a:rPr>
              <a:t>are traditional</a:t>
            </a:r>
            <a:r>
              <a:rPr lang="en-GB" b="1" dirty="0" smtClean="0">
                <a:latin typeface="+mn-lt"/>
              </a:rPr>
              <a:t> </a:t>
            </a:r>
            <a:r>
              <a:rPr lang="en-GB" dirty="0" smtClean="0">
                <a:latin typeface="+mn-lt"/>
              </a:rPr>
              <a:t>after</a:t>
            </a:r>
            <a:r>
              <a:rPr lang="en-GB" b="1" dirty="0" smtClean="0">
                <a:latin typeface="+mn-lt"/>
              </a:rPr>
              <a:t> JUnit</a:t>
            </a:r>
            <a:r>
              <a:rPr lang="en-GB" b="1" dirty="0" smtClean="0">
                <a:solidFill>
                  <a:srgbClr val="FF0000"/>
                </a:solidFill>
                <a:latin typeface="+mn-lt"/>
              </a:rPr>
              <a:t>3</a:t>
            </a:r>
            <a:r>
              <a:rPr lang="en-GB" b="1" dirty="0" smtClean="0">
                <a:latin typeface="+mn-lt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en-GB" b="1" dirty="0" smtClean="0"/>
              <a:t>JUnit</a:t>
            </a:r>
            <a:r>
              <a:rPr lang="en-GB" b="1" dirty="0" smtClean="0">
                <a:solidFill>
                  <a:srgbClr val="FF0000"/>
                </a:solidFill>
              </a:rPr>
              <a:t>4 </a:t>
            </a:r>
            <a:r>
              <a:rPr lang="en-GB" dirty="0">
                <a:latin typeface="+mn-lt"/>
              </a:rPr>
              <a:t>a</a:t>
            </a:r>
            <a:r>
              <a:rPr lang="en-GB" dirty="0" smtClean="0">
                <a:latin typeface="+mn-lt"/>
              </a:rPr>
              <a:t>nnotations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0070C0"/>
                </a:solidFill>
                <a:cs typeface="Courier New" pitchFamily="49" charset="0"/>
              </a:rPr>
              <a:t>@Before</a:t>
            </a:r>
            <a:r>
              <a:rPr lang="en-GB" dirty="0" smtClean="0"/>
              <a:t> </a:t>
            </a:r>
            <a:r>
              <a:rPr lang="en-GB" dirty="0">
                <a:latin typeface="+mn-lt"/>
              </a:rPr>
              <a:t>and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  <a:cs typeface="Courier New" pitchFamily="49" charset="0"/>
              </a:rPr>
              <a:t>@After </a:t>
            </a:r>
            <a:r>
              <a:rPr lang="en-GB" dirty="0" smtClean="0">
                <a:latin typeface="+mn-lt"/>
              </a:rPr>
              <a:t>make the behaviour of </a:t>
            </a:r>
            <a:r>
              <a:rPr lang="en-GB" b="1" dirty="0" err="1">
                <a:solidFill>
                  <a:srgbClr val="0070C0"/>
                </a:solidFill>
              </a:rPr>
              <a:t>setUp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dirty="0">
                <a:latin typeface="+mn-lt"/>
              </a:rPr>
              <a:t>and</a:t>
            </a:r>
            <a:r>
              <a:rPr lang="en-GB" b="1" dirty="0"/>
              <a:t> </a:t>
            </a:r>
            <a:r>
              <a:rPr lang="en-GB" b="1" dirty="0" err="1">
                <a:solidFill>
                  <a:srgbClr val="0070C0"/>
                </a:solidFill>
              </a:rPr>
              <a:t>tearDown</a:t>
            </a:r>
            <a:r>
              <a:rPr lang="en-GB" b="1" dirty="0">
                <a:solidFill>
                  <a:srgbClr val="0070C0"/>
                </a:solidFill>
              </a:rPr>
              <a:t> </a:t>
            </a:r>
            <a:r>
              <a:rPr lang="en-GB" dirty="0" smtClean="0">
                <a:latin typeface="+mn-lt"/>
              </a:rPr>
              <a:t>as required. (See also next slides.)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4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4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4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4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4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4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14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46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46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146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146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7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4"/>
            <a:ext cx="7772400" cy="1008062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b="1" dirty="0" smtClean="0">
                <a:solidFill>
                  <a:srgbClr val="FF0000"/>
                </a:solidFill>
              </a:rPr>
              <a:t>Running</a:t>
            </a:r>
            <a:r>
              <a:rPr lang="en-GB" sz="3200" dirty="0" smtClean="0"/>
              <a:t> a </a:t>
            </a:r>
            <a:r>
              <a:rPr lang="en-GB" sz="3200" b="1" dirty="0" smtClean="0"/>
              <a:t>test case with </a:t>
            </a:r>
            <a:br>
              <a:rPr lang="en-GB" sz="3200" b="1" dirty="0" smtClean="0"/>
            </a:br>
            <a:r>
              <a:rPr lang="en-GB" sz="3200" b="1" dirty="0" smtClean="0"/>
              <a:t> </a:t>
            </a:r>
            <a:r>
              <a:rPr lang="en-GB" sz="3200" b="1" dirty="0" err="1" smtClean="0">
                <a:solidFill>
                  <a:srgbClr val="0070C0"/>
                </a:solidFill>
                <a:latin typeface="Courier New" pitchFamily="49" charset="0"/>
              </a:rPr>
              <a:t>setUp</a:t>
            </a:r>
            <a:r>
              <a:rPr lang="en-GB" sz="3200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GB" sz="3200" dirty="0" smtClean="0"/>
              <a:t> and </a:t>
            </a:r>
            <a:r>
              <a:rPr lang="en-GB" sz="3200" b="1" dirty="0" err="1" smtClean="0">
                <a:solidFill>
                  <a:srgbClr val="0070C0"/>
                </a:solidFill>
                <a:latin typeface="Courier New" pitchFamily="49" charset="0"/>
              </a:rPr>
              <a:t>tearDown</a:t>
            </a:r>
            <a:r>
              <a:rPr lang="en-GB" sz="3200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870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68312" y="1142984"/>
            <a:ext cx="8424167" cy="5715016"/>
          </a:xfrm>
          <a:solidFill>
            <a:schemeClr val="bg1"/>
          </a:solidFill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spcAft>
                <a:spcPts val="1800"/>
              </a:spcAft>
              <a:defRPr/>
            </a:pPr>
            <a:r>
              <a:rPr lang="en-GB" sz="2400" b="1" dirty="0" smtClean="0"/>
              <a:t>Test Runner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dirty="0" smtClean="0"/>
              <a:t>calls the same  </a:t>
            </a:r>
            <a:r>
              <a:rPr lang="en-GB" sz="2400" b="1" dirty="0" err="1" smtClean="0">
                <a:solidFill>
                  <a:srgbClr val="0070C0"/>
                </a:solidFill>
                <a:latin typeface="Courier New" pitchFamily="49" charset="0"/>
              </a:rPr>
              <a:t>setUp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GB" sz="2400" dirty="0" smtClean="0"/>
              <a:t> and </a:t>
            </a:r>
            <a:r>
              <a:rPr lang="en-GB" sz="2400" b="1" dirty="0" err="1" smtClean="0">
                <a:solidFill>
                  <a:srgbClr val="0070C0"/>
                </a:solidFill>
                <a:latin typeface="Courier New" pitchFamily="49" charset="0"/>
              </a:rPr>
              <a:t>tearDown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GB" sz="2400" dirty="0" smtClean="0"/>
              <a:t> methods </a:t>
            </a:r>
            <a:r>
              <a:rPr lang="en-GB" sz="2400" b="1" i="1" u="sng" dirty="0" smtClean="0"/>
              <a:t>before</a:t>
            </a:r>
            <a:r>
              <a:rPr lang="en-GB" sz="2400" dirty="0" smtClean="0"/>
              <a:t> and </a:t>
            </a:r>
            <a:r>
              <a:rPr lang="en-GB" sz="2400" b="1" i="1" u="sng" dirty="0" smtClean="0"/>
              <a:t>after</a:t>
            </a:r>
            <a:r>
              <a:rPr lang="en-GB" sz="2400" dirty="0" smtClean="0"/>
              <a:t>  </a:t>
            </a:r>
            <a:r>
              <a:rPr lang="en-GB" sz="2400" b="1" dirty="0" smtClean="0">
                <a:solidFill>
                  <a:srgbClr val="FF0000"/>
                </a:solidFill>
              </a:rPr>
              <a:t>each</a:t>
            </a:r>
            <a:r>
              <a:rPr lang="en-GB" sz="2400" dirty="0" smtClean="0"/>
              <a:t> 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@Test</a:t>
            </a:r>
            <a:r>
              <a:rPr lang="en-GB" sz="2400" dirty="0" smtClean="0"/>
              <a:t> method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testXXX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GB" sz="2400" dirty="0" smtClean="0"/>
              <a:t> is invoked. </a:t>
            </a:r>
          </a:p>
          <a:p>
            <a:pPr marL="609600" indent="-609600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2400" dirty="0" smtClean="0"/>
              <a:t>Thus, each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@Test</a:t>
            </a:r>
            <a:r>
              <a:rPr lang="en-GB" sz="2400" dirty="0"/>
              <a:t> method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testXXX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GB" sz="2400" dirty="0" smtClean="0"/>
              <a:t> runs </a:t>
            </a:r>
          </a:p>
          <a:p>
            <a:pPr marL="1371600" lvl="2" indent="-457200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i="1" u="sng" dirty="0" smtClean="0"/>
              <a:t>under one and the </a:t>
            </a:r>
            <a:r>
              <a:rPr lang="en-GB" b="1" i="1" u="sng" dirty="0" smtClean="0"/>
              <a:t>same</a:t>
            </a:r>
            <a:r>
              <a:rPr lang="en-GB" i="1" u="sng" dirty="0" smtClean="0"/>
              <a:t> fixture</a:t>
            </a:r>
            <a:r>
              <a:rPr lang="en-GB" dirty="0" smtClean="0"/>
              <a:t>  created by </a:t>
            </a:r>
            <a:r>
              <a:rPr lang="en-GB" b="1" dirty="0" err="1">
                <a:solidFill>
                  <a:srgbClr val="0070C0"/>
                </a:solidFill>
                <a:latin typeface="Courier New" pitchFamily="49" charset="0"/>
              </a:rPr>
              <a:t>setUp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GB" dirty="0" smtClean="0"/>
              <a:t>(despite this fixture could probably be </a:t>
            </a:r>
            <a:r>
              <a:rPr lang="en-GB" b="1" i="1" dirty="0" smtClean="0"/>
              <a:t>changed</a:t>
            </a:r>
            <a:r>
              <a:rPr lang="en-GB" dirty="0" smtClean="0"/>
              <a:t>  by other test methods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testYYY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GB" dirty="0" smtClean="0"/>
              <a:t>),</a:t>
            </a:r>
          </a:p>
          <a:p>
            <a:pPr marL="1371600" lvl="2" indent="-457200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dirty="0" smtClean="0"/>
              <a:t>hence, with  </a:t>
            </a:r>
            <a:r>
              <a:rPr lang="en-GB" b="1" i="1" u="sng" dirty="0" smtClean="0"/>
              <a:t>no  assumptions</a:t>
            </a:r>
            <a:r>
              <a:rPr lang="en-GB" dirty="0" smtClean="0"/>
              <a:t>  about the </a:t>
            </a:r>
            <a:r>
              <a:rPr lang="en-GB" b="1" i="1" u="sng" dirty="0" smtClean="0"/>
              <a:t>order</a:t>
            </a:r>
            <a:r>
              <a:rPr lang="en-GB" dirty="0" smtClean="0"/>
              <a:t>  in which test methods are called.</a:t>
            </a:r>
          </a:p>
          <a:p>
            <a:pPr marL="571500" indent="-457200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2400" dirty="0" smtClean="0"/>
              <a:t>This </a:t>
            </a:r>
            <a:r>
              <a:rPr lang="en-GB" sz="2400" b="1" i="1" u="sng" dirty="0" smtClean="0"/>
              <a:t>prevents</a:t>
            </a:r>
            <a:r>
              <a:rPr lang="en-GB" sz="2400" i="1" dirty="0" smtClean="0"/>
              <a:t> one test from </a:t>
            </a:r>
            <a:r>
              <a:rPr lang="en-GB" sz="2400" b="1" i="1" u="sng" dirty="0" smtClean="0"/>
              <a:t>affecting</a:t>
            </a:r>
            <a:r>
              <a:rPr lang="en-GB" sz="2400" i="1" dirty="0" smtClean="0"/>
              <a:t> the behaviour of another.</a:t>
            </a:r>
          </a:p>
          <a:p>
            <a:pPr marL="571500" indent="-457200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2400" dirty="0" smtClean="0"/>
              <a:t>The following example </a:t>
            </a:r>
            <a:r>
              <a:rPr lang="en-GB" sz="2400" b="1" i="1" dirty="0" smtClean="0">
                <a:solidFill>
                  <a:srgbClr val="FF0000"/>
                </a:solidFill>
              </a:rPr>
              <a:t>illustrates</a:t>
            </a:r>
            <a:r>
              <a:rPr lang="en-GB" sz="2400" dirty="0" smtClean="0"/>
              <a:t>  this behaviour by using </a:t>
            </a:r>
            <a:r>
              <a:rPr lang="en-GB" sz="24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GB" sz="2400" b="1" i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some message</a:t>
            </a:r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")</a:t>
            </a:r>
            <a:r>
              <a:rPr lang="en-GB" sz="2400" dirty="0" smtClean="0"/>
              <a:t>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86B7AD-1488-4CCF-90FC-5A8188E07207}" type="slidenum">
              <a:rPr lang="en-GB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0875" y="6248400"/>
            <a:ext cx="1905000" cy="457200"/>
          </a:xfrm>
        </p:spPr>
        <p:txBody>
          <a:bodyPr/>
          <a:lstStyle/>
          <a:p>
            <a:pPr>
              <a:defRPr/>
            </a:pPr>
            <a:fld id="{78F31A18-8617-4F08-BBD7-70B8348F96BB}" type="slidenum">
              <a:rPr lang="en-GB"/>
              <a:pPr>
                <a:defRPr/>
              </a:pPr>
              <a:t>8</a:t>
            </a:fld>
            <a:endParaRPr lang="en-GB" dirty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8429684" cy="428604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400" b="1" dirty="0">
                <a:solidFill>
                  <a:srgbClr val="FF0000"/>
                </a:solidFill>
              </a:rPr>
              <a:t>Test Case 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setUpTearDownTest.java</a:t>
            </a:r>
            <a:r>
              <a:rPr lang="en-GB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dirty="0" smtClean="0">
                <a:solidFill>
                  <a:schemeClr val="tx1"/>
                </a:solidFill>
              </a:rPr>
              <a:t>:</a:t>
            </a:r>
            <a:endParaRPr lang="en-GB" sz="2400" b="1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428625" y="363939"/>
            <a:ext cx="8072438" cy="6463308"/>
          </a:xfrm>
          <a:prstGeom prst="rect">
            <a:avLst/>
          </a:prstGeom>
          <a:solidFill>
            <a:srgbClr val="DDDDDD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>
                <a:solidFill>
                  <a:srgbClr val="000000"/>
                </a:solidFill>
              </a:rPr>
              <a:t>package </a:t>
            </a:r>
            <a:r>
              <a:rPr lang="en-GB" sz="1300" b="1" dirty="0" err="1">
                <a:solidFill>
                  <a:srgbClr val="FF0000"/>
                </a:solidFill>
              </a:rPr>
              <a:t>org.example.antbook.junit</a:t>
            </a:r>
            <a:r>
              <a:rPr lang="en-GB" sz="1300" b="1" dirty="0">
                <a:solidFill>
                  <a:srgbClr val="000000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 smtClean="0">
                <a:solidFill>
                  <a:srgbClr val="000000"/>
                </a:solidFill>
              </a:rPr>
              <a:t>//</a:t>
            </a:r>
            <a:r>
              <a:rPr lang="en-GB" sz="1300" b="1" dirty="0" smtClean="0">
                <a:solidFill>
                  <a:srgbClr val="FF0000"/>
                </a:solidFill>
              </a:rPr>
              <a:t>import JUnit4 classes:</a:t>
            </a: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 smtClean="0">
                <a:solidFill>
                  <a:srgbClr val="000000"/>
                </a:solidFill>
              </a:rPr>
              <a:t>import static </a:t>
            </a:r>
            <a:r>
              <a:rPr lang="en-GB" sz="1300" b="1" dirty="0" err="1" smtClean="0">
                <a:solidFill>
                  <a:srgbClr val="000000"/>
                </a:solidFill>
              </a:rPr>
              <a:t>org.junit.</a:t>
            </a:r>
            <a:r>
              <a:rPr lang="en-GB" sz="1300" b="1" dirty="0" err="1" smtClean="0">
                <a:solidFill>
                  <a:srgbClr val="FF0000"/>
                </a:solidFill>
              </a:rPr>
              <a:t>Assert</a:t>
            </a:r>
            <a:r>
              <a:rPr lang="en-GB" sz="1300" b="1" dirty="0" smtClean="0">
                <a:solidFill>
                  <a:srgbClr val="000000"/>
                </a:solidFill>
              </a:rPr>
              <a:t>.*;</a:t>
            </a: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>
                <a:solidFill>
                  <a:srgbClr val="000000"/>
                </a:solidFill>
              </a:rPr>
              <a:t>import </a:t>
            </a:r>
            <a:r>
              <a:rPr lang="en-GB" sz="1300" b="1" dirty="0" err="1">
                <a:solidFill>
                  <a:srgbClr val="000000"/>
                </a:solidFill>
              </a:rPr>
              <a:t>org.junit.</a:t>
            </a:r>
            <a:r>
              <a:rPr lang="en-GB" sz="1300" b="1" dirty="0" err="1">
                <a:solidFill>
                  <a:srgbClr val="FF0000"/>
                </a:solidFill>
              </a:rPr>
              <a:t>Test</a:t>
            </a:r>
            <a:r>
              <a:rPr lang="en-GB" sz="1300" b="1" dirty="0">
                <a:solidFill>
                  <a:srgbClr val="000000"/>
                </a:solidFill>
              </a:rPr>
              <a:t>;     //</a:t>
            </a:r>
            <a:endParaRPr lang="en-GB" sz="1300" b="1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 smtClean="0">
                <a:solidFill>
                  <a:srgbClr val="000000"/>
                </a:solidFill>
              </a:rPr>
              <a:t>import </a:t>
            </a:r>
            <a:r>
              <a:rPr lang="en-GB" sz="1300" b="1" dirty="0" err="1" smtClean="0">
                <a:solidFill>
                  <a:srgbClr val="000000"/>
                </a:solidFill>
              </a:rPr>
              <a:t>org.junit.</a:t>
            </a:r>
            <a:r>
              <a:rPr lang="en-GB" sz="1300" b="1" dirty="0" err="1" smtClean="0">
                <a:solidFill>
                  <a:srgbClr val="0070C0"/>
                </a:solidFill>
              </a:rPr>
              <a:t>Before</a:t>
            </a:r>
            <a:r>
              <a:rPr lang="en-GB" sz="1300" b="1" dirty="0" smtClean="0">
                <a:solidFill>
                  <a:srgbClr val="000000"/>
                </a:solidFill>
              </a:rPr>
              <a:t>;   </a:t>
            </a:r>
            <a:r>
              <a:rPr lang="en-GB" sz="1300" b="1" dirty="0">
                <a:solidFill>
                  <a:srgbClr val="000000"/>
                </a:solidFill>
              </a:rPr>
              <a:t>//import org.junit</a:t>
            </a:r>
            <a:r>
              <a:rPr lang="en-GB" sz="1300" b="1" dirty="0" smtClean="0">
                <a:solidFill>
                  <a:srgbClr val="000000"/>
                </a:solidFill>
              </a:rPr>
              <a:t>.* </a:t>
            </a:r>
            <a:r>
              <a:rPr lang="en-GB" sz="1300" b="1" dirty="0">
                <a:solidFill>
                  <a:srgbClr val="000000"/>
                </a:solidFill>
              </a:rPr>
              <a:t>also would </a:t>
            </a:r>
            <a:r>
              <a:rPr lang="en-GB" sz="1300" b="1" dirty="0" smtClean="0">
                <a:solidFill>
                  <a:srgbClr val="000000"/>
                </a:solidFill>
              </a:rPr>
              <a:t>work</a:t>
            </a: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 smtClean="0">
                <a:solidFill>
                  <a:srgbClr val="000000"/>
                </a:solidFill>
              </a:rPr>
              <a:t>import </a:t>
            </a:r>
            <a:r>
              <a:rPr lang="en-GB" sz="1300" b="1" dirty="0" err="1" smtClean="0">
                <a:solidFill>
                  <a:srgbClr val="000000"/>
                </a:solidFill>
              </a:rPr>
              <a:t>org.junit.</a:t>
            </a:r>
            <a:r>
              <a:rPr lang="en-GB" sz="1300" b="1" dirty="0" err="1" smtClean="0">
                <a:solidFill>
                  <a:srgbClr val="0070C0"/>
                </a:solidFill>
              </a:rPr>
              <a:t>After</a:t>
            </a:r>
            <a:r>
              <a:rPr lang="en-GB" sz="1300" b="1" dirty="0" smtClean="0">
                <a:solidFill>
                  <a:srgbClr val="000000"/>
                </a:solidFill>
              </a:rPr>
              <a:t>;    //</a:t>
            </a: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endParaRPr lang="en-GB" sz="1300" b="1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 smtClean="0">
                <a:solidFill>
                  <a:srgbClr val="000000"/>
                </a:solidFill>
              </a:rPr>
              <a:t>public class </a:t>
            </a:r>
            <a:r>
              <a:rPr lang="en-GB" sz="1300" b="1" dirty="0" err="1" smtClean="0">
                <a:solidFill>
                  <a:srgbClr val="000000"/>
                </a:solidFill>
              </a:rPr>
              <a:t>setUpTearDownTest</a:t>
            </a:r>
            <a:r>
              <a:rPr lang="en-GB" sz="1300" b="1" dirty="0" smtClean="0">
                <a:solidFill>
                  <a:srgbClr val="000000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 smtClean="0">
                <a:solidFill>
                  <a:srgbClr val="000000"/>
                </a:solidFill>
              </a:rPr>
              <a:t>     </a:t>
            </a:r>
            <a:r>
              <a:rPr lang="en-GB" sz="1300" b="1" dirty="0" smtClean="0">
                <a:solidFill>
                  <a:srgbClr val="0070C0"/>
                </a:solidFill>
              </a:rPr>
              <a:t>@Before</a:t>
            </a:r>
            <a:r>
              <a:rPr lang="en-GB" sz="1300" b="1" dirty="0" smtClean="0">
                <a:solidFill>
                  <a:srgbClr val="FF0000"/>
                </a:solidFill>
              </a:rPr>
              <a:t>    </a:t>
            </a:r>
            <a:r>
              <a:rPr lang="en-GB" sz="1300" dirty="0" smtClean="0">
                <a:cs typeface="Courier New" pitchFamily="49" charset="0"/>
              </a:rPr>
              <a:t>//</a:t>
            </a:r>
            <a:r>
              <a:rPr lang="en-GB" sz="1300" i="1" dirty="0" smtClean="0">
                <a:solidFill>
                  <a:srgbClr val="0070C0"/>
                </a:solidFill>
                <a:cs typeface="Courier New" pitchFamily="49" charset="0"/>
              </a:rPr>
              <a:t>Runs before each @Test method</a:t>
            </a:r>
            <a:endParaRPr lang="en-GB" sz="1300" b="1" dirty="0" smtClean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 smtClean="0">
                <a:solidFill>
                  <a:srgbClr val="000000"/>
                </a:solidFill>
              </a:rPr>
              <a:t>     public void </a:t>
            </a:r>
            <a:r>
              <a:rPr lang="en-GB" sz="1300" b="1" dirty="0" err="1" smtClean="0">
                <a:solidFill>
                  <a:srgbClr val="0070C0"/>
                </a:solidFill>
              </a:rPr>
              <a:t>setUp</a:t>
            </a:r>
            <a:r>
              <a:rPr lang="en-GB" sz="1300" b="1" dirty="0" smtClean="0">
                <a:solidFill>
                  <a:srgbClr val="000000"/>
                </a:solidFill>
              </a:rPr>
              <a:t>(){ </a:t>
            </a:r>
            <a:r>
              <a:rPr lang="en-GB" sz="1300" b="1" dirty="0" err="1" smtClean="0">
                <a:solidFill>
                  <a:schemeClr val="accent1">
                    <a:lumMod val="50000"/>
                  </a:schemeClr>
                </a:solidFill>
              </a:rPr>
              <a:t>System.out.println</a:t>
            </a:r>
            <a:r>
              <a:rPr lang="en-GB" sz="1300" b="1" dirty="0" smtClean="0">
                <a:solidFill>
                  <a:schemeClr val="accent1">
                    <a:lumMod val="50000"/>
                  </a:schemeClr>
                </a:solidFill>
              </a:rPr>
              <a:t>("</a:t>
            </a:r>
            <a:r>
              <a:rPr lang="en-GB" sz="1300" b="1" dirty="0" err="1" smtClean="0">
                <a:solidFill>
                  <a:schemeClr val="accent1">
                    <a:lumMod val="50000"/>
                  </a:schemeClr>
                </a:solidFill>
              </a:rPr>
              <a:t>setUp</a:t>
            </a:r>
            <a:r>
              <a:rPr lang="en-GB" sz="1300" b="1" dirty="0" smtClean="0">
                <a:solidFill>
                  <a:schemeClr val="accent1">
                    <a:lumMod val="50000"/>
                  </a:schemeClr>
                </a:solidFill>
              </a:rPr>
              <a:t> sets up a fixture")</a:t>
            </a:r>
            <a:r>
              <a:rPr lang="en-GB" sz="1300" b="1" dirty="0" smtClean="0">
                <a:solidFill>
                  <a:srgbClr val="000000"/>
                </a:solidFill>
              </a:rPr>
              <a:t>; }</a:t>
            </a: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 smtClean="0">
                <a:solidFill>
                  <a:srgbClr val="000000"/>
                </a:solidFill>
              </a:rPr>
              <a:t>     </a:t>
            </a:r>
            <a:r>
              <a:rPr lang="en-GB" sz="1300" b="1" dirty="0" smtClean="0">
                <a:solidFill>
                  <a:srgbClr val="0070C0"/>
                </a:solidFill>
              </a:rPr>
              <a:t>@After</a:t>
            </a:r>
            <a:r>
              <a:rPr lang="en-GB" sz="1300" b="1" dirty="0" smtClean="0">
                <a:solidFill>
                  <a:srgbClr val="FF0000"/>
                </a:solidFill>
              </a:rPr>
              <a:t>     </a:t>
            </a:r>
            <a:r>
              <a:rPr lang="en-GB" sz="1300" dirty="0" smtClean="0">
                <a:cs typeface="Courier New" pitchFamily="49" charset="0"/>
              </a:rPr>
              <a:t>//</a:t>
            </a:r>
            <a:r>
              <a:rPr lang="en-GB" sz="1300" i="1" dirty="0" smtClean="0">
                <a:solidFill>
                  <a:srgbClr val="0070C0"/>
                </a:solidFill>
                <a:cs typeface="Courier New" pitchFamily="49" charset="0"/>
              </a:rPr>
              <a:t>Runs after each @Test method</a:t>
            </a:r>
            <a:endParaRPr lang="en-GB" sz="1300" b="1" dirty="0" smtClean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 smtClean="0">
                <a:solidFill>
                  <a:srgbClr val="000000"/>
                </a:solidFill>
              </a:rPr>
              <a:t>     public void </a:t>
            </a:r>
            <a:r>
              <a:rPr lang="en-GB" sz="1300" b="1" dirty="0" err="1" smtClean="0">
                <a:solidFill>
                  <a:srgbClr val="0070C0"/>
                </a:solidFill>
              </a:rPr>
              <a:t>tearDown</a:t>
            </a:r>
            <a:r>
              <a:rPr lang="en-GB" sz="1300" b="1" dirty="0" smtClean="0">
                <a:solidFill>
                  <a:srgbClr val="000000"/>
                </a:solidFill>
              </a:rPr>
              <a:t>(){ </a:t>
            </a:r>
            <a:r>
              <a:rPr lang="en-GB" sz="1300" b="1" dirty="0" err="1" smtClean="0">
                <a:solidFill>
                  <a:schemeClr val="accent1">
                    <a:lumMod val="50000"/>
                  </a:schemeClr>
                </a:solidFill>
              </a:rPr>
              <a:t>System.out.println</a:t>
            </a:r>
            <a:r>
              <a:rPr lang="en-GB" sz="1300" b="1" dirty="0" smtClean="0">
                <a:solidFill>
                  <a:schemeClr val="accent1">
                    <a:lumMod val="50000"/>
                  </a:schemeClr>
                </a:solidFill>
              </a:rPr>
              <a:t>("</a:t>
            </a:r>
            <a:r>
              <a:rPr lang="en-GB" sz="1300" b="1" dirty="0" err="1" smtClean="0">
                <a:solidFill>
                  <a:schemeClr val="accent1">
                    <a:lumMod val="50000"/>
                  </a:schemeClr>
                </a:solidFill>
              </a:rPr>
              <a:t>tearDown</a:t>
            </a:r>
            <a:r>
              <a:rPr lang="en-GB" sz="1300" b="1" dirty="0" smtClean="0">
                <a:solidFill>
                  <a:schemeClr val="accent1">
                    <a:lumMod val="50000"/>
                  </a:schemeClr>
                </a:solidFill>
              </a:rPr>
              <a:t> releases fixture")</a:t>
            </a:r>
            <a:r>
              <a:rPr lang="en-GB" sz="1300" b="1" dirty="0" smtClean="0">
                <a:solidFill>
                  <a:srgbClr val="000000"/>
                </a:solidFill>
              </a:rPr>
              <a:t>; }</a:t>
            </a: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 smtClean="0">
                <a:solidFill>
                  <a:srgbClr val="000000"/>
                </a:solidFill>
              </a:rPr>
              <a:t>     </a:t>
            </a:r>
            <a:r>
              <a:rPr lang="en-GB" sz="1300" b="1" dirty="0" smtClean="0">
                <a:solidFill>
                  <a:srgbClr val="FF0000"/>
                </a:solidFill>
              </a:rPr>
              <a:t>@Test</a:t>
            </a: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 smtClean="0">
                <a:solidFill>
                  <a:srgbClr val="000000"/>
                </a:solidFill>
              </a:rPr>
              <a:t>     public void </a:t>
            </a:r>
            <a:r>
              <a:rPr lang="en-GB" sz="1300" b="1" dirty="0" err="1" smtClean="0">
                <a:solidFill>
                  <a:srgbClr val="FF0000"/>
                </a:solidFill>
              </a:rPr>
              <a:t>testA</a:t>
            </a:r>
            <a:r>
              <a:rPr lang="en-GB" sz="1300" b="1" dirty="0" smtClean="0">
                <a:solidFill>
                  <a:srgbClr val="000000"/>
                </a:solidFill>
              </a:rPr>
              <a:t>(){ </a:t>
            </a: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 smtClean="0">
                <a:solidFill>
                  <a:srgbClr val="000000"/>
                </a:solidFill>
              </a:rPr>
              <a:t>         </a:t>
            </a:r>
            <a:r>
              <a:rPr lang="en-GB" sz="1300" b="1" dirty="0" err="1" smtClean="0">
                <a:solidFill>
                  <a:schemeClr val="accent1">
                    <a:lumMod val="50000"/>
                  </a:schemeClr>
                </a:solidFill>
              </a:rPr>
              <a:t>System.out.println</a:t>
            </a:r>
            <a:r>
              <a:rPr lang="en-GB" sz="1300" b="1" dirty="0" smtClean="0">
                <a:solidFill>
                  <a:schemeClr val="accent1">
                    <a:lumMod val="50000"/>
                  </a:schemeClr>
                </a:solidFill>
              </a:rPr>
              <a:t>("</a:t>
            </a:r>
            <a:r>
              <a:rPr lang="en-GB" sz="1300" b="1" dirty="0" err="1" smtClean="0">
                <a:solidFill>
                  <a:schemeClr val="accent1">
                    <a:lumMod val="50000"/>
                  </a:schemeClr>
                </a:solidFill>
              </a:rPr>
              <a:t>testA</a:t>
            </a:r>
            <a:r>
              <a:rPr lang="en-GB" sz="1300" b="1" dirty="0" smtClean="0">
                <a:solidFill>
                  <a:schemeClr val="accent1">
                    <a:lumMod val="50000"/>
                  </a:schemeClr>
                </a:solidFill>
              </a:rPr>
              <a:t> runs")</a:t>
            </a:r>
            <a:r>
              <a:rPr lang="en-GB" sz="1300" b="1" dirty="0" smtClean="0">
                <a:solidFill>
                  <a:srgbClr val="000000"/>
                </a:solidFill>
              </a:rPr>
              <a:t>; </a:t>
            </a: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 smtClean="0">
                <a:solidFill>
                  <a:srgbClr val="000000"/>
                </a:solidFill>
              </a:rPr>
              <a:t>         </a:t>
            </a:r>
            <a:r>
              <a:rPr lang="en-GB" sz="1300" b="1" dirty="0" err="1" smtClean="0">
                <a:solidFill>
                  <a:srgbClr val="FF0000"/>
                </a:solidFill>
              </a:rPr>
              <a:t>assert</a:t>
            </a:r>
            <a:r>
              <a:rPr lang="en-GB" sz="1300" b="1" dirty="0" err="1" smtClean="0">
                <a:solidFill>
                  <a:srgbClr val="000000"/>
                </a:solidFill>
              </a:rPr>
              <a:t>True</a:t>
            </a:r>
            <a:r>
              <a:rPr lang="en-GB" sz="1300" b="1" dirty="0" smtClean="0">
                <a:solidFill>
                  <a:srgbClr val="000000"/>
                </a:solidFill>
              </a:rPr>
              <a:t>("MULTIPLICATION FAILED!!!", 4 == (2 * 2));  </a:t>
            </a: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 smtClean="0">
                <a:solidFill>
                  <a:srgbClr val="000000"/>
                </a:solidFill>
              </a:rPr>
              <a:t>     }     </a:t>
            </a: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 smtClean="0">
                <a:solidFill>
                  <a:srgbClr val="000000"/>
                </a:solidFill>
              </a:rPr>
              <a:t>     </a:t>
            </a:r>
            <a:r>
              <a:rPr lang="en-GB" sz="1300" b="1" dirty="0" smtClean="0">
                <a:solidFill>
                  <a:srgbClr val="FF0000"/>
                </a:solidFill>
              </a:rPr>
              <a:t>@Test              </a:t>
            </a:r>
            <a:r>
              <a:rPr lang="en-GB" sz="1300" dirty="0" smtClean="0">
                <a:cs typeface="Courier New" pitchFamily="49" charset="0"/>
              </a:rPr>
              <a:t>//</a:t>
            </a:r>
            <a:r>
              <a:rPr lang="en-GB" sz="1300" i="1" dirty="0" smtClean="0">
                <a:solidFill>
                  <a:srgbClr val="FF0000"/>
                </a:solidFill>
                <a:cs typeface="Courier New" pitchFamily="49" charset="0"/>
              </a:rPr>
              <a:t>Each </a:t>
            </a:r>
            <a:r>
              <a:rPr lang="en-GB" sz="1300" i="1" dirty="0">
                <a:solidFill>
                  <a:srgbClr val="FF0000"/>
                </a:solidFill>
                <a:cs typeface="Courier New" pitchFamily="49" charset="0"/>
              </a:rPr>
              <a:t>method </a:t>
            </a:r>
            <a:r>
              <a:rPr lang="en-GB" sz="1300" i="1" dirty="0" smtClean="0">
                <a:solidFill>
                  <a:srgbClr val="FF0000"/>
                </a:solidFill>
                <a:cs typeface="Courier New" pitchFamily="49" charset="0"/>
              </a:rPr>
              <a:t>annotated by </a:t>
            </a:r>
            <a:r>
              <a:rPr lang="en-GB" sz="1300" b="1" i="1" dirty="0" smtClean="0">
                <a:solidFill>
                  <a:srgbClr val="FF0000"/>
                </a:solidFill>
                <a:cs typeface="Courier New" pitchFamily="49" charset="0"/>
              </a:rPr>
              <a:t>@Test</a:t>
            </a:r>
            <a:r>
              <a:rPr lang="en-GB" sz="1300" i="1" dirty="0" smtClean="0">
                <a:solidFill>
                  <a:srgbClr val="FF0000"/>
                </a:solidFill>
                <a:cs typeface="Courier New" pitchFamily="49" charset="0"/>
              </a:rPr>
              <a:t> runs</a:t>
            </a:r>
            <a:endParaRPr lang="en-GB" sz="13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 smtClean="0">
                <a:solidFill>
                  <a:srgbClr val="000000"/>
                </a:solidFill>
              </a:rPr>
              <a:t>     public void </a:t>
            </a:r>
            <a:r>
              <a:rPr lang="en-GB" sz="1300" b="1" dirty="0" err="1" smtClean="0">
                <a:solidFill>
                  <a:srgbClr val="FF0000"/>
                </a:solidFill>
              </a:rPr>
              <a:t>testB</a:t>
            </a:r>
            <a:r>
              <a:rPr lang="en-GB" sz="1300" b="1" dirty="0" smtClean="0">
                <a:solidFill>
                  <a:srgbClr val="000000"/>
                </a:solidFill>
              </a:rPr>
              <a:t>(){ </a:t>
            </a: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 smtClean="0">
                <a:solidFill>
                  <a:srgbClr val="000000"/>
                </a:solidFill>
              </a:rPr>
              <a:t>         </a:t>
            </a:r>
            <a:r>
              <a:rPr lang="en-GB" sz="1300" b="1" dirty="0" err="1" smtClean="0">
                <a:solidFill>
                  <a:schemeClr val="accent1">
                    <a:lumMod val="50000"/>
                  </a:schemeClr>
                </a:solidFill>
              </a:rPr>
              <a:t>System.out.println</a:t>
            </a:r>
            <a:r>
              <a:rPr lang="en-GB" sz="1300" b="1" dirty="0" smtClean="0">
                <a:solidFill>
                  <a:schemeClr val="accent1">
                    <a:lumMod val="50000"/>
                  </a:schemeClr>
                </a:solidFill>
              </a:rPr>
              <a:t>("</a:t>
            </a:r>
            <a:r>
              <a:rPr lang="en-GB" sz="1300" b="1" dirty="0" err="1" smtClean="0">
                <a:solidFill>
                  <a:schemeClr val="accent1">
                    <a:lumMod val="50000"/>
                  </a:schemeClr>
                </a:solidFill>
              </a:rPr>
              <a:t>testB</a:t>
            </a:r>
            <a:r>
              <a:rPr lang="en-GB" sz="1300" b="1" dirty="0" smtClean="0">
                <a:solidFill>
                  <a:schemeClr val="accent1">
                    <a:lumMod val="50000"/>
                  </a:schemeClr>
                </a:solidFill>
              </a:rPr>
              <a:t> runs")</a:t>
            </a:r>
            <a:r>
              <a:rPr lang="en-GB" sz="1300" b="1" dirty="0" smtClean="0">
                <a:solidFill>
                  <a:srgbClr val="000000"/>
                </a:solidFill>
              </a:rPr>
              <a:t>; </a:t>
            </a: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 smtClean="0">
                <a:solidFill>
                  <a:srgbClr val="000000"/>
                </a:solidFill>
              </a:rPr>
              <a:t>         </a:t>
            </a:r>
            <a:r>
              <a:rPr lang="en-GB" sz="1300" b="1" dirty="0" err="1" smtClean="0">
                <a:solidFill>
                  <a:srgbClr val="FF0000"/>
                </a:solidFill>
              </a:rPr>
              <a:t>assert</a:t>
            </a:r>
            <a:r>
              <a:rPr lang="en-GB" sz="1300" b="1" dirty="0" err="1" smtClean="0">
                <a:solidFill>
                  <a:srgbClr val="000000"/>
                </a:solidFill>
              </a:rPr>
              <a:t>Same</a:t>
            </a:r>
            <a:r>
              <a:rPr lang="en-GB" sz="1300" b="1" dirty="0" smtClean="0">
                <a:solidFill>
                  <a:srgbClr val="000000"/>
                </a:solidFill>
              </a:rPr>
              <a:t>("ADDITION FAILED!!!", 4, 2 + 2); </a:t>
            </a: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 smtClean="0">
                <a:solidFill>
                  <a:srgbClr val="000000"/>
                </a:solidFill>
              </a:rPr>
              <a:t>     }     </a:t>
            </a: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 smtClean="0">
                <a:solidFill>
                  <a:srgbClr val="000000"/>
                </a:solidFill>
              </a:rPr>
              <a:t>     public void </a:t>
            </a:r>
            <a:r>
              <a:rPr lang="en-GB" sz="1300" b="1" dirty="0" err="1" smtClean="0">
                <a:solidFill>
                  <a:srgbClr val="FF0000"/>
                </a:solidFill>
              </a:rPr>
              <a:t>SomeTestC</a:t>
            </a:r>
            <a:r>
              <a:rPr lang="en-GB" sz="1300" b="1" dirty="0" smtClean="0">
                <a:solidFill>
                  <a:srgbClr val="000000"/>
                </a:solidFill>
              </a:rPr>
              <a:t>(){ </a:t>
            </a: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 smtClean="0">
                <a:solidFill>
                  <a:srgbClr val="000000"/>
                </a:solidFill>
              </a:rPr>
              <a:t>         </a:t>
            </a:r>
            <a:r>
              <a:rPr lang="en-GB" sz="1300" b="1" dirty="0" err="1" smtClean="0">
                <a:solidFill>
                  <a:schemeClr val="accent1">
                    <a:lumMod val="50000"/>
                  </a:schemeClr>
                </a:solidFill>
              </a:rPr>
              <a:t>System.out.println</a:t>
            </a:r>
            <a:r>
              <a:rPr lang="en-GB" sz="1300" b="1" dirty="0" smtClean="0">
                <a:solidFill>
                  <a:schemeClr val="accent1">
                    <a:lumMod val="50000"/>
                  </a:schemeClr>
                </a:solidFill>
              </a:rPr>
              <a:t>("</a:t>
            </a:r>
            <a:r>
              <a:rPr lang="en-GB" sz="1300" b="1" dirty="0" err="1" smtClean="0">
                <a:solidFill>
                  <a:schemeClr val="accent1">
                    <a:lumMod val="50000"/>
                  </a:schemeClr>
                </a:solidFill>
              </a:rPr>
              <a:t>SomeTestC</a:t>
            </a:r>
            <a:r>
              <a:rPr lang="en-GB" sz="1300" b="1" dirty="0" smtClean="0">
                <a:solidFill>
                  <a:schemeClr val="accent1">
                    <a:lumMod val="50000"/>
                  </a:schemeClr>
                </a:solidFill>
              </a:rPr>
              <a:t> runs")</a:t>
            </a:r>
            <a:r>
              <a:rPr lang="en-GB" sz="1300" b="1" dirty="0" smtClean="0">
                <a:solidFill>
                  <a:srgbClr val="000000"/>
                </a:solidFill>
              </a:rPr>
              <a:t>; </a:t>
            </a: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 smtClean="0">
                <a:solidFill>
                  <a:srgbClr val="000000"/>
                </a:solidFill>
              </a:rPr>
              <a:t>         </a:t>
            </a:r>
            <a:r>
              <a:rPr lang="en-GB" sz="1300" b="1" dirty="0" err="1" smtClean="0">
                <a:solidFill>
                  <a:srgbClr val="FF0000"/>
                </a:solidFill>
              </a:rPr>
              <a:t>assert</a:t>
            </a:r>
            <a:r>
              <a:rPr lang="en-GB" sz="1300" b="1" dirty="0" err="1" smtClean="0">
                <a:solidFill>
                  <a:srgbClr val="000000"/>
                </a:solidFill>
              </a:rPr>
              <a:t>Same</a:t>
            </a:r>
            <a:r>
              <a:rPr lang="en-GB" sz="1300" b="1" dirty="0" smtClean="0">
                <a:solidFill>
                  <a:srgbClr val="000000"/>
                </a:solidFill>
              </a:rPr>
              <a:t>("ADDITION FAILED!!!", 5, 2 + 2); </a:t>
            </a: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 smtClean="0">
                <a:solidFill>
                  <a:srgbClr val="000000"/>
                </a:solidFill>
              </a:rPr>
              <a:t>     }</a:t>
            </a:r>
          </a:p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GB" sz="1300" b="1" dirty="0" smtClean="0">
                <a:solidFill>
                  <a:srgbClr val="000000"/>
                </a:solidFill>
              </a:rPr>
              <a:t>}</a:t>
            </a:r>
            <a:endParaRPr lang="en-GB" sz="1300" b="1" dirty="0">
              <a:solidFill>
                <a:srgbClr val="000000"/>
              </a:solidFill>
            </a:endParaRPr>
          </a:p>
        </p:txBody>
      </p:sp>
      <p:sp>
        <p:nvSpPr>
          <p:cNvPr id="5" name="Right Arrow 4"/>
          <p:cNvSpPr>
            <a:spLocks noChangeArrowheads="1"/>
          </p:cNvSpPr>
          <p:nvPr/>
        </p:nvSpPr>
        <p:spPr bwMode="auto">
          <a:xfrm rot="10800000">
            <a:off x="5675323" y="6070619"/>
            <a:ext cx="468313" cy="215900"/>
          </a:xfrm>
          <a:prstGeom prst="rightArrow">
            <a:avLst>
              <a:gd name="adj1" fmla="val 50000"/>
              <a:gd name="adj2" fmla="val 50060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41767" y="5802335"/>
            <a:ext cx="1688283" cy="7694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 smtClean="0">
                <a:latin typeface="+mn-lt"/>
              </a:rPr>
              <a:t>Should it </a:t>
            </a:r>
            <a:endParaRPr lang="en-GB" dirty="0">
              <a:latin typeface="+mn-lt"/>
            </a:endParaRPr>
          </a:p>
          <a:p>
            <a:pPr>
              <a:defRPr/>
            </a:pPr>
            <a:r>
              <a:rPr lang="en-GB" b="1" dirty="0">
                <a:latin typeface="+mn-lt"/>
              </a:rPr>
              <a:t>f</a:t>
            </a:r>
            <a:r>
              <a:rPr lang="en-GB" b="1" dirty="0" smtClean="0">
                <a:latin typeface="+mn-lt"/>
              </a:rPr>
              <a:t>ail/run </a:t>
            </a:r>
            <a:r>
              <a:rPr lang="en-GB" b="1" dirty="0" smtClean="0">
                <a:solidFill>
                  <a:srgbClr val="FF0000"/>
                </a:solidFill>
                <a:latin typeface="+mn-lt"/>
              </a:rPr>
              <a:t>???</a:t>
            </a:r>
            <a:endParaRPr lang="en-GB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1934" y="388519"/>
            <a:ext cx="4676530" cy="88024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+mn-lt"/>
              </a:rPr>
              <a:t>Put this file under </a:t>
            </a:r>
            <a:r>
              <a:rPr lang="en-GB" sz="1600" b="1" dirty="0" smtClean="0">
                <a:solidFill>
                  <a:srgbClr val="000000"/>
                </a:solidFill>
                <a:cs typeface="Courier New" pitchFamily="49" charset="0"/>
              </a:rPr>
              <a:t>ch04\</a:t>
            </a:r>
            <a:r>
              <a:rPr lang="en-GB" sz="1600" b="1" dirty="0" smtClean="0">
                <a:solidFill>
                  <a:srgbClr val="FF0000"/>
                </a:solidFill>
                <a:cs typeface="Courier New" pitchFamily="49" charset="0"/>
              </a:rPr>
              <a:t>test</a:t>
            </a:r>
            <a:r>
              <a:rPr lang="en-GB" sz="1600" dirty="0" smtClean="0">
                <a:latin typeface="+mn-lt"/>
              </a:rPr>
              <a:t> according to the package declaration.</a:t>
            </a:r>
          </a:p>
          <a:p>
            <a:r>
              <a:rPr lang="en-GB" sz="1600" dirty="0" smtClean="0">
                <a:latin typeface="+mn-lt"/>
              </a:rPr>
              <a:t>Use your </a:t>
            </a:r>
            <a:r>
              <a:rPr lang="en-GB" sz="1600" b="1" dirty="0" smtClean="0">
                <a:solidFill>
                  <a:srgbClr val="FF0000"/>
                </a:solidFill>
                <a:latin typeface="+mn-lt"/>
              </a:rPr>
              <a:t>personalised</a:t>
            </a:r>
            <a:r>
              <a:rPr lang="en-GB" sz="1600" dirty="0" smtClean="0">
                <a:latin typeface="+mn-lt"/>
              </a:rPr>
              <a:t> package name!</a:t>
            </a:r>
            <a:endParaRPr lang="en-GB" sz="16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64088" y="1700808"/>
            <a:ext cx="3744416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600" dirty="0" smtClean="0">
                <a:latin typeface="+mn-lt"/>
              </a:rPr>
              <a:t>Here </a:t>
            </a:r>
            <a:r>
              <a:rPr lang="en-GB" sz="1600" b="1" dirty="0" err="1">
                <a:solidFill>
                  <a:srgbClr val="0070C0"/>
                </a:solidFill>
              </a:rPr>
              <a:t>setUp</a:t>
            </a:r>
            <a:r>
              <a:rPr lang="en-GB" sz="1600" b="1" dirty="0" smtClean="0">
                <a:solidFill>
                  <a:srgbClr val="000000"/>
                </a:solidFill>
              </a:rPr>
              <a:t>() </a:t>
            </a:r>
            <a:r>
              <a:rPr lang="en-GB" sz="1600" dirty="0" smtClean="0">
                <a:latin typeface="+mn-lt"/>
              </a:rPr>
              <a:t>and </a:t>
            </a:r>
            <a:r>
              <a:rPr lang="en-GB" sz="1600" b="1" dirty="0" err="1">
                <a:solidFill>
                  <a:srgbClr val="0070C0"/>
                </a:solidFill>
              </a:rPr>
              <a:t>tearDown</a:t>
            </a:r>
            <a:r>
              <a:rPr lang="en-GB" sz="1600" b="1" dirty="0" smtClean="0">
                <a:solidFill>
                  <a:srgbClr val="000000"/>
                </a:solidFill>
              </a:rPr>
              <a:t>() </a:t>
            </a:r>
            <a:r>
              <a:rPr lang="en-GB" sz="1600" dirty="0" smtClean="0">
                <a:latin typeface="+mn-lt"/>
              </a:rPr>
              <a:t>methods do nothing besides informing that what they intend to do.</a:t>
            </a:r>
            <a:endParaRPr lang="en-GB" sz="16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72149" y="3667671"/>
            <a:ext cx="1157689" cy="70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GB" b="1" dirty="0">
                <a:solidFill>
                  <a:srgbClr val="FF0000"/>
                </a:solidFill>
              </a:rPr>
              <a:t>@Test </a:t>
            </a:r>
            <a:endParaRPr lang="en-GB" dirty="0">
              <a:latin typeface="+mn-lt"/>
            </a:endParaRPr>
          </a:p>
          <a:p>
            <a:pPr>
              <a:spcBef>
                <a:spcPts val="0"/>
              </a:spcBef>
              <a:defRPr/>
            </a:pPr>
            <a:r>
              <a:rPr lang="en-GB" dirty="0" smtClean="0">
                <a:latin typeface="+mn-lt"/>
              </a:rPr>
              <a:t>methods</a:t>
            </a:r>
            <a:endParaRPr lang="en-GB" b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5715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b="1" smtClean="0">
                <a:solidFill>
                  <a:srgbClr val="FF0000"/>
                </a:solidFill>
              </a:rPr>
              <a:t>Compile and Run:</a:t>
            </a:r>
            <a:endParaRPr lang="en-GB" sz="32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244" name="TextBox 4"/>
          <p:cNvSpPr txBox="1">
            <a:spLocks noChangeArrowheads="1"/>
          </p:cNvSpPr>
          <p:nvPr/>
        </p:nvSpPr>
        <p:spPr bwMode="auto">
          <a:xfrm>
            <a:off x="0" y="571480"/>
            <a:ext cx="9144000" cy="4672048"/>
          </a:xfrm>
          <a:prstGeom prst="rect">
            <a:avLst/>
          </a:prstGeom>
          <a:solidFill>
            <a:srgbClr val="333333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600" dirty="0" smtClean="0">
                <a:solidFill>
                  <a:schemeClr val="bg1"/>
                </a:solidFill>
              </a:rPr>
              <a:t>C:\Antbook\ch04&gt;</a:t>
            </a:r>
            <a:r>
              <a:rPr lang="en-GB" sz="1600" b="1" dirty="0" err="1" smtClean="0">
                <a:solidFill>
                  <a:schemeClr val="bg1"/>
                </a:solidFill>
              </a:rPr>
              <a:t>javac</a:t>
            </a:r>
            <a:r>
              <a:rPr lang="en-GB" sz="1600" dirty="0" smtClean="0">
                <a:solidFill>
                  <a:schemeClr val="bg1"/>
                </a:solidFill>
              </a:rPr>
              <a:t> -d</a:t>
            </a:r>
            <a:r>
              <a:rPr lang="en-GB" sz="1600" b="1" dirty="0" smtClean="0">
                <a:solidFill>
                  <a:schemeClr val="bg1"/>
                </a:solidFill>
              </a:rPr>
              <a:t> </a:t>
            </a:r>
            <a:r>
              <a:rPr lang="en-GB" sz="1600" b="1" dirty="0" smtClean="0">
                <a:solidFill>
                  <a:srgbClr val="FFCCFF"/>
                </a:solidFill>
              </a:rPr>
              <a:t>build\test </a:t>
            </a:r>
            <a:r>
              <a:rPr lang="en-GB" sz="1600" dirty="0" err="1" smtClean="0">
                <a:solidFill>
                  <a:schemeClr val="bg1"/>
                </a:solidFill>
              </a:rPr>
              <a:t>test</a:t>
            </a:r>
            <a:r>
              <a:rPr lang="en-GB" sz="1600" dirty="0" smtClean="0">
                <a:solidFill>
                  <a:schemeClr val="bg1"/>
                </a:solidFill>
              </a:rPr>
              <a:t>\org\example\</a:t>
            </a:r>
            <a:r>
              <a:rPr lang="en-GB" sz="1600" dirty="0" err="1" smtClean="0">
                <a:solidFill>
                  <a:schemeClr val="bg1"/>
                </a:solidFill>
              </a:rPr>
              <a:t>antbook</a:t>
            </a:r>
            <a:r>
              <a:rPr lang="en-GB" sz="1600" dirty="0" smtClean="0">
                <a:solidFill>
                  <a:schemeClr val="bg1"/>
                </a:solidFill>
              </a:rPr>
              <a:t>\</a:t>
            </a:r>
            <a:r>
              <a:rPr lang="en-GB" sz="1600" dirty="0" err="1" smtClean="0">
                <a:solidFill>
                  <a:schemeClr val="bg1"/>
                </a:solidFill>
              </a:rPr>
              <a:t>junit</a:t>
            </a:r>
            <a:r>
              <a:rPr lang="en-GB" sz="1600" dirty="0" smtClean="0">
                <a:solidFill>
                  <a:schemeClr val="bg1"/>
                </a:solidFill>
              </a:rPr>
              <a:t>\</a:t>
            </a:r>
            <a:r>
              <a:rPr lang="en-GB" sz="1600" b="1" dirty="0" smtClean="0">
                <a:solidFill>
                  <a:srgbClr val="FFCCFF"/>
                </a:solidFill>
              </a:rPr>
              <a:t>setUpTearDownTest.java</a:t>
            </a:r>
          </a:p>
          <a:p>
            <a:pPr>
              <a:defRPr/>
            </a:pPr>
            <a:endParaRPr lang="en-GB" sz="1600" b="1" dirty="0" smtClean="0">
              <a:solidFill>
                <a:schemeClr val="bg1"/>
              </a:solidFill>
            </a:endParaRPr>
          </a:p>
          <a:p>
            <a:pPr>
              <a:defRPr/>
            </a:pPr>
            <a:endParaRPr lang="en-GB" sz="1600" b="1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sz="1600" dirty="0" smtClean="0">
                <a:solidFill>
                  <a:schemeClr val="bg1"/>
                </a:solidFill>
              </a:rPr>
              <a:t>C:\Antbook\ch04&gt;</a:t>
            </a:r>
            <a:r>
              <a:rPr lang="en-GB" sz="1600" b="1" dirty="0" smtClean="0">
                <a:solidFill>
                  <a:schemeClr val="bg1"/>
                </a:solidFill>
              </a:rPr>
              <a:t>java</a:t>
            </a:r>
            <a:r>
              <a:rPr lang="en-GB" sz="1600" dirty="0" smtClean="0">
                <a:solidFill>
                  <a:schemeClr val="bg1"/>
                </a:solidFill>
              </a:rPr>
              <a:t> -cp </a:t>
            </a:r>
            <a:r>
              <a:rPr lang="en-GB" sz="1600" b="1" dirty="0" smtClean="0">
                <a:solidFill>
                  <a:srgbClr val="FFCCFF"/>
                </a:solidFill>
              </a:rPr>
              <a:t>build\</a:t>
            </a:r>
            <a:r>
              <a:rPr lang="en-GB" sz="1600" b="1" dirty="0" err="1" smtClean="0">
                <a:solidFill>
                  <a:srgbClr val="FFCCFF"/>
                </a:solidFill>
              </a:rPr>
              <a:t>test</a:t>
            </a:r>
            <a:r>
              <a:rPr lang="en-GB" sz="1600" b="1" dirty="0" err="1" smtClean="0">
                <a:solidFill>
                  <a:schemeClr val="bg1"/>
                </a:solidFill>
              </a:rPr>
              <a:t>;</a:t>
            </a:r>
            <a:r>
              <a:rPr lang="en-GB" sz="1600" dirty="0" err="1" smtClean="0">
                <a:solidFill>
                  <a:schemeClr val="bg1"/>
                </a:solidFill>
              </a:rPr>
              <a:t>C</a:t>
            </a:r>
            <a:r>
              <a:rPr lang="en-GB" sz="1600" dirty="0" smtClean="0">
                <a:solidFill>
                  <a:schemeClr val="bg1"/>
                </a:solidFill>
              </a:rPr>
              <a:t>:\JAVA\junit4.8.2</a:t>
            </a:r>
            <a:r>
              <a:rPr lang="en-GB" sz="1600" b="1" dirty="0" smtClean="0">
                <a:solidFill>
                  <a:schemeClr val="bg1"/>
                </a:solidFill>
              </a:rPr>
              <a:t>\</a:t>
            </a:r>
            <a:r>
              <a:rPr lang="en-GB" sz="1600" b="1" dirty="0" smtClean="0">
                <a:solidFill>
                  <a:srgbClr val="FFCCFF"/>
                </a:solidFill>
              </a:rPr>
              <a:t>junit-4.8.2.jar </a:t>
            </a:r>
            <a:r>
              <a:rPr lang="en-GB" sz="1600" dirty="0" err="1" smtClean="0">
                <a:solidFill>
                  <a:schemeClr val="bg1"/>
                </a:solidFill>
              </a:rPr>
              <a:t>org.junit.runner.</a:t>
            </a:r>
            <a:r>
              <a:rPr lang="en-GB" sz="1600" b="1" dirty="0" err="1" smtClean="0">
                <a:solidFill>
                  <a:srgbClr val="FFCCFF"/>
                </a:solidFill>
              </a:rPr>
              <a:t>JUnitCore</a:t>
            </a:r>
            <a:r>
              <a:rPr lang="en-GB" sz="1600" b="1" dirty="0" smtClean="0">
                <a:solidFill>
                  <a:schemeClr val="bg1"/>
                </a:solidFill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</a:rPr>
              <a:t>org.example.antbook.junit.</a:t>
            </a:r>
            <a:r>
              <a:rPr lang="en-GB" sz="1600" b="1" dirty="0" err="1" smtClean="0">
                <a:solidFill>
                  <a:srgbClr val="FFCCFF"/>
                </a:solidFill>
              </a:rPr>
              <a:t>setUpTearDownTest</a:t>
            </a:r>
            <a:endParaRPr lang="en-GB" sz="1600" b="1" dirty="0" smtClean="0">
              <a:solidFill>
                <a:srgbClr val="FFCCFF"/>
              </a:solidFill>
            </a:endParaRPr>
          </a:p>
          <a:p>
            <a:pPr>
              <a:defRPr/>
            </a:pPr>
            <a:r>
              <a:rPr lang="en-GB" sz="1600" b="1" dirty="0" err="1" smtClean="0">
                <a:solidFill>
                  <a:schemeClr val="bg1"/>
                </a:solidFill>
              </a:rPr>
              <a:t>JUnit</a:t>
            </a:r>
            <a:r>
              <a:rPr lang="en-GB" sz="1600" b="1" dirty="0" smtClean="0">
                <a:solidFill>
                  <a:schemeClr val="bg1"/>
                </a:solidFill>
              </a:rPr>
              <a:t> version 4.8.2</a:t>
            </a:r>
          </a:p>
          <a:p>
            <a:pPr>
              <a:defRPr/>
            </a:pPr>
            <a:r>
              <a:rPr lang="en-GB" sz="1600" b="1" dirty="0" smtClean="0">
                <a:solidFill>
                  <a:schemeClr val="bg1"/>
                </a:solidFill>
              </a:rPr>
              <a:t>.</a:t>
            </a:r>
            <a:r>
              <a:rPr lang="en-GB" sz="1600" b="1" dirty="0" err="1" smtClean="0">
                <a:solidFill>
                  <a:schemeClr val="bg1"/>
                </a:solidFill>
              </a:rPr>
              <a:t>setUp</a:t>
            </a:r>
            <a:r>
              <a:rPr lang="en-GB" sz="1600" b="1" dirty="0" smtClean="0">
                <a:solidFill>
                  <a:schemeClr val="bg1"/>
                </a:solidFill>
              </a:rPr>
              <a:t> sets up a fixture</a:t>
            </a:r>
          </a:p>
          <a:p>
            <a:pPr>
              <a:defRPr/>
            </a:pPr>
            <a:r>
              <a:rPr lang="en-GB" sz="1600" b="1" dirty="0" err="1" smtClean="0">
                <a:solidFill>
                  <a:srgbClr val="FFCCFF"/>
                </a:solidFill>
              </a:rPr>
              <a:t>testA</a:t>
            </a:r>
            <a:r>
              <a:rPr lang="en-GB" sz="1600" b="1" dirty="0" smtClean="0">
                <a:solidFill>
                  <a:srgbClr val="FFCCFF"/>
                </a:solidFill>
              </a:rPr>
              <a:t> runs</a:t>
            </a:r>
          </a:p>
          <a:p>
            <a:pPr>
              <a:defRPr/>
            </a:pPr>
            <a:r>
              <a:rPr lang="en-GB" sz="1600" b="1" dirty="0" err="1" smtClean="0">
                <a:solidFill>
                  <a:schemeClr val="bg1"/>
                </a:solidFill>
              </a:rPr>
              <a:t>tearDown</a:t>
            </a:r>
            <a:r>
              <a:rPr lang="en-GB" sz="1600" b="1" dirty="0" smtClean="0">
                <a:solidFill>
                  <a:schemeClr val="bg1"/>
                </a:solidFill>
              </a:rPr>
              <a:t> releases fixture</a:t>
            </a:r>
          </a:p>
          <a:p>
            <a:pPr>
              <a:defRPr/>
            </a:pPr>
            <a:r>
              <a:rPr lang="en-GB" sz="1600" b="1" dirty="0" smtClean="0">
                <a:solidFill>
                  <a:schemeClr val="bg1"/>
                </a:solidFill>
              </a:rPr>
              <a:t>.</a:t>
            </a:r>
            <a:r>
              <a:rPr lang="en-GB" sz="1600" b="1" dirty="0" err="1" smtClean="0">
                <a:solidFill>
                  <a:schemeClr val="bg1"/>
                </a:solidFill>
              </a:rPr>
              <a:t>setUp</a:t>
            </a:r>
            <a:r>
              <a:rPr lang="en-GB" sz="1600" b="1" dirty="0" smtClean="0">
                <a:solidFill>
                  <a:schemeClr val="bg1"/>
                </a:solidFill>
              </a:rPr>
              <a:t> sets up a fixture</a:t>
            </a:r>
          </a:p>
          <a:p>
            <a:pPr>
              <a:defRPr/>
            </a:pPr>
            <a:r>
              <a:rPr lang="en-GB" sz="1600" b="1" dirty="0" err="1" smtClean="0">
                <a:solidFill>
                  <a:srgbClr val="FFCCFF"/>
                </a:solidFill>
              </a:rPr>
              <a:t>testB</a:t>
            </a:r>
            <a:r>
              <a:rPr lang="en-GB" sz="1600" b="1" dirty="0" smtClean="0">
                <a:solidFill>
                  <a:srgbClr val="FFCCFF"/>
                </a:solidFill>
              </a:rPr>
              <a:t> runs</a:t>
            </a:r>
          </a:p>
          <a:p>
            <a:pPr>
              <a:defRPr/>
            </a:pPr>
            <a:r>
              <a:rPr lang="en-GB" sz="1600" b="1" dirty="0" err="1" smtClean="0">
                <a:solidFill>
                  <a:schemeClr val="bg1"/>
                </a:solidFill>
              </a:rPr>
              <a:t>tearDown</a:t>
            </a:r>
            <a:r>
              <a:rPr lang="en-GB" sz="1600" b="1" dirty="0" smtClean="0">
                <a:solidFill>
                  <a:schemeClr val="bg1"/>
                </a:solidFill>
              </a:rPr>
              <a:t> releases fixture</a:t>
            </a:r>
          </a:p>
          <a:p>
            <a:pPr>
              <a:defRPr/>
            </a:pPr>
            <a:endParaRPr lang="en-GB" sz="1600" b="1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sz="1600" b="1" dirty="0" smtClean="0">
                <a:solidFill>
                  <a:schemeClr val="bg1"/>
                </a:solidFill>
              </a:rPr>
              <a:t>Time: 0.016</a:t>
            </a:r>
          </a:p>
          <a:p>
            <a:pPr>
              <a:defRPr/>
            </a:pPr>
            <a:r>
              <a:rPr lang="en-GB" sz="1600" b="1" dirty="0" smtClean="0">
                <a:solidFill>
                  <a:srgbClr val="FFCCFF"/>
                </a:solidFill>
              </a:rPr>
              <a:t>OK</a:t>
            </a:r>
            <a:r>
              <a:rPr lang="en-GB" sz="1600" b="1" dirty="0" smtClean="0">
                <a:solidFill>
                  <a:schemeClr val="bg1"/>
                </a:solidFill>
              </a:rPr>
              <a:t> (2 tests)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928828" y="1203312"/>
            <a:ext cx="4857750" cy="368300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1800" b="1" dirty="0">
                <a:solidFill>
                  <a:srgbClr val="FF0000"/>
                </a:solidFill>
                <a:latin typeface="+mn-lt"/>
              </a:rPr>
              <a:t>Do not forget</a:t>
            </a:r>
            <a:r>
              <a:rPr lang="en-GB" sz="1800" dirty="0">
                <a:solidFill>
                  <a:srgbClr val="FF0000"/>
                </a:solidFill>
                <a:latin typeface="+mn-lt"/>
              </a:rPr>
              <a:t> to </a:t>
            </a:r>
            <a:r>
              <a:rPr lang="en-GB" sz="1800" b="1" dirty="0">
                <a:solidFill>
                  <a:srgbClr val="FF0000"/>
                </a:solidFill>
                <a:latin typeface="+mn-lt"/>
              </a:rPr>
              <a:t>recompile </a:t>
            </a:r>
            <a:r>
              <a:rPr lang="en-GB" sz="1800" dirty="0">
                <a:solidFill>
                  <a:srgbClr val="FF0000"/>
                </a:solidFill>
                <a:latin typeface="+mn-lt"/>
              </a:rPr>
              <a:t>each time!!!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496" y="5214950"/>
            <a:ext cx="9108504" cy="169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800" dirty="0">
                <a:latin typeface="+mn-lt"/>
              </a:rPr>
              <a:t>Note that </a:t>
            </a:r>
            <a:r>
              <a:rPr lang="en-GB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someTestC</a:t>
            </a:r>
            <a:r>
              <a:rPr lang="en-GB" sz="1800" b="1" i="1" dirty="0">
                <a:solidFill>
                  <a:srgbClr val="FF0000"/>
                </a:solidFill>
                <a:latin typeface="+mn-lt"/>
              </a:rPr>
              <a:t>  </a:t>
            </a:r>
            <a:r>
              <a:rPr lang="en-GB" sz="1800" b="1" u="sng" dirty="0">
                <a:latin typeface="+mn-lt"/>
              </a:rPr>
              <a:t>was not </a:t>
            </a:r>
            <a:r>
              <a:rPr lang="en-GB" sz="1800" b="1" u="sng" dirty="0" smtClean="0">
                <a:latin typeface="+mn-lt"/>
              </a:rPr>
              <a:t>run</a:t>
            </a:r>
            <a:r>
              <a:rPr lang="en-GB" sz="1800" dirty="0" smtClean="0">
                <a:latin typeface="+mn-lt"/>
              </a:rPr>
              <a:t>, unlike </a:t>
            </a:r>
            <a:r>
              <a:rPr lang="en-GB" sz="18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testA</a:t>
            </a:r>
            <a:r>
              <a:rPr lang="en-GB" sz="1800" dirty="0" smtClean="0">
                <a:latin typeface="+mn-lt"/>
              </a:rPr>
              <a:t>  and </a:t>
            </a:r>
            <a:r>
              <a:rPr lang="en-GB" sz="18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testB</a:t>
            </a:r>
            <a:r>
              <a:rPr lang="en-GB" sz="1800" dirty="0" smtClean="0">
                <a:latin typeface="+mn-lt"/>
              </a:rPr>
              <a:t>!  </a:t>
            </a:r>
            <a:r>
              <a:rPr lang="en-GB" sz="1800" b="1" dirty="0">
                <a:solidFill>
                  <a:srgbClr val="FF0000"/>
                </a:solidFill>
                <a:latin typeface="+mn-lt"/>
              </a:rPr>
              <a:t>WHY??</a:t>
            </a:r>
          </a:p>
          <a:p>
            <a:pPr>
              <a:defRPr/>
            </a:pPr>
            <a:r>
              <a:rPr lang="en-GB" sz="1800" dirty="0" smtClean="0">
                <a:latin typeface="+mj-lt"/>
              </a:rPr>
              <a:t>Because </a:t>
            </a:r>
            <a:r>
              <a:rPr lang="en-GB" sz="1800" b="1" dirty="0" smtClean="0">
                <a:latin typeface="+mj-lt"/>
              </a:rPr>
              <a:t>only</a:t>
            </a:r>
            <a:r>
              <a:rPr lang="en-GB" sz="1800" dirty="0" smtClean="0">
                <a:latin typeface="+mj-lt"/>
              </a:rPr>
              <a:t> </a:t>
            </a:r>
            <a:r>
              <a:rPr lang="en-GB" sz="1800" b="1" i="1" dirty="0" smtClean="0">
                <a:solidFill>
                  <a:srgbClr val="FF0000"/>
                </a:solidFill>
                <a:cs typeface="Courier New" pitchFamily="49" charset="0"/>
              </a:rPr>
              <a:t>@Test </a:t>
            </a:r>
            <a:r>
              <a:rPr lang="en-GB" sz="1800" dirty="0" smtClean="0">
                <a:latin typeface="+mj-lt"/>
              </a:rPr>
              <a:t>annotated methods should </a:t>
            </a:r>
            <a:r>
              <a:rPr lang="en-GB" sz="1800" dirty="0">
                <a:latin typeface="+mj-lt"/>
              </a:rPr>
              <a:t>be run by </a:t>
            </a:r>
            <a:r>
              <a:rPr lang="en-GB" sz="1800" b="1" dirty="0" smtClean="0">
                <a:latin typeface="+mj-lt"/>
              </a:rPr>
              <a:t>Junit</a:t>
            </a:r>
            <a:r>
              <a:rPr lang="en-GB" sz="1800" b="1" dirty="0" smtClean="0">
                <a:solidFill>
                  <a:srgbClr val="FF0000"/>
                </a:solidFill>
                <a:latin typeface="+mj-lt"/>
              </a:rPr>
              <a:t>4</a:t>
            </a:r>
            <a:r>
              <a:rPr lang="en-GB" sz="1800" b="1" dirty="0" smtClean="0">
                <a:latin typeface="+mj-lt"/>
              </a:rPr>
              <a:t> </a:t>
            </a:r>
            <a:r>
              <a:rPr lang="en-GB" sz="1800" dirty="0" smtClean="0">
                <a:latin typeface="+mj-lt"/>
              </a:rPr>
              <a:t>test runners. </a:t>
            </a:r>
            <a:endParaRPr lang="en-GB" sz="1800" dirty="0">
              <a:latin typeface="+mj-lt"/>
            </a:endParaRPr>
          </a:p>
          <a:p>
            <a:pPr>
              <a:defRPr/>
            </a:pPr>
            <a:r>
              <a:rPr lang="en-GB" sz="18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testA</a:t>
            </a:r>
            <a:r>
              <a:rPr lang="en-GB" sz="18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() </a:t>
            </a:r>
            <a:r>
              <a:rPr lang="en-GB" sz="1800" dirty="0" smtClean="0">
                <a:latin typeface="+mj-lt"/>
              </a:rPr>
              <a:t>and </a:t>
            </a:r>
            <a:r>
              <a:rPr lang="en-GB" sz="18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testB</a:t>
            </a:r>
            <a:r>
              <a:rPr lang="en-GB" sz="18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(), </a:t>
            </a:r>
            <a:r>
              <a:rPr lang="en-GB" sz="1800" dirty="0" smtClean="0">
                <a:latin typeface="+mj-lt"/>
              </a:rPr>
              <a:t>succeeded, so, </a:t>
            </a:r>
            <a:r>
              <a:rPr lang="en-GB" sz="1800" b="1" dirty="0" err="1" smtClean="0">
                <a:solidFill>
                  <a:srgbClr val="000000"/>
                </a:solidFill>
              </a:rPr>
              <a:t>setUpTearDownTest</a:t>
            </a:r>
            <a:r>
              <a:rPr lang="en-GB" sz="1800" dirty="0" smtClean="0">
                <a:solidFill>
                  <a:srgbClr val="FF0000"/>
                </a:solidFill>
              </a:rPr>
              <a:t> </a:t>
            </a:r>
            <a:r>
              <a:rPr lang="en-GB" sz="1800" dirty="0" smtClean="0">
                <a:latin typeface="+mn-lt"/>
              </a:rPr>
              <a:t>succeeded too (</a:t>
            </a:r>
            <a:r>
              <a:rPr lang="en-GB" sz="1800" b="1" dirty="0" smtClean="0">
                <a:latin typeface="+mn-lt"/>
              </a:rPr>
              <a:t>OK</a:t>
            </a:r>
            <a:r>
              <a:rPr lang="en-GB" sz="1800" dirty="0" smtClean="0">
                <a:latin typeface="+mn-lt"/>
              </a:rPr>
              <a:t>).</a:t>
            </a:r>
            <a:endParaRPr lang="en-GB" sz="1800" dirty="0">
              <a:latin typeface="+mn-lt"/>
            </a:endParaRPr>
          </a:p>
          <a:p>
            <a:pPr>
              <a:defRPr/>
            </a:pPr>
            <a:r>
              <a:rPr lang="en-GB" sz="1800" b="1" dirty="0">
                <a:solidFill>
                  <a:srgbClr val="FF0000"/>
                </a:solidFill>
                <a:latin typeface="+mn-lt"/>
              </a:rPr>
              <a:t>Replace</a:t>
            </a:r>
            <a:r>
              <a:rPr lang="en-GB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GB" sz="18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GB" sz="1800" b="1" u="sng" dirty="0" smtClean="0">
                <a:latin typeface="+mn-lt"/>
              </a:rPr>
              <a:t>4 </a:t>
            </a:r>
            <a:r>
              <a:rPr lang="en-GB" sz="1800" b="1" u="sng" dirty="0">
                <a:latin typeface="+mn-lt"/>
              </a:rPr>
              <a:t>by 5</a:t>
            </a:r>
            <a:r>
              <a:rPr lang="en-GB" sz="1800" dirty="0">
                <a:latin typeface="+mn-lt"/>
              </a:rPr>
              <a:t> in </a:t>
            </a:r>
            <a:r>
              <a:rPr lang="en-GB" sz="18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testA</a:t>
            </a:r>
            <a:r>
              <a:rPr lang="en-GB" sz="18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()</a:t>
            </a:r>
            <a:r>
              <a:rPr lang="en-GB" sz="1800" b="1" i="1" dirty="0" smtClean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GB" sz="1800" dirty="0" smtClean="0">
                <a:latin typeface="+mn-lt"/>
              </a:rPr>
              <a:t>and</a:t>
            </a:r>
            <a:r>
              <a:rPr lang="en-GB" sz="18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GB" sz="1800" b="1" dirty="0">
                <a:solidFill>
                  <a:srgbClr val="FF0000"/>
                </a:solidFill>
                <a:latin typeface="+mn-lt"/>
              </a:rPr>
              <a:t>recompile</a:t>
            </a:r>
            <a:r>
              <a:rPr lang="en-GB" sz="1800" dirty="0">
                <a:latin typeface="+mn-lt"/>
              </a:rPr>
              <a:t> and </a:t>
            </a:r>
            <a:r>
              <a:rPr lang="en-GB" sz="1800" b="1" dirty="0">
                <a:solidFill>
                  <a:srgbClr val="FF0000"/>
                </a:solidFill>
                <a:latin typeface="+mn-lt"/>
              </a:rPr>
              <a:t>run</a:t>
            </a:r>
            <a:r>
              <a:rPr lang="en-GB" sz="1800" dirty="0">
                <a:latin typeface="+mn-lt"/>
              </a:rPr>
              <a:t> it again. </a:t>
            </a:r>
          </a:p>
          <a:p>
            <a:pPr>
              <a:defRPr/>
            </a:pPr>
            <a:r>
              <a:rPr lang="en-GB" sz="1800" b="1" dirty="0">
                <a:solidFill>
                  <a:srgbClr val="FF0000"/>
                </a:solidFill>
                <a:latin typeface="+mn-lt"/>
              </a:rPr>
              <a:t>What will be changed?</a:t>
            </a:r>
            <a:r>
              <a:rPr lang="en-GB" sz="1800" dirty="0">
                <a:latin typeface="+mn-lt"/>
              </a:rPr>
              <a:t> </a:t>
            </a:r>
            <a:r>
              <a:rPr lang="en-GB" sz="1800" b="1" dirty="0">
                <a:latin typeface="+mn-lt"/>
              </a:rPr>
              <a:t>Will</a:t>
            </a:r>
            <a:r>
              <a:rPr lang="en-GB" sz="1800" dirty="0">
                <a:latin typeface="+mn-lt"/>
              </a:rPr>
              <a:t> </a:t>
            </a:r>
            <a:r>
              <a:rPr lang="en-GB" sz="1800" b="1" dirty="0" err="1">
                <a:solidFill>
                  <a:srgbClr val="000000"/>
                </a:solidFill>
              </a:rPr>
              <a:t>setUpTearDownTest</a:t>
            </a:r>
            <a:r>
              <a:rPr lang="en-GB" sz="1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GB" sz="1800" dirty="0">
                <a:latin typeface="+mn-lt"/>
              </a:rPr>
              <a:t>succeed</a:t>
            </a:r>
            <a:r>
              <a:rPr lang="en-GB" sz="1800" b="1" dirty="0">
                <a:solidFill>
                  <a:srgbClr val="FF0000"/>
                </a:solidFill>
                <a:latin typeface="+mj-lt"/>
              </a:rPr>
              <a:t>?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429152" y="2928934"/>
            <a:ext cx="3095176" cy="923330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GB" sz="1800" b="1" dirty="0" err="1">
                <a:solidFill>
                  <a:srgbClr val="000000"/>
                </a:solidFill>
                <a:cs typeface="Courier New" pitchFamily="49" charset="0"/>
              </a:rPr>
              <a:t>setUp</a:t>
            </a:r>
            <a:r>
              <a:rPr lang="en-GB" sz="1800" dirty="0">
                <a:latin typeface="+mn-lt"/>
              </a:rPr>
              <a:t> and </a:t>
            </a:r>
            <a:r>
              <a:rPr lang="en-GB" sz="1800" b="1" dirty="0" err="1">
                <a:solidFill>
                  <a:srgbClr val="000000"/>
                </a:solidFill>
                <a:cs typeface="Courier New" pitchFamily="49" charset="0"/>
              </a:rPr>
              <a:t>tearDown</a:t>
            </a:r>
            <a:r>
              <a:rPr lang="en-GB" sz="1800" dirty="0">
                <a:latin typeface="+mn-lt"/>
              </a:rPr>
              <a:t> </a:t>
            </a:r>
          </a:p>
          <a:p>
            <a:pPr>
              <a:spcBef>
                <a:spcPct val="0"/>
              </a:spcBef>
              <a:defRPr/>
            </a:pPr>
            <a:r>
              <a:rPr lang="en-GB" sz="1800" b="1" i="1" dirty="0">
                <a:latin typeface="+mn-lt"/>
              </a:rPr>
              <a:t>surround</a:t>
            </a:r>
            <a:r>
              <a:rPr lang="en-GB" sz="1800" dirty="0">
                <a:latin typeface="+mn-lt"/>
              </a:rPr>
              <a:t>  </a:t>
            </a:r>
            <a:r>
              <a:rPr lang="en-GB" sz="1800" dirty="0" smtClean="0">
                <a:latin typeface="+mn-lt"/>
              </a:rPr>
              <a:t> </a:t>
            </a:r>
            <a:r>
              <a:rPr lang="en-GB" sz="1800" b="1" dirty="0" smtClean="0">
                <a:latin typeface="+mn-lt"/>
              </a:rPr>
              <a:t>each</a:t>
            </a:r>
            <a:r>
              <a:rPr lang="en-GB" sz="1800" dirty="0" smtClean="0">
                <a:latin typeface="+mn-lt"/>
              </a:rPr>
              <a:t> </a:t>
            </a:r>
          </a:p>
          <a:p>
            <a:pPr>
              <a:spcBef>
                <a:spcPct val="0"/>
              </a:spcBef>
              <a:defRPr/>
            </a:pPr>
            <a:r>
              <a:rPr lang="en-GB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@Test</a:t>
            </a:r>
            <a:r>
              <a:rPr lang="en-GB" sz="1800" dirty="0" smtClean="0">
                <a:latin typeface="+mn-lt"/>
              </a:rPr>
              <a:t> annotated method</a:t>
            </a:r>
            <a:r>
              <a:rPr lang="en-GB" sz="1800" dirty="0">
                <a:latin typeface="+mn-lt"/>
              </a:rPr>
              <a:t>.</a:t>
            </a:r>
          </a:p>
        </p:txBody>
      </p:sp>
      <p:sp>
        <p:nvSpPr>
          <p:cNvPr id="9" name="Right Arrow 8"/>
          <p:cNvSpPr>
            <a:spLocks noChangeArrowheads="1"/>
          </p:cNvSpPr>
          <p:nvPr/>
        </p:nvSpPr>
        <p:spPr bwMode="auto">
          <a:xfrm rot="10800000">
            <a:off x="3203525" y="2637035"/>
            <a:ext cx="360363" cy="215900"/>
          </a:xfrm>
          <a:prstGeom prst="rightArrow">
            <a:avLst>
              <a:gd name="adj1" fmla="val 50000"/>
              <a:gd name="adj2" fmla="val 50135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" name="Right Arrow 9"/>
          <p:cNvSpPr>
            <a:spLocks noChangeArrowheads="1"/>
          </p:cNvSpPr>
          <p:nvPr/>
        </p:nvSpPr>
        <p:spPr bwMode="auto">
          <a:xfrm rot="10800000">
            <a:off x="3203849" y="3213099"/>
            <a:ext cx="360363" cy="215900"/>
          </a:xfrm>
          <a:prstGeom prst="rightArrow">
            <a:avLst>
              <a:gd name="adj1" fmla="val 50000"/>
              <a:gd name="adj2" fmla="val 50135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" name="Right Arrow 10"/>
          <p:cNvSpPr>
            <a:spLocks noChangeArrowheads="1"/>
          </p:cNvSpPr>
          <p:nvPr/>
        </p:nvSpPr>
        <p:spPr bwMode="auto">
          <a:xfrm rot="10800000">
            <a:off x="3203849" y="3501008"/>
            <a:ext cx="360363" cy="215900"/>
          </a:xfrm>
          <a:prstGeom prst="rightArrow">
            <a:avLst>
              <a:gd name="adj1" fmla="val 50000"/>
              <a:gd name="adj2" fmla="val 50135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Right Arrow 11"/>
          <p:cNvSpPr>
            <a:spLocks noChangeArrowheads="1"/>
          </p:cNvSpPr>
          <p:nvPr/>
        </p:nvSpPr>
        <p:spPr bwMode="auto">
          <a:xfrm rot="10800000">
            <a:off x="3203849" y="4077196"/>
            <a:ext cx="360363" cy="215900"/>
          </a:xfrm>
          <a:prstGeom prst="rightArrow">
            <a:avLst>
              <a:gd name="adj1" fmla="val 50000"/>
              <a:gd name="adj2" fmla="val 50135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" name="Right Arrow 12"/>
          <p:cNvSpPr>
            <a:spLocks noChangeArrowheads="1"/>
          </p:cNvSpPr>
          <p:nvPr/>
        </p:nvSpPr>
        <p:spPr bwMode="auto">
          <a:xfrm rot="10800000">
            <a:off x="1907705" y="4941292"/>
            <a:ext cx="360363" cy="215900"/>
          </a:xfrm>
          <a:prstGeom prst="rightArrow">
            <a:avLst>
              <a:gd name="adj1" fmla="val 50000"/>
              <a:gd name="adj2" fmla="val 50135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0875" y="6248400"/>
            <a:ext cx="1905000" cy="457200"/>
          </a:xfrm>
        </p:spPr>
        <p:txBody>
          <a:bodyPr/>
          <a:lstStyle/>
          <a:p>
            <a:pPr>
              <a:defRPr/>
            </a:pPr>
            <a:fld id="{502278B0-D6B7-4F08-8C77-FF7E6B7F8EB9}" type="slidenum">
              <a:rPr lang="en-GB"/>
              <a:pPr>
                <a:defRPr/>
              </a:pPr>
              <a:t>9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Presentation1">
  <a:themeElements>
    <a:clrScheme name="Presentation1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Presentation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Presentation1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Data\Microsoft\Templates\Presentation1.pot</Template>
  <TotalTime>86366</TotalTime>
  <Words>3216</Words>
  <Application>Microsoft Office PowerPoint</Application>
  <PresentationFormat>On-screen Show (4:3)</PresentationFormat>
  <Paragraphs>495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AGaramond-Regular</vt:lpstr>
      <vt:lpstr>Courier New</vt:lpstr>
      <vt:lpstr>Symbol</vt:lpstr>
      <vt:lpstr>Tahoma</vt:lpstr>
      <vt:lpstr>Times New Roman</vt:lpstr>
      <vt:lpstr>Univers-Bold</vt:lpstr>
      <vt:lpstr>Wingdings</vt:lpstr>
      <vt:lpstr>Presentation1</vt:lpstr>
      <vt:lpstr>Software Development Tools</vt:lpstr>
      <vt:lpstr>JUnit Primer (with ANT) continued</vt:lpstr>
      <vt:lpstr>JUnit</vt:lpstr>
      <vt:lpstr>Other asserts</vt:lpstr>
      <vt:lpstr>More on writing a test case</vt:lpstr>
      <vt:lpstr>More on writing a test case:  setUp() and tearDown()</vt:lpstr>
      <vt:lpstr>Running a test case with   setUp() and tearDown()</vt:lpstr>
      <vt:lpstr>Test Case setUpTearDownTest.java :</vt:lpstr>
      <vt:lpstr>Compile and Run:</vt:lpstr>
      <vt:lpstr>Compile and Run:</vt:lpstr>
      <vt:lpstr>Writing a Test Suite</vt:lpstr>
      <vt:lpstr>An example of a Test Suite</vt:lpstr>
      <vt:lpstr>Test Suites and Ant??</vt:lpstr>
      <vt:lpstr>The JUnit task &lt;junit&gt;</vt:lpstr>
      <vt:lpstr>The JUnit task  &lt;junit&gt;</vt:lpstr>
      <vt:lpstr>The JUnit task  &lt;junit&gt; (cont.)</vt:lpstr>
      <vt:lpstr>The JUnit task  &lt;junit&gt; (cont.)</vt:lpstr>
      <vt:lpstr>The JUnit task  &lt;junit&gt; (cont.)  Test failure enforcing build failure</vt:lpstr>
      <vt:lpstr>The JUnit task  &lt;junit&gt; (cont.)  Test failures enforcing build failures</vt:lpstr>
      <vt:lpstr>Structure directories to accommodate testing See also Part 11, slide 13</vt:lpstr>
      <vt:lpstr> Four main steps to do in Ant build file  related to JUnit testing</vt:lpstr>
      <vt:lpstr>Ant build process related to JUnit testing Some more details</vt:lpstr>
      <vt:lpstr>Ant build process related to JUnit testing Some more details</vt:lpstr>
      <vt:lpstr>Ant build process related to JUnit testing Some more details</vt:lpstr>
      <vt:lpstr>Ant build process related to JUnit testing Some more details</vt:lpstr>
    </vt:vector>
  </TitlesOfParts>
  <Company>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Sazonov</dc:creator>
  <cp:lastModifiedBy>Coope, Sebastian</cp:lastModifiedBy>
  <cp:revision>732</cp:revision>
  <dcterms:created xsi:type="dcterms:W3CDTF">2005-01-05T18:19:38Z</dcterms:created>
  <dcterms:modified xsi:type="dcterms:W3CDTF">2021-03-01T17:25:05Z</dcterms:modified>
</cp:coreProperties>
</file>