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340" r:id="rId17"/>
    <p:sldId id="299" r:id="rId18"/>
    <p:sldId id="300" r:id="rId19"/>
    <p:sldId id="305" r:id="rId20"/>
    <p:sldId id="306" r:id="rId21"/>
    <p:sldId id="307" r:id="rId22"/>
    <p:sldId id="308" r:id="rId23"/>
    <p:sldId id="327" r:id="rId24"/>
    <p:sldId id="339" r:id="rId25"/>
    <p:sldId id="329" r:id="rId26"/>
    <p:sldId id="310" r:id="rId27"/>
    <p:sldId id="311" r:id="rId28"/>
    <p:sldId id="312" r:id="rId29"/>
    <p:sldId id="333" r:id="rId30"/>
    <p:sldId id="334" r:id="rId31"/>
    <p:sldId id="335" r:id="rId32"/>
    <p:sldId id="331" r:id="rId33"/>
    <p:sldId id="338" r:id="rId34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6699"/>
    <a:srgbClr val="FF99FF"/>
    <a:srgbClr val="FFCCFF"/>
    <a:srgbClr val="FF3399"/>
    <a:srgbClr val="333333"/>
    <a:srgbClr val="00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063" autoAdjust="0"/>
  </p:normalViewPr>
  <p:slideViewPr>
    <p:cSldViewPr>
      <p:cViewPr varScale="1">
        <p:scale>
          <a:sx n="83" d="100"/>
          <a:sy n="83" d="100"/>
        </p:scale>
        <p:origin x="18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59593B7-44D5-44F5-9562-3CE661264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32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C94C803-3488-4FA5-80D3-1129234CFD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4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E94D3-DAD2-4550-A6BE-D417C5E848F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21E3F-4BD1-447E-B47B-F88F1766C6E2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ant -f mybuild.xml clean test-xml</a:t>
            </a:r>
          </a:p>
          <a:p>
            <a:pPr eaLnBrk="1" hangingPunct="1"/>
            <a:endParaRPr lang="en-GB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i="1" dirty="0" smtClean="0">
              <a:latin typeface="Univers-BoldOblique"/>
            </a:endParaRPr>
          </a:p>
          <a:p>
            <a:pPr eaLnBrk="1" hangingPunct="1"/>
            <a:endParaRPr lang="en-GB" b="1" i="1" dirty="0" smtClean="0">
              <a:latin typeface="Univers-BoldOblique"/>
            </a:endParaRPr>
          </a:p>
          <a:p>
            <a:pPr eaLnBrk="1" hangingPunct="1"/>
            <a:r>
              <a:rPr lang="en-GB" b="1" i="1" dirty="0" smtClean="0">
                <a:latin typeface="Univers-BoldOblique"/>
              </a:rPr>
              <a:t>Viewing </a:t>
            </a:r>
            <a:r>
              <a:rPr lang="en-GB" b="1" i="1" dirty="0" err="1" smtClean="0">
                <a:latin typeface="Univers-BoldOblique"/>
              </a:rPr>
              <a:t>System.out</a:t>
            </a:r>
            <a:r>
              <a:rPr lang="en-GB" b="1" i="1" dirty="0" smtClean="0">
                <a:latin typeface="Univers-BoldOblique"/>
              </a:rPr>
              <a:t> and System.err output</a:t>
            </a:r>
            <a:r>
              <a:rPr lang="en-GB" b="1" i="1" dirty="0" smtClean="0">
                <a:solidFill>
                  <a:srgbClr val="FF0000"/>
                </a:solidFill>
                <a:latin typeface="Univers-BoldOblique"/>
              </a:rPr>
              <a:t>???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9AA5F-CEC4-4A5A-BA74-8FA5FC20E10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dirty="0" smtClean="0"/>
              <a:t>(here we </a:t>
            </a:r>
            <a:r>
              <a:rPr lang="en-GB" sz="900" b="1" i="1" dirty="0" smtClean="0"/>
              <a:t>do not mean the time of running  </a:t>
            </a:r>
            <a:r>
              <a:rPr lang="en-GB" sz="900" dirty="0" smtClean="0"/>
              <a:t>it)</a:t>
            </a:r>
          </a:p>
          <a:p>
            <a:pPr eaLnBrk="1" hangingPunct="1"/>
            <a:endParaRPr lang="en-GB" sz="900" dirty="0" smtClean="0"/>
          </a:p>
          <a:p>
            <a:pPr eaLnBrk="1" hangingPunct="1"/>
            <a:r>
              <a:rPr lang="en-GB" sz="900" dirty="0" smtClean="0"/>
              <a:t>4.6.2</a:t>
            </a:r>
          </a:p>
          <a:p>
            <a:pPr eaLnBrk="1" hangingPunct="1"/>
            <a:endParaRPr lang="en-GB" sz="900" dirty="0" smtClean="0"/>
          </a:p>
          <a:p>
            <a:pPr eaLnBrk="1" hangingPunct="1"/>
            <a:r>
              <a:rPr lang="en-GB" sz="900" dirty="0" smtClean="0"/>
              <a:t>(i.e. appropriate testing 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900" dirty="0" smtClean="0"/>
              <a:t> classes into a directory) 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dirty="0" smtClean="0"/>
              <a:t>(i.e. testing </a:t>
            </a:r>
            <a:r>
              <a:rPr lang="en-GB" sz="1200" b="1" dirty="0" smtClean="0"/>
              <a:t>Java</a:t>
            </a:r>
            <a:r>
              <a:rPr lang="en-GB" sz="1200" dirty="0" smtClean="0"/>
              <a:t> classes)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We use “</a:t>
            </a:r>
            <a:r>
              <a:rPr lang="en-GB" sz="1200" b="1" i="1" dirty="0" err="1" smtClean="0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sz="1200" dirty="0" smtClean="0"/>
              <a:t>” as the </a:t>
            </a:r>
            <a:r>
              <a:rPr lang="en-GB" sz="1200" b="1" i="1" u="sng" dirty="0" smtClean="0"/>
              <a:t>suffix</a:t>
            </a:r>
            <a:r>
              <a:rPr lang="en-GB" sz="1200" dirty="0" smtClean="0"/>
              <a:t>  for our </a:t>
            </a:r>
            <a:r>
              <a:rPr lang="en-GB" sz="1200" b="1" i="1" dirty="0" smtClean="0"/>
              <a:t>abstract test cases.</a:t>
            </a:r>
          </a:p>
          <a:p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DEF2A-8CF5-4578-92A8-10F32177EA55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ADD2B-5212-463D-8D47-EF95DEED09A5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50879-27F6-44AA-A4FE-EDD762D9CCD8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ant -f mybuild.xml clean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test-batch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rgbClr val="FF0000"/>
                </a:solidFill>
              </a:rPr>
              <a:t>What if </a:t>
            </a:r>
            <a:r>
              <a:rPr lang="en-GB" sz="1800" dirty="0" smtClean="0"/>
              <a:t>we have </a:t>
            </a:r>
            <a:r>
              <a:rPr lang="en-GB" sz="1800" b="1" i="1" dirty="0" smtClean="0"/>
              <a:t>test suite</a:t>
            </a:r>
            <a:r>
              <a:rPr lang="en-GB" sz="1800" dirty="0" smtClean="0"/>
              <a:t> 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All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r>
              <a:rPr lang="en-GB" sz="1800" dirty="0" smtClean="0"/>
              <a:t>in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1800" b="1" dirty="0" smtClean="0">
                <a:solidFill>
                  <a:srgbClr val="FF0000"/>
                </a:solidFill>
              </a:rPr>
              <a:t>?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FF0000"/>
                </a:solidFill>
              </a:rPr>
              <a:t>Will it run?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Passing </a:t>
            </a:r>
            <a:r>
              <a:rPr lang="en-GB" sz="1800" b="1" dirty="0" smtClean="0"/>
              <a:t>non-</a:t>
            </a:r>
            <a:r>
              <a:rPr lang="en-GB" sz="1800" b="1" dirty="0" err="1" smtClean="0"/>
              <a:t>JUnit</a:t>
            </a:r>
            <a:r>
              <a:rPr lang="en-GB" sz="1800" dirty="0" smtClean="0"/>
              <a:t>, or abstract, classes to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Causes an ERROR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[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No runnable methods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200" dirty="0" smtClean="0">
                <a:latin typeface="AGaramond-Regular"/>
              </a:rPr>
              <a:t>and again the same with the </a:t>
            </a:r>
            <a:r>
              <a:rPr lang="en-GB" sz="1200" i="1" u="sng" dirty="0" smtClean="0">
                <a:latin typeface="AGaramond-Regular"/>
              </a:rPr>
              <a:t>change</a:t>
            </a:r>
            <a:r>
              <a:rPr lang="en-GB" sz="1200" dirty="0" smtClean="0">
                <a:latin typeface="AGaramond-Regular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100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        includes="**/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mple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FF0000"/>
                </a:solidFill>
              </a:rPr>
              <a:t>Do not forget</a:t>
            </a:r>
            <a:r>
              <a:rPr lang="en-GB" sz="1200" dirty="0" smtClean="0"/>
              <a:t> to </a:t>
            </a:r>
            <a:r>
              <a:rPr lang="en-GB" sz="1200" b="1" i="1" u="sng" dirty="0" smtClean="0"/>
              <a:t>recover</a:t>
            </a:r>
            <a:r>
              <a:rPr lang="en-GB" sz="1200" dirty="0" smtClean="0"/>
              <a:t>  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mple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Test.class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cs typeface="Courier New" pitchFamily="49" charset="0"/>
              </a:rPr>
              <a:t>to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Test.class</a:t>
            </a:r>
            <a:r>
              <a:rPr lang="en-GB" sz="1200" b="1" dirty="0" smtClean="0">
                <a:solidFill>
                  <a:srgbClr val="000000"/>
                </a:solidFill>
              </a:rPr>
              <a:t>.</a:t>
            </a:r>
            <a:endParaRPr lang="en-GB" sz="1200" b="1" dirty="0" smtClean="0"/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Passing </a:t>
            </a:r>
            <a:r>
              <a:rPr lang="en-GB" sz="1200" b="1" dirty="0" smtClean="0"/>
              <a:t>non-</a:t>
            </a:r>
            <a:r>
              <a:rPr lang="en-GB" sz="1200" b="1" dirty="0" err="1" smtClean="0"/>
              <a:t>JUnit</a:t>
            </a:r>
            <a:r>
              <a:rPr lang="en-GB" sz="1200" dirty="0" smtClean="0"/>
              <a:t>, or abstract, classes to 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200" dirty="0" smtClean="0"/>
              <a:t> results in an </a:t>
            </a:r>
            <a:r>
              <a:rPr lang="en-GB" sz="1200" b="1" i="1" u="sng" dirty="0" smtClean="0"/>
              <a:t>error</a:t>
            </a:r>
            <a:r>
              <a:rPr lang="en-GB" sz="1200" dirty="0" smtClean="0"/>
              <a:t>. 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 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-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Dbuild.debug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=on</a:t>
            </a:r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 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All these </a:t>
            </a:r>
            <a:r>
              <a:rPr lang="en-GB" b="1" i="1" u="sng" dirty="0" smtClean="0"/>
              <a:t>running tests</a:t>
            </a:r>
            <a:r>
              <a:rPr lang="en-GB" dirty="0" smtClean="0"/>
              <a:t>, including the last (failing) one  </a:t>
            </a:r>
            <a:r>
              <a:rPr lang="en-GB" b="1" i="1" u="sng" dirty="0" smtClean="0"/>
              <a:t>produce XML files</a:t>
            </a:r>
            <a:r>
              <a:rPr lang="en-GB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GB" b="1" u="sng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to confirm this on examples. 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Say, create also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CopyofSimpleTest.java.</a:t>
            </a:r>
            <a:endParaRPr lang="en-GB" dirty="0" smtClean="0"/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575F6-B37B-41A3-992D-774711CDEF08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575F6-B37B-41A3-992D-774711CDEF08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B5790-9DA1-4629-9237-417530E1D72D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5CC1C-E484-4EAB-B912-5C190EA1A4D3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6C7F7-A225-49F1-B43B-6545A63D987D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ant -f mybuild.xml clean </a:t>
            </a:r>
            <a:r>
              <a:rPr lang="en-GB" b="1" dirty="0" smtClean="0">
                <a:solidFill>
                  <a:srgbClr val="000000"/>
                </a:solidFill>
              </a:rPr>
              <a:t>test-batch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OMITTED: 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-</a:t>
            </a:r>
            <a:r>
              <a:rPr lang="en-GB" dirty="0" err="1" smtClean="0">
                <a:solidFill>
                  <a:srgbClr val="000000"/>
                </a:solidFill>
              </a:rPr>
              <a:t>Dbuild.debug</a:t>
            </a:r>
            <a:r>
              <a:rPr lang="en-GB" dirty="0" smtClean="0">
                <a:solidFill>
                  <a:srgbClr val="000000"/>
                </a:solidFill>
              </a:rPr>
              <a:t>=on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OMITTED: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(Instead of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000000"/>
                </a:solidFill>
              </a:rPr>
              <a:t>-</a:t>
            </a:r>
            <a:r>
              <a:rPr lang="en-GB" b="1" dirty="0" err="1" smtClean="0">
                <a:solidFill>
                  <a:srgbClr val="000000"/>
                </a:solidFill>
              </a:rPr>
              <a:t>Dbuild.debug</a:t>
            </a:r>
            <a:r>
              <a:rPr lang="en-GB" b="1" dirty="0" smtClean="0">
                <a:solidFill>
                  <a:srgbClr val="000000"/>
                </a:solidFill>
              </a:rPr>
              <a:t>=on</a:t>
            </a:r>
            <a:r>
              <a:rPr lang="en-GB" b="1" dirty="0" smtClean="0"/>
              <a:t> we could set this property in </a:t>
            </a:r>
            <a:r>
              <a:rPr lang="en-GB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/>
              <a:t>)</a:t>
            </a:r>
          </a:p>
          <a:p>
            <a:pPr eaLnBrk="1" hangingPunct="1"/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4F21B-1435-477D-B5A6-151B66D2621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smtClean="0"/>
              <a:t>4.6.1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5AE81-D584-41FB-96C1-F00E19D86590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smtClean="0">
                <a:latin typeface="Univers-Bold"/>
              </a:rPr>
              <a:t>4.7.1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 smtClean="0">
                <a:solidFill>
                  <a:srgbClr val="FF0000"/>
                </a:solidFill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 smtClean="0">
                <a:solidFill>
                  <a:srgbClr val="FF0000"/>
                </a:solidFill>
              </a:rPr>
              <a:t>“ </a:t>
            </a:r>
            <a:r>
              <a:rPr lang="en-GB" dirty="0" smtClean="0"/>
              <a:t>can be omitted at all since </a:t>
            </a:r>
            <a:r>
              <a:rPr lang="en-GB" b="1" dirty="0" smtClean="0">
                <a:solidFill>
                  <a:srgbClr val="FF0000"/>
                </a:solidFill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 smtClean="0">
                <a:solidFill>
                  <a:srgbClr val="FF0000"/>
                </a:solidFill>
              </a:rPr>
              <a:t>" </a:t>
            </a:r>
            <a:r>
              <a:rPr lang="en-GB" dirty="0" smtClean="0"/>
              <a:t>is default</a:t>
            </a:r>
            <a:endParaRPr lang="en-GB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B07E-74AB-496A-8848-54B8D2F49211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3ED77-7E55-4C3B-8AEA-62E0BD76B111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ant -f mybuild.xml clean test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B5C98-A896-4A28-947A-79CE42CDE7AD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the default frames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80DCF-7FC2-4396-9427-181D99744F7A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04EFF-454A-4ED2-93EF-731E12F0106F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Fig. 4.6</a:t>
            </a:r>
          </a:p>
          <a:p>
            <a:pPr eaLnBrk="1" hangingPunct="1"/>
            <a:r>
              <a:rPr lang="en-GB" b="1" i="1" dirty="0" smtClean="0"/>
              <a:t>??Requirements of  </a:t>
            </a:r>
            <a:r>
              <a:rPr lang="en-GB" b="1" dirty="0" smtClean="0">
                <a:solidFill>
                  <a:srgbClr val="000000"/>
                </a:solidFill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</a:rPr>
              <a:t>junitreport</a:t>
            </a:r>
            <a:r>
              <a:rPr lang="en-GB" b="1" dirty="0" smtClean="0">
                <a:solidFill>
                  <a:srgbClr val="000000"/>
                </a:solidFill>
              </a:rPr>
              <a:t>&gt;</a:t>
            </a:r>
            <a:r>
              <a:rPr lang="en-GB" b="1" i="1" dirty="0" smtClean="0"/>
              <a:t>???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C106F-6B57-4E73-A665-B079B90A4F71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b="1" smtClean="0">
                <a:latin typeface="Univers-Bold"/>
              </a:rPr>
              <a:t>4.7.2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38FBF-0CD2-4D09-B697-D854B0A5C7F0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4C84F-286F-415E-9DE6-CC1FAC41E0C8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ant -f mybuild.xml clean test -</a:t>
            </a:r>
            <a:r>
              <a:rPr lang="en-GB" b="1" dirty="0" err="1" smtClean="0">
                <a:solidFill>
                  <a:srgbClr val="000000"/>
                </a:solidFill>
              </a:rPr>
              <a:t>D</a:t>
            </a:r>
            <a:r>
              <a:rPr lang="en-GB" b="1" dirty="0" err="1" smtClean="0">
                <a:solidFill>
                  <a:srgbClr val="FF0000"/>
                </a:solidFill>
              </a:rPr>
              <a:t>testcase</a:t>
            </a:r>
            <a:r>
              <a:rPr lang="en-GB" b="1" dirty="0" smtClean="0">
                <a:solidFill>
                  <a:srgbClr val="000000"/>
                </a:solidFill>
              </a:rPr>
              <a:t>=</a:t>
            </a:r>
            <a:r>
              <a:rPr lang="en-GB" b="1" dirty="0" err="1" smtClean="0">
                <a:solidFill>
                  <a:srgbClr val="000000"/>
                </a:solidFill>
              </a:rPr>
              <a:t>org.example.antbook.junit.SimpleTest</a:t>
            </a:r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OMITTED: -</a:t>
            </a:r>
            <a:r>
              <a:rPr lang="en-GB" b="1" dirty="0" err="1" smtClean="0">
                <a:solidFill>
                  <a:srgbClr val="000000"/>
                </a:solidFill>
              </a:rPr>
              <a:t>Dbuild.debug</a:t>
            </a:r>
            <a:r>
              <a:rPr lang="en-GB" b="1" dirty="0" smtClean="0">
                <a:solidFill>
                  <a:srgbClr val="000000"/>
                </a:solidFill>
              </a:rPr>
              <a:t>=on</a:t>
            </a:r>
            <a:r>
              <a:rPr lang="en-GB" dirty="0" smtClean="0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0C3BD-66BA-40B2-B143-785CA151802D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(that was built without unit tests in place)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A8A0A-49D4-4C49-8252-DE5F179ADB3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, system out, and system error output of each test case.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6EE33-F6A3-4CD2-83C4-8E028D3F8ED0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1A0DE-5320-425B-A999-5CF54C94C3BD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000" smtClean="0"/>
              <a:t>4.3.7 </a:t>
            </a:r>
            <a:r>
              <a:rPr lang="en-GB" smtClean="0"/>
              <a:t> Table 4.1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Because of its architecture, it is easy to build </a:t>
            </a:r>
            <a:r>
              <a:rPr lang="en-GB" b="1" i="1" u="sng" smtClean="0"/>
              <a:t>extensions on top</a:t>
            </a:r>
            <a:r>
              <a:rPr lang="en-GB" smtClean="0"/>
              <a:t>  of </a:t>
            </a:r>
            <a:r>
              <a:rPr lang="en-GB" b="1" smtClean="0"/>
              <a:t>JUnit</a:t>
            </a:r>
            <a:r>
              <a:rPr lang="en-GB" smtClean="0"/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F57C2-318D-465F-AF65-594E54F396B3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marL="0" lvl="1" eaLnBrk="1" hangingPunct="1"/>
            <a:r>
              <a:rPr lang="en-GB" sz="2400" b="1" i="1" smtClean="0"/>
              <a:t>allows for customization of the reports</a:t>
            </a:r>
            <a:r>
              <a:rPr lang="en-GB" sz="2400" smtClean="0"/>
              <a:t> generated via </a:t>
            </a:r>
            <a:r>
              <a:rPr lang="en-GB" sz="2400" b="1" smtClean="0"/>
              <a:t>XSLT </a:t>
            </a:r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sz="800" smtClean="0"/>
              <a:t>4.10</a:t>
            </a:r>
            <a:endParaRPr lang="en-GB" smtClean="0"/>
          </a:p>
          <a:p>
            <a:pPr eaLnBrk="1" hangingPunct="1"/>
            <a:r>
              <a:rPr lang="en-GB" smtClean="0"/>
              <a:t>Unit testing makes the world a better place because it gives us the knowledge of a change’s impact and the confidence to refactor without fear of breaking code unknowingly. Here are some key points to keep in mind: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Information can be passed from Ant to test cases via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&lt;sysproperty&gt;</a:t>
            </a:r>
            <a:r>
              <a:rPr lang="en-GB" smtClean="0"/>
              <a:t>.</a:t>
            </a:r>
            <a:r>
              <a:rPr lang="en-GB" b="1" smtClean="0"/>
              <a:t>???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A8B10-45D4-4489-B7AD-8B4A6B0B8C02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sz="800" smtClean="0"/>
              <a:t>4.10</a:t>
            </a:r>
            <a:endParaRPr lang="en-GB" smtClean="0"/>
          </a:p>
          <a:p>
            <a:pPr eaLnBrk="1" hangingPunct="1"/>
            <a:r>
              <a:rPr lang="en-GB" smtClean="0"/>
              <a:t>Unit testing makes the world a better place because it gives us the knowledge of a change’s impact and the confidence to refactor without fear of breaking code unknowingly. Here are some key points to keep in mind: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Information can be passed from Ant to test cases via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&lt;sysproperty&gt;</a:t>
            </a:r>
            <a:r>
              <a:rPr lang="en-GB" smtClean="0"/>
              <a:t>.</a:t>
            </a:r>
            <a:r>
              <a:rPr lang="en-GB" b="1" smtClean="0"/>
              <a:t>???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C5D3F-6D0C-44F2-9120-39B6ABB492C9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COMPARE</a:t>
            </a:r>
            <a:r>
              <a:rPr lang="en-GB" dirty="0" smtClean="0"/>
              <a:t> formatters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plain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by </a:t>
            </a:r>
            <a:r>
              <a:rPr lang="en-GB" b="1" dirty="0" smtClean="0">
                <a:solidFill>
                  <a:srgbClr val="FF0000"/>
                </a:solidFill>
              </a:rPr>
              <a:t>varying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running</a:t>
            </a:r>
            <a:r>
              <a:rPr lang="en-GB" dirty="0" smtClean="0"/>
              <a:t> this target.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80600-F197-46FE-82DC-F12E66B6F09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bg1"/>
                </a:solidFill>
              </a:rPr>
              <a:t>ant -f mybuild.xml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test-brief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4AB08-780C-40F1-9F0C-3C3E93B81E2A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4A7FD-AB37-431F-8353-99B3822D2212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todir</a:t>
            </a:r>
            <a:r>
              <a:rPr lang="en-US" dirty="0" smtClean="0"/>
              <a:t> attribute of &lt;test&gt; or &lt;</a:t>
            </a:r>
            <a:r>
              <a:rPr lang="en-US" dirty="0" err="1" smtClean="0"/>
              <a:t>batchtest</a:t>
            </a:r>
            <a:r>
              <a:rPr lang="en-US" dirty="0" smtClean="0"/>
              <a:t>&gt;: Directory to write the reports to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490EE-F407-4D36-B1D5-F7AD6309EC34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200" dirty="0" smtClean="0"/>
              <a:t>The </a:t>
            </a:r>
            <a:r>
              <a:rPr lang="en-GB" sz="1200" i="1" u="sng" dirty="0" smtClean="0"/>
              <a:t>formatter</a:t>
            </a:r>
            <a:r>
              <a:rPr lang="en-GB" sz="1200" dirty="0" smtClean="0"/>
              <a:t>, shows only the </a:t>
            </a:r>
            <a:r>
              <a:rPr lang="en-GB" sz="1200" i="1" u="sng" dirty="0" smtClean="0"/>
              <a:t>most important information</a:t>
            </a:r>
            <a:r>
              <a:rPr lang="en-GB" sz="1200" dirty="0" smtClean="0"/>
              <a:t>  rather than line numbers tracing back into </a:t>
            </a:r>
            <a:r>
              <a:rPr lang="en-GB" sz="1200" b="1" dirty="0" err="1" smtClean="0"/>
              <a:t>JUnit</a:t>
            </a:r>
            <a:r>
              <a:rPr lang="en-GB" sz="1200" dirty="0" err="1" smtClean="0"/>
              <a:t>’s</a:t>
            </a:r>
            <a:r>
              <a:rPr lang="en-GB" sz="1200" dirty="0" smtClean="0"/>
              <a:t> classes. 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It’s worth noting that the stack trace shown is abbreviated by the </a:t>
            </a:r>
            <a:r>
              <a:rPr lang="en-GB" i="1" u="sng" dirty="0" smtClean="0"/>
              <a:t>formatter, showing only the most important pieces</a:t>
            </a:r>
            <a:r>
              <a:rPr lang="en-GB" dirty="0" smtClean="0"/>
              <a:t>  rather than line numbers tracing back into </a:t>
            </a:r>
            <a:r>
              <a:rPr lang="en-GB" b="1" dirty="0" err="1" smtClean="0"/>
              <a:t>JUnit</a:t>
            </a:r>
            <a:r>
              <a:rPr lang="en-GB" dirty="0" err="1" smtClean="0"/>
              <a:t>’s</a:t>
            </a:r>
            <a:r>
              <a:rPr lang="en-GB" dirty="0" smtClean="0"/>
              <a:t> classes.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C5992-BCF1-4AF1-B6E2-F35487ADA4B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mybuild.xml, target name=“test-xml”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461DE-4338-4099-A0C2-6C6CCE8B14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00320-AFF1-4CAA-8E4C-1E99C0FDEE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23DBD-D91A-46F7-997C-7A76060233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6341-4CA2-4783-907E-BE14DDB1A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BF0F0-54A6-497F-A96C-C823B3A796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310A-1374-43AE-8FDA-DFA2EDEB8E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7F0A-70C7-40B9-BB59-7DDB3EA8D2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9966F-B5CC-4EBF-BD5C-D3075DF6CF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8DD5E-E42E-4B52-B0B3-2C256EA1BE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D9F88-7B11-44EC-834F-DB9384E8E3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FEFD-74AB-46AB-8BB9-9BE4039078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55919-C2E6-4919-9AEF-F1B478FC5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21FC46-2B5C-456F-AE6C-7D410188B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Antbook\ch04\build\reports\org\eclipseguide\persistence\0_FilePersistenceServices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708275"/>
            <a:ext cx="7488238" cy="17526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2400" dirty="0" smtClean="0"/>
              <a:t>COMP220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2400" dirty="0" err="1" smtClean="0"/>
              <a:t>Seb</a:t>
            </a:r>
            <a:r>
              <a:rPr lang="en-GB" sz="2400" dirty="0" smtClean="0"/>
              <a:t> </a:t>
            </a:r>
            <a:r>
              <a:rPr lang="en-GB" sz="2400" dirty="0" err="1" smtClean="0"/>
              <a:t>Coope</a:t>
            </a:r>
            <a:endParaRPr lang="en-GB" sz="24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GB" b="1" dirty="0" smtClean="0">
                <a:solidFill>
                  <a:schemeClr val="tx2"/>
                </a:solidFill>
              </a:rPr>
              <a:t>Ant, Testing and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b="1" dirty="0" err="1" smtClean="0">
                <a:solidFill>
                  <a:schemeClr val="tx2"/>
                </a:solidFill>
              </a:rPr>
              <a:t>JUnit</a:t>
            </a:r>
            <a:endParaRPr lang="en-GB" b="1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GB" b="1" u="sng" dirty="0" smtClean="0">
                <a:solidFill>
                  <a:schemeClr val="tx2"/>
                </a:solidFill>
              </a:rPr>
              <a:t>Capturing test results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85786" y="6438149"/>
            <a:ext cx="75724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Times New Roman" pitchFamily="18" charset="0"/>
              </a:rPr>
              <a:t>These </a:t>
            </a:r>
            <a:r>
              <a:rPr lang="en-GB" sz="1200" dirty="0">
                <a:latin typeface="Times New Roman" pitchFamily="18" charset="0"/>
              </a:rPr>
              <a:t>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</a:rPr>
              <a:t>. Manning Publications, 2003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57407" y="4929198"/>
            <a:ext cx="5400675" cy="10064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4768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 smtClean="0"/>
              <a:t>XML formatter (cont.)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620688"/>
            <a:ext cx="8964612" cy="6192688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The effect of the above is to create an </a:t>
            </a:r>
            <a:r>
              <a:rPr lang="en-GB" sz="2000" b="1" dirty="0" smtClean="0"/>
              <a:t>XML</a:t>
            </a:r>
            <a:r>
              <a:rPr lang="en-GB" sz="2000" dirty="0" smtClean="0"/>
              <a:t> </a:t>
            </a:r>
            <a:r>
              <a:rPr lang="en-GB" sz="2000" b="1" dirty="0" smtClean="0"/>
              <a:t>reports</a:t>
            </a:r>
            <a:r>
              <a:rPr lang="en-GB" sz="2000" dirty="0" smtClean="0"/>
              <a:t> in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 smtClean="0"/>
              <a:t> (i.e.,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build/data</a:t>
            </a:r>
            <a:r>
              <a:rPr lang="en-GB" sz="2000" dirty="0" smtClean="0"/>
              <a:t>) directory </a:t>
            </a:r>
            <a:r>
              <a:rPr lang="en-GB" sz="2000" b="1" i="1" u="sng" dirty="0" smtClean="0"/>
              <a:t>for each test case</a:t>
            </a:r>
            <a:r>
              <a:rPr lang="en-GB" sz="2000" b="1" i="1" dirty="0" smtClean="0"/>
              <a:t> run</a:t>
            </a:r>
            <a:r>
              <a:rPr lang="en-GB" sz="2000" dirty="0" smtClean="0"/>
              <a:t>. </a:t>
            </a:r>
          </a:p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In our example, we get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build/data </a:t>
            </a:r>
            <a:r>
              <a:rPr lang="en-GB" sz="2000" dirty="0" smtClean="0"/>
              <a:t>one (it could be more) </a:t>
            </a:r>
            <a:r>
              <a:rPr lang="en-GB" sz="2000" b="1" dirty="0" smtClean="0">
                <a:solidFill>
                  <a:srgbClr val="FF0000"/>
                </a:solidFill>
              </a:rPr>
              <a:t>XML</a:t>
            </a:r>
            <a:r>
              <a:rPr lang="en-GB" sz="2000" b="1" dirty="0" smtClean="0"/>
              <a:t> file</a:t>
            </a:r>
            <a:r>
              <a:rPr lang="en-GB" sz="2000" dirty="0" smtClean="0"/>
              <a:t> named like (actually, one line) </a:t>
            </a:r>
          </a:p>
          <a:p>
            <a:pPr eaLnBrk="1" hangingPunct="1">
              <a:spcBef>
                <a:spcPts val="0"/>
              </a:spcBef>
            </a:pPr>
            <a:endParaRPr lang="en-GB" sz="20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TEST-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                        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FilePersistenceServicesTest.xml</a:t>
            </a:r>
            <a:r>
              <a:rPr lang="en-GB" sz="2000" dirty="0" smtClean="0"/>
              <a:t>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Note that </a:t>
            </a:r>
            <a:r>
              <a:rPr lang="en-GB" sz="2000" b="1" i="1" dirty="0" smtClean="0"/>
              <a:t>for this to work</a:t>
            </a:r>
            <a:r>
              <a:rPr lang="en-GB" sz="2000" dirty="0" smtClean="0"/>
              <a:t>  we should </a:t>
            </a:r>
            <a:r>
              <a:rPr lang="en-GB" sz="2000" b="1" dirty="0" smtClean="0">
                <a:solidFill>
                  <a:srgbClr val="FF0000"/>
                </a:solidFill>
              </a:rPr>
              <a:t>use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tasks in </a:t>
            </a:r>
            <a:r>
              <a:rPr lang="en-GB" sz="2000" dirty="0"/>
              <a:t>appropriate target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2000" dirty="0"/>
              <a:t> </a:t>
            </a:r>
            <a:r>
              <a:rPr lang="en-GB" sz="2000" dirty="0" smtClean="0"/>
              <a:t>(besides the usual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2000" dirty="0" smtClean="0"/>
              <a:t> target) to create all </a:t>
            </a:r>
            <a:r>
              <a:rPr lang="en-GB" sz="2000" b="1" i="1" dirty="0" smtClean="0"/>
              <a:t>directories required for testing and test reports</a:t>
            </a:r>
            <a:r>
              <a:rPr lang="en-GB" sz="2000" dirty="0" smtClean="0"/>
              <a:t>,  including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build\data </a:t>
            </a:r>
            <a:r>
              <a:rPr lang="en-GB" sz="2000" dirty="0" smtClean="0"/>
              <a:t>for </a:t>
            </a:r>
            <a:r>
              <a:rPr lang="en-GB" sz="2000" b="1" dirty="0" smtClean="0"/>
              <a:t>XML</a:t>
            </a:r>
            <a:r>
              <a:rPr lang="en-GB" sz="2000" dirty="0" smtClean="0"/>
              <a:t> reports and </a:t>
            </a:r>
            <a:endParaRPr lang="en-GB" sz="2000" dirty="0" smtClean="0"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build\reports </a:t>
            </a:r>
            <a:r>
              <a:rPr lang="en-GB" sz="2000" dirty="0" smtClean="0"/>
              <a:t>to be used </a:t>
            </a:r>
            <a:r>
              <a:rPr lang="en-GB" sz="2000" u="sng" dirty="0" smtClean="0"/>
              <a:t>later</a:t>
            </a:r>
            <a:r>
              <a:rPr lang="en-GB" sz="2000" dirty="0" smtClean="0"/>
              <a:t> for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reports.</a:t>
            </a:r>
          </a:p>
          <a:p>
            <a:pPr eaLnBrk="1" hangingPunct="1">
              <a:spcBef>
                <a:spcPts val="0"/>
              </a:spcBef>
            </a:pPr>
            <a:endParaRPr lang="en-GB" sz="2000" dirty="0" smtClean="0"/>
          </a:p>
          <a:p>
            <a:pPr eaLnBrk="1" hangingPunct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Recall </a:t>
            </a:r>
            <a:r>
              <a:rPr lang="en-GB" sz="2000" dirty="0" smtClean="0"/>
              <a:t>that you should </a:t>
            </a:r>
            <a:r>
              <a:rPr lang="en-GB" sz="2000" b="1" dirty="0" smtClean="0">
                <a:solidFill>
                  <a:srgbClr val="FF0000"/>
                </a:solidFill>
              </a:rPr>
              <a:t>use properties</a:t>
            </a:r>
            <a:r>
              <a:rPr lang="en-GB" sz="2000" dirty="0" smtClean="0"/>
              <a:t> in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mybuild.xml </a:t>
            </a:r>
            <a:r>
              <a:rPr lang="en-GB" sz="2000" u="sng" dirty="0" smtClean="0"/>
              <a:t>for all directories used</a:t>
            </a:r>
            <a:r>
              <a:rPr lang="en-GB" sz="2000" dirty="0" smtClean="0"/>
              <a:t>.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TRY it:  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:\Antbook\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ch04&gt;ant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-f mybuild.xml clean test-xml</a:t>
            </a:r>
            <a:endParaRPr lang="en-GB" sz="2000" dirty="0"/>
          </a:p>
          <a:p>
            <a:pPr eaLnBrk="1" hangingPunct="1">
              <a:spcBef>
                <a:spcPts val="0"/>
              </a:spcBef>
            </a:pPr>
            <a:r>
              <a:rPr lang="en-GB" sz="2000" dirty="0"/>
              <a:t>a</a:t>
            </a:r>
            <a:r>
              <a:rPr lang="en-GB" sz="2000" dirty="0" smtClean="0"/>
              <a:t>nd</a:t>
            </a:r>
            <a:r>
              <a:rPr lang="en-GB" sz="2000" b="1" dirty="0" smtClean="0">
                <a:solidFill>
                  <a:srgbClr val="FF0000"/>
                </a:solidFill>
              </a:rPr>
              <a:t> inspect </a:t>
            </a:r>
            <a:r>
              <a:rPr lang="en-GB" sz="2000" dirty="0" smtClean="0"/>
              <a:t>the above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GB" sz="2000" dirty="0" smtClean="0"/>
              <a:t> file just generated.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BDD25-1105-4EAB-9E72-711A2BADB7CC}" type="slidenum">
              <a:rPr lang="en-GB" smtClean="0"/>
              <a:pPr/>
              <a:t>10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40367-FCE8-46AD-A5CF-7B9BF18A034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800" smtClean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208962" cy="523948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You can specify </a:t>
            </a:r>
            <a:r>
              <a:rPr lang="en-GB" sz="2000" b="1" i="1" u="sng" dirty="0" smtClean="0"/>
              <a:t>any number</a:t>
            </a:r>
            <a:r>
              <a:rPr lang="en-GB" sz="2000" dirty="0" smtClean="0"/>
              <a:t>  of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sub-elements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task,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800" dirty="0" smtClean="0"/>
              <a:t>but that is </a:t>
            </a:r>
            <a:r>
              <a:rPr lang="en-GB" sz="1800" b="1" i="1" u="sng" dirty="0" smtClean="0"/>
              <a:t>still time consuming </a:t>
            </a:r>
            <a:r>
              <a:rPr lang="en-GB" sz="1800" b="1" i="1" dirty="0" smtClean="0"/>
              <a:t> </a:t>
            </a:r>
            <a:r>
              <a:rPr lang="en-GB" sz="1800" dirty="0" smtClean="0"/>
              <a:t>for </a:t>
            </a:r>
            <a:r>
              <a:rPr lang="en-GB" sz="1800" b="1" i="1" dirty="0" smtClean="0"/>
              <a:t>writing</a:t>
            </a:r>
            <a:r>
              <a:rPr lang="en-GB" sz="1800" dirty="0" smtClean="0"/>
              <a:t>  your build file, </a:t>
            </a:r>
            <a:endParaRPr lang="en-GB" sz="1800" b="1" i="1" u="sng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800" dirty="0"/>
              <a:t>i</a:t>
            </a:r>
            <a:r>
              <a:rPr lang="en-GB" sz="1800" dirty="0" smtClean="0"/>
              <a:t>ndeed, </a:t>
            </a:r>
            <a:r>
              <a:rPr lang="en-GB" sz="1800" b="1" i="1" u="sng" dirty="0" smtClean="0"/>
              <a:t>each individual test case</a:t>
            </a:r>
            <a:r>
              <a:rPr lang="en-GB" sz="1800" dirty="0" smtClean="0"/>
              <a:t>  should </a:t>
            </a:r>
            <a:r>
              <a:rPr lang="en-GB" sz="1800" dirty="0"/>
              <a:t>explicitly be </a:t>
            </a:r>
            <a:r>
              <a:rPr lang="en-GB" sz="1800" dirty="0" smtClean="0"/>
              <a:t>mentioned.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But, instead </a:t>
            </a:r>
            <a:r>
              <a:rPr lang="en-GB" sz="2000" dirty="0"/>
              <a:t>of </a:t>
            </a:r>
            <a:r>
              <a:rPr lang="en-GB" sz="2000" dirty="0" smtClean="0"/>
              <a:t>individual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elements, you can use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with a </a:t>
            </a:r>
            <a:r>
              <a:rPr lang="en-GB" sz="2000" b="1" i="1" dirty="0" err="1" smtClean="0"/>
              <a:t>fileset</a:t>
            </a:r>
            <a:r>
              <a:rPr lang="en-GB" sz="2000" dirty="0" smtClean="0"/>
              <a:t>  containing </a:t>
            </a:r>
            <a:r>
              <a:rPr lang="en-GB" sz="2000" b="1" i="1" dirty="0" smtClean="0"/>
              <a:t>non-fixed</a:t>
            </a:r>
            <a:r>
              <a:rPr lang="en-GB" sz="2000" dirty="0" smtClean="0"/>
              <a:t>  number of files.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600" dirty="0" smtClean="0"/>
              <a:t>This includes all your test cases </a:t>
            </a:r>
            <a:r>
              <a:rPr lang="en-GB" sz="1600" b="1" i="1" dirty="0" smtClean="0"/>
              <a:t>without mentioning any one of them individually</a:t>
            </a:r>
            <a:r>
              <a:rPr lang="en-GB" sz="1600" dirty="0" smtClean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In this case </a:t>
            </a:r>
            <a:r>
              <a:rPr lang="en-GB" sz="2000" i="1" u="sng" dirty="0" smtClean="0"/>
              <a:t>there is </a:t>
            </a:r>
            <a:r>
              <a:rPr lang="en-GB" sz="2000" b="1" i="1" u="sng" dirty="0" smtClean="0"/>
              <a:t>no need </a:t>
            </a:r>
            <a:r>
              <a:rPr lang="en-GB" sz="2000" i="1" u="sng" dirty="0" smtClean="0"/>
              <a:t>to </a:t>
            </a:r>
            <a:r>
              <a:rPr lang="en-GB" sz="2000" b="1" i="1" u="sng" dirty="0" smtClean="0"/>
              <a:t>update</a:t>
            </a:r>
            <a:r>
              <a:rPr lang="en-GB" sz="2000" i="1" u="sng" dirty="0" smtClean="0"/>
              <a:t> the build file</a:t>
            </a:r>
            <a:r>
              <a:rPr lang="en-GB" sz="2000" dirty="0" smtClean="0"/>
              <a:t>  when adding new test cases as soon as they automatically occur in the </a:t>
            </a:r>
            <a:r>
              <a:rPr lang="en-GB" sz="2000" dirty="0" err="1" smtClean="0"/>
              <a:t>fileset</a:t>
            </a:r>
            <a:r>
              <a:rPr lang="en-GB" sz="2000" dirty="0" smtClean="0"/>
              <a:t> under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That is why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is </a:t>
            </a:r>
            <a:r>
              <a:rPr lang="en-GB" sz="2000" b="1" i="1" u="sng" dirty="0" smtClean="0"/>
              <a:t>better to use</a:t>
            </a:r>
            <a:r>
              <a:rPr lang="en-GB" sz="2000" dirty="0" smtClean="0"/>
              <a:t>  than multiple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tags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D862B-AF10-42C8-A774-1333B918DF7E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 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714356"/>
            <a:ext cx="8501092" cy="571504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TIP:</a:t>
            </a:r>
            <a:r>
              <a:rPr lang="en-GB" sz="2400" b="1" dirty="0" smtClean="0"/>
              <a:t> </a:t>
            </a:r>
            <a:r>
              <a:rPr lang="en-GB" sz="2400" b="1" i="1" u="sng" dirty="0" smtClean="0"/>
              <a:t>Standardize</a:t>
            </a:r>
            <a:r>
              <a:rPr lang="en-GB" sz="2400" dirty="0" smtClean="0"/>
              <a:t>  the </a:t>
            </a:r>
            <a:r>
              <a:rPr lang="en-GB" sz="2400" b="1" i="1" u="sng" dirty="0" smtClean="0"/>
              <a:t>naming</a:t>
            </a:r>
            <a:r>
              <a:rPr lang="en-GB" sz="2400" dirty="0" smtClean="0"/>
              <a:t>  scheme of your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</a:t>
            </a:r>
            <a:r>
              <a:rPr lang="en-GB" sz="2400" b="1" i="1" u="sng" dirty="0" smtClean="0"/>
              <a:t>test cases</a:t>
            </a:r>
            <a:r>
              <a:rPr lang="en-GB" sz="2400" dirty="0" smtClean="0"/>
              <a:t>  for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000" dirty="0" smtClean="0"/>
              <a:t>easy </a:t>
            </a:r>
            <a:r>
              <a:rPr lang="en-GB" sz="2000" dirty="0" err="1" smtClean="0"/>
              <a:t>fileset</a:t>
            </a:r>
            <a:r>
              <a:rPr lang="en-GB" sz="2000" dirty="0" smtClean="0"/>
              <a:t> </a:t>
            </a:r>
            <a:r>
              <a:rPr lang="en-GB" sz="2000" b="1" i="1" dirty="0" smtClean="0"/>
              <a:t>inclusions</a:t>
            </a:r>
            <a:r>
              <a:rPr lang="en-GB" sz="2000" dirty="0" smtClean="0"/>
              <a:t>,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000" dirty="0" smtClean="0"/>
              <a:t>and possible  </a:t>
            </a:r>
            <a:r>
              <a:rPr lang="en-GB" sz="2000" b="1" i="1" dirty="0" smtClean="0"/>
              <a:t>exclusions</a:t>
            </a:r>
            <a:r>
              <a:rPr lang="en-GB" sz="2000" dirty="0" smtClean="0"/>
              <a:t>  of </a:t>
            </a:r>
            <a:r>
              <a:rPr lang="en-GB" sz="2000" b="1" i="1" dirty="0" smtClean="0"/>
              <a:t>helper</a:t>
            </a:r>
            <a:r>
              <a:rPr lang="en-GB" sz="2000" dirty="0" smtClean="0"/>
              <a:t>  classes (or </a:t>
            </a:r>
            <a:r>
              <a:rPr lang="en-GB" sz="2000" b="1" i="1" dirty="0" smtClean="0"/>
              <a:t>abstract</a:t>
            </a:r>
            <a:r>
              <a:rPr lang="en-GB" sz="2000" dirty="0" smtClean="0"/>
              <a:t>  test case classes).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dirty="0" smtClean="0"/>
              <a:t>Thus, </a:t>
            </a:r>
            <a:r>
              <a:rPr lang="en-GB" sz="2400" b="1" i="1" u="sng" dirty="0" smtClean="0"/>
              <a:t>real </a:t>
            </a:r>
            <a:r>
              <a:rPr lang="en-GB" sz="2400" b="1" i="1" u="sng" dirty="0" err="1" smtClean="0"/>
              <a:t>Junit</a:t>
            </a:r>
            <a:r>
              <a:rPr lang="en-GB" sz="2400" b="1" i="1" u="sng" dirty="0" smtClean="0"/>
              <a:t> Test Cases</a:t>
            </a:r>
            <a:r>
              <a:rPr lang="en-GB" sz="2400" dirty="0" smtClean="0"/>
              <a:t>  should end with the suffix  </a:t>
            </a:r>
            <a:r>
              <a:rPr lang="en-GB" sz="2400" b="1" i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400" dirty="0"/>
              <a:t> </a:t>
            </a:r>
            <a:r>
              <a:rPr lang="en-GB" sz="2400" dirty="0" smtClean="0"/>
              <a:t> according to the normal </a:t>
            </a:r>
            <a:r>
              <a:rPr lang="en-GB" sz="2400" i="1" u="sng" dirty="0" smtClean="0"/>
              <a:t>convention-naming scheme</a:t>
            </a:r>
            <a:r>
              <a:rPr lang="en-GB" sz="24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dirty="0" smtClean="0"/>
              <a:t>For example, 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</a:rPr>
              <a:t>FilePersistenceServices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dirty="0" smtClean="0"/>
              <a:t> and 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</a:rPr>
              <a:t>Simple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 smtClean="0"/>
              <a:t>are our </a:t>
            </a:r>
            <a:r>
              <a:rPr lang="en-GB" sz="2000" b="1" i="1" dirty="0" smtClean="0"/>
              <a:t>test cases</a:t>
            </a:r>
            <a:r>
              <a:rPr lang="en-GB" sz="2000" dirty="0" smtClean="0"/>
              <a:t>, whereas 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lang="en-GB" sz="2000" dirty="0" smtClean="0"/>
              <a:t>Any other </a:t>
            </a:r>
            <a:r>
              <a:rPr lang="en-GB" sz="2000" b="1" dirty="0" smtClean="0"/>
              <a:t>helper</a:t>
            </a:r>
            <a:r>
              <a:rPr lang="en-GB" sz="2000" dirty="0" smtClean="0"/>
              <a:t> and </a:t>
            </a:r>
            <a:r>
              <a:rPr lang="en-GB" sz="2000" b="1" dirty="0" smtClean="0"/>
              <a:t>abstract</a:t>
            </a:r>
            <a:r>
              <a:rPr lang="en-GB" sz="2000" dirty="0" smtClean="0"/>
              <a:t> classes (possibly used by test cases) </a:t>
            </a:r>
            <a:r>
              <a:rPr lang="en-GB" sz="2000" b="1" dirty="0" smtClean="0"/>
              <a:t>should </a:t>
            </a:r>
            <a:r>
              <a:rPr lang="en-GB" sz="2000" b="1" u="sng" dirty="0" smtClean="0">
                <a:solidFill>
                  <a:srgbClr val="FF0000"/>
                </a:solidFill>
              </a:rPr>
              <a:t>not</a:t>
            </a:r>
            <a:r>
              <a:rPr lang="en-GB" sz="2000" b="1" dirty="0" smtClean="0"/>
              <a:t> have the suffix </a:t>
            </a:r>
            <a:r>
              <a:rPr lang="en-GB" sz="2000" b="1" dirty="0"/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latin typeface="Courier New" pitchFamily="49" charset="0"/>
              </a:rPr>
              <a:t>. </a:t>
            </a:r>
            <a:endParaRPr lang="en-GB" sz="20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439A0-AC38-4B87-94D8-E3A6101C7A25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1406" y="1746273"/>
            <a:ext cx="8072464" cy="496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depends="test-compile"&gt;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no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xml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todir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b="1" i="1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.class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&lt;/target&gt;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 smtClean="0"/>
              <a:t> Running </a:t>
            </a:r>
            <a:r>
              <a:rPr lang="en-GB" sz="2800" b="1" dirty="0" smtClean="0"/>
              <a:t>multiple</a:t>
            </a:r>
            <a:r>
              <a:rPr lang="en-GB" sz="2800" dirty="0" smtClean="0"/>
              <a:t> tests under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35316" y="1000125"/>
            <a:ext cx="893727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Create</a:t>
            </a:r>
            <a:r>
              <a:rPr lang="en-GB" dirty="0" smtClean="0"/>
              <a:t> 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dirty="0" smtClean="0"/>
              <a:t> a new target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test-batch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dirty="0" smtClean="0"/>
              <a:t>with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smtClean="0"/>
              <a:t>using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6248" y="5357826"/>
            <a:ext cx="323678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Running </a:t>
            </a:r>
            <a:r>
              <a:rPr lang="en-GB" b="1" u="sng" dirty="0" smtClean="0">
                <a:solidFill>
                  <a:srgbClr val="FF0000"/>
                </a:solidFill>
              </a:rPr>
              <a:t>all</a:t>
            </a:r>
            <a:r>
              <a:rPr lang="en-GB" dirty="0" smtClean="0"/>
              <a:t> test cases </a:t>
            </a:r>
          </a:p>
          <a:p>
            <a:r>
              <a:rPr lang="en-GB" dirty="0" smtClean="0"/>
              <a:t>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GB" dirty="0" smtClean="0">
                <a:latin typeface="+mn-lt"/>
              </a:rPr>
              <a:t>at any depth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3500438"/>
            <a:ext cx="164307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Directory for </a:t>
            </a:r>
          </a:p>
          <a:p>
            <a:r>
              <a:rPr lang="en-GB" b="1" dirty="0" smtClean="0"/>
              <a:t>XML</a:t>
            </a:r>
            <a:r>
              <a:rPr lang="en-GB" dirty="0" smtClean="0"/>
              <a:t> reports </a:t>
            </a:r>
            <a:r>
              <a:rPr lang="en-GB" dirty="0" smtClean="0">
                <a:latin typeface="+mn-lt"/>
              </a:rPr>
              <a:t>for each test case run</a:t>
            </a:r>
            <a:endParaRPr lang="en-GB" dirty="0">
              <a:latin typeface="+mn-lt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9000000">
            <a:off x="5737534" y="3783671"/>
            <a:ext cx="468000" cy="216000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11263" y="2996952"/>
            <a:ext cx="6432550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includes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mple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0008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88" y="642958"/>
            <a:ext cx="8715375" cy="573837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sz="2000" b="1" i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.class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 smtClean="0"/>
              <a:t> attribute above and our agreement on naming test cases ensures that only our </a:t>
            </a:r>
            <a:r>
              <a:rPr lang="en-GB" sz="2000" i="1" u="sng" dirty="0" smtClean="0"/>
              <a:t>concrete</a:t>
            </a:r>
            <a:r>
              <a:rPr lang="en-GB" sz="2000" dirty="0" smtClean="0"/>
              <a:t>  test cases are considered.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>
                <a:latin typeface="AGaramond-Regular"/>
              </a:rPr>
              <a:t>Now</a:t>
            </a:r>
            <a:r>
              <a:rPr lang="en-GB" sz="2000" b="1" dirty="0" smtClean="0">
                <a:solidFill>
                  <a:srgbClr val="FF0000"/>
                </a:solidFill>
                <a:latin typeface="AGaramond-Regular"/>
              </a:rPr>
              <a:t> TRY</a:t>
            </a:r>
            <a:r>
              <a:rPr lang="en-GB" sz="2000" dirty="0" smtClean="0">
                <a:solidFill>
                  <a:srgbClr val="FF0000"/>
                </a:solidFill>
                <a:latin typeface="AGaramond-Regular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&gt;ant -f mybuild.xml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test-batch</a:t>
            </a:r>
            <a:endParaRPr lang="en-GB" sz="2000" dirty="0" smtClean="0">
              <a:solidFill>
                <a:srgbClr val="FF0000"/>
              </a:solidFill>
              <a:latin typeface="AGaramond-Regular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GB" sz="2000" b="1" i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b="1" i="1" dirty="0" smtClean="0">
                <a:solidFill>
                  <a:srgbClr val="FF0000"/>
                </a:solidFill>
              </a:rPr>
              <a:t>If</a:t>
            </a:r>
            <a:r>
              <a:rPr lang="en-GB" sz="2000" dirty="0" smtClean="0"/>
              <a:t>  you </a:t>
            </a:r>
            <a:r>
              <a:rPr lang="en-GB" sz="2000" dirty="0"/>
              <a:t>choose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", </a:t>
            </a:r>
            <a:r>
              <a:rPr lang="en-GB" sz="2000" b="1" i="1" dirty="0" smtClean="0">
                <a:solidFill>
                  <a:srgbClr val="FF0000"/>
                </a:solidFill>
              </a:rPr>
              <a:t>then</a:t>
            </a:r>
            <a:r>
              <a:rPr lang="en-GB" sz="2000" b="1" dirty="0" smtClean="0"/>
              <a:t> </a:t>
            </a:r>
            <a:r>
              <a:rPr lang="en-GB" sz="2000" dirty="0" smtClean="0"/>
              <a:t> included test cases will </a:t>
            </a:r>
            <a:r>
              <a:rPr lang="en-GB" sz="2000" b="1" i="1" dirty="0" smtClean="0"/>
              <a:t>run in some order </a:t>
            </a:r>
            <a:r>
              <a:rPr lang="en-GB" sz="2000" b="1" i="1" u="sng" dirty="0" smtClean="0"/>
              <a:t>only until one of them fails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GB" sz="2000" dirty="0" smtClean="0"/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All these </a:t>
            </a:r>
            <a:r>
              <a:rPr lang="en-GB" sz="2000" b="1" i="1" u="sng" dirty="0" smtClean="0"/>
              <a:t>really running </a:t>
            </a:r>
            <a:r>
              <a:rPr lang="en-GB" sz="2000" b="1" i="1" dirty="0" smtClean="0"/>
              <a:t>tests</a:t>
            </a:r>
            <a:r>
              <a:rPr lang="en-GB" sz="2000" dirty="0" smtClean="0"/>
              <a:t>, up to the first failing one,  </a:t>
            </a:r>
            <a:r>
              <a:rPr lang="en-GB" sz="2000" b="1" i="1" u="sng" dirty="0" smtClean="0"/>
              <a:t>produce XML files</a:t>
            </a:r>
            <a:r>
              <a:rPr lang="en-GB" sz="2000" dirty="0" smtClean="0"/>
              <a:t> .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Find out and open them</a:t>
            </a:r>
            <a:r>
              <a:rPr lang="en-GB" sz="2000" dirty="0" smtClean="0"/>
              <a:t> in the directory 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}, i.e. build\data</a:t>
            </a:r>
            <a:endParaRPr lang="en-GB" sz="2000" dirty="0" smtClean="0">
              <a:latin typeface="Courier New" pitchFamily="49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D1D2F-36B2-4F5C-964B-A1752E471516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DEE8-8B2B-453E-B3ED-434F0A452FD0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 dirty="0" smtClean="0"/>
              <a:t>Notes on </a:t>
            </a:r>
            <a:r>
              <a:rPr lang="en-GB" sz="4000" b="1" i="1" dirty="0" smtClean="0">
                <a:solidFill>
                  <a:srgbClr val="FF0000"/>
                </a:solidFill>
              </a:rPr>
              <a:t>Terminology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8"/>
            <a:ext cx="7772400" cy="53276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</a:pPr>
            <a:r>
              <a:rPr lang="en-GB" dirty="0" smtClean="0"/>
              <a:t>Unfortunately the terminology of various </a:t>
            </a:r>
            <a:r>
              <a:rPr lang="en-GB" b="1" dirty="0" smtClean="0"/>
              <a:t>textbooks</a:t>
            </a:r>
            <a:r>
              <a:rPr lang="en-GB" dirty="0" smtClean="0"/>
              <a:t> on </a:t>
            </a:r>
            <a:r>
              <a:rPr lang="en-GB" b="1" dirty="0" smtClean="0"/>
              <a:t>Ant </a:t>
            </a:r>
            <a:r>
              <a:rPr lang="en-GB" dirty="0" smtClean="0"/>
              <a:t>on of our </a:t>
            </a:r>
            <a:r>
              <a:rPr lang="en-GB" b="1" dirty="0" smtClean="0"/>
              <a:t>lectures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differs</a:t>
            </a:r>
            <a:r>
              <a:rPr lang="en-GB" dirty="0" smtClean="0"/>
              <a:t>  from that used in the in </a:t>
            </a:r>
            <a:r>
              <a:rPr lang="en-GB" b="1" dirty="0" smtClean="0"/>
              <a:t>Ant’s console output:</a:t>
            </a:r>
          </a:p>
          <a:p>
            <a:pPr marL="1009650" lvl="1" indent="-609600" eaLnBrk="1" hangingPunct="1">
              <a:lnSpc>
                <a:spcPct val="115000"/>
              </a:lnSpc>
            </a:pPr>
            <a:r>
              <a:rPr lang="en-GB" dirty="0" smtClean="0"/>
              <a:t>Our</a:t>
            </a:r>
            <a:r>
              <a:rPr lang="en-GB" b="1" dirty="0" smtClean="0"/>
              <a:t> Test Cases </a:t>
            </a:r>
            <a:r>
              <a:rPr lang="en-GB" dirty="0" smtClean="0"/>
              <a:t>are called </a:t>
            </a:r>
            <a:r>
              <a:rPr lang="en-GB" b="1" dirty="0" err="1" smtClean="0"/>
              <a:t>Testsuites</a:t>
            </a:r>
            <a:r>
              <a:rPr lang="en-GB" b="1" dirty="0" smtClean="0"/>
              <a:t> </a:t>
            </a:r>
            <a:r>
              <a:rPr lang="en-GB" dirty="0" smtClean="0"/>
              <a:t>in </a:t>
            </a:r>
            <a:r>
              <a:rPr lang="en-GB" b="1" dirty="0" smtClean="0"/>
              <a:t>Ant’s</a:t>
            </a:r>
            <a:r>
              <a:rPr lang="en-GB" dirty="0" smtClean="0"/>
              <a:t> console output.</a:t>
            </a:r>
          </a:p>
          <a:p>
            <a:pPr marL="1009650" lvl="1" indent="-609600" eaLnBrk="1" hangingPunct="1">
              <a:lnSpc>
                <a:spcPct val="115000"/>
              </a:lnSpc>
            </a:pPr>
            <a:r>
              <a:rPr lang="en-GB" dirty="0"/>
              <a:t>Our</a:t>
            </a:r>
            <a:r>
              <a:rPr lang="en-GB" b="1" dirty="0"/>
              <a:t> Test </a:t>
            </a:r>
            <a:r>
              <a:rPr lang="en-GB" b="1" dirty="0" smtClean="0"/>
              <a:t>Methods </a:t>
            </a:r>
            <a:r>
              <a:rPr lang="en-GB" dirty="0"/>
              <a:t>are called </a:t>
            </a:r>
            <a:r>
              <a:rPr lang="en-GB" b="1" dirty="0" smtClean="0"/>
              <a:t>Tests </a:t>
            </a:r>
            <a:r>
              <a:rPr lang="en-GB" dirty="0" smtClean="0"/>
              <a:t>in </a:t>
            </a:r>
            <a:r>
              <a:rPr lang="en-GB" b="1" dirty="0"/>
              <a:t>Ant’s</a:t>
            </a:r>
            <a:r>
              <a:rPr lang="en-GB" dirty="0"/>
              <a:t> </a:t>
            </a:r>
            <a:r>
              <a:rPr lang="en-GB" dirty="0" smtClean="0"/>
              <a:t>console output.</a:t>
            </a:r>
            <a:endParaRPr lang="en-GB" dirty="0"/>
          </a:p>
          <a:p>
            <a:pPr marL="1009650" lvl="1" indent="-609600" eaLnBrk="1" hangingPunct="1">
              <a:lnSpc>
                <a:spcPct val="115000"/>
              </a:lnSpc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DEE8-8B2B-453E-B3ED-434F0A452FD0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8"/>
            <a:ext cx="7772400" cy="53276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</a:pPr>
            <a:r>
              <a:rPr lang="en-GB" sz="2000" dirty="0" smtClean="0"/>
              <a:t>With test results written to </a:t>
            </a:r>
            <a:r>
              <a:rPr lang="en-GB" sz="2000" b="1" dirty="0" smtClean="0"/>
              <a:t>XML</a:t>
            </a:r>
            <a:r>
              <a:rPr lang="en-GB" sz="2000" dirty="0" smtClean="0"/>
              <a:t> files, it is straightforward to generate </a:t>
            </a:r>
            <a:r>
              <a:rPr lang="en-GB" sz="2000" b="1" dirty="0" smtClean="0"/>
              <a:t>HTML </a:t>
            </a:r>
            <a:r>
              <a:rPr lang="en-GB" sz="2000" b="1" i="1" u="sng" dirty="0" smtClean="0"/>
              <a:t>reports</a:t>
            </a:r>
            <a:r>
              <a:rPr lang="en-GB" sz="2000" b="1" dirty="0" smtClean="0"/>
              <a:t>  (</a:t>
            </a:r>
            <a:r>
              <a:rPr lang="en-GB" sz="2000" dirty="0" smtClean="0"/>
              <a:t>by using </a:t>
            </a:r>
            <a:r>
              <a:rPr lang="en-GB" sz="2000" b="1" dirty="0" smtClean="0"/>
              <a:t>XSLT)</a:t>
            </a:r>
            <a:r>
              <a:rPr lang="en-GB" sz="2000" dirty="0" smtClean="0"/>
              <a:t>. </a:t>
            </a:r>
          </a:p>
          <a:p>
            <a:pPr marL="609600" indent="-609600" eaLnBrk="1" hangingPunct="1">
              <a:lnSpc>
                <a:spcPct val="115000"/>
              </a:lnSpc>
            </a:pPr>
            <a:endParaRPr lang="en-GB" sz="2000" dirty="0" smtClean="0"/>
          </a:p>
          <a:p>
            <a:pPr marL="609600" indent="-609600" eaLnBrk="1" hangingPunct="1">
              <a:lnSpc>
                <a:spcPct val="115000"/>
              </a:lnSpc>
            </a:pPr>
            <a:r>
              <a:rPr lang="en-GB" sz="2000" dirty="0" smtClean="0"/>
              <a:t>The task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generates </a:t>
            </a:r>
            <a:r>
              <a:rPr lang="en-GB" sz="2000" b="1" dirty="0" smtClean="0"/>
              <a:t>HTML </a:t>
            </a:r>
            <a:r>
              <a:rPr lang="en-GB" sz="2000" b="1" i="1" u="sng" dirty="0" smtClean="0"/>
              <a:t>reports</a:t>
            </a:r>
            <a:r>
              <a:rPr lang="en-GB" sz="2000" b="1" dirty="0" smtClean="0"/>
              <a:t> </a:t>
            </a:r>
            <a:r>
              <a:rPr lang="en-GB" sz="2000" dirty="0"/>
              <a:t>:</a:t>
            </a:r>
            <a:r>
              <a:rPr lang="en-GB" sz="2000" dirty="0" smtClean="0"/>
              <a:t> </a:t>
            </a:r>
          </a:p>
          <a:p>
            <a:pPr marL="609600" indent="-609600" eaLnBrk="1" hangingPunct="1">
              <a:lnSpc>
                <a:spcPct val="115000"/>
              </a:lnSpc>
            </a:pPr>
            <a:endParaRPr lang="en-GB" sz="20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GB" sz="1800" dirty="0"/>
              <a:t>i</a:t>
            </a:r>
            <a:r>
              <a:rPr lang="en-GB" sz="1800" dirty="0" smtClean="0"/>
              <a:t>t </a:t>
            </a:r>
            <a:r>
              <a:rPr lang="en-GB" sz="1800" b="1" i="1" u="sng" dirty="0" smtClean="0"/>
              <a:t>aggregates</a:t>
            </a:r>
            <a:r>
              <a:rPr lang="en-GB" sz="1800" b="1" i="1" dirty="0" smtClean="0"/>
              <a:t> all individual XML files</a:t>
            </a:r>
            <a:r>
              <a:rPr lang="en-GB" sz="1800" dirty="0" smtClean="0"/>
              <a:t>  (for each Test Case) generated from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1800" b="1" dirty="0" smtClean="0"/>
              <a:t> or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</a:t>
            </a:r>
            <a:r>
              <a:rPr lang="en-GB" sz="1800" b="1" i="1" dirty="0" smtClean="0"/>
              <a:t>into a </a:t>
            </a:r>
            <a:r>
              <a:rPr lang="en-GB" sz="1800" b="1" i="1" u="sng" dirty="0" smtClean="0"/>
              <a:t>single XML file</a:t>
            </a:r>
            <a:r>
              <a:rPr lang="en-GB" sz="1800" dirty="0" smtClean="0"/>
              <a:t>  named, by default, as </a:t>
            </a: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09600" indent="-609600" algn="ctr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TESTS-TestSuites.xml</a:t>
            </a:r>
            <a:endParaRPr lang="en-GB" sz="18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endParaRPr lang="en-GB" sz="18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GB" sz="1800" dirty="0" smtClean="0"/>
              <a:t>and then applies an </a:t>
            </a:r>
            <a:r>
              <a:rPr lang="en-GB" sz="1800" b="1" dirty="0" smtClean="0"/>
              <a:t>XSL</a:t>
            </a:r>
            <a:r>
              <a:rPr lang="en-GB" sz="1800" dirty="0" smtClean="0"/>
              <a:t> </a:t>
            </a:r>
            <a:r>
              <a:rPr lang="en-GB" sz="1800" b="1" i="1" u="sng" dirty="0" smtClean="0"/>
              <a:t>transformation</a:t>
            </a:r>
            <a:r>
              <a:rPr lang="en-GB" sz="1800" dirty="0" smtClean="0"/>
              <a:t>  to this file to get </a:t>
            </a:r>
            <a:r>
              <a:rPr lang="en-GB" sz="1800" b="1" dirty="0" smtClean="0"/>
              <a:t>HTML </a:t>
            </a:r>
            <a:r>
              <a:rPr lang="en-GB" sz="1800" b="1" i="1" u="sng" dirty="0" smtClean="0"/>
              <a:t>report</a:t>
            </a:r>
            <a:r>
              <a:rPr lang="en-GB" sz="1800" dirty="0" smtClean="0"/>
              <a:t>  by using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sub-task. </a:t>
            </a:r>
          </a:p>
        </p:txBody>
      </p:sp>
    </p:spTree>
    <p:extLst>
      <p:ext uri="{BB962C8B-B14F-4D97-AF65-F5344CB8AC3E}">
        <p14:creationId xmlns:p14="http://schemas.microsoft.com/office/powerpoint/2010/main" val="17635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38A3F-73C5-46B8-8845-28B75D25EC7D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2146"/>
            <a:ext cx="7999413" cy="5905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Generating (</a:t>
            </a:r>
            <a:r>
              <a:rPr lang="en-GB" sz="3600" b="1" smtClean="0"/>
              <a:t>HTML</a:t>
            </a:r>
            <a:r>
              <a:rPr lang="en-GB" sz="36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11188" y="2500306"/>
            <a:ext cx="8353425" cy="3631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TEST-*.xml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format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frames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endParaRPr lang="en-GB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test.reports.dir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16719" y="2492896"/>
            <a:ext cx="2555875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XML</a:t>
            </a:r>
            <a:r>
              <a:rPr lang="en-GB" sz="1800" dirty="0">
                <a:solidFill>
                  <a:srgbClr val="000000"/>
                </a:solidFill>
              </a:rPr>
              <a:t> files</a:t>
            </a:r>
            <a:r>
              <a:rPr lang="en-GB" sz="1800" dirty="0" smtClean="0">
                <a:solidFill>
                  <a:srgbClr val="000000"/>
                </a:solidFill>
              </a:rPr>
              <a:t>, in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000000"/>
                </a:solidFill>
              </a:rPr>
              <a:t>are </a:t>
            </a:r>
            <a:r>
              <a:rPr lang="en-GB" sz="1800" b="1" i="1" dirty="0">
                <a:solidFill>
                  <a:srgbClr val="000000"/>
                </a:solidFill>
              </a:rPr>
              <a:t>aggregated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smtClean="0">
                <a:solidFill>
                  <a:srgbClr val="000000"/>
                </a:solidFill>
              </a:rPr>
              <a:t> in the same directory into one </a:t>
            </a:r>
            <a:r>
              <a:rPr lang="en-GB" sz="1800" b="1" dirty="0" smtClean="0">
                <a:solidFill>
                  <a:srgbClr val="000000"/>
                </a:solidFill>
              </a:rPr>
              <a:t>XML</a:t>
            </a:r>
            <a:r>
              <a:rPr lang="en-GB" sz="1800" dirty="0" smtClean="0">
                <a:solidFill>
                  <a:srgbClr val="000000"/>
                </a:solidFill>
              </a:rPr>
              <a:t> file</a:t>
            </a:r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000000"/>
                </a:solidFill>
              </a:rPr>
              <a:t>and transformed to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143636" y="4568619"/>
            <a:ext cx="285752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HTML </a:t>
            </a:r>
            <a:r>
              <a:rPr lang="en-GB" sz="1800" dirty="0" smtClean="0">
                <a:solidFill>
                  <a:srgbClr val="000000"/>
                </a:solidFill>
              </a:rPr>
              <a:t>files in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test.reports.dir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6042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829649"/>
            <a:ext cx="7772400" cy="1663247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800" dirty="0" smtClean="0"/>
              <a:t>Generating </a:t>
            </a:r>
            <a:r>
              <a:rPr lang="en-GB" sz="2800" b="1" dirty="0" smtClean="0"/>
              <a:t>HTML report </a:t>
            </a:r>
            <a:r>
              <a:rPr lang="en-GB" sz="2800" dirty="0" smtClean="0"/>
              <a:t>consists of: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400" dirty="0" smtClean="0"/>
              <a:t>placing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000" b="1" i="1" u="sng" dirty="0" smtClean="0"/>
              <a:t>immediately following</a:t>
            </a:r>
            <a:r>
              <a:rPr lang="en-GB" sz="2000" dirty="0" smtClean="0"/>
              <a:t> 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(in the </a:t>
            </a:r>
            <a:r>
              <a:rPr lang="en-GB" sz="2000" b="1" i="1" dirty="0" smtClean="0"/>
              <a:t>target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r>
              <a:rPr lang="en-GB" sz="2000" b="1" dirty="0" smtClean="0"/>
              <a:t> </a:t>
            </a:r>
            <a:r>
              <a:rPr lang="en-GB" sz="2000" dirty="0" smtClean="0"/>
              <a:t>described above):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928926" y="4643446"/>
            <a:ext cx="2231701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(or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noframes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7429520" y="416418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000132" y="6315038"/>
            <a:ext cx="7143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= </a:t>
            </a:r>
            <a:r>
              <a:rPr lang="en-GB" b="1" dirty="0">
                <a:solidFill>
                  <a:srgbClr val="000000"/>
                </a:solidFill>
              </a:rPr>
              <a:t>XSLT </a:t>
            </a:r>
            <a:r>
              <a:rPr lang="en-GB" dirty="0"/>
              <a:t>transformation </a:t>
            </a:r>
            <a:r>
              <a:rPr lang="en-GB" dirty="0" smtClean="0"/>
              <a:t>done by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dirty="0" smtClean="0"/>
              <a:t>sub-ask</a:t>
            </a:r>
            <a:endParaRPr lang="en-GB" dirty="0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714348" y="629763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 animBg="1"/>
      <p:bldP spid="60421" grpId="0" animBg="1"/>
      <p:bldP spid="60423" grpId="0" animBg="1"/>
      <p:bldP spid="60424" grpId="0" animBg="1"/>
      <p:bldP spid="60426" grpId="0"/>
      <p:bldP spid="604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F03C9-9AB2-423E-B351-5BA387A098CE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002588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Generating (</a:t>
            </a:r>
            <a:r>
              <a:rPr lang="en-GB" sz="3600" b="1" dirty="0" smtClean="0"/>
              <a:t>HTML</a:t>
            </a:r>
            <a:r>
              <a:rPr lang="en-GB" sz="36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532812" cy="54292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We </a:t>
            </a:r>
            <a:r>
              <a:rPr lang="en-GB" b="1" dirty="0" smtClean="0"/>
              <a:t>aggregate</a:t>
            </a:r>
            <a:r>
              <a:rPr lang="en-GB" dirty="0" smtClean="0"/>
              <a:t> all generated  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"TEST-*.xml"</a:t>
            </a:r>
            <a:r>
              <a:rPr lang="en-GB" dirty="0" smtClean="0"/>
              <a:t> files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/>
              <a:t>since that is the </a:t>
            </a:r>
            <a:r>
              <a:rPr lang="en-GB" i="1" u="sng" dirty="0" smtClean="0"/>
              <a:t>default naming convention</a:t>
            </a:r>
            <a:r>
              <a:rPr lang="en-GB" dirty="0" smtClean="0"/>
              <a:t>  used by the </a:t>
            </a:r>
            <a:r>
              <a:rPr lang="en-GB" b="1" dirty="0" smtClean="0"/>
              <a:t>XML</a:t>
            </a:r>
            <a:r>
              <a:rPr lang="en-GB" dirty="0" smtClean="0"/>
              <a:t> formatter of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>
                <a:latin typeface="Courier New" pitchFamily="49" charset="0"/>
              </a:rPr>
              <a:t>.</a:t>
            </a:r>
            <a:r>
              <a:rPr lang="en-GB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Then </a:t>
            </a:r>
            <a:r>
              <a:rPr lang="en-GB" b="1" dirty="0" smtClean="0"/>
              <a:t>HTML</a:t>
            </a:r>
            <a:r>
              <a:rPr lang="en-GB" dirty="0" smtClean="0"/>
              <a:t> </a:t>
            </a:r>
            <a:r>
              <a:rPr lang="en-GB" b="1" i="1" u="sng" dirty="0" smtClean="0"/>
              <a:t>report</a:t>
            </a:r>
            <a:r>
              <a:rPr lang="en-GB" dirty="0" smtClean="0"/>
              <a:t>  is created  according to the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&lt;report&gt; </a:t>
            </a:r>
            <a:r>
              <a:rPr lang="en-GB" dirty="0" smtClean="0"/>
              <a:t>sub-element.</a:t>
            </a:r>
          </a:p>
          <a:p>
            <a:pPr eaLnBrk="1" hangingPunct="1">
              <a:lnSpc>
                <a:spcPct val="90000"/>
              </a:lnSpc>
            </a:pPr>
            <a:endParaRPr lang="en-GB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b="1" dirty="0" smtClean="0">
                <a:solidFill>
                  <a:srgbClr val="FF0000"/>
                </a:solidFill>
              </a:rPr>
              <a:t>But it will not work </a:t>
            </a:r>
            <a:r>
              <a:rPr lang="en-GB" dirty="0" smtClean="0"/>
              <a:t>if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dirty="0" smtClean="0"/>
              <a:t>and some test case </a:t>
            </a:r>
            <a:r>
              <a:rPr lang="en-GB" b="1" dirty="0" smtClean="0"/>
              <a:t>fails</a:t>
            </a:r>
            <a:r>
              <a:rPr lang="en-GB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D253B-E575-41AD-BA39-B6EB73F2411E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994650" cy="51913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Generating (</a:t>
            </a:r>
            <a:r>
              <a:rPr lang="en-GB" sz="3600" b="1" dirty="0" smtClean="0"/>
              <a:t>HTML</a:t>
            </a:r>
            <a:r>
              <a:rPr lang="en-GB" sz="36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85720" y="637690"/>
            <a:ext cx="8643998" cy="5863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Add</a:t>
            </a:r>
            <a:r>
              <a:rPr lang="en-GB" dirty="0"/>
              <a:t>  the above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task in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test-batch</a:t>
            </a:r>
            <a:r>
              <a:rPr lang="en-GB" dirty="0"/>
              <a:t> target </a:t>
            </a:r>
            <a:r>
              <a:rPr lang="en-GB" dirty="0" smtClean="0"/>
              <a:t>immediately after </a:t>
            </a:r>
            <a:r>
              <a:rPr lang="en-GB" dirty="0"/>
              <a:t>closing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/>
              <a:t> tag and before end tag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&lt;/target&gt;.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FF0000"/>
                </a:solidFill>
              </a:rPr>
              <a:t>Put </a:t>
            </a:r>
            <a:r>
              <a:rPr lang="en-GB" dirty="0" smtClean="0"/>
              <a:t>temporary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smtClean="0">
                <a:solidFill>
                  <a:srgbClr val="FF0000"/>
                </a:solidFill>
              </a:rPr>
              <a:t>RUN it:</a:t>
            </a:r>
            <a:endParaRPr lang="en-GB" dirty="0"/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ant -f mybuild.xml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endParaRPr lang="en-GB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Was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b="1" dirty="0">
                <a:solidFill>
                  <a:srgbClr val="FF0000"/>
                </a:solidFill>
              </a:rPr>
              <a:t> task </a:t>
            </a:r>
            <a:r>
              <a:rPr lang="en-GB" b="1" u="sng" dirty="0">
                <a:solidFill>
                  <a:srgbClr val="FF0000"/>
                </a:solidFill>
              </a:rPr>
              <a:t>started working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to create </a:t>
            </a:r>
            <a:r>
              <a:rPr lang="en-GB" b="1" dirty="0">
                <a:solidFill>
                  <a:srgbClr val="FF0000"/>
                </a:solidFill>
              </a:rPr>
              <a:t>HTML report </a:t>
            </a:r>
            <a:r>
              <a:rPr lang="en-GB" dirty="0" smtClean="0"/>
              <a:t>in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build/test/report</a:t>
            </a:r>
            <a:r>
              <a:rPr lang="en-GB" b="1" dirty="0">
                <a:solidFill>
                  <a:srgbClr val="FF0000"/>
                </a:solidFill>
              </a:rPr>
              <a:t>?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FF0000"/>
                </a:solidFill>
              </a:rPr>
              <a:t>Put</a:t>
            </a:r>
            <a:r>
              <a:rPr lang="en-GB" dirty="0" smtClean="0"/>
              <a:t>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/>
              <a:t> , </a:t>
            </a:r>
            <a:r>
              <a:rPr lang="en-GB" b="1" dirty="0">
                <a:solidFill>
                  <a:srgbClr val="FF0000"/>
                </a:solidFill>
              </a:rPr>
              <a:t>try again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 compare the results.</a:t>
            </a:r>
            <a:r>
              <a:rPr lang="en-GB" dirty="0"/>
              <a:t>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/>
              <a:t>How can you explain the difference?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Was HTML report created </a:t>
            </a:r>
            <a:r>
              <a:rPr lang="en-GB" b="1" dirty="0"/>
              <a:t>now </a:t>
            </a:r>
            <a:r>
              <a:rPr lang="en-GB" dirty="0"/>
              <a:t>in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build/test/report</a:t>
            </a:r>
            <a:r>
              <a:rPr lang="en-GB" b="1" dirty="0">
                <a:solidFill>
                  <a:srgbClr val="FF0000"/>
                </a:solidFill>
              </a:rPr>
              <a:t>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/>
              <a:t>But </a:t>
            </a:r>
            <a:r>
              <a:rPr lang="en-GB" dirty="0" smtClean="0"/>
              <a:t>again,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BUILD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SUCCESFUL</a:t>
            </a:r>
            <a:r>
              <a:rPr lang="en-GB" dirty="0"/>
              <a:t> whereas some tests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FAILED</a:t>
            </a:r>
            <a:r>
              <a:rPr lang="en-GB" b="1" dirty="0" smtClean="0">
                <a:solidFill>
                  <a:srgbClr val="FF0000"/>
                </a:solidFill>
              </a:rPr>
              <a:t>!?</a:t>
            </a: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/>
              <a:t>Everything looks </a:t>
            </a:r>
            <a:r>
              <a:rPr lang="en-GB" b="1" dirty="0">
                <a:solidFill>
                  <a:srgbClr val="FF0000"/>
                </a:solidFill>
              </a:rPr>
              <a:t>good</a:t>
            </a:r>
            <a:r>
              <a:rPr lang="en-GB" b="1" dirty="0"/>
              <a:t>, </a:t>
            </a:r>
            <a:r>
              <a:rPr lang="en-GB" b="1" u="sng" dirty="0"/>
              <a:t>except the last, not very natural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654D7-FA05-4280-9343-8B41EC0B686D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783512" cy="4978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can collect </a:t>
            </a:r>
            <a:r>
              <a:rPr lang="en-GB" sz="2400" i="1" u="sng" dirty="0" smtClean="0"/>
              <a:t>test results</a:t>
            </a:r>
            <a:r>
              <a:rPr lang="en-GB" sz="2400" dirty="0" smtClean="0"/>
              <a:t>  by using </a:t>
            </a:r>
            <a:r>
              <a:rPr lang="en-GB" sz="2400" b="1" u="sng" dirty="0" smtClean="0"/>
              <a:t>formatters.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One or more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2400" dirty="0" smtClean="0"/>
              <a:t> elements can be </a:t>
            </a:r>
            <a:r>
              <a:rPr lang="en-GB" sz="2400" i="1" u="sng" dirty="0" smtClean="0"/>
              <a:t>nested</a:t>
            </a:r>
            <a:r>
              <a:rPr lang="en-GB" sz="2400" dirty="0" smtClean="0"/>
              <a:t>  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/>
              <a:t>either</a:t>
            </a:r>
            <a:r>
              <a:rPr lang="en-GB" sz="2400" dirty="0" smtClean="0"/>
              <a:t> directly under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/>
              <a:t>or</a:t>
            </a:r>
            <a:r>
              <a:rPr lang="en-GB" sz="2400" dirty="0" smtClean="0"/>
              <a:t> under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400" dirty="0" smtClean="0"/>
              <a:t>                                                  (and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to be discussed soon)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/>
              <a:t>Ant</a:t>
            </a:r>
            <a:r>
              <a:rPr lang="en-GB" sz="2400" dirty="0" smtClean="0"/>
              <a:t> includes </a:t>
            </a:r>
            <a:r>
              <a:rPr lang="en-GB" sz="2400" b="1" i="1" u="sng" dirty="0" smtClean="0"/>
              <a:t>three types of formatters</a:t>
            </a:r>
            <a:r>
              <a:rPr lang="en-GB" sz="2400" i="1" dirty="0" smtClean="0"/>
              <a:t>:</a:t>
            </a:r>
            <a:r>
              <a:rPr lang="en-GB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brief,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plain,</a:t>
            </a:r>
            <a:r>
              <a:rPr lang="en-GB" sz="2000" b="1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xml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12E1A-B651-432B-B352-95DA7C7EC2E3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994650" cy="78107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>
                <a:solidFill>
                  <a:schemeClr val="tx1"/>
                </a:solidFill>
              </a:rPr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>
                <a:solidFill>
                  <a:schemeClr val="tx1"/>
                </a:solidFill>
              </a:rPr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857246"/>
            <a:ext cx="7783512" cy="57864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We know that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="yes"</a:t>
            </a:r>
            <a:r>
              <a:rPr lang="en-GB" sz="2400" dirty="0" smtClean="0"/>
              <a:t> forces build to </a:t>
            </a:r>
            <a:r>
              <a:rPr lang="en-GB" sz="2400" b="1" i="1" u="sng" dirty="0" smtClean="0"/>
              <a:t>fail</a:t>
            </a:r>
            <a:r>
              <a:rPr lang="en-GB" sz="2400" dirty="0" smtClean="0"/>
              <a:t>  and, actually, to </a:t>
            </a:r>
            <a:r>
              <a:rPr lang="en-GB" sz="2400" b="1" i="1" u="sng" dirty="0" smtClean="0"/>
              <a:t>halt</a:t>
            </a:r>
            <a:r>
              <a:rPr lang="en-GB" sz="2400" dirty="0" smtClean="0"/>
              <a:t>  if any of the tests fails.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b="1" i="1" u="sng" dirty="0" smtClean="0"/>
              <a:t>But this does not allow</a:t>
            </a:r>
            <a:r>
              <a:rPr lang="en-GB" sz="2400" dirty="0" smtClean="0"/>
              <a:t>  to create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i="1" u="sng" dirty="0" smtClean="0"/>
              <a:t>all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TEST-*.xml</a:t>
            </a:r>
            <a:r>
              <a:rPr lang="en-GB" sz="2000" dirty="0" smtClean="0"/>
              <a:t> files,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dirty="0" smtClean="0">
                <a:solidFill>
                  <a:srgbClr val="FF0000"/>
                </a:solidFill>
              </a:rPr>
              <a:t>aggregated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TESTS-TestSuites.xml</a:t>
            </a:r>
            <a:r>
              <a:rPr lang="en-GB" sz="2000" dirty="0" smtClean="0"/>
              <a:t> file, and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As a solution</a:t>
            </a:r>
            <a:r>
              <a:rPr lang="en-GB" sz="2400" dirty="0" smtClean="0"/>
              <a:t>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turn off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000" dirty="0" smtClean="0"/>
              <a:t> in order for the </a:t>
            </a:r>
            <a:r>
              <a:rPr lang="en-GB" sz="2000" b="1" dirty="0" smtClean="0"/>
              <a:t>XML</a:t>
            </a:r>
            <a:r>
              <a:rPr lang="en-GB" sz="2000" dirty="0" smtClean="0"/>
              <a:t> and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reports to be  generated as above before the build halts, and </a:t>
            </a:r>
            <a:r>
              <a:rPr lang="en-GB" sz="2000" b="1" i="1" dirty="0" smtClean="0"/>
              <a:t>additionally,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enforce build failure</a:t>
            </a:r>
            <a:r>
              <a:rPr lang="en-GB" sz="2000" dirty="0" smtClean="0"/>
              <a:t>, </a:t>
            </a:r>
            <a:r>
              <a:rPr lang="en-GB" sz="2000" b="1" i="1" u="sng" dirty="0"/>
              <a:t>after generating XML and HTML </a:t>
            </a:r>
            <a:r>
              <a:rPr lang="en-GB" sz="2000" b="1" i="1" u="sng" dirty="0" smtClean="0"/>
              <a:t>reports</a:t>
            </a:r>
            <a:r>
              <a:rPr lang="en-GB" sz="2000" b="1" i="1" dirty="0" smtClean="0"/>
              <a:t>,</a:t>
            </a:r>
            <a:r>
              <a:rPr lang="en-GB" sz="2000" b="1" i="1" dirty="0" smtClean="0">
                <a:solidFill>
                  <a:srgbClr val="FF0000"/>
                </a:solidFill>
              </a:rPr>
              <a:t>  </a:t>
            </a:r>
            <a:r>
              <a:rPr lang="en-GB" sz="2000" dirty="0" smtClean="0"/>
              <a:t>by setting a specified property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sz="2000" dirty="0" smtClean="0"/>
              <a:t> </a:t>
            </a:r>
            <a:r>
              <a:rPr lang="en-GB" sz="2000" i="1" dirty="0" smtClean="0"/>
              <a:t>upon a test </a:t>
            </a:r>
            <a:r>
              <a:rPr lang="en-GB" sz="2000" b="1" i="1" u="sng" dirty="0" smtClean="0"/>
              <a:t>failure</a:t>
            </a:r>
            <a:r>
              <a:rPr lang="en-GB" sz="2000" dirty="0" smtClean="0"/>
              <a:t>  or </a:t>
            </a:r>
            <a:r>
              <a:rPr lang="en-GB" sz="2000" b="1" i="1" u="sng" dirty="0" smtClean="0"/>
              <a:t>error:</a:t>
            </a:r>
            <a:r>
              <a:rPr lang="en-GB" sz="2000" dirty="0" smtClean="0"/>
              <a:t> 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1800" b="1" dirty="0" smtClean="0">
                <a:solidFill>
                  <a:srgbClr val="FF0000"/>
                </a:solidFill>
              </a:rPr>
              <a:t>use</a:t>
            </a:r>
            <a:r>
              <a:rPr lang="en-GB" sz="1800" dirty="0" smtClean="0"/>
              <a:t> the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sz="1800" dirty="0" smtClean="0"/>
              <a:t> and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sz="1800" dirty="0" smtClean="0"/>
              <a:t> </a:t>
            </a:r>
            <a:r>
              <a:rPr lang="en-GB" sz="1800" i="1" u="sng" dirty="0" smtClean="0"/>
              <a:t>attributes</a:t>
            </a:r>
            <a:r>
              <a:rPr lang="en-GB" sz="1800" dirty="0" smtClean="0"/>
              <a:t> of the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task, and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1800" b="1" dirty="0" smtClean="0"/>
              <a:t>conditional</a:t>
            </a:r>
            <a:r>
              <a:rPr lang="en-GB" sz="1800" dirty="0" smtClean="0"/>
              <a:t> 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&lt;fail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800" dirty="0" smtClean="0"/>
              <a:t> 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1556792"/>
            <a:ext cx="2195736" cy="15696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The most important target for Lab Test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A36E1-DAB9-4F96-B09B-098EB3089A9E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1438" y="1500188"/>
            <a:ext cx="8964612" cy="46640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depends="test-compile"&gt;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="no"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</a:rPr>
              <a:t>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>
                <a:solidFill>
                  <a:srgbClr val="FF0000"/>
                </a:solidFill>
              </a:rPr>
              <a:t>"</a:t>
            </a:r>
            <a:endParaRPr lang="en-GB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   				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type="xml"/&gt;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includes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="**/*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11250" y="6175375"/>
            <a:ext cx="64611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b="1" dirty="0"/>
              <a:t> part</a:t>
            </a:r>
            <a:r>
              <a:rPr lang="en-GB" dirty="0"/>
              <a:t> continued on the next slide)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372225" y="2565400"/>
            <a:ext cx="24479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dirty="0"/>
              <a:t> is </a:t>
            </a:r>
            <a:r>
              <a:rPr lang="en-GB" dirty="0" smtClean="0"/>
              <a:t>a property which is</a:t>
            </a:r>
            <a:endParaRPr lang="en-GB" dirty="0"/>
          </a:p>
          <a:p>
            <a:r>
              <a:rPr lang="en-GB" dirty="0"/>
              <a:t>set to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dirty="0"/>
              <a:t> in case </a:t>
            </a:r>
          </a:p>
          <a:p>
            <a:r>
              <a:rPr lang="en-GB" dirty="0"/>
              <a:t>of </a:t>
            </a:r>
            <a:r>
              <a:rPr lang="en-GB" b="1" dirty="0"/>
              <a:t>error</a:t>
            </a:r>
            <a:r>
              <a:rPr lang="en-GB" dirty="0"/>
              <a:t> or </a:t>
            </a:r>
            <a:r>
              <a:rPr lang="en-GB" b="1" dirty="0"/>
              <a:t>failure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700338" y="5715000"/>
            <a:ext cx="43116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This is only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&lt;junit&gt;</a:t>
            </a:r>
            <a:r>
              <a:rPr lang="en-GB" b="1"/>
              <a:t> testing part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094538" y="4143375"/>
            <a:ext cx="1798637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As in </a:t>
            </a:r>
          </a:p>
          <a:p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test-batch</a:t>
            </a:r>
          </a:p>
          <a:p>
            <a:r>
              <a:rPr lang="en-GB"/>
              <a:t>above</a:t>
            </a:r>
            <a:endParaRPr lang="en-GB" b="1"/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3000375" y="1000125"/>
            <a:ext cx="3109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Create</a:t>
            </a:r>
            <a:r>
              <a:rPr lang="en-GB"/>
              <a:t> new target  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994650" cy="78107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>
                <a:solidFill>
                  <a:schemeClr val="tx1"/>
                </a:solidFill>
              </a:rPr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>
                <a:solidFill>
                  <a:schemeClr val="tx1"/>
                </a:solidFill>
              </a:rPr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C64B5-7535-4B2E-A988-CD90F75521D2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112838"/>
            <a:ext cx="8424863" cy="3816350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9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&lt;include name="TEST-*.xml"/&gt;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format="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frames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sz="19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9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900" b="1" dirty="0" smtClean="0">
                <a:solidFill>
                  <a:srgbClr val="FF0000"/>
                </a:solidFill>
                <a:latin typeface="Courier New" pitchFamily="49" charset="0"/>
              </a:rPr>
              <a:t>fail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message="Tests failed. Check log and/or reports."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sz="19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900" b="1" dirty="0" err="1" smtClean="0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9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target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27538" y="3716338"/>
            <a:ext cx="3313112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Conditional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&lt;fail&gt;</a:t>
            </a:r>
            <a:r>
              <a:rPr lang="en-GB" b="1" dirty="0"/>
              <a:t> </a:t>
            </a:r>
            <a:r>
              <a:rPr lang="en-GB" b="1" dirty="0" smtClean="0"/>
              <a:t>task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enforcing build to fail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928794" y="4214818"/>
            <a:ext cx="21717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(end of target)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544888" y="2852738"/>
            <a:ext cx="47720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End of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&lt;junitreport&gt;</a:t>
            </a:r>
            <a:r>
              <a:rPr lang="en-GB" b="1"/>
              <a:t> creating part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23850" y="5013325"/>
            <a:ext cx="78357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RUN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C:\Antbook\ch04&gt;ant -f mybuild.xml clean test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i="1" dirty="0"/>
              <a:t>Now </a:t>
            </a:r>
            <a:r>
              <a:rPr lang="en-GB" i="1" dirty="0" smtClean="0"/>
              <a:t> we achieved our goal: </a:t>
            </a:r>
            <a:r>
              <a:rPr lang="en-GB" i="1" dirty="0" smtClean="0">
                <a:solidFill>
                  <a:srgbClr val="FF0000"/>
                </a:solidFill>
              </a:rPr>
              <a:t>build  </a:t>
            </a:r>
            <a:r>
              <a:rPr lang="en-GB" b="1" i="1" u="sng" dirty="0" smtClean="0">
                <a:solidFill>
                  <a:srgbClr val="FF0000"/>
                </a:solidFill>
              </a:rPr>
              <a:t>fails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if some test case fails, </a:t>
            </a:r>
          </a:p>
          <a:p>
            <a:r>
              <a:rPr lang="en-GB" i="1" dirty="0">
                <a:solidFill>
                  <a:srgbClr val="FF0000"/>
                </a:solidFill>
              </a:rPr>
              <a:t>but </a:t>
            </a:r>
            <a:r>
              <a:rPr lang="en-GB" b="1" i="1" dirty="0">
                <a:solidFill>
                  <a:srgbClr val="FF0000"/>
                </a:solidFill>
              </a:rPr>
              <a:t>HTML report </a:t>
            </a:r>
            <a:r>
              <a:rPr lang="en-GB" i="1" dirty="0">
                <a:solidFill>
                  <a:srgbClr val="FF0000"/>
                </a:solidFill>
              </a:rPr>
              <a:t>has already been </a:t>
            </a:r>
            <a:r>
              <a:rPr lang="en-GB" b="1" i="1" dirty="0">
                <a:solidFill>
                  <a:srgbClr val="FF0000"/>
                </a:solidFill>
              </a:rPr>
              <a:t>created</a:t>
            </a:r>
            <a:r>
              <a:rPr lang="en-GB" i="1" dirty="0">
                <a:solidFill>
                  <a:srgbClr val="FF0000"/>
                </a:solidFill>
              </a:rPr>
              <a:t> before build failed!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9600" y="142852"/>
            <a:ext cx="7994650" cy="71437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GB" sz="2400" b="1" dirty="0" smtClean="0"/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/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  <a:endParaRPr lang="en-GB" sz="24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07B6B-E798-404A-B1B9-5989E7ACF43D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457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4943053"/>
            <a:ext cx="7772400" cy="1438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This is the generated main page,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index.html</a:t>
            </a:r>
            <a:r>
              <a:rPr lang="en-GB" sz="2400" dirty="0" smtClean="0"/>
              <a:t>, by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It summarizes the test statistics and hyperlinks to test case details.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793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08038" y="915988"/>
            <a:ext cx="778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Open</a:t>
            </a:r>
            <a:r>
              <a:rPr lang="en-GB" b="1"/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C:\Antbook\ch04\build\test\reports\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index.html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" y="1484784"/>
            <a:ext cx="9162064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496" y="4325034"/>
            <a:ext cx="151035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Test cases</a:t>
            </a:r>
            <a:endParaRPr lang="en-GB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0800000">
            <a:off x="683568" y="3789040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3540000">
            <a:off x="3031381" y="2161745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419872" y="1948770"/>
            <a:ext cx="1925527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Test methods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325F8-F392-4EBC-A9AE-F210024BAEAD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50008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834606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Navigating to a </a:t>
            </a:r>
            <a:r>
              <a:rPr lang="en-GB" b="1" i="1" dirty="0"/>
              <a:t>specific test case</a:t>
            </a:r>
            <a:r>
              <a:rPr lang="en-GB" dirty="0"/>
              <a:t> </a:t>
            </a:r>
            <a:r>
              <a:rPr lang="en-GB" dirty="0" err="1" smtClean="0">
                <a:hlinkClick r:id="rId3" action="ppaction://hlinkfile"/>
              </a:rPr>
              <a:t>FilePersistenceServicesTest</a:t>
            </a:r>
            <a:r>
              <a:rPr lang="en-GB" dirty="0" smtClean="0">
                <a:hlinkClick r:id="rId3" action="ppaction://hlinkfile"/>
              </a:rPr>
              <a:t> </a:t>
            </a:r>
            <a:r>
              <a:rPr lang="en-GB" dirty="0" smtClean="0"/>
              <a:t>displays: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857232"/>
            <a:ext cx="9114187" cy="53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1407" y="6242454"/>
            <a:ext cx="7858179" cy="64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Clicking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  </a:t>
            </a:r>
            <a:r>
              <a:rPr kumimoji="0" lang="en-GB" sz="1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»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shows all of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’s properties at the time the tests were run.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" y="908720"/>
            <a:ext cx="9124494" cy="52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2324" y="3522098"/>
            <a:ext cx="1857388" cy="264320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specific test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800" b="1" kern="0" dirty="0" smtClean="0">
                <a:latin typeface="+mn-lt"/>
              </a:rPr>
              <a:t>case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r>
              <a:rPr lang="en-GB" sz="1800" b="1" kern="0" dirty="0">
                <a:latin typeface="+mn-lt"/>
              </a:rPr>
              <a:t>: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methods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details 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corresponding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 that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failed are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clearly shown.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10800000">
            <a:off x="2383309" y="429309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rot="-7440000">
            <a:off x="3267075" y="4286670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rot="10800000">
            <a:off x="2383309" y="3372097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 rot="-7440000">
            <a:off x="3292036" y="335056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10800000">
            <a:off x="8503989" y="6021288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2" grpId="0" animBg="1"/>
      <p:bldP spid="13" grpId="0" animBg="1"/>
      <p:bldP spid="18" grpId="0" animBg="1"/>
      <p:bldP spid="1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02DFA-5CB2-49FF-9553-4D2D613577C3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0" y="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3200" dirty="0" smtClean="0"/>
              <a:t>Generating (</a:t>
            </a:r>
            <a:r>
              <a:rPr lang="en-GB" sz="3200" b="1" dirty="0" smtClean="0"/>
              <a:t>HTML</a:t>
            </a:r>
            <a:r>
              <a:rPr lang="en-GB" sz="32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714375"/>
            <a:ext cx="7772400" cy="5715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Clicking</a:t>
            </a:r>
            <a:r>
              <a:rPr lang="en-GB" sz="2000" dirty="0" smtClean="0"/>
              <a:t> the   </a:t>
            </a:r>
            <a:r>
              <a:rPr lang="en-GB" sz="2000" b="1" u="sng" dirty="0" smtClean="0"/>
              <a:t>Properties</a:t>
            </a:r>
            <a:r>
              <a:rPr lang="en-GB" sz="2000" b="1" dirty="0" smtClean="0"/>
              <a:t> »   </a:t>
            </a:r>
            <a:r>
              <a:rPr lang="en-GB" sz="2000" dirty="0" smtClean="0"/>
              <a:t>above shows all of </a:t>
            </a:r>
            <a:r>
              <a:rPr lang="en-GB" sz="2000" b="1" dirty="0" smtClean="0"/>
              <a:t>Ant</a:t>
            </a:r>
            <a:r>
              <a:rPr lang="en-GB" sz="2000" dirty="0" smtClean="0"/>
              <a:t>’s properties at the time the tests were run. </a:t>
            </a:r>
          </a:p>
          <a:p>
            <a:pPr eaLnBrk="1" hangingPunct="1">
              <a:lnSpc>
                <a:spcPct val="95000"/>
              </a:lnSpc>
            </a:pPr>
            <a:r>
              <a:rPr lang="en-GB" sz="2000" dirty="0" smtClean="0"/>
              <a:t>These can be handy </a:t>
            </a:r>
            <a:r>
              <a:rPr lang="en-GB" sz="2000" b="1" i="1" dirty="0" smtClean="0"/>
              <a:t>for troubleshooting</a:t>
            </a:r>
            <a:r>
              <a:rPr lang="en-GB" sz="2000" dirty="0" smtClean="0"/>
              <a:t>  failures caused by environmental or configuration issues.</a:t>
            </a:r>
          </a:p>
          <a:p>
            <a:pPr eaLnBrk="1" hangingPunct="1">
              <a:lnSpc>
                <a:spcPct val="95000"/>
              </a:lnSpc>
            </a:pPr>
            <a:endParaRPr lang="en-GB" sz="2000" b="1" dirty="0" smtClean="0"/>
          </a:p>
          <a:p>
            <a:pPr eaLnBrk="1" hangingPunct="1">
              <a:lnSpc>
                <a:spcPct val="95000"/>
              </a:lnSpc>
            </a:pPr>
            <a:r>
              <a:rPr lang="en-GB" sz="2000" b="1" dirty="0" smtClean="0"/>
              <a:t>NOTE. </a:t>
            </a:r>
            <a:r>
              <a:rPr lang="en-GB" sz="2000" dirty="0" smtClean="0"/>
              <a:t>There are </a:t>
            </a:r>
            <a:r>
              <a:rPr lang="en-GB" sz="2000" b="1" i="1" dirty="0" smtClean="0"/>
              <a:t>some issues</a:t>
            </a:r>
            <a:r>
              <a:rPr lang="en-GB" sz="2000" dirty="0" smtClean="0"/>
              <a:t>  with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and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&gt;: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95000"/>
              </a:lnSpc>
            </a:pPr>
            <a:endParaRPr lang="en-GB" sz="2000" dirty="0" smtClean="0"/>
          </a:p>
          <a:p>
            <a:pPr lvl="1" eaLnBrk="1" hangingPunct="1">
              <a:lnSpc>
                <a:spcPct val="95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has </a:t>
            </a:r>
            <a:r>
              <a:rPr lang="en-GB" sz="1800" b="1" i="1" u="sng" dirty="0" smtClean="0">
                <a:solidFill>
                  <a:srgbClr val="FF0000"/>
                </a:solidFill>
              </a:rPr>
              <a:t>no</a:t>
            </a:r>
            <a:r>
              <a:rPr lang="en-GB" sz="1800" dirty="0" smtClean="0"/>
              <a:t>  </a:t>
            </a:r>
            <a:r>
              <a:rPr lang="en-GB" sz="1800" b="1" i="1" dirty="0" smtClean="0"/>
              <a:t>dependency  (</a:t>
            </a:r>
            <a:r>
              <a:rPr lang="en-GB" sz="1800" b="1" i="1" dirty="0" err="1" smtClean="0"/>
              <a:t>uptodate</a:t>
            </a:r>
            <a:r>
              <a:rPr lang="en-GB" sz="1800" b="1" i="1" dirty="0" smtClean="0"/>
              <a:t>) checking</a:t>
            </a:r>
            <a:r>
              <a:rPr lang="en-GB" sz="1800" dirty="0" smtClean="0"/>
              <a:t>; </a:t>
            </a:r>
          </a:p>
          <a:p>
            <a:pPr lvl="1" eaLnBrk="1" hangingPunct="1">
              <a:lnSpc>
                <a:spcPct val="95000"/>
              </a:lnSpc>
            </a:pPr>
            <a:r>
              <a:rPr lang="en-GB" sz="1800" dirty="0" smtClean="0"/>
              <a:t>it </a:t>
            </a:r>
            <a:r>
              <a:rPr lang="en-GB" sz="1800" b="1" i="1" u="sng" dirty="0" smtClean="0"/>
              <a:t>always runs all test cases</a:t>
            </a:r>
            <a:r>
              <a:rPr lang="en-GB" sz="1800" dirty="0" smtClean="0"/>
              <a:t>  (even if they are not up to date).</a:t>
            </a:r>
          </a:p>
          <a:p>
            <a:pPr lvl="1" eaLnBrk="1" hangingPunct="1">
              <a:lnSpc>
                <a:spcPct val="95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simply </a:t>
            </a:r>
            <a:r>
              <a:rPr lang="en-GB" sz="1800" b="1" i="1" u="sng" dirty="0" smtClean="0"/>
              <a:t>aggregates</a:t>
            </a:r>
            <a:r>
              <a:rPr lang="en-GB" sz="1800" dirty="0" smtClean="0"/>
              <a:t>  all </a:t>
            </a:r>
            <a:r>
              <a:rPr lang="en-GB" sz="1800" b="1" dirty="0" smtClean="0"/>
              <a:t>XML</a:t>
            </a:r>
            <a:r>
              <a:rPr lang="en-GB" sz="1800" dirty="0" smtClean="0"/>
              <a:t> files without any knowledge of whether the files it is using have any relation to the tests just run.       (They could be old.)</a:t>
            </a:r>
          </a:p>
          <a:p>
            <a:pPr lvl="1" eaLnBrk="1" hangingPunct="1">
              <a:lnSpc>
                <a:spcPct val="95000"/>
              </a:lnSpc>
            </a:pPr>
            <a:endParaRPr lang="en-GB" sz="2000" dirty="0" smtClean="0"/>
          </a:p>
          <a:p>
            <a:pPr eaLnBrk="1" hangingPunct="1">
              <a:lnSpc>
                <a:spcPct val="95000"/>
              </a:lnSpc>
            </a:pPr>
            <a:r>
              <a:rPr lang="en-GB" sz="2000" dirty="0" smtClean="0"/>
              <a:t>Use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uptodate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(considered later) to ensure tests only run if things have changed.</a:t>
            </a:r>
          </a:p>
          <a:p>
            <a:pPr eaLnBrk="1" hangingPunct="1">
              <a:lnSpc>
                <a:spcPct val="95000"/>
              </a:lnSpc>
            </a:pPr>
            <a:r>
              <a:rPr lang="en-GB" sz="2000" b="1" i="1" u="sng" dirty="0" smtClean="0"/>
              <a:t>Cleaning</a:t>
            </a:r>
            <a:r>
              <a:rPr lang="en-GB" sz="2000" i="1" u="sng" dirty="0" smtClean="0"/>
              <a:t> up the old test results</a:t>
            </a:r>
            <a:r>
              <a:rPr lang="en-GB" sz="2000" dirty="0" smtClean="0"/>
              <a:t>  before running tests gives you </a:t>
            </a:r>
            <a:r>
              <a:rPr lang="en-GB" sz="2000" b="1" i="1" u="sng" dirty="0" smtClean="0"/>
              <a:t>better reports</a:t>
            </a:r>
            <a:r>
              <a:rPr lang="en-GB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0127" y="-27384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3D3CB-BF1D-4E78-BEE2-775498A48E85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u="sng" dirty="0" smtClean="0">
                <a:latin typeface="Univers-Bold"/>
              </a:rPr>
              <a:t>  test case</a:t>
            </a:r>
            <a:r>
              <a:rPr lang="en-GB" sz="2800" b="1" dirty="0" smtClean="0">
                <a:latin typeface="Univers-Bold"/>
              </a:rPr>
              <a:t>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238644"/>
          </a:xfrm>
        </p:spPr>
        <p:txBody>
          <a:bodyPr/>
          <a:lstStyle/>
          <a:p>
            <a:pPr eaLnBrk="1" hangingPunct="1"/>
            <a:r>
              <a:rPr lang="en-GB" sz="2800" dirty="0" smtClean="0"/>
              <a:t>While a project can have many test cases, you may need to </a:t>
            </a:r>
            <a:r>
              <a:rPr lang="en-GB" sz="2800" b="1" i="1" u="sng" dirty="0" smtClean="0"/>
              <a:t>isolate a single test case to run</a:t>
            </a:r>
            <a:r>
              <a:rPr lang="en-GB" sz="2800" dirty="0" smtClean="0"/>
              <a:t>  when ironing out a particular issue.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This can be accomplished using the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if/unless</a:t>
            </a:r>
            <a:r>
              <a:rPr lang="en-GB" sz="2800" dirty="0" smtClean="0"/>
              <a:t> attributes on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800" dirty="0" smtClean="0"/>
              <a:t> and</a:t>
            </a:r>
            <a:r>
              <a:rPr lang="en-GB" sz="2800" dirty="0" smtClean="0">
                <a:latin typeface="Courier New" pitchFamily="49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.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Our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task </a:t>
            </a:r>
            <a:r>
              <a:rPr lang="en-GB" sz="2800" b="1" i="1" dirty="0" smtClean="0"/>
              <a:t>evolves</a:t>
            </a:r>
            <a:r>
              <a:rPr lang="en-GB" sz="2800" dirty="0" smtClean="0"/>
              <a:t>  again: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6111" y="1208946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1403350"/>
            <a:ext cx="9144000" cy="526297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="no"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&lt;formatter type="xml"/&gt;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&lt;test name="${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}"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includes="**/*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82575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dirty="0" smtClean="0">
                <a:latin typeface="Univers-Bold"/>
              </a:rPr>
              <a:t> test case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157" y="3500438"/>
            <a:ext cx="312675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These minor additions </a:t>
            </a:r>
          </a:p>
          <a:p>
            <a:r>
              <a:rPr lang="en-GB" dirty="0" smtClean="0"/>
              <a:t>to our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“test”</a:t>
            </a:r>
            <a:r>
              <a:rPr lang="en-GB" dirty="0" smtClean="0"/>
              <a:t> target</a:t>
            </a:r>
          </a:p>
          <a:p>
            <a:r>
              <a:rPr lang="en-GB" dirty="0" smtClean="0"/>
              <a:t>make  the required effect.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124744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3C993-DA05-498D-979C-8A573DB77D51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8C82BC-9C22-441F-81F7-BE06B47E6E11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09600" y="1052513"/>
            <a:ext cx="8229600" cy="542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1" u="sng" dirty="0"/>
              <a:t>By default</a:t>
            </a:r>
            <a:r>
              <a:rPr lang="en-GB" dirty="0"/>
              <a:t>,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dirty="0"/>
              <a:t> </a:t>
            </a:r>
            <a:r>
              <a:rPr lang="en-GB" dirty="0" smtClean="0"/>
              <a:t>property will </a:t>
            </a:r>
            <a:r>
              <a:rPr lang="en-GB" b="1" dirty="0"/>
              <a:t>not</a:t>
            </a:r>
            <a:r>
              <a:rPr lang="en-GB" dirty="0"/>
              <a:t> be defined and, therefore,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dirty="0"/>
              <a:t>  the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dirty="0"/>
              <a:t> will be </a:t>
            </a:r>
            <a:r>
              <a:rPr lang="en-GB" b="1" dirty="0"/>
              <a:t>ignored</a:t>
            </a:r>
            <a:r>
              <a:rPr lang="en-GB" dirty="0"/>
              <a:t>, and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will </a:t>
            </a:r>
            <a:r>
              <a:rPr lang="en-GB" b="1" dirty="0"/>
              <a:t>execute all</a:t>
            </a:r>
            <a:r>
              <a:rPr lang="en-GB" dirty="0"/>
              <a:t> of the test cases. </a:t>
            </a:r>
          </a:p>
          <a:p>
            <a:pPr>
              <a:spcBef>
                <a:spcPct val="50000"/>
              </a:spcBef>
            </a:pPr>
            <a:r>
              <a:rPr lang="en-GB" dirty="0"/>
              <a:t>In order </a:t>
            </a:r>
            <a:r>
              <a:rPr lang="en-GB" b="1" i="1" u="sng" dirty="0"/>
              <a:t>to run a single test case</a:t>
            </a:r>
            <a:r>
              <a:rPr lang="en-GB" dirty="0"/>
              <a:t>,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  run </a:t>
            </a:r>
            <a:r>
              <a:rPr lang="en-GB" b="1" dirty="0"/>
              <a:t>Ant</a:t>
            </a:r>
            <a:r>
              <a:rPr lang="en-GB" dirty="0"/>
              <a:t> using a command line like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&gt;ant test -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=&lt;fully qualified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classname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C:\Antbook\ch04&gt;ant -f mybuild.xml clean test 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org.example.antbook.junit.SimpleTest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</a:rPr>
              <a:t>TRY</a:t>
            </a:r>
            <a:r>
              <a:rPr lang="en-GB" b="1" dirty="0"/>
              <a:t> </a:t>
            </a:r>
            <a:r>
              <a:rPr lang="en-GB" dirty="0"/>
              <a:t>it and compare with the previous run and </a:t>
            </a:r>
            <a:r>
              <a:rPr lang="en-GB" b="1" dirty="0"/>
              <a:t>html</a:t>
            </a:r>
            <a:r>
              <a:rPr lang="en-GB" dirty="0"/>
              <a:t> result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dirty="0" smtClean="0">
                <a:latin typeface="Univers-Bold"/>
              </a:rPr>
              <a:t> test case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119" y="836712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6B2BD-9A2E-4619-AB57-2EAEB47DA6F9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75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About testing again</a:t>
            </a:r>
          </a:p>
        </p:txBody>
      </p:sp>
      <p:sp>
        <p:nvSpPr>
          <p:cNvPr id="11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4438"/>
            <a:ext cx="7772400" cy="5286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Now, having </a:t>
            </a:r>
            <a:r>
              <a:rPr lang="en-GB" sz="2400" b="1" dirty="0" smtClean="0"/>
              <a:t>Ant</a:t>
            </a:r>
            <a:r>
              <a:rPr lang="en-GB" sz="2400" dirty="0" smtClean="0"/>
              <a:t> and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tools, we can </a:t>
            </a:r>
            <a:r>
              <a:rPr lang="en-GB" sz="2400" b="1" i="1" dirty="0" smtClean="0"/>
              <a:t>summarise</a:t>
            </a:r>
            <a:r>
              <a:rPr lang="en-GB" sz="2400" dirty="0" smtClean="0"/>
              <a:t>  how    </a:t>
            </a:r>
            <a:r>
              <a:rPr lang="en-GB" sz="2400" b="1" i="1" u="sng" dirty="0" smtClean="0">
                <a:solidFill>
                  <a:srgbClr val="FF0000"/>
                </a:solidFill>
              </a:rPr>
              <a:t>test-driven programming</a:t>
            </a:r>
            <a:r>
              <a:rPr lang="en-GB" sz="2400" dirty="0" smtClean="0"/>
              <a:t>  can be done: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Writing and automated running test cases</a:t>
            </a:r>
            <a:r>
              <a:rPr lang="en-GB" sz="2400" dirty="0" smtClean="0"/>
              <a:t>  may actually </a:t>
            </a:r>
            <a:r>
              <a:rPr lang="en-GB" sz="2400" b="1" i="1" dirty="0" smtClean="0"/>
              <a:t>improve</a:t>
            </a:r>
            <a:r>
              <a:rPr lang="en-GB" sz="2400" dirty="0" smtClean="0"/>
              <a:t>  the design of our </a:t>
            </a:r>
            <a:r>
              <a:rPr lang="en-GB" sz="2400" b="1" i="1" dirty="0" smtClean="0"/>
              <a:t>production code</a:t>
            </a:r>
            <a:r>
              <a:rPr lang="en-GB" sz="24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In particular, </a:t>
            </a:r>
            <a:r>
              <a:rPr lang="en-GB" sz="2400" b="1" i="1" dirty="0" smtClean="0"/>
              <a:t>if you cannot write a test case</a:t>
            </a:r>
            <a:r>
              <a:rPr lang="en-GB" sz="2400" dirty="0" smtClean="0"/>
              <a:t>  for a class, you have a serious problem, as it means you have written </a:t>
            </a:r>
            <a:r>
              <a:rPr lang="en-GB" sz="2400" b="1" i="1" u="sng" dirty="0" err="1" smtClean="0"/>
              <a:t>untestable</a:t>
            </a:r>
            <a:r>
              <a:rPr lang="en-GB" sz="2400" b="1" i="1" u="sng" dirty="0" smtClean="0"/>
              <a:t> code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Hope is not lost</a:t>
            </a:r>
            <a:r>
              <a:rPr lang="en-GB" sz="2400" dirty="0" smtClean="0"/>
              <a:t>  if you are attempting to </a:t>
            </a:r>
            <a:r>
              <a:rPr lang="en-GB" sz="2400" b="1" i="1" dirty="0" smtClean="0"/>
              <a:t>add testing</a:t>
            </a:r>
            <a:r>
              <a:rPr lang="en-GB" sz="2400" dirty="0" smtClean="0"/>
              <a:t>  to a large system </a:t>
            </a:r>
            <a:r>
              <a:rPr lang="en-GB" sz="2400" b="1" i="1" dirty="0" smtClean="0"/>
              <a:t>on later stages</a:t>
            </a:r>
            <a:r>
              <a:rPr lang="en-GB" sz="2400" dirty="0" smtClean="0"/>
              <a:t> 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Do not attempt</a:t>
            </a:r>
            <a:r>
              <a:rPr lang="en-GB" sz="2400" dirty="0" smtClean="0"/>
              <a:t>  to incorporate test cases for the existing code </a:t>
            </a:r>
            <a:r>
              <a:rPr lang="en-GB" sz="2400" b="1" i="1" dirty="0" smtClean="0"/>
              <a:t>in one big go</a:t>
            </a:r>
            <a:r>
              <a:rPr lang="en-GB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9518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" y="785794"/>
            <a:ext cx="9144000" cy="5883566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dirty="0" smtClean="0"/>
              <a:t>Ant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b="1" dirty="0" smtClean="0"/>
              <a:t> task result formatter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latin typeface="Univers-Bold"/>
              </a:rPr>
              <a:t>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b="1" i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600" b="1" dirty="0" smtClean="0"/>
              <a:t> type     Description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latin typeface="Univers-Bold"/>
              </a:rPr>
              <a:t>==================================================================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brief</a:t>
            </a:r>
            <a:r>
              <a:rPr lang="en-GB" sz="1600" dirty="0" smtClean="0"/>
              <a:t>                	Provides details of each </a:t>
            </a:r>
            <a:r>
              <a:rPr lang="en-GB" sz="1600" i="1" u="sng" dirty="0" smtClean="0"/>
              <a:t>test case  run</a:t>
            </a:r>
            <a:r>
              <a:rPr lang="en-GB" sz="1600" dirty="0" smtClean="0"/>
              <a:t> with </a:t>
            </a:r>
            <a:r>
              <a:rPr lang="en-GB" sz="1600" b="1" i="1" dirty="0" smtClean="0">
                <a:solidFill>
                  <a:srgbClr val="FF0000"/>
                </a:solidFill>
              </a:rPr>
              <a:t>summary statistics</a:t>
            </a:r>
            <a:r>
              <a:rPr lang="en-GB" sz="1600" dirty="0" smtClean="0"/>
              <a:t> on numbers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			of its </a:t>
            </a:r>
            <a:r>
              <a:rPr lang="en-GB" sz="1600" b="1" dirty="0" smtClean="0"/>
              <a:t>Test method runs</a:t>
            </a:r>
            <a:r>
              <a:rPr lang="en-GB" sz="1600" dirty="0" smtClean="0"/>
              <a:t>, </a:t>
            </a:r>
            <a:r>
              <a:rPr lang="en-GB" sz="1600" b="1" dirty="0" smtClean="0"/>
              <a:t>Failures</a:t>
            </a:r>
            <a:r>
              <a:rPr lang="en-GB" sz="1600" dirty="0" smtClean="0"/>
              <a:t>, </a:t>
            </a:r>
            <a:r>
              <a:rPr lang="en-GB" sz="1600" b="1" dirty="0" smtClean="0"/>
              <a:t>Errors</a:t>
            </a:r>
            <a:r>
              <a:rPr lang="en-GB" sz="1600" dirty="0" smtClean="0"/>
              <a:t>, and </a:t>
            </a:r>
            <a:r>
              <a:rPr lang="en-GB" sz="1600" b="1" dirty="0" smtClean="0"/>
              <a:t>overall</a:t>
            </a:r>
            <a:r>
              <a:rPr lang="en-GB" sz="1600" dirty="0" smtClean="0"/>
              <a:t> </a:t>
            </a:r>
            <a:r>
              <a:rPr lang="en-GB" sz="1600" b="1" dirty="0" smtClean="0"/>
              <a:t>Time elapsed,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			</a:t>
            </a:r>
            <a:r>
              <a:rPr lang="en-GB" sz="1600" dirty="0" smtClean="0"/>
              <a:t>and also </a:t>
            </a:r>
            <a:r>
              <a:rPr lang="en-GB" sz="1600" b="1" i="1" dirty="0" smtClean="0">
                <a:solidFill>
                  <a:srgbClr val="FF0000"/>
                </a:solidFill>
              </a:rPr>
              <a:t>details on each failed</a:t>
            </a:r>
            <a:r>
              <a:rPr lang="en-GB" sz="1600" dirty="0" smtClean="0"/>
              <a:t>  </a:t>
            </a:r>
            <a:r>
              <a:rPr lang="en-GB" sz="1600" i="1" u="sng" dirty="0" smtClean="0"/>
              <a:t>test  method </a:t>
            </a:r>
            <a:r>
              <a:rPr lang="en-GB" sz="1600" dirty="0" smtClean="0"/>
              <a:t>, all of this in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text</a:t>
            </a:r>
            <a:r>
              <a:rPr lang="en-GB" sz="1600" i="1" u="sng" dirty="0" smtClean="0"/>
              <a:t> format</a:t>
            </a:r>
            <a:r>
              <a:rPr lang="en-GB" sz="1600" i="1" dirty="0" smtClean="0"/>
              <a:t> 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dirty="0" smtClean="0"/>
              <a:t>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txt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plain</a:t>
            </a:r>
            <a:r>
              <a:rPr lang="en-GB" sz="1600" dirty="0" smtClean="0"/>
              <a:t>             	Like formatter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brief, </a:t>
            </a:r>
            <a:r>
              <a:rPr lang="en-GB" sz="1600" dirty="0" smtClean="0"/>
              <a:t>and</a:t>
            </a:r>
            <a:r>
              <a:rPr lang="en-GB" sz="1600" b="1" dirty="0" smtClean="0"/>
              <a:t> additionally </a:t>
            </a:r>
            <a:r>
              <a:rPr lang="en-GB" sz="1600" dirty="0" smtClean="0"/>
              <a:t>the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time taken</a:t>
            </a:r>
            <a:r>
              <a:rPr lang="en-GB" sz="1600" b="1" dirty="0" smtClean="0">
                <a:solidFill>
                  <a:srgbClr val="FF0000"/>
                </a:solidFill>
              </a:rPr>
              <a:t>  </a:t>
            </a:r>
            <a:r>
              <a:rPr lang="en-GB" sz="1600" dirty="0" smtClean="0"/>
              <a:t>by </a:t>
            </a:r>
            <a:r>
              <a:rPr lang="en-GB" sz="1600" b="1" i="1" dirty="0" smtClean="0">
                <a:solidFill>
                  <a:srgbClr val="FF0000"/>
                </a:solidFill>
              </a:rPr>
              <a:t>each</a:t>
            </a:r>
            <a:r>
              <a:rPr lang="en-GB" sz="1600" dirty="0" smtClean="0"/>
              <a:t> </a:t>
            </a:r>
            <a:r>
              <a:rPr lang="en-GB" sz="1600" i="1" u="sng" dirty="0" smtClean="0"/>
              <a:t>test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i="1" u="sng" dirty="0" smtClean="0"/>
              <a:t>method</a:t>
            </a:r>
            <a:r>
              <a:rPr lang="en-GB" sz="1600" dirty="0" smtClean="0"/>
              <a:t>  run (</a:t>
            </a:r>
            <a:r>
              <a:rPr lang="en-GB" sz="1600" b="1" dirty="0" smtClean="0"/>
              <a:t>not only by those failed</a:t>
            </a:r>
            <a:r>
              <a:rPr lang="en-GB" sz="1600" dirty="0" smtClean="0"/>
              <a:t>) , all of this in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text</a:t>
            </a:r>
            <a:r>
              <a:rPr lang="en-GB" sz="1600" i="1" u="sng" dirty="0" smtClean="0"/>
              <a:t> format</a:t>
            </a:r>
            <a:r>
              <a:rPr lang="en-GB" sz="1600" i="1" dirty="0" smtClean="0"/>
              <a:t> .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dirty="0" smtClean="0"/>
              <a:t>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txt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xml</a:t>
            </a:r>
            <a:r>
              <a:rPr lang="en-GB" sz="1600" dirty="0" smtClean="0"/>
              <a:t>		Like formatter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plain, </a:t>
            </a:r>
            <a:r>
              <a:rPr lang="en-GB" sz="1600" dirty="0" smtClean="0"/>
              <a:t>and </a:t>
            </a:r>
            <a:r>
              <a:rPr lang="en-GB" sz="1600" b="1" dirty="0" smtClean="0"/>
              <a:t>additionally</a:t>
            </a:r>
            <a:r>
              <a:rPr lang="en-GB" sz="1600" dirty="0" smtClean="0"/>
              <a:t> date/time of testing and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			Ant</a:t>
            </a:r>
            <a:r>
              <a:rPr lang="en-GB" sz="1600" dirty="0" smtClean="0"/>
              <a:t>’s </a:t>
            </a:r>
            <a:r>
              <a:rPr lang="en-GB" sz="1600" i="1" u="sng" dirty="0" smtClean="0"/>
              <a:t>properties</a:t>
            </a:r>
            <a:r>
              <a:rPr lang="en-GB" sz="1600" dirty="0" smtClean="0"/>
              <a:t>  at this time, all of this in</a:t>
            </a:r>
            <a:r>
              <a:rPr lang="en-GB" sz="1600" i="1" dirty="0" smtClean="0"/>
              <a:t>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XML</a:t>
            </a:r>
            <a:r>
              <a:rPr lang="en-GB" sz="1600" i="1" dirty="0" smtClean="0"/>
              <a:t> </a:t>
            </a:r>
            <a:r>
              <a:rPr lang="en-GB" sz="1600" i="1" u="sng" dirty="0" smtClean="0"/>
              <a:t>format</a:t>
            </a:r>
            <a:r>
              <a:rPr lang="en-GB" sz="1600" dirty="0" smtClean="0"/>
              <a:t> 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			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XML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dirty="0" smtClean="0">
                <a:latin typeface="AGaramond-Regular"/>
              </a:rPr>
              <a:t>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To avoid duplication</a:t>
            </a:r>
            <a:r>
              <a:rPr lang="en-GB" sz="1600" dirty="0" smtClean="0"/>
              <a:t> on the console of the </a:t>
            </a:r>
            <a:r>
              <a:rPr lang="en-GB" sz="1600" b="1" dirty="0" smtClean="0"/>
              <a:t>summary statistics on </a:t>
            </a:r>
            <a:r>
              <a:rPr lang="en-GB" sz="1600" dirty="0" smtClean="0"/>
              <a:t>test results, </a:t>
            </a:r>
            <a:r>
              <a:rPr lang="en-GB" sz="1600" b="1" dirty="0" smtClean="0"/>
              <a:t>switch off</a:t>
            </a:r>
            <a:r>
              <a:rPr lang="en-GB" sz="1600" dirty="0" smtClean="0"/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600" dirty="0" smtClean="0"/>
              <a:t> attribute: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dirty="0" smtClean="0"/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600" dirty="0" smtClean="0">
                <a:latin typeface="+mj-lt"/>
              </a:rPr>
              <a:t>would restrict the information of the above formatters </a:t>
            </a:r>
            <a:r>
              <a:rPr lang="en-GB" sz="1600" i="1" u="sng" dirty="0" smtClean="0">
                <a:latin typeface="+mj-lt"/>
              </a:rPr>
              <a:t>to the first failure</a:t>
            </a:r>
            <a:r>
              <a:rPr lang="en-GB" sz="1600" i="1" dirty="0" smtClean="0">
                <a:latin typeface="+mj-lt"/>
              </a:rPr>
              <a:t>.</a:t>
            </a:r>
            <a:endParaRPr lang="en-GB" sz="1600" i="1" u="sng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E68E4-3F34-41D0-A598-17F467673DC5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77B87-C8C5-4226-9E8C-D52A347B2FCD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38"/>
            <a:ext cx="7772400" cy="827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About testing again</a:t>
            </a:r>
          </a:p>
        </p:txBody>
      </p:sp>
      <p:sp>
        <p:nvSpPr>
          <p:cNvPr id="11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28688"/>
            <a:ext cx="7772400" cy="5429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400" b="1" i="1" dirty="0" smtClean="0"/>
              <a:t>Before adding new code, write tests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validate the </a:t>
            </a:r>
            <a:r>
              <a:rPr lang="en-GB" sz="2000" b="1" i="1" dirty="0" smtClean="0"/>
              <a:t>current behaviour</a:t>
            </a:r>
            <a:r>
              <a:rPr lang="en-GB" sz="20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describe (specify) the </a:t>
            </a:r>
            <a:r>
              <a:rPr lang="en-GB" sz="2000" b="1" i="1" dirty="0" smtClean="0"/>
              <a:t>expected behaviour</a:t>
            </a:r>
            <a:r>
              <a:rPr lang="en-GB" sz="2000" dirty="0" smtClean="0"/>
              <a:t>  on new code to be added, and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verify that the new code 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does not break the current behaviour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and demonstrates the correct new behaviour.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400" dirty="0" smtClean="0"/>
              <a:t>When a </a:t>
            </a:r>
            <a:r>
              <a:rPr lang="en-GB" sz="2400" b="1" i="1" dirty="0" smtClean="0"/>
              <a:t>bug</a:t>
            </a:r>
            <a:r>
              <a:rPr lang="en-GB" sz="2400" dirty="0" smtClean="0"/>
              <a:t>  is found,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i="1" dirty="0" smtClean="0"/>
              <a:t>write a </a:t>
            </a:r>
            <a:r>
              <a:rPr lang="en-GB" sz="2000" b="1" i="1" u="sng" dirty="0" smtClean="0"/>
              <a:t>test case</a:t>
            </a:r>
            <a:r>
              <a:rPr lang="en-GB" sz="2000" b="1" i="1" dirty="0" smtClean="0"/>
              <a:t> or a </a:t>
            </a:r>
            <a:r>
              <a:rPr lang="en-GB" sz="2000" b="1" i="1" u="sng" dirty="0" smtClean="0"/>
              <a:t>test method</a:t>
            </a:r>
            <a:r>
              <a:rPr lang="en-GB" sz="2000" b="1" i="1" dirty="0" smtClean="0"/>
              <a:t> to identify it clearly</a:t>
            </a:r>
            <a:r>
              <a:rPr lang="en-GB" sz="2000" dirty="0" smtClean="0"/>
              <a:t>, then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i="1" dirty="0" smtClean="0"/>
              <a:t>fix the bug</a:t>
            </a:r>
            <a:r>
              <a:rPr lang="en-GB" sz="2000" dirty="0" smtClean="0"/>
              <a:t>  and </a:t>
            </a:r>
            <a:r>
              <a:rPr lang="en-GB" sz="2000" b="1" i="1" dirty="0" smtClean="0"/>
              <a:t>watch the test passes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While some testing is better than no testing,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 smtClean="0"/>
              <a:t>a</a:t>
            </a:r>
            <a:r>
              <a:rPr lang="en-GB" sz="1600" b="1" i="1" dirty="0" smtClean="0"/>
              <a:t> critical mass of tests</a:t>
            </a:r>
            <a:r>
              <a:rPr lang="en-GB" sz="1600" dirty="0" smtClean="0"/>
              <a:t>  needs to be in place to truly realize such </a:t>
            </a:r>
            <a:r>
              <a:rPr lang="en-GB" sz="1600" b="1" dirty="0" smtClean="0"/>
              <a:t>XP</a:t>
            </a:r>
            <a:r>
              <a:rPr lang="en-GB" sz="1600" dirty="0" smtClean="0"/>
              <a:t> benefits as </a:t>
            </a:r>
            <a:r>
              <a:rPr lang="en-GB" sz="1600" b="1" i="1" dirty="0" smtClean="0"/>
              <a:t>fearless</a:t>
            </a:r>
            <a:r>
              <a:rPr lang="en-GB" sz="1600" dirty="0" smtClean="0"/>
              <a:t>  and </a:t>
            </a:r>
            <a:r>
              <a:rPr lang="en-GB" sz="1600" b="1" i="1" dirty="0" smtClean="0"/>
              <a:t>confident</a:t>
            </a:r>
            <a:r>
              <a:rPr lang="en-GB" sz="1600" dirty="0" smtClean="0"/>
              <a:t>  </a:t>
            </a:r>
            <a:r>
              <a:rPr lang="en-GB" sz="1600" b="1" i="1" u="sng" dirty="0" smtClean="0"/>
              <a:t>refactoring</a:t>
            </a:r>
            <a:r>
              <a:rPr lang="en-GB" sz="16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Keep at it and the </a:t>
            </a:r>
            <a:r>
              <a:rPr lang="en-GB" sz="2000" b="1" i="1" dirty="0" smtClean="0"/>
              <a:t>tests will accumulate</a:t>
            </a:r>
            <a:r>
              <a:rPr lang="en-GB" sz="2000" dirty="0" smtClean="0"/>
              <a:t>  little-by-little allowing the project to realize these and other </a:t>
            </a:r>
            <a:r>
              <a:rPr lang="en-GB" sz="2000" b="1" dirty="0" smtClean="0"/>
              <a:t>benefits</a:t>
            </a:r>
            <a:r>
              <a:rPr lang="en-GB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637D7-2471-4EFA-B627-3111964A5C8F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397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Extensions to </a:t>
            </a:r>
            <a:r>
              <a:rPr lang="en-GB" sz="3600" b="1" dirty="0" err="1" smtClean="0"/>
              <a:t>JUnit</a:t>
            </a:r>
            <a:endParaRPr lang="en-GB" sz="4000" b="1" dirty="0" smtClean="0"/>
          </a:p>
        </p:txBody>
      </p:sp>
      <p:sp>
        <p:nvSpPr>
          <p:cNvPr id="11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640763" cy="11525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000" dirty="0" smtClean="0"/>
              <a:t>It is easy to build </a:t>
            </a:r>
            <a:r>
              <a:rPr lang="en-GB" sz="2000" b="1" i="1" u="sng" dirty="0" smtClean="0"/>
              <a:t>extensions on top</a:t>
            </a:r>
            <a:r>
              <a:rPr lang="en-GB" sz="2000" dirty="0" smtClean="0"/>
              <a:t>  of </a:t>
            </a:r>
            <a:r>
              <a:rPr lang="en-GB" sz="2000" b="1" dirty="0" err="1" smtClean="0"/>
              <a:t>JUnit</a:t>
            </a:r>
            <a:r>
              <a:rPr lang="en-GB" sz="2000" dirty="0" smtClean="0"/>
              <a:t>. </a:t>
            </a:r>
          </a:p>
          <a:p>
            <a:pPr eaLnBrk="1" hangingPunct="1"/>
            <a:r>
              <a:rPr lang="en-GB" sz="2000" dirty="0" smtClean="0"/>
              <a:t>There are many freely available </a:t>
            </a:r>
            <a:r>
              <a:rPr lang="en-GB" sz="2000" i="1" u="sng" dirty="0" smtClean="0"/>
              <a:t>extensions</a:t>
            </a:r>
            <a:r>
              <a:rPr lang="en-GB" sz="2000" i="1" dirty="0" smtClean="0"/>
              <a:t>  </a:t>
            </a:r>
            <a:r>
              <a:rPr lang="en-GB" sz="2000" dirty="0" smtClean="0"/>
              <a:t>and</a:t>
            </a:r>
            <a:r>
              <a:rPr lang="en-GB" sz="2000" i="1" dirty="0" smtClean="0"/>
              <a:t> </a:t>
            </a:r>
            <a:r>
              <a:rPr lang="en-GB" sz="2000" i="1" u="sng" dirty="0" smtClean="0"/>
              <a:t>companions</a:t>
            </a:r>
            <a:r>
              <a:rPr lang="en-GB" sz="2000" dirty="0" smtClean="0"/>
              <a:t>  for </a:t>
            </a:r>
            <a:r>
              <a:rPr lang="en-GB" sz="2000" b="1" dirty="0" err="1" smtClean="0"/>
              <a:t>JUnit</a:t>
            </a:r>
            <a:r>
              <a:rPr lang="en-GB" sz="2000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/>
              <a:t>     This table shows a few:</a:t>
            </a:r>
          </a:p>
        </p:txBody>
      </p:sp>
      <p:graphicFrame>
        <p:nvGraphicFramePr>
          <p:cNvPr id="117789" name="Group 29"/>
          <p:cNvGraphicFramePr>
            <a:graphicFrameLocks noGrp="1"/>
          </p:cNvGraphicFramePr>
          <p:nvPr>
            <p:ph sz="half" idx="2"/>
          </p:nvPr>
        </p:nvGraphicFramePr>
        <p:xfrm>
          <a:off x="250825" y="2276475"/>
          <a:ext cx="8713788" cy="4123056"/>
        </p:xfrm>
        <a:graphic>
          <a:graphicData uri="http://schemas.openxmlformats.org/drawingml/2006/table">
            <a:tbl>
              <a:tblPr/>
              <a:tblGrid>
                <a:gridCol w="188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test framework that could be embedded in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tests to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perform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automated web site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JUnitPerf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test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decorators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perform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scalability and performance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Mock Objects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Allows testing of code that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accesses resources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such 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database connections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servlet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containers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without the need of the  actual resources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Cactus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In-container unit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Covered in detail in chapter 12 of 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 book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DBUnit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Sets up databases in a known state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 repeatable DB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29647"/>
            <a:ext cx="499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Univers-Bold"/>
              </a:rPr>
              <a:t>Partly discussed earlier. 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26111" y="548680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942AD-6912-4DE9-875C-48FD3814FE81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BRIEF SUMMARY to </a:t>
            </a:r>
            <a:r>
              <a:rPr lang="en-GB" sz="3600" b="1" smtClean="0"/>
              <a:t>Ant+JUnit</a:t>
            </a:r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135937" cy="4752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GB" sz="2800" b="1" dirty="0" err="1" smtClean="0"/>
              <a:t>JUnit</a:t>
            </a:r>
            <a:r>
              <a:rPr lang="en-GB" sz="2800" dirty="0" smtClean="0"/>
              <a:t> is </a:t>
            </a:r>
            <a:r>
              <a:rPr lang="en-GB" sz="2800" b="1" dirty="0" smtClean="0"/>
              <a:t>Java</a:t>
            </a:r>
            <a:r>
              <a:rPr lang="en-GB" sz="2800" dirty="0" smtClean="0"/>
              <a:t>’s </a:t>
            </a:r>
            <a:r>
              <a:rPr lang="en-GB" sz="2800" b="1" i="1" dirty="0" smtClean="0"/>
              <a:t>de facto testing framework</a:t>
            </a:r>
            <a:r>
              <a:rPr lang="en-GB" sz="2800" dirty="0" smtClean="0"/>
              <a:t>; 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dirty="0" smtClean="0"/>
              <a:t>it </a:t>
            </a:r>
            <a:r>
              <a:rPr lang="en-GB" sz="2800" b="1" i="1" dirty="0" smtClean="0"/>
              <a:t>integrates</a:t>
            </a:r>
            <a:r>
              <a:rPr lang="en-GB" sz="2800" dirty="0" smtClean="0"/>
              <a:t> tightly with </a:t>
            </a:r>
            <a:r>
              <a:rPr lang="en-GB" sz="2800" b="1" dirty="0" smtClean="0"/>
              <a:t>Ant</a:t>
            </a:r>
            <a:r>
              <a:rPr lang="en-GB" sz="2800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</a:t>
            </a:r>
            <a:r>
              <a:rPr lang="en-GB" sz="2800" b="1" dirty="0" smtClean="0"/>
              <a:t>Ant</a:t>
            </a:r>
            <a:r>
              <a:rPr lang="en-GB" sz="2800" dirty="0" smtClean="0"/>
              <a:t> task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runs tests cases</a:t>
            </a:r>
            <a:r>
              <a:rPr lang="en-GB" sz="2400" dirty="0" smtClean="0"/>
              <a:t>, 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captures results</a:t>
            </a:r>
            <a:r>
              <a:rPr lang="en-GB" sz="2400" dirty="0" smtClean="0"/>
              <a:t>  in various formats (e.g. </a:t>
            </a:r>
            <a:r>
              <a:rPr lang="en-GB" sz="2400" b="1" dirty="0" smtClean="0"/>
              <a:t>XML</a:t>
            </a:r>
            <a:r>
              <a:rPr lang="en-GB" sz="2400" dirty="0" smtClean="0"/>
              <a:t>),  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can set a property</a:t>
            </a:r>
            <a:r>
              <a:rPr lang="en-GB" sz="2400" dirty="0" smtClean="0"/>
              <a:t>  if a test fails.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</a:t>
            </a:r>
            <a:r>
              <a:rPr lang="en-GB" sz="2800" b="1" dirty="0" smtClean="0"/>
              <a:t>Ant</a:t>
            </a:r>
            <a:r>
              <a:rPr lang="en-GB" sz="2800" dirty="0" smtClean="0"/>
              <a:t> task with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&lt;report&gt; </a:t>
            </a:r>
            <a:r>
              <a:rPr lang="en-GB" sz="2800" dirty="0" smtClean="0"/>
              <a:t>sub-task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generates</a:t>
            </a:r>
            <a:r>
              <a:rPr lang="en-GB" sz="2400" dirty="0" smtClean="0"/>
              <a:t>  </a:t>
            </a:r>
            <a:r>
              <a:rPr lang="en-GB" sz="2400" b="1" dirty="0" smtClean="0"/>
              <a:t>HTML</a:t>
            </a:r>
            <a:r>
              <a:rPr lang="en-GB" sz="2400" dirty="0" smtClean="0"/>
              <a:t> test result </a:t>
            </a:r>
            <a:r>
              <a:rPr lang="en-GB" sz="2400" b="1" i="1" dirty="0" smtClean="0"/>
              <a:t>reports</a:t>
            </a:r>
            <a:r>
              <a:rPr lang="en-GB" sz="2400" dirty="0" smtClean="0"/>
              <a:t> (from </a:t>
            </a:r>
            <a:r>
              <a:rPr lang="en-GB" sz="2400" b="1" dirty="0" smtClean="0"/>
              <a:t>XML</a:t>
            </a:r>
            <a:r>
              <a:rPr lang="en-GB" sz="2400" dirty="0" smtClean="0"/>
              <a:t>),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D9E17-E22B-4EE0-9C70-9AF91EF7524F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BRIEF SUMMARY to </a:t>
            </a:r>
            <a:r>
              <a:rPr lang="en-GB" sz="3600" b="1" smtClean="0"/>
              <a:t>Ant+JUnit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spcAft>
                <a:spcPts val="1200"/>
              </a:spcAft>
            </a:pPr>
            <a:r>
              <a:rPr lang="en-GB" dirty="0" smtClean="0"/>
              <a:t>There is a lot more on </a:t>
            </a:r>
            <a:r>
              <a:rPr lang="en-GB" b="1" dirty="0" smtClean="0"/>
              <a:t>Ant</a:t>
            </a:r>
            <a:r>
              <a:rPr lang="en-GB" dirty="0" smtClean="0"/>
              <a:t> and </a:t>
            </a:r>
            <a:r>
              <a:rPr lang="en-GB" b="1" dirty="0" err="1" smtClean="0"/>
              <a:t>JUnit</a:t>
            </a:r>
            <a:r>
              <a:rPr lang="en-GB" dirty="0" smtClean="0"/>
              <a:t> what we </a:t>
            </a:r>
            <a:r>
              <a:rPr lang="en-GB" b="1" dirty="0" smtClean="0"/>
              <a:t>had no time to discuss</a:t>
            </a:r>
            <a:r>
              <a:rPr lang="en-GB" dirty="0" smtClean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en-GB" dirty="0" smtClean="0"/>
              <a:t>Read </a:t>
            </a:r>
            <a:r>
              <a:rPr lang="en-GB" b="1" dirty="0" smtClean="0"/>
              <a:t>Ant book</a:t>
            </a:r>
            <a:r>
              <a:rPr lang="en-GB" dirty="0" smtClean="0"/>
              <a:t> and other materials presented in the Web site of </a:t>
            </a:r>
            <a:r>
              <a:rPr lang="en-GB" b="1" dirty="0" smtClean="0"/>
              <a:t>COMP220</a:t>
            </a:r>
            <a:r>
              <a:rPr lang="en-GB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642936"/>
            <a:ext cx="8286750" cy="257004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By default,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1800" dirty="0" smtClean="0"/>
              <a:t>’s output is </a:t>
            </a:r>
            <a:r>
              <a:rPr lang="en-GB" sz="1800" b="1" dirty="0" smtClean="0"/>
              <a:t>directed</a:t>
            </a:r>
            <a:r>
              <a:rPr lang="en-GB" sz="1800" dirty="0" smtClean="0"/>
              <a:t> to </a:t>
            </a:r>
            <a:r>
              <a:rPr lang="en-GB" sz="1800" i="1" u="sng" dirty="0" smtClean="0"/>
              <a:t>files</a:t>
            </a:r>
            <a:r>
              <a:rPr lang="en-GB" sz="1800" dirty="0" smtClean="0"/>
              <a:t> (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800" dirty="0" smtClean="0"/>
              <a:t>), 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but </a:t>
            </a:r>
            <a:r>
              <a:rPr lang="en-GB" sz="1800" b="1" dirty="0" smtClean="0"/>
              <a:t>can also be directed</a:t>
            </a:r>
            <a:r>
              <a:rPr lang="en-GB" sz="1800" dirty="0" smtClean="0"/>
              <a:t> to </a:t>
            </a:r>
            <a:r>
              <a:rPr lang="en-GB" sz="1800" b="1" dirty="0" smtClean="0"/>
              <a:t>Ant</a:t>
            </a:r>
            <a:r>
              <a:rPr lang="en-GB" sz="1800" dirty="0" smtClean="0"/>
              <a:t>’s </a:t>
            </a:r>
            <a:r>
              <a:rPr lang="en-GB" sz="1800" i="1" u="sng" dirty="0" smtClean="0"/>
              <a:t>console</a:t>
            </a:r>
            <a:r>
              <a:rPr lang="en-GB" sz="1800" dirty="0" smtClean="0"/>
              <a:t>  (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false"</a:t>
            </a:r>
            <a:r>
              <a:rPr lang="en-GB" sz="1800" dirty="0" smtClean="0"/>
              <a:t>). </a:t>
            </a:r>
          </a:p>
          <a:p>
            <a:pPr eaLnBrk="1" hangingPunct="1">
              <a:lnSpc>
                <a:spcPct val="80000"/>
              </a:lnSpc>
            </a:pPr>
            <a:endParaRPr lang="en-GB" sz="1800" dirty="0" smtClean="0"/>
          </a:p>
          <a:p>
            <a:pPr eaLnBrk="1" hangingPunct="1">
              <a:lnSpc>
                <a:spcPct val="80000"/>
              </a:lnSpc>
            </a:pPr>
            <a:r>
              <a:rPr lang="en-GB" sz="1800" b="1" dirty="0" smtClean="0">
                <a:solidFill>
                  <a:srgbClr val="FF0000"/>
                </a:solidFill>
              </a:rPr>
              <a:t>Update</a:t>
            </a:r>
            <a:r>
              <a:rPr lang="en-GB" sz="1800" dirty="0" smtClean="0"/>
              <a:t> our target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test-brief </a:t>
            </a:r>
            <a:r>
              <a:rPr lang="en-GB" sz="1800" dirty="0" smtClean="0"/>
              <a:t>in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1800" dirty="0"/>
              <a:t> </a:t>
            </a:r>
            <a:r>
              <a:rPr lang="en-GB" sz="1800" dirty="0" smtClean="0"/>
              <a:t>                             (see </a:t>
            </a:r>
            <a:r>
              <a:rPr lang="en-GB" sz="1800" b="1" dirty="0" smtClean="0"/>
              <a:t>Slide14</a:t>
            </a:r>
            <a:r>
              <a:rPr lang="en-GB" sz="1800" dirty="0" smtClean="0"/>
              <a:t> in </a:t>
            </a:r>
            <a:r>
              <a:rPr lang="en-GB" sz="1800" b="1" dirty="0" smtClean="0"/>
              <a:t>Part 12. Ant and </a:t>
            </a:r>
            <a:r>
              <a:rPr lang="en-GB" sz="1800" b="1" dirty="0" err="1" smtClean="0"/>
              <a:t>JUnit</a:t>
            </a:r>
            <a:r>
              <a:rPr lang="en-GB" sz="1800" dirty="0" smtClean="0"/>
              <a:t>) by including in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the </a:t>
            </a:r>
            <a:r>
              <a:rPr lang="en-GB" sz="1800" b="1" i="1" u="sng" dirty="0" smtClean="0"/>
              <a:t>build failure upon test failure</a:t>
            </a:r>
            <a:r>
              <a:rPr lang="en-GB" sz="1800" dirty="0" smtClean="0"/>
              <a:t>  (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="true"</a:t>
            </a:r>
            <a:r>
              <a:rPr lang="en-GB" sz="1800" dirty="0" smtClean="0"/>
              <a:t>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sz="1800" dirty="0" smtClean="0"/>
              <a:t> </a:t>
            </a:r>
            <a:r>
              <a:rPr lang="en-GB" sz="1800" b="1" i="1" u="sng" dirty="0" smtClean="0"/>
              <a:t>console output</a:t>
            </a:r>
            <a:r>
              <a:rPr lang="en-GB" sz="18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="brief"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="false"/&gt;, </a:t>
            </a:r>
            <a:r>
              <a:rPr lang="en-GB" sz="1800" dirty="0" smtClean="0"/>
              <a:t>and </a:t>
            </a: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sz="1800" b="1" i="1" u="sng" dirty="0" smtClean="0"/>
              <a:t>turned off</a:t>
            </a:r>
            <a:r>
              <a:rPr lang="en-GB" sz="1800" dirty="0" smtClean="0"/>
              <a:t>  the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800" dirty="0" smtClean="0"/>
              <a:t> option to </a:t>
            </a:r>
            <a:r>
              <a:rPr lang="en-GB" sz="1800" b="1" i="1" u="sng" dirty="0" smtClean="0"/>
              <a:t>not</a:t>
            </a:r>
            <a:r>
              <a:rPr lang="en-GB" sz="1800" dirty="0" smtClean="0"/>
              <a:t> </a:t>
            </a:r>
            <a:r>
              <a:rPr lang="en-GB" sz="1800" i="1" u="sng" dirty="0" smtClean="0"/>
              <a:t>duplicate</a:t>
            </a:r>
            <a:r>
              <a:rPr lang="en-GB" sz="1800" i="1" dirty="0" smtClean="0"/>
              <a:t>  </a:t>
            </a:r>
            <a:r>
              <a:rPr lang="en-GB" sz="1800" dirty="0" smtClean="0"/>
              <a:t>with the output from the brief formatter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50825" y="3330565"/>
            <a:ext cx="871378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test-brief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 depends="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test-compile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latin typeface="Courier New" pitchFamily="49" charset="0"/>
              </a:rPr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="true"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="brief" </a:t>
            </a:r>
            <a:r>
              <a:rPr lang="en-GB" sz="1800" b="1" i="1" dirty="0" err="1" smtClean="0">
                <a:solidFill>
                  <a:srgbClr val="FF0000"/>
                </a:solidFill>
                <a:latin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  <a:endParaRPr lang="en-GB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test.classpath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name =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     "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org.example.antbook.junit.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SimpleTest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target&gt;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748" y="6453336"/>
            <a:ext cx="40674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Run</a:t>
            </a:r>
            <a:r>
              <a:rPr lang="en-GB" dirty="0" smtClean="0"/>
              <a:t> this target 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13485-BE05-4877-9863-F26957107F18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F922C-0F8E-450C-9B95-83F4318D51EB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71414"/>
            <a:ext cx="7786688" cy="5048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19" y="626029"/>
            <a:ext cx="8999537" cy="594624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H:\Antbook\ch04&gt;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ant -f mybuild.xml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test-brief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Buildfile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 C:\Antbook\ch04\mybuild.xml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 [echo] Building Testing Examples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&lt;run of previous targets omitted&gt;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test-brief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Testsuite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endParaRPr lang="en-GB" sz="1800" b="1" dirty="0">
              <a:solidFill>
                <a:srgbClr val="FFCCFF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Tests run: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5,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Failures: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2,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Errors: 0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Time elapsed: 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0.031 sec</a:t>
            </a:r>
            <a:endParaRPr lang="en-GB" sz="18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Testcase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testWrite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):  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NOT WRITTEN???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junit.framework.AssertionFailedError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NOT WRITTEN???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rgbClr val="FFCCFF"/>
                </a:solidFill>
                <a:latin typeface="Courier New" pitchFamily="49" charset="0"/>
              </a:rPr>
              <a:t>    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    at</a:t>
            </a:r>
            <a:r>
              <a:rPr lang="en-GB" sz="1800" dirty="0" smtClean="0">
                <a:solidFill>
                  <a:srgbClr val="FFCCFF"/>
                </a:solidFill>
                <a:latin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testWrite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(Unknown Source)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  <a:endParaRPr lang="en-GB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00496" y="6103959"/>
            <a:ext cx="14747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(continued)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40542" y="720850"/>
            <a:ext cx="2317738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This produces the following </a:t>
            </a:r>
            <a:r>
              <a:rPr lang="en-GB" dirty="0" smtClean="0"/>
              <a:t>output on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testWrite</a:t>
            </a:r>
            <a:r>
              <a:rPr lang="en-GB" dirty="0" smtClean="0"/>
              <a:t> and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testRead</a:t>
            </a:r>
            <a:r>
              <a:rPr lang="en-GB" dirty="0"/>
              <a:t> 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0640" y="3857628"/>
            <a:ext cx="320384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Our message to ourselves, if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testWrite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FAILED</a:t>
            </a:r>
            <a:endParaRPr lang="en-GB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5292081" y="4286256"/>
            <a:ext cx="468312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6296" y="6248400"/>
            <a:ext cx="1905000" cy="457200"/>
          </a:xfrm>
          <a:noFill/>
        </p:spPr>
        <p:txBody>
          <a:bodyPr/>
          <a:lstStyle/>
          <a:p>
            <a:fld id="{D20992CD-8978-44CC-AECA-E122536AED21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738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2" y="620688"/>
            <a:ext cx="9001156" cy="5143536"/>
          </a:xfrm>
          <a:solidFill>
            <a:srgbClr val="333333"/>
          </a:solidFill>
        </p:spPr>
        <p:txBody>
          <a:bodyPr/>
          <a:lstStyle/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endParaRPr lang="en-GB" sz="18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Testcase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testRead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):      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expected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:&lt;[One, Two, Three]&gt;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but was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:&lt;null&gt;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junit.framework.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AssertionFailedError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expected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:&lt;[One, Two, Three]&gt;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but was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:&lt;null&gt;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    at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testRead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(Unknown Source)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BUILD 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C:\Antbook\ch04\mybuild.xml:157: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Total time: 1 second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86" y="5797713"/>
            <a:ext cx="884569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smtClean="0"/>
              <a:t>As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&lt;formatter type="brief"&gt; </a:t>
            </a:r>
            <a:r>
              <a:rPr lang="en-GB" dirty="0" smtClean="0"/>
              <a:t>shows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dirty="0" smtClean="0"/>
              <a:t>assertions in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testWrite</a:t>
            </a:r>
            <a:r>
              <a:rPr lang="en-GB" dirty="0" smtClean="0"/>
              <a:t> and </a:t>
            </a:r>
          </a:p>
          <a:p>
            <a:pPr>
              <a:defRPr/>
            </a:pP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testRead</a:t>
            </a:r>
            <a:r>
              <a:rPr lang="en-GB" b="1" dirty="0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methods in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FilePersistenceServicesTest</a:t>
            </a:r>
            <a:r>
              <a:rPr lang="en-GB" dirty="0" smtClean="0"/>
              <a:t> </a:t>
            </a:r>
            <a:r>
              <a:rPr lang="en-GB" b="1" dirty="0"/>
              <a:t>failed</a:t>
            </a:r>
            <a:r>
              <a:rPr lang="en-GB" b="1" dirty="0" smtClean="0"/>
              <a:t>.</a:t>
            </a:r>
          </a:p>
          <a:p>
            <a:pPr>
              <a:defRPr/>
            </a:pPr>
            <a:r>
              <a:rPr lang="en-GB" dirty="0" smtClean="0"/>
              <a:t>Note that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SimpleTest</a:t>
            </a:r>
            <a:r>
              <a:rPr lang="en-GB" dirty="0" smtClean="0"/>
              <a:t> </a:t>
            </a:r>
            <a:r>
              <a:rPr lang="en-GB" b="1" i="1" dirty="0" smtClean="0"/>
              <a:t>did not run</a:t>
            </a:r>
            <a:r>
              <a:rPr lang="en-GB" dirty="0" smtClean="0"/>
              <a:t>  since 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="true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85984" y="620688"/>
            <a:ext cx="421484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continuation: output on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testRead</a:t>
            </a:r>
            <a:r>
              <a:rPr lang="en-GB" dirty="0" smtClean="0"/>
              <a:t>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0A89CF-02CF-479D-AEE1-B70CA18F123E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857250"/>
            <a:ext cx="8784976" cy="5572125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Now we’re getting somewhere: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tests run as part of our regular build,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test failures cause our build to fail: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BUILD FAILED</a:t>
            </a:r>
            <a:r>
              <a:rPr lang="en-GB" sz="24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we get enough information to see what is going on.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By default, formatters write their </a:t>
            </a:r>
            <a:r>
              <a:rPr lang="en-GB" sz="2400" b="1" i="1" dirty="0" smtClean="0"/>
              <a:t>output to files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either in the </a:t>
            </a:r>
            <a:r>
              <a:rPr lang="en-GB" sz="2000" b="1" i="1" dirty="0" smtClean="0"/>
              <a:t>base directory</a:t>
            </a:r>
            <a:r>
              <a:rPr lang="en-GB" sz="2000" dirty="0" smtClean="0"/>
              <a:t>  of the build file,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or in the </a:t>
            </a:r>
            <a:r>
              <a:rPr lang="en-GB" sz="2000" b="1" i="1" dirty="0" smtClean="0"/>
              <a:t>directories</a:t>
            </a:r>
            <a:r>
              <a:rPr lang="en-GB" sz="2000" dirty="0" smtClean="0"/>
              <a:t> </a:t>
            </a:r>
            <a:r>
              <a:rPr lang="en-GB" sz="2000" b="1" i="1" dirty="0" smtClean="0"/>
              <a:t>specified</a:t>
            </a:r>
            <a:r>
              <a:rPr lang="en-GB" sz="2000" dirty="0" smtClean="0"/>
              <a:t>  in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000" dirty="0" smtClean="0"/>
              <a:t> or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elements by their optional </a:t>
            </a:r>
            <a:r>
              <a:rPr lang="en-GB" sz="2000" b="1" dirty="0" smtClean="0"/>
              <a:t>attribute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But our choice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2400" dirty="0" smtClean="0"/>
              <a:t> causes formatters to write </a:t>
            </a:r>
            <a:r>
              <a:rPr lang="en-GB" sz="2400" b="1" i="1" dirty="0" smtClean="0"/>
              <a:t>to the </a:t>
            </a:r>
            <a:r>
              <a:rPr lang="en-GB" sz="2400" b="1" dirty="0" smtClean="0"/>
              <a:t>Ant</a:t>
            </a:r>
            <a:r>
              <a:rPr lang="en-GB" sz="2400" dirty="0" smtClean="0"/>
              <a:t> </a:t>
            </a:r>
            <a:r>
              <a:rPr lang="en-GB" sz="2400" b="1" i="1" dirty="0" smtClean="0"/>
              <a:t>console</a:t>
            </a:r>
            <a:r>
              <a:rPr lang="en-GB" sz="2400" dirty="0" smtClean="0"/>
              <a:t>  instead of writing </a:t>
            </a:r>
            <a:r>
              <a:rPr lang="en-GB" sz="2400" b="1" i="1" dirty="0" smtClean="0"/>
              <a:t>to a file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rgbClr val="FF0000"/>
                </a:solidFill>
              </a:rPr>
              <a:t>TRY</a:t>
            </a:r>
            <a:r>
              <a:rPr lang="en-GB" sz="2400" dirty="0" smtClean="0"/>
              <a:t> also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="true".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What will you see </a:t>
            </a:r>
            <a:r>
              <a:rPr lang="en-GB" sz="2400" b="1" dirty="0" smtClean="0"/>
              <a:t>on console?</a:t>
            </a:r>
            <a:r>
              <a:rPr lang="en-GB" sz="2400" dirty="0" smtClean="0"/>
              <a:t> And in the </a:t>
            </a:r>
            <a:r>
              <a:rPr lang="en-GB" sz="2400" b="1" dirty="0" smtClean="0"/>
              <a:t>base directory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ch04</a:t>
            </a:r>
            <a:r>
              <a:rPr lang="en-GB" sz="2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4403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1024618"/>
            <a:ext cx="8786842" cy="5716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Also, we </a:t>
            </a:r>
            <a:r>
              <a:rPr lang="en-GB" sz="2400" b="1" i="1" u="sng" dirty="0" smtClean="0"/>
              <a:t>turned off</a:t>
            </a:r>
            <a:r>
              <a:rPr lang="en-GB" sz="2400" dirty="0" smtClean="0"/>
              <a:t>  the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2400" dirty="0" smtClean="0"/>
              <a:t> option as it </a:t>
            </a:r>
            <a:r>
              <a:rPr lang="en-GB" sz="2400" i="1" u="sng" dirty="0" smtClean="0"/>
              <a:t>duplicates and interferes</a:t>
            </a:r>
            <a:r>
              <a:rPr lang="en-GB" sz="2400" dirty="0" smtClean="0"/>
              <a:t>  with the output in the console from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sz="2400" dirty="0" smtClean="0"/>
              <a:t> or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plain </a:t>
            </a:r>
            <a:r>
              <a:rPr lang="en-GB" sz="2400" dirty="0" smtClean="0"/>
              <a:t>formatter.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In </a:t>
            </a:r>
            <a:r>
              <a:rPr lang="en-GB" sz="2400" dirty="0"/>
              <a:t>case of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true"</a:t>
            </a:r>
            <a:r>
              <a:rPr lang="en-GB" sz="2400" dirty="0" smtClean="0"/>
              <a:t>, it makes sense to </a:t>
            </a:r>
            <a:r>
              <a:rPr lang="en-GB" sz="2400" b="1" i="1" u="sng" dirty="0" smtClean="0"/>
              <a:t>turn on</a:t>
            </a:r>
            <a:r>
              <a:rPr lang="en-GB" sz="2400" dirty="0" smtClean="0"/>
              <a:t>  the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(to the console)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 </a:t>
            </a:r>
            <a:r>
              <a:rPr lang="en-GB" sz="2400" dirty="0" smtClean="0"/>
              <a:t>formatter is </a:t>
            </a:r>
            <a:r>
              <a:rPr lang="en-GB" sz="2400" b="1" i="1" dirty="0" smtClean="0"/>
              <a:t>better</a:t>
            </a:r>
            <a:r>
              <a:rPr lang="en-GB" sz="2400" i="1" dirty="0" smtClean="0"/>
              <a:t> </a:t>
            </a:r>
            <a:r>
              <a:rPr lang="en-GB" sz="2400" b="1" i="1" dirty="0" smtClean="0"/>
              <a:t>to use</a:t>
            </a:r>
            <a:r>
              <a:rPr lang="en-GB" sz="2400" dirty="0" smtClean="0"/>
              <a:t> with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000" dirty="0" smtClean="0"/>
              <a:t>It generates </a:t>
            </a:r>
            <a:r>
              <a:rPr lang="en-GB" sz="2000" dirty="0"/>
              <a:t>a huge </a:t>
            </a:r>
            <a:r>
              <a:rPr lang="en-GB" sz="2000" b="1" dirty="0"/>
              <a:t>XML</a:t>
            </a:r>
            <a:r>
              <a:rPr lang="en-GB" sz="2000" dirty="0"/>
              <a:t> output by listing all </a:t>
            </a:r>
            <a:r>
              <a:rPr lang="en-GB" sz="2000" b="1" dirty="0"/>
              <a:t>Ant</a:t>
            </a:r>
            <a:r>
              <a:rPr lang="en-GB" sz="2000" dirty="0"/>
              <a:t>’s </a:t>
            </a:r>
            <a:r>
              <a:rPr lang="en-GB" sz="2000" dirty="0" smtClean="0"/>
              <a:t>properties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allows using simultaneously </a:t>
            </a:r>
            <a:r>
              <a:rPr lang="en-GB" sz="2400" b="1" i="1" dirty="0" smtClean="0"/>
              <a:t>more than one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2400" dirty="0" smtClean="0"/>
              <a:t>, so you can </a:t>
            </a:r>
            <a:r>
              <a:rPr lang="en-GB" sz="2400" i="1" u="sng" dirty="0" smtClean="0"/>
              <a:t>direct results toward </a:t>
            </a:r>
            <a:r>
              <a:rPr lang="en-GB" sz="2400" b="1" i="1" u="sng" dirty="0" smtClean="0"/>
              <a:t>several formatters</a:t>
            </a:r>
            <a:r>
              <a:rPr lang="en-GB" sz="2400" dirty="0" smtClean="0"/>
              <a:t>  at a time, as in the example below.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DAB9E-A29A-46C1-B2B0-7FC9908E84C2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F60C4-DB51-424E-B92A-7A1FCA293E3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5413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/>
              <a:t>XML</a:t>
            </a:r>
            <a:r>
              <a:rPr lang="en-GB" sz="3200" dirty="0" smtClean="0"/>
              <a:t> formatter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936625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i="1" u="sng" dirty="0" smtClean="0"/>
              <a:t>Saving the results to XML files</a:t>
            </a:r>
            <a:r>
              <a:rPr lang="en-GB" sz="2000" dirty="0" smtClean="0"/>
              <a:t>  lets you process them in a number of ways (e.g. transforming to </a:t>
            </a:r>
            <a:r>
              <a:rPr lang="en-GB" sz="2000" b="1" dirty="0" smtClean="0"/>
              <a:t>HTML</a:t>
            </a:r>
            <a:r>
              <a:rPr lang="en-GB" sz="2000" dirty="0" smtClean="0"/>
              <a:t>).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Our </a:t>
            </a:r>
            <a:r>
              <a:rPr lang="en-GB" sz="2000" b="1" dirty="0" smtClean="0"/>
              <a:t>testing task</a:t>
            </a:r>
            <a:r>
              <a:rPr lang="en-GB" sz="2000" dirty="0" smtClean="0"/>
              <a:t> and </a:t>
            </a:r>
            <a:r>
              <a:rPr lang="en-GB" sz="2000" b="1" dirty="0" smtClean="0"/>
              <a:t>target</a:t>
            </a:r>
            <a:r>
              <a:rPr lang="en-GB" sz="2000" dirty="0" smtClean="0"/>
              <a:t> now evolves to this: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9388" y="1959012"/>
            <a:ext cx="8785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test-xml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depends="test-compile"&gt;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="true"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type="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brief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type="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xml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&lt;test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todir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="${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}"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            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org.eclipseguide.persistence.</a:t>
            </a:r>
            <a:r>
              <a:rPr lang="en-GB" sz="1800" b="1" i="1" dirty="0" err="1" smtClean="0">
                <a:solidFill>
                  <a:srgbClr val="FF0000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&lt;/target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1800" dirty="0">
              <a:latin typeface="Courier New" pitchFamily="49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-32" y="6072206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Add this</a:t>
            </a:r>
            <a:r>
              <a:rPr lang="en-GB" dirty="0"/>
              <a:t> as a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target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/>
              <a:t>in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mybuild.xml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000628" y="3870333"/>
            <a:ext cx="262255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C:\Antbook\ch04\</a:t>
            </a:r>
          </a:p>
          <a:p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build\data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rot="-2940000">
            <a:off x="6246859" y="2712573"/>
            <a:ext cx="288925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8040000">
            <a:off x="6034545" y="2928400"/>
            <a:ext cx="287338" cy="215900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43702" y="2643182"/>
            <a:ext cx="2214578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 smtClean="0"/>
              <a:t>To avoid duplication in console</a:t>
            </a:r>
            <a:r>
              <a:rPr lang="en-GB" sz="1800" dirty="0" smtClean="0"/>
              <a:t> of summary statistics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68209</TotalTime>
  <Words>3765</Words>
  <Application>Microsoft Office PowerPoint</Application>
  <PresentationFormat>On-screen Show (4:3)</PresentationFormat>
  <Paragraphs>611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AGaramond-Regular</vt:lpstr>
      <vt:lpstr>Arial</vt:lpstr>
      <vt:lpstr>Courier New</vt:lpstr>
      <vt:lpstr>Symbol</vt:lpstr>
      <vt:lpstr>Tahoma</vt:lpstr>
      <vt:lpstr>Times New Roman</vt:lpstr>
      <vt:lpstr>Univers-Bold</vt:lpstr>
      <vt:lpstr>Univers-BoldOblique</vt:lpstr>
      <vt:lpstr>Wingdings</vt:lpstr>
      <vt:lpstr>Presentation1</vt:lpstr>
      <vt:lpstr>Software Development Tools</vt:lpstr>
      <vt:lpstr>Capturing test results</vt:lpstr>
      <vt:lpstr>Capturing test results</vt:lpstr>
      <vt:lpstr>Capturing test results</vt:lpstr>
      <vt:lpstr>Capturing test results</vt:lpstr>
      <vt:lpstr>Capturing test results</vt:lpstr>
      <vt:lpstr>Capturing test results</vt:lpstr>
      <vt:lpstr>Capturing test results</vt:lpstr>
      <vt:lpstr>XML formatter</vt:lpstr>
      <vt:lpstr>XML formatter (cont.)</vt:lpstr>
      <vt:lpstr>Running multiple tests under &lt;batchtest&gt;</vt:lpstr>
      <vt:lpstr> Running multiple tests under &lt;batchtest&gt;</vt:lpstr>
      <vt:lpstr> Running multiple tests under &lt;batchtest&gt;</vt:lpstr>
      <vt:lpstr>Running multiple tests under &lt;batchtest&gt;</vt:lpstr>
      <vt:lpstr>Notes on Terminology</vt:lpstr>
      <vt:lpstr>Generating (HTML) test result reports</vt:lpstr>
      <vt:lpstr>Generating (HTML) test result reports</vt:lpstr>
      <vt:lpstr>Generating (HTML) test result reports</vt:lpstr>
      <vt:lpstr>Generating (HTML) test result reports</vt:lpstr>
      <vt:lpstr>Generating all test reports and enforcing  the build to fail in case of failures</vt:lpstr>
      <vt:lpstr>Generating all test reports and enforcing  the build to fail in case of failures</vt:lpstr>
      <vt:lpstr>PowerPoint Presentation</vt:lpstr>
      <vt:lpstr>Generating (HTML) test result reports</vt:lpstr>
      <vt:lpstr>Generating (HTML) test result reports</vt:lpstr>
      <vt:lpstr>Generating (HTML) test result reports</vt:lpstr>
      <vt:lpstr>Running a single  test case  from the command-line</vt:lpstr>
      <vt:lpstr>Running a single test case  from the command-line</vt:lpstr>
      <vt:lpstr>Running a single test case  from the command-line</vt:lpstr>
      <vt:lpstr>About testing again</vt:lpstr>
      <vt:lpstr>About testing again</vt:lpstr>
      <vt:lpstr>Extensions to JUnit</vt:lpstr>
      <vt:lpstr>BRIEF SUMMARY to Ant+JUnit</vt:lpstr>
      <vt:lpstr>BRIEF SUMMARY to Ant+JUnit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700</cp:revision>
  <dcterms:created xsi:type="dcterms:W3CDTF">2005-01-05T20:49:54Z</dcterms:created>
  <dcterms:modified xsi:type="dcterms:W3CDTF">2021-02-25T11:13:04Z</dcterms:modified>
</cp:coreProperties>
</file>