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82" r:id="rId3"/>
    <p:sldId id="268" r:id="rId4"/>
    <p:sldId id="289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285" r:id="rId15"/>
    <p:sldId id="317" r:id="rId16"/>
    <p:sldId id="318" r:id="rId17"/>
    <p:sldId id="319" r:id="rId18"/>
    <p:sldId id="299" r:id="rId19"/>
    <p:sldId id="302" r:id="rId20"/>
    <p:sldId id="290" r:id="rId21"/>
    <p:sldId id="303" r:id="rId22"/>
    <p:sldId id="304" r:id="rId23"/>
    <p:sldId id="274" r:id="rId24"/>
    <p:sldId id="286" r:id="rId25"/>
    <p:sldId id="305" r:id="rId26"/>
    <p:sldId id="320" r:id="rId27"/>
    <p:sldId id="307" r:id="rId28"/>
    <p:sldId id="279" r:id="rId29"/>
    <p:sldId id="287" r:id="rId30"/>
    <p:sldId id="272" r:id="rId31"/>
    <p:sldId id="273" r:id="rId32"/>
    <p:sldId id="275" r:id="rId33"/>
    <p:sldId id="308" r:id="rId34"/>
    <p:sldId id="288" r:id="rId35"/>
    <p:sldId id="291" r:id="rId36"/>
    <p:sldId id="278" r:id="rId37"/>
    <p:sldId id="309" r:id="rId38"/>
    <p:sldId id="283" r:id="rId39"/>
    <p:sldId id="314" r:id="rId40"/>
    <p:sldId id="311" r:id="rId41"/>
    <p:sldId id="310" r:id="rId42"/>
    <p:sldId id="312" r:id="rId43"/>
    <p:sldId id="313" r:id="rId44"/>
    <p:sldId id="281" r:id="rId45"/>
    <p:sldId id="284" r:id="rId46"/>
    <p:sldId id="315" r:id="rId47"/>
    <p:sldId id="316" r:id="rId4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40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smtClean="0"/>
            </a:lvl1pPr>
          </a:lstStyle>
          <a:p>
            <a:pPr>
              <a:defRPr/>
            </a:pPr>
            <a:fld id="{3D83239B-ED76-4EEF-8A39-A8109A9CB5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7B0A04BC-0342-4E1B-BA1B-5322B9290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300" smtClean="0">
                <a:latin typeface="Times" pitchFamily="18" charset="0"/>
              </a:rPr>
              <a:t>&lt;Program Title&gt;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EB9F8D-0AEE-44F5-B773-F944828D2AEF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528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E26B3FE4-E32B-4290-A743-C6EE01BA8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69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57FCADE9-E20C-43F1-ACF4-18602A47E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8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22433D7D-DE4E-4982-9B06-F83071781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1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4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DB1A29C8-4C95-4EB5-8D91-14D5137F0D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BC5239EA-823E-4199-94C7-66A6D1BE7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33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138F89C6-2F2F-4031-A530-F97F3F926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57D3F8F1-058F-47FC-A0B1-25CA8F42B9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9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EC387204-B050-4FA6-BBF2-301DB27D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8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1B09E4C5-1074-4A7F-B5E6-3461E298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1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D5393EE1-20FB-446E-A27D-7BFEEA13B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86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 dirty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dirty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 smtClean="0">
                <a:solidFill>
                  <a:srgbClr val="08515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E9D2D440-9C6E-4F60-A51B-C8968BB8CE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69" r:id="rId3"/>
    <p:sldLayoutId id="2147483879" r:id="rId4"/>
    <p:sldLayoutId id="2147483870" r:id="rId5"/>
    <p:sldLayoutId id="2147483871" r:id="rId6"/>
    <p:sldLayoutId id="2147483872" r:id="rId7"/>
    <p:sldLayoutId id="2147483873" r:id="rId8"/>
    <p:sldLayoutId id="2147483880" r:id="rId9"/>
    <p:sldLayoutId id="2147483874" r:id="rId10"/>
    <p:sldLayoutId id="2147483875" r:id="rId11"/>
    <p:sldLayoutId id="214748387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4/javadoc/latest/src-html/org/junit/Assert.html#line.68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>NUMERIC TESTING</a:t>
            </a:r>
          </a:p>
        </p:txBody>
      </p:sp>
      <p:sp>
        <p:nvSpPr>
          <p:cNvPr id="6147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 smtClean="0">
                <a:solidFill>
                  <a:srgbClr val="08515E"/>
                </a:solidFill>
              </a:rPr>
              <a:t>COMP220/285</a:t>
            </a:r>
            <a:endParaRPr lang="en-US" sz="1200" dirty="0" smtClean="0">
              <a:solidFill>
                <a:srgbClr val="08515E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3D6CA3D4-3D8F-4D9D-8620-D77465AEAC3A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Precision loss 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463"/>
            <a:ext cx="9228138" cy="4572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If storing in 10-bits (fixed point)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0.00110011001100110011001100110011001100110011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Get truncated to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0.0011001100</a:t>
            </a:r>
            <a:r>
              <a:rPr lang="en-GB" altLang="en-US" sz="2800" b="1" baseline="-25000" smtClean="0"/>
              <a:t>2</a:t>
            </a:r>
            <a:r>
              <a:rPr lang="en-GB" altLang="en-US" sz="2800" smtClean="0"/>
              <a:t> =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(½ ^ 3)+ (½ ^4) + (½^7) + (½ ^ 8) = 0.19921875</a:t>
            </a:r>
            <a:r>
              <a:rPr lang="en-GB" altLang="en-US" sz="2800" b="1" baseline="-25000" smtClean="0"/>
              <a:t>10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So the loss is 0.00078125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or 1.95%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If we round instead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Stored = 0.0011001101</a:t>
            </a:r>
            <a:r>
              <a:rPr lang="en-GB" altLang="en-US" sz="2800" b="1" baseline="-25000" smtClean="0"/>
              <a:t>2 </a:t>
            </a:r>
            <a:r>
              <a:rPr lang="en-GB" altLang="en-US" sz="2800" b="1" smtClean="0"/>
              <a:t>= </a:t>
            </a:r>
            <a:r>
              <a:rPr lang="en-GB" altLang="en-US" sz="2800" smtClean="0"/>
              <a:t>0.2001953125</a:t>
            </a:r>
            <a:r>
              <a:rPr lang="en-GB" altLang="en-US" sz="2800" b="1" baseline="-25000" smtClean="0"/>
              <a:t>10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And loss is 0.0001953125 = 0.09%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So round if relevant..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GB" altLang="en-US" sz="2800" smtClean="0"/>
          </a:p>
          <a:p>
            <a:pPr marL="0" indent="0">
              <a:buFont typeface="Times" panose="02020603050405020304" pitchFamily="18" charset="0"/>
              <a:buNone/>
            </a:pPr>
            <a:endParaRPr lang="en-GB" altLang="en-US" sz="2800" smtClean="0"/>
          </a:p>
          <a:p>
            <a:pPr marL="0" indent="0">
              <a:buFont typeface="Times" panose="02020603050405020304" pitchFamily="18" charset="0"/>
              <a:buNone/>
            </a:pPr>
            <a:endParaRPr lang="en-GB" altLang="en-US" sz="2800" smtClean="0"/>
          </a:p>
          <a:p>
            <a:pPr marL="0" indent="0">
              <a:buFont typeface="Times" panose="02020603050405020304" pitchFamily="18" charset="0"/>
              <a:buNone/>
            </a:pPr>
            <a:endParaRPr lang="en-GB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ED0E564F-5DD6-4B3C-8FF4-7AB3BD33BCE7}" type="slidenum">
              <a:rPr lang="en-US" altLang="en-US" sz="1200">
                <a:solidFill>
                  <a:srgbClr val="08515E"/>
                </a:solidFill>
              </a:rPr>
              <a:pPr/>
              <a:t>10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Rounding in binary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If next digit = 0 then round down (store as truncated)</a:t>
            </a:r>
          </a:p>
          <a:p>
            <a:r>
              <a:rPr lang="en-GB" altLang="en-US" smtClean="0"/>
              <a:t>If next digit = 1 then round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801A0D0B-2DA4-4A5F-BE32-B87EA33B68D4}" type="slidenum">
              <a:rPr lang="en-US" altLang="en-US" sz="1200">
                <a:solidFill>
                  <a:srgbClr val="08515E"/>
                </a:solidFill>
              </a:rPr>
              <a:pPr/>
              <a:t>11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61987"/>
          </a:xfrm>
        </p:spPr>
        <p:txBody>
          <a:bodyPr/>
          <a:lstStyle/>
          <a:p>
            <a:r>
              <a:rPr lang="en-GB" altLang="en-US" smtClean="0"/>
              <a:t>Floating point review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8305800" cy="4572000"/>
          </a:xfrm>
        </p:spPr>
        <p:txBody>
          <a:bodyPr/>
          <a:lstStyle/>
          <a:p>
            <a:r>
              <a:rPr lang="en-GB" altLang="en-US" dirty="0" smtClean="0"/>
              <a:t>Mantissa (fixed point) x 2^exponent</a:t>
            </a:r>
          </a:p>
          <a:p>
            <a:r>
              <a:rPr lang="en-GB" altLang="en-US" dirty="0" smtClean="0"/>
              <a:t>For example if we had 2-bytes floating point </a:t>
            </a:r>
          </a:p>
          <a:p>
            <a:r>
              <a:rPr lang="en-GB" altLang="en-US" dirty="0" smtClean="0"/>
              <a:t>Mantissa = 1.1111111</a:t>
            </a:r>
            <a:r>
              <a:rPr lang="en-GB" altLang="en-US" b="1" baseline="-25000" dirty="0" smtClean="0"/>
              <a:t>2</a:t>
            </a:r>
            <a:r>
              <a:rPr lang="en-GB" altLang="en-US" dirty="0" smtClean="0"/>
              <a:t> to 0.0000000</a:t>
            </a:r>
            <a:r>
              <a:rPr lang="en-GB" altLang="en-US" b="1" baseline="-25000" dirty="0" smtClean="0"/>
              <a:t>2</a:t>
            </a:r>
          </a:p>
          <a:p>
            <a:r>
              <a:rPr lang="en-GB" altLang="en-US" dirty="0" smtClean="0"/>
              <a:t>Exponent = -128 to 127 (2’s complement)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1.0010000  x 2^8 = 100100000</a:t>
            </a:r>
            <a:r>
              <a:rPr lang="en-GB" altLang="en-US" baseline="-25000" dirty="0" smtClean="0"/>
              <a:t>2</a:t>
            </a:r>
            <a:r>
              <a:rPr lang="en-GB" altLang="en-US" dirty="0" smtClean="0"/>
              <a:t> =288</a:t>
            </a:r>
            <a:r>
              <a:rPr lang="en-GB" altLang="en-US" baseline="-25000" dirty="0" smtClean="0"/>
              <a:t>10</a:t>
            </a:r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27513AD2-9B56-40A2-BBC9-55B91CE82307}" type="slidenum">
              <a:rPr lang="en-US" altLang="en-US" sz="1200">
                <a:solidFill>
                  <a:srgbClr val="08515E"/>
                </a:solidFill>
              </a:rPr>
              <a:pPr/>
              <a:t>12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61988"/>
          </a:xfrm>
        </p:spPr>
        <p:txBody>
          <a:bodyPr/>
          <a:lstStyle/>
          <a:p>
            <a:r>
              <a:rPr lang="en-GB" altLang="en-US" dirty="0" smtClean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3264"/>
            <a:ext cx="9217024" cy="4572000"/>
          </a:xfrm>
        </p:spPr>
        <p:txBody>
          <a:bodyPr/>
          <a:lstStyle/>
          <a:p>
            <a:r>
              <a:rPr lang="en-GB" altLang="en-US" sz="2400" dirty="0" smtClean="0"/>
              <a:t>To make sure that precision is maximised, floating point numbers are normalized, then leading zero is stripped out</a:t>
            </a:r>
          </a:p>
          <a:p>
            <a:r>
              <a:rPr lang="en-GB" altLang="en-US" dirty="0" smtClean="0"/>
              <a:t>0.0001000 x 2^5 = 1.0000000 x 2^1</a:t>
            </a:r>
          </a:p>
          <a:p>
            <a:r>
              <a:rPr lang="en-GB" altLang="en-US" dirty="0" smtClean="0"/>
              <a:t>The 1 has floated right 4 places (floating point..)</a:t>
            </a:r>
          </a:p>
          <a:p>
            <a:r>
              <a:rPr lang="en-GB" altLang="en-US" dirty="0" smtClean="0"/>
              <a:t>For 0.2</a:t>
            </a:r>
          </a:p>
          <a:p>
            <a:r>
              <a:rPr lang="en-GB" altLang="en-US" dirty="0" smtClean="0"/>
              <a:t>0.0011001100110011001100110011001100110</a:t>
            </a:r>
          </a:p>
          <a:p>
            <a:r>
              <a:rPr lang="en-GB" altLang="en-US" dirty="0" smtClean="0"/>
              <a:t>0.0011001101 x 2^0 = 1.1001101 x 2</a:t>
            </a:r>
            <a:r>
              <a:rPr lang="en-GB" altLang="en-US" baseline="30000" dirty="0" smtClean="0"/>
              <a:t>-3</a:t>
            </a:r>
          </a:p>
          <a:p>
            <a:r>
              <a:rPr lang="en-GB" altLang="en-US" dirty="0" smtClean="0"/>
              <a:t>Notice we get 3-extra sig bits by dropping</a:t>
            </a:r>
          </a:p>
          <a:p>
            <a:r>
              <a:rPr lang="en-GB" altLang="en-US" dirty="0" smtClean="0"/>
              <a:t>0.00 from storage</a:t>
            </a:r>
          </a:p>
          <a:p>
            <a:r>
              <a:rPr lang="en-GB" altLang="en-US" dirty="0" smtClean="0"/>
              <a:t>Notice in this case, we only need 7-bits</a:t>
            </a:r>
          </a:p>
          <a:p>
            <a:endParaRPr lang="en-GB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A43F7683-1B32-461B-A735-6B7EED03AC7C}" type="slidenum">
              <a:rPr lang="en-US" altLang="en-US" sz="1200">
                <a:solidFill>
                  <a:srgbClr val="08515E"/>
                </a:solidFill>
              </a:rPr>
              <a:pPr/>
              <a:t>13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Floating point review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/>
              <a:t>Mantissa (fraction) x 2^exponent</a:t>
            </a:r>
          </a:p>
          <a:p>
            <a:r>
              <a:rPr lang="en-GB" altLang="en-US" sz="2800" dirty="0" smtClean="0"/>
              <a:t>Implications</a:t>
            </a:r>
          </a:p>
          <a:p>
            <a:pPr lvl="1"/>
            <a:r>
              <a:rPr lang="en-GB" altLang="en-US" sz="2800" dirty="0" smtClean="0">
                <a:latin typeface="TheSans B5 Plain"/>
              </a:rPr>
              <a:t>Mantissa is fixed size in decimal points</a:t>
            </a:r>
          </a:p>
          <a:p>
            <a:pPr lvl="1"/>
            <a:r>
              <a:rPr lang="en-GB" altLang="en-US" sz="2800" dirty="0" smtClean="0">
                <a:latin typeface="TheSans B5 Plain"/>
              </a:rPr>
              <a:t>So worst error is proportional to exponent size</a:t>
            </a:r>
          </a:p>
          <a:p>
            <a:pPr lvl="1"/>
            <a:r>
              <a:rPr lang="en-GB" altLang="en-US" sz="2800" dirty="0" smtClean="0">
                <a:latin typeface="TheSans B5 Plain"/>
              </a:rPr>
              <a:t>e.g.  8-bits, smallest number is (½)^8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As the exponent increases the error increases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F19A9C7F-DE7D-4939-A054-1012814A4120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61988"/>
          </a:xfrm>
        </p:spPr>
        <p:txBody>
          <a:bodyPr/>
          <a:lstStyle/>
          <a:p>
            <a:r>
              <a:rPr lang="en-GB" dirty="0" smtClean="0"/>
              <a:t>IEEE 754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4572000"/>
          </a:xfrm>
        </p:spPr>
        <p:txBody>
          <a:bodyPr/>
          <a:lstStyle/>
          <a:p>
            <a:r>
              <a:rPr lang="en-GB" dirty="0" smtClean="0"/>
              <a:t>Representation made up of 3 parts</a:t>
            </a:r>
          </a:p>
          <a:p>
            <a:pPr lvl="1"/>
            <a:r>
              <a:rPr lang="en-GB" dirty="0" smtClean="0"/>
              <a:t>Sign bit + or –</a:t>
            </a:r>
          </a:p>
          <a:p>
            <a:pPr lvl="1"/>
            <a:r>
              <a:rPr lang="en-GB" dirty="0" smtClean="0"/>
              <a:t>Exponent  2^  (8-bits for single precision, 11-bits for double)</a:t>
            </a:r>
          </a:p>
          <a:p>
            <a:pPr lvl="2"/>
            <a:r>
              <a:rPr lang="en-GB" dirty="0" smtClean="0"/>
              <a:t>Exponent includes bias of +127 for single and +1023 for double</a:t>
            </a:r>
          </a:p>
          <a:p>
            <a:pPr lvl="2"/>
            <a:r>
              <a:rPr lang="en-GB" dirty="0" smtClean="0"/>
              <a:t>So -3 will be stored as 124 for single and 1020 for double</a:t>
            </a:r>
          </a:p>
          <a:p>
            <a:pPr lvl="1"/>
            <a:r>
              <a:rPr lang="en-GB" dirty="0" smtClean="0"/>
              <a:t>Mantissa or fraction</a:t>
            </a:r>
          </a:p>
          <a:p>
            <a:pPr lvl="2"/>
            <a:r>
              <a:rPr lang="en-GB" dirty="0" smtClean="0"/>
              <a:t>23-bit single, 52-bit double</a:t>
            </a:r>
          </a:p>
          <a:p>
            <a:pPr lvl="2"/>
            <a:r>
              <a:rPr lang="en-GB" dirty="0" smtClean="0"/>
              <a:t>Numbers normalised with </a:t>
            </a:r>
            <a:r>
              <a:rPr lang="en-GB" dirty="0" err="1" smtClean="0"/>
              <a:t>m.s.b</a:t>
            </a:r>
            <a:r>
              <a:rPr lang="en-GB" dirty="0" smtClean="0"/>
              <a:t>. discarded</a:t>
            </a:r>
          </a:p>
          <a:p>
            <a:pPr lvl="2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DB1A29C8-4C95-4EB5-8D91-14D5137F0D3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1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756"/>
            <a:ext cx="8229600" cy="661988"/>
          </a:xfrm>
        </p:spPr>
        <p:txBody>
          <a:bodyPr/>
          <a:lstStyle/>
          <a:p>
            <a:r>
              <a:rPr lang="en-GB" dirty="0" smtClean="0"/>
              <a:t>IEEE 754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72"/>
            <a:ext cx="7848600" cy="4572000"/>
          </a:xfrm>
        </p:spPr>
        <p:txBody>
          <a:bodyPr/>
          <a:lstStyle/>
          <a:p>
            <a:r>
              <a:rPr lang="en-GB" dirty="0" smtClean="0"/>
              <a:t>Storing 0.2 in single precision</a:t>
            </a:r>
          </a:p>
          <a:p>
            <a:r>
              <a:rPr lang="en-GB" altLang="en-US" dirty="0" smtClean="0"/>
              <a:t>0.0011001100110011001100110011001100110</a:t>
            </a:r>
          </a:p>
          <a:p>
            <a:r>
              <a:rPr lang="en-GB" dirty="0" smtClean="0"/>
              <a:t>=1.10011001100110011001101x2 </a:t>
            </a:r>
            <a:r>
              <a:rPr lang="en-GB" baseline="30000" dirty="0" smtClean="0"/>
              <a:t>-3</a:t>
            </a:r>
          </a:p>
          <a:p>
            <a:r>
              <a:rPr lang="en-GB" dirty="0" smtClean="0"/>
              <a:t>Stored as 10011001100110011001101</a:t>
            </a:r>
          </a:p>
          <a:p>
            <a:r>
              <a:rPr lang="en-GB" dirty="0" smtClean="0"/>
              <a:t>Storing 23-bits in fraction and Exponent= 124 (127 + -3)</a:t>
            </a:r>
          </a:p>
          <a:p>
            <a:r>
              <a:rPr lang="en-GB" dirty="0" smtClean="0"/>
              <a:t>Notice number is rounded in last place</a:t>
            </a:r>
          </a:p>
          <a:p>
            <a:r>
              <a:rPr lang="en-GB" dirty="0" smtClean="0"/>
              <a:t>Storage of mantissa = 10011001100110011001101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DB1A29C8-4C95-4EB5-8D91-14D5137F0D3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0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IEEE 754 example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now calculate the error in storage;</a:t>
            </a:r>
          </a:p>
          <a:p>
            <a:r>
              <a:rPr lang="en-GB" dirty="0" smtClean="0"/>
              <a:t>1.10011001100110011001101x2 </a:t>
            </a:r>
            <a:r>
              <a:rPr lang="en-GB" baseline="30000" dirty="0" smtClean="0"/>
              <a:t>-3</a:t>
            </a:r>
          </a:p>
          <a:p>
            <a:r>
              <a:rPr lang="en-GB" baseline="30000" dirty="0" smtClean="0"/>
              <a:t>=</a:t>
            </a:r>
            <a:r>
              <a:rPr lang="en-GB" dirty="0" smtClean="0"/>
              <a:t> 0.20000000298023223876953125</a:t>
            </a:r>
          </a:p>
          <a:p>
            <a:r>
              <a:rPr lang="en-GB" dirty="0" smtClean="0"/>
              <a:t>Error in storage =</a:t>
            </a:r>
          </a:p>
          <a:p>
            <a:r>
              <a:rPr lang="en-GB" dirty="0" smtClean="0"/>
              <a:t>0.20000000298023223876953125-0.2</a:t>
            </a:r>
          </a:p>
          <a:p>
            <a:r>
              <a:rPr lang="en-GB" dirty="0" smtClean="0"/>
              <a:t>= 0.00000000298023223876953125</a:t>
            </a:r>
          </a:p>
          <a:p>
            <a:r>
              <a:rPr lang="en-GB" dirty="0" smtClean="0"/>
              <a:t>= 2.98023223876953125 x 10</a:t>
            </a:r>
            <a:r>
              <a:rPr lang="en-GB" baseline="30000" dirty="0" smtClean="0"/>
              <a:t>-9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DB1A29C8-4C95-4EB5-8D91-14D5137F0D3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6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Issues for calculations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Looking at the following statement</a:t>
            </a:r>
          </a:p>
          <a:p>
            <a:pPr lvl="1"/>
            <a:r>
              <a:rPr lang="en-GB" altLang="en-US" smtClean="0">
                <a:latin typeface="TheSans B5 Plain"/>
              </a:rPr>
              <a:t>A = B – C;</a:t>
            </a:r>
          </a:p>
          <a:p>
            <a:r>
              <a:rPr lang="en-GB" altLang="en-US" smtClean="0"/>
              <a:t>B !=C </a:t>
            </a:r>
            <a:r>
              <a:rPr lang="en-GB" altLang="en-US" smtClean="0">
                <a:sym typeface="Wingdings" panose="05000000000000000000" pitchFamily="2" charset="2"/>
              </a:rPr>
              <a:t>  B-C !=0   A !=0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If B is very close to C, A will be very small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If A cannot be stored as non-zero then this is called underflow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34225176-8922-46C9-B220-47B68BD77A7B}" type="slidenum">
              <a:rPr lang="en-US" altLang="en-US" sz="1200">
                <a:solidFill>
                  <a:srgbClr val="08515E"/>
                </a:solidFill>
              </a:rPr>
              <a:pPr/>
              <a:t>18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Overflow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89025"/>
            <a:ext cx="7848600" cy="4572000"/>
          </a:xfrm>
        </p:spPr>
        <p:txBody>
          <a:bodyPr/>
          <a:lstStyle/>
          <a:p>
            <a:r>
              <a:rPr lang="en-GB" altLang="en-US" smtClean="0"/>
              <a:t>If A+B &gt; Largest number storable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 Overflow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But overflow != infinity but is returned the same in IEEE 754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Note 1/0 = Infinity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If A very large and B very small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B is de-normalized before subtraction</a:t>
            </a:r>
          </a:p>
          <a:p>
            <a:r>
              <a:rPr lang="en-GB" altLang="en-US" smtClean="0">
                <a:sym typeface="Wingdings" panose="05000000000000000000" pitchFamily="2" charset="2"/>
              </a:rPr>
              <a:t>Possible after de-normalization </a:t>
            </a:r>
          </a:p>
          <a:p>
            <a:pPr lvl="1"/>
            <a:r>
              <a:rPr lang="en-GB" altLang="en-US" smtClean="0">
                <a:latin typeface="TheSans B5 Plain"/>
                <a:sym typeface="Wingdings" panose="05000000000000000000" pitchFamily="2" charset="2"/>
              </a:rPr>
              <a:t>A-B = A (even if B!=0)</a:t>
            </a:r>
            <a:endParaRPr lang="en-GB" altLang="en-US" smtClean="0">
              <a:latin typeface="TheSans B5 Plai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2BC87248-E4CB-4CFF-9C15-C8AF9A62A97E}" type="slidenum">
              <a:rPr lang="en-US" altLang="en-US" sz="1200">
                <a:solidFill>
                  <a:srgbClr val="08515E"/>
                </a:solidFill>
              </a:rPr>
              <a:pPr/>
              <a:t>19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61987"/>
          </a:xfrm>
        </p:spPr>
        <p:txBody>
          <a:bodyPr/>
          <a:lstStyle/>
          <a:p>
            <a:r>
              <a:rPr lang="en-GB" altLang="en-US" smtClean="0"/>
              <a:t>Numeric functions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7848600" cy="4572000"/>
          </a:xfrm>
        </p:spPr>
        <p:txBody>
          <a:bodyPr/>
          <a:lstStyle/>
          <a:p>
            <a:r>
              <a:rPr lang="en-GB" altLang="en-US" dirty="0" smtClean="0"/>
              <a:t>Used for</a:t>
            </a:r>
          </a:p>
          <a:p>
            <a:pPr lvl="1"/>
            <a:r>
              <a:rPr lang="en-GB" altLang="en-US" dirty="0" smtClean="0">
                <a:latin typeface="TheSans B5 Plain"/>
              </a:rPr>
              <a:t>Financial calculations</a:t>
            </a:r>
          </a:p>
          <a:p>
            <a:pPr lvl="1"/>
            <a:r>
              <a:rPr lang="en-GB" altLang="en-US" dirty="0" smtClean="0">
                <a:latin typeface="TheSans B5 Plain"/>
              </a:rPr>
              <a:t>Real time control</a:t>
            </a:r>
          </a:p>
          <a:p>
            <a:pPr lvl="2"/>
            <a:r>
              <a:rPr lang="en-GB" altLang="en-US" dirty="0" smtClean="0">
                <a:latin typeface="TheSans B5 Plain"/>
              </a:rPr>
              <a:t>Braking distance</a:t>
            </a:r>
          </a:p>
          <a:p>
            <a:pPr lvl="2"/>
            <a:r>
              <a:rPr lang="en-GB" altLang="en-US" dirty="0" smtClean="0">
                <a:latin typeface="TheSans B5 Plain"/>
              </a:rPr>
              <a:t>Flight control parameters</a:t>
            </a:r>
          </a:p>
          <a:p>
            <a:r>
              <a:rPr lang="en-GB" altLang="en-US" dirty="0" smtClean="0"/>
              <a:t>Often depend on</a:t>
            </a:r>
          </a:p>
          <a:p>
            <a:pPr lvl="1"/>
            <a:r>
              <a:rPr lang="en-GB" altLang="en-US" dirty="0" smtClean="0">
                <a:latin typeface="TheSans B5 Plain"/>
              </a:rPr>
              <a:t>Estimated and sampled data</a:t>
            </a:r>
          </a:p>
          <a:p>
            <a:pPr lvl="1"/>
            <a:r>
              <a:rPr lang="en-GB" altLang="en-US" dirty="0" smtClean="0">
                <a:latin typeface="TheSans B5 Plain"/>
              </a:rPr>
              <a:t>Statistics</a:t>
            </a:r>
          </a:p>
          <a:p>
            <a:pPr lvl="1"/>
            <a:endParaRPr lang="en-GB" altLang="en-US" dirty="0" smtClean="0">
              <a:latin typeface="TheSans B5 Plain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 smtClean="0">
                <a:solidFill>
                  <a:srgbClr val="08515E"/>
                </a:solidFill>
              </a:rPr>
              <a:t>COMP220/185</a:t>
            </a:r>
            <a:endParaRPr lang="en-US" sz="1200" dirty="0" smtClean="0">
              <a:solidFill>
                <a:srgbClr val="08515E"/>
              </a:solidFill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89A50CE7-97B7-48A5-9E9B-88EE6ADF025B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61987"/>
          </a:xfrm>
        </p:spPr>
        <p:txBody>
          <a:bodyPr/>
          <a:lstStyle/>
          <a:p>
            <a:r>
              <a:rPr lang="en-GB" altLang="en-US" smtClean="0"/>
              <a:t>Floating point issues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7848600" cy="4572000"/>
          </a:xfrm>
        </p:spPr>
        <p:txBody>
          <a:bodyPr/>
          <a:lstStyle/>
          <a:p>
            <a:r>
              <a:rPr lang="en-GB" altLang="en-US" sz="2400" dirty="0" smtClean="0"/>
              <a:t>Imagine we have 5 bit exponent range -16 to +15</a:t>
            </a:r>
          </a:p>
          <a:p>
            <a:r>
              <a:rPr lang="en-GB" altLang="en-US" sz="2400" dirty="0" smtClean="0"/>
              <a:t>Normalization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0.00001 x 2^-10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Represented as 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1 x 2^-15  </a:t>
            </a:r>
          </a:p>
          <a:p>
            <a:r>
              <a:rPr lang="en-GB" altLang="en-US" sz="2400" dirty="0" smtClean="0"/>
              <a:t>If number is too small result will be de-normalized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0.0000001x 2^-10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Normalizes to 1x2^-17 (overflow exponent)</a:t>
            </a:r>
          </a:p>
          <a:p>
            <a:pPr lvl="1"/>
            <a:r>
              <a:rPr lang="en-GB" altLang="en-US" sz="2400" smtClean="0">
                <a:latin typeface="TheSans B5 Plain"/>
              </a:rPr>
              <a:t>So we can only go to </a:t>
            </a:r>
            <a:r>
              <a:rPr lang="en-GB" altLang="en-US" sz="2400" smtClean="0">
                <a:latin typeface="TheSans B5 Plain"/>
              </a:rPr>
              <a:t>0.1x </a:t>
            </a:r>
            <a:r>
              <a:rPr lang="en-GB" altLang="en-US" sz="2400" smtClean="0">
                <a:latin typeface="TheSans B5 Plain"/>
              </a:rPr>
              <a:t>2^-</a:t>
            </a:r>
            <a:r>
              <a:rPr lang="en-GB" altLang="en-US" sz="2400" smtClean="0">
                <a:latin typeface="TheSans B5 Plain"/>
              </a:rPr>
              <a:t>16</a:t>
            </a:r>
            <a:endParaRPr lang="en-GB" altLang="en-US" sz="2400" smtClean="0">
              <a:latin typeface="TheSans B5 Plain"/>
            </a:endParaRPr>
          </a:p>
          <a:p>
            <a:r>
              <a:rPr lang="en-GB" altLang="en-US" sz="2400" dirty="0" smtClean="0"/>
              <a:t>In IEEE the </a:t>
            </a:r>
            <a:r>
              <a:rPr lang="en-GB" altLang="en-US" sz="2400" dirty="0" err="1" smtClean="0"/>
              <a:t>denormalised</a:t>
            </a:r>
            <a:r>
              <a:rPr lang="en-GB" altLang="en-US" sz="2400" dirty="0" smtClean="0"/>
              <a:t> format is</a:t>
            </a:r>
          </a:p>
          <a:p>
            <a:pPr lvl="1"/>
            <a:r>
              <a:rPr lang="en-GB" altLang="en-US" sz="2400" dirty="0" smtClean="0">
                <a:latin typeface="TheSans B5 Plain"/>
              </a:rPr>
              <a:t>0.m x 2^exp (where </a:t>
            </a:r>
            <a:r>
              <a:rPr lang="en-GB" altLang="en-US" sz="2400" dirty="0" err="1" smtClean="0">
                <a:latin typeface="TheSans B5 Plain"/>
              </a:rPr>
              <a:t>exp</a:t>
            </a:r>
            <a:r>
              <a:rPr lang="en-GB" altLang="en-US" sz="2400" dirty="0" smtClean="0">
                <a:latin typeface="TheSans B5 Plain"/>
              </a:rPr>
              <a:t>=-126 or -1022)</a:t>
            </a:r>
          </a:p>
          <a:p>
            <a:pPr lvl="1"/>
            <a:r>
              <a:rPr lang="en-GB" altLang="en-US" sz="2400" dirty="0" err="1" smtClean="0">
                <a:latin typeface="TheSans B5 Plain"/>
              </a:rPr>
              <a:t>Denormalized</a:t>
            </a:r>
            <a:r>
              <a:rPr lang="en-GB" altLang="en-US" sz="2400" dirty="0" smtClean="0">
                <a:latin typeface="TheSans B5 Plain"/>
              </a:rPr>
              <a:t> storage generally means loss of expected precision</a:t>
            </a:r>
          </a:p>
          <a:p>
            <a:pPr lvl="1"/>
            <a:endParaRPr lang="en-GB" altLang="en-US" sz="2400" dirty="0" smtClean="0">
              <a:latin typeface="TheSans B5 Plain"/>
            </a:endParaRPr>
          </a:p>
          <a:p>
            <a:pPr lvl="1"/>
            <a:endParaRPr lang="en-GB" altLang="en-US" sz="2400" dirty="0" smtClean="0">
              <a:latin typeface="TheSans B5 Plai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BCEE5AED-94F6-4AFB-A024-355C44AD337F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61987"/>
          </a:xfrm>
        </p:spPr>
        <p:txBody>
          <a:bodyPr/>
          <a:lstStyle/>
          <a:p>
            <a:r>
              <a:rPr lang="en-GB" altLang="en-US" smtClean="0"/>
              <a:t>Testing and errors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7848600" cy="4572000"/>
          </a:xfrm>
        </p:spPr>
        <p:txBody>
          <a:bodyPr/>
          <a:lstStyle/>
          <a:p>
            <a:r>
              <a:rPr lang="en-GB" altLang="en-US" sz="2800" smtClean="0"/>
              <a:t>Limits to precision of inputs/outputs</a:t>
            </a:r>
          </a:p>
          <a:p>
            <a:pPr lvl="1"/>
            <a:r>
              <a:rPr lang="en-GB" altLang="en-US" sz="2800" smtClean="0">
                <a:latin typeface="TheSans B5 Plain"/>
              </a:rPr>
              <a:t>0.2 = 0.11 recurring</a:t>
            </a:r>
          </a:p>
          <a:p>
            <a:pPr lvl="1"/>
            <a:r>
              <a:rPr lang="en-GB" altLang="en-US" sz="2800" smtClean="0">
                <a:latin typeface="TheSans B5 Plain"/>
              </a:rPr>
              <a:t> PI irrational</a:t>
            </a:r>
          </a:p>
          <a:p>
            <a:pPr lvl="1"/>
            <a:r>
              <a:rPr lang="en-GB" altLang="en-US" sz="2800" smtClean="0">
                <a:latin typeface="TheSans B5 Plain"/>
              </a:rPr>
              <a:t>Floating point distribution is discrete input with spacing relative to logx </a:t>
            </a:r>
          </a:p>
          <a:p>
            <a:pPr lvl="1"/>
            <a:r>
              <a:rPr lang="en-GB" altLang="en-US" sz="2800" smtClean="0">
                <a:latin typeface="TheSans B5 Plain"/>
              </a:rPr>
              <a:t>Voltage sampled at a particular bit accuracy</a:t>
            </a:r>
          </a:p>
          <a:p>
            <a:r>
              <a:rPr lang="en-GB" altLang="en-US" sz="2800" smtClean="0"/>
              <a:t>Significance for testing</a:t>
            </a:r>
          </a:p>
          <a:p>
            <a:pPr lvl="1"/>
            <a:r>
              <a:rPr lang="en-GB" altLang="en-US" sz="2800" smtClean="0">
                <a:latin typeface="TheSans B5 Plain"/>
              </a:rPr>
              <a:t>Inputs are rounded leading to error on input</a:t>
            </a:r>
          </a:p>
          <a:p>
            <a:pPr lvl="1"/>
            <a:r>
              <a:rPr lang="en-GB" altLang="en-US" sz="2800" smtClean="0">
                <a:latin typeface="TheSans B5 Plain"/>
              </a:rPr>
              <a:t>Outputs are rounded leader to error when storing or returning output</a:t>
            </a:r>
          </a:p>
          <a:p>
            <a:endParaRPr lang="en-GB" altLang="en-US" sz="2800" smtClean="0"/>
          </a:p>
          <a:p>
            <a:pPr lvl="1"/>
            <a:endParaRPr lang="en-GB" altLang="en-US" sz="2800" smtClean="0">
              <a:latin typeface="TheSans B5 Plain"/>
            </a:endParaRPr>
          </a:p>
          <a:p>
            <a:pPr lvl="1"/>
            <a:endParaRPr lang="en-GB" altLang="en-US" sz="2800" smtClean="0">
              <a:latin typeface="TheSans B5 Plai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B97F0B69-CDA1-471B-BE13-53D266766077}" type="slidenum">
              <a:rPr lang="en-US" altLang="en-US" sz="1200">
                <a:solidFill>
                  <a:srgbClr val="08515E"/>
                </a:solidFill>
              </a:rPr>
              <a:pPr/>
              <a:t>21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Unit of least precision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smallest amount a number can be changed by in a given representation</a:t>
            </a:r>
          </a:p>
          <a:p>
            <a:r>
              <a:rPr lang="en-GB" altLang="en-US" smtClean="0"/>
              <a:t>For int   long etc ULP = 1</a:t>
            </a:r>
          </a:p>
          <a:p>
            <a:r>
              <a:rPr lang="en-GB" altLang="en-US" smtClean="0"/>
              <a:t>For fixed point with 3-binary fraction digits ULP = ½ ^ 3</a:t>
            </a:r>
          </a:p>
          <a:p>
            <a:r>
              <a:rPr lang="en-GB" altLang="en-US" smtClean="0"/>
              <a:t>For floating point ULP changes with the number, small numbers have small ULP large numbers have large ULP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C2F4488D-EA18-409D-BFCE-7156BA199D40}" type="slidenum">
              <a:rPr lang="en-US" altLang="en-US" sz="1200">
                <a:solidFill>
                  <a:srgbClr val="08515E"/>
                </a:solidFill>
              </a:rPr>
              <a:pPr/>
              <a:t>22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61987"/>
          </a:xfrm>
        </p:spPr>
        <p:txBody>
          <a:bodyPr/>
          <a:lstStyle/>
          <a:p>
            <a:r>
              <a:rPr lang="en-GB" altLang="en-US" smtClean="0"/>
              <a:t>Floating point distribution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17240"/>
            <a:ext cx="7848600" cy="4572000"/>
          </a:xfrm>
          <a:blipFill rotWithShape="1">
            <a:blip r:embed="rId2"/>
            <a:stretch>
              <a:fillRect l="-1708" t="-2800" b="-173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CD1B7B85-2CC7-4B53-9DCC-BA3AC01AA5ED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Conditioning number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BDD750A4-AE31-46AC-AC05-99816445F59A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latin typeface="TheSans B5 Plai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476375" y="1341438"/>
            <a:ext cx="6178550" cy="4400550"/>
          </a:xfrm>
          <a:custGeom>
            <a:avLst/>
            <a:gdLst>
              <a:gd name="connsiteX0" fmla="*/ 0 w 6178858"/>
              <a:gd name="connsiteY0" fmla="*/ 4243526 h 4401425"/>
              <a:gd name="connsiteX1" fmla="*/ 1660124 w 6178858"/>
              <a:gd name="connsiteY1" fmla="*/ 2574524 h 4401425"/>
              <a:gd name="connsiteX2" fmla="*/ 2361460 w 6178858"/>
              <a:gd name="connsiteY2" fmla="*/ 3719744 h 4401425"/>
              <a:gd name="connsiteX3" fmla="*/ 4270159 w 6178858"/>
              <a:gd name="connsiteY3" fmla="*/ 4190260 h 4401425"/>
              <a:gd name="connsiteX4" fmla="*/ 6072326 w 6178858"/>
              <a:gd name="connsiteY4" fmla="*/ 213064 h 4401425"/>
              <a:gd name="connsiteX5" fmla="*/ 6072326 w 6178858"/>
              <a:gd name="connsiteY5" fmla="*/ 213064 h 4401425"/>
              <a:gd name="connsiteX6" fmla="*/ 6072326 w 6178858"/>
              <a:gd name="connsiteY6" fmla="*/ 213064 h 4401425"/>
              <a:gd name="connsiteX7" fmla="*/ 6178858 w 6178858"/>
              <a:gd name="connsiteY7" fmla="*/ 0 h 440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8858" h="4401425">
                <a:moveTo>
                  <a:pt x="0" y="4243526"/>
                </a:moveTo>
                <a:cubicBezTo>
                  <a:pt x="633273" y="3452673"/>
                  <a:pt x="1266547" y="2661821"/>
                  <a:pt x="1660124" y="2574524"/>
                </a:cubicBezTo>
                <a:cubicBezTo>
                  <a:pt x="2053701" y="2487227"/>
                  <a:pt x="1926454" y="3450455"/>
                  <a:pt x="2361460" y="3719744"/>
                </a:cubicBezTo>
                <a:cubicBezTo>
                  <a:pt x="2796466" y="3989033"/>
                  <a:pt x="3651681" y="4774707"/>
                  <a:pt x="4270159" y="4190260"/>
                </a:cubicBezTo>
                <a:cubicBezTo>
                  <a:pt x="4888637" y="3605813"/>
                  <a:pt x="6072326" y="213064"/>
                  <a:pt x="6072326" y="213064"/>
                </a:cubicBezTo>
                <a:lnTo>
                  <a:pt x="6072326" y="213064"/>
                </a:lnTo>
                <a:lnTo>
                  <a:pt x="6072326" y="213064"/>
                </a:lnTo>
                <a:lnTo>
                  <a:pt x="617885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788" y="4652963"/>
            <a:ext cx="0" cy="1368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50088" y="2997200"/>
            <a:ext cx="0" cy="30241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788" y="6021388"/>
            <a:ext cx="76358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6227763" y="6027738"/>
            <a:ext cx="83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error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46650" y="5337175"/>
            <a:ext cx="0" cy="40481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22"/>
          <p:cNvSpPr txBox="1">
            <a:spLocks noChangeArrowheads="1"/>
          </p:cNvSpPr>
          <p:nvPr/>
        </p:nvSpPr>
        <p:spPr bwMode="auto">
          <a:xfrm>
            <a:off x="5187950" y="3549650"/>
            <a:ext cx="1039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Error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output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932363" y="5741988"/>
            <a:ext cx="0" cy="2857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51338" y="5416550"/>
            <a:ext cx="0" cy="6048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2" name="TextBox 29"/>
          <p:cNvSpPr txBox="1">
            <a:spLocks noChangeArrowheads="1"/>
          </p:cNvSpPr>
          <p:nvPr/>
        </p:nvSpPr>
        <p:spPr bwMode="auto">
          <a:xfrm>
            <a:off x="4351338" y="6029325"/>
            <a:ext cx="836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error</a:t>
            </a:r>
          </a:p>
        </p:txBody>
      </p:sp>
      <p:sp>
        <p:nvSpPr>
          <p:cNvPr id="29713" name="TextBox 32"/>
          <p:cNvSpPr txBox="1">
            <a:spLocks noChangeArrowheads="1"/>
          </p:cNvSpPr>
          <p:nvPr/>
        </p:nvSpPr>
        <p:spPr bwMode="auto">
          <a:xfrm>
            <a:off x="2916238" y="5054600"/>
            <a:ext cx="1039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Error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TheSans B5 Plain"/>
              </a:rPr>
              <a:t>output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51338" y="6021388"/>
            <a:ext cx="59531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00788" y="2997200"/>
            <a:ext cx="0" cy="16557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8229600" cy="661988"/>
          </a:xfrm>
        </p:spPr>
        <p:txBody>
          <a:bodyPr/>
          <a:lstStyle/>
          <a:p>
            <a:r>
              <a:rPr lang="en-GB" altLang="en-US" dirty="0" smtClean="0"/>
              <a:t>  1/(x-3)(</a:t>
            </a:r>
            <a:r>
              <a:rPr lang="en-GB" altLang="en-US" dirty="0" smtClean="0"/>
              <a:t>x-6)  </a:t>
            </a:r>
            <a:r>
              <a:rPr lang="en-GB" altLang="en-US" dirty="0" smtClean="0"/>
              <a:t>see where the function poorly conditioned</a:t>
            </a:r>
          </a:p>
        </p:txBody>
      </p:sp>
      <p:pic>
        <p:nvPicPr>
          <p:cNvPr id="30723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341438"/>
            <a:ext cx="7705725" cy="4967287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8C4176E8-42B9-4400-8658-607702FBDA95}" type="slidenum">
              <a:rPr lang="en-US" altLang="en-US" sz="1200">
                <a:solidFill>
                  <a:srgbClr val="08515E"/>
                </a:solidFill>
              </a:rPr>
              <a:pPr/>
              <a:t>25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in output/change in input</a:t>
            </a:r>
          </a:p>
          <a:p>
            <a:r>
              <a:rPr lang="en-GB" dirty="0" smtClean="0"/>
              <a:t>(f(</a:t>
            </a:r>
            <a:r>
              <a:rPr lang="en-GB" dirty="0" err="1" smtClean="0"/>
              <a:t>x+error</a:t>
            </a:r>
            <a:r>
              <a:rPr lang="en-GB" dirty="0" smtClean="0"/>
              <a:t>)-f(x</a:t>
            </a:r>
            <a:r>
              <a:rPr lang="en-GB" dirty="0" smtClean="0"/>
              <a:t>))/</a:t>
            </a:r>
            <a:r>
              <a:rPr lang="en-GB" dirty="0" smtClean="0"/>
              <a:t>error</a:t>
            </a:r>
          </a:p>
          <a:p>
            <a:r>
              <a:rPr lang="en-GB" dirty="0" smtClean="0"/>
              <a:t>For any given function the condition number is a function of x and error</a:t>
            </a:r>
          </a:p>
          <a:p>
            <a:r>
              <a:rPr lang="en-GB" dirty="0" smtClean="0"/>
              <a:t>If error is small the condition number approximates to dx/</a:t>
            </a:r>
            <a:r>
              <a:rPr lang="en-GB" dirty="0" err="1" smtClean="0"/>
              <a:t>dy</a:t>
            </a:r>
            <a:r>
              <a:rPr lang="en-GB" dirty="0" smtClean="0"/>
              <a:t> (first order differential)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 </a:t>
            </a:r>
            <a:fld id="{DB1A29C8-4C95-4EB5-8D91-14D5137F0D3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8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661988"/>
          </a:xfrm>
        </p:spPr>
        <p:txBody>
          <a:bodyPr/>
          <a:lstStyle/>
          <a:p>
            <a:r>
              <a:rPr lang="en-GB" altLang="en-US" smtClean="0"/>
              <a:t>Condition number examples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79388" y="1089025"/>
            <a:ext cx="8126412" cy="4572000"/>
          </a:xfrm>
        </p:spPr>
        <p:txBody>
          <a:bodyPr/>
          <a:lstStyle/>
          <a:p>
            <a:r>
              <a:rPr lang="en-GB" altLang="en-US" sz="2800" smtClean="0"/>
              <a:t>f(x) = x/(1-x)</a:t>
            </a:r>
          </a:p>
          <a:p>
            <a:r>
              <a:rPr lang="en-GB" altLang="en-US" sz="2800" smtClean="0"/>
              <a:t>X=0.998  error = 0.0001</a:t>
            </a:r>
          </a:p>
          <a:p>
            <a:r>
              <a:rPr lang="en-GB" altLang="en-US" sz="2800" smtClean="0"/>
              <a:t>F(x+error) = 0.9981/(1-0.9981) = 525.3</a:t>
            </a:r>
          </a:p>
          <a:p>
            <a:r>
              <a:rPr lang="en-GB" altLang="en-US" sz="2800" smtClean="0"/>
              <a:t>F(x) = 0.998/(1-0.998) = 499</a:t>
            </a:r>
          </a:p>
          <a:p>
            <a:r>
              <a:rPr lang="en-GB" altLang="en-US" sz="2800" smtClean="0"/>
              <a:t>F(x+error)-F(x) = 26.315789</a:t>
            </a:r>
          </a:p>
          <a:p>
            <a:r>
              <a:rPr lang="en-GB" altLang="en-US" sz="2800" smtClean="0"/>
              <a:t>C(0.998) = 26.315789/0.0001 = 263,158</a:t>
            </a:r>
          </a:p>
          <a:p>
            <a:r>
              <a:rPr lang="en-GB" altLang="en-US" sz="2800" smtClean="0"/>
              <a:t>X=0.999 error = 0.0001</a:t>
            </a:r>
          </a:p>
          <a:p>
            <a:r>
              <a:rPr lang="en-GB" altLang="en-US" sz="2800" smtClean="0"/>
              <a:t>F(x+error) = 0.9991/(1-0.9991) = 1110.1</a:t>
            </a:r>
          </a:p>
          <a:p>
            <a:r>
              <a:rPr lang="en-GB" altLang="en-US" sz="2800" smtClean="0"/>
              <a:t>F(x) = 0.999/(1-0.999) = 999</a:t>
            </a:r>
          </a:p>
          <a:p>
            <a:r>
              <a:rPr lang="en-GB" altLang="en-US" sz="2800" smtClean="0"/>
              <a:t>F(x+error)-F(x) = 111.11</a:t>
            </a:r>
          </a:p>
          <a:p>
            <a:r>
              <a:rPr lang="en-GB" altLang="en-US" sz="2800" smtClean="0"/>
              <a:t>C(0.999) = 111.11 /0.0001 = 1,111,111 </a:t>
            </a:r>
          </a:p>
          <a:p>
            <a:endParaRPr lang="en-GB" altLang="en-US" sz="2800" smtClean="0"/>
          </a:p>
          <a:p>
            <a:endParaRPr lang="en-GB" altLang="en-US" sz="2800" smtClean="0"/>
          </a:p>
          <a:p>
            <a:endParaRPr lang="en-GB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5312442C-603F-442D-AB66-680ED4C06C5E}" type="slidenum">
              <a:rPr lang="en-US" altLang="en-US" sz="1200">
                <a:solidFill>
                  <a:srgbClr val="08515E"/>
                </a:solidFill>
              </a:rPr>
              <a:pPr/>
              <a:t>27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661988"/>
          </a:xfrm>
        </p:spPr>
        <p:txBody>
          <a:bodyPr/>
          <a:lstStyle/>
          <a:p>
            <a:r>
              <a:rPr lang="en-GB" altLang="en-US" smtClean="0"/>
              <a:t>Conditioning implications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7848600" cy="4572000"/>
          </a:xfrm>
        </p:spPr>
        <p:txBody>
          <a:bodyPr/>
          <a:lstStyle/>
          <a:p>
            <a:r>
              <a:rPr lang="en-GB" altLang="en-US" sz="2400" smtClean="0"/>
              <a:t>Example</a:t>
            </a:r>
          </a:p>
          <a:p>
            <a:pPr lvl="1"/>
            <a:r>
              <a:rPr lang="en-GB" altLang="en-US" sz="2400" smtClean="0">
                <a:latin typeface="TheSans B5 Plain"/>
              </a:rPr>
              <a:t>When solving linear equations, the system is called ill-conditioned if a small change in the input causes a large change in solution</a:t>
            </a:r>
          </a:p>
          <a:p>
            <a:r>
              <a:rPr lang="en-GB" altLang="en-US" sz="2400" smtClean="0"/>
              <a:t>So ill-conditioned designs/algorithms can cause</a:t>
            </a:r>
          </a:p>
          <a:p>
            <a:pPr lvl="1"/>
            <a:r>
              <a:rPr lang="en-GB" altLang="en-US" sz="2400" smtClean="0">
                <a:latin typeface="TheSans B5 Plain"/>
              </a:rPr>
              <a:t>Instability of output</a:t>
            </a:r>
          </a:p>
          <a:p>
            <a:pPr lvl="1"/>
            <a:r>
              <a:rPr lang="en-GB" altLang="en-US" sz="2400" smtClean="0">
                <a:latin typeface="TheSans B5 Plain"/>
              </a:rPr>
              <a:t>Problems with the behaviour of physical systems, imagine electronic circuit, each component can have a range of values due to component tolerances</a:t>
            </a:r>
          </a:p>
          <a:p>
            <a:pPr lvl="1"/>
            <a:r>
              <a:rPr lang="en-GB" altLang="en-US" sz="2400" smtClean="0">
                <a:latin typeface="TheSans B5 Plain"/>
              </a:rPr>
              <a:t>Example V = Vin x (5-R)  is R value is close to 5 small change in R lead to large change in V</a:t>
            </a:r>
          </a:p>
          <a:p>
            <a:pPr lvl="1"/>
            <a:endParaRPr lang="en-GB" altLang="en-US" sz="2400" smtClean="0">
              <a:latin typeface="TheSans B5 Plain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554B6FE0-FC34-4A12-98AF-39AEDC8D7236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Conditioning in algorithmic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y</a:t>
            </a:r>
            <a:r>
              <a:rPr lang="en-GB" dirty="0" smtClean="0"/>
              <a:t>1=1/(1-x)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/>
              <a:t>y</a:t>
            </a:r>
            <a:r>
              <a:rPr lang="en-GB" dirty="0" smtClean="0"/>
              <a:t>2=y1 x (1-x)*(1+x)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/>
              <a:t>y</a:t>
            </a:r>
            <a:r>
              <a:rPr lang="en-GB" dirty="0" smtClean="0"/>
              <a:t>2 should equal?</a:t>
            </a:r>
          </a:p>
          <a:p>
            <a:pPr>
              <a:defRPr/>
            </a:pPr>
            <a:r>
              <a:rPr lang="en-GB" dirty="0"/>
              <a:t>y</a:t>
            </a:r>
            <a:r>
              <a:rPr lang="en-GB" dirty="0" smtClean="0"/>
              <a:t>2=(1+x)  if x=1 y2=2</a:t>
            </a:r>
          </a:p>
          <a:p>
            <a:pPr>
              <a:defRPr/>
            </a:pPr>
            <a:r>
              <a:rPr lang="en-GB" dirty="0" smtClean="0"/>
              <a:t>but does it?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D7ECEBCE-04A4-4B7C-9390-3946CAE59692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9563"/>
            <a:ext cx="8229600" cy="661987"/>
          </a:xfrm>
        </p:spPr>
        <p:txBody>
          <a:bodyPr/>
          <a:lstStyle/>
          <a:p>
            <a:r>
              <a:rPr lang="en-GB" altLang="en-US" dirty="0" smtClean="0"/>
              <a:t>Testing numeric functions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7504" y="741550"/>
            <a:ext cx="8928992" cy="4572000"/>
          </a:xfrm>
        </p:spPr>
        <p:txBody>
          <a:bodyPr/>
          <a:lstStyle/>
          <a:p>
            <a:r>
              <a:rPr lang="en-GB" altLang="en-US" dirty="0" smtClean="0"/>
              <a:t>Two basic categories</a:t>
            </a:r>
          </a:p>
          <a:p>
            <a:pPr lvl="1"/>
            <a:r>
              <a:rPr lang="en-GB" altLang="en-US" dirty="0" smtClean="0">
                <a:latin typeface="TheSans B5 Plain"/>
              </a:rPr>
              <a:t>Integer functions</a:t>
            </a:r>
          </a:p>
          <a:p>
            <a:pPr lvl="1"/>
            <a:r>
              <a:rPr lang="en-GB" altLang="en-US" dirty="0" smtClean="0">
                <a:latin typeface="TheSans B5 Plain"/>
              </a:rPr>
              <a:t>Real number functions</a:t>
            </a:r>
          </a:p>
          <a:p>
            <a:r>
              <a:rPr lang="en-GB" altLang="en-US" dirty="0" smtClean="0"/>
              <a:t>Discrete integer functions</a:t>
            </a:r>
          </a:p>
          <a:p>
            <a:pPr lvl="1"/>
            <a:r>
              <a:rPr lang="en-GB" altLang="en-US" dirty="0" smtClean="0">
                <a:latin typeface="TheSans B5 Plain"/>
              </a:rPr>
              <a:t>Large but finite space</a:t>
            </a:r>
          </a:p>
          <a:p>
            <a:pPr lvl="1"/>
            <a:r>
              <a:rPr lang="en-GB" altLang="en-US" dirty="0" smtClean="0">
                <a:latin typeface="TheSans B5 Plain"/>
              </a:rPr>
              <a:t>In theory possible to test every case</a:t>
            </a:r>
          </a:p>
          <a:p>
            <a:pPr lvl="1"/>
            <a:r>
              <a:rPr lang="en-GB" altLang="en-US" dirty="0" smtClean="0">
                <a:latin typeface="TheSans B5 Plain"/>
              </a:rPr>
              <a:t>e.g. multiple 2 8 bit numbers, 2^16=65,536 cases</a:t>
            </a:r>
          </a:p>
          <a:p>
            <a:r>
              <a:rPr lang="en-GB" altLang="en-US" dirty="0" smtClean="0"/>
              <a:t>Floating point inputs</a:t>
            </a:r>
          </a:p>
          <a:p>
            <a:pPr lvl="1"/>
            <a:r>
              <a:rPr lang="en-GB" altLang="en-US" dirty="0" smtClean="0">
                <a:latin typeface="TheSans B5 Plain"/>
              </a:rPr>
              <a:t>Infinite domain mapped to finite address space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 smtClean="0">
                <a:solidFill>
                  <a:srgbClr val="08515E"/>
                </a:solidFill>
              </a:rPr>
              <a:t>COMP220/185</a:t>
            </a:r>
            <a:endParaRPr lang="en-US" sz="1200" dirty="0" smtClean="0">
              <a:solidFill>
                <a:srgbClr val="08515E"/>
              </a:solidFill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763C3B34-11F5-401F-8432-8814CD76123E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Conditioning number and testing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7848600" cy="4572000"/>
          </a:xfrm>
        </p:spPr>
        <p:txBody>
          <a:bodyPr/>
          <a:lstStyle/>
          <a:p>
            <a:r>
              <a:rPr lang="en-GB" altLang="en-US" smtClean="0"/>
              <a:t>If 1 of your calculation steps has high condition number, this can lead to large errors on result</a:t>
            </a:r>
          </a:p>
          <a:p>
            <a:r>
              <a:rPr lang="en-GB" altLang="en-US" smtClean="0"/>
              <a:t>Possible to have well conditioned function but with poorly conditioned step in algorithm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88BE9848-7D0A-4381-9CC2-091211AFDCF7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61988"/>
          </a:xfrm>
        </p:spPr>
        <p:txBody>
          <a:bodyPr/>
          <a:lstStyle/>
          <a:p>
            <a:r>
              <a:rPr lang="en-GB" altLang="en-US" smtClean="0"/>
              <a:t>Testing numeric functions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7848600" cy="4572000"/>
          </a:xfrm>
        </p:spPr>
        <p:txBody>
          <a:bodyPr/>
          <a:lstStyle/>
          <a:p>
            <a:r>
              <a:rPr lang="en-GB" altLang="en-US" smtClean="0"/>
              <a:t>| Fcalc(x)- Ftrue(x) | &lt; tolerance</a:t>
            </a:r>
          </a:p>
          <a:p>
            <a:endParaRPr lang="en-GB" altLang="en-US" smtClean="0"/>
          </a:p>
          <a:p>
            <a:r>
              <a:rPr lang="en-GB" altLang="en-US" smtClean="0"/>
              <a:t>Fcalc(x) is the value produce by our program</a:t>
            </a:r>
          </a:p>
          <a:p>
            <a:r>
              <a:rPr lang="en-GB" altLang="en-US" smtClean="0"/>
              <a:t>To calculate Ftrue we can use a arbitary precision maths package such as GMP</a:t>
            </a:r>
          </a:p>
          <a:p>
            <a:pPr lvl="1"/>
            <a:r>
              <a:rPr lang="en-GB" altLang="en-US" smtClean="0">
                <a:latin typeface="TheSans B5 Plain"/>
              </a:rPr>
              <a:t>gmplib.org</a:t>
            </a:r>
          </a:p>
          <a:p>
            <a:r>
              <a:rPr lang="en-GB" altLang="en-US" smtClean="0"/>
              <a:t>But what about the tolerance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91AFA36C-470C-433C-877C-3C5BEC59FE50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Tolerance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Error in storage = ULP</a:t>
            </a:r>
          </a:p>
          <a:p>
            <a:r>
              <a:rPr lang="en-GB" altLang="en-US" smtClean="0"/>
              <a:t>Function of Unit of Least Precision</a:t>
            </a:r>
          </a:p>
          <a:p>
            <a:pPr lvl="1"/>
            <a:r>
              <a:rPr lang="en-GB" altLang="en-US" smtClean="0">
                <a:latin typeface="TheSans B5 Plain"/>
              </a:rPr>
              <a:t>This is dependent on X</a:t>
            </a:r>
          </a:p>
          <a:p>
            <a:r>
              <a:rPr lang="en-GB" altLang="en-US" smtClean="0"/>
              <a:t>Function of the condition number</a:t>
            </a:r>
          </a:p>
          <a:p>
            <a:pPr lvl="1"/>
            <a:r>
              <a:rPr lang="en-GB" altLang="en-US" smtClean="0">
                <a:latin typeface="TheSans B5 Plain"/>
              </a:rPr>
              <a:t>The greater the condition number, the greater the effect of loss of precision</a:t>
            </a:r>
          </a:p>
          <a:p>
            <a:r>
              <a:rPr lang="en-GB" altLang="en-US" smtClean="0"/>
              <a:t>In general</a:t>
            </a:r>
          </a:p>
          <a:p>
            <a:pPr lvl="1"/>
            <a:r>
              <a:rPr lang="en-GB" altLang="en-US" smtClean="0">
                <a:latin typeface="TheSans B5 Plain"/>
              </a:rPr>
              <a:t>Tolerance &lt;= Cn(x) x ULP</a:t>
            </a:r>
          </a:p>
          <a:p>
            <a:pPr lvl="1"/>
            <a:endParaRPr lang="en-GB" altLang="en-US" smtClean="0">
              <a:latin typeface="TheSans B5 Plain"/>
            </a:endParaRPr>
          </a:p>
          <a:p>
            <a:pPr lvl="1"/>
            <a:endParaRPr lang="en-GB" altLang="en-US" smtClean="0">
              <a:latin typeface="TheSans B5 Plain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EC985E3D-F7B5-4C3D-ABF6-9CC2D50405F0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Types of function test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980728"/>
            <a:ext cx="7848600" cy="4572000"/>
          </a:xfrm>
          <a:blipFill>
            <a:blip r:embed="rId2"/>
            <a:stretch>
              <a:fillRect l="-1398" t="-2400" b="-7867"/>
            </a:stretch>
          </a:blipFill>
          <a:extLst/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344A0895-EC9A-403F-BCB1-76CD18E25FF6}" type="slidenum">
              <a:rPr lang="en-US" altLang="en-US" sz="1200">
                <a:solidFill>
                  <a:srgbClr val="08515E"/>
                </a:solidFill>
              </a:rPr>
              <a:pPr/>
              <a:t>33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Numeric test examples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Log</a:t>
            </a:r>
            <a:r>
              <a:rPr lang="en-GB" altLang="en-US" sz="2000" dirty="0" smtClean="0"/>
              <a:t>10 function</a:t>
            </a:r>
            <a:endParaRPr lang="en-GB" altLang="en-US" dirty="0" smtClean="0"/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(1)=0  (true for all logs)</a:t>
            </a:r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(10)=1</a:t>
            </a:r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(100</a:t>
            </a:r>
            <a:r>
              <a:rPr lang="en-GB" altLang="en-US" dirty="0" smtClean="0"/>
              <a:t>)=</a:t>
            </a:r>
            <a:r>
              <a:rPr lang="en-GB" altLang="en-US" dirty="0"/>
              <a:t>2</a:t>
            </a:r>
            <a:endParaRPr lang="en-GB" altLang="en-US" dirty="0" smtClean="0"/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sqrt</a:t>
            </a:r>
            <a:r>
              <a:rPr lang="en-GB" altLang="en-US" dirty="0" smtClean="0"/>
              <a:t>(10)) = 0.5</a:t>
            </a:r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(0.1)=-1</a:t>
            </a:r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(0)=Error</a:t>
            </a:r>
          </a:p>
          <a:p>
            <a:r>
              <a:rPr lang="en-GB" altLang="en-US" dirty="0" smtClean="0"/>
              <a:t>Log</a:t>
            </a:r>
            <a:r>
              <a:rPr lang="en-GB" altLang="en-US" sz="1600" dirty="0" smtClean="0"/>
              <a:t>10</a:t>
            </a:r>
            <a:r>
              <a:rPr lang="en-GB" altLang="en-US" dirty="0" smtClean="0"/>
              <a:t>(-1)=Error</a:t>
            </a:r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8EF0CE6B-F288-4F4A-BC4B-5A441EEAFC68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229600" cy="661988"/>
          </a:xfrm>
        </p:spPr>
        <p:txBody>
          <a:bodyPr/>
          <a:lstStyle/>
          <a:p>
            <a:r>
              <a:rPr lang="en-GB" altLang="en-US" smtClean="0"/>
              <a:t>Special values</a:t>
            </a:r>
          </a:p>
        </p:txBody>
      </p:sp>
      <p:sp>
        <p:nvSpPr>
          <p:cNvPr id="24579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288" y="908050"/>
            <a:ext cx="7848600" cy="4572000"/>
          </a:xfrm>
          <a:blipFill>
            <a:blip r:embed="rId2"/>
            <a:stretch>
              <a:fillRect l="-1787" t="-2800" b="-21600"/>
            </a:stretch>
          </a:blipFill>
          <a:extLst/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63A7F301-96F5-44CB-9A99-DCD0E9BF3EA9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Inverse function tests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1708" r="-209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74693ADB-D4AE-4C00-A228-F24BDD719E49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Inverse functions	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61256"/>
            <a:ext cx="7848600" cy="4572000"/>
          </a:xfrm>
          <a:blipFill>
            <a:blip r:embed="rId2"/>
            <a:stretch>
              <a:fillRect l="-1708" t="-2800" b="-5600"/>
            </a:stretch>
          </a:blipFill>
          <a:extLst/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831A535B-61D0-44B3-967F-447E2A697296}" type="slidenum">
              <a:rPr lang="en-US" altLang="en-US" sz="1200">
                <a:solidFill>
                  <a:srgbClr val="08515E"/>
                </a:solidFill>
              </a:rPr>
              <a:pPr/>
              <a:t>37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Limitations of identities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320" r="-85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smtClean="0">
                <a:solidFill>
                  <a:srgbClr val="08515E"/>
                </a:solidFill>
              </a:rPr>
              <a:t>COMP220/185</a:t>
            </a:r>
            <a:endParaRPr lang="en-US" sz="1200" smtClean="0">
              <a:solidFill>
                <a:srgbClr val="08515E"/>
              </a:solidFill>
            </a:endParaRP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9B111671-A34E-42E7-9683-75D958F7B61C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Junit tolerance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public static void </a:t>
            </a:r>
            <a:r>
              <a:rPr lang="en-GB" altLang="en-US" b="1" smtClean="0">
                <a:hlinkClick r:id="rId2"/>
              </a:rPr>
              <a:t>assertEquals</a:t>
            </a:r>
            <a:r>
              <a:rPr lang="en-GB" altLang="en-US" smtClean="0"/>
              <a:t>(double expected, double actual, double delta)</a:t>
            </a:r>
          </a:p>
          <a:p>
            <a:r>
              <a:rPr lang="en-GB" altLang="en-US" smtClean="0"/>
              <a:t>Delta = tolerance</a:t>
            </a:r>
          </a:p>
          <a:p>
            <a:r>
              <a:rPr lang="en-GB" altLang="en-US" smtClean="0"/>
              <a:t>If expected = Nan , actual = Nan then test passes</a:t>
            </a:r>
          </a:p>
          <a:p>
            <a:r>
              <a:rPr lang="en-GB" altLang="en-US" smtClean="0"/>
              <a:t>If expected = infinite, delta not ignored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D7D379E3-CBDD-4C64-B2F6-116EF38BE21D}" type="slidenum">
              <a:rPr lang="en-US" altLang="en-US" sz="1200">
                <a:solidFill>
                  <a:srgbClr val="08515E"/>
                </a:solidFill>
              </a:rPr>
              <a:pPr/>
              <a:t>39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Integer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8-bit 0-255 or -128 to +127</a:t>
            </a:r>
          </a:p>
          <a:p>
            <a:pPr>
              <a:defRPr/>
            </a:pPr>
            <a:r>
              <a:rPr lang="en-GB" dirty="0" smtClean="0"/>
              <a:t>32-bit 0- 4,294,967,295 or   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dirty="0" smtClean="0"/>
              <a:t>        -2,147,483,648 to 2147483647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dirty="0" smtClean="0"/>
              <a:t>64-bit space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dirty="0" smtClean="0"/>
              <a:t>   0 to 18,446,744,073,709,551,616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BC6CD217-FD29-4ECB-A9BA-67C694FB38D7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Intermediary results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17240"/>
            <a:ext cx="7848600" cy="4572000"/>
          </a:xfrm>
          <a:blipFill>
            <a:blip r:embed="rId2"/>
            <a:stretch>
              <a:fillRect l="-1398" t="-2400" r="-776" b="-6133"/>
            </a:stretch>
          </a:blipFill>
          <a:extLst/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6103A2CA-CCDF-4AD9-B0F3-30AAD8C72E2E}" type="slidenum">
              <a:rPr lang="en-US" altLang="en-US" sz="1200">
                <a:solidFill>
                  <a:srgbClr val="08515E"/>
                </a:solidFill>
              </a:rPr>
              <a:pPr/>
              <a:t>40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Computing chances ill-conditioned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public double coinProb(int n,int c)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double prob=0.5;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double answer=1.0;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double fact1=factorial(n);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double fact2=factorial(n-c);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double fact3=factorial(c);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answer=(fact1/(fact2*fact3))*(Math.pow(prob, n));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return(answer);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D384EFC2-05EE-4ED4-9720-1A6ACC9ECD86}" type="slidenum">
              <a:rPr lang="en-US" altLang="en-US" sz="1200">
                <a:solidFill>
                  <a:srgbClr val="08515E"/>
                </a:solidFill>
              </a:rPr>
              <a:pPr/>
              <a:t>41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112713"/>
            <a:ext cx="8229600" cy="661988"/>
          </a:xfrm>
        </p:spPr>
        <p:txBody>
          <a:bodyPr/>
          <a:lstStyle/>
          <a:p>
            <a:r>
              <a:rPr lang="en-GB" altLang="en-US" sz="3200" smtClean="0"/>
              <a:t>Computing chance adjust algorithm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549275"/>
            <a:ext cx="7848600" cy="4572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public double coinProb1(int n,int c)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double answer=1.0;  double prob=0.5; int totalMul=n;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int idx2=1;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for (int idx=n;idx&gt;(n-c);idx--) {			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answer=answer*idx;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if (idx2&lt;c+1)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	answer=answer/idx2;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	idx2++;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while ((answer&gt;1) &amp;&amp; (totalMul&gt;0))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	answer=answer*prob;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	totalMul--;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}					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while(idx2&lt;c+1)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answer=answer/idx2;idx2++;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while (totalMul&gt;0)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	answer=answer*prob;totalMul--;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}			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	return(answer);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56EAE49D-DBBD-48D5-9350-40121A6CA713}" type="slidenum">
              <a:rPr lang="en-US" altLang="en-US" sz="1200">
                <a:solidFill>
                  <a:srgbClr val="08515E"/>
                </a:solidFill>
              </a:rPr>
              <a:pPr/>
              <a:t>42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Back to back testing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665288"/>
            <a:ext cx="8578850" cy="4572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/>
              <a:t>Random rnd=new Random(System.currentTimeMillis());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/>
              <a:t>for (int tests=0;tests&lt;20;tests++)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/>
              <a:t>	int n=5+rnd.nextInt(5);	// pick random n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/>
              <a:t>	int c=rnd.nextInt(n);	// pick random c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/>
              <a:t>	assertEquals("Back to back test for n="+n+"  			c="+c,calculator.coinProb(n, c),calculator.coinProb1(n, 	c),0.00000000001);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400" smtClean="0"/>
              <a:t>}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GB" alt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AA8B2C11-EE25-4520-9B32-6D9EFFFC6532}" type="slidenum">
              <a:rPr lang="en-US" altLang="en-US" sz="1200">
                <a:solidFill>
                  <a:srgbClr val="08515E"/>
                </a:solidFill>
              </a:rPr>
              <a:pPr/>
              <a:t>43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Numeric function testing relies on</a:t>
            </a:r>
          </a:p>
          <a:p>
            <a:pPr lvl="1"/>
            <a:r>
              <a:rPr lang="en-GB" altLang="en-US" smtClean="0">
                <a:latin typeface="TheSans B5 Plain"/>
              </a:rPr>
              <a:t>The properties of the function being tested (condition number, argument type)</a:t>
            </a:r>
          </a:p>
          <a:p>
            <a:pPr lvl="1"/>
            <a:r>
              <a:rPr lang="en-GB" altLang="en-US" smtClean="0">
                <a:latin typeface="TheSans B5 Plain"/>
              </a:rPr>
              <a:t>Having proper values for</a:t>
            </a:r>
          </a:p>
          <a:p>
            <a:pPr lvl="2"/>
            <a:r>
              <a:rPr lang="en-GB" altLang="en-US" smtClean="0">
                <a:latin typeface="TheSans B5 Plain"/>
              </a:rPr>
              <a:t>Correct function output</a:t>
            </a:r>
          </a:p>
          <a:p>
            <a:pPr lvl="2"/>
            <a:r>
              <a:rPr lang="en-GB" altLang="en-US" smtClean="0">
                <a:latin typeface="TheSans B5 Plain"/>
              </a:rPr>
              <a:t>Tolerance for the test</a:t>
            </a:r>
          </a:p>
          <a:p>
            <a:pPr lvl="2"/>
            <a:endParaRPr lang="en-GB" altLang="en-US" smtClean="0">
              <a:latin typeface="TheSans B5 Plain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 smtClean="0">
                <a:solidFill>
                  <a:srgbClr val="08515E"/>
                </a:solidFill>
              </a:rPr>
              <a:t>COMP220/185</a:t>
            </a:r>
            <a:endParaRPr lang="en-US" sz="1200" dirty="0" smtClean="0">
              <a:solidFill>
                <a:srgbClr val="08515E"/>
              </a:solidFill>
            </a:endParaRP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E747CD59-7CC4-4428-ADB7-C979BFB5EA44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mtClean="0"/>
              <a:t>Functions can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mtClean="0"/>
              <a:t>	Special values   golden values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mtClean="0"/>
              <a:t>	Linked together to give identities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mtClean="0"/>
              <a:t>	Be tested using a previously tested 	inverse function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heSans B5 Plai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heSans B5 Plai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heSans B5 Plai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</a:defRPr>
            </a:lvl9pPr>
          </a:lstStyle>
          <a:p>
            <a:pPr>
              <a:defRPr/>
            </a:pPr>
            <a:r>
              <a:rPr lang="en-IE" sz="1200" dirty="0" smtClean="0">
                <a:solidFill>
                  <a:srgbClr val="08515E"/>
                </a:solidFill>
              </a:rPr>
              <a:t>COMP220/185</a:t>
            </a:r>
            <a:endParaRPr lang="en-US" sz="1200" dirty="0" smtClean="0">
              <a:solidFill>
                <a:srgbClr val="08515E"/>
              </a:solidFill>
            </a:endParaRP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/>
              <a:buChar char="-"/>
              <a:defRPr sz="3200">
                <a:solidFill>
                  <a:srgbClr val="336600"/>
                </a:solidFill>
                <a:latin typeface="TheSans B5 Plain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heSans B5 Plain"/>
              </a:rPr>
              <a:t>slide  </a:t>
            </a:r>
            <a:fld id="{E5E3C1AE-5391-4958-A823-B8AF87412795}" type="slidenum">
              <a:rPr lang="en-US" altLang="en-US" sz="1200">
                <a:latin typeface="TheSans B5 Plain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latin typeface="TheSans B5 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61987"/>
          </a:xfrm>
        </p:spPr>
        <p:txBody>
          <a:bodyPr/>
          <a:lstStyle/>
          <a:p>
            <a:r>
              <a:rPr lang="en-GB" altLang="en-US" smtClean="0"/>
              <a:t>Review test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017588"/>
            <a:ext cx="7848600" cy="4572000"/>
          </a:xfrm>
        </p:spPr>
        <p:txBody>
          <a:bodyPr/>
          <a:lstStyle/>
          <a:p>
            <a:r>
              <a:rPr lang="en-GB" altLang="en-US" smtClean="0"/>
              <a:t>Assume your are storing in 8-bits fixed decimal storage, what will be the error when storing</a:t>
            </a:r>
          </a:p>
          <a:p>
            <a:pPr lvl="1"/>
            <a:r>
              <a:rPr lang="en-GB" altLang="en-US" smtClean="0">
                <a:latin typeface="TheSans B5 Plain"/>
              </a:rPr>
              <a:t>0.1</a:t>
            </a:r>
          </a:p>
          <a:p>
            <a:pPr lvl="1"/>
            <a:r>
              <a:rPr lang="en-GB" altLang="en-US" smtClean="0">
                <a:latin typeface="TheSans B5 Plain"/>
              </a:rPr>
              <a:t>0.25</a:t>
            </a:r>
          </a:p>
          <a:p>
            <a:pPr lvl="1"/>
            <a:r>
              <a:rPr lang="en-GB" altLang="en-US" smtClean="0">
                <a:latin typeface="TheSans B5 Plain"/>
              </a:rPr>
              <a:t>0.3</a:t>
            </a:r>
          </a:p>
          <a:p>
            <a:r>
              <a:rPr lang="en-GB" altLang="en-US" smtClean="0"/>
              <a:t>Assuming you are testing the function log(x-4) </a:t>
            </a:r>
          </a:p>
          <a:p>
            <a:r>
              <a:rPr lang="en-GB" altLang="en-US" smtClean="0"/>
              <a:t>Calculate the tolerance for testing x=3, assuming the error on input = 0.0002</a:t>
            </a:r>
          </a:p>
          <a:p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9006892D-C506-481E-A270-0E804699BFA6}" type="slidenum">
              <a:rPr lang="en-US" altLang="en-US" sz="1200">
                <a:solidFill>
                  <a:srgbClr val="08515E"/>
                </a:solidFill>
              </a:rPr>
              <a:pPr/>
              <a:t>46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Produce a set of tests for Log2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Assume you have the Math.pow function</a:t>
            </a:r>
          </a:p>
          <a:p>
            <a:r>
              <a:rPr lang="en-GB" altLang="en-US" smtClean="0"/>
              <a:t>Produce a full range of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46BC0E7A-402D-490C-916A-ACA417649E45}" type="slidenum">
              <a:rPr lang="en-US" altLang="en-US" sz="1200">
                <a:solidFill>
                  <a:srgbClr val="08515E"/>
                </a:solidFill>
              </a:rPr>
              <a:pPr/>
              <a:t>47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Binary representation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For integers representation as follows:</a:t>
            </a:r>
          </a:p>
          <a:p>
            <a:pPr marL="457200" lvl="1" indent="0">
              <a:buFont typeface="Times CE"/>
              <a:buNone/>
              <a:defRPr/>
            </a:pPr>
            <a:r>
              <a:rPr lang="en-GB" sz="2800" dirty="0" smtClean="0"/>
              <a:t>2^8  2^7  2^6  2^5  2^4 2^3 2^2 2^2 2^0</a:t>
            </a:r>
          </a:p>
          <a:p>
            <a:pPr marL="971550" lvl="1" indent="-514350">
              <a:buFont typeface="Times CE"/>
              <a:buAutoNum type="arabicPlain" startAt="256"/>
              <a:defRPr/>
            </a:pPr>
            <a:r>
              <a:rPr lang="en-GB" sz="2800" dirty="0" smtClean="0"/>
              <a:t> 128    64   32    16    8     4     2     1</a:t>
            </a:r>
          </a:p>
          <a:p>
            <a:pPr marL="457200" lvl="1" indent="0">
              <a:buFont typeface="Times CE"/>
              <a:buNone/>
              <a:defRPr/>
            </a:pPr>
            <a:endParaRPr lang="en-GB" sz="2800" dirty="0" smtClean="0"/>
          </a:p>
          <a:p>
            <a:pPr marL="457200" lvl="1" indent="0">
              <a:buFont typeface="Times CE"/>
              <a:buNone/>
              <a:defRPr/>
            </a:pPr>
            <a:r>
              <a:rPr lang="en-GB" sz="2800" dirty="0" smtClean="0"/>
              <a:t>For fractions</a:t>
            </a:r>
          </a:p>
          <a:p>
            <a:pPr marL="457200" lvl="1" indent="0">
              <a:buFont typeface="Times CE"/>
              <a:buNone/>
              <a:defRPr/>
            </a:pPr>
            <a:r>
              <a:rPr lang="en-GB" sz="2800" dirty="0" smtClean="0"/>
              <a:t>2^-1  2^-2  2^-3  2^-4  2^-5</a:t>
            </a:r>
          </a:p>
          <a:p>
            <a:pPr marL="457200" lvl="1" indent="0">
              <a:buFont typeface="Times CE"/>
              <a:buNone/>
              <a:defRPr/>
            </a:pPr>
            <a:r>
              <a:rPr lang="en-GB" sz="2800" dirty="0" smtClean="0"/>
              <a:t>½       ¼      1/8   1/32  1/64</a:t>
            </a:r>
          </a:p>
          <a:p>
            <a:pPr marL="457200" lvl="1" indent="0">
              <a:buFont typeface="Times CE"/>
              <a:buNone/>
              <a:defRPr/>
            </a:pPr>
            <a:endParaRPr lang="en-GB" sz="2800" dirty="0"/>
          </a:p>
          <a:p>
            <a:pPr marL="457200" lvl="1" indent="0">
              <a:buFont typeface="Times CE"/>
              <a:buNone/>
              <a:defRPr/>
            </a:pP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714A7473-C91A-4561-9C40-0D5FD988234F}" type="slidenum">
              <a:rPr lang="en-US" altLang="en-US" sz="1200">
                <a:solidFill>
                  <a:srgbClr val="08515E"/>
                </a:solidFill>
              </a:rPr>
              <a:pPr/>
              <a:t>5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0825" y="781050"/>
            <a:ext cx="8785225" cy="661988"/>
          </a:xfrm>
        </p:spPr>
        <p:txBody>
          <a:bodyPr/>
          <a:lstStyle/>
          <a:p>
            <a:r>
              <a:rPr lang="en-GB" altLang="en-US" smtClean="0"/>
              <a:t>Converting from decimal to binary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For integer part</a:t>
            </a:r>
          </a:p>
          <a:p>
            <a:pPr lvl="1"/>
            <a:r>
              <a:rPr lang="en-GB" altLang="en-US" dirty="0" smtClean="0">
                <a:latin typeface="TheSans B5 Plain"/>
              </a:rPr>
              <a:t>10</a:t>
            </a:r>
          </a:p>
          <a:p>
            <a:r>
              <a:rPr lang="en-GB" altLang="en-US" dirty="0" smtClean="0"/>
              <a:t>10 is even so first digit 0 then /2 -&gt;     0</a:t>
            </a:r>
          </a:p>
          <a:p>
            <a:r>
              <a:rPr lang="en-GB" altLang="en-US" dirty="0" smtClean="0"/>
              <a:t>5 is odd so next digit   1 then /2 -&gt;    10</a:t>
            </a:r>
          </a:p>
          <a:p>
            <a:r>
              <a:rPr lang="en-GB" altLang="en-US" dirty="0" smtClean="0"/>
              <a:t>2 is even so next digit 0 then /2 -&gt;  010</a:t>
            </a:r>
          </a:p>
          <a:p>
            <a:r>
              <a:rPr lang="en-GB" altLang="en-US" dirty="0" smtClean="0"/>
              <a:t>1 is odd so next digit  1 then /2 -&gt; 1010</a:t>
            </a:r>
          </a:p>
          <a:p>
            <a:r>
              <a:rPr lang="en-GB" altLang="en-US" dirty="0" smtClean="0"/>
              <a:t>0 means no more digits</a:t>
            </a:r>
          </a:p>
          <a:p>
            <a:r>
              <a:rPr lang="en-GB" altLang="en-US" dirty="0" smtClean="0"/>
              <a:t>So 10</a:t>
            </a:r>
            <a:r>
              <a:rPr lang="en-GB" altLang="en-US" b="1" baseline="-25000" dirty="0" smtClean="0"/>
              <a:t>10</a:t>
            </a:r>
            <a:r>
              <a:rPr lang="en-GB" altLang="en-US" dirty="0" smtClean="0"/>
              <a:t> = 1010</a:t>
            </a:r>
            <a:r>
              <a:rPr lang="en-GB" altLang="en-US" b="1" baseline="-25000" dirty="0" smtClean="0"/>
              <a:t>2</a:t>
            </a:r>
            <a:r>
              <a:rPr lang="en-GB" altLang="en-US" dirty="0" smtClean="0"/>
              <a:t> binary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FF3DB698-C8A3-42A8-A37D-0849EE9515B4}" type="slidenum">
              <a:rPr lang="en-US" altLang="en-US" sz="1200">
                <a:solidFill>
                  <a:srgbClr val="08515E"/>
                </a:solidFill>
              </a:rPr>
              <a:pPr/>
              <a:t>6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661987"/>
          </a:xfrm>
        </p:spPr>
        <p:txBody>
          <a:bodyPr/>
          <a:lstStyle/>
          <a:p>
            <a:r>
              <a:rPr lang="en-GB" altLang="en-US" smtClean="0"/>
              <a:t>Converting from decimal to binary fractions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33488"/>
            <a:ext cx="7848600" cy="4572000"/>
          </a:xfrm>
        </p:spPr>
        <p:txBody>
          <a:bodyPr/>
          <a:lstStyle/>
          <a:p>
            <a:r>
              <a:rPr lang="en-GB" altLang="en-US" smtClean="0"/>
              <a:t>0.625 decimal</a:t>
            </a:r>
          </a:p>
          <a:p>
            <a:r>
              <a:rPr lang="en-GB" altLang="en-US" smtClean="0"/>
              <a:t>X 2 = 1.25  is odd, digit is 1 -&gt;   0.1</a:t>
            </a:r>
          </a:p>
          <a:p>
            <a:r>
              <a:rPr lang="en-GB" altLang="en-US" smtClean="0"/>
              <a:t>X 2 = 2.5  is even, digit is 0 -&gt; 0.10</a:t>
            </a:r>
          </a:p>
          <a:p>
            <a:r>
              <a:rPr lang="en-GB" altLang="en-US" smtClean="0"/>
              <a:t>X2 = 5 is odd, digit is 1 -&gt; 0.101</a:t>
            </a:r>
          </a:p>
          <a:p>
            <a:r>
              <a:rPr lang="en-GB" altLang="en-US" smtClean="0"/>
              <a:t>You can also throw away the integer part each time you convert</a:t>
            </a:r>
          </a:p>
          <a:p>
            <a:pPr lvl="1"/>
            <a:r>
              <a:rPr lang="en-GB" altLang="en-US" smtClean="0">
                <a:latin typeface="TheSans B5 Plain"/>
              </a:rPr>
              <a:t>0.625 x 2 -&gt; 1.25   Digit = 1  (0.1)</a:t>
            </a:r>
          </a:p>
          <a:p>
            <a:pPr lvl="1"/>
            <a:r>
              <a:rPr lang="en-GB" altLang="en-US" smtClean="0">
                <a:latin typeface="TheSans B5 Plain"/>
              </a:rPr>
              <a:t>0.25 x 2 -&gt; 0.5  Digit = 0 (0.10)</a:t>
            </a:r>
          </a:p>
          <a:p>
            <a:pPr lvl="1"/>
            <a:r>
              <a:rPr lang="en-GB" altLang="en-US" smtClean="0">
                <a:latin typeface="TheSans B5 Plain"/>
              </a:rPr>
              <a:t>0.5 x 2 -&gt; 1.0  Digit = 1 (0.101)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95521B93-60A3-46E6-A031-2F33644A6383}" type="slidenum">
              <a:rPr lang="en-US" altLang="en-US" sz="1200">
                <a:solidFill>
                  <a:srgbClr val="08515E"/>
                </a:solidFill>
              </a:rPr>
              <a:pPr/>
              <a:t>7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90525"/>
            <a:ext cx="8229600" cy="661988"/>
          </a:xfrm>
        </p:spPr>
        <p:txBody>
          <a:bodyPr/>
          <a:lstStyle/>
          <a:p>
            <a:r>
              <a:rPr lang="en-GB" altLang="en-US" smtClean="0"/>
              <a:t>In previous examples it’s assumed storage has no loss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23528" y="1412875"/>
            <a:ext cx="8640960" cy="4572000"/>
          </a:xfrm>
        </p:spPr>
        <p:txBody>
          <a:bodyPr/>
          <a:lstStyle/>
          <a:p>
            <a:r>
              <a:rPr lang="en-GB" altLang="en-US" dirty="0" smtClean="0"/>
              <a:t>0.15625  stored in 4-bit storage</a:t>
            </a:r>
          </a:p>
          <a:p>
            <a:r>
              <a:rPr lang="en-GB" altLang="en-US" dirty="0" smtClean="0"/>
              <a:t>0.15625 x 2 =  0.3125  -&gt; 0.0</a:t>
            </a:r>
          </a:p>
          <a:p>
            <a:r>
              <a:rPr lang="en-GB" altLang="en-US" dirty="0" smtClean="0"/>
              <a:t>0.3125 x 2 =    0.625    -&gt; 0.00</a:t>
            </a:r>
          </a:p>
          <a:p>
            <a:r>
              <a:rPr lang="en-GB" altLang="en-US" dirty="0" smtClean="0"/>
              <a:t>0.625 x 2 =      1.25      -&gt; 0.001</a:t>
            </a:r>
          </a:p>
          <a:p>
            <a:r>
              <a:rPr lang="en-GB" altLang="en-US" dirty="0" smtClean="0"/>
              <a:t>0.25 x 2   =       0.5       -&gt; 0.0010</a:t>
            </a:r>
          </a:p>
          <a:p>
            <a:r>
              <a:rPr lang="en-GB" altLang="en-US" dirty="0" smtClean="0"/>
              <a:t>0.5 x 2     =       1.0       -&gt; 0.00101</a:t>
            </a:r>
          </a:p>
          <a:p>
            <a:r>
              <a:rPr lang="en-GB" altLang="en-US" dirty="0" smtClean="0"/>
              <a:t>Stored in 4-bits = 0.0011 = 0.1875 (rounded)</a:t>
            </a:r>
          </a:p>
          <a:p>
            <a:r>
              <a:rPr lang="en-GB" altLang="en-US" dirty="0" smtClean="0"/>
              <a:t>Loss of precision = |0.1875-0.15625| = </a:t>
            </a:r>
          </a:p>
          <a:p>
            <a:r>
              <a:rPr lang="en-GB" altLang="en-US" dirty="0" smtClean="0"/>
              <a:t>0.03125 or 20% (loss from original)</a:t>
            </a:r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7FA06D6B-FB9E-4085-A244-98F1AEFEA40C}" type="slidenum">
              <a:rPr lang="en-US" altLang="en-US" sz="1200">
                <a:solidFill>
                  <a:srgbClr val="08515E"/>
                </a:solidFill>
              </a:rPr>
              <a:pPr/>
              <a:t>8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661988"/>
          </a:xfrm>
        </p:spPr>
        <p:txBody>
          <a:bodyPr/>
          <a:lstStyle/>
          <a:p>
            <a:r>
              <a:rPr lang="en-GB" altLang="en-US" smtClean="0"/>
              <a:t>Precision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7848600" cy="4572000"/>
          </a:xfrm>
        </p:spPr>
        <p:txBody>
          <a:bodyPr/>
          <a:lstStyle/>
          <a:p>
            <a:r>
              <a:rPr lang="en-GB" altLang="en-US" smtClean="0"/>
              <a:t>Some numbers cannot be stored with perfect precision in binary</a:t>
            </a:r>
          </a:p>
          <a:p>
            <a:r>
              <a:rPr lang="en-GB" altLang="en-US" smtClean="0"/>
              <a:t>Convert 0.2</a:t>
            </a:r>
          </a:p>
          <a:p>
            <a:r>
              <a:rPr lang="en-GB" altLang="en-US" smtClean="0"/>
              <a:t>0.2 x 2 = 0.4 -&gt; 0.0</a:t>
            </a:r>
          </a:p>
          <a:p>
            <a:r>
              <a:rPr lang="en-GB" altLang="en-US" smtClean="0"/>
              <a:t>0.4 x 2 = 0.8 -&gt; 0.00</a:t>
            </a:r>
          </a:p>
          <a:p>
            <a:r>
              <a:rPr lang="en-GB" altLang="en-US" smtClean="0"/>
              <a:t>0.8 x 2 = 1.6 -&gt; 0.001</a:t>
            </a:r>
          </a:p>
          <a:p>
            <a:r>
              <a:rPr lang="en-GB" altLang="en-US" smtClean="0"/>
              <a:t>0.6 x 2 = 1.2 -&gt; 0.0011</a:t>
            </a:r>
          </a:p>
          <a:p>
            <a:r>
              <a:rPr lang="en-GB" altLang="en-US" smtClean="0"/>
              <a:t>0.2 x 2 = 0.4 -&gt; 0.00110  (start again..)</a:t>
            </a:r>
          </a:p>
          <a:p>
            <a:r>
              <a:rPr lang="en-GB" altLang="en-US" smtClean="0"/>
              <a:t>0.4 x 2 = 0.8 -&gt; 0.001100</a:t>
            </a:r>
          </a:p>
          <a:p>
            <a:r>
              <a:rPr lang="en-GB" altLang="en-US" smtClean="0"/>
              <a:t>0.8 x 2 = 1.6 -&gt; 0.0011001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COMP220/185</a:t>
            </a:r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8515E"/>
                </a:solidFill>
              </a:rPr>
              <a:t>slide  </a:t>
            </a:r>
            <a:fld id="{C9AEA38E-343F-4C9D-8833-95C7CEC5494F}" type="slidenum">
              <a:rPr lang="en-US" altLang="en-US" sz="1200">
                <a:solidFill>
                  <a:srgbClr val="08515E"/>
                </a:solidFill>
              </a:rPr>
              <a:pPr/>
              <a:t>9</a:t>
            </a:fld>
            <a:endParaRPr lang="en-US" altLang="en-US" sz="1200">
              <a:solidFill>
                <a:srgbClr val="0851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14595</TotalTime>
  <Words>2015</Words>
  <Application>Microsoft Office PowerPoint</Application>
  <PresentationFormat>On-screen Show (4:3)</PresentationFormat>
  <Paragraphs>475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TheSans B5 Plain</vt:lpstr>
      <vt:lpstr>TheSans B7 Bold</vt:lpstr>
      <vt:lpstr>Times</vt:lpstr>
      <vt:lpstr>Times CE</vt:lpstr>
      <vt:lpstr>Wingdings</vt:lpstr>
      <vt:lpstr>Orbitage Presentation 2011</vt:lpstr>
      <vt:lpstr>    NUMERIC TESTING</vt:lpstr>
      <vt:lpstr>Numeric functions </vt:lpstr>
      <vt:lpstr>Testing numeric functions</vt:lpstr>
      <vt:lpstr>Integer space</vt:lpstr>
      <vt:lpstr>Binary representation recap</vt:lpstr>
      <vt:lpstr>Converting from decimal to binary</vt:lpstr>
      <vt:lpstr>Converting from decimal to binary fractions</vt:lpstr>
      <vt:lpstr>In previous examples it’s assumed storage has no loss</vt:lpstr>
      <vt:lpstr>Precision loss</vt:lpstr>
      <vt:lpstr>Precision loss 0.2</vt:lpstr>
      <vt:lpstr>Rounding in binary</vt:lpstr>
      <vt:lpstr>Floating point review</vt:lpstr>
      <vt:lpstr>Normalization</vt:lpstr>
      <vt:lpstr>Floating point review</vt:lpstr>
      <vt:lpstr>IEEE 754</vt:lpstr>
      <vt:lpstr>IEEE 754 example</vt:lpstr>
      <vt:lpstr>IEEE 754 example continued</vt:lpstr>
      <vt:lpstr>Issues for calculations</vt:lpstr>
      <vt:lpstr>Overflow</vt:lpstr>
      <vt:lpstr>Floating point issues</vt:lpstr>
      <vt:lpstr>Testing and errors</vt:lpstr>
      <vt:lpstr>Unit of least precision</vt:lpstr>
      <vt:lpstr>Floating point distribution</vt:lpstr>
      <vt:lpstr>Conditioning number</vt:lpstr>
      <vt:lpstr>  1/(x-3)(x-6)  see where the function poorly conditioned</vt:lpstr>
      <vt:lpstr>Condition number</vt:lpstr>
      <vt:lpstr>Condition number examples</vt:lpstr>
      <vt:lpstr>Conditioning implications</vt:lpstr>
      <vt:lpstr>Conditioning in algorithmic steps</vt:lpstr>
      <vt:lpstr>Conditioning number and testing</vt:lpstr>
      <vt:lpstr>Testing numeric functions</vt:lpstr>
      <vt:lpstr>Tolerance</vt:lpstr>
      <vt:lpstr>Types of function test</vt:lpstr>
      <vt:lpstr>Numeric test examples</vt:lpstr>
      <vt:lpstr>Special values</vt:lpstr>
      <vt:lpstr>Inverse function tests</vt:lpstr>
      <vt:lpstr>Inverse functions </vt:lpstr>
      <vt:lpstr>Limitations of identities</vt:lpstr>
      <vt:lpstr>Junit tolerance</vt:lpstr>
      <vt:lpstr>Intermediary results</vt:lpstr>
      <vt:lpstr>Computing chances ill-conditioned</vt:lpstr>
      <vt:lpstr>Computing chance adjust algorithm</vt:lpstr>
      <vt:lpstr>Back to back testing</vt:lpstr>
      <vt:lpstr>Summary</vt:lpstr>
      <vt:lpstr>Summary</vt:lpstr>
      <vt:lpstr>Review test</vt:lpstr>
      <vt:lpstr>Produce a set of tests for Log2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323</cp:revision>
  <dcterms:created xsi:type="dcterms:W3CDTF">2011-03-17T01:48:00Z</dcterms:created>
  <dcterms:modified xsi:type="dcterms:W3CDTF">2021-03-30T15:08:07Z</dcterms:modified>
</cp:coreProperties>
</file>