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1" r:id="rId11"/>
    <p:sldId id="302" r:id="rId12"/>
    <p:sldId id="300" r:id="rId13"/>
    <p:sldId id="303" r:id="rId1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ope, Sebastian" initials="C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465A6"/>
    <a:srgbClr val="292A2D"/>
    <a:srgbClr val="F4F4F4"/>
    <a:srgbClr val="38393D"/>
    <a:srgbClr val="5A5B62"/>
    <a:srgbClr val="99CC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94" d="100"/>
          <a:sy n="94" d="100"/>
        </p:scale>
        <p:origin x="11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40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A150BCC1-0A1A-4321-8EA4-88EFB8CE1D0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latin typeface="TheSans B5 Plain" pitchFamily="34" charset="0"/>
              </a:defRPr>
            </a:lvl1pPr>
          </a:lstStyle>
          <a:p>
            <a:pPr>
              <a:defRPr/>
            </a:pPr>
            <a:r>
              <a:rPr lang="en-US"/>
              <a:t>&lt;Program Title&gt;</a:t>
            </a:r>
            <a:endParaRPr lang="en-US" dirty="0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339B5DC-3E32-400F-8B29-F4D2595FA3A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/>
            </a:lvl1pPr>
          </a:lstStyle>
          <a:p>
            <a:pPr>
              <a:defRPr/>
            </a:pPr>
            <a:fld id="{C99491AA-9415-4BFD-A167-8FCCD8B8C3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5251E6E-72C9-415D-8F00-5ABDA94572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4E0FA7D-5EAF-4F72-9B4D-862109A3553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1EA9068-A254-48EC-9263-1F7A5C15859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38E498B-A557-44E3-BBE8-4600307BF8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en-US"/>
              <a:t>&lt;Program Title&gt;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4C1F7443-85E1-4D8B-9E06-EB7CCC03B8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C395489C-45F1-4B70-833B-2AE2CF483C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&lt;Program Title&gt;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EC4FFC-00BF-4ACA-9E84-414EBA304430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75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C5EF5-5EE2-4161-B25F-F198725355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F023F-554D-43A4-8ACB-AE334C42C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COMP220/285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A7104C-E990-414D-A7AB-4D273E06AC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FBD553CD-B300-4633-BEC1-C8DA5C24C8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15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5C5EF5-5EE2-4161-B25F-F198725355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8F023F-554D-43A4-8ACB-AE334C42C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COMP220/285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A7104C-E990-414D-A7AB-4D273E06AC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07A9854D-9229-488F-9AD3-64946044286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127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81050"/>
            <a:ext cx="2057400" cy="5456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81050"/>
            <a:ext cx="6019800" cy="5456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5C5EF5-5EE2-4161-B25F-F198725355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8F023F-554D-43A4-8ACB-AE334C42C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COMP220/285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A7104C-E990-414D-A7AB-4D273E06AC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AB89CB52-97D9-42FB-973E-60AF76A478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43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39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5C5EF5-5EE2-4161-B25F-F198725355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8F023F-554D-43A4-8ACB-AE334C42C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COMP220/285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A7104C-E990-414D-A7AB-4D273E06AC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787330DF-F075-4327-ACF4-3C83C8C58D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51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838BC-B7B8-4602-90A7-1B1351D6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23EF9-0B8D-475D-A126-502B2157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 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C88B1-A0F3-410C-A395-A79013E4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5CC94F89-0426-4D44-81A0-8BB24EA9CF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15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652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6652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C5EF5-5EE2-4161-B25F-F198725355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F023F-554D-43A4-8ACB-AE334C42C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COMP220/285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A7104C-E990-414D-A7AB-4D273E06AC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9F64A4F1-3497-4ED0-8FB1-77E0A77DE3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23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5C5EF5-5EE2-4161-B25F-F198725355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08F023F-554D-43A4-8ACB-AE334C42C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COMP220/285</a:t>
            </a: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2A7104C-E990-414D-A7AB-4D273E06AC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94CC6AF1-9A7B-4B84-9C71-59FA55CAA1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98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E5C5EF5-5EE2-4161-B25F-F198725355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08F023F-554D-43A4-8ACB-AE334C42C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COMP220/285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2A7104C-E990-414D-A7AB-4D273E06AC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F9D673FA-CF39-44EB-A598-29B575786C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4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E5C5EF5-5EE2-4161-B25F-F198725355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08F023F-554D-43A4-8ACB-AE334C42C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COMP220/285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A7104C-E990-414D-A7AB-4D273E06AC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3EA93D9B-9972-4ED5-B653-D89F4A7B8D7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4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AF574-23FD-4B7A-AB9B-13081591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Orbitage</a:t>
            </a:r>
            <a:r>
              <a:rPr lang="en-US"/>
              <a:t> 2011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B8AD2-F64F-4573-97A6-B7C9DB68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Introduction to IPTV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7011-5179-4B68-A128-1CF12B7F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7AF89276-1861-4E97-9DCC-F2B7EFEF4D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20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65288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5C5EF5-5EE2-4161-B25F-F198725355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60775" y="6477000"/>
            <a:ext cx="21351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0">
                <a:solidFill>
                  <a:srgbClr val="08515E"/>
                </a:solidFill>
                <a:latin typeface="TheSans B5 Plain" pitchFamily="34" charset="0"/>
              </a:defRPr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08F023F-554D-43A4-8ACB-AE334C42CA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30432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rgbClr val="08515E"/>
                </a:solidFill>
                <a:latin typeface="TheSans B5 Plain" pitchFamily="34" charset="0"/>
              </a:defRPr>
            </a:lvl1pPr>
          </a:lstStyle>
          <a:p>
            <a:pPr>
              <a:defRPr/>
            </a:pPr>
            <a:r>
              <a:rPr lang="en-IE"/>
              <a:t>COMP220/285</a:t>
            </a: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2A7104C-E990-414D-A7AB-4D273E06AC3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77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8515E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FF000BB6-CD7C-43C3-9B0C-9C86820C24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1050"/>
            <a:ext cx="82296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69" r:id="rId3"/>
    <p:sldLayoutId id="2147483879" r:id="rId4"/>
    <p:sldLayoutId id="2147483870" r:id="rId5"/>
    <p:sldLayoutId id="2147483871" r:id="rId6"/>
    <p:sldLayoutId id="2147483872" r:id="rId7"/>
    <p:sldLayoutId id="2147483873" r:id="rId8"/>
    <p:sldLayoutId id="2147483880" r:id="rId9"/>
    <p:sldLayoutId id="2147483874" r:id="rId10"/>
    <p:sldLayoutId id="2147483875" r:id="rId11"/>
    <p:sldLayoutId id="2147483876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tabLst>
          <a:tab pos="685800" algn="l"/>
        </a:tabLst>
        <a:defRPr sz="3200">
          <a:solidFill>
            <a:srgbClr val="08515E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 CE"/>
        <a:buChar char="-"/>
        <a:tabLst>
          <a:tab pos="685800" algn="l"/>
        </a:tabLst>
        <a:defRPr sz="3200">
          <a:solidFill>
            <a:srgbClr val="336600"/>
          </a:solidFill>
          <a:latin typeface="TheSans B5 Plain" pitchFamily="34" charset="0"/>
        </a:defRPr>
      </a:lvl2pPr>
      <a:lvl3pPr marL="10287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800">
          <a:solidFill>
            <a:srgbClr val="08515E"/>
          </a:solidFill>
          <a:latin typeface="TheSans B5 Plain" pitchFamily="34" charset="0"/>
        </a:defRPr>
      </a:lvl3pPr>
      <a:lvl4pPr marL="14859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400">
          <a:solidFill>
            <a:srgbClr val="336600"/>
          </a:solidFill>
          <a:latin typeface="TheSans B5 Plain" pitchFamily="34" charset="0"/>
        </a:defRPr>
      </a:lvl4pPr>
      <a:lvl5pPr marL="1892300" indent="-1778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5pPr>
      <a:lvl6pPr marL="23495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6pPr>
      <a:lvl7pPr marL="28067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7pPr>
      <a:lvl8pPr marL="32639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8pPr>
      <a:lvl9pPr marL="37211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933E-A2F5-4F16-A599-1F021AFD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692150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rgbClr val="000000"/>
                </a:solidFill>
              </a:rPr>
              <a:t>COMP220: Software Development Tools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/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COMP285:  Computer Aided Software Development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/>
            </a:r>
            <a:br>
              <a:rPr lang="en-GB" dirty="0">
                <a:solidFill>
                  <a:srgbClr val="000000"/>
                </a:solidFill>
              </a:rPr>
            </a:b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 285/220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86C63CAE-DB17-44E0-94AD-86A5FC365A22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 smtClean="0">
              <a:latin typeface="TheSans B5 Plain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820738" y="3933825"/>
            <a:ext cx="8143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800" b="1" dirty="0" smtClean="0">
                <a:solidFill>
                  <a:schemeClr val="tx1"/>
                </a:solidFill>
                <a:latin typeface="TheSans B5 Plain"/>
              </a:rPr>
              <a:t>Testing Theory Introduction</a:t>
            </a:r>
            <a:endParaRPr lang="en-GB" altLang="en-US" sz="2800" b="1" dirty="0">
              <a:solidFill>
                <a:schemeClr val="tx1"/>
              </a:solidFill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Equivalence partition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Look at this formula</a:t>
            </a:r>
          </a:p>
          <a:p>
            <a:r>
              <a:rPr lang="en-GB" dirty="0" err="1" smtClean="0"/>
              <a:t>newx</a:t>
            </a:r>
            <a:r>
              <a:rPr lang="en-GB" dirty="0" smtClean="0"/>
              <a:t>=X*cos(angle)-Y*sin(angle)</a:t>
            </a:r>
          </a:p>
          <a:p>
            <a:r>
              <a:rPr lang="en-GB" dirty="0" smtClean="0"/>
              <a:t>What angle’s would be want to check.. to cover all partitions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COMP220/285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 </a:t>
            </a:r>
            <a:fld id="{787330DF-F075-4327-ACF4-3C83C8C58DD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85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 and Cos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Sin has 2 partitions + and – with boundary at 0 and 180</a:t>
            </a:r>
          </a:p>
          <a:p>
            <a:r>
              <a:rPr lang="en-GB" dirty="0" smtClean="0"/>
              <a:t>Cos has 2 partitions + and – with boundary at 90 and 270</a:t>
            </a:r>
          </a:p>
          <a:p>
            <a:r>
              <a:rPr lang="en-GB" dirty="0" smtClean="0"/>
              <a:t>Good test would be all 4 quadrants or circle, plus boundaries 90, 180,270 and 0, we combine the partitions in a combined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COMP220/285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 </a:t>
            </a:r>
            <a:fld id="{787330DF-F075-4327-ACF4-3C83C8C58DD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2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Exhaustive testing..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possible/reasonable, then do this;</a:t>
            </a:r>
          </a:p>
          <a:p>
            <a:r>
              <a:rPr lang="en-GB" dirty="0" smtClean="0"/>
              <a:t>So if the input only has 7 possible input values, (example an </a:t>
            </a:r>
            <a:r>
              <a:rPr lang="en-GB" dirty="0" err="1" smtClean="0"/>
              <a:t>enum</a:t>
            </a:r>
            <a:r>
              <a:rPr lang="en-GB" dirty="0" smtClean="0"/>
              <a:t> with days of the week, do each day)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COMP220/285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 </a:t>
            </a:r>
            <a:fld id="{787330DF-F075-4327-ACF4-3C83C8C58DD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6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383"/>
            <a:ext cx="8229600" cy="661988"/>
          </a:xfrm>
        </p:spPr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41" y="1412776"/>
            <a:ext cx="7848600" cy="4572000"/>
          </a:xfrm>
        </p:spPr>
        <p:txBody>
          <a:bodyPr/>
          <a:lstStyle/>
          <a:p>
            <a:r>
              <a:rPr lang="en-GB" dirty="0" smtClean="0"/>
              <a:t>Check your boundaries (above and below and on partition edge)</a:t>
            </a:r>
          </a:p>
          <a:p>
            <a:r>
              <a:rPr lang="en-GB" dirty="0" smtClean="0"/>
              <a:t>If we have a function which combines rules/behaviour together test 1 rule at once (orthogonality)</a:t>
            </a:r>
          </a:p>
          <a:p>
            <a:r>
              <a:rPr lang="en-GB" dirty="0" smtClean="0"/>
              <a:t>If we have a function which combines other functions, combine the partitions and boundaries</a:t>
            </a:r>
          </a:p>
          <a:p>
            <a:r>
              <a:rPr lang="en-GB" dirty="0" smtClean="0"/>
              <a:t>If it is possible to exhaustively test, then do so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COMP220/285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 </a:t>
            </a:r>
            <a:fld id="{787330DF-F075-4327-ACF4-3C83C8C58DD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Testing and code</a:t>
            </a:r>
            <a:endParaRPr lang="en-GB" altLang="en-US" dirty="0" smtClean="0"/>
          </a:p>
        </p:txBody>
      </p:sp>
      <p:sp>
        <p:nvSpPr>
          <p:cNvPr id="706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Here is a short spec for a password</a:t>
            </a:r>
          </a:p>
          <a:p>
            <a:r>
              <a:rPr lang="en-GB" altLang="en-US" dirty="0" smtClean="0"/>
              <a:t>The password must be</a:t>
            </a:r>
          </a:p>
          <a:p>
            <a:pPr lvl="1"/>
            <a:r>
              <a:rPr lang="en-GB" altLang="en-US" dirty="0" smtClean="0"/>
              <a:t>Rule 1 At least 8 characters long (8 or more) and no more than 12 characters long</a:t>
            </a:r>
          </a:p>
          <a:p>
            <a:pPr lvl="1"/>
            <a:r>
              <a:rPr lang="en-GB" altLang="en-US" dirty="0" smtClean="0"/>
              <a:t>Rule 2 Start with an alpha character</a:t>
            </a:r>
          </a:p>
          <a:p>
            <a:r>
              <a:rPr lang="en-GB" altLang="en-US" dirty="0" smtClean="0"/>
              <a:t>Here is the signature for the method to check the password</a:t>
            </a:r>
          </a:p>
          <a:p>
            <a:pPr lvl="1"/>
            <a:r>
              <a:rPr lang="en-GB" altLang="en-US" dirty="0" err="1"/>
              <a:t>b</a:t>
            </a:r>
            <a:r>
              <a:rPr lang="en-GB" altLang="en-US" dirty="0" err="1" smtClean="0"/>
              <a:t>oolean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checkPasswordOK</a:t>
            </a:r>
            <a:r>
              <a:rPr lang="en-GB" altLang="en-US" dirty="0" smtClean="0"/>
              <a:t>(String password)</a:t>
            </a:r>
            <a:endParaRPr lang="en-GB" altLang="en-US" dirty="0" smtClean="0"/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5E08E8CA-AFDE-457D-8609-3B8A58AAB39A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smtClean="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p</a:t>
            </a:r>
            <a:r>
              <a:rPr lang="en-GB" sz="2400" dirty="0" smtClean="0"/>
              <a:t>ublic </a:t>
            </a:r>
            <a:r>
              <a:rPr lang="en-GB" sz="2400" dirty="0" err="1" smtClean="0"/>
              <a:t>boolean</a:t>
            </a:r>
            <a:r>
              <a:rPr lang="en-GB" sz="2400" dirty="0" smtClean="0"/>
              <a:t>   </a:t>
            </a:r>
            <a:r>
              <a:rPr lang="en-GB" sz="2400" dirty="0" err="1" smtClean="0"/>
              <a:t>checkPasswordOK</a:t>
            </a:r>
            <a:r>
              <a:rPr lang="en-GB" sz="2400" dirty="0" smtClean="0"/>
              <a:t>(String password) {</a:t>
            </a:r>
          </a:p>
          <a:p>
            <a:pPr marL="457200" lvl="1" indent="0">
              <a:buNone/>
            </a:pPr>
            <a:r>
              <a:rPr lang="en-GB" sz="2400" dirty="0" smtClean="0"/>
              <a:t>if (</a:t>
            </a:r>
            <a:r>
              <a:rPr lang="en-GB" sz="2400" dirty="0" err="1" smtClean="0"/>
              <a:t>password.length</a:t>
            </a:r>
            <a:r>
              <a:rPr lang="en-GB" sz="2400" dirty="0" smtClean="0"/>
              <a:t>()&gt;7) {</a:t>
            </a:r>
          </a:p>
          <a:p>
            <a:pPr marL="800100" lvl="2" indent="0">
              <a:buNone/>
            </a:pPr>
            <a:r>
              <a:rPr lang="en-GB" sz="2000" dirty="0"/>
              <a:t>r</a:t>
            </a:r>
            <a:r>
              <a:rPr lang="en-GB" sz="2000" dirty="0" smtClean="0"/>
              <a:t>eturn(true);</a:t>
            </a:r>
          </a:p>
          <a:p>
            <a:pPr marL="457200" lvl="1" indent="0">
              <a:buNone/>
            </a:pPr>
            <a:r>
              <a:rPr lang="en-GB" sz="2400" dirty="0" smtClean="0"/>
              <a:t>}</a:t>
            </a:r>
          </a:p>
          <a:p>
            <a:pPr marL="457200" lvl="1" indent="0">
              <a:buNone/>
            </a:pPr>
            <a:r>
              <a:rPr lang="en-GB" sz="2400" dirty="0" smtClean="0"/>
              <a:t>return(false);</a:t>
            </a:r>
          </a:p>
          <a:p>
            <a:pPr marL="0" indent="0">
              <a:buNone/>
            </a:pPr>
            <a:r>
              <a:rPr lang="en-GB" sz="2400" dirty="0" smtClean="0"/>
              <a:t>}</a:t>
            </a:r>
          </a:p>
          <a:p>
            <a:pPr marL="0" indent="0">
              <a:buNone/>
            </a:pPr>
            <a:r>
              <a:rPr lang="en-GB" sz="2400" dirty="0" smtClean="0"/>
              <a:t>If code has bug as follows;</a:t>
            </a:r>
          </a:p>
          <a:p>
            <a:pPr marL="0" indent="0">
              <a:buNone/>
            </a:pPr>
            <a:r>
              <a:rPr lang="en-GB" sz="2400" dirty="0"/>
              <a:t>if (</a:t>
            </a:r>
            <a:r>
              <a:rPr lang="en-GB" sz="2400" dirty="0" err="1"/>
              <a:t>password.length</a:t>
            </a:r>
            <a:r>
              <a:rPr lang="en-GB" sz="2400" dirty="0" smtClean="0"/>
              <a:t>()&gt;=7) {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Input		               Expected output    Actual output</a:t>
            </a:r>
            <a:br>
              <a:rPr lang="en-GB" sz="2400" dirty="0" smtClean="0"/>
            </a:br>
            <a:r>
              <a:rPr lang="en-GB" sz="2400" dirty="0" smtClean="0"/>
              <a:t>“</a:t>
            </a:r>
            <a:r>
              <a:rPr lang="en-GB" sz="2400" dirty="0" err="1" smtClean="0"/>
              <a:t>abcdefi</a:t>
            </a:r>
            <a:r>
              <a:rPr lang="en-GB" sz="2400" dirty="0" smtClean="0"/>
              <a:t>”               false                          </a:t>
            </a:r>
            <a:r>
              <a:rPr lang="en-GB" sz="2400" b="1" dirty="0" smtClean="0">
                <a:solidFill>
                  <a:srgbClr val="FF0000"/>
                </a:solidFill>
              </a:rPr>
              <a:t>true   </a:t>
            </a:r>
            <a:r>
              <a:rPr lang="en-GB" sz="2400" b="1" dirty="0" err="1" smtClean="0">
                <a:solidFill>
                  <a:srgbClr val="FF0000"/>
                </a:solidFill>
              </a:rPr>
              <a:t>len</a:t>
            </a:r>
            <a:r>
              <a:rPr lang="en-GB" sz="2400" b="1" dirty="0" smtClean="0">
                <a:solidFill>
                  <a:srgbClr val="FF0000"/>
                </a:solidFill>
              </a:rPr>
              <a:t>=7</a:t>
            </a:r>
          </a:p>
          <a:p>
            <a:pPr marL="0" indent="0">
              <a:buNone/>
            </a:pPr>
            <a:r>
              <a:rPr lang="en-GB" sz="2400" dirty="0"/>
              <a:t>“</a:t>
            </a:r>
            <a:r>
              <a:rPr lang="en-GB" sz="2400" dirty="0" err="1" smtClean="0"/>
              <a:t>abcdefgj</a:t>
            </a:r>
            <a:r>
              <a:rPr lang="en-GB" sz="2400" dirty="0" smtClean="0"/>
              <a:t>”             true                            </a:t>
            </a:r>
            <a:r>
              <a:rPr lang="en-GB" sz="2400" dirty="0" err="1" smtClean="0"/>
              <a:t>true</a:t>
            </a:r>
            <a:endParaRPr lang="en-GB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COMP220/285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 </a:t>
            </a:r>
            <a:fld id="{787330DF-F075-4327-ACF4-3C83C8C58DD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5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public </a:t>
            </a:r>
            <a:r>
              <a:rPr lang="en-GB" sz="2400" dirty="0" err="1"/>
              <a:t>boolean</a:t>
            </a:r>
            <a:r>
              <a:rPr lang="en-GB" sz="2400" dirty="0"/>
              <a:t>   </a:t>
            </a:r>
            <a:r>
              <a:rPr lang="en-GB" sz="2400" dirty="0" err="1"/>
              <a:t>checkPasswordOK</a:t>
            </a:r>
            <a:r>
              <a:rPr lang="en-GB" sz="2400" dirty="0"/>
              <a:t>(String password) {</a:t>
            </a:r>
          </a:p>
          <a:p>
            <a:pPr marL="457200" lvl="1" indent="0">
              <a:buNone/>
            </a:pPr>
            <a:r>
              <a:rPr lang="en-GB" sz="2400" dirty="0"/>
              <a:t>if (</a:t>
            </a:r>
            <a:r>
              <a:rPr lang="en-GB" sz="2400" dirty="0" err="1"/>
              <a:t>password.length</a:t>
            </a:r>
            <a:r>
              <a:rPr lang="en-GB" sz="2400" dirty="0" smtClean="0"/>
              <a:t>()&gt;=8) </a:t>
            </a:r>
            <a:r>
              <a:rPr lang="en-GB" sz="2400" dirty="0"/>
              <a:t>{</a:t>
            </a:r>
          </a:p>
          <a:p>
            <a:pPr marL="800100" lvl="2" indent="0">
              <a:buNone/>
            </a:pPr>
            <a:r>
              <a:rPr lang="en-GB" sz="2000" dirty="0" smtClean="0"/>
              <a:t>return(true);</a:t>
            </a:r>
            <a:endParaRPr lang="en-GB" sz="2000" dirty="0"/>
          </a:p>
          <a:p>
            <a:pPr marL="457200" lvl="1" indent="0">
              <a:buNone/>
            </a:pPr>
            <a:r>
              <a:rPr lang="en-GB" sz="2400" dirty="0"/>
              <a:t>}</a:t>
            </a:r>
          </a:p>
          <a:p>
            <a:pPr marL="457200" lvl="1" indent="0">
              <a:buNone/>
            </a:pPr>
            <a:r>
              <a:rPr lang="en-GB" sz="2400" dirty="0" smtClean="0"/>
              <a:t>return(false);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}</a:t>
            </a:r>
          </a:p>
          <a:p>
            <a:pPr marL="0" indent="0">
              <a:buNone/>
            </a:pPr>
            <a:r>
              <a:rPr lang="en-GB" sz="2400" dirty="0"/>
              <a:t>If code has bug as follows;</a:t>
            </a:r>
          </a:p>
          <a:p>
            <a:pPr marL="0" indent="0">
              <a:buNone/>
            </a:pPr>
            <a:r>
              <a:rPr lang="en-GB" sz="2400" dirty="0"/>
              <a:t>if (</a:t>
            </a:r>
            <a:r>
              <a:rPr lang="en-GB" sz="2400" dirty="0" err="1"/>
              <a:t>password.length</a:t>
            </a:r>
            <a:r>
              <a:rPr lang="en-GB" sz="2400" dirty="0" smtClean="0"/>
              <a:t>()&gt;8) {</a:t>
            </a:r>
          </a:p>
          <a:p>
            <a:pPr marL="0" indent="0">
              <a:buNone/>
            </a:pPr>
            <a:r>
              <a:rPr lang="en-GB" sz="2400" dirty="0"/>
              <a:t>Input		               Expected output    Actual output</a:t>
            </a:r>
            <a:br>
              <a:rPr lang="en-GB" sz="2400" dirty="0"/>
            </a:br>
            <a:r>
              <a:rPr lang="en-GB" sz="2400" dirty="0"/>
              <a:t>“</a:t>
            </a:r>
            <a:r>
              <a:rPr lang="en-GB" sz="2400" dirty="0" err="1" smtClean="0"/>
              <a:t>abcdefgh</a:t>
            </a:r>
            <a:r>
              <a:rPr lang="en-GB" sz="2400" dirty="0" smtClean="0"/>
              <a:t>”              true                           </a:t>
            </a:r>
            <a:r>
              <a:rPr lang="en-GB" sz="2400" b="1" dirty="0" smtClean="0">
                <a:solidFill>
                  <a:srgbClr val="FF0000"/>
                </a:solidFill>
              </a:rPr>
              <a:t>false   </a:t>
            </a:r>
            <a:r>
              <a:rPr lang="en-GB" sz="2400" b="1" dirty="0" err="1" smtClean="0">
                <a:solidFill>
                  <a:srgbClr val="FF0000"/>
                </a:solidFill>
              </a:rPr>
              <a:t>len</a:t>
            </a:r>
            <a:r>
              <a:rPr lang="en-GB" sz="2400" b="1" dirty="0" smtClean="0">
                <a:solidFill>
                  <a:srgbClr val="FF0000"/>
                </a:solidFill>
              </a:rPr>
              <a:t>=8</a:t>
            </a:r>
            <a:endParaRPr lang="en-GB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400" dirty="0" smtClean="0"/>
              <a:t>“</a:t>
            </a:r>
            <a:r>
              <a:rPr lang="en-GB" sz="2400" dirty="0" err="1" smtClean="0"/>
              <a:t>abcdefghi</a:t>
            </a:r>
            <a:r>
              <a:rPr lang="en-GB" sz="2400" dirty="0" smtClean="0"/>
              <a:t>”             true                            </a:t>
            </a:r>
            <a:r>
              <a:rPr lang="en-GB" sz="2400" dirty="0" err="1"/>
              <a:t>true</a:t>
            </a:r>
            <a:endParaRPr lang="en-GB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COMP220/285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 </a:t>
            </a:r>
            <a:fld id="{787330DF-F075-4327-ACF4-3C83C8C58DD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5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code (&lt;=12)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N</a:t>
            </a:r>
            <a:r>
              <a:rPr lang="en-GB" altLang="en-US" dirty="0" smtClean="0"/>
              <a:t>o </a:t>
            </a:r>
            <a:r>
              <a:rPr lang="en-GB" altLang="en-US" dirty="0"/>
              <a:t>more than 12 characters </a:t>
            </a:r>
            <a:r>
              <a:rPr lang="en-GB" altLang="en-US" dirty="0" smtClean="0"/>
              <a:t>long</a:t>
            </a:r>
          </a:p>
          <a:p>
            <a:pPr marL="0" indent="0">
              <a:buNone/>
            </a:pPr>
            <a:r>
              <a:rPr lang="en-GB" sz="2400" dirty="0"/>
              <a:t>public </a:t>
            </a:r>
            <a:r>
              <a:rPr lang="en-GB" sz="2400" dirty="0" err="1"/>
              <a:t>boolean</a:t>
            </a:r>
            <a:r>
              <a:rPr lang="en-GB" sz="2400" dirty="0"/>
              <a:t>   </a:t>
            </a:r>
            <a:r>
              <a:rPr lang="en-GB" sz="2400" dirty="0" err="1"/>
              <a:t>checkPasswordOK</a:t>
            </a:r>
            <a:r>
              <a:rPr lang="en-GB" sz="2400" dirty="0"/>
              <a:t>(String password) {</a:t>
            </a:r>
          </a:p>
          <a:p>
            <a:pPr marL="457200" lvl="1" indent="0">
              <a:buNone/>
            </a:pPr>
            <a:r>
              <a:rPr lang="en-GB" sz="2400" dirty="0"/>
              <a:t>if (</a:t>
            </a:r>
            <a:r>
              <a:rPr lang="en-GB" sz="2400" dirty="0" err="1"/>
              <a:t>password.length</a:t>
            </a:r>
            <a:r>
              <a:rPr lang="en-GB" sz="2400" dirty="0" smtClean="0"/>
              <a:t>()&gt;=13) </a:t>
            </a:r>
            <a:r>
              <a:rPr lang="en-GB" sz="2400" dirty="0"/>
              <a:t>{</a:t>
            </a:r>
          </a:p>
          <a:p>
            <a:pPr marL="800100" lvl="2" indent="0">
              <a:buNone/>
            </a:pPr>
            <a:r>
              <a:rPr lang="en-GB" sz="2000" dirty="0" smtClean="0"/>
              <a:t>return(false);</a:t>
            </a:r>
            <a:endParaRPr lang="en-GB" sz="2000" dirty="0"/>
          </a:p>
          <a:p>
            <a:pPr marL="457200" lvl="1" indent="0">
              <a:buNone/>
            </a:pPr>
            <a:r>
              <a:rPr lang="en-GB" sz="2400" dirty="0"/>
              <a:t>}</a:t>
            </a:r>
          </a:p>
          <a:p>
            <a:pPr marL="457200" lvl="1" indent="0">
              <a:buNone/>
            </a:pPr>
            <a:r>
              <a:rPr lang="en-GB" sz="2400" dirty="0" smtClean="0"/>
              <a:t>return(true);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}</a:t>
            </a:r>
          </a:p>
          <a:p>
            <a:pPr marL="0" indent="0">
              <a:buNone/>
            </a:pPr>
            <a:r>
              <a:rPr lang="en-GB" sz="2400" dirty="0" smtClean="0"/>
              <a:t>If bug is</a:t>
            </a:r>
            <a:br>
              <a:rPr lang="en-GB" sz="2400" dirty="0" smtClean="0"/>
            </a:br>
            <a:r>
              <a:rPr lang="en-GB" sz="2400" dirty="0"/>
              <a:t>if (</a:t>
            </a:r>
            <a:r>
              <a:rPr lang="en-GB" sz="2400" dirty="0" err="1"/>
              <a:t>password.length</a:t>
            </a:r>
            <a:r>
              <a:rPr lang="en-GB" sz="2400" dirty="0" smtClean="0"/>
              <a:t>()&gt;13</a:t>
            </a:r>
            <a:r>
              <a:rPr lang="en-GB" sz="2400" dirty="0"/>
              <a:t>) </a:t>
            </a:r>
            <a:r>
              <a:rPr lang="en-GB" sz="2400" dirty="0" smtClean="0"/>
              <a:t>{</a:t>
            </a:r>
          </a:p>
          <a:p>
            <a:pPr marL="0" indent="0">
              <a:buNone/>
            </a:pPr>
            <a:r>
              <a:rPr lang="en-GB" sz="2400" dirty="0"/>
              <a:t>Input		               Expected output    Actual output</a:t>
            </a:r>
            <a:br>
              <a:rPr lang="en-GB" sz="2400" dirty="0"/>
            </a:br>
            <a:r>
              <a:rPr lang="en-GB" sz="2400" dirty="0"/>
              <a:t>“</a:t>
            </a:r>
            <a:r>
              <a:rPr lang="en-GB" sz="2400" dirty="0" err="1" smtClean="0"/>
              <a:t>abcdefghijklm</a:t>
            </a:r>
            <a:r>
              <a:rPr lang="en-GB" sz="2400" dirty="0" smtClean="0"/>
              <a:t>”            false                     </a:t>
            </a:r>
            <a:r>
              <a:rPr lang="en-GB" sz="2400" b="1" dirty="0" smtClean="0">
                <a:solidFill>
                  <a:srgbClr val="FF0000"/>
                </a:solidFill>
              </a:rPr>
              <a:t>true   </a:t>
            </a:r>
            <a:r>
              <a:rPr lang="en-GB" sz="2400" b="1" dirty="0" err="1" smtClean="0">
                <a:solidFill>
                  <a:srgbClr val="FF0000"/>
                </a:solidFill>
              </a:rPr>
              <a:t>len</a:t>
            </a:r>
            <a:r>
              <a:rPr lang="en-GB" sz="2400" b="1" dirty="0" smtClean="0">
                <a:solidFill>
                  <a:srgbClr val="FF0000"/>
                </a:solidFill>
              </a:rPr>
              <a:t>=13</a:t>
            </a:r>
            <a:endParaRPr lang="en-GB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endParaRPr lang="en-GB" alt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COMP220/285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 </a:t>
            </a:r>
            <a:fld id="{787330DF-F075-4327-ACF4-3C83C8C58DD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8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can see we had to test both above and below the boundary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General rule, test the boundary, 1+ and -1 from the boundary</a:t>
            </a:r>
          </a:p>
          <a:p>
            <a:r>
              <a:rPr lang="en-GB" dirty="0" smtClean="0"/>
              <a:t>In this case</a:t>
            </a:r>
          </a:p>
          <a:p>
            <a:pPr lvl="1"/>
            <a:r>
              <a:rPr lang="en-GB" dirty="0" smtClean="0"/>
              <a:t>Len 7,8,9          11,12,13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COMP220/285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 </a:t>
            </a:r>
            <a:fld id="{787330DF-F075-4327-ACF4-3C83C8C58DD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2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Combining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Input            Expected output  Comment</a:t>
            </a:r>
          </a:p>
          <a:p>
            <a:r>
              <a:rPr lang="en-GB" dirty="0" smtClean="0"/>
              <a:t>1bcdef                  false               </a:t>
            </a:r>
            <a:r>
              <a:rPr lang="en-GB" dirty="0" err="1" smtClean="0"/>
              <a:t>len</a:t>
            </a:r>
            <a:r>
              <a:rPr lang="en-GB" dirty="0" smtClean="0"/>
              <a:t>=6</a:t>
            </a:r>
          </a:p>
          <a:p>
            <a:r>
              <a:rPr lang="en-GB" dirty="0" err="1"/>
              <a:t>a</a:t>
            </a:r>
            <a:r>
              <a:rPr lang="en-GB" dirty="0" err="1" smtClean="0"/>
              <a:t>bcdef</a:t>
            </a:r>
            <a:r>
              <a:rPr lang="en-GB" dirty="0" smtClean="0"/>
              <a:t>                  false</a:t>
            </a:r>
          </a:p>
          <a:p>
            <a:r>
              <a:rPr lang="en-GB" dirty="0" err="1"/>
              <a:t>a</a:t>
            </a:r>
            <a:r>
              <a:rPr lang="en-GB" dirty="0" err="1" smtClean="0"/>
              <a:t>bcdefgh</a:t>
            </a:r>
            <a:r>
              <a:rPr lang="en-GB" dirty="0" smtClean="0"/>
              <a:t>              true</a:t>
            </a:r>
          </a:p>
          <a:p>
            <a:endParaRPr lang="en-GB" dirty="0"/>
          </a:p>
          <a:p>
            <a:r>
              <a:rPr lang="en-GB" dirty="0" smtClean="0"/>
              <a:t>The problem here is, even if rule 2, if not being applied, the above tests could return the given values, as the </a:t>
            </a:r>
            <a:r>
              <a:rPr lang="en-GB" dirty="0" err="1" smtClean="0"/>
              <a:t>len</a:t>
            </a:r>
            <a:r>
              <a:rPr lang="en-GB" dirty="0" smtClean="0"/>
              <a:t>&lt;8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COMP220/285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 </a:t>
            </a:r>
            <a:fld id="{787330DF-F075-4327-ACF4-3C83C8C58DD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24" y="260648"/>
            <a:ext cx="8229600" cy="661988"/>
          </a:xfrm>
        </p:spPr>
        <p:txBody>
          <a:bodyPr/>
          <a:lstStyle/>
          <a:p>
            <a:r>
              <a:rPr lang="en-GB" dirty="0" smtClean="0"/>
              <a:t>Combined behaviour rule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998" y="1124744"/>
            <a:ext cx="8671498" cy="4572000"/>
          </a:xfrm>
        </p:spPr>
        <p:txBody>
          <a:bodyPr/>
          <a:lstStyle/>
          <a:p>
            <a:r>
              <a:rPr lang="en-GB" dirty="0" smtClean="0"/>
              <a:t>Each test should only reveal 1 bug at a time… so should help debug code…</a:t>
            </a:r>
          </a:p>
          <a:p>
            <a:r>
              <a:rPr lang="en-GB" sz="2800" dirty="0"/>
              <a:t>Input            Expected </a:t>
            </a:r>
            <a:r>
              <a:rPr lang="en-GB" sz="2800" dirty="0" smtClean="0"/>
              <a:t>  Comment</a:t>
            </a:r>
            <a:endParaRPr lang="en-GB" sz="2800" dirty="0"/>
          </a:p>
          <a:p>
            <a:r>
              <a:rPr lang="en-GB" sz="2800" dirty="0" smtClean="0"/>
              <a:t>1bcdefghij    false         rule 1 pass, rule 2 fail</a:t>
            </a:r>
          </a:p>
          <a:p>
            <a:r>
              <a:rPr lang="en-GB" sz="2800" dirty="0" err="1"/>
              <a:t>a</a:t>
            </a:r>
            <a:r>
              <a:rPr lang="en-GB" sz="2800" dirty="0" err="1" smtClean="0"/>
              <a:t>bcdefghij</a:t>
            </a:r>
            <a:r>
              <a:rPr lang="en-GB" sz="2800" dirty="0" smtClean="0"/>
              <a:t>    true           rule 1 pass, rule 2 pass</a:t>
            </a:r>
          </a:p>
          <a:p>
            <a:r>
              <a:rPr lang="en-GB" sz="2800" dirty="0" err="1" smtClean="0"/>
              <a:t>abcdefg</a:t>
            </a:r>
            <a:r>
              <a:rPr lang="en-GB" sz="2800" dirty="0" smtClean="0"/>
              <a:t>       false          </a:t>
            </a:r>
            <a:r>
              <a:rPr lang="en-GB" sz="2800" dirty="0"/>
              <a:t>rule 1</a:t>
            </a:r>
            <a:r>
              <a:rPr lang="en-GB" sz="2800" dirty="0" smtClean="0"/>
              <a:t> fail, </a:t>
            </a:r>
            <a:r>
              <a:rPr lang="en-GB" sz="2800" dirty="0"/>
              <a:t>rule 2 </a:t>
            </a:r>
            <a:r>
              <a:rPr lang="en-GB" sz="2800" dirty="0" smtClean="0"/>
              <a:t>pass</a:t>
            </a:r>
          </a:p>
          <a:p>
            <a:r>
              <a:rPr lang="en-GB" dirty="0" smtClean="0"/>
              <a:t>So in this case, every time when testing for rule 2, make sure 1 rule is satisfied</a:t>
            </a:r>
          </a:p>
          <a:p>
            <a:r>
              <a:rPr lang="en-GB" dirty="0" smtClean="0"/>
              <a:t>When checking for rule 1 make sure rule 2 is satisfied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COMP220/285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 </a:t>
            </a:r>
            <a:fld id="{787330DF-F075-4327-ACF4-3C83C8C58DD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2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Equivalence Partition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case, must at least test true and false… otherwise…</a:t>
            </a:r>
          </a:p>
          <a:p>
            <a:r>
              <a:rPr lang="en-GB" dirty="0" smtClean="0"/>
              <a:t>This (stub) code could pass..</a:t>
            </a:r>
          </a:p>
          <a:p>
            <a:pPr marL="0" indent="0">
              <a:buNone/>
            </a:pPr>
            <a:r>
              <a:rPr lang="en-GB" sz="2400" dirty="0"/>
              <a:t>public </a:t>
            </a:r>
            <a:r>
              <a:rPr lang="en-GB" sz="2400" dirty="0" err="1"/>
              <a:t>boolean</a:t>
            </a:r>
            <a:r>
              <a:rPr lang="en-GB" sz="2400" dirty="0"/>
              <a:t>   </a:t>
            </a:r>
            <a:r>
              <a:rPr lang="en-GB" sz="2400" dirty="0" err="1"/>
              <a:t>checkPasswordOK</a:t>
            </a:r>
            <a:r>
              <a:rPr lang="en-GB" sz="2400" dirty="0"/>
              <a:t>(String password) </a:t>
            </a:r>
            <a:r>
              <a:rPr lang="en-GB" sz="2400" dirty="0" smtClean="0"/>
              <a:t>{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   return(true);</a:t>
            </a:r>
          </a:p>
          <a:p>
            <a:pPr marL="0" indent="0">
              <a:buNone/>
            </a:pPr>
            <a:r>
              <a:rPr lang="en-GB" sz="2400" dirty="0" smtClean="0"/>
              <a:t>}</a:t>
            </a:r>
          </a:p>
          <a:p>
            <a:pPr marL="0" indent="0">
              <a:buNone/>
            </a:pPr>
            <a:r>
              <a:rPr lang="en-GB" sz="2400" dirty="0" smtClean="0"/>
              <a:t>or this code..</a:t>
            </a:r>
            <a:br>
              <a:rPr lang="en-GB" sz="2400" dirty="0" smtClean="0"/>
            </a:br>
            <a:r>
              <a:rPr lang="en-GB" sz="2400" dirty="0"/>
              <a:t>public </a:t>
            </a:r>
            <a:r>
              <a:rPr lang="en-GB" sz="2400" dirty="0" err="1"/>
              <a:t>boolean</a:t>
            </a:r>
            <a:r>
              <a:rPr lang="en-GB" sz="2400" dirty="0"/>
              <a:t>   </a:t>
            </a:r>
            <a:r>
              <a:rPr lang="en-GB" sz="2400" dirty="0" err="1"/>
              <a:t>checkPasswordOK</a:t>
            </a:r>
            <a:r>
              <a:rPr lang="en-GB" sz="2400" dirty="0"/>
              <a:t>(String password) {</a:t>
            </a:r>
          </a:p>
          <a:p>
            <a:pPr marL="0" indent="0">
              <a:buNone/>
            </a:pPr>
            <a:r>
              <a:rPr lang="en-GB" sz="2400" dirty="0"/>
              <a:t>         </a:t>
            </a:r>
            <a:r>
              <a:rPr lang="en-GB" sz="2400" dirty="0" smtClean="0"/>
              <a:t>return(false);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}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COMP220/285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 </a:t>
            </a:r>
            <a:fld id="{787330DF-F075-4327-ACF4-3C83C8C58DD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3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bitage Presentation 2011">
  <a:themeElements>
    <a:clrScheme name="">
      <a:dk1>
        <a:srgbClr val="00494F"/>
      </a:dk1>
      <a:lt1>
        <a:srgbClr val="FFFFFF"/>
      </a:lt1>
      <a:dk2>
        <a:srgbClr val="709302"/>
      </a:dk2>
      <a:lt2>
        <a:srgbClr val="CEEA82"/>
      </a:lt2>
      <a:accent1>
        <a:srgbClr val="EFEA07"/>
      </a:accent1>
      <a:accent2>
        <a:srgbClr val="8C706B"/>
      </a:accent2>
      <a:accent3>
        <a:srgbClr val="FFFFFF"/>
      </a:accent3>
      <a:accent4>
        <a:srgbClr val="003D42"/>
      </a:accent4>
      <a:accent5>
        <a:srgbClr val="F6F3AA"/>
      </a:accent5>
      <a:accent6>
        <a:srgbClr val="7E6560"/>
      </a:accent6>
      <a:hlink>
        <a:srgbClr val="00494F"/>
      </a:hlink>
      <a:folHlink>
        <a:srgbClr val="CEEA82"/>
      </a:folHlink>
    </a:clrScheme>
    <a:fontScheme name="Orbitage Presentation 2011">
      <a:majorFont>
        <a:latin typeface="TheSans B7 Bold"/>
        <a:ea typeface=""/>
        <a:cs typeface=""/>
      </a:majorFont>
      <a:minorFont>
        <a:latin typeface="TheSans B7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bitage Presentation 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Orbitage Presentation 2011</Template>
  <TotalTime>8664</TotalTime>
  <Words>628</Words>
  <Application>Microsoft Office PowerPoint</Application>
  <PresentationFormat>On-screen Show (4:3)</PresentationFormat>
  <Paragraphs>134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TheSans B5 Plain</vt:lpstr>
      <vt:lpstr>TheSans B7 Bold</vt:lpstr>
      <vt:lpstr>Times</vt:lpstr>
      <vt:lpstr>Times CE</vt:lpstr>
      <vt:lpstr>Orbitage Presentation 2011</vt:lpstr>
      <vt:lpstr>COMP220: Software Development Tools  COMP285:  Computer Aided Software Development  </vt:lpstr>
      <vt:lpstr>Testing and code</vt:lpstr>
      <vt:lpstr>Possible code</vt:lpstr>
      <vt:lpstr>Possible code</vt:lpstr>
      <vt:lpstr>Possible code (&lt;=12)</vt:lpstr>
      <vt:lpstr>We can see we had to test both above and below the boundary</vt:lpstr>
      <vt:lpstr>Combining tests</vt:lpstr>
      <vt:lpstr>Combined behaviour rule</vt:lpstr>
      <vt:lpstr>Equivalence Partition testing</vt:lpstr>
      <vt:lpstr>Equivalence partition example</vt:lpstr>
      <vt:lpstr>Sin and Cos</vt:lpstr>
      <vt:lpstr>Exhaustive testing..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IPTV Systems</dc:title>
  <dc:creator>Jeffrey</dc:creator>
  <cp:lastModifiedBy>Coope, Sebastian</cp:lastModifiedBy>
  <cp:revision>194</cp:revision>
  <dcterms:created xsi:type="dcterms:W3CDTF">2011-03-17T01:48:00Z</dcterms:created>
  <dcterms:modified xsi:type="dcterms:W3CDTF">2021-02-28T21:00:02Z</dcterms:modified>
</cp:coreProperties>
</file>