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60" r:id="rId2"/>
    <p:sldMasterId id="2147483661" r:id="rId3"/>
  </p:sldMasterIdLst>
  <p:notesMasterIdLst>
    <p:notesMasterId r:id="rId37"/>
  </p:notesMasterIdLst>
  <p:sldIdLst>
    <p:sldId id="256" r:id="rId4"/>
    <p:sldId id="295" r:id="rId5"/>
    <p:sldId id="312" r:id="rId6"/>
    <p:sldId id="270" r:id="rId7"/>
    <p:sldId id="271" r:id="rId8"/>
    <p:sldId id="272" r:id="rId9"/>
    <p:sldId id="273" r:id="rId10"/>
    <p:sldId id="275" r:id="rId11"/>
    <p:sldId id="314" r:id="rId12"/>
    <p:sldId id="313" r:id="rId13"/>
    <p:sldId id="315" r:id="rId14"/>
    <p:sldId id="320" r:id="rId15"/>
    <p:sldId id="324" r:id="rId16"/>
    <p:sldId id="322" r:id="rId17"/>
    <p:sldId id="325" r:id="rId18"/>
    <p:sldId id="277" r:id="rId19"/>
    <p:sldId id="278" r:id="rId20"/>
    <p:sldId id="279" r:id="rId21"/>
    <p:sldId id="280" r:id="rId22"/>
    <p:sldId id="283" r:id="rId23"/>
    <p:sldId id="316" r:id="rId24"/>
    <p:sldId id="317" r:id="rId25"/>
    <p:sldId id="318" r:id="rId26"/>
    <p:sldId id="319" r:id="rId27"/>
    <p:sldId id="326" r:id="rId28"/>
    <p:sldId id="327" r:id="rId29"/>
    <p:sldId id="328" r:id="rId30"/>
    <p:sldId id="329" r:id="rId31"/>
    <p:sldId id="330" r:id="rId32"/>
    <p:sldId id="285" r:id="rId33"/>
    <p:sldId id="286" r:id="rId34"/>
    <p:sldId id="299" r:id="rId35"/>
    <p:sldId id="300" r:id="rId36"/>
  </p:sldIdLst>
  <p:sldSz cx="9144000" cy="5143500" type="screen16x9"/>
  <p:notesSz cx="6858000" cy="9144000"/>
  <p:embeddedFontLst>
    <p:embeddedFont>
      <p:font typeface="Arial Narrow" panose="020B0606020202030204" pitchFamily="34" charset="0"/>
      <p:regular r:id="rId38"/>
      <p:bold r:id="rId39"/>
      <p:italic r:id="rId40"/>
      <p:boldItalic r:id="rId41"/>
    </p:embeddedFont>
    <p:embeddedFont>
      <p:font typeface="Calibri" panose="020F0502020204030204" pitchFamily="34" charset="0"/>
      <p:regular r:id="rId42"/>
      <p:bold r:id="rId43"/>
      <p:italic r:id="rId44"/>
      <p:boldItalic r:id="rId45"/>
    </p:embeddedFont>
    <p:embeddedFont>
      <p:font typeface="Raleway" panose="020B0604020202020204" charset="0"/>
      <p:regular r:id="rId46"/>
      <p:bold r:id="rId47"/>
      <p:italic r:id="rId48"/>
      <p:boldItalic r:id="rId49"/>
    </p:embeddedFont>
    <p:embeddedFont>
      <p:font typeface="Trebuchet MS" panose="020B0603020202020204" pitchFamily="34" charset="0"/>
      <p:regular r:id="rId50"/>
      <p:bold r:id="rId51"/>
      <p:italic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902">
          <p15:clr>
            <a:srgbClr val="000000"/>
          </p15:clr>
        </p15:guide>
        <p15:guide id="2" orient="horz" pos="3018">
          <p15:clr>
            <a:srgbClr val="000000"/>
          </p15:clr>
        </p15:guide>
        <p15:guide id="3" orient="horz" pos="226">
          <p15:clr>
            <a:srgbClr val="000000"/>
          </p15:clr>
        </p15:guide>
        <p15:guide id="4" orient="horz" pos="681">
          <p15:clr>
            <a:srgbClr val="000000"/>
          </p15:clr>
        </p15:guide>
        <p15:guide id="5" orient="horz" pos="1277">
          <p15:clr>
            <a:srgbClr val="000000"/>
          </p15:clr>
        </p15:guide>
        <p15:guide id="6" orient="horz" pos="1457">
          <p15:clr>
            <a:srgbClr val="000000"/>
          </p15:clr>
        </p15:guide>
        <p15:guide id="7" orient="horz" pos="1575">
          <p15:clr>
            <a:srgbClr val="000000"/>
          </p15:clr>
        </p15:guide>
        <p15:guide id="8" orient="horz" pos="1749">
          <p15:clr>
            <a:srgbClr val="000000"/>
          </p15:clr>
        </p15:guide>
        <p15:guide id="9" orient="horz" pos="2480">
          <p15:clr>
            <a:srgbClr val="000000"/>
          </p15:clr>
        </p15:guide>
        <p15:guide id="10" orient="horz" pos="1153">
          <p15:clr>
            <a:srgbClr val="000000"/>
          </p15:clr>
        </p15:guide>
        <p15:guide id="11" orient="horz" pos="338">
          <p15:clr>
            <a:srgbClr val="000000"/>
          </p15:clr>
        </p15:guide>
        <p15:guide id="12" orient="horz" pos="200">
          <p15:clr>
            <a:srgbClr val="000000"/>
          </p15:clr>
        </p15:guide>
        <p15:guide id="13" orient="horz" pos="2013">
          <p15:clr>
            <a:srgbClr val="000000"/>
          </p15:clr>
        </p15:guide>
        <p15:guide id="14" orient="horz" pos="532">
          <p15:clr>
            <a:srgbClr val="000000"/>
          </p15:clr>
        </p15:guide>
        <p15:guide id="15" orient="horz" pos="202">
          <p15:clr>
            <a:srgbClr val="000000"/>
          </p15:clr>
        </p15:guide>
        <p15:guide id="16" pos="235">
          <p15:clr>
            <a:srgbClr val="000000"/>
          </p15:clr>
        </p15:guide>
        <p15:guide id="17" pos="263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058" autoAdjust="0"/>
  </p:normalViewPr>
  <p:slideViewPr>
    <p:cSldViewPr snapToGrid="0">
      <p:cViewPr varScale="1">
        <p:scale>
          <a:sx n="119" d="100"/>
          <a:sy n="119" d="100"/>
        </p:scale>
        <p:origin x="1374" y="96"/>
      </p:cViewPr>
      <p:guideLst>
        <p:guide orient="horz" pos="902"/>
        <p:guide orient="horz" pos="3018"/>
        <p:guide orient="horz" pos="226"/>
        <p:guide orient="horz" pos="681"/>
        <p:guide orient="horz" pos="1277"/>
        <p:guide orient="horz" pos="1457"/>
        <p:guide orient="horz" pos="1575"/>
        <p:guide orient="horz" pos="1749"/>
        <p:guide orient="horz" pos="2480"/>
        <p:guide orient="horz" pos="1153"/>
        <p:guide orient="horz" pos="338"/>
        <p:guide orient="horz" pos="200"/>
        <p:guide orient="horz" pos="2013"/>
        <p:guide orient="horz" pos="532"/>
        <p:guide orient="horz" pos="202"/>
        <p:guide pos="235"/>
        <p:guide pos="2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2.fntdata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font" Target="fonts/font13.fntdata"/><Relationship Id="rId55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font" Target="fonts/font16.fntdata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56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font" Target="fonts/font14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7.xml"/><Relationship Id="rId41" Type="http://schemas.openxmlformats.org/officeDocument/2006/relationships/font" Target="fonts/font4.fntdata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font" Target="fonts/font12.fntdata"/><Relationship Id="rId57" Type="http://schemas.openxmlformats.org/officeDocument/2006/relationships/tableStyles" Target="tableStyle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font" Target="fonts/font7.fntdata"/><Relationship Id="rId52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is Featurization.</a:t>
            </a:r>
            <a:endParaRPr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bca7bb51a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79" name="Google Shape;179;g5bca7bb51a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794490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bca7bb51a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dirty="0"/>
          </a:p>
        </p:txBody>
      </p:sp>
      <p:sp>
        <p:nvSpPr>
          <p:cNvPr id="179" name="Google Shape;179;g5bca7bb51a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68168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bca7bb51a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dirty="0"/>
          </a:p>
        </p:txBody>
      </p:sp>
      <p:sp>
        <p:nvSpPr>
          <p:cNvPr id="179" name="Google Shape;179;g5bca7bb51a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007413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bca7bb51a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dirty="0"/>
          </a:p>
        </p:txBody>
      </p:sp>
      <p:sp>
        <p:nvSpPr>
          <p:cNvPr id="179" name="Google Shape;179;g5bca7bb51a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628451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bca7bb51a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dirty="0"/>
          </a:p>
        </p:txBody>
      </p:sp>
      <p:sp>
        <p:nvSpPr>
          <p:cNvPr id="179" name="Google Shape;179;g5bca7bb51a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591560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bca7bb51a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dirty="0"/>
          </a:p>
        </p:txBody>
      </p:sp>
      <p:sp>
        <p:nvSpPr>
          <p:cNvPr id="179" name="Google Shape;179;g5bca7bb51a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447060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bca7bb51a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2" name="Google Shape;192;g5bca7bb51a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12dcaff1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8" name="Google Shape;198;g612dcaff1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138ceeb0b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4" name="Google Shape;204;g6138ceeb0b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bca7bb51a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0" name="Google Shape;210;g5bca7bb51a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5bca7bb51a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AU" dirty="0">
              <a:ea typeface="ＭＳ Ｐゴシック" charset="0"/>
              <a:cs typeface="ＭＳ Ｐゴシック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08" name="Google Shape;308;g5bca7bb51a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bca7bb51a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0" name="Google Shape;230;g5bca7bb51a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bca7bb51a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0" name="Google Shape;230;g5bca7bb51a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814127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bca7bb51a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0" name="Google Shape;230;g5bca7bb51a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157609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bca7bb51a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0" name="Google Shape;230;g5bca7bb51a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881234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bca7bb51a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0" name="Google Shape;230;g5bca7bb51a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343835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bca7bb51a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0" name="Google Shape;230;g5bca7bb51a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139278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bca7bb51a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0" name="Google Shape;230;g5bca7bb51a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724530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bca7bb51a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0" name="Google Shape;230;g5bca7bb51a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992817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bca7bb51a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0" name="Google Shape;230;g5bca7bb51a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192777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bca7bb51a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AU" dirty="0">
                <a:latin typeface="Raleway"/>
                <a:ea typeface="Raleway"/>
                <a:cs typeface="Raleway"/>
                <a:sym typeface="Raleway"/>
              </a:rPr>
              <a:t>Now Summary of why should we use one hot encoding?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AU" dirty="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Using string indexing can cause the model to assume a natural ordering between categories.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This may result in poor performance or unexpected results. 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AU" dirty="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A one-hot encoding can be applied to the integer representation.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This is where the integer encoded variable is removed and a new binary variable is added for each unique integer value.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This gets rid of the problem of ordinality.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0" name="Google Shape;230;g5bca7bb51a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3793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5bca7bb51a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08" name="Google Shape;308;g5bca7bb51a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191386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12dcaff1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244" name="Google Shape;244;g612dcaff1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bca7bb51a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rgbClr val="1D1F2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0" name="Google Shape;250;g5bca7bb51a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612dcaff10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lang="en-GB"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343" name="Google Shape;343;g612dcaff10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5cf77c194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5cf77c194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bca7bb51a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7" name="Google Shape;147;g5bca7bb51a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bca7bb51a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53" name="Google Shape;153;g5bca7bb51a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bca7bb51a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0" name="Google Shape;160;g5bca7bb51a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bca7bb51a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6" name="Google Shape;166;g5bca7bb51a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bca7bb51a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79" name="Google Shape;179;g5bca7bb51a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bca7bb51a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79" name="Google Shape;179;g5bca7bb51a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794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body" idx="1"/>
          </p:nvPr>
        </p:nvSpPr>
        <p:spPr>
          <a:xfrm>
            <a:off x="276543" y="1884363"/>
            <a:ext cx="6088696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Char char="–"/>
              <a:defRPr sz="2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•"/>
              <a:defRPr sz="24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–"/>
              <a:defRPr sz="2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»"/>
              <a:defRPr sz="2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•"/>
              <a:defRPr sz="2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•"/>
              <a:defRPr sz="2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•"/>
              <a:defRPr sz="2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•"/>
              <a:defRPr sz="2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body" idx="2"/>
          </p:nvPr>
        </p:nvSpPr>
        <p:spPr>
          <a:xfrm>
            <a:off x="276542" y="2646680"/>
            <a:ext cx="6088697" cy="487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None/>
              <a:defRPr sz="180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Char char="–"/>
              <a:defRPr sz="2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•"/>
              <a:defRPr sz="24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–"/>
              <a:defRPr sz="2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»"/>
              <a:defRPr sz="2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•"/>
              <a:defRPr sz="2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•"/>
              <a:defRPr sz="2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•"/>
              <a:defRPr sz="2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•"/>
              <a:defRPr sz="2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>
            <a:spLocks noGrp="1"/>
          </p:cNvSpPr>
          <p:nvPr>
            <p:ph type="pic" idx="2"/>
          </p:nvPr>
        </p:nvSpPr>
        <p:spPr>
          <a:xfrm>
            <a:off x="377508" y="1001432"/>
            <a:ext cx="8288700" cy="30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4"/>
          <p:cNvSpPr txBox="1"/>
          <p:nvPr/>
        </p:nvSpPr>
        <p:spPr>
          <a:xfrm>
            <a:off x="4076885" y="4608512"/>
            <a:ext cx="990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body" idx="1"/>
          </p:nvPr>
        </p:nvSpPr>
        <p:spPr>
          <a:xfrm>
            <a:off x="262110" y="999825"/>
            <a:ext cx="8319600" cy="3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▪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–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▪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»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 dirty="0"/>
          </a:p>
        </p:txBody>
      </p:sp>
      <p:sp>
        <p:nvSpPr>
          <p:cNvPr id="15" name="Google Shape;15;p4"/>
          <p:cNvSpPr txBox="1"/>
          <p:nvPr/>
        </p:nvSpPr>
        <p:spPr>
          <a:xfrm>
            <a:off x="4076885" y="4608512"/>
            <a:ext cx="990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GB"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‹#›</a:t>
            </a:fld>
            <a:endParaRPr sz="24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Char char="–"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–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»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/>
        </p:nvSpPr>
        <p:spPr>
          <a:xfrm>
            <a:off x="4076885" y="4608512"/>
            <a:ext cx="990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GB"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24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/>
        </p:nvSpPr>
        <p:spPr>
          <a:xfrm>
            <a:off x="4076885" y="4608512"/>
            <a:ext cx="990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GB"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24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2" name="Google Shape;22;p6"/>
          <p:cNvSpPr txBox="1">
            <a:spLocks noGrp="1"/>
          </p:cNvSpPr>
          <p:nvPr>
            <p:ph type="body" idx="1"/>
          </p:nvPr>
        </p:nvSpPr>
        <p:spPr>
          <a:xfrm>
            <a:off x="256066" y="1005931"/>
            <a:ext cx="4038600" cy="30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body" idx="2"/>
          </p:nvPr>
        </p:nvSpPr>
        <p:spPr>
          <a:xfrm>
            <a:off x="4553746" y="1005931"/>
            <a:ext cx="4038600" cy="30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3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>
            <a:spLocks noGrp="1"/>
          </p:cNvSpPr>
          <p:nvPr>
            <p:ph type="pic" idx="2"/>
          </p:nvPr>
        </p:nvSpPr>
        <p:spPr>
          <a:xfrm>
            <a:off x="3197172" y="996950"/>
            <a:ext cx="5511900" cy="29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261414" y="996950"/>
            <a:ext cx="2484600" cy="29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7"/>
          <p:cNvSpPr txBox="1"/>
          <p:nvPr/>
        </p:nvSpPr>
        <p:spPr>
          <a:xfrm>
            <a:off x="4076885" y="4608512"/>
            <a:ext cx="990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GB"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24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3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>
            <a:spLocks noGrp="1"/>
          </p:cNvSpPr>
          <p:nvPr>
            <p:ph type="pic" idx="2"/>
          </p:nvPr>
        </p:nvSpPr>
        <p:spPr>
          <a:xfrm>
            <a:off x="377508" y="1001432"/>
            <a:ext cx="8288700" cy="30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8"/>
          <p:cNvSpPr txBox="1"/>
          <p:nvPr/>
        </p:nvSpPr>
        <p:spPr>
          <a:xfrm>
            <a:off x="4076885" y="4608512"/>
            <a:ext cx="990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GB"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24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3" name="Google Shape;33;p8"/>
          <p:cNvSpPr txBox="1">
            <a:spLocks noGrp="1"/>
          </p:cNvSpPr>
          <p:nvPr>
            <p:ph type="body" idx="1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body" idx="1"/>
          </p:nvPr>
        </p:nvSpPr>
        <p:spPr>
          <a:xfrm>
            <a:off x="262110" y="999825"/>
            <a:ext cx="8319600" cy="3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▪"/>
              <a:defRPr sz="24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–"/>
              <a:defRPr sz="2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▪"/>
              <a:defRPr sz="1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–"/>
              <a:defRPr sz="16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»"/>
              <a:defRPr sz="1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sz="1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sz="1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sz="1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sz="1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8" name="Google Shape;38;p10"/>
          <p:cNvSpPr txBox="1"/>
          <p:nvPr/>
        </p:nvSpPr>
        <p:spPr>
          <a:xfrm>
            <a:off x="4076885" y="4608512"/>
            <a:ext cx="990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‹#›</a:t>
            </a:fld>
            <a:endParaRPr sz="2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Char char="–"/>
              <a:defRPr sz="2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•"/>
              <a:defRPr sz="24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–"/>
              <a:defRPr sz="2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»"/>
              <a:defRPr sz="2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•"/>
              <a:defRPr sz="2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•"/>
              <a:defRPr sz="2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•"/>
              <a:defRPr sz="2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•"/>
              <a:defRPr sz="2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/>
          <p:nvPr/>
        </p:nvSpPr>
        <p:spPr>
          <a:xfrm>
            <a:off x="4076885" y="4608512"/>
            <a:ext cx="990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1"/>
          </p:nvPr>
        </p:nvSpPr>
        <p:spPr>
          <a:xfrm>
            <a:off x="256066" y="1005931"/>
            <a:ext cx="4038600" cy="30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body" idx="2"/>
          </p:nvPr>
        </p:nvSpPr>
        <p:spPr>
          <a:xfrm>
            <a:off x="4553746" y="1005931"/>
            <a:ext cx="4038600" cy="30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3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>
            <a:spLocks noGrp="1"/>
          </p:cNvSpPr>
          <p:nvPr>
            <p:ph type="pic" idx="2"/>
          </p:nvPr>
        </p:nvSpPr>
        <p:spPr>
          <a:xfrm>
            <a:off x="3197172" y="996950"/>
            <a:ext cx="5511900" cy="29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body" idx="1"/>
          </p:nvPr>
        </p:nvSpPr>
        <p:spPr>
          <a:xfrm>
            <a:off x="261414" y="996950"/>
            <a:ext cx="2484600" cy="29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/>
          <p:nvPr/>
        </p:nvSpPr>
        <p:spPr>
          <a:xfrm>
            <a:off x="4076885" y="4608512"/>
            <a:ext cx="990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3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PPT templates-1-widescreen-FINAL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35879" cy="51435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3" descr="PPT templates-1-widescreen-FINAL-4.jp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0"/>
            <a:ext cx="9135881" cy="51435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9" descr="PPT templates-1-widescreen-FINAL-4.jp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0"/>
            <a:ext cx="9135880" cy="514349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6" r:id="rId2"/>
    <p:sldLayoutId id="2147483657" r:id="rId3"/>
    <p:sldLayoutId id="2147483658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park.apache.org/docs/latest/ml-features.html#pca" TargetMode="Externa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276543" y="1884363"/>
            <a:ext cx="6088696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GB" dirty="0"/>
              <a:t>Machine Learning- Featurization</a:t>
            </a:r>
            <a:endParaRPr sz="30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3" name="Google Shape;63;p15"/>
          <p:cNvSpPr txBox="1"/>
          <p:nvPr/>
        </p:nvSpPr>
        <p:spPr>
          <a:xfrm>
            <a:off x="4689280" y="302472"/>
            <a:ext cx="1960068" cy="85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50">
                <a:solidFill>
                  <a:srgbClr val="006DAE"/>
                </a:solidFill>
                <a:latin typeface="Arial Narrow"/>
                <a:ea typeface="Arial Narrow"/>
                <a:cs typeface="Arial Narrow"/>
                <a:sym typeface="Arial Narrow"/>
              </a:rPr>
              <a:t>MONASH</a:t>
            </a:r>
            <a:br>
              <a:rPr lang="en-GB" sz="1850" baseline="30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en-GB" sz="185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INFORMATION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5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TECHNOLOGY</a:t>
            </a:r>
            <a:endParaRPr sz="185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BC681-B120-4242-B194-15052F1BC6A1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>
            <a:spLocks noGrp="1"/>
          </p:cNvSpPr>
          <p:nvPr>
            <p:ph type="body" idx="1"/>
          </p:nvPr>
        </p:nvSpPr>
        <p:spPr>
          <a:xfrm>
            <a:off x="325150" y="830174"/>
            <a:ext cx="8641500" cy="35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355600">
              <a:buSzPts val="2000"/>
            </a:pPr>
            <a:r>
              <a:rPr lang="en-GB" sz="2000" b="1" dirty="0"/>
              <a:t>Term Frequency–Inverse Document Frequency, or TF-IDF</a:t>
            </a:r>
            <a:r>
              <a:rPr lang="en-GB" sz="2000" dirty="0"/>
              <a:t>,</a:t>
            </a:r>
          </a:p>
          <a:p>
            <a:pPr lvl="1"/>
            <a:r>
              <a:rPr lang="en-US" sz="1800" dirty="0"/>
              <a:t>The product of these values, TF × IDF, shows how relevant a term is to a specific document (i.e., if it is common in that document but rare in the whole corpus).</a:t>
            </a:r>
          </a:p>
          <a:p>
            <a:pPr lvl="1"/>
            <a:r>
              <a:rPr lang="en-US" sz="1800" dirty="0"/>
              <a:t>The TF-IDF measure is simply the product of TF and IDF:</a:t>
            </a:r>
          </a:p>
        </p:txBody>
      </p:sp>
      <p:sp>
        <p:nvSpPr>
          <p:cNvPr id="182" name="Google Shape;182;p34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r>
              <a:rPr lang="en-GB"/>
              <a:t>Featurization: </a:t>
            </a:r>
            <a:r>
              <a:rPr lang="en-GB">
                <a:solidFill>
                  <a:srgbClr val="980000"/>
                </a:solidFill>
              </a:rPr>
              <a:t>Feature Extractors</a:t>
            </a:r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230C6E-6A49-4ACE-967E-2885F9106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237" y="2757079"/>
            <a:ext cx="534352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423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>
            <a:spLocks noGrp="1"/>
          </p:cNvSpPr>
          <p:nvPr>
            <p:ph type="body" idx="1"/>
          </p:nvPr>
        </p:nvSpPr>
        <p:spPr>
          <a:xfrm>
            <a:off x="325150" y="830174"/>
            <a:ext cx="8641500" cy="35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355600">
              <a:buSzPts val="2000"/>
            </a:pPr>
            <a:r>
              <a:rPr lang="en-GB" sz="2000" b="1" dirty="0"/>
              <a:t>Term Frequency–Inverse Document Frequency, or TF-IDF</a:t>
            </a:r>
            <a:r>
              <a:rPr lang="en-GB" sz="2000" dirty="0"/>
              <a:t>,</a:t>
            </a:r>
          </a:p>
          <a:p>
            <a:pPr lvl="1"/>
            <a:endParaRPr lang="en-US" sz="1800" dirty="0"/>
          </a:p>
        </p:txBody>
      </p:sp>
      <p:sp>
        <p:nvSpPr>
          <p:cNvPr id="182" name="Google Shape;182;p34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r>
              <a:rPr lang="en-GB"/>
              <a:t>Featurization: </a:t>
            </a:r>
            <a:r>
              <a:rPr lang="en-GB">
                <a:solidFill>
                  <a:srgbClr val="980000"/>
                </a:solidFill>
              </a:rPr>
              <a:t>Feature Extractors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E9856B-739D-4D12-8E54-EB65F932E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1831" y="1242197"/>
            <a:ext cx="5238751" cy="276905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5626F68-4A24-4074-88C1-78C498C88AE6}"/>
              </a:ext>
            </a:extLst>
          </p:cNvPr>
          <p:cNvSpPr/>
          <p:nvPr/>
        </p:nvSpPr>
        <p:spPr>
          <a:xfrm>
            <a:off x="666206" y="1474117"/>
            <a:ext cx="31089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202122"/>
                </a:solidFill>
                <a:latin typeface="Raleway" panose="020B0604020202020204" charset="0"/>
              </a:rPr>
              <a:t>Suppose that we have term count tables of a corpus consisting of only two documents, as listed on the right.</a:t>
            </a:r>
          </a:p>
          <a:p>
            <a:endParaRPr lang="en-US" sz="1800" dirty="0">
              <a:solidFill>
                <a:srgbClr val="202122"/>
              </a:solidFill>
              <a:latin typeface="Raleway" panose="020B0604020202020204" charset="0"/>
            </a:endParaRPr>
          </a:p>
          <a:p>
            <a:r>
              <a:rPr lang="en-US" sz="1800" b="1" dirty="0">
                <a:latin typeface="Raleway" panose="020B0604020202020204" charset="0"/>
              </a:rPr>
              <a:t>Calculate TF-IDF for the term "this”.</a:t>
            </a:r>
            <a:endParaRPr lang="en-GB" sz="1800" b="1" dirty="0"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806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>
            <a:spLocks noGrp="1"/>
          </p:cNvSpPr>
          <p:nvPr>
            <p:ph type="body" idx="1"/>
          </p:nvPr>
        </p:nvSpPr>
        <p:spPr>
          <a:xfrm>
            <a:off x="325150" y="830174"/>
            <a:ext cx="8641500" cy="35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355600">
              <a:buSzPts val="2000"/>
            </a:pPr>
            <a:r>
              <a:rPr lang="en-GB" sz="2000" b="1" dirty="0"/>
              <a:t>TF-IDF (Solution)</a:t>
            </a:r>
            <a:r>
              <a:rPr lang="en-GB" sz="2000" dirty="0"/>
              <a:t>,</a:t>
            </a:r>
          </a:p>
          <a:p>
            <a:pPr lvl="1"/>
            <a:endParaRPr lang="en-US" sz="1800" dirty="0"/>
          </a:p>
        </p:txBody>
      </p:sp>
      <p:sp>
        <p:nvSpPr>
          <p:cNvPr id="182" name="Google Shape;182;p34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r>
              <a:rPr lang="en-GB"/>
              <a:t>Featurization: </a:t>
            </a:r>
            <a:r>
              <a:rPr lang="en-GB">
                <a:solidFill>
                  <a:srgbClr val="980000"/>
                </a:solidFill>
              </a:rPr>
              <a:t>Feature Extractors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E9856B-739D-4D12-8E54-EB65F932E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1831" y="1242197"/>
            <a:ext cx="5238751" cy="276905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5626F68-4A24-4074-88C1-78C498C88AE6}"/>
              </a:ext>
            </a:extLst>
          </p:cNvPr>
          <p:cNvSpPr/>
          <p:nvPr/>
        </p:nvSpPr>
        <p:spPr>
          <a:xfrm>
            <a:off x="666206" y="1474117"/>
            <a:ext cx="3108960" cy="203132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AU" sz="1800" b="1" dirty="0">
                <a:latin typeface="Raleway" panose="020B0604020202020204" charset="0"/>
              </a:rPr>
              <a:t>Calculating TF for “this”:</a:t>
            </a:r>
          </a:p>
          <a:p>
            <a:endParaRPr lang="en-AU" sz="1800" dirty="0">
              <a:latin typeface="Raleway" panose="020B0604020202020204" charset="0"/>
            </a:endParaRPr>
          </a:p>
          <a:p>
            <a:r>
              <a:rPr lang="en-AU" sz="1800" dirty="0">
                <a:latin typeface="Raleway" panose="020B0604020202020204" charset="0"/>
              </a:rPr>
              <a:t>TF (“this”, d1) = 1/5 = 0.2</a:t>
            </a:r>
          </a:p>
          <a:p>
            <a:r>
              <a:rPr lang="en-AU" sz="1800" dirty="0">
                <a:latin typeface="Raleway" panose="020B0604020202020204" charset="0"/>
              </a:rPr>
              <a:t>TF (“this”, d2) = 1/7 = 0.14 (Approx.)</a:t>
            </a:r>
          </a:p>
          <a:p>
            <a:endParaRPr lang="en-AU" sz="1800" dirty="0">
              <a:latin typeface="Raleway" panose="020B0604020202020204" charset="0"/>
            </a:endParaRPr>
          </a:p>
          <a:p>
            <a:endParaRPr lang="en-GB" sz="1800" dirty="0"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47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>
            <a:spLocks noGrp="1"/>
          </p:cNvSpPr>
          <p:nvPr>
            <p:ph type="body" idx="1"/>
          </p:nvPr>
        </p:nvSpPr>
        <p:spPr>
          <a:xfrm>
            <a:off x="325150" y="830174"/>
            <a:ext cx="8641500" cy="35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355600">
              <a:buSzPts val="2000"/>
            </a:pPr>
            <a:r>
              <a:rPr lang="en-GB" sz="2000" b="1" dirty="0"/>
              <a:t>TF-IDF (Solution)</a:t>
            </a:r>
            <a:r>
              <a:rPr lang="en-GB" sz="2000" dirty="0"/>
              <a:t>,</a:t>
            </a:r>
          </a:p>
          <a:p>
            <a:pPr lvl="1"/>
            <a:endParaRPr lang="en-US" sz="1800" dirty="0"/>
          </a:p>
        </p:txBody>
      </p:sp>
      <p:sp>
        <p:nvSpPr>
          <p:cNvPr id="182" name="Google Shape;182;p34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r>
              <a:rPr lang="en-GB"/>
              <a:t>Featurization: </a:t>
            </a:r>
            <a:r>
              <a:rPr lang="en-GB">
                <a:solidFill>
                  <a:srgbClr val="980000"/>
                </a:solidFill>
              </a:rPr>
              <a:t>Feature Extractors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E9856B-739D-4D12-8E54-EB65F932E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1831" y="1242197"/>
            <a:ext cx="5238751" cy="276905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5626F68-4A24-4074-88C1-78C498C88AE6}"/>
              </a:ext>
            </a:extLst>
          </p:cNvPr>
          <p:cNvSpPr/>
          <p:nvPr/>
        </p:nvSpPr>
        <p:spPr>
          <a:xfrm>
            <a:off x="666206" y="1474117"/>
            <a:ext cx="3108960" cy="203132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AU" sz="1800" b="1" dirty="0">
                <a:latin typeface="Raleway" panose="020B0604020202020204" charset="0"/>
              </a:rPr>
              <a:t>Calculating IDF for “this”:</a:t>
            </a:r>
          </a:p>
          <a:p>
            <a:r>
              <a:rPr lang="en-AU" sz="1800" dirty="0">
                <a:latin typeface="Raleway" panose="020B0604020202020204" charset="0"/>
              </a:rPr>
              <a:t>|D| = 2</a:t>
            </a:r>
          </a:p>
          <a:p>
            <a:r>
              <a:rPr lang="en-AU" sz="1800" dirty="0">
                <a:latin typeface="Raleway" panose="020B0604020202020204" charset="0"/>
              </a:rPr>
              <a:t>DF(t, D) = 2</a:t>
            </a:r>
          </a:p>
          <a:p>
            <a:endParaRPr lang="en-AU" sz="1800" dirty="0">
              <a:latin typeface="Raleway" panose="020B0604020202020204" charset="0"/>
            </a:endParaRPr>
          </a:p>
          <a:p>
            <a:r>
              <a:rPr lang="en-AU" sz="1800" dirty="0">
                <a:latin typeface="Raleway" panose="020B0604020202020204" charset="0"/>
              </a:rPr>
              <a:t>IDF (“this”, D) = log ( 3/ 3) = 0</a:t>
            </a:r>
          </a:p>
          <a:p>
            <a:endParaRPr lang="en-AU" sz="1800" dirty="0">
              <a:latin typeface="Raleway" panose="020B0604020202020204" charset="0"/>
            </a:endParaRPr>
          </a:p>
          <a:p>
            <a:endParaRPr lang="en-GB" sz="1800" dirty="0">
              <a:latin typeface="Raleway" panose="020B060402020202020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0848FE-A70B-4BA8-BDC8-8FBB9144B2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413" y="3555385"/>
            <a:ext cx="3386546" cy="75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998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>
            <a:spLocks noGrp="1"/>
          </p:cNvSpPr>
          <p:nvPr>
            <p:ph type="body" idx="1"/>
          </p:nvPr>
        </p:nvSpPr>
        <p:spPr>
          <a:xfrm>
            <a:off x="325150" y="830174"/>
            <a:ext cx="8641500" cy="35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355600">
              <a:buSzPts val="2000"/>
            </a:pPr>
            <a:r>
              <a:rPr lang="en-GB" sz="2000" b="1" dirty="0"/>
              <a:t>TF-IDF (Solution)</a:t>
            </a:r>
            <a:r>
              <a:rPr lang="en-GB" sz="2000" dirty="0"/>
              <a:t>,</a:t>
            </a:r>
          </a:p>
          <a:p>
            <a:pPr lvl="1"/>
            <a:endParaRPr lang="en-US" sz="1800" dirty="0"/>
          </a:p>
        </p:txBody>
      </p:sp>
      <p:sp>
        <p:nvSpPr>
          <p:cNvPr id="182" name="Google Shape;182;p34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r>
              <a:rPr lang="en-GB"/>
              <a:t>Featurization: </a:t>
            </a:r>
            <a:r>
              <a:rPr lang="en-GB">
                <a:solidFill>
                  <a:srgbClr val="980000"/>
                </a:solidFill>
              </a:rPr>
              <a:t>Feature Extractors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E9856B-739D-4D12-8E54-EB65F932E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1831" y="1242197"/>
            <a:ext cx="5238751" cy="276905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5626F68-4A24-4074-88C1-78C498C88AE6}"/>
              </a:ext>
            </a:extLst>
          </p:cNvPr>
          <p:cNvSpPr/>
          <p:nvPr/>
        </p:nvSpPr>
        <p:spPr>
          <a:xfrm>
            <a:off x="177350" y="1524060"/>
            <a:ext cx="3631474" cy="175432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AU" sz="1800" b="1" dirty="0">
                <a:latin typeface="Raleway" panose="020B0604020202020204" charset="0"/>
              </a:rPr>
              <a:t>Calculating TF-IDF for “this”:</a:t>
            </a:r>
            <a:endParaRPr lang="en-AU" sz="1800" dirty="0">
              <a:latin typeface="Raleway" panose="020B0604020202020204" charset="0"/>
            </a:endParaRPr>
          </a:p>
          <a:p>
            <a:endParaRPr lang="en-AU" sz="1800" dirty="0">
              <a:latin typeface="Raleway" panose="020B0604020202020204" charset="0"/>
            </a:endParaRPr>
          </a:p>
          <a:p>
            <a:r>
              <a:rPr lang="en-AU" sz="1800" dirty="0">
                <a:latin typeface="Raleway" panose="020B0604020202020204" charset="0"/>
              </a:rPr>
              <a:t>TF-IDF (“this”, d1, D) = 0.2 * 0 = 0</a:t>
            </a:r>
          </a:p>
          <a:p>
            <a:endParaRPr lang="en-AU" sz="1800" dirty="0">
              <a:latin typeface="Raleway" panose="020B0604020202020204" charset="0"/>
            </a:endParaRPr>
          </a:p>
          <a:p>
            <a:r>
              <a:rPr lang="en-AU" sz="1800" dirty="0">
                <a:latin typeface="Raleway" panose="020B0604020202020204" charset="0"/>
              </a:rPr>
              <a:t>TF-IDF (“this”, d2, D) = 0.14 * 0 = 0</a:t>
            </a:r>
          </a:p>
          <a:p>
            <a:endParaRPr lang="en-AU" sz="1800" dirty="0">
              <a:latin typeface="Raleway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4C444E-6141-4025-89F1-2DCAD7FD9B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4032"/>
          <a:stretch/>
        </p:blipFill>
        <p:spPr>
          <a:xfrm>
            <a:off x="0" y="3772036"/>
            <a:ext cx="5343525" cy="65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006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>
            <a:spLocks noGrp="1"/>
          </p:cNvSpPr>
          <p:nvPr>
            <p:ph type="body" idx="1"/>
          </p:nvPr>
        </p:nvSpPr>
        <p:spPr>
          <a:xfrm>
            <a:off x="325150" y="830174"/>
            <a:ext cx="8641500" cy="35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b="1" dirty="0">
                <a:latin typeface="Raleway" panose="020B0604020202020204" charset="0"/>
              </a:rPr>
              <a:t>Exercise: Calculate TF-IDF for the term “example”.</a:t>
            </a:r>
            <a:endParaRPr lang="en-GB" sz="2000" b="1" dirty="0">
              <a:latin typeface="Raleway" panose="020B0604020202020204" charset="0"/>
            </a:endParaRPr>
          </a:p>
          <a:p>
            <a:pPr lvl="1"/>
            <a:endParaRPr lang="en-US" sz="1800" dirty="0"/>
          </a:p>
        </p:txBody>
      </p:sp>
      <p:sp>
        <p:nvSpPr>
          <p:cNvPr id="182" name="Google Shape;182;p34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r>
              <a:rPr lang="en-GB"/>
              <a:t>Featurization: </a:t>
            </a:r>
            <a:r>
              <a:rPr lang="en-GB">
                <a:solidFill>
                  <a:srgbClr val="980000"/>
                </a:solidFill>
              </a:rPr>
              <a:t>Feature Extractors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E9856B-739D-4D12-8E54-EB65F932EC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43"/>
          <a:stretch/>
        </p:blipFill>
        <p:spPr>
          <a:xfrm>
            <a:off x="1980456" y="1658783"/>
            <a:ext cx="5238751" cy="255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968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6"/>
          <p:cNvSpPr txBox="1">
            <a:spLocks noGrp="1"/>
          </p:cNvSpPr>
          <p:nvPr>
            <p:ph type="body" idx="1"/>
          </p:nvPr>
        </p:nvSpPr>
        <p:spPr>
          <a:xfrm>
            <a:off x="325150" y="830174"/>
            <a:ext cx="7829700" cy="35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spcBef>
                <a:spcPts val="480"/>
              </a:spcBef>
              <a:spcAft>
                <a:spcPts val="0"/>
              </a:spcAft>
              <a:buSzPts val="2000"/>
              <a:buChar char="▪"/>
            </a:pPr>
            <a:r>
              <a:rPr lang="en-GB" sz="2000" b="1" dirty="0"/>
              <a:t>Word2Vec</a:t>
            </a:r>
            <a:endParaRPr sz="2000" b="1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–"/>
            </a:pPr>
            <a:r>
              <a:rPr lang="en-GB" sz="1800" dirty="0"/>
              <a:t>maps each word to a unique fixed-size vector. </a:t>
            </a:r>
            <a:endParaRPr sz="1800" dirty="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–"/>
            </a:pPr>
            <a:r>
              <a:rPr lang="en-GB" sz="1800" dirty="0"/>
              <a:t>transforms each document into a vector using the average of all words in the document.</a:t>
            </a: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–"/>
            </a:pPr>
            <a:endParaRPr lang="en-GB" sz="18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–"/>
            </a:pPr>
            <a:r>
              <a:rPr lang="en-GB" sz="1800" dirty="0"/>
              <a:t>this vector can then be used as features for prediction, </a:t>
            </a:r>
            <a:r>
              <a:rPr lang="en-GB" sz="1800" b="1" dirty="0"/>
              <a:t>document similarity calculations</a:t>
            </a:r>
            <a:r>
              <a:rPr lang="en-GB" sz="1800" dirty="0"/>
              <a:t>, etc.</a:t>
            </a:r>
            <a:endParaRPr sz="1800" dirty="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endParaRPr sz="1600" b="1" dirty="0"/>
          </a:p>
        </p:txBody>
      </p:sp>
      <p:sp>
        <p:nvSpPr>
          <p:cNvPr id="195" name="Google Shape;195;p36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r>
              <a:rPr lang="en-GB"/>
              <a:t>Featurization: </a:t>
            </a:r>
            <a:r>
              <a:rPr lang="en-GB">
                <a:solidFill>
                  <a:srgbClr val="980000"/>
                </a:solidFill>
              </a:rPr>
              <a:t>Feature Extractors</a:t>
            </a: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A221908-0A6D-4FD3-B8D1-DDB556073F19}"/>
              </a:ext>
            </a:extLst>
          </p:cNvPr>
          <p:cNvSpPr/>
          <p:nvPr/>
        </p:nvSpPr>
        <p:spPr>
          <a:xfrm>
            <a:off x="1201784" y="3456452"/>
            <a:ext cx="711925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1800" b="1" dirty="0">
                <a:latin typeface="Raleway"/>
                <a:ea typeface="Raleway"/>
                <a:cs typeface="Raleway"/>
                <a:sym typeface="Raleway"/>
              </a:rPr>
              <a:t>Home Work: Do some research and write a program to find the document similarity using Word2Vec.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7"/>
          <p:cNvSpPr txBox="1">
            <a:spLocks noGrp="1"/>
          </p:cNvSpPr>
          <p:nvPr>
            <p:ph type="body" idx="1"/>
          </p:nvPr>
        </p:nvSpPr>
        <p:spPr>
          <a:xfrm>
            <a:off x="262109" y="999824"/>
            <a:ext cx="8549400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Char char="▪"/>
            </a:pPr>
            <a:r>
              <a:rPr lang="en-GB" sz="2000" b="1">
                <a:solidFill>
                  <a:srgbClr val="EFEFEF"/>
                </a:solidFill>
              </a:rPr>
              <a:t>Extraction</a:t>
            </a:r>
            <a:endParaRPr sz="2000" b="1">
              <a:solidFill>
                <a:srgbClr val="EFEFEF"/>
              </a:solidFill>
            </a:endParaRPr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Char char="–"/>
            </a:pPr>
            <a:r>
              <a:rPr lang="en-GB" sz="2000">
                <a:solidFill>
                  <a:srgbClr val="EFEFEF"/>
                </a:solidFill>
              </a:rPr>
              <a:t>Extracting features from “raw” data</a:t>
            </a:r>
            <a:endParaRPr sz="2000">
              <a:solidFill>
                <a:srgbClr val="EFEFEF"/>
              </a:solidFill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GB" sz="2000" b="1">
                <a:solidFill>
                  <a:srgbClr val="000000"/>
                </a:solidFill>
              </a:rPr>
              <a:t>Transformation</a:t>
            </a:r>
            <a:endParaRPr sz="2000" b="1">
              <a:solidFill>
                <a:srgbClr val="000000"/>
              </a:solidFill>
            </a:endParaRPr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GB" sz="2000"/>
              <a:t>Scaling, converting, or modifying features</a:t>
            </a:r>
            <a:endParaRPr sz="2000"/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GB" sz="2000" b="1">
                <a:solidFill>
                  <a:srgbClr val="000000"/>
                </a:solidFill>
              </a:rPr>
              <a:t>Selection</a:t>
            </a:r>
            <a:endParaRPr sz="2000" b="1">
              <a:solidFill>
                <a:srgbClr val="000000"/>
              </a:solidFill>
            </a:endParaRPr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GB" sz="2000"/>
              <a:t>Selecting a subset from a larger set of features</a:t>
            </a:r>
            <a:endParaRPr sz="200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1400"/>
          </a:p>
        </p:txBody>
      </p:sp>
      <p:sp>
        <p:nvSpPr>
          <p:cNvPr id="201" name="Google Shape;201;p37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r>
              <a:rPr lang="en-GB"/>
              <a:t>Featurization:</a:t>
            </a:r>
            <a:r>
              <a:rPr lang="en-GB" b="0"/>
              <a:t> </a:t>
            </a:r>
            <a:r>
              <a:rPr lang="en-GB">
                <a:solidFill>
                  <a:srgbClr val="980000"/>
                </a:solidFill>
              </a:rPr>
              <a:t>Extraction, transformation and selection</a:t>
            </a:r>
            <a:endParaRPr>
              <a:solidFill>
                <a:srgbClr val="980000"/>
              </a:solidFill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8"/>
          <p:cNvSpPr txBox="1">
            <a:spLocks noGrp="1"/>
          </p:cNvSpPr>
          <p:nvPr>
            <p:ph type="body" idx="1"/>
          </p:nvPr>
        </p:nvSpPr>
        <p:spPr>
          <a:xfrm>
            <a:off x="325150" y="830174"/>
            <a:ext cx="7829700" cy="35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Char char="▪"/>
            </a:pPr>
            <a:r>
              <a:rPr lang="en-GB" sz="2000" b="1" dirty="0"/>
              <a:t>Feature Transformers</a:t>
            </a:r>
            <a:endParaRPr sz="2000" b="1" dirty="0"/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GB" dirty="0"/>
              <a:t>Tokenization </a:t>
            </a:r>
            <a:endParaRPr dirty="0"/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GB" dirty="0"/>
              <a:t>Stop Words Remover</a:t>
            </a:r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AU" dirty="0"/>
              <a:t>S</a:t>
            </a:r>
            <a:r>
              <a:rPr lang="en-GB" dirty="0" err="1"/>
              <a:t>tring</a:t>
            </a:r>
            <a:r>
              <a:rPr lang="en-GB" dirty="0"/>
              <a:t> Indexing</a:t>
            </a:r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AU" dirty="0"/>
              <a:t>One Hot Encoding</a:t>
            </a:r>
            <a:endParaRPr dirty="0"/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GB" dirty="0"/>
              <a:t>Vector Assembler (Implement In tutorial)</a:t>
            </a:r>
            <a:endParaRPr dirty="0"/>
          </a:p>
          <a:p>
            <a:pPr marL="4572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1400" dirty="0"/>
          </a:p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endParaRPr sz="1400" dirty="0"/>
          </a:p>
        </p:txBody>
      </p:sp>
      <p:sp>
        <p:nvSpPr>
          <p:cNvPr id="207" name="Google Shape;207;p38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r>
              <a:rPr lang="en-GB"/>
              <a:t>Featurization:</a:t>
            </a:r>
            <a:r>
              <a:rPr lang="en-GB" b="0"/>
              <a:t> </a:t>
            </a:r>
            <a:r>
              <a:rPr lang="en-GB">
                <a:solidFill>
                  <a:srgbClr val="980000"/>
                </a:solidFill>
              </a:rPr>
              <a:t>Feature Extraction and Transformation</a:t>
            </a:r>
            <a:endParaRPr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9"/>
          <p:cNvSpPr txBox="1">
            <a:spLocks noGrp="1"/>
          </p:cNvSpPr>
          <p:nvPr>
            <p:ph type="body" idx="1"/>
          </p:nvPr>
        </p:nvSpPr>
        <p:spPr>
          <a:xfrm>
            <a:off x="325150" y="830141"/>
            <a:ext cx="8549400" cy="34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▪"/>
            </a:pPr>
            <a:r>
              <a:rPr lang="en-GB" sz="2000" b="1" dirty="0"/>
              <a:t>Tokenization</a:t>
            </a:r>
            <a:r>
              <a:rPr lang="en-GB" sz="2000" dirty="0"/>
              <a:t> </a:t>
            </a:r>
            <a:endParaRPr sz="2000" dirty="0"/>
          </a:p>
          <a:p>
            <a:pPr marL="914400" marR="0" lvl="1" indent="-355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–"/>
            </a:pPr>
            <a:r>
              <a:rPr lang="en-GB" dirty="0"/>
              <a:t>It is the process of taking text (such as a sentence) and breaking it into individual terms (usually words). </a:t>
            </a:r>
            <a:endParaRPr dirty="0"/>
          </a:p>
        </p:txBody>
      </p:sp>
      <p:sp>
        <p:nvSpPr>
          <p:cNvPr id="213" name="Google Shape;213;p39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r>
              <a:rPr lang="en-GB"/>
              <a:t>Featurization: </a:t>
            </a:r>
            <a:r>
              <a:rPr lang="en-GB">
                <a:solidFill>
                  <a:srgbClr val="980000"/>
                </a:solidFill>
              </a:rPr>
              <a:t>Feature Transformers</a:t>
            </a:r>
            <a:endParaRPr>
              <a:solidFill>
                <a:srgbClr val="980000"/>
              </a:solidFill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endParaRPr/>
          </a:p>
        </p:txBody>
      </p:sp>
      <p:pic>
        <p:nvPicPr>
          <p:cNvPr id="5122" name="Picture 2" descr="Tokenization and Text Data Preparation with TensorFlow &amp; Keras">
            <a:extLst>
              <a:ext uri="{FF2B5EF4-FFF2-40B4-BE49-F238E27FC236}">
                <a16:creationId xmlns:a16="http://schemas.microsoft.com/office/drawing/2014/main" id="{0960C632-CF37-4B20-8C1A-1F038F4C4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944" y="2239735"/>
            <a:ext cx="5819775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4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r>
              <a:rPr lang="en-GB" dirty="0"/>
              <a:t>Machine Learning: </a:t>
            </a:r>
            <a:r>
              <a:rPr lang="en-GB" dirty="0">
                <a:solidFill>
                  <a:srgbClr val="980000"/>
                </a:solidFill>
              </a:rPr>
              <a:t>Pipeline</a:t>
            </a:r>
            <a:endParaRPr dirty="0">
              <a:solidFill>
                <a:srgbClr val="980000"/>
              </a:solidFill>
            </a:endParaRPr>
          </a:p>
        </p:txBody>
      </p:sp>
      <p:pic>
        <p:nvPicPr>
          <p:cNvPr id="311" name="Google Shape;31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928" y="959062"/>
            <a:ext cx="7828144" cy="322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84AB94E-D8FF-4560-A7BE-B326AD55524D}"/>
              </a:ext>
            </a:extLst>
          </p:cNvPr>
          <p:cNvSpPr/>
          <p:nvPr/>
        </p:nvSpPr>
        <p:spPr>
          <a:xfrm>
            <a:off x="2390503" y="1058091"/>
            <a:ext cx="2181497" cy="2743577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7823BDA-9C06-4754-8FB6-2E7134AD388E}"/>
              </a:ext>
            </a:extLst>
          </p:cNvPr>
          <p:cNvSpPr/>
          <p:nvPr/>
        </p:nvSpPr>
        <p:spPr>
          <a:xfrm>
            <a:off x="4123078" y="1058090"/>
            <a:ext cx="2181497" cy="2743577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DF2152C-6E33-4724-8535-017A0DAB4B99}"/>
              </a:ext>
            </a:extLst>
          </p:cNvPr>
          <p:cNvSpPr/>
          <p:nvPr/>
        </p:nvSpPr>
        <p:spPr>
          <a:xfrm>
            <a:off x="6080114" y="1058089"/>
            <a:ext cx="2181497" cy="2743577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2"/>
          <p:cNvSpPr txBox="1">
            <a:spLocks noGrp="1"/>
          </p:cNvSpPr>
          <p:nvPr>
            <p:ph type="body" idx="1"/>
          </p:nvPr>
        </p:nvSpPr>
        <p:spPr>
          <a:xfrm>
            <a:off x="325141" y="830185"/>
            <a:ext cx="8549400" cy="1207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▪"/>
            </a:pPr>
            <a:r>
              <a:rPr lang="en-GB" sz="2000" b="1" dirty="0"/>
              <a:t>Stop Words</a:t>
            </a:r>
            <a:r>
              <a:rPr lang="en-GB" sz="2000" b="1" i="1" dirty="0"/>
              <a:t> </a:t>
            </a:r>
            <a:r>
              <a:rPr lang="en-GB" sz="2000" dirty="0"/>
              <a:t>are words which should be excluded from the input, typically because the words appear frequently and don’t carry as much meaning.</a:t>
            </a:r>
            <a:endParaRPr sz="2000" dirty="0"/>
          </a:p>
          <a:p>
            <a:pPr marL="4572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233" name="Google Shape;233;p42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r>
              <a:rPr lang="en-GB"/>
              <a:t>Featurization: </a:t>
            </a:r>
            <a:r>
              <a:rPr lang="en-GB">
                <a:solidFill>
                  <a:srgbClr val="980000"/>
                </a:solidFill>
              </a:rPr>
              <a:t>Feature Transformers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endParaRPr/>
          </a:p>
        </p:txBody>
      </p:sp>
      <p:pic>
        <p:nvPicPr>
          <p:cNvPr id="8194" name="Picture 2" descr="Introduction to Udacity Machine Learning-Text Learning - Programmer Sought">
            <a:extLst>
              <a:ext uri="{FF2B5EF4-FFF2-40B4-BE49-F238E27FC236}">
                <a16:creationId xmlns:a16="http://schemas.microsoft.com/office/drawing/2014/main" id="{651D66C2-2BB7-4679-B224-5CEAEDFE8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123" y="1853293"/>
            <a:ext cx="6113417" cy="2504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2"/>
          <p:cNvSpPr txBox="1">
            <a:spLocks noGrp="1"/>
          </p:cNvSpPr>
          <p:nvPr>
            <p:ph type="body" idx="1"/>
          </p:nvPr>
        </p:nvSpPr>
        <p:spPr>
          <a:xfrm>
            <a:off x="325141" y="830185"/>
            <a:ext cx="8549400" cy="3663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spcBef>
                <a:spcPts val="480"/>
              </a:spcBef>
              <a:spcAft>
                <a:spcPts val="0"/>
              </a:spcAft>
              <a:buSzPts val="2000"/>
              <a:buChar char="▪"/>
            </a:pPr>
            <a:r>
              <a:rPr lang="en-GB" sz="2000" b="1" dirty="0"/>
              <a:t>Stop Words Remover</a:t>
            </a:r>
            <a:r>
              <a:rPr lang="en-GB" sz="2000" dirty="0"/>
              <a:t> </a:t>
            </a:r>
          </a:p>
          <a:p>
            <a:pPr lvl="1">
              <a:spcBef>
                <a:spcPts val="480"/>
              </a:spcBef>
              <a:buChar char="▪"/>
            </a:pPr>
            <a:r>
              <a:rPr lang="en-GB" dirty="0"/>
              <a:t>Takes as input a sequence of strings (e.g. the output of a Tokenizer) </a:t>
            </a:r>
          </a:p>
          <a:p>
            <a:pPr lvl="1">
              <a:spcBef>
                <a:spcPts val="480"/>
              </a:spcBef>
              <a:buChar char="▪"/>
            </a:pPr>
            <a:r>
              <a:rPr lang="en-GB" dirty="0"/>
              <a:t>Drops all the stop words from the input sequences. 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233" name="Google Shape;233;p42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r>
              <a:rPr lang="en-GB"/>
              <a:t>Featurization: </a:t>
            </a:r>
            <a:r>
              <a:rPr lang="en-GB">
                <a:solidFill>
                  <a:srgbClr val="980000"/>
                </a:solidFill>
              </a:rPr>
              <a:t>Feature Transformers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7ABFEB-16D0-4293-B84D-531D74125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11" y="2446648"/>
            <a:ext cx="7514286" cy="1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1737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2"/>
          <p:cNvSpPr txBox="1">
            <a:spLocks noGrp="1"/>
          </p:cNvSpPr>
          <p:nvPr>
            <p:ph type="body" idx="1"/>
          </p:nvPr>
        </p:nvSpPr>
        <p:spPr>
          <a:xfrm>
            <a:off x="325141" y="830185"/>
            <a:ext cx="8549400" cy="3663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spcBef>
                <a:spcPts val="480"/>
              </a:spcBef>
              <a:spcAft>
                <a:spcPts val="0"/>
              </a:spcAft>
              <a:buSzPts val="2000"/>
              <a:buChar char="▪"/>
            </a:pPr>
            <a:r>
              <a:rPr lang="en-GB" sz="2000" b="1" dirty="0"/>
              <a:t>String Indexing</a:t>
            </a:r>
            <a:endParaRPr lang="en-GB" sz="2000" dirty="0"/>
          </a:p>
          <a:p>
            <a:pPr lvl="1">
              <a:spcBef>
                <a:spcPts val="480"/>
              </a:spcBef>
              <a:buChar char="▪"/>
            </a:pPr>
            <a:r>
              <a:rPr lang="en-US" dirty="0"/>
              <a:t>Encoding a string column of labels to a column of label indices.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233" name="Google Shape;233;p42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r>
              <a:rPr lang="en-GB"/>
              <a:t>Featurization: </a:t>
            </a:r>
            <a:r>
              <a:rPr lang="en-GB">
                <a:solidFill>
                  <a:srgbClr val="980000"/>
                </a:solidFill>
              </a:rPr>
              <a:t>Feature Transformers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643F77-490E-4E3C-8007-5FAC64DAC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2643" y="1649311"/>
            <a:ext cx="3938713" cy="275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7510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2"/>
          <p:cNvSpPr txBox="1">
            <a:spLocks noGrp="1"/>
          </p:cNvSpPr>
          <p:nvPr>
            <p:ph type="body" idx="1"/>
          </p:nvPr>
        </p:nvSpPr>
        <p:spPr>
          <a:xfrm>
            <a:off x="325141" y="830185"/>
            <a:ext cx="8549400" cy="3663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spcBef>
                <a:spcPts val="480"/>
              </a:spcBef>
              <a:spcAft>
                <a:spcPts val="0"/>
              </a:spcAft>
              <a:buSzPts val="2000"/>
              <a:buChar char="▪"/>
            </a:pPr>
            <a:r>
              <a:rPr lang="en-GB" sz="2000" b="1" dirty="0"/>
              <a:t>One Hot Encoding</a:t>
            </a:r>
            <a:endParaRPr lang="en-GB" sz="2000" dirty="0"/>
          </a:p>
          <a:p>
            <a:pPr lvl="1">
              <a:spcBef>
                <a:spcPts val="480"/>
              </a:spcBef>
              <a:buChar char="▪"/>
            </a:pPr>
            <a:r>
              <a:rPr lang="en-US" dirty="0"/>
              <a:t>Maps a categorical feature represented as a label index to a binary vector..</a:t>
            </a:r>
          </a:p>
          <a:p>
            <a:pPr lvl="1">
              <a:spcBef>
                <a:spcPts val="480"/>
              </a:spcBef>
              <a:buChar char="▪"/>
            </a:pPr>
            <a:r>
              <a:rPr lang="en-US" dirty="0"/>
              <a:t>A single one-value indicates the presence of a specific feature value from among the set of all feature values. </a:t>
            </a:r>
          </a:p>
          <a:p>
            <a:pPr lvl="1">
              <a:spcBef>
                <a:spcPts val="480"/>
              </a:spcBef>
              <a:buChar char="▪"/>
            </a:pPr>
            <a:r>
              <a:rPr lang="en-US" dirty="0"/>
              <a:t>For string type input data, it is common to encode categorical features using String Indexing first.</a:t>
            </a:r>
            <a:endParaRPr sz="2000" dirty="0"/>
          </a:p>
        </p:txBody>
      </p:sp>
      <p:sp>
        <p:nvSpPr>
          <p:cNvPr id="233" name="Google Shape;233;p42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r>
              <a:rPr lang="en-GB"/>
              <a:t>Featurization: </a:t>
            </a:r>
            <a:r>
              <a:rPr lang="en-GB">
                <a:solidFill>
                  <a:srgbClr val="980000"/>
                </a:solidFill>
              </a:rPr>
              <a:t>Feature Transformers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57014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2"/>
          <p:cNvSpPr txBox="1">
            <a:spLocks noGrp="1"/>
          </p:cNvSpPr>
          <p:nvPr>
            <p:ph type="body" idx="1"/>
          </p:nvPr>
        </p:nvSpPr>
        <p:spPr>
          <a:xfrm>
            <a:off x="325141" y="830185"/>
            <a:ext cx="8549400" cy="3663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spcBef>
                <a:spcPts val="480"/>
              </a:spcBef>
              <a:spcAft>
                <a:spcPts val="0"/>
              </a:spcAft>
              <a:buSzPts val="2000"/>
              <a:buChar char="▪"/>
            </a:pPr>
            <a:r>
              <a:rPr lang="en-GB" sz="2000" b="1" dirty="0"/>
              <a:t>Why One Hot Encoding?</a:t>
            </a:r>
            <a:endParaRPr lang="en-GB" sz="2000" dirty="0"/>
          </a:p>
          <a:p>
            <a:pPr lvl="1">
              <a:spcBef>
                <a:spcPts val="480"/>
              </a:spcBef>
              <a:buChar char="▪"/>
            </a:pPr>
            <a:r>
              <a:rPr lang="en-US" dirty="0"/>
              <a:t>For categorical variables when there is no ordinal relationship, the string indexing is not enough...</a:t>
            </a:r>
          </a:p>
          <a:p>
            <a:pPr lvl="1">
              <a:spcBef>
                <a:spcPts val="480"/>
              </a:spcBef>
              <a:buChar char="▪"/>
            </a:pPr>
            <a:r>
              <a:rPr lang="en-US" dirty="0"/>
              <a:t>Using this encoding and allowing the model to assume a natural ordering between categories may result in poor performance or unexpected results. </a:t>
            </a:r>
          </a:p>
          <a:p>
            <a:pPr lvl="1">
              <a:spcBef>
                <a:spcPts val="480"/>
              </a:spcBef>
              <a:buChar char="▪"/>
            </a:pPr>
            <a:r>
              <a:rPr lang="en-US" dirty="0"/>
              <a:t>A one-hot encoding can be applied to the integer representation. This is where the integer encoded variable is removed and a new binary variable is added for each unique integer value.</a:t>
            </a:r>
          </a:p>
        </p:txBody>
      </p:sp>
      <p:sp>
        <p:nvSpPr>
          <p:cNvPr id="233" name="Google Shape;233;p42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r>
              <a:rPr lang="en-GB" dirty="0"/>
              <a:t>Featurization: </a:t>
            </a:r>
            <a:r>
              <a:rPr lang="en-GB" dirty="0">
                <a:solidFill>
                  <a:srgbClr val="980000"/>
                </a:solidFill>
              </a:rPr>
              <a:t>Feature Transformers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0998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2"/>
          <p:cNvSpPr txBox="1">
            <a:spLocks noGrp="1"/>
          </p:cNvSpPr>
          <p:nvPr>
            <p:ph type="body" idx="1"/>
          </p:nvPr>
        </p:nvSpPr>
        <p:spPr>
          <a:xfrm>
            <a:off x="325141" y="830185"/>
            <a:ext cx="8549400" cy="3663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spcBef>
                <a:spcPts val="480"/>
              </a:spcBef>
              <a:spcAft>
                <a:spcPts val="0"/>
              </a:spcAft>
              <a:buSzPts val="2000"/>
              <a:buChar char="▪"/>
            </a:pPr>
            <a:r>
              <a:rPr lang="en-GB" sz="2000" b="1" dirty="0"/>
              <a:t>Why One Hot Encoding?</a:t>
            </a:r>
          </a:p>
          <a:p>
            <a:pPr lvl="1">
              <a:spcBef>
                <a:spcPts val="480"/>
              </a:spcBef>
              <a:buChar char="▪"/>
            </a:pPr>
            <a:r>
              <a:rPr lang="en-AU" dirty="0"/>
              <a:t>E</a:t>
            </a:r>
            <a:r>
              <a:rPr lang="en-GB" dirty="0"/>
              <a:t>xample: </a:t>
            </a:r>
            <a:r>
              <a:rPr lang="en-US" dirty="0"/>
              <a:t>Let’s say we have 3 data instances with attributes of </a:t>
            </a:r>
            <a:r>
              <a:rPr lang="en-US" dirty="0">
                <a:latin typeface="Trebuchet MS" panose="020B0603020202020204" pitchFamily="34" charset="0"/>
              </a:rPr>
              <a:t>Preferred Programming Language </a:t>
            </a:r>
            <a:r>
              <a:rPr lang="en-US" dirty="0"/>
              <a:t>and </a:t>
            </a:r>
            <a:r>
              <a:rPr lang="en-US" dirty="0">
                <a:latin typeface="Trebuchet MS" panose="020B0603020202020204" pitchFamily="34" charset="0"/>
              </a:rPr>
              <a:t>OS of Choice.</a:t>
            </a:r>
            <a:endParaRPr lang="en-GB" dirty="0">
              <a:latin typeface="Trebuchet MS" panose="020B0603020202020204" pitchFamily="34" charset="0"/>
            </a:endParaRPr>
          </a:p>
        </p:txBody>
      </p:sp>
      <p:sp>
        <p:nvSpPr>
          <p:cNvPr id="233" name="Google Shape;233;p42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r>
              <a:rPr lang="en-GB" dirty="0"/>
              <a:t>Featurization: </a:t>
            </a:r>
            <a:r>
              <a:rPr lang="en-GB" dirty="0">
                <a:solidFill>
                  <a:srgbClr val="980000"/>
                </a:solidFill>
              </a:rPr>
              <a:t>Feature Transformers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22E315-B83F-4252-A5FE-3C7631228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8078" y="2015830"/>
            <a:ext cx="436245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2590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2"/>
          <p:cNvSpPr txBox="1">
            <a:spLocks noGrp="1"/>
          </p:cNvSpPr>
          <p:nvPr>
            <p:ph type="body" idx="1"/>
          </p:nvPr>
        </p:nvSpPr>
        <p:spPr>
          <a:xfrm>
            <a:off x="325141" y="830185"/>
            <a:ext cx="4362450" cy="3663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spcBef>
                <a:spcPts val="480"/>
              </a:spcBef>
              <a:spcAft>
                <a:spcPts val="0"/>
              </a:spcAft>
              <a:buSzPts val="2000"/>
              <a:buChar char="▪"/>
            </a:pPr>
            <a:r>
              <a:rPr lang="en-GB" sz="2000" b="1" dirty="0"/>
              <a:t>Why One Hot Encoding?</a:t>
            </a:r>
          </a:p>
        </p:txBody>
      </p:sp>
      <p:sp>
        <p:nvSpPr>
          <p:cNvPr id="233" name="Google Shape;233;p42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r>
              <a:rPr lang="en-GB" dirty="0"/>
              <a:t>Featurization: </a:t>
            </a:r>
            <a:r>
              <a:rPr lang="en-GB" dirty="0">
                <a:solidFill>
                  <a:srgbClr val="980000"/>
                </a:solidFill>
              </a:rPr>
              <a:t>Feature Transformers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22E315-B83F-4252-A5FE-3C7631228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141" y="1793761"/>
            <a:ext cx="4362450" cy="20478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253C53E-FFC5-47B7-87BC-3B4EA42709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6958" y="1827098"/>
            <a:ext cx="4352925" cy="19812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32F88DB-9311-45BE-B14D-4C899836576B}"/>
              </a:ext>
            </a:extLst>
          </p:cNvPr>
          <p:cNvSpPr/>
          <p:nvPr/>
        </p:nvSpPr>
        <p:spPr>
          <a:xfrm>
            <a:off x="4781006" y="1116895"/>
            <a:ext cx="21531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1600" lvl="0">
              <a:spcBef>
                <a:spcPts val="480"/>
              </a:spcBef>
              <a:buSzPts val="2000"/>
            </a:pPr>
            <a:r>
              <a:rPr lang="en-GB" sz="2000" b="1" dirty="0">
                <a:latin typeface="Raleway" panose="020B0604020202020204" charset="0"/>
              </a:rPr>
              <a:t>String Indexing</a:t>
            </a:r>
            <a:endParaRPr lang="en-GB" sz="2000" dirty="0">
              <a:latin typeface="Raleway" panose="020B060402020202020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E25921B-F88B-4CDF-AE41-128DE96D1D93}"/>
              </a:ext>
            </a:extLst>
          </p:cNvPr>
          <p:cNvSpPr/>
          <p:nvPr/>
        </p:nvSpPr>
        <p:spPr>
          <a:xfrm>
            <a:off x="4622276" y="1517005"/>
            <a:ext cx="4282292" cy="2743577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6716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2"/>
          <p:cNvSpPr txBox="1">
            <a:spLocks noGrp="1"/>
          </p:cNvSpPr>
          <p:nvPr>
            <p:ph type="body" idx="1"/>
          </p:nvPr>
        </p:nvSpPr>
        <p:spPr>
          <a:xfrm>
            <a:off x="325140" y="1332034"/>
            <a:ext cx="4246859" cy="2743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355600">
              <a:buSzPts val="2000"/>
            </a:pPr>
            <a:r>
              <a:rPr lang="en-GB" sz="2000" b="1" dirty="0"/>
              <a:t>The Problem Of Ordinality</a:t>
            </a:r>
          </a:p>
          <a:p>
            <a:pPr indent="-355600">
              <a:buSzPts val="2000"/>
            </a:pPr>
            <a:r>
              <a:rPr lang="en-US" sz="2000" dirty="0">
                <a:solidFill>
                  <a:srgbClr val="000000"/>
                </a:solidFill>
                <a:latin typeface="Raleway" panose="020B0604020202020204" charset="0"/>
                <a:ea typeface="Arial"/>
                <a:cs typeface="Arial"/>
                <a:sym typeface="Arial"/>
              </a:rPr>
              <a:t>Machine learning algorithms treat the ordinality of numbers in an attribute with some significance: </a:t>
            </a:r>
            <a:r>
              <a:rPr lang="en-US" sz="2000" i="1" dirty="0">
                <a:solidFill>
                  <a:srgbClr val="000000"/>
                </a:solidFill>
                <a:latin typeface="Raleway" panose="020B0604020202020204" charset="0"/>
                <a:ea typeface="Arial"/>
                <a:cs typeface="Arial"/>
                <a:sym typeface="Arial"/>
              </a:rPr>
              <a:t>a higher number “must be better” than a lower number</a:t>
            </a:r>
            <a:r>
              <a:rPr lang="en-US" sz="2000" dirty="0">
                <a:solidFill>
                  <a:srgbClr val="000000"/>
                </a:solidFill>
                <a:latin typeface="Raleway" panose="020B0604020202020204" charset="0"/>
                <a:ea typeface="Arial"/>
                <a:cs typeface="Arial"/>
                <a:sym typeface="Arial"/>
              </a:rPr>
              <a:t>.</a:t>
            </a:r>
          </a:p>
          <a:p>
            <a:pPr marL="457200" lvl="0" indent="-355600" algn="l" rtl="0">
              <a:spcBef>
                <a:spcPts val="480"/>
              </a:spcBef>
              <a:spcAft>
                <a:spcPts val="0"/>
              </a:spcAft>
              <a:buSzPts val="2000"/>
              <a:buChar char="▪"/>
            </a:pPr>
            <a:endParaRPr lang="en-GB" sz="2000" b="1" dirty="0">
              <a:latin typeface="Raleway" panose="020B0604020202020204" charset="0"/>
            </a:endParaRPr>
          </a:p>
        </p:txBody>
      </p:sp>
      <p:sp>
        <p:nvSpPr>
          <p:cNvPr id="233" name="Google Shape;233;p42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r>
              <a:rPr lang="en-GB" dirty="0"/>
              <a:t>Featurization: </a:t>
            </a:r>
            <a:r>
              <a:rPr lang="en-GB" dirty="0">
                <a:solidFill>
                  <a:srgbClr val="980000"/>
                </a:solidFill>
              </a:rPr>
              <a:t>Feature Transformers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53C53E-FFC5-47B7-87BC-3B4EA4270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958" y="1827098"/>
            <a:ext cx="4352925" cy="19812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32F88DB-9311-45BE-B14D-4C899836576B}"/>
              </a:ext>
            </a:extLst>
          </p:cNvPr>
          <p:cNvSpPr/>
          <p:nvPr/>
        </p:nvSpPr>
        <p:spPr>
          <a:xfrm>
            <a:off x="4781006" y="1116895"/>
            <a:ext cx="21531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1600" lvl="0">
              <a:spcBef>
                <a:spcPts val="480"/>
              </a:spcBef>
              <a:buSzPts val="2000"/>
            </a:pPr>
            <a:r>
              <a:rPr lang="en-GB" sz="2000" b="1" dirty="0">
                <a:latin typeface="Raleway" panose="020B0604020202020204" charset="0"/>
              </a:rPr>
              <a:t>String Indexing</a:t>
            </a:r>
            <a:endParaRPr lang="en-GB" sz="2000" dirty="0">
              <a:latin typeface="Raleway" panose="020B060402020202020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E25921B-F88B-4CDF-AE41-128DE96D1D93}"/>
              </a:ext>
            </a:extLst>
          </p:cNvPr>
          <p:cNvSpPr/>
          <p:nvPr/>
        </p:nvSpPr>
        <p:spPr>
          <a:xfrm>
            <a:off x="4622276" y="1517005"/>
            <a:ext cx="4282292" cy="2743577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1B1E47-D80C-4DDC-8692-74E0CD461741}"/>
              </a:ext>
            </a:extLst>
          </p:cNvPr>
          <p:cNvSpPr/>
          <p:nvPr/>
        </p:nvSpPr>
        <p:spPr>
          <a:xfrm>
            <a:off x="325140" y="809118"/>
            <a:ext cx="43444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355600">
              <a:spcBef>
                <a:spcPts val="480"/>
              </a:spcBef>
              <a:buSzPts val="2000"/>
              <a:buChar char="▪"/>
            </a:pPr>
            <a:r>
              <a:rPr lang="en-GB" sz="2400" b="1" dirty="0">
                <a:latin typeface="Raleway" panose="020B0604020202020204" charset="0"/>
              </a:rPr>
              <a:t>Why cant we STOP here?</a:t>
            </a:r>
          </a:p>
        </p:txBody>
      </p:sp>
    </p:spTree>
    <p:extLst>
      <p:ext uri="{BB962C8B-B14F-4D97-AF65-F5344CB8AC3E}">
        <p14:creationId xmlns:p14="http://schemas.microsoft.com/office/powerpoint/2010/main" val="40943322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2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r>
              <a:rPr lang="en-GB" dirty="0"/>
              <a:t>Featurization: </a:t>
            </a:r>
            <a:r>
              <a:rPr lang="en-GB" dirty="0">
                <a:solidFill>
                  <a:srgbClr val="980000"/>
                </a:solidFill>
              </a:rPr>
              <a:t>Feature Transformers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53C53E-FFC5-47B7-87BC-3B4EA4270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082" y="1605030"/>
            <a:ext cx="4352925" cy="19812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32F88DB-9311-45BE-B14D-4C899836576B}"/>
              </a:ext>
            </a:extLst>
          </p:cNvPr>
          <p:cNvSpPr/>
          <p:nvPr/>
        </p:nvSpPr>
        <p:spPr>
          <a:xfrm>
            <a:off x="302390" y="1204920"/>
            <a:ext cx="24994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44500" lvl="0" indent="-342900">
              <a:spcBef>
                <a:spcPts val="480"/>
              </a:spcBef>
              <a:buSzPts val="2000"/>
              <a:buFont typeface="Wingdings" panose="05000000000000000000" pitchFamily="2" charset="2"/>
              <a:buChar char="§"/>
            </a:pPr>
            <a:r>
              <a:rPr lang="en-GB" sz="2000" b="1" dirty="0">
                <a:latin typeface="Raleway" panose="020B0604020202020204" charset="0"/>
              </a:rPr>
              <a:t>String Indexing</a:t>
            </a:r>
            <a:endParaRPr lang="en-GB" sz="2000" dirty="0">
              <a:latin typeface="Raleway" panose="020B060402020202020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AFD51E-E183-4FA1-8186-7390CA3EE6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9182" y="1690755"/>
            <a:ext cx="3581400" cy="180975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E9F59C-E07C-44B1-9E8E-EDDCD642FCBF}"/>
              </a:ext>
            </a:extLst>
          </p:cNvPr>
          <p:cNvSpPr/>
          <p:nvPr/>
        </p:nvSpPr>
        <p:spPr>
          <a:xfrm>
            <a:off x="4912171" y="1225232"/>
            <a:ext cx="28600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44500" lvl="0" indent="-342900">
              <a:spcBef>
                <a:spcPts val="480"/>
              </a:spcBef>
              <a:buSzPts val="2000"/>
              <a:buFont typeface="Wingdings" panose="05000000000000000000" pitchFamily="2" charset="2"/>
              <a:buChar char="§"/>
            </a:pPr>
            <a:r>
              <a:rPr lang="en-GB" sz="2000" b="1" dirty="0">
                <a:latin typeface="Raleway" panose="020B0604020202020204" charset="0"/>
              </a:rPr>
              <a:t>One Hot Encoding</a:t>
            </a:r>
            <a:endParaRPr lang="en-GB" sz="2000" dirty="0">
              <a:latin typeface="Raleway" panose="020B0604020202020204" charset="0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F1ED360-F0E8-4378-B420-092CBABBE612}"/>
              </a:ext>
            </a:extLst>
          </p:cNvPr>
          <p:cNvSpPr/>
          <p:nvPr/>
        </p:nvSpPr>
        <p:spPr>
          <a:xfrm>
            <a:off x="4807131" y="2571750"/>
            <a:ext cx="378823" cy="40011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F7ACC15-11E4-4EAB-80B8-C75F5E94950B}"/>
              </a:ext>
            </a:extLst>
          </p:cNvPr>
          <p:cNvSpPr/>
          <p:nvPr/>
        </p:nvSpPr>
        <p:spPr>
          <a:xfrm>
            <a:off x="4713717" y="1517005"/>
            <a:ext cx="4282292" cy="2743577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AFE597-1CBE-4029-B862-3C7B7C18F3F5}"/>
              </a:ext>
            </a:extLst>
          </p:cNvPr>
          <p:cNvSpPr/>
          <p:nvPr/>
        </p:nvSpPr>
        <p:spPr>
          <a:xfrm>
            <a:off x="164679" y="3555126"/>
            <a:ext cx="4572000" cy="707886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r>
              <a:rPr lang="en-US" sz="2000" b="1" dirty="0">
                <a:latin typeface="Raleway" panose="020B0604020202020204" charset="0"/>
              </a:rPr>
              <a:t>Homework</a:t>
            </a:r>
            <a:r>
              <a:rPr lang="en-US" sz="2000" dirty="0">
                <a:latin typeface="Raleway" panose="020B0604020202020204" charset="0"/>
              </a:rPr>
              <a:t>: Have a look at </a:t>
            </a:r>
            <a:r>
              <a:rPr lang="en-GB" sz="2000" b="1" dirty="0">
                <a:latin typeface="Raleway" panose="020B0604020202020204" charset="0"/>
                <a:hlinkClick r:id="rId5"/>
              </a:rPr>
              <a:t>Principal Component Analysis</a:t>
            </a:r>
            <a:r>
              <a:rPr lang="en-GB" sz="2000" dirty="0">
                <a:latin typeface="Raleway" panose="020B0604020202020204" charset="0"/>
                <a:hlinkClick r:id="rId5"/>
              </a:rPr>
              <a:t> (</a:t>
            </a:r>
            <a:r>
              <a:rPr lang="en-GB" sz="2000" b="1" dirty="0">
                <a:latin typeface="Raleway" panose="020B0604020202020204" charset="0"/>
                <a:hlinkClick r:id="rId5"/>
              </a:rPr>
              <a:t>PCA</a:t>
            </a:r>
            <a:r>
              <a:rPr lang="en-GB" sz="2000" dirty="0">
                <a:latin typeface="Raleway" panose="020B0604020202020204" charset="0"/>
                <a:hlinkClick r:id="rId5"/>
              </a:rPr>
              <a:t>)</a:t>
            </a:r>
            <a:endParaRPr lang="en-GB" sz="2000" dirty="0"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06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2"/>
          <p:cNvSpPr txBox="1">
            <a:spLocks noGrp="1"/>
          </p:cNvSpPr>
          <p:nvPr>
            <p:ph type="body" idx="1"/>
          </p:nvPr>
        </p:nvSpPr>
        <p:spPr>
          <a:xfrm>
            <a:off x="325141" y="830185"/>
            <a:ext cx="8549400" cy="3663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spcBef>
                <a:spcPts val="480"/>
              </a:spcBef>
              <a:spcAft>
                <a:spcPts val="0"/>
              </a:spcAft>
              <a:buSzPts val="2000"/>
              <a:buChar char="▪"/>
            </a:pPr>
            <a:r>
              <a:rPr lang="en-GB" sz="2000" b="1" dirty="0"/>
              <a:t>Why One Hot Encoding?</a:t>
            </a:r>
            <a:endParaRPr lang="en-GB" sz="2000" dirty="0"/>
          </a:p>
          <a:p>
            <a:pPr lvl="1">
              <a:spcBef>
                <a:spcPts val="480"/>
              </a:spcBef>
              <a:buChar char="▪"/>
            </a:pPr>
            <a:r>
              <a:rPr lang="en-US" dirty="0"/>
              <a:t>For categorical variables when there is no ordinal relationship, the string indexing is not enough...</a:t>
            </a:r>
          </a:p>
          <a:p>
            <a:pPr lvl="1">
              <a:spcBef>
                <a:spcPts val="480"/>
              </a:spcBef>
              <a:buChar char="▪"/>
            </a:pPr>
            <a:r>
              <a:rPr lang="en-US" dirty="0"/>
              <a:t>Using this encoding and allowing the model to assume a natural ordering between categories may result in poor performance or unexpected results. </a:t>
            </a:r>
          </a:p>
          <a:p>
            <a:pPr lvl="1">
              <a:spcBef>
                <a:spcPts val="480"/>
              </a:spcBef>
              <a:buChar char="▪"/>
            </a:pPr>
            <a:r>
              <a:rPr lang="en-US" dirty="0"/>
              <a:t>A one-hot encoding can be applied to the integer representation. This is where the integer encoded variable is removed and a new binary variable is added for each unique integer value.</a:t>
            </a:r>
          </a:p>
        </p:txBody>
      </p:sp>
      <p:sp>
        <p:nvSpPr>
          <p:cNvPr id="233" name="Google Shape;233;p42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r>
              <a:rPr lang="en-GB" dirty="0"/>
              <a:t>Featurization: </a:t>
            </a:r>
            <a:r>
              <a:rPr lang="en-GB" dirty="0">
                <a:solidFill>
                  <a:srgbClr val="980000"/>
                </a:solidFill>
              </a:rPr>
              <a:t>Feature Transformers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7426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4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r>
              <a:rPr lang="en-GB" dirty="0"/>
              <a:t>Machine Learning: </a:t>
            </a:r>
            <a:r>
              <a:rPr lang="en-GB" dirty="0">
                <a:solidFill>
                  <a:srgbClr val="980000"/>
                </a:solidFill>
              </a:rPr>
              <a:t>Pipeline</a:t>
            </a:r>
            <a:endParaRPr dirty="0">
              <a:solidFill>
                <a:srgbClr val="980000"/>
              </a:solidFill>
            </a:endParaRPr>
          </a:p>
        </p:txBody>
      </p:sp>
      <p:pic>
        <p:nvPicPr>
          <p:cNvPr id="311" name="Google Shape;31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928" y="959062"/>
            <a:ext cx="7828144" cy="32253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8FF116F-6A2A-4E45-80DE-67FBE9FBC482}"/>
              </a:ext>
            </a:extLst>
          </p:cNvPr>
          <p:cNvSpPr/>
          <p:nvPr/>
        </p:nvSpPr>
        <p:spPr>
          <a:xfrm>
            <a:off x="2390503" y="1097277"/>
            <a:ext cx="2181497" cy="2743577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2645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4"/>
          <p:cNvSpPr txBox="1">
            <a:spLocks noGrp="1"/>
          </p:cNvSpPr>
          <p:nvPr>
            <p:ph type="body" idx="1"/>
          </p:nvPr>
        </p:nvSpPr>
        <p:spPr>
          <a:xfrm>
            <a:off x="262109" y="999824"/>
            <a:ext cx="8549400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Char char="▪"/>
            </a:pPr>
            <a:r>
              <a:rPr lang="en-GB" sz="2000" b="1">
                <a:solidFill>
                  <a:srgbClr val="EFEFEF"/>
                </a:solidFill>
              </a:rPr>
              <a:t>Extraction</a:t>
            </a:r>
            <a:endParaRPr sz="2000" b="1">
              <a:solidFill>
                <a:srgbClr val="EFEFEF"/>
              </a:solidFill>
            </a:endParaRPr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Char char="–"/>
            </a:pPr>
            <a:r>
              <a:rPr lang="en-GB" sz="2000">
                <a:solidFill>
                  <a:srgbClr val="EFEFEF"/>
                </a:solidFill>
              </a:rPr>
              <a:t>Extracting features from “raw” data</a:t>
            </a:r>
            <a:endParaRPr sz="2000">
              <a:solidFill>
                <a:srgbClr val="EFEFEF"/>
              </a:solidFill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Char char="▪"/>
            </a:pPr>
            <a:r>
              <a:rPr lang="en-GB" sz="2000" b="1">
                <a:solidFill>
                  <a:srgbClr val="EFEFEF"/>
                </a:solidFill>
              </a:rPr>
              <a:t>Transformation</a:t>
            </a:r>
            <a:endParaRPr sz="2000" b="1">
              <a:solidFill>
                <a:srgbClr val="EFEFEF"/>
              </a:solidFill>
            </a:endParaRPr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Char char="–"/>
            </a:pPr>
            <a:r>
              <a:rPr lang="en-GB" sz="2000">
                <a:solidFill>
                  <a:srgbClr val="EFEFEF"/>
                </a:solidFill>
              </a:rPr>
              <a:t>Scaling, converting, or modifying features</a:t>
            </a:r>
            <a:endParaRPr sz="2000">
              <a:solidFill>
                <a:srgbClr val="EFEFEF"/>
              </a:solidFill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GB" sz="2000" b="1">
                <a:solidFill>
                  <a:srgbClr val="000000"/>
                </a:solidFill>
              </a:rPr>
              <a:t>Selection</a:t>
            </a:r>
            <a:endParaRPr sz="2000" b="1">
              <a:solidFill>
                <a:srgbClr val="000000"/>
              </a:solidFill>
            </a:endParaRPr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GB" sz="2000"/>
              <a:t>Selecting a subset from a larger set of features</a:t>
            </a:r>
            <a:endParaRPr sz="200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1400"/>
          </a:p>
        </p:txBody>
      </p:sp>
      <p:sp>
        <p:nvSpPr>
          <p:cNvPr id="247" name="Google Shape;247;p44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r>
              <a:rPr lang="en-GB"/>
              <a:t>Featurization:</a:t>
            </a:r>
            <a:r>
              <a:rPr lang="en-GB" b="0"/>
              <a:t> </a:t>
            </a:r>
            <a:r>
              <a:rPr lang="en-GB">
                <a:solidFill>
                  <a:srgbClr val="980000"/>
                </a:solidFill>
              </a:rPr>
              <a:t>Extraction, transformation and selection</a:t>
            </a:r>
            <a:endParaRPr>
              <a:solidFill>
                <a:srgbClr val="980000"/>
              </a:solidFill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5"/>
          <p:cNvSpPr txBox="1">
            <a:spLocks noGrp="1"/>
          </p:cNvSpPr>
          <p:nvPr>
            <p:ph type="body" idx="1"/>
          </p:nvPr>
        </p:nvSpPr>
        <p:spPr>
          <a:xfrm>
            <a:off x="325141" y="830185"/>
            <a:ext cx="8549400" cy="2931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spcBef>
                <a:spcPts val="480"/>
              </a:spcBef>
              <a:spcAft>
                <a:spcPts val="0"/>
              </a:spcAft>
              <a:buSzPts val="2000"/>
              <a:buChar char="▪"/>
            </a:pPr>
            <a:r>
              <a:rPr lang="en-GB" sz="2000" b="1" dirty="0"/>
              <a:t>Feature selection</a:t>
            </a:r>
            <a:r>
              <a:rPr lang="en-GB" sz="2000" dirty="0"/>
              <a:t> </a:t>
            </a:r>
            <a:endParaRPr sz="2000" dirty="0"/>
          </a:p>
          <a:p>
            <a:pPr marL="914400" lvl="1" indent="-330200" algn="l" rtl="0">
              <a:spcBef>
                <a:spcPts val="400"/>
              </a:spcBef>
              <a:spcAft>
                <a:spcPts val="0"/>
              </a:spcAft>
              <a:buSzPts val="1600"/>
              <a:buChar char="–"/>
            </a:pPr>
            <a:r>
              <a:rPr lang="en-GB" dirty="0"/>
              <a:t>This process tries to get most important features that are contributing to decide the label. </a:t>
            </a:r>
            <a:endParaRPr dirty="0"/>
          </a:p>
          <a:p>
            <a:pPr marL="457200" lvl="0" indent="-355600" algn="l" rtl="0">
              <a:spcBef>
                <a:spcPts val="480"/>
              </a:spcBef>
              <a:spcAft>
                <a:spcPts val="0"/>
              </a:spcAft>
              <a:buSzPts val="2000"/>
              <a:buChar char="▪"/>
            </a:pPr>
            <a:r>
              <a:rPr lang="en-GB" sz="2000" b="1" dirty="0"/>
              <a:t>Vector Slicer</a:t>
            </a:r>
            <a:r>
              <a:rPr lang="en-GB" sz="2000" dirty="0"/>
              <a:t> </a:t>
            </a:r>
            <a:endParaRPr sz="2000" dirty="0"/>
          </a:p>
          <a:p>
            <a:pPr marL="914400" lvl="1" indent="-330200" algn="l" rtl="0">
              <a:spcBef>
                <a:spcPts val="400"/>
              </a:spcBef>
              <a:spcAft>
                <a:spcPts val="0"/>
              </a:spcAft>
              <a:buSzPts val="1600"/>
              <a:buChar char="–"/>
            </a:pPr>
            <a:r>
              <a:rPr lang="en-GB" dirty="0"/>
              <a:t>It takes a feature vector and outputs a new feature vector with a sub-array of the original features. </a:t>
            </a:r>
          </a:p>
          <a:p>
            <a:pPr marL="914400" lvl="1" indent="-330200" algn="l" rtl="0">
              <a:spcBef>
                <a:spcPts val="400"/>
              </a:spcBef>
              <a:spcAft>
                <a:spcPts val="0"/>
              </a:spcAft>
              <a:buSzPts val="1600"/>
              <a:buChar char="–"/>
            </a:pPr>
            <a:r>
              <a:rPr lang="en-GB" dirty="0"/>
              <a:t>It is useful for extracting features from a vector column.</a:t>
            </a:r>
            <a:endParaRPr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2000" dirty="0"/>
          </a:p>
          <a:p>
            <a:pPr marL="45720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253" name="Google Shape;253;p45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r>
              <a:rPr lang="en-GB"/>
              <a:t>Featurization: </a:t>
            </a:r>
            <a:r>
              <a:rPr lang="en-GB">
                <a:solidFill>
                  <a:srgbClr val="980000"/>
                </a:solidFill>
              </a:rPr>
              <a:t>Feature Selectors</a:t>
            </a:r>
            <a:endParaRPr>
              <a:solidFill>
                <a:srgbClr val="980000"/>
              </a:solidFill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endParaRPr/>
          </a:p>
        </p:txBody>
      </p:sp>
      <p:pic>
        <p:nvPicPr>
          <p:cNvPr id="254" name="Google Shape;25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4857" y="3352940"/>
            <a:ext cx="3255725" cy="9603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8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r>
              <a:rPr lang="en-GB"/>
              <a:t>Lecture Demo</a:t>
            </a:r>
            <a:endParaRPr dirty="0">
              <a:solidFill>
                <a:srgbClr val="980000"/>
              </a:solidFill>
            </a:endParaRPr>
          </a:p>
        </p:txBody>
      </p:sp>
      <p:pic>
        <p:nvPicPr>
          <p:cNvPr id="346" name="Google Shape;346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6865" y="1375187"/>
            <a:ext cx="6985934" cy="2634475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58"/>
          <p:cNvSpPr txBox="1">
            <a:spLocks noGrp="1"/>
          </p:cNvSpPr>
          <p:nvPr>
            <p:ph type="body" idx="1"/>
          </p:nvPr>
        </p:nvSpPr>
        <p:spPr>
          <a:xfrm>
            <a:off x="262110" y="999825"/>
            <a:ext cx="8319600" cy="33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▪"/>
            </a:pPr>
            <a:r>
              <a:rPr lang="en-GB" sz="2000" b="1" dirty="0">
                <a:solidFill>
                  <a:srgbClr val="000000"/>
                </a:solidFill>
              </a:rPr>
              <a:t>Spam Classification Example</a:t>
            </a:r>
            <a:endParaRPr sz="2000" b="1" dirty="0">
              <a:solidFill>
                <a:srgbClr val="000000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9"/>
          <p:cNvSpPr txBox="1">
            <a:spLocks noGrp="1"/>
          </p:cNvSpPr>
          <p:nvPr>
            <p:ph type="body" idx="1"/>
          </p:nvPr>
        </p:nvSpPr>
        <p:spPr>
          <a:xfrm>
            <a:off x="262110" y="999825"/>
            <a:ext cx="8319600" cy="3225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000000"/>
                </a:solidFill>
              </a:rPr>
              <a:t>See you next week</a:t>
            </a:r>
            <a:endParaRPr sz="1800" b="1">
              <a:solidFill>
                <a:srgbClr val="000000"/>
              </a:solidFill>
            </a:endParaRPr>
          </a:p>
          <a:p>
            <a:pPr marL="1371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1371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1371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1371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1371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53" name="Google Shape;353;p59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>
            <a:spLocks noGrp="1"/>
          </p:cNvSpPr>
          <p:nvPr>
            <p:ph type="body" idx="1"/>
          </p:nvPr>
        </p:nvSpPr>
        <p:spPr>
          <a:xfrm>
            <a:off x="262109" y="999824"/>
            <a:ext cx="8549400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GB" sz="2000" b="1">
                <a:solidFill>
                  <a:srgbClr val="000000"/>
                </a:solidFill>
              </a:rPr>
              <a:t>Extraction</a:t>
            </a:r>
            <a:endParaRPr sz="2000" b="1"/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GB" sz="2000"/>
              <a:t>Extracting features from “raw” data</a:t>
            </a:r>
            <a:endParaRPr sz="2000"/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GB" sz="2000" b="1">
                <a:solidFill>
                  <a:srgbClr val="000000"/>
                </a:solidFill>
              </a:rPr>
              <a:t>Transformation</a:t>
            </a:r>
            <a:endParaRPr sz="2000" b="1">
              <a:solidFill>
                <a:srgbClr val="000000"/>
              </a:solidFill>
            </a:endParaRPr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GB" sz="2000"/>
              <a:t>Scaling, converting, or modifying features</a:t>
            </a:r>
            <a:endParaRPr sz="2000"/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GB" sz="2000" b="1">
                <a:solidFill>
                  <a:srgbClr val="000000"/>
                </a:solidFill>
              </a:rPr>
              <a:t>Selection</a:t>
            </a:r>
            <a:endParaRPr sz="2000" b="1">
              <a:solidFill>
                <a:srgbClr val="000000"/>
              </a:solidFill>
            </a:endParaRPr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GB" sz="2000"/>
              <a:t>Selecting a subset from a larger set of features</a:t>
            </a:r>
            <a:endParaRPr sz="200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1400"/>
          </a:p>
        </p:txBody>
      </p:sp>
      <p:sp>
        <p:nvSpPr>
          <p:cNvPr id="150" name="Google Shape;150;p29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r>
              <a:rPr lang="en-GB"/>
              <a:t>Featurization:</a:t>
            </a:r>
            <a:r>
              <a:rPr lang="en-GB" b="0"/>
              <a:t> </a:t>
            </a:r>
            <a:r>
              <a:rPr lang="en-GB">
                <a:solidFill>
                  <a:srgbClr val="980000"/>
                </a:solidFill>
              </a:rPr>
              <a:t>Extraction, transformation and selection</a:t>
            </a:r>
            <a:endParaRPr>
              <a:solidFill>
                <a:srgbClr val="980000"/>
              </a:solidFill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>
            <a:spLocks noGrp="1"/>
          </p:cNvSpPr>
          <p:nvPr>
            <p:ph type="body" idx="1"/>
          </p:nvPr>
        </p:nvSpPr>
        <p:spPr>
          <a:xfrm>
            <a:off x="325150" y="830174"/>
            <a:ext cx="7829700" cy="35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Char char="▪"/>
            </a:pPr>
            <a:r>
              <a:rPr lang="en-GB" sz="2000" b="1" dirty="0"/>
              <a:t>Features</a:t>
            </a:r>
            <a:endParaRPr dirty="0"/>
          </a:p>
          <a:p>
            <a:pPr marL="914400" marR="0" lvl="1" indent="-330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–"/>
            </a:pPr>
            <a:r>
              <a:rPr lang="en-GB" sz="1600" dirty="0"/>
              <a:t>Any machine learning algorithm requires some training data. In training data we have values for all features for all historical records.  Consider this simple data set</a:t>
            </a:r>
            <a:endParaRPr sz="1600" dirty="0"/>
          </a:p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endParaRPr sz="1400" dirty="0"/>
          </a:p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endParaRPr sz="1400" dirty="0"/>
          </a:p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endParaRPr sz="1400" dirty="0"/>
          </a:p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endParaRPr sz="1400" dirty="0"/>
          </a:p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endParaRPr sz="1400" dirty="0"/>
          </a:p>
          <a:p>
            <a:pPr marL="914400" marR="0" lvl="1" indent="-330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–"/>
            </a:pPr>
            <a:r>
              <a:rPr lang="en-GB" sz="1600" dirty="0"/>
              <a:t>We can prepare training data by following  two techniques</a:t>
            </a:r>
            <a:endParaRPr sz="1600" dirty="0"/>
          </a:p>
          <a:p>
            <a:pPr marL="1371600" lvl="2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</a:pPr>
            <a:r>
              <a:rPr lang="en-GB" sz="1600" i="1" dirty="0"/>
              <a:t>Feature Extraction</a:t>
            </a:r>
            <a:endParaRPr sz="1600" i="1" dirty="0"/>
          </a:p>
          <a:p>
            <a:pPr marL="1371600" lvl="2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</a:pPr>
            <a:r>
              <a:rPr lang="en-GB" sz="1600" i="1" dirty="0"/>
              <a:t>Feature Selection</a:t>
            </a:r>
            <a:endParaRPr sz="1600" i="1" dirty="0"/>
          </a:p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endParaRPr sz="1400" dirty="0"/>
          </a:p>
        </p:txBody>
      </p:sp>
      <p:sp>
        <p:nvSpPr>
          <p:cNvPr id="156" name="Google Shape;156;p30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r>
              <a:rPr lang="en-GB"/>
              <a:t>Featurization:</a:t>
            </a:r>
            <a:r>
              <a:rPr lang="en-GB" b="0"/>
              <a:t> </a:t>
            </a:r>
            <a:r>
              <a:rPr lang="en-GB">
                <a:solidFill>
                  <a:srgbClr val="980000"/>
                </a:solidFill>
              </a:rPr>
              <a:t>Feature Extraction and Transformation</a:t>
            </a:r>
            <a:endParaRPr>
              <a:solidFill>
                <a:srgbClr val="980000"/>
              </a:solidFill>
            </a:endParaRPr>
          </a:p>
        </p:txBody>
      </p:sp>
      <p:pic>
        <p:nvPicPr>
          <p:cNvPr id="157" name="Google Shape;157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35304" y="2073440"/>
            <a:ext cx="3009380" cy="124760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>
            <a:spLocks noGrp="1"/>
          </p:cNvSpPr>
          <p:nvPr>
            <p:ph type="body" idx="1"/>
          </p:nvPr>
        </p:nvSpPr>
        <p:spPr>
          <a:xfrm>
            <a:off x="325150" y="830174"/>
            <a:ext cx="7829700" cy="35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Char char="▪"/>
            </a:pPr>
            <a:r>
              <a:rPr lang="en-GB" sz="2000" b="1"/>
              <a:t>Feature extractors</a:t>
            </a:r>
            <a:endParaRPr sz="2000" b="1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GB"/>
              <a:t>CountVectorizer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GB"/>
              <a:t>TF-IDF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GB"/>
              <a:t>Word2Vec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GB"/>
              <a:t>FeatureHasher (In tutorial)</a:t>
            </a:r>
            <a:endParaRPr/>
          </a:p>
          <a:p>
            <a:pPr marL="4572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1400"/>
          </a:p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endParaRPr sz="1400"/>
          </a:p>
        </p:txBody>
      </p:sp>
      <p:sp>
        <p:nvSpPr>
          <p:cNvPr id="163" name="Google Shape;163;p31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r>
              <a:rPr lang="en-GB"/>
              <a:t>Featurization:</a:t>
            </a:r>
            <a:r>
              <a:rPr lang="en-GB" b="0"/>
              <a:t> </a:t>
            </a:r>
            <a:r>
              <a:rPr lang="en-GB">
                <a:solidFill>
                  <a:srgbClr val="980000"/>
                </a:solidFill>
              </a:rPr>
              <a:t>Feature Extraction and Transformation</a:t>
            </a:r>
            <a:endParaRPr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r>
              <a:rPr lang="en-GB"/>
              <a:t>Featurization: </a:t>
            </a:r>
            <a:r>
              <a:rPr lang="en-GB">
                <a:solidFill>
                  <a:srgbClr val="980000"/>
                </a:solidFill>
              </a:rPr>
              <a:t>Feature Extractors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169" name="Google Shape;169;p32"/>
          <p:cNvSpPr txBox="1">
            <a:spLocks noGrp="1"/>
          </p:cNvSpPr>
          <p:nvPr>
            <p:ph type="body" idx="1"/>
          </p:nvPr>
        </p:nvSpPr>
        <p:spPr>
          <a:xfrm>
            <a:off x="325150" y="830174"/>
            <a:ext cx="7829700" cy="35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spcBef>
                <a:spcPts val="480"/>
              </a:spcBef>
              <a:spcAft>
                <a:spcPts val="0"/>
              </a:spcAft>
              <a:buSzPts val="2000"/>
              <a:buChar char="▪"/>
            </a:pPr>
            <a:r>
              <a:rPr lang="en-GB" sz="2000" b="1" dirty="0"/>
              <a:t>Count Vectorizer</a:t>
            </a:r>
            <a:endParaRPr sz="2000" b="1" dirty="0"/>
          </a:p>
          <a:p>
            <a:pPr marL="914400" lvl="1" indent="-330200" algn="l" rtl="0">
              <a:spcBef>
                <a:spcPts val="400"/>
              </a:spcBef>
              <a:spcAft>
                <a:spcPts val="0"/>
              </a:spcAft>
              <a:buSzPts val="1600"/>
              <a:buChar char="–"/>
            </a:pPr>
            <a:r>
              <a:rPr lang="en-GB" dirty="0"/>
              <a:t>Convert a collection of text documents to vectors of token counts.</a:t>
            </a:r>
          </a:p>
          <a:p>
            <a:pPr marL="914400" lvl="1" indent="-330200" algn="l" rtl="0">
              <a:spcBef>
                <a:spcPts val="400"/>
              </a:spcBef>
              <a:spcAft>
                <a:spcPts val="0"/>
              </a:spcAft>
              <a:buSzPts val="1600"/>
              <a:buChar char="–"/>
            </a:pPr>
            <a:r>
              <a:rPr lang="en-GB" dirty="0"/>
              <a:t>During the fitting process, </a:t>
            </a:r>
            <a:r>
              <a:rPr lang="en-GB" i="1" dirty="0"/>
              <a:t>Count Vectorizer </a:t>
            </a:r>
            <a:r>
              <a:rPr lang="en-GB" dirty="0"/>
              <a:t>will select the top </a:t>
            </a:r>
            <a:r>
              <a:rPr lang="en-GB" i="1" dirty="0" err="1"/>
              <a:t>vocabSize</a:t>
            </a:r>
            <a:r>
              <a:rPr lang="en-GB" i="1" dirty="0"/>
              <a:t> </a:t>
            </a:r>
            <a:r>
              <a:rPr lang="en-GB" dirty="0"/>
              <a:t>words ordered by term frequency across the corpus. 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C8009C-818F-4902-8BDB-7A03E7400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762" y="2846659"/>
            <a:ext cx="6590476" cy="146666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F0D2802-C277-4E0D-9802-B288F81482BE}"/>
              </a:ext>
            </a:extLst>
          </p:cNvPr>
          <p:cNvSpPr/>
          <p:nvPr/>
        </p:nvSpPr>
        <p:spPr>
          <a:xfrm>
            <a:off x="5042148" y="2605841"/>
            <a:ext cx="2968896" cy="16800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>
            <a:spLocks noGrp="1"/>
          </p:cNvSpPr>
          <p:nvPr>
            <p:ph type="body" idx="1"/>
          </p:nvPr>
        </p:nvSpPr>
        <p:spPr>
          <a:xfrm>
            <a:off x="325150" y="830174"/>
            <a:ext cx="8641500" cy="35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355600">
              <a:buSzPts val="2000"/>
            </a:pPr>
            <a:r>
              <a:rPr lang="en-GB" sz="2000" b="1" dirty="0"/>
              <a:t>Term Frequency–Inverse Document Frequency, or TF-IDF</a:t>
            </a:r>
            <a:r>
              <a:rPr lang="en-GB" sz="2000" dirty="0"/>
              <a:t>,</a:t>
            </a:r>
          </a:p>
          <a:p>
            <a:pPr lvl="1"/>
            <a:r>
              <a:rPr lang="en-GB" dirty="0"/>
              <a:t>A simple way to generate feature vectors from text documents (e.g., web pages). </a:t>
            </a:r>
          </a:p>
          <a:p>
            <a:pPr lvl="1"/>
            <a:r>
              <a:rPr lang="en-GB" dirty="0"/>
              <a:t>It computes two statistics for each term in each document: </a:t>
            </a:r>
          </a:p>
          <a:p>
            <a:pPr lvl="2"/>
            <a:r>
              <a:rPr lang="en-GB" sz="2000" i="1" dirty="0"/>
              <a:t>The term frequency (TF), </a:t>
            </a:r>
            <a:r>
              <a:rPr lang="en-GB" sz="2000" dirty="0"/>
              <a:t>which is the number of times the term occurs in that document, and </a:t>
            </a:r>
          </a:p>
          <a:p>
            <a:pPr lvl="2"/>
            <a:r>
              <a:rPr lang="en-GB" sz="2000" i="1" dirty="0"/>
              <a:t>The inverse document frequency (IDF), </a:t>
            </a:r>
            <a:r>
              <a:rPr lang="en-GB" sz="2000" dirty="0"/>
              <a:t>which measures how (in)frequently a term occurs across the whole document corpus.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endParaRPr sz="1600" b="1" dirty="0"/>
          </a:p>
        </p:txBody>
      </p:sp>
      <p:sp>
        <p:nvSpPr>
          <p:cNvPr id="182" name="Google Shape;182;p34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r>
              <a:rPr lang="en-GB"/>
              <a:t>Featurization: </a:t>
            </a:r>
            <a:r>
              <a:rPr lang="en-GB">
                <a:solidFill>
                  <a:srgbClr val="980000"/>
                </a:solidFill>
              </a:rPr>
              <a:t>Feature Extractors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>
            <a:spLocks noGrp="1"/>
          </p:cNvSpPr>
          <p:nvPr>
            <p:ph type="body" idx="1"/>
          </p:nvPr>
        </p:nvSpPr>
        <p:spPr>
          <a:xfrm>
            <a:off x="325150" y="830174"/>
            <a:ext cx="8641500" cy="35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355600">
              <a:buSzPts val="2000"/>
            </a:pPr>
            <a:r>
              <a:rPr lang="en-GB" sz="2000" b="1" dirty="0"/>
              <a:t>Term Frequency–Inverse Document Frequency, or TF-IDF</a:t>
            </a:r>
            <a:r>
              <a:rPr lang="en-GB" sz="2000" dirty="0"/>
              <a:t>,</a:t>
            </a:r>
          </a:p>
          <a:p>
            <a:pPr lvl="1"/>
            <a:r>
              <a:rPr lang="en-GB" sz="1800" dirty="0"/>
              <a:t>Denote a term by </a:t>
            </a:r>
            <a:r>
              <a:rPr lang="en-GB" sz="1800" b="1" i="1" dirty="0"/>
              <a:t>t, </a:t>
            </a:r>
            <a:r>
              <a:rPr lang="en-GB" sz="1800" dirty="0"/>
              <a:t>a document by </a:t>
            </a:r>
            <a:r>
              <a:rPr lang="en-GB" sz="1800" b="1" i="1" dirty="0"/>
              <a:t>d, </a:t>
            </a:r>
            <a:r>
              <a:rPr lang="en-GB" sz="1800" dirty="0"/>
              <a:t>and the corpus by </a:t>
            </a:r>
            <a:r>
              <a:rPr lang="en-GB" sz="1800" b="1" i="1" dirty="0"/>
              <a:t>D</a:t>
            </a:r>
            <a:r>
              <a:rPr lang="en-GB" sz="1800" dirty="0"/>
              <a:t>.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Term frequency </a:t>
            </a:r>
            <a:r>
              <a:rPr lang="en-US" sz="1800" b="1" i="1" dirty="0"/>
              <a:t>TF(</a:t>
            </a:r>
            <a:r>
              <a:rPr lang="en-US" sz="1800" b="1" i="1" dirty="0" err="1"/>
              <a:t>t,d</a:t>
            </a:r>
            <a:r>
              <a:rPr lang="en-US" sz="1800" b="1" i="1" dirty="0"/>
              <a:t>) </a:t>
            </a:r>
            <a:r>
              <a:rPr lang="en-US" sz="1800" dirty="0"/>
              <a:t>is the number of times that term </a:t>
            </a:r>
            <a:r>
              <a:rPr lang="en-US" sz="1800" b="1" i="1" dirty="0"/>
              <a:t>t </a:t>
            </a:r>
            <a:r>
              <a:rPr lang="en-US" sz="1800" dirty="0"/>
              <a:t>appears in document</a:t>
            </a:r>
            <a:r>
              <a:rPr lang="en-US" sz="1800" b="1" dirty="0"/>
              <a:t> </a:t>
            </a:r>
            <a:r>
              <a:rPr lang="en-US" sz="1800" b="1" i="1" dirty="0"/>
              <a:t>d, </a:t>
            </a:r>
            <a:r>
              <a:rPr lang="en-US" sz="1800" dirty="0"/>
              <a:t>while document frequency </a:t>
            </a:r>
            <a:r>
              <a:rPr lang="en-US" sz="1800" b="1" i="1" dirty="0"/>
              <a:t>DF(</a:t>
            </a:r>
            <a:r>
              <a:rPr lang="en-US" sz="1800" b="1" i="1" dirty="0" err="1"/>
              <a:t>t,D</a:t>
            </a:r>
            <a:r>
              <a:rPr lang="en-US" sz="1800" b="1" i="1" dirty="0"/>
              <a:t>) </a:t>
            </a:r>
            <a:r>
              <a:rPr lang="en-US" sz="1800" dirty="0"/>
              <a:t>is the number of documents that contains term</a:t>
            </a:r>
            <a:r>
              <a:rPr lang="en-US" sz="1800" b="1" i="1" dirty="0"/>
              <a:t> t.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Inverse document frequency is a numerical measure of how much information a term provides:</a:t>
            </a:r>
            <a:endParaRPr sz="1800" dirty="0"/>
          </a:p>
        </p:txBody>
      </p:sp>
      <p:sp>
        <p:nvSpPr>
          <p:cNvPr id="182" name="Google Shape;182;p34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r>
              <a:rPr lang="en-GB"/>
              <a:t>Featurization: </a:t>
            </a:r>
            <a:r>
              <a:rPr lang="en-GB">
                <a:solidFill>
                  <a:srgbClr val="980000"/>
                </a:solidFill>
              </a:rPr>
              <a:t>Feature Extractors</a:t>
            </a:r>
            <a:endParaRPr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E3E63A-F0A6-4679-AFD3-750A2F022CEC}"/>
              </a:ext>
            </a:extLst>
          </p:cNvPr>
          <p:cNvSpPr/>
          <p:nvPr/>
        </p:nvSpPr>
        <p:spPr>
          <a:xfrm>
            <a:off x="1142652" y="4053942"/>
            <a:ext cx="7777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Raleway" panose="020B0604020202020204" charset="0"/>
              </a:rPr>
              <a:t>where </a:t>
            </a:r>
            <a:r>
              <a:rPr lang="en-US" sz="1800" b="1" dirty="0">
                <a:latin typeface="Raleway" panose="020B0604020202020204" charset="0"/>
              </a:rPr>
              <a:t>|D| </a:t>
            </a:r>
            <a:r>
              <a:rPr lang="en-US" sz="1800" dirty="0">
                <a:latin typeface="Raleway" panose="020B0604020202020204" charset="0"/>
              </a:rPr>
              <a:t>is the total number of documents in the corpus.</a:t>
            </a:r>
            <a:endParaRPr lang="en-GB" sz="1800" dirty="0">
              <a:latin typeface="Raleway" panose="020B060402020202020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485630-309A-4F60-9AFF-C80377AE2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0" y="3417976"/>
            <a:ext cx="3386546" cy="75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2039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1323</Words>
  <Application>Microsoft Office PowerPoint</Application>
  <PresentationFormat>On-screen Show (16:9)</PresentationFormat>
  <Paragraphs>180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Noto Sans Symbols</vt:lpstr>
      <vt:lpstr>Raleway</vt:lpstr>
      <vt:lpstr>Calibri</vt:lpstr>
      <vt:lpstr>Arial Narrow</vt:lpstr>
      <vt:lpstr>Arial</vt:lpstr>
      <vt:lpstr>Wingdings</vt:lpstr>
      <vt:lpstr>Trebuchet MS</vt:lpstr>
      <vt:lpstr>Custom Design</vt:lpstr>
      <vt:lpstr>1_Custom Design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Prajwol Sangat</dc:creator>
  <cp:lastModifiedBy>David Cheng</cp:lastModifiedBy>
  <cp:revision>53</cp:revision>
  <dcterms:modified xsi:type="dcterms:W3CDTF">2021-08-16T08:27:25Z</dcterms:modified>
</cp:coreProperties>
</file>