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431" r:id="rId3"/>
    <p:sldId id="417" r:id="rId4"/>
    <p:sldId id="418" r:id="rId5"/>
    <p:sldId id="407" r:id="rId6"/>
    <p:sldId id="432" r:id="rId7"/>
    <p:sldId id="408" r:id="rId8"/>
    <p:sldId id="409" r:id="rId9"/>
    <p:sldId id="410" r:id="rId10"/>
    <p:sldId id="43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22" d="100"/>
          <a:sy n="122"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34F08-7B0F-4438-94D0-CBBE4CCBAE13}" type="datetimeFigureOut">
              <a:rPr lang="en-GB" smtClean="0"/>
              <a:t>02/12/2020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01A65-0DA7-49FC-A7FC-753755E4057F}" type="slidenum">
              <a:rPr lang="en-GB" smtClean="0"/>
              <a:t>‹#›</a:t>
            </a:fld>
            <a:endParaRPr lang="en-GB"/>
          </a:p>
        </p:txBody>
      </p:sp>
    </p:spTree>
    <p:extLst>
      <p:ext uri="{BB962C8B-B14F-4D97-AF65-F5344CB8AC3E}">
        <p14:creationId xmlns:p14="http://schemas.microsoft.com/office/powerpoint/2010/main" val="3452445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E6BCE-8179-4218-A772-03A855E03F0D}" type="slidenum">
              <a:rPr lang="en-GB" smtClean="0"/>
              <a:pPr/>
              <a:t>5</a:t>
            </a:fld>
            <a:endParaRPr lang="en-GB"/>
          </a:p>
        </p:txBody>
      </p:sp>
    </p:spTree>
    <p:extLst>
      <p:ext uri="{BB962C8B-B14F-4D97-AF65-F5344CB8AC3E}">
        <p14:creationId xmlns:p14="http://schemas.microsoft.com/office/powerpoint/2010/main" val="2990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C1F37D-1467-4CA3-A6E8-43F46274A759}" type="datetimeFigureOut">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C4BBA2-6095-4FF0-AA96-9C476285858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34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1F37D-1467-4CA3-A6E8-43F46274A759}" type="datetimeFigureOut">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C4BBA2-6095-4FF0-AA96-9C4762858588}" type="slidenum">
              <a:rPr lang="en-GB" smtClean="0"/>
              <a:t>‹#›</a:t>
            </a:fld>
            <a:endParaRPr lang="en-GB"/>
          </a:p>
        </p:txBody>
      </p:sp>
    </p:spTree>
    <p:extLst>
      <p:ext uri="{BB962C8B-B14F-4D97-AF65-F5344CB8AC3E}">
        <p14:creationId xmlns:p14="http://schemas.microsoft.com/office/powerpoint/2010/main" val="185396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1F37D-1467-4CA3-A6E8-43F46274A759}" type="datetimeFigureOut">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C4BBA2-6095-4FF0-AA96-9C4762858588}" type="slidenum">
              <a:rPr lang="en-GB" smtClean="0"/>
              <a:t>‹#›</a:t>
            </a:fld>
            <a:endParaRPr lang="en-GB"/>
          </a:p>
        </p:txBody>
      </p:sp>
    </p:spTree>
    <p:extLst>
      <p:ext uri="{BB962C8B-B14F-4D97-AF65-F5344CB8AC3E}">
        <p14:creationId xmlns:p14="http://schemas.microsoft.com/office/powerpoint/2010/main" val="397000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1F37D-1467-4CA3-A6E8-43F46274A759}" type="datetimeFigureOut">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C4BBA2-6095-4FF0-AA96-9C4762858588}" type="slidenum">
              <a:rPr lang="en-GB" smtClean="0"/>
              <a:t>‹#›</a:t>
            </a:fld>
            <a:endParaRPr lang="en-GB"/>
          </a:p>
        </p:txBody>
      </p:sp>
    </p:spTree>
    <p:extLst>
      <p:ext uri="{BB962C8B-B14F-4D97-AF65-F5344CB8AC3E}">
        <p14:creationId xmlns:p14="http://schemas.microsoft.com/office/powerpoint/2010/main" val="1365758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1F37D-1467-4CA3-A6E8-43F46274A759}" type="datetimeFigureOut">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C4BBA2-6095-4FF0-AA96-9C476285858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40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C1F37D-1467-4CA3-A6E8-43F46274A759}" type="datetimeFigureOut">
              <a:rPr lang="en-GB" smtClean="0"/>
              <a:t>02/12/2020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C4BBA2-6095-4FF0-AA96-9C4762858588}" type="slidenum">
              <a:rPr lang="en-GB" smtClean="0"/>
              <a:t>‹#›</a:t>
            </a:fld>
            <a:endParaRPr lang="en-GB"/>
          </a:p>
        </p:txBody>
      </p:sp>
    </p:spTree>
    <p:extLst>
      <p:ext uri="{BB962C8B-B14F-4D97-AF65-F5344CB8AC3E}">
        <p14:creationId xmlns:p14="http://schemas.microsoft.com/office/powerpoint/2010/main" val="5040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C1F37D-1467-4CA3-A6E8-43F46274A759}" type="datetimeFigureOut">
              <a:rPr lang="en-GB" smtClean="0"/>
              <a:t>02/12/2020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C4BBA2-6095-4FF0-AA96-9C4762858588}" type="slidenum">
              <a:rPr lang="en-GB" smtClean="0"/>
              <a:t>‹#›</a:t>
            </a:fld>
            <a:endParaRPr lang="en-GB"/>
          </a:p>
        </p:txBody>
      </p:sp>
    </p:spTree>
    <p:extLst>
      <p:ext uri="{BB962C8B-B14F-4D97-AF65-F5344CB8AC3E}">
        <p14:creationId xmlns:p14="http://schemas.microsoft.com/office/powerpoint/2010/main" val="401140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C1F37D-1467-4CA3-A6E8-43F46274A759}" type="datetimeFigureOut">
              <a:rPr lang="en-GB" smtClean="0"/>
              <a:t>02/12/2020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C4BBA2-6095-4FF0-AA96-9C4762858588}" type="slidenum">
              <a:rPr lang="en-GB" smtClean="0"/>
              <a:t>‹#›</a:t>
            </a:fld>
            <a:endParaRPr lang="en-GB"/>
          </a:p>
        </p:txBody>
      </p:sp>
    </p:spTree>
    <p:extLst>
      <p:ext uri="{BB962C8B-B14F-4D97-AF65-F5344CB8AC3E}">
        <p14:creationId xmlns:p14="http://schemas.microsoft.com/office/powerpoint/2010/main" val="2201980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C1F37D-1467-4CA3-A6E8-43F46274A759}" type="datetimeFigureOut">
              <a:rPr lang="en-GB" smtClean="0"/>
              <a:t>02/12/2020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5AC4BBA2-6095-4FF0-AA96-9C4762858588}" type="slidenum">
              <a:rPr lang="en-GB" smtClean="0"/>
              <a:t>‹#›</a:t>
            </a:fld>
            <a:endParaRPr lang="en-GB"/>
          </a:p>
        </p:txBody>
      </p:sp>
    </p:spTree>
    <p:extLst>
      <p:ext uri="{BB962C8B-B14F-4D97-AF65-F5344CB8AC3E}">
        <p14:creationId xmlns:p14="http://schemas.microsoft.com/office/powerpoint/2010/main" val="153585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C1F37D-1467-4CA3-A6E8-43F46274A759}" type="datetimeFigureOut">
              <a:rPr lang="en-GB" smtClean="0"/>
              <a:t>02/12/2020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C4BBA2-6095-4FF0-AA96-9C4762858588}" type="slidenum">
              <a:rPr lang="en-GB" smtClean="0"/>
              <a:t>‹#›</a:t>
            </a:fld>
            <a:endParaRPr lang="en-GB"/>
          </a:p>
        </p:txBody>
      </p:sp>
    </p:spTree>
    <p:extLst>
      <p:ext uri="{BB962C8B-B14F-4D97-AF65-F5344CB8AC3E}">
        <p14:creationId xmlns:p14="http://schemas.microsoft.com/office/powerpoint/2010/main" val="127314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C1F37D-1467-4CA3-A6E8-43F46274A759}" type="datetimeFigureOut">
              <a:rPr lang="en-GB" smtClean="0"/>
              <a:t>02/12/2020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C4BBA2-6095-4FF0-AA96-9C4762858588}" type="slidenum">
              <a:rPr lang="en-GB" smtClean="0"/>
              <a:t>‹#›</a:t>
            </a:fld>
            <a:endParaRPr lang="en-GB"/>
          </a:p>
        </p:txBody>
      </p:sp>
    </p:spTree>
    <p:extLst>
      <p:ext uri="{BB962C8B-B14F-4D97-AF65-F5344CB8AC3E}">
        <p14:creationId xmlns:p14="http://schemas.microsoft.com/office/powerpoint/2010/main" val="283842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C1F37D-1467-4CA3-A6E8-43F46274A759}" type="datetimeFigureOut">
              <a:rPr lang="en-GB" smtClean="0"/>
              <a:t>02/12/2020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C4BBA2-6095-4FF0-AA96-9C476285858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804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8596-365A-4BD4-8461-010746C57DA0}"/>
              </a:ext>
            </a:extLst>
          </p:cNvPr>
          <p:cNvSpPr>
            <a:spLocks noGrp="1"/>
          </p:cNvSpPr>
          <p:nvPr>
            <p:ph type="ctrTitle"/>
          </p:nvPr>
        </p:nvSpPr>
        <p:spPr/>
        <p:txBody>
          <a:bodyPr/>
          <a:lstStyle/>
          <a:p>
            <a:r>
              <a:rPr lang="en-US" dirty="0"/>
              <a:t>DTD</a:t>
            </a:r>
            <a:endParaRPr lang="en-GB" dirty="0"/>
          </a:p>
        </p:txBody>
      </p:sp>
      <p:sp>
        <p:nvSpPr>
          <p:cNvPr id="3" name="Subtitle 2">
            <a:extLst>
              <a:ext uri="{FF2B5EF4-FFF2-40B4-BE49-F238E27FC236}">
                <a16:creationId xmlns:a16="http://schemas.microsoft.com/office/drawing/2014/main" id="{080E909A-116A-4A24-BCB4-3961E056F337}"/>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1863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BD41-422A-405F-9053-1DFE43912ECD}"/>
              </a:ext>
            </a:extLst>
          </p:cNvPr>
          <p:cNvSpPr>
            <a:spLocks noGrp="1"/>
          </p:cNvSpPr>
          <p:nvPr>
            <p:ph type="title"/>
          </p:nvPr>
        </p:nvSpPr>
        <p:spPr/>
        <p:txBody>
          <a:bodyPr/>
          <a:lstStyle/>
          <a:p>
            <a:r>
              <a:rPr lang="en-US" dirty="0"/>
              <a:t>Summary</a:t>
            </a:r>
            <a:endParaRPr lang="en-GB" dirty="0"/>
          </a:p>
        </p:txBody>
      </p:sp>
      <p:sp>
        <p:nvSpPr>
          <p:cNvPr id="3" name="Content Placeholder 2">
            <a:extLst>
              <a:ext uri="{FF2B5EF4-FFF2-40B4-BE49-F238E27FC236}">
                <a16:creationId xmlns:a16="http://schemas.microsoft.com/office/drawing/2014/main" id="{BB0C2830-1356-4F8E-89C4-B67BF79BAE39}"/>
              </a:ext>
            </a:extLst>
          </p:cNvPr>
          <p:cNvSpPr>
            <a:spLocks noGrp="1"/>
          </p:cNvSpPr>
          <p:nvPr>
            <p:ph idx="1"/>
          </p:nvPr>
        </p:nvSpPr>
        <p:spPr/>
        <p:txBody>
          <a:bodyPr/>
          <a:lstStyle/>
          <a:p>
            <a:r>
              <a:rPr lang="en-US" dirty="0"/>
              <a:t>We can define a format for XML files (to make them more structured) using DTD or XML Schema. DTD is much shorter, but XML Schema (1) allows you to be more precise and (2) is in XML.</a:t>
            </a:r>
            <a:endParaRPr lang="en-GB" dirty="0"/>
          </a:p>
        </p:txBody>
      </p:sp>
      <p:sp>
        <p:nvSpPr>
          <p:cNvPr id="4" name="Slide Number Placeholder 3">
            <a:extLst>
              <a:ext uri="{FF2B5EF4-FFF2-40B4-BE49-F238E27FC236}">
                <a16:creationId xmlns:a16="http://schemas.microsoft.com/office/drawing/2014/main" id="{DFD7C60A-D3D9-4AE6-8BA2-AB80163059DA}"/>
              </a:ext>
            </a:extLst>
          </p:cNvPr>
          <p:cNvSpPr>
            <a:spLocks noGrp="1"/>
          </p:cNvSpPr>
          <p:nvPr>
            <p:ph type="sldNum" sz="quarter" idx="12"/>
          </p:nvPr>
        </p:nvSpPr>
        <p:spPr>
          <a:xfrm>
            <a:off x="9900458" y="6459785"/>
            <a:ext cx="1312025" cy="365125"/>
          </a:xfrm>
        </p:spPr>
        <p:txBody>
          <a:bodyPr/>
          <a:lstStyle/>
          <a:p>
            <a:fld id="{C260D5AD-280D-4F23-8F09-5CDE2943111F}" type="slidenum">
              <a:rPr lang="en-GB" smtClean="0"/>
              <a:pPr/>
              <a:t>10</a:t>
            </a:fld>
            <a:endParaRPr lang="en-GB"/>
          </a:p>
        </p:txBody>
      </p:sp>
    </p:spTree>
    <p:extLst>
      <p:ext uri="{BB962C8B-B14F-4D97-AF65-F5344CB8AC3E}">
        <p14:creationId xmlns:p14="http://schemas.microsoft.com/office/powerpoint/2010/main" val="104188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C516-E086-4A53-BC50-DC41E6A6C088}"/>
              </a:ext>
            </a:extLst>
          </p:cNvPr>
          <p:cNvSpPr>
            <a:spLocks noGrp="1"/>
          </p:cNvSpPr>
          <p:nvPr>
            <p:ph type="title"/>
          </p:nvPr>
        </p:nvSpPr>
        <p:spPr/>
        <p:txBody>
          <a:bodyPr/>
          <a:lstStyle/>
          <a:p>
            <a:r>
              <a:rPr lang="en-US" dirty="0"/>
              <a:t>Overview over this video</a:t>
            </a:r>
            <a:endParaRPr lang="en-GB" dirty="0"/>
          </a:p>
        </p:txBody>
      </p:sp>
      <p:sp>
        <p:nvSpPr>
          <p:cNvPr id="3" name="Content Placeholder 2">
            <a:extLst>
              <a:ext uri="{FF2B5EF4-FFF2-40B4-BE49-F238E27FC236}">
                <a16:creationId xmlns:a16="http://schemas.microsoft.com/office/drawing/2014/main" id="{79711FBF-EAC5-484A-BEC7-115CEB916AF2}"/>
              </a:ext>
            </a:extLst>
          </p:cNvPr>
          <p:cNvSpPr>
            <a:spLocks noGrp="1"/>
          </p:cNvSpPr>
          <p:nvPr>
            <p:ph idx="1"/>
          </p:nvPr>
        </p:nvSpPr>
        <p:spPr/>
        <p:txBody>
          <a:bodyPr/>
          <a:lstStyle/>
          <a:p>
            <a:r>
              <a:rPr lang="en-US" dirty="0"/>
              <a:t>There are two ways to define the format of XML files, DTD and XML Schema</a:t>
            </a:r>
          </a:p>
          <a:p>
            <a:r>
              <a:rPr lang="en-US" dirty="0"/>
              <a:t>This video explains how to use DTD (and the next XML Schema)</a:t>
            </a:r>
            <a:endParaRPr lang="en-GB" dirty="0"/>
          </a:p>
        </p:txBody>
      </p:sp>
      <p:sp>
        <p:nvSpPr>
          <p:cNvPr id="4" name="Slide Number Placeholder 3">
            <a:extLst>
              <a:ext uri="{FF2B5EF4-FFF2-40B4-BE49-F238E27FC236}">
                <a16:creationId xmlns:a16="http://schemas.microsoft.com/office/drawing/2014/main" id="{04D6716F-55B7-4CF2-B3DD-312B29A68FCE}"/>
              </a:ext>
            </a:extLst>
          </p:cNvPr>
          <p:cNvSpPr>
            <a:spLocks noGrp="1"/>
          </p:cNvSpPr>
          <p:nvPr>
            <p:ph type="sldNum" sz="quarter" idx="12"/>
          </p:nvPr>
        </p:nvSpPr>
        <p:spPr>
          <a:xfrm>
            <a:off x="9900458" y="6459785"/>
            <a:ext cx="1312025" cy="365125"/>
          </a:xfrm>
        </p:spPr>
        <p:txBody>
          <a:bodyPr/>
          <a:lstStyle/>
          <a:p>
            <a:fld id="{C260D5AD-280D-4F23-8F09-5CDE2943111F}" type="slidenum">
              <a:rPr lang="en-GB" smtClean="0"/>
              <a:pPr/>
              <a:t>2</a:t>
            </a:fld>
            <a:endParaRPr lang="en-GB"/>
          </a:p>
        </p:txBody>
      </p:sp>
    </p:spTree>
    <p:extLst>
      <p:ext uri="{BB962C8B-B14F-4D97-AF65-F5344CB8AC3E}">
        <p14:creationId xmlns:p14="http://schemas.microsoft.com/office/powerpoint/2010/main" val="107497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Type Definitions (DTDs)</a:t>
            </a:r>
          </a:p>
        </p:txBody>
      </p:sp>
      <p:sp>
        <p:nvSpPr>
          <p:cNvPr id="3" name="Content Placeholder 2"/>
          <p:cNvSpPr>
            <a:spLocks noGrp="1"/>
          </p:cNvSpPr>
          <p:nvPr>
            <p:ph idx="1"/>
          </p:nvPr>
        </p:nvSpPr>
        <p:spPr/>
        <p:txBody>
          <a:bodyPr>
            <a:normAutofit lnSpcReduction="10000"/>
          </a:bodyPr>
          <a:lstStyle/>
          <a:p>
            <a:r>
              <a:rPr lang="en-US" dirty="0"/>
              <a:t>Information about the structure of an XML document</a:t>
            </a:r>
          </a:p>
          <a:p>
            <a:pPr lvl="1"/>
            <a:r>
              <a:rPr lang="en-US" dirty="0"/>
              <a:t>Elements that may occur in the document,</a:t>
            </a:r>
          </a:p>
          <a:p>
            <a:pPr lvl="1"/>
            <a:r>
              <a:rPr lang="en-US" dirty="0"/>
              <a:t>Sub-elements that an element may have,</a:t>
            </a:r>
          </a:p>
          <a:p>
            <a:pPr lvl="1"/>
            <a:r>
              <a:rPr lang="en-US" dirty="0"/>
              <a:t>Attributes that an element may have, etc.</a:t>
            </a:r>
          </a:p>
          <a:p>
            <a:r>
              <a:rPr lang="en-US" dirty="0"/>
              <a:t>Included at the beginning the XML document (between &lt;?xml </a:t>
            </a:r>
            <a:r>
              <a:rPr lang="mr-IN" dirty="0"/>
              <a:t>…</a:t>
            </a:r>
            <a:r>
              <a:rPr lang="en-GB" dirty="0"/>
              <a:t> </a:t>
            </a:r>
            <a:r>
              <a:rPr lang="en-GB" b="1" dirty="0"/>
              <a:t>standalone=“no”</a:t>
            </a:r>
            <a:r>
              <a:rPr lang="en-GB" dirty="0"/>
              <a:t>&gt; and root element)</a:t>
            </a:r>
            <a:endParaRPr lang="en-US" dirty="0"/>
          </a:p>
          <a:p>
            <a:endParaRPr lang="en-US" dirty="0"/>
          </a:p>
          <a:p>
            <a:endParaRPr lang="en-US" dirty="0"/>
          </a:p>
          <a:p>
            <a:endParaRPr lang="en-US" dirty="0"/>
          </a:p>
          <a:p>
            <a:pPr>
              <a:spcBef>
                <a:spcPts val="2472"/>
              </a:spcBef>
            </a:pPr>
            <a:r>
              <a:rPr lang="en-US" dirty="0"/>
              <a:t>Good tradeoff between a full schema and flexibility</a:t>
            </a:r>
          </a:p>
        </p:txBody>
      </p:sp>
      <p:sp>
        <p:nvSpPr>
          <p:cNvPr id="4" name="Slide Number Placeholder 3"/>
          <p:cNvSpPr>
            <a:spLocks noGrp="1"/>
          </p:cNvSpPr>
          <p:nvPr>
            <p:ph type="sldNum" sz="quarter" idx="12"/>
          </p:nvPr>
        </p:nvSpPr>
        <p:spPr/>
        <p:txBody>
          <a:bodyPr/>
          <a:lstStyle/>
          <a:p>
            <a:fld id="{C260D5AD-280D-4F23-8F09-5CDE2943111F}" type="slidenum">
              <a:rPr lang="en-GB" smtClean="0"/>
              <a:pPr/>
              <a:t>3</a:t>
            </a:fld>
            <a:endParaRPr lang="en-GB"/>
          </a:p>
        </p:txBody>
      </p:sp>
      <p:sp>
        <p:nvSpPr>
          <p:cNvPr id="5" name="TextBox 4"/>
          <p:cNvSpPr txBox="1"/>
          <p:nvPr/>
        </p:nvSpPr>
        <p:spPr>
          <a:xfrm>
            <a:off x="4011320" y="3845761"/>
            <a:ext cx="2249718" cy="1200329"/>
          </a:xfrm>
          <a:prstGeom prst="rect">
            <a:avLst/>
          </a:prstGeom>
          <a:noFill/>
        </p:spPr>
        <p:txBody>
          <a:bodyPr wrap="none" rtlCol="0">
            <a:spAutoFit/>
          </a:bodyPr>
          <a:lstStyle/>
          <a:p>
            <a:r>
              <a:rPr lang="en-US" dirty="0">
                <a:solidFill>
                  <a:schemeClr val="accent1"/>
                </a:solidFill>
              </a:rPr>
              <a:t>&lt;!DOCTYPE lecturers [</a:t>
            </a:r>
          </a:p>
          <a:p>
            <a:endParaRPr lang="en-US" dirty="0">
              <a:solidFill>
                <a:schemeClr val="accent1"/>
              </a:solidFill>
            </a:endParaRPr>
          </a:p>
          <a:p>
            <a:endParaRPr lang="en-US" dirty="0">
              <a:solidFill>
                <a:schemeClr val="accent1"/>
              </a:solidFill>
            </a:endParaRPr>
          </a:p>
          <a:p>
            <a:r>
              <a:rPr lang="en-US" dirty="0">
                <a:solidFill>
                  <a:schemeClr val="accent1"/>
                </a:solidFill>
              </a:rPr>
              <a:t>]&gt;</a:t>
            </a:r>
          </a:p>
        </p:txBody>
      </p:sp>
      <p:sp>
        <p:nvSpPr>
          <p:cNvPr id="6" name="Rounded Rectangular Callout 5"/>
          <p:cNvSpPr/>
          <p:nvPr/>
        </p:nvSpPr>
        <p:spPr>
          <a:xfrm>
            <a:off x="5540958" y="3429000"/>
            <a:ext cx="1440160" cy="368454"/>
          </a:xfrm>
          <a:prstGeom prst="wedgeRoundRectCallout">
            <a:avLst>
              <a:gd name="adj1" fmla="val -36703"/>
              <a:gd name="adj2" fmla="val 7837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root tag name</a:t>
            </a:r>
          </a:p>
        </p:txBody>
      </p:sp>
      <p:sp>
        <p:nvSpPr>
          <p:cNvPr id="7" name="Rounded Rectangular Callout 6"/>
          <p:cNvSpPr/>
          <p:nvPr/>
        </p:nvSpPr>
        <p:spPr>
          <a:xfrm>
            <a:off x="5515815" y="4402613"/>
            <a:ext cx="2334155" cy="368454"/>
          </a:xfrm>
          <a:prstGeom prst="wedgeRoundRectCallout">
            <a:avLst>
              <a:gd name="adj1" fmla="val -57074"/>
              <a:gd name="adj2" fmla="val -2089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The DTD is included here</a:t>
            </a:r>
          </a:p>
        </p:txBody>
      </p:sp>
    </p:spTree>
    <p:custDataLst>
      <p:tags r:id="rId1"/>
    </p:custDataLst>
    <p:extLst>
      <p:ext uri="{BB962C8B-B14F-4D97-AF65-F5344CB8AC3E}">
        <p14:creationId xmlns:p14="http://schemas.microsoft.com/office/powerpoint/2010/main" val="16543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Type Definitions (DTDs)</a:t>
            </a:r>
          </a:p>
        </p:txBody>
      </p:sp>
      <p:sp>
        <p:nvSpPr>
          <p:cNvPr id="4" name="Slide Number Placeholder 3"/>
          <p:cNvSpPr>
            <a:spLocks noGrp="1"/>
          </p:cNvSpPr>
          <p:nvPr>
            <p:ph type="sldNum" sz="quarter" idx="12"/>
          </p:nvPr>
        </p:nvSpPr>
        <p:spPr/>
        <p:txBody>
          <a:bodyPr/>
          <a:lstStyle/>
          <a:p>
            <a:fld id="{C260D5AD-280D-4F23-8F09-5CDE2943111F}" type="slidenum">
              <a:rPr lang="en-GB" smtClean="0"/>
              <a:pPr/>
              <a:t>4</a:t>
            </a:fld>
            <a:endParaRPr lang="en-GB"/>
          </a:p>
        </p:txBody>
      </p:sp>
      <p:sp>
        <p:nvSpPr>
          <p:cNvPr id="5" name="TextBox 4"/>
          <p:cNvSpPr txBox="1"/>
          <p:nvPr/>
        </p:nvSpPr>
        <p:spPr>
          <a:xfrm>
            <a:off x="3431705" y="2201342"/>
            <a:ext cx="5984587" cy="3093154"/>
          </a:xfrm>
          <a:prstGeom prst="rect">
            <a:avLst/>
          </a:prstGeom>
          <a:noFill/>
        </p:spPr>
        <p:txBody>
          <a:bodyPr wrap="none" rtlCol="0">
            <a:spAutoFit/>
          </a:bodyPr>
          <a:lstStyle/>
          <a:p>
            <a:r>
              <a:rPr lang="en-US" sz="2000" dirty="0"/>
              <a:t>&lt;!ELEMENT lecturers (lecturer+)&gt;</a:t>
            </a:r>
          </a:p>
          <a:p>
            <a:pPr>
              <a:spcBef>
                <a:spcPts val="600"/>
              </a:spcBef>
            </a:pPr>
            <a:r>
              <a:rPr lang="en-US" sz="2000" dirty="0"/>
              <a:t>&lt;!ELEMENT lecturer (name, phone?, email?, teaches*)&gt;</a:t>
            </a:r>
          </a:p>
          <a:p>
            <a:pPr>
              <a:spcBef>
                <a:spcPts val="600"/>
              </a:spcBef>
            </a:pPr>
            <a:r>
              <a:rPr lang="en-US" sz="2000" dirty="0"/>
              <a:t>&lt;!ELEMENT teaches (code, title)&gt;</a:t>
            </a:r>
          </a:p>
          <a:p>
            <a:pPr>
              <a:spcBef>
                <a:spcPts val="600"/>
              </a:spcBef>
            </a:pPr>
            <a:r>
              <a:rPr lang="en-US" sz="2000" dirty="0"/>
              <a:t>&lt;!ELEMENT name (#PCDATA)&gt;</a:t>
            </a:r>
          </a:p>
          <a:p>
            <a:pPr>
              <a:spcBef>
                <a:spcPts val="600"/>
              </a:spcBef>
            </a:pPr>
            <a:r>
              <a:rPr lang="en-US" sz="2000" dirty="0"/>
              <a:t>&lt;!ELEMENT phone (#PCDATA)&gt;</a:t>
            </a:r>
          </a:p>
          <a:p>
            <a:pPr>
              <a:spcBef>
                <a:spcPts val="600"/>
              </a:spcBef>
            </a:pPr>
            <a:r>
              <a:rPr lang="en-US" sz="2000" dirty="0"/>
              <a:t>&lt;!ELEMENT email (#PCDATA)&gt;</a:t>
            </a:r>
          </a:p>
          <a:p>
            <a:pPr>
              <a:spcBef>
                <a:spcPts val="600"/>
              </a:spcBef>
            </a:pPr>
            <a:r>
              <a:rPr lang="en-US" sz="2000" dirty="0"/>
              <a:t>&lt;!ELEMENT code (#PCDATA)&gt;</a:t>
            </a:r>
          </a:p>
          <a:p>
            <a:pPr>
              <a:spcBef>
                <a:spcPts val="600"/>
              </a:spcBef>
            </a:pPr>
            <a:r>
              <a:rPr lang="en-US" sz="2000" dirty="0"/>
              <a:t>&lt;!ELEMENT title (#PCDATA)&gt;</a:t>
            </a:r>
          </a:p>
        </p:txBody>
      </p:sp>
      <p:sp>
        <p:nvSpPr>
          <p:cNvPr id="6" name="Rounded Rectangular Callout 5"/>
          <p:cNvSpPr/>
          <p:nvPr/>
        </p:nvSpPr>
        <p:spPr>
          <a:xfrm>
            <a:off x="4439816" y="1772816"/>
            <a:ext cx="1440160" cy="368454"/>
          </a:xfrm>
          <a:prstGeom prst="wedgeRoundRectCallout">
            <a:avLst>
              <a:gd name="adj1" fmla="val 20440"/>
              <a:gd name="adj2" fmla="val 8581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root tag name</a:t>
            </a:r>
          </a:p>
        </p:txBody>
      </p:sp>
      <p:sp>
        <p:nvSpPr>
          <p:cNvPr id="7" name="Rounded Rectangular Callout 6"/>
          <p:cNvSpPr/>
          <p:nvPr/>
        </p:nvSpPr>
        <p:spPr>
          <a:xfrm>
            <a:off x="6096000" y="1556792"/>
            <a:ext cx="3024336" cy="584478"/>
          </a:xfrm>
          <a:prstGeom prst="wedgeRoundRectCallout">
            <a:avLst>
              <a:gd name="adj1" fmla="val -33136"/>
              <a:gd name="adj2" fmla="val 7044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There must be 1 or more lecturer elements below the root element</a:t>
            </a:r>
          </a:p>
        </p:txBody>
      </p:sp>
      <p:sp>
        <p:nvSpPr>
          <p:cNvPr id="8" name="Rounded Rectangular Callout 7"/>
          <p:cNvSpPr/>
          <p:nvPr/>
        </p:nvSpPr>
        <p:spPr>
          <a:xfrm>
            <a:off x="7464152" y="3090288"/>
            <a:ext cx="3024336" cy="986784"/>
          </a:xfrm>
          <a:prstGeom prst="wedgeRoundRectCallout">
            <a:avLst>
              <a:gd name="adj1" fmla="val -30415"/>
              <a:gd name="adj2" fmla="val -5674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charset="0"/>
              <a:buChar char="•"/>
            </a:pPr>
            <a:r>
              <a:rPr lang="en-US" sz="1600" dirty="0"/>
              <a:t>name is required</a:t>
            </a:r>
          </a:p>
          <a:p>
            <a:pPr marL="285750" indent="-285750">
              <a:buFont typeface="Arial" charset="0"/>
              <a:buChar char="•"/>
            </a:pPr>
            <a:r>
              <a:rPr lang="en-US" sz="1600" dirty="0"/>
              <a:t>phone and email optional</a:t>
            </a:r>
          </a:p>
          <a:p>
            <a:pPr marL="285750" indent="-285750">
              <a:buFont typeface="Arial" charset="0"/>
              <a:buChar char="•"/>
            </a:pPr>
            <a:r>
              <a:rPr lang="en-US" sz="1600" dirty="0"/>
              <a:t>Zero or more occurrences of teaches</a:t>
            </a:r>
          </a:p>
        </p:txBody>
      </p:sp>
      <p:sp>
        <p:nvSpPr>
          <p:cNvPr id="9" name="Rounded Rectangular Callout 8"/>
          <p:cNvSpPr/>
          <p:nvPr/>
        </p:nvSpPr>
        <p:spPr>
          <a:xfrm>
            <a:off x="5185040" y="5345400"/>
            <a:ext cx="2520280" cy="527734"/>
          </a:xfrm>
          <a:prstGeom prst="wedgeRoundRectCallout">
            <a:avLst>
              <a:gd name="adj1" fmla="val -28601"/>
              <a:gd name="adj2" fmla="val -6887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Special symbol for text data</a:t>
            </a:r>
          </a:p>
        </p:txBody>
      </p:sp>
    </p:spTree>
    <p:custDataLst>
      <p:tags r:id="rId1"/>
    </p:custDataLst>
    <p:extLst>
      <p:ext uri="{BB962C8B-B14F-4D97-AF65-F5344CB8AC3E}">
        <p14:creationId xmlns:p14="http://schemas.microsoft.com/office/powerpoint/2010/main" val="88389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en-US"/>
              <a:t>DTDs – Element Type Declarations</a:t>
            </a:r>
          </a:p>
        </p:txBody>
      </p:sp>
      <p:sp>
        <p:nvSpPr>
          <p:cNvPr id="402435" name="Rectangle 3"/>
          <p:cNvSpPr>
            <a:spLocks noGrp="1" noChangeArrowheads="1"/>
          </p:cNvSpPr>
          <p:nvPr>
            <p:ph type="body" idx="1"/>
          </p:nvPr>
        </p:nvSpPr>
        <p:spPr/>
        <p:txBody>
          <a:bodyPr>
            <a:normAutofit/>
          </a:bodyPr>
          <a:lstStyle/>
          <a:p>
            <a:r>
              <a:rPr lang="en-US" altLang="en-US" dirty="0"/>
              <a:t>Identify the rules for elements that can occur in the XML document (i.e. inside parenthesis)</a:t>
            </a:r>
          </a:p>
          <a:p>
            <a:pPr lvl="1"/>
            <a:r>
              <a:rPr lang="en-US" dirty="0"/>
              <a:t>Like: (name, phone?, email?, teaches*)</a:t>
            </a:r>
            <a:r>
              <a:rPr lang="en-US" altLang="en-US" dirty="0"/>
              <a:t> </a:t>
            </a:r>
          </a:p>
          <a:p>
            <a:r>
              <a:rPr lang="en-US" altLang="en-US" dirty="0"/>
              <a:t>Name with no qualifying punctuation must occur exactly once. </a:t>
            </a:r>
          </a:p>
          <a:p>
            <a:r>
              <a:rPr lang="en-US" altLang="en-US" dirty="0"/>
              <a:t>Options for repetition are:</a:t>
            </a:r>
          </a:p>
          <a:p>
            <a:pPr lvl="1"/>
            <a:r>
              <a:rPr lang="en-US" altLang="en-US" dirty="0"/>
              <a:t>* indicates zero or more occurrences for an element;</a:t>
            </a:r>
          </a:p>
          <a:p>
            <a:pPr lvl="1"/>
            <a:r>
              <a:rPr lang="en-US" altLang="en-US" dirty="0"/>
              <a:t>+ indicates one or more occurrences for an element;</a:t>
            </a:r>
          </a:p>
          <a:p>
            <a:pPr lvl="1"/>
            <a:r>
              <a:rPr lang="en-US" altLang="en-US" dirty="0"/>
              <a:t>? indicates either zero occurrences or exactly one occurrence for an element.</a:t>
            </a:r>
          </a:p>
        </p:txBody>
      </p:sp>
      <p:sp>
        <p:nvSpPr>
          <p:cNvPr id="40965" name="Text Box 4"/>
          <p:cNvSpPr txBox="1">
            <a:spLocks noChangeArrowheads="1"/>
          </p:cNvSpPr>
          <p:nvPr/>
        </p:nvSpPr>
        <p:spPr bwMode="auto">
          <a:xfrm>
            <a:off x="4648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pPr>
            <a:r>
              <a:rPr lang="en-US" altLang="en-US" sz="1200"/>
              <a:t>   </a:t>
            </a:r>
            <a:endParaRPr lang="en-GB" altLang="en-US" sz="1200"/>
          </a:p>
        </p:txBody>
      </p:sp>
      <p:sp>
        <p:nvSpPr>
          <p:cNvPr id="5" name="Slide Number Placeholder 4"/>
          <p:cNvSpPr>
            <a:spLocks noGrp="1"/>
          </p:cNvSpPr>
          <p:nvPr>
            <p:ph type="sldNum" sz="quarter" idx="12"/>
          </p:nvPr>
        </p:nvSpPr>
        <p:spPr/>
        <p:txBody>
          <a:bodyPr/>
          <a:lstStyle/>
          <a:p>
            <a:fld id="{C260D5AD-280D-4F23-8F09-5CDE2943111F}" type="slidenum">
              <a:rPr lang="en-GB" smtClean="0"/>
              <a:pPr/>
              <a:t>5</a:t>
            </a:fld>
            <a:endParaRPr lang="en-GB"/>
          </a:p>
        </p:txBody>
      </p:sp>
    </p:spTree>
    <p:custDataLst>
      <p:tags r:id="rId1"/>
    </p:custDataLst>
    <p:extLst>
      <p:ext uri="{BB962C8B-B14F-4D97-AF65-F5344CB8AC3E}">
        <p14:creationId xmlns:p14="http://schemas.microsoft.com/office/powerpoint/2010/main" val="176791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24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2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A006-7C06-42AC-8DAB-92E30A62A3CF}"/>
              </a:ext>
            </a:extLst>
          </p:cNvPr>
          <p:cNvSpPr>
            <a:spLocks noGrp="1"/>
          </p:cNvSpPr>
          <p:nvPr>
            <p:ph type="title"/>
          </p:nvPr>
        </p:nvSpPr>
        <p:spPr/>
        <p:txBody>
          <a:bodyPr/>
          <a:lstStyle/>
          <a:p>
            <a:r>
              <a:rPr lang="en-US" dirty="0"/>
              <a:t>DTDs – Defining Attributes</a:t>
            </a:r>
            <a:endParaRPr lang="en-GB" dirty="0"/>
          </a:p>
        </p:txBody>
      </p:sp>
      <p:sp>
        <p:nvSpPr>
          <p:cNvPr id="3" name="Content Placeholder 2">
            <a:extLst>
              <a:ext uri="{FF2B5EF4-FFF2-40B4-BE49-F238E27FC236}">
                <a16:creationId xmlns:a16="http://schemas.microsoft.com/office/drawing/2014/main" id="{FE81B835-F0E5-4D2F-B083-C22CCFE93D7C}"/>
              </a:ext>
            </a:extLst>
          </p:cNvPr>
          <p:cNvSpPr>
            <a:spLocks noGrp="1"/>
          </p:cNvSpPr>
          <p:nvPr>
            <p:ph idx="1"/>
          </p:nvPr>
        </p:nvSpPr>
        <p:spPr/>
        <p:txBody>
          <a:bodyPr/>
          <a:lstStyle/>
          <a:p>
            <a:r>
              <a:rPr lang="en-US" dirty="0"/>
              <a:t>We have previously seen things like:</a:t>
            </a:r>
          </a:p>
          <a:p>
            <a:pPr algn="ctr"/>
            <a:r>
              <a:rPr lang="en-US" sz="2000" dirty="0"/>
              <a:t>&lt;</a:t>
            </a:r>
            <a:r>
              <a:rPr lang="en-US" dirty="0"/>
              <a:t>module code=”COMP105” title=“Programming Paradigms” /&gt; </a:t>
            </a:r>
          </a:p>
          <a:p>
            <a:r>
              <a:rPr lang="en-US" altLang="en-US" dirty="0"/>
              <a:t>How do we define that?</a:t>
            </a:r>
          </a:p>
          <a:p>
            <a:r>
              <a:rPr lang="en-US" altLang="en-US" dirty="0"/>
              <a:t>First, define </a:t>
            </a:r>
            <a:r>
              <a:rPr lang="en-US" sz="2000" dirty="0"/>
              <a:t>module</a:t>
            </a:r>
            <a:r>
              <a:rPr lang="en-US" altLang="en-US" dirty="0"/>
              <a:t> (without the attributes):</a:t>
            </a:r>
          </a:p>
          <a:p>
            <a:pPr algn="ctr"/>
            <a:r>
              <a:rPr lang="en-GB" dirty="0"/>
              <a:t>&lt;!ELEMENT module EMPTY&gt;</a:t>
            </a:r>
            <a:endParaRPr lang="en-US" altLang="en-US" dirty="0"/>
          </a:p>
          <a:p>
            <a:r>
              <a:rPr lang="en-US" altLang="en-US" dirty="0"/>
              <a:t>Then, define the attributes. You do that as follows:</a:t>
            </a:r>
          </a:p>
          <a:p>
            <a:pPr lvl="1"/>
            <a:r>
              <a:rPr lang="en-US" altLang="en-US" dirty="0"/>
              <a:t>&lt;!ATTLIST </a:t>
            </a:r>
            <a:r>
              <a:rPr lang="en-GB" dirty="0"/>
              <a:t>module</a:t>
            </a:r>
            <a:r>
              <a:rPr lang="en-US" altLang="en-US" dirty="0"/>
              <a:t> code CDATA </a:t>
            </a:r>
            <a:r>
              <a:rPr lang="en-GB" dirty="0"/>
              <a:t>#IMPLIED</a:t>
            </a:r>
            <a:r>
              <a:rPr lang="en-US" altLang="en-US" dirty="0"/>
              <a:t>&gt;</a:t>
            </a:r>
          </a:p>
          <a:p>
            <a:pPr lvl="1"/>
            <a:r>
              <a:rPr lang="en-US" altLang="en-US" dirty="0"/>
              <a:t>&lt;!ATTLIST </a:t>
            </a:r>
            <a:r>
              <a:rPr lang="en-GB" dirty="0"/>
              <a:t>module</a:t>
            </a:r>
            <a:r>
              <a:rPr lang="en-US" altLang="en-US" dirty="0"/>
              <a:t> </a:t>
            </a:r>
            <a:r>
              <a:rPr lang="en-US" dirty="0"/>
              <a:t>title</a:t>
            </a:r>
            <a:r>
              <a:rPr lang="en-US" altLang="en-US" dirty="0"/>
              <a:t> CDATA </a:t>
            </a:r>
            <a:r>
              <a:rPr lang="en-GB" dirty="0"/>
              <a:t>#IMPLIED</a:t>
            </a:r>
            <a:r>
              <a:rPr lang="en-US" altLang="en-US" dirty="0"/>
              <a:t>&gt;</a:t>
            </a:r>
          </a:p>
          <a:p>
            <a:endParaRPr lang="en-US" altLang="en-US" dirty="0"/>
          </a:p>
          <a:p>
            <a:endParaRPr lang="en-US" altLang="en-US" dirty="0"/>
          </a:p>
          <a:p>
            <a:endParaRPr lang="en-GB" dirty="0"/>
          </a:p>
        </p:txBody>
      </p:sp>
      <p:sp>
        <p:nvSpPr>
          <p:cNvPr id="4" name="Rounded Rectangular Callout 8">
            <a:extLst>
              <a:ext uri="{FF2B5EF4-FFF2-40B4-BE49-F238E27FC236}">
                <a16:creationId xmlns:a16="http://schemas.microsoft.com/office/drawing/2014/main" id="{2A935C52-3CF8-4F02-BD83-67D7E99D3EFA}"/>
              </a:ext>
            </a:extLst>
          </p:cNvPr>
          <p:cNvSpPr/>
          <p:nvPr/>
        </p:nvSpPr>
        <p:spPr>
          <a:xfrm>
            <a:off x="6759526" y="3071123"/>
            <a:ext cx="2520280" cy="527734"/>
          </a:xfrm>
          <a:prstGeom prst="wedgeRoundRectCallout">
            <a:avLst>
              <a:gd name="adj1" fmla="val -30462"/>
              <a:gd name="adj2" fmla="val 5848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EMPTY means it must be empty…</a:t>
            </a:r>
          </a:p>
        </p:txBody>
      </p:sp>
      <p:sp>
        <p:nvSpPr>
          <p:cNvPr id="5" name="Rounded Rectangular Callout 8">
            <a:extLst>
              <a:ext uri="{FF2B5EF4-FFF2-40B4-BE49-F238E27FC236}">
                <a16:creationId xmlns:a16="http://schemas.microsoft.com/office/drawing/2014/main" id="{D79E9705-FC86-4C68-9479-FD6E5FE2C416}"/>
              </a:ext>
            </a:extLst>
          </p:cNvPr>
          <p:cNvSpPr/>
          <p:nvPr/>
        </p:nvSpPr>
        <p:spPr>
          <a:xfrm>
            <a:off x="5380109" y="4825866"/>
            <a:ext cx="5522352" cy="1376631"/>
          </a:xfrm>
          <a:prstGeom prst="wedgeRoundRectCallout">
            <a:avLst>
              <a:gd name="adj1" fmla="val -50523"/>
              <a:gd name="adj2" fmla="val -6664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r>
              <a:rPr lang="en-GB" sz="1600" dirty="0"/>
              <a:t>#IMPLIED means optional</a:t>
            </a:r>
          </a:p>
          <a:p>
            <a:r>
              <a:rPr lang="en-GB" sz="1600" dirty="0"/>
              <a:t>Other options:</a:t>
            </a:r>
          </a:p>
          <a:p>
            <a:pPr marL="285750" indent="-285750">
              <a:buFont typeface="Arial" panose="020B0604020202020204" pitchFamily="34" charset="0"/>
              <a:buChar char="•"/>
            </a:pPr>
            <a:r>
              <a:rPr lang="en-GB" sz="1600" dirty="0"/>
              <a:t>#REQUIRED, meaning required</a:t>
            </a:r>
          </a:p>
          <a:p>
            <a:pPr marL="285750" indent="-285750">
              <a:buFont typeface="Arial" panose="020B0604020202020204" pitchFamily="34" charset="0"/>
              <a:buChar char="•"/>
            </a:pPr>
            <a:r>
              <a:rPr lang="en-GB" sz="1600" dirty="0"/>
              <a:t>Some value, e.g. “COMPXXX”, defining a  default value</a:t>
            </a:r>
          </a:p>
          <a:p>
            <a:pPr marL="285750" indent="-285750">
              <a:buFont typeface="Arial" panose="020B0604020202020204" pitchFamily="34" charset="0"/>
              <a:buChar char="•"/>
            </a:pPr>
            <a:r>
              <a:rPr lang="en-GB" sz="1600" dirty="0"/>
              <a:t>#FIXED and some value, meaning it is a constant</a:t>
            </a:r>
            <a:endParaRPr lang="en-US" sz="1600" dirty="0"/>
          </a:p>
        </p:txBody>
      </p:sp>
      <p:sp>
        <p:nvSpPr>
          <p:cNvPr id="6" name="Rounded Rectangular Callout 8">
            <a:extLst>
              <a:ext uri="{FF2B5EF4-FFF2-40B4-BE49-F238E27FC236}">
                <a16:creationId xmlns:a16="http://schemas.microsoft.com/office/drawing/2014/main" id="{19A2C47A-E7EF-48AF-B4CB-556C3C6DBB20}"/>
              </a:ext>
            </a:extLst>
          </p:cNvPr>
          <p:cNvSpPr/>
          <p:nvPr/>
        </p:nvSpPr>
        <p:spPr>
          <a:xfrm>
            <a:off x="1878818" y="5250315"/>
            <a:ext cx="2520280" cy="527734"/>
          </a:xfrm>
          <a:prstGeom prst="wedgeRoundRectCallout">
            <a:avLst>
              <a:gd name="adj1" fmla="val 28147"/>
              <a:gd name="adj2" fmla="val -8071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Data type – will show some options on next slide</a:t>
            </a:r>
          </a:p>
        </p:txBody>
      </p:sp>
    </p:spTree>
    <p:custDataLst>
      <p:tags r:id="rId1"/>
    </p:custDataLst>
    <p:extLst>
      <p:ext uri="{BB962C8B-B14F-4D97-AF65-F5344CB8AC3E}">
        <p14:creationId xmlns:p14="http://schemas.microsoft.com/office/powerpoint/2010/main" val="360066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en-US" dirty="0"/>
              <a:t>DTDs – Attribute Data types</a:t>
            </a:r>
          </a:p>
        </p:txBody>
      </p:sp>
      <p:sp>
        <p:nvSpPr>
          <p:cNvPr id="403459" name="Rectangle 3"/>
          <p:cNvSpPr>
            <a:spLocks noGrp="1" noChangeArrowheads="1"/>
          </p:cNvSpPr>
          <p:nvPr>
            <p:ph type="body" idx="1"/>
          </p:nvPr>
        </p:nvSpPr>
        <p:spPr>
          <a:xfrm>
            <a:off x="1097279" y="1845734"/>
            <a:ext cx="10242843" cy="4023360"/>
          </a:xfrm>
        </p:spPr>
        <p:txBody>
          <a:bodyPr>
            <a:normAutofit/>
          </a:bodyPr>
          <a:lstStyle/>
          <a:p>
            <a:r>
              <a:rPr lang="en-US" altLang="en-US" dirty="0"/>
              <a:t>CDATA: character data, containing any text.</a:t>
            </a:r>
          </a:p>
          <a:p>
            <a:r>
              <a:rPr lang="en-US" altLang="en-US" dirty="0"/>
              <a:t>ID: used to identify individual elements in document (ID is an element name).</a:t>
            </a:r>
          </a:p>
          <a:p>
            <a:r>
              <a:rPr lang="en-US" altLang="en-US" dirty="0"/>
              <a:t>IDREF/IDREFS: must correspond to value of ID attribute(s) for some element in document</a:t>
            </a:r>
          </a:p>
          <a:p>
            <a:pPr lvl="1"/>
            <a:r>
              <a:rPr lang="en-US" altLang="en-US" dirty="0"/>
              <a:t>(The previously mentioned shortcuts)</a:t>
            </a:r>
          </a:p>
          <a:p>
            <a:pPr lvl="1"/>
            <a:r>
              <a:rPr lang="en-US" altLang="en-US" dirty="0"/>
              <a:t>Note: You can </a:t>
            </a:r>
            <a:r>
              <a:rPr lang="en-US" altLang="en-US" b="1" dirty="0"/>
              <a:t>not</a:t>
            </a:r>
            <a:r>
              <a:rPr lang="en-US" altLang="en-US" dirty="0"/>
              <a:t> define what type you are pointing at exactly, but just that it is some ID for some object</a:t>
            </a:r>
          </a:p>
          <a:p>
            <a:r>
              <a:rPr lang="en-US" altLang="en-US" dirty="0"/>
              <a:t>List of names: values that attribute can hold (enumerated type)</a:t>
            </a:r>
          </a:p>
          <a:p>
            <a:pPr lvl="1"/>
            <a:r>
              <a:rPr lang="en-US" altLang="en-US" dirty="0"/>
              <a:t>Format</a:t>
            </a:r>
            <a:r>
              <a:rPr lang="en-US" altLang="en-US" sz="2000" dirty="0"/>
              <a:t>: </a:t>
            </a:r>
            <a:r>
              <a:rPr lang="en-GB" sz="2000" dirty="0"/>
              <a:t>(en1|en2|…) meaning the value can be either en1 or en2 or …</a:t>
            </a:r>
            <a:endParaRPr lang="en-US" altLang="en-US" sz="2000" dirty="0"/>
          </a:p>
        </p:txBody>
      </p:sp>
      <p:sp>
        <p:nvSpPr>
          <p:cNvPr id="41989" name="Text Box 2"/>
          <p:cNvSpPr txBox="1">
            <a:spLocks noChangeArrowheads="1"/>
          </p:cNvSpPr>
          <p:nvPr/>
        </p:nvSpPr>
        <p:spPr bwMode="auto">
          <a:xfrm>
            <a:off x="4648200" y="6430964"/>
            <a:ext cx="320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pPr>
            <a:r>
              <a:rPr lang="en-US" altLang="en-US" sz="1200"/>
              <a:t>   </a:t>
            </a:r>
            <a:endParaRPr lang="en-GB" altLang="en-US" sz="1200"/>
          </a:p>
        </p:txBody>
      </p:sp>
      <p:sp>
        <p:nvSpPr>
          <p:cNvPr id="5" name="Slide Number Placeholder 4"/>
          <p:cNvSpPr>
            <a:spLocks noGrp="1"/>
          </p:cNvSpPr>
          <p:nvPr>
            <p:ph type="sldNum" sz="quarter" idx="12"/>
          </p:nvPr>
        </p:nvSpPr>
        <p:spPr/>
        <p:txBody>
          <a:bodyPr/>
          <a:lstStyle/>
          <a:p>
            <a:fld id="{C260D5AD-280D-4F23-8F09-5CDE2943111F}" type="slidenum">
              <a:rPr lang="en-GB" smtClean="0"/>
              <a:pPr/>
              <a:t>7</a:t>
            </a:fld>
            <a:endParaRPr lang="en-GB"/>
          </a:p>
        </p:txBody>
      </p:sp>
    </p:spTree>
    <p:custDataLst>
      <p:tags r:id="rId1"/>
    </p:custDataLst>
    <p:extLst>
      <p:ext uri="{BB962C8B-B14F-4D97-AF65-F5344CB8AC3E}">
        <p14:creationId xmlns:p14="http://schemas.microsoft.com/office/powerpoint/2010/main" val="78243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3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345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345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34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345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3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a:bodyPr>
          <a:lstStyle/>
          <a:p>
            <a:r>
              <a:rPr lang="en-US" altLang="en-US"/>
              <a:t>DTDs – Element Identity, IDs, IDREFs</a:t>
            </a:r>
          </a:p>
        </p:txBody>
      </p:sp>
      <p:sp>
        <p:nvSpPr>
          <p:cNvPr id="406531" name="Rectangle 3"/>
          <p:cNvSpPr>
            <a:spLocks noGrp="1" noChangeArrowheads="1"/>
          </p:cNvSpPr>
          <p:nvPr>
            <p:ph type="body" idx="1"/>
          </p:nvPr>
        </p:nvSpPr>
        <p:spPr>
          <a:xfrm>
            <a:off x="1097279" y="1845734"/>
            <a:ext cx="10571089" cy="4023360"/>
          </a:xfrm>
        </p:spPr>
        <p:txBody>
          <a:bodyPr/>
          <a:lstStyle/>
          <a:p>
            <a:r>
              <a:rPr lang="en-US" altLang="en-US" dirty="0"/>
              <a:t>ID allows unique key to be associated with an element. </a:t>
            </a:r>
          </a:p>
          <a:p>
            <a:r>
              <a:rPr lang="en-US" altLang="en-US" dirty="0"/>
              <a:t>IDREF allows an element to refer to another element with the designated key, and attribute type IDREFS allows an element to refer to multiple elements. </a:t>
            </a:r>
          </a:p>
          <a:p>
            <a:r>
              <a:rPr lang="en-US" altLang="en-US" dirty="0"/>
              <a:t>To loosely model relationship “Department has Lecturers” and “Department has a head who is a Lecturer”: </a:t>
            </a:r>
          </a:p>
          <a:p>
            <a:pPr lvl="1"/>
            <a:r>
              <a:rPr lang="en-US" altLang="en-US" dirty="0"/>
              <a:t>&lt;!ATTLIST lecturer </a:t>
            </a:r>
            <a:r>
              <a:rPr lang="en-US" altLang="en-US" dirty="0" err="1"/>
              <a:t>staffNo</a:t>
            </a:r>
            <a:r>
              <a:rPr lang="en-US" altLang="en-US" dirty="0"/>
              <a:t> ID #REQUIRED&gt;</a:t>
            </a:r>
          </a:p>
          <a:p>
            <a:pPr lvl="2"/>
            <a:r>
              <a:rPr lang="en-US" altLang="en-US" dirty="0"/>
              <a:t>E.g. &lt;lecturer </a:t>
            </a:r>
            <a:r>
              <a:rPr lang="en-US" altLang="en-US" dirty="0" err="1"/>
              <a:t>staffNo</a:t>
            </a:r>
            <a:r>
              <a:rPr lang="en-US" altLang="en-US" dirty="0"/>
              <a:t>=“2”&gt;</a:t>
            </a:r>
          </a:p>
          <a:p>
            <a:pPr lvl="1"/>
            <a:r>
              <a:rPr lang="en-US" altLang="en-US" dirty="0"/>
              <a:t>&lt;!ATTLIST department staff IDREFS #IMPLIED&gt;</a:t>
            </a:r>
            <a:r>
              <a:rPr lang="en-GB" altLang="en-US" dirty="0"/>
              <a:t> </a:t>
            </a:r>
          </a:p>
          <a:p>
            <a:pPr lvl="2"/>
            <a:r>
              <a:rPr lang="en-GB" altLang="en-US" dirty="0"/>
              <a:t>If there were lecturers with </a:t>
            </a:r>
            <a:r>
              <a:rPr lang="en-GB" altLang="en-US" dirty="0" err="1"/>
              <a:t>staffNo</a:t>
            </a:r>
            <a:r>
              <a:rPr lang="en-GB" altLang="en-US" dirty="0"/>
              <a:t> 2, 3, 5, 7 then </a:t>
            </a:r>
            <a:endParaRPr lang="en-US" altLang="en-US" dirty="0"/>
          </a:p>
          <a:p>
            <a:pPr lvl="2"/>
            <a:r>
              <a:rPr lang="en-US" altLang="en-US" dirty="0"/>
              <a:t>&lt;department staff=“2 3 5 7”&gt; would be valid but &lt;department staff=“</a:t>
            </a:r>
            <a:r>
              <a:rPr lang="en-US" altLang="en-US" b="1" dirty="0"/>
              <a:t>1</a:t>
            </a:r>
            <a:r>
              <a:rPr lang="en-US" altLang="en-US" dirty="0"/>
              <a:t> 3 5 7”&gt; would not be valid without someone with </a:t>
            </a:r>
            <a:r>
              <a:rPr lang="en-US" altLang="en-US" dirty="0" err="1"/>
              <a:t>staffNo</a:t>
            </a:r>
            <a:r>
              <a:rPr lang="en-US" altLang="en-US" dirty="0"/>
              <a:t>=1</a:t>
            </a:r>
          </a:p>
          <a:p>
            <a:pPr lvl="1"/>
            <a:r>
              <a:rPr lang="en-US" altLang="en-US" dirty="0"/>
              <a:t>&lt;!ATTLIST department head IDREF #IMPLIED&gt;</a:t>
            </a:r>
            <a:r>
              <a:rPr lang="en-GB" altLang="en-US" dirty="0"/>
              <a:t> </a:t>
            </a:r>
          </a:p>
          <a:p>
            <a:pPr lvl="2"/>
            <a:r>
              <a:rPr lang="en-US" altLang="en-US" dirty="0"/>
              <a:t>&lt;department head=“2”&gt; is valid and &lt;department head=“2 3”&gt; is not (no multiples when writing IDREF)</a:t>
            </a:r>
            <a:endParaRPr lang="en-GB" altLang="en-US" dirty="0"/>
          </a:p>
          <a:p>
            <a:pPr marL="384048" lvl="2" indent="0">
              <a:buNone/>
            </a:pPr>
            <a:endParaRPr lang="en-GB" altLang="en-US" dirty="0"/>
          </a:p>
        </p:txBody>
      </p:sp>
      <p:sp>
        <p:nvSpPr>
          <p:cNvPr id="43013" name="Text Box 5"/>
          <p:cNvSpPr txBox="1">
            <a:spLocks noChangeArrowheads="1"/>
          </p:cNvSpPr>
          <p:nvPr/>
        </p:nvSpPr>
        <p:spPr bwMode="auto">
          <a:xfrm>
            <a:off x="4648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pPr>
            <a:r>
              <a:rPr lang="en-US" altLang="en-US" sz="1200"/>
              <a:t>   </a:t>
            </a:r>
            <a:endParaRPr lang="en-GB" altLang="en-US" sz="1200"/>
          </a:p>
        </p:txBody>
      </p:sp>
      <p:sp>
        <p:nvSpPr>
          <p:cNvPr id="4" name="Slide Number Placeholder 3"/>
          <p:cNvSpPr>
            <a:spLocks noGrp="1"/>
          </p:cNvSpPr>
          <p:nvPr>
            <p:ph type="sldNum" sz="quarter" idx="12"/>
          </p:nvPr>
        </p:nvSpPr>
        <p:spPr/>
        <p:txBody>
          <a:bodyPr/>
          <a:lstStyle/>
          <a:p>
            <a:fld id="{C260D5AD-280D-4F23-8F09-5CDE2943111F}" type="slidenum">
              <a:rPr lang="en-GB" smtClean="0"/>
              <a:pPr/>
              <a:t>8</a:t>
            </a:fld>
            <a:endParaRPr lang="en-GB"/>
          </a:p>
        </p:txBody>
      </p:sp>
    </p:spTree>
    <p:custDataLst>
      <p:tags r:id="rId1"/>
    </p:custDataLst>
    <p:extLst>
      <p:ext uri="{BB962C8B-B14F-4D97-AF65-F5344CB8AC3E}">
        <p14:creationId xmlns:p14="http://schemas.microsoft.com/office/powerpoint/2010/main" val="140195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65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65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653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653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653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653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65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en-US"/>
              <a:t>DTDs – Document Validity</a:t>
            </a:r>
          </a:p>
        </p:txBody>
      </p:sp>
      <p:sp>
        <p:nvSpPr>
          <p:cNvPr id="404483" name="Rectangle 3"/>
          <p:cNvSpPr>
            <a:spLocks noGrp="1" noChangeArrowheads="1"/>
          </p:cNvSpPr>
          <p:nvPr>
            <p:ph type="body" idx="1"/>
          </p:nvPr>
        </p:nvSpPr>
        <p:spPr/>
        <p:txBody>
          <a:bodyPr>
            <a:normAutofit/>
          </a:bodyPr>
          <a:lstStyle/>
          <a:p>
            <a:r>
              <a:rPr lang="en-US" altLang="en-US" dirty="0"/>
              <a:t>Two levels of document processing: well-formed and valid. </a:t>
            </a:r>
          </a:p>
          <a:p>
            <a:r>
              <a:rPr lang="en-US" altLang="en-US" dirty="0"/>
              <a:t>Non-validating processor ensures an XML document is well-formed before passing information on to application. </a:t>
            </a:r>
          </a:p>
          <a:p>
            <a:r>
              <a:rPr lang="en-US" altLang="en-US" dirty="0"/>
              <a:t>XML document that conforms to structural and notational rules of XML is considered well-formed; e.g.:</a:t>
            </a:r>
          </a:p>
          <a:p>
            <a:pPr lvl="1"/>
            <a:r>
              <a:rPr lang="en-US" altLang="en-US"/>
              <a:t>all </a:t>
            </a:r>
            <a:r>
              <a:rPr lang="en-US" altLang="en-US" dirty="0"/>
              <a:t>elements must be within one root element</a:t>
            </a:r>
          </a:p>
          <a:p>
            <a:pPr lvl="1"/>
            <a:r>
              <a:rPr lang="en-US" altLang="en-US" dirty="0"/>
              <a:t>elements must be nested in a tree structure without any overlap</a:t>
            </a:r>
          </a:p>
          <a:p>
            <a:r>
              <a:rPr lang="en-US" altLang="en-US" dirty="0"/>
              <a:t>Validating processor will not only check that an XML document is well-formed but that it also conforms to a DTD (or XML Schema), in which case XML document is considered valid.</a:t>
            </a:r>
          </a:p>
          <a:p>
            <a:endParaRPr lang="en-US" altLang="en-US" dirty="0"/>
          </a:p>
          <a:p>
            <a:pPr lvl="1"/>
            <a:endParaRPr lang="en-US" altLang="en-US" dirty="0"/>
          </a:p>
        </p:txBody>
      </p:sp>
      <p:sp>
        <p:nvSpPr>
          <p:cNvPr id="44037" name="Text Box 4"/>
          <p:cNvSpPr txBox="1">
            <a:spLocks noChangeArrowheads="1"/>
          </p:cNvSpPr>
          <p:nvPr/>
        </p:nvSpPr>
        <p:spPr bwMode="auto">
          <a:xfrm>
            <a:off x="4648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pPr>
            <a:r>
              <a:rPr lang="en-US" altLang="en-US" sz="1200"/>
              <a:t>   </a:t>
            </a:r>
            <a:endParaRPr lang="en-GB" altLang="en-US" sz="1200"/>
          </a:p>
        </p:txBody>
      </p:sp>
      <p:sp>
        <p:nvSpPr>
          <p:cNvPr id="4" name="Slide Number Placeholder 3"/>
          <p:cNvSpPr>
            <a:spLocks noGrp="1"/>
          </p:cNvSpPr>
          <p:nvPr>
            <p:ph type="sldNum" sz="quarter" idx="12"/>
          </p:nvPr>
        </p:nvSpPr>
        <p:spPr/>
        <p:txBody>
          <a:bodyPr/>
          <a:lstStyle/>
          <a:p>
            <a:fld id="{C260D5AD-280D-4F23-8F09-5CDE2943111F}" type="slidenum">
              <a:rPr lang="en-GB" smtClean="0"/>
              <a:pPr/>
              <a:t>9</a:t>
            </a:fld>
            <a:endParaRPr lang="en-GB"/>
          </a:p>
        </p:txBody>
      </p:sp>
    </p:spTree>
    <p:custDataLst>
      <p:tags r:id="rId1"/>
    </p:custDataLst>
    <p:extLst>
      <p:ext uri="{BB962C8B-B14F-4D97-AF65-F5344CB8AC3E}">
        <p14:creationId xmlns:p14="http://schemas.microsoft.com/office/powerpoint/2010/main" val="42858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4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4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4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4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4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6|36.7|12.6|9.9"/>
</p:tagLst>
</file>

<file path=ppt/tags/tag2.xml><?xml version="1.0" encoding="utf-8"?>
<p:tagLst xmlns:a="http://schemas.openxmlformats.org/drawingml/2006/main" xmlns:r="http://schemas.openxmlformats.org/officeDocument/2006/relationships" xmlns:p="http://schemas.openxmlformats.org/presentationml/2006/main">
  <p:tag name="TIMING" val="|14.9|3.9|21.8|34.5"/>
</p:tagLst>
</file>

<file path=ppt/tags/tag3.xml><?xml version="1.0" encoding="utf-8"?>
<p:tagLst xmlns:a="http://schemas.openxmlformats.org/drawingml/2006/main" xmlns:r="http://schemas.openxmlformats.org/officeDocument/2006/relationships" xmlns:p="http://schemas.openxmlformats.org/presentationml/2006/main">
  <p:tag name="TIMING" val="|20.5|16.6|18.9|10"/>
</p:tagLst>
</file>

<file path=ppt/tags/tag4.xml><?xml version="1.0" encoding="utf-8"?>
<p:tagLst xmlns:a="http://schemas.openxmlformats.org/drawingml/2006/main" xmlns:r="http://schemas.openxmlformats.org/officeDocument/2006/relationships" xmlns:p="http://schemas.openxmlformats.org/presentationml/2006/main">
  <p:tag name="TIMING" val="|11.5|15.4|24.6|34.4|8.8"/>
</p:tagLst>
</file>

<file path=ppt/tags/tag5.xml><?xml version="1.0" encoding="utf-8"?>
<p:tagLst xmlns:a="http://schemas.openxmlformats.org/drawingml/2006/main" xmlns:r="http://schemas.openxmlformats.org/officeDocument/2006/relationships" xmlns:p="http://schemas.openxmlformats.org/presentationml/2006/main">
  <p:tag name="TIMING" val="|16|9.7|43.7"/>
</p:tagLst>
</file>

<file path=ppt/tags/tag6.xml><?xml version="1.0" encoding="utf-8"?>
<p:tagLst xmlns:a="http://schemas.openxmlformats.org/drawingml/2006/main" xmlns:r="http://schemas.openxmlformats.org/officeDocument/2006/relationships" xmlns:p="http://schemas.openxmlformats.org/presentationml/2006/main">
  <p:tag name="TIMING" val="|21.3|19.7|32.2|69|6.9"/>
</p:tagLst>
</file>

<file path=ppt/tags/tag7.xml><?xml version="1.0" encoding="utf-8"?>
<p:tagLst xmlns:a="http://schemas.openxmlformats.org/drawingml/2006/main" xmlns:r="http://schemas.openxmlformats.org/officeDocument/2006/relationships" xmlns:p="http://schemas.openxmlformats.org/presentationml/2006/main">
  <p:tag name="TIMING" val="|18.6|19.3|10.1|18.9|14.1|21.2"/>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352</TotalTime>
  <Words>860</Words>
  <Application>Microsoft Office PowerPoint</Application>
  <PresentationFormat>Widescreen</PresentationFormat>
  <Paragraphs>101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DTD</vt:lpstr>
      <vt:lpstr>Overview over this video</vt:lpstr>
      <vt:lpstr>Document Type Definitions (DTDs)</vt:lpstr>
      <vt:lpstr>Document Type Definitions (DTDs)</vt:lpstr>
      <vt:lpstr>DTDs – Element Type Declarations</vt:lpstr>
      <vt:lpstr>DTDs – Defining Attributes</vt:lpstr>
      <vt:lpstr>DTDs – Attribute Data types</vt:lpstr>
      <vt:lpstr>DTDs – Element Identity, IDs, IDREFs</vt:lpstr>
      <vt:lpstr>DTDs – Document Validity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DTD &amp; XML </dc:title>
  <dc:creator>Rasmus Ibsen-Jensen</dc:creator>
  <cp:lastModifiedBy>Rasmus Ibsen-Jensen</cp:lastModifiedBy>
  <cp:revision>28</cp:revision>
  <dcterms:created xsi:type="dcterms:W3CDTF">2020-11-28T15:15:05Z</dcterms:created>
  <dcterms:modified xsi:type="dcterms:W3CDTF">2020-12-02T00:22:58Z</dcterms:modified>
</cp:coreProperties>
</file>