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4" r:id="rId3"/>
    <p:sldId id="419" r:id="rId4"/>
    <p:sldId id="422" r:id="rId5"/>
    <p:sldId id="420" r:id="rId6"/>
    <p:sldId id="421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337" r:id="rId15"/>
    <p:sldId id="433" r:id="rId16"/>
    <p:sldId id="366" r:id="rId17"/>
    <p:sldId id="3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2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8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2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8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7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1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4B967A-6077-4E33-9C5B-7AA7D2365CE6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C8E908-8A6D-4998-B95F-57A9A7FA24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AE7-2C7F-4DEE-A931-8CF34BD1A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89B7E-645B-4221-9D77-22140E08E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required </a:t>
            </a:r>
            <a:r>
              <a:rPr lang="en-US"/>
              <a:t>for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4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F6E711-B7F7-4AE6-9438-8D9430C0FA4A}"/>
              </a:ext>
            </a:extLst>
          </p:cNvPr>
          <p:cNvSpPr/>
          <p:nvPr/>
        </p:nvSpPr>
        <p:spPr>
          <a:xfrm>
            <a:off x="6922978" y="2273708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XML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13076" y="1662267"/>
            <a:ext cx="63463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 xml version="1.0" encoding="utf-8” ?&gt;</a:t>
            </a:r>
          </a:p>
          <a:p>
            <a:r>
              <a:rPr lang="en-US" dirty="0"/>
              <a:t>&lt;</a:t>
            </a:r>
            <a:r>
              <a:rPr lang="en-US" dirty="0" err="1"/>
              <a:t>xs:schema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: </a:t>
            </a:r>
            <a:r>
              <a:rPr lang="en-US" dirty="0" err="1"/>
              <a:t>xs</a:t>
            </a:r>
            <a:r>
              <a:rPr lang="en-US" dirty="0"/>
              <a:t>= “http://www.w3.org/2001/</a:t>
            </a:r>
            <a:r>
              <a:rPr lang="en-US" dirty="0" err="1"/>
              <a:t>XMLSchema</a:t>
            </a:r>
            <a:r>
              <a:rPr lang="en-US" dirty="0"/>
              <a:t>”</a:t>
            </a:r>
          </a:p>
          <a:p>
            <a:r>
              <a:rPr lang="en-US" dirty="0" err="1"/>
              <a:t>targetNamespace</a:t>
            </a:r>
            <a:r>
              <a:rPr lang="en-US" dirty="0"/>
              <a:t>=“University”&gt;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 = “lecturers”&gt;</a:t>
            </a:r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 = “lecturer” type = “</a:t>
            </a:r>
            <a:r>
              <a:rPr lang="en-US" dirty="0" err="1"/>
              <a:t>lecturerType</a:t>
            </a:r>
            <a:r>
              <a:rPr lang="en-US" dirty="0"/>
              <a:t>”</a:t>
            </a:r>
          </a:p>
          <a:p>
            <a:r>
              <a:rPr lang="en-US" dirty="0"/>
              <a:t>		minOccurs = “0” </a:t>
            </a:r>
            <a:r>
              <a:rPr lang="en-US" dirty="0" err="1"/>
              <a:t>maxOccurs</a:t>
            </a:r>
            <a:r>
              <a:rPr lang="en-US" dirty="0"/>
              <a:t> = “unbounded”/&gt;</a:t>
            </a:r>
          </a:p>
          <a:p>
            <a:r>
              <a:rPr lang="en-US" dirty="0"/>
              <a:t>      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xs:schema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238B6EDA-DA2D-45EB-8222-801BC761BED0}"/>
              </a:ext>
            </a:extLst>
          </p:cNvPr>
          <p:cNvSpPr/>
          <p:nvPr/>
        </p:nvSpPr>
        <p:spPr>
          <a:xfrm>
            <a:off x="3930745" y="4470576"/>
            <a:ext cx="3111050" cy="528416"/>
          </a:xfrm>
          <a:prstGeom prst="wedgeRoundRectCallout">
            <a:avLst>
              <a:gd name="adj1" fmla="val -44437"/>
              <a:gd name="adj2" fmla="val -10864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want name to be a key for lecturer, we add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83694F-19ED-4B72-ABC0-B2C76709913E}"/>
              </a:ext>
            </a:extLst>
          </p:cNvPr>
          <p:cNvSpPr/>
          <p:nvPr/>
        </p:nvSpPr>
        <p:spPr>
          <a:xfrm>
            <a:off x="6922978" y="2273708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XML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13076" y="1662264"/>
            <a:ext cx="63463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 xml version="1.0" encoding="utf-8” ?&gt;</a:t>
            </a:r>
          </a:p>
          <a:p>
            <a:r>
              <a:rPr lang="en-US" dirty="0"/>
              <a:t>&lt;</a:t>
            </a:r>
            <a:r>
              <a:rPr lang="en-US" dirty="0" err="1"/>
              <a:t>xs:schema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: </a:t>
            </a:r>
            <a:r>
              <a:rPr lang="en-US" dirty="0" err="1"/>
              <a:t>xs</a:t>
            </a:r>
            <a:r>
              <a:rPr lang="en-US" dirty="0"/>
              <a:t>= “http://www.w3.org/2001/</a:t>
            </a:r>
            <a:r>
              <a:rPr lang="en-US" dirty="0" err="1"/>
              <a:t>XMLSchema</a:t>
            </a:r>
            <a:r>
              <a:rPr lang="en-US" dirty="0"/>
              <a:t>”</a:t>
            </a:r>
          </a:p>
          <a:p>
            <a:r>
              <a:rPr lang="en-US" dirty="0" err="1"/>
              <a:t>targetNamespace</a:t>
            </a:r>
            <a:r>
              <a:rPr lang="en-US" dirty="0"/>
              <a:t>=“University”&gt;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 = “lecturers”&gt;</a:t>
            </a:r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 = “lecturer” type = “</a:t>
            </a:r>
            <a:r>
              <a:rPr lang="en-US" dirty="0" err="1"/>
              <a:t>lecturerType</a:t>
            </a:r>
            <a:r>
              <a:rPr lang="en-US" dirty="0"/>
              <a:t>”</a:t>
            </a:r>
          </a:p>
          <a:p>
            <a:r>
              <a:rPr lang="en-US" dirty="0"/>
              <a:t>		minOccurs = “0” </a:t>
            </a:r>
            <a:r>
              <a:rPr lang="en-US" dirty="0" err="1"/>
              <a:t>maxOccurs</a:t>
            </a:r>
            <a:r>
              <a:rPr lang="en-US" dirty="0"/>
              <a:t> = “unbounded”/&gt;</a:t>
            </a:r>
          </a:p>
          <a:p>
            <a:r>
              <a:rPr lang="en-US" dirty="0"/>
              <a:t>      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xs:key</a:t>
            </a:r>
            <a:r>
              <a:rPr lang="en-US" dirty="0"/>
              <a:t> name=”</a:t>
            </a:r>
            <a:r>
              <a:rPr lang="en-US" dirty="0" err="1"/>
              <a:t>lecKey</a:t>
            </a:r>
            <a:r>
              <a:rPr lang="en-US" dirty="0"/>
              <a:t>”&gt;</a:t>
            </a:r>
          </a:p>
          <a:p>
            <a:r>
              <a:rPr lang="en-US" dirty="0"/>
              <a:t>        &lt;</a:t>
            </a:r>
            <a:r>
              <a:rPr lang="en-US" dirty="0" err="1"/>
              <a:t>xs:selector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=”lecturer”/&gt;</a:t>
            </a:r>
          </a:p>
          <a:p>
            <a:r>
              <a:rPr lang="en-US" dirty="0"/>
              <a:t>        &lt;</a:t>
            </a:r>
            <a:r>
              <a:rPr lang="en-US" dirty="0" err="1"/>
              <a:t>xs:field</a:t>
            </a: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=”@name”/&gt;</a:t>
            </a:r>
          </a:p>
          <a:p>
            <a:r>
              <a:rPr lang="en-US" dirty="0"/>
              <a:t>&lt;/</a:t>
            </a:r>
            <a:r>
              <a:rPr lang="en-US" dirty="0" err="1"/>
              <a:t>xs:key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xs:schema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930745" y="4470576"/>
            <a:ext cx="3111050" cy="528416"/>
          </a:xfrm>
          <a:prstGeom prst="wedgeRoundRectCallout">
            <a:avLst>
              <a:gd name="adj1" fmla="val -44437"/>
              <a:gd name="adj2" fmla="val -10864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want name to be a key for lecturer, we add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154491" y="5857467"/>
            <a:ext cx="3111050" cy="528416"/>
          </a:xfrm>
          <a:prstGeom prst="wedgeRoundRectCallout">
            <a:avLst>
              <a:gd name="adj1" fmla="val -44437"/>
              <a:gd name="adj2" fmla="val -10864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@ because it is </a:t>
            </a:r>
            <a:r>
              <a:rPr lang="en-US" sz="1600"/>
              <a:t>an attribute 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32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keys in XML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06137" y="1685690"/>
            <a:ext cx="54823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&lt;? xml version="1.0" encoding="utf-8” ?&gt;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xs:schema</a:t>
            </a:r>
            <a:r>
              <a:rPr lang="en-US" sz="1600" dirty="0"/>
              <a:t> </a:t>
            </a:r>
            <a:r>
              <a:rPr lang="en-US" sz="1600" dirty="0" err="1"/>
              <a:t>xmlns</a:t>
            </a:r>
            <a:r>
              <a:rPr lang="en-US" sz="1600" dirty="0"/>
              <a:t>: </a:t>
            </a:r>
            <a:r>
              <a:rPr lang="en-US" sz="1600" dirty="0" err="1"/>
              <a:t>xs</a:t>
            </a:r>
            <a:r>
              <a:rPr lang="en-US" sz="1600" dirty="0"/>
              <a:t>= “http://www.w3.org/2001/</a:t>
            </a:r>
            <a:r>
              <a:rPr lang="en-US" sz="1600" dirty="0" err="1"/>
              <a:t>XMLSchema</a:t>
            </a:r>
            <a:r>
              <a:rPr lang="en-US" sz="1600" dirty="0"/>
              <a:t>”</a:t>
            </a:r>
          </a:p>
          <a:p>
            <a:r>
              <a:rPr lang="en-US" sz="1600" dirty="0" err="1"/>
              <a:t>targetNamespace</a:t>
            </a:r>
            <a:r>
              <a:rPr lang="en-US" sz="1600" dirty="0"/>
              <a:t>=“University”</a:t>
            </a:r>
          </a:p>
          <a:p>
            <a:r>
              <a:rPr lang="en-US" sz="1600" dirty="0" err="1"/>
              <a:t>elementFormDefault</a:t>
            </a:r>
            <a:r>
              <a:rPr lang="en-US" sz="1600" dirty="0"/>
              <a:t>="qualified"&gt;</a:t>
            </a:r>
          </a:p>
          <a:p>
            <a:r>
              <a:rPr lang="en-US" sz="1600" dirty="0"/>
              <a:t>…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xs:element</a:t>
            </a:r>
            <a:r>
              <a:rPr lang="en-US" sz="1600" dirty="0"/>
              <a:t> name = “students”&gt;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 = “student” type = “</a:t>
            </a:r>
            <a:r>
              <a:rPr lang="en-US" sz="1600" dirty="0" err="1"/>
              <a:t>studentType</a:t>
            </a:r>
            <a:r>
              <a:rPr lang="en-US" sz="1600" dirty="0"/>
              <a:t>”</a:t>
            </a:r>
          </a:p>
          <a:p>
            <a:r>
              <a:rPr lang="en-US" sz="1600" dirty="0"/>
              <a:t>		minOccurs = “0” </a:t>
            </a:r>
            <a:r>
              <a:rPr lang="en-US" sz="1600" dirty="0" err="1"/>
              <a:t>maxOccurs</a:t>
            </a:r>
            <a:r>
              <a:rPr lang="en-US" sz="1600" dirty="0"/>
              <a:t> = “unbounded”/&gt;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xs:keyref</a:t>
            </a:r>
            <a:r>
              <a:rPr lang="en-US" sz="1600" dirty="0"/>
              <a:t> name=”</a:t>
            </a:r>
            <a:r>
              <a:rPr lang="en-US" sz="1600" dirty="0" err="1"/>
              <a:t>lecKeyRef</a:t>
            </a:r>
            <a:r>
              <a:rPr lang="en-US" sz="1600" dirty="0"/>
              <a:t>” refers = “</a:t>
            </a:r>
            <a:r>
              <a:rPr lang="en-US" sz="1600" dirty="0" err="1"/>
              <a:t>lecKey</a:t>
            </a:r>
            <a:r>
              <a:rPr lang="en-US" sz="1600" dirty="0"/>
              <a:t>”&gt;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xs:selector</a:t>
            </a:r>
            <a:r>
              <a:rPr lang="en-US" sz="1600" dirty="0"/>
              <a:t> </a:t>
            </a:r>
            <a:r>
              <a:rPr lang="en-US" sz="1600" dirty="0" err="1"/>
              <a:t>xpath</a:t>
            </a:r>
            <a:r>
              <a:rPr lang="en-US" sz="1600" dirty="0"/>
              <a:t>=”student/</a:t>
            </a:r>
            <a:r>
              <a:rPr lang="en-US" sz="1600" dirty="0" err="1"/>
              <a:t>academicAdvisor</a:t>
            </a:r>
            <a:r>
              <a:rPr lang="en-US" sz="1600" dirty="0"/>
              <a:t>”/&gt;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xs:field</a:t>
            </a:r>
            <a:r>
              <a:rPr lang="en-US" sz="1600" dirty="0"/>
              <a:t> </a:t>
            </a:r>
            <a:r>
              <a:rPr lang="en-US" sz="1600" dirty="0" err="1"/>
              <a:t>xpath</a:t>
            </a:r>
            <a:r>
              <a:rPr lang="en-US" sz="1600" dirty="0"/>
              <a:t>=”@name”/&gt;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xs:key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xs:element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xs:schema</a:t>
            </a:r>
            <a:r>
              <a:rPr lang="en-US" sz="1600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79812" y="5604319"/>
            <a:ext cx="3111050" cy="655951"/>
          </a:xfrm>
          <a:prstGeom prst="wedgeRoundRectCallout">
            <a:avLst>
              <a:gd name="adj1" fmla="val -42198"/>
              <a:gd name="adj2" fmla="val -11446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Students have elements called academic advisors that has the name of an lecturer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5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XML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22943" y="1844824"/>
            <a:ext cx="70400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 xml version="1.0" encoding="utf-8” ?&gt;</a:t>
            </a:r>
          </a:p>
          <a:p>
            <a:r>
              <a:rPr lang="en-US" dirty="0"/>
              <a:t>&lt;</a:t>
            </a:r>
            <a:r>
              <a:rPr lang="en-US" dirty="0" err="1"/>
              <a:t>u:lecturers</a:t>
            </a:r>
            <a:r>
              <a:rPr lang="en-US" dirty="0"/>
              <a:t> </a:t>
            </a:r>
            <a:r>
              <a:rPr lang="en-US" dirty="0" err="1"/>
              <a:t>xmlns:xsi</a:t>
            </a:r>
            <a:r>
              <a:rPr lang="en-US" dirty="0"/>
              <a:t>="http://www.w3.org/2001/</a:t>
            </a:r>
            <a:r>
              <a:rPr lang="en-US" dirty="0" err="1"/>
              <a:t>XMLSchema</a:t>
            </a:r>
            <a:r>
              <a:rPr lang="en-US" dirty="0"/>
              <a:t>-instance" </a:t>
            </a:r>
          </a:p>
          <a:p>
            <a:r>
              <a:rPr lang="en-US" dirty="0"/>
              <a:t>        </a:t>
            </a:r>
            <a:r>
              <a:rPr lang="en-US" dirty="0" err="1"/>
              <a:t>xsi:schemaLocation</a:t>
            </a:r>
            <a:r>
              <a:rPr lang="en-US" dirty="0"/>
              <a:t>=”University </a:t>
            </a:r>
            <a:r>
              <a:rPr lang="en-US" dirty="0" err="1"/>
              <a:t>University.xsd</a:t>
            </a:r>
            <a:r>
              <a:rPr lang="en-US" dirty="0"/>
              <a:t>”</a:t>
            </a:r>
          </a:p>
          <a:p>
            <a:r>
              <a:rPr lang="en-US" dirty="0"/>
              <a:t>        </a:t>
            </a:r>
            <a:r>
              <a:rPr lang="en-US" dirty="0" err="1"/>
              <a:t>xmlns:u</a:t>
            </a:r>
            <a:r>
              <a:rPr lang="en-US" dirty="0"/>
              <a:t>=”University"&gt;</a:t>
            </a:r>
          </a:p>
          <a:p>
            <a:r>
              <a:rPr lang="en-US" dirty="0"/>
              <a:t>        &lt;lecturer name=“Rasmus”&gt;</a:t>
            </a:r>
          </a:p>
          <a:p>
            <a:r>
              <a:rPr lang="en-US" dirty="0"/>
              <a:t>	&lt;phone&gt;07365 291122&lt;/phone&gt;</a:t>
            </a:r>
          </a:p>
          <a:p>
            <a:r>
              <a:rPr lang="en-US" dirty="0"/>
              <a:t>        &lt;/lecturer&gt;</a:t>
            </a:r>
          </a:p>
          <a:p>
            <a:r>
              <a:rPr lang="en-US" dirty="0"/>
              <a:t>&lt;/</a:t>
            </a:r>
            <a:r>
              <a:rPr lang="en-US" dirty="0" err="1"/>
              <a:t>u:lecturers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76932" y="2948010"/>
            <a:ext cx="3111050" cy="655951"/>
          </a:xfrm>
          <a:prstGeom prst="wedgeRoundRectCallout">
            <a:avLst>
              <a:gd name="adj1" fmla="val -81667"/>
              <a:gd name="adj2" fmla="val -8525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Means that the University schema is defined in </a:t>
            </a:r>
            <a:r>
              <a:rPr lang="en-US" sz="1600" dirty="0" err="1"/>
              <a:t>University.xsd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5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represent the following relational database by an XML document: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672"/>
              </a:spcBef>
            </a:pPr>
            <a:r>
              <a:rPr lang="en-US" dirty="0"/>
              <a:t>Bonus: will add a DTD or XML Schema so that the following are in 1-to-1 correspondence</a:t>
            </a:r>
          </a:p>
          <a:p>
            <a:pPr lvl="1"/>
            <a:r>
              <a:rPr lang="en-US" dirty="0"/>
              <a:t>XML documents conforming to the DTD or XML Schema</a:t>
            </a:r>
          </a:p>
          <a:p>
            <a:pPr lvl="1"/>
            <a:r>
              <a:rPr lang="en-US" dirty="0"/>
              <a:t>Relational databases with the above schema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89579" y="2687320"/>
          <a:ext cx="3744414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20171989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20174378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17571" y="2277420"/>
            <a:ext cx="93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5405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577F-DFD8-4E2E-9752-C581B9DD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9E8D-AE11-43F5-88DC-225D1F4D3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499" y="1845734"/>
            <a:ext cx="4214950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tx1"/>
                </a:solidFill>
                <a:ea typeface="Courier New" charset="0"/>
                <a:cs typeface="Courier New" charset="0"/>
              </a:rPr>
              <a:t>&lt;?xml version=“1.0” standalone=“no”?&gt;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&lt;!DOCTYPE students [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    &lt;!ELEMENT students (student*)&gt;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    &lt;!ELEMENT student (name, number, programme)&gt;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    &lt;!ELEMENT name (#PCDATA)&gt;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    &lt;!ELEMENT number (#PCDATA)&gt;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    &lt;!ELEMENT programme (#PCDATA)&gt;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]&gt;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6670-44B2-4CB6-9E69-C7FFC525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348" y="1851782"/>
            <a:ext cx="4937760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&lt;students&gt;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&lt;name&gt;Anna&lt;/name&gt;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&lt;number&gt;20171989&lt;/number&gt;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&lt;programme&gt;G402&lt;/programme&gt;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&lt;/student&gt;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&lt;name&gt;John&lt;/name&gt;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&lt;number&gt;20174378&lt;/number&gt;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&lt;programme&gt;G702&lt;/programme&gt;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&lt;/student&gt;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</a:t>
            </a:r>
            <a:r>
              <a:rPr lang="mr-IN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…</a:t>
            </a:r>
            <a:endParaRPr lang="en-GB" sz="20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 marL="0" indent="0">
              <a:spcBef>
                <a:spcPts val="72"/>
              </a:spcBef>
              <a:buNone/>
            </a:pPr>
            <a:r>
              <a:rPr lang="en-GB" sz="2000" dirty="0">
                <a:solidFill>
                  <a:schemeClr val="tx1"/>
                </a:solidFill>
                <a:ea typeface="Courier New" charset="0"/>
                <a:cs typeface="Courier New" charset="0"/>
              </a:rPr>
              <a:t>&lt;/students&gt;</a:t>
            </a:r>
          </a:p>
          <a:p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94F333-4F4F-4DD1-B1AC-D8BA1A3E3D77}"/>
              </a:ext>
            </a:extLst>
          </p:cNvPr>
          <p:cNvSpPr/>
          <p:nvPr/>
        </p:nvSpPr>
        <p:spPr>
          <a:xfrm>
            <a:off x="10693038" y="355467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72D4F-9495-4F5F-A441-1E0D1EEA866C}"/>
              </a:ext>
            </a:extLst>
          </p:cNvPr>
          <p:cNvSpPr/>
          <p:nvPr/>
        </p:nvSpPr>
        <p:spPr>
          <a:xfrm>
            <a:off x="9613710" y="434676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B1A74-C508-41AB-ACCF-4B8F04EA31BA}"/>
              </a:ext>
            </a:extLst>
          </p:cNvPr>
          <p:cNvSpPr/>
          <p:nvPr/>
        </p:nvSpPr>
        <p:spPr>
          <a:xfrm>
            <a:off x="8637646" y="535962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BA6C2C-34E3-4C2D-8E69-0F2D3C4CCA60}"/>
              </a:ext>
            </a:extLst>
          </p:cNvPr>
          <p:cNvSpPr/>
          <p:nvPr/>
        </p:nvSpPr>
        <p:spPr>
          <a:xfrm>
            <a:off x="9613710" y="535487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129A5-ACA7-4A6A-9E1E-E72D7CA69E8C}"/>
              </a:ext>
            </a:extLst>
          </p:cNvPr>
          <p:cNvSpPr/>
          <p:nvPr/>
        </p:nvSpPr>
        <p:spPr>
          <a:xfrm>
            <a:off x="11171246" y="536400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61872-CA6B-4BA0-B999-0A2C2D9C2BCF}"/>
              </a:ext>
            </a:extLst>
          </p:cNvPr>
          <p:cNvSpPr/>
          <p:nvPr/>
        </p:nvSpPr>
        <p:spPr>
          <a:xfrm>
            <a:off x="11761781" y="434676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5D67A-C84A-44D8-97DD-1A72662109C6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9848191" y="3789158"/>
            <a:ext cx="885078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9E9F41-EC1F-46A0-BE68-049F678CB15A}"/>
              </a:ext>
            </a:extLst>
          </p:cNvPr>
          <p:cNvSpPr txBox="1"/>
          <p:nvPr/>
        </p:nvSpPr>
        <p:spPr>
          <a:xfrm>
            <a:off x="9569047" y="3761358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2D79F-ED96-461D-B02B-6F60FFB2C28B}"/>
              </a:ext>
            </a:extLst>
          </p:cNvPr>
          <p:cNvSpPr txBox="1"/>
          <p:nvPr/>
        </p:nvSpPr>
        <p:spPr>
          <a:xfrm>
            <a:off x="11252727" y="3757421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2CE2F-DDA1-4677-AF41-D6EBA20BA567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10927520" y="3789158"/>
            <a:ext cx="874493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B08BD-C57D-4805-A3AB-9A725A7FE9F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8872127" y="4581246"/>
            <a:ext cx="781814" cy="8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D2AD9-1F4E-4460-AAEF-597BF09A7D03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751066" y="4621477"/>
            <a:ext cx="0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114F47-4146-4A1B-9D52-3EA343C57B69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9848191" y="4581246"/>
            <a:ext cx="1363286" cy="8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3BEAB-98CA-4F26-8076-F68D83075F31}"/>
              </a:ext>
            </a:extLst>
          </p:cNvPr>
          <p:cNvSpPr txBox="1"/>
          <p:nvPr/>
        </p:nvSpPr>
        <p:spPr>
          <a:xfrm>
            <a:off x="8586363" y="4732062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E52A7-28D7-4FA8-BE0E-3317FE9CC16A}"/>
              </a:ext>
            </a:extLst>
          </p:cNvPr>
          <p:cNvSpPr txBox="1"/>
          <p:nvPr/>
        </p:nvSpPr>
        <p:spPr>
          <a:xfrm>
            <a:off x="9709812" y="492282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number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FECB1-4032-4F5A-851D-07EA4D27B9DE}"/>
              </a:ext>
            </a:extLst>
          </p:cNvPr>
          <p:cNvSpPr txBox="1"/>
          <p:nvPr/>
        </p:nvSpPr>
        <p:spPr>
          <a:xfrm>
            <a:off x="10576454" y="4732062"/>
            <a:ext cx="116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programme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D1FF5-B8BA-466C-BBD3-FE86FC0AD0F8}"/>
              </a:ext>
            </a:extLst>
          </p:cNvPr>
          <p:cNvSpPr txBox="1"/>
          <p:nvPr/>
        </p:nvSpPr>
        <p:spPr>
          <a:xfrm>
            <a:off x="8419722" y="5711913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“Anna”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C05A-9EAC-4D2B-8ED9-0E398579CDCA}"/>
              </a:ext>
            </a:extLst>
          </p:cNvPr>
          <p:cNvSpPr txBox="1"/>
          <p:nvPr/>
        </p:nvSpPr>
        <p:spPr>
          <a:xfrm>
            <a:off x="9155390" y="5711913"/>
            <a:ext cx="119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“20171989”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76242-16C1-4A06-94D7-0D5F314F2FE5}"/>
              </a:ext>
            </a:extLst>
          </p:cNvPr>
          <p:cNvSpPr txBox="1"/>
          <p:nvPr/>
        </p:nvSpPr>
        <p:spPr>
          <a:xfrm>
            <a:off x="10910225" y="5711913"/>
            <a:ext cx="79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“G402”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A359F-A4EB-4489-9737-2A3308F2A104}"/>
              </a:ext>
            </a:extLst>
          </p:cNvPr>
          <p:cNvSpPr/>
          <p:nvPr/>
        </p:nvSpPr>
        <p:spPr>
          <a:xfrm>
            <a:off x="11727456" y="4610157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dirty="0">
                <a:ea typeface="Courier New" charset="0"/>
                <a:cs typeface="Courier New" charset="0"/>
              </a:rPr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6F742-1B56-4B11-B244-CCBE3F8E8E95}"/>
              </a:ext>
            </a:extLst>
          </p:cNvPr>
          <p:cNvSpPr txBox="1"/>
          <p:nvPr/>
        </p:nvSpPr>
        <p:spPr>
          <a:xfrm>
            <a:off x="10378636" y="3190098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students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329357B-242E-4100-AD05-3FAF6069D46F}"/>
              </a:ext>
            </a:extLst>
          </p:cNvPr>
          <p:cNvSpPr/>
          <p:nvPr/>
        </p:nvSpPr>
        <p:spPr>
          <a:xfrm flipH="1">
            <a:off x="702875" y="2173245"/>
            <a:ext cx="327772" cy="22137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071E3A-F370-47FF-888C-0EB4E9E2A2F4}"/>
              </a:ext>
            </a:extLst>
          </p:cNvPr>
          <p:cNvSpPr txBox="1"/>
          <p:nvPr/>
        </p:nvSpPr>
        <p:spPr>
          <a:xfrm>
            <a:off x="58590" y="3095454"/>
            <a:ext cx="5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DTD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8048F4-09B2-432E-ACF2-C7A1694FA05B}"/>
              </a:ext>
            </a:extLst>
          </p:cNvPr>
          <p:cNvSpPr txBox="1"/>
          <p:nvPr/>
        </p:nvSpPr>
        <p:spPr>
          <a:xfrm>
            <a:off x="1098749" y="4662644"/>
            <a:ext cx="390004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black part (without … and with</a:t>
            </a:r>
          </a:p>
          <a:p>
            <a:r>
              <a:rPr lang="en-US" dirty="0"/>
              <a:t>standalone=“yes” instead) gives you </a:t>
            </a:r>
          </a:p>
          <a:p>
            <a:r>
              <a:rPr lang="en-US" dirty="0"/>
              <a:t>a well-formed XML document</a:t>
            </a:r>
          </a:p>
          <a:p>
            <a:r>
              <a:rPr lang="en-GB" dirty="0"/>
              <a:t>Also write the </a:t>
            </a:r>
            <a:r>
              <a:rPr lang="en-GB" sz="2000" dirty="0">
                <a:solidFill>
                  <a:schemeClr val="accent1"/>
                </a:solidFill>
                <a:cs typeface="Courier New" charset="0"/>
              </a:rPr>
              <a:t>orange part </a:t>
            </a:r>
            <a:r>
              <a:rPr lang="en-GB" dirty="0"/>
              <a:t>gives you a </a:t>
            </a:r>
          </a:p>
          <a:p>
            <a:r>
              <a:rPr lang="en-GB" dirty="0"/>
              <a:t>valid XML document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1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143" y="1943494"/>
            <a:ext cx="8229600" cy="5472608"/>
          </a:xfrm>
        </p:spPr>
        <p:txBody>
          <a:bodyPr>
            <a:noAutofit/>
          </a:bodyPr>
          <a:lstStyle/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&lt;?xml version=“1.0” standalone=“no”?&gt;</a:t>
            </a:r>
            <a:b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</a:b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u:students</a:t>
            </a: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xmlns:xsi</a:t>
            </a: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="http://www.w3.org/2001/</a:t>
            </a:r>
            <a:r>
              <a:rPr lang="en-US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XMLSchema</a:t>
            </a: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-instance" </a:t>
            </a:r>
            <a:b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</a:b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xsi:schemaLocation</a:t>
            </a: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=”University </a:t>
            </a:r>
            <a:r>
              <a:rPr lang="en-US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University.xsd</a:t>
            </a: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”</a:t>
            </a:r>
            <a:b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</a:b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xmlns:u</a:t>
            </a:r>
            <a:r>
              <a:rPr lang="en-US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=”University"&gt;</a:t>
            </a:r>
            <a:b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</a:b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&lt;name&gt;Anna&lt;/name&gt;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&lt;number&gt;20171989&lt;/number&gt;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&lt;programme&gt;G402&lt;/programme&gt;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&lt;/student&gt;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&lt;name&gt;John&lt;/name&gt;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&lt;number&gt;20174378&lt;/number&gt;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    &lt;programme&gt;G702&lt;/programme&gt;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&lt;/student&gt;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   </a:t>
            </a:r>
            <a:r>
              <a:rPr lang="mr-IN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…</a:t>
            </a:r>
            <a:endParaRPr lang="en-GB" sz="16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 marL="0" indent="0">
              <a:spcBef>
                <a:spcPts val="72"/>
              </a:spcBef>
              <a:buNone/>
            </a:pP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&lt;/</a:t>
            </a:r>
            <a:r>
              <a:rPr lang="en-GB" sz="1600" dirty="0" err="1">
                <a:solidFill>
                  <a:schemeClr val="tx1"/>
                </a:solidFill>
                <a:ea typeface="Courier New" charset="0"/>
                <a:cs typeface="Courier New" charset="0"/>
              </a:rPr>
              <a:t>u:students</a:t>
            </a:r>
            <a:r>
              <a:rPr lang="en-GB" sz="1600" dirty="0">
                <a:solidFill>
                  <a:schemeClr val="tx1"/>
                </a:solidFill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543480" y="2595758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64152" y="338784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88088" y="440070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4152" y="4395958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021688" y="440508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12223" y="3387846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7"/>
          </p:cNvCxnSpPr>
          <p:nvPr/>
        </p:nvCxnSpPr>
        <p:spPr>
          <a:xfrm flipH="1">
            <a:off x="7698633" y="2830239"/>
            <a:ext cx="885078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9489" y="2802439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3169" y="2798502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0" name="Straight Arrow Connector 19"/>
          <p:cNvCxnSpPr>
            <a:stCxn id="9" idx="5"/>
            <a:endCxn id="14" idx="1"/>
          </p:cNvCxnSpPr>
          <p:nvPr/>
        </p:nvCxnSpPr>
        <p:spPr>
          <a:xfrm>
            <a:off x="8777962" y="2830239"/>
            <a:ext cx="874493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6722569" y="3622327"/>
            <a:ext cx="781814" cy="8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  <a:endCxn id="12" idx="0"/>
          </p:cNvCxnSpPr>
          <p:nvPr/>
        </p:nvCxnSpPr>
        <p:spPr>
          <a:xfrm>
            <a:off x="7601508" y="3662558"/>
            <a:ext cx="0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  <a:endCxn id="13" idx="1"/>
          </p:cNvCxnSpPr>
          <p:nvPr/>
        </p:nvCxnSpPr>
        <p:spPr>
          <a:xfrm>
            <a:off x="7698633" y="3622327"/>
            <a:ext cx="1363286" cy="8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36805" y="377314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60254" y="396391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number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26896" y="3773143"/>
            <a:ext cx="116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programme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70164" y="4752994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“Anna”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832" y="4752994"/>
            <a:ext cx="119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“20171989”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0667" y="4752994"/>
            <a:ext cx="79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“G402”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7898" y="365123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dirty="0">
                <a:ea typeface="Courier New" charset="0"/>
                <a:cs typeface="Courier New" charset="0"/>
              </a:rPr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29078" y="2231179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students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419489" y="1264774"/>
            <a:ext cx="3111050" cy="846688"/>
          </a:xfrm>
          <a:prstGeom prst="wedgeRoundRectCallout">
            <a:avLst>
              <a:gd name="adj1" fmla="val -92164"/>
              <a:gd name="adj2" fmla="val 6002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Means that the University schema should be applied and it is defined in University.xsd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92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ourier New" charset="0"/>
                <a:cs typeface="Courier New" charset="0"/>
              </a:rPr>
              <a:t>University.xsd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314" y="1737360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 xml version="1.0" encoding="utf-8” 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xs:schema</a:t>
            </a:r>
            <a:r>
              <a:rPr lang="en-US" sz="1600" dirty="0"/>
              <a:t> </a:t>
            </a:r>
            <a:r>
              <a:rPr lang="en-US" sz="1600" dirty="0" err="1"/>
              <a:t>xmlns</a:t>
            </a:r>
            <a:r>
              <a:rPr lang="en-US" sz="1600" dirty="0"/>
              <a:t>: </a:t>
            </a:r>
            <a:r>
              <a:rPr lang="en-US" sz="1600" dirty="0" err="1"/>
              <a:t>xs</a:t>
            </a:r>
            <a:r>
              <a:rPr lang="en-US" sz="1600" dirty="0"/>
              <a:t>= “http://www.w3.org/2001/</a:t>
            </a:r>
            <a:r>
              <a:rPr lang="en-US" sz="1600" dirty="0" err="1"/>
              <a:t>XMLSchema</a:t>
            </a:r>
            <a:r>
              <a:rPr lang="en-US" sz="1600" dirty="0"/>
              <a:t>”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targetNamespace</a:t>
            </a:r>
            <a:r>
              <a:rPr lang="en-US" sz="1600" dirty="0"/>
              <a:t>=“University”&gt;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xs:element</a:t>
            </a:r>
            <a:r>
              <a:rPr lang="en-US" sz="1600" dirty="0"/>
              <a:t> name = “students”&gt;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 = “student” type = “</a:t>
            </a:r>
            <a:r>
              <a:rPr lang="en-US" sz="1600" dirty="0" err="1"/>
              <a:t>studentType</a:t>
            </a:r>
            <a:r>
              <a:rPr lang="en-US" sz="1600" dirty="0"/>
              <a:t>”</a:t>
            </a:r>
            <a:br>
              <a:rPr lang="en-US" sz="1600" dirty="0"/>
            </a:br>
            <a:r>
              <a:rPr lang="en-US" sz="1600" dirty="0"/>
              <a:t>		minOccurs = “0” </a:t>
            </a:r>
            <a:r>
              <a:rPr lang="en-US" sz="1600" dirty="0" err="1"/>
              <a:t>maxOccurs</a:t>
            </a:r>
            <a:r>
              <a:rPr lang="en-US" sz="1600" dirty="0"/>
              <a:t> = “unbounded”/&gt;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xs:element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xs:complexType</a:t>
            </a:r>
            <a:r>
              <a:rPr lang="en-US" sz="1600" dirty="0"/>
              <a:t> name = “</a:t>
            </a:r>
            <a:r>
              <a:rPr lang="en-US" sz="1600" dirty="0" err="1"/>
              <a:t>studentType</a:t>
            </a:r>
            <a:r>
              <a:rPr lang="en-US" sz="1600" dirty="0"/>
              <a:t>”&gt;</a:t>
            </a:r>
            <a:br>
              <a:rPr lang="en-US" sz="1600" dirty="0"/>
            </a:br>
            <a:r>
              <a:rPr lang="en-US" sz="1600" dirty="0"/>
              <a:t>         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name=“name” type = “</a:t>
            </a:r>
            <a:r>
              <a:rPr lang="en-US" sz="1600" dirty="0" err="1"/>
              <a:t>xs:string</a:t>
            </a:r>
            <a:r>
              <a:rPr lang="en-US" sz="1600" dirty="0"/>
              <a:t>”/&gt;</a:t>
            </a:r>
            <a:br>
              <a:rPr lang="en-US" sz="1600" dirty="0"/>
            </a:br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name=“number” type = “</a:t>
            </a:r>
            <a:r>
              <a:rPr lang="en-US" sz="1600" dirty="0" err="1"/>
              <a:t>xs:string</a:t>
            </a:r>
            <a:r>
              <a:rPr lang="en-US" sz="1600" dirty="0"/>
              <a:t>”/&gt;</a:t>
            </a:r>
            <a:br>
              <a:rPr lang="en-US" sz="1600" dirty="0"/>
            </a:br>
            <a:r>
              <a:rPr lang="en-US" sz="1600" dirty="0"/>
              <a:t> 	&lt;</a:t>
            </a:r>
            <a:r>
              <a:rPr lang="en-US" sz="1600" dirty="0" err="1"/>
              <a:t>xs:element</a:t>
            </a:r>
            <a:r>
              <a:rPr lang="en-US" sz="1600" dirty="0"/>
              <a:t> name=“</a:t>
            </a:r>
            <a:r>
              <a:rPr lang="en-US" sz="1600" dirty="0" err="1"/>
              <a:t>programme</a:t>
            </a:r>
            <a:r>
              <a:rPr lang="en-US" sz="1600" dirty="0"/>
              <a:t>” type = “</a:t>
            </a:r>
            <a:r>
              <a:rPr lang="en-US" sz="1600" dirty="0" err="1"/>
              <a:t>xs:string</a:t>
            </a:r>
            <a:r>
              <a:rPr lang="en-US" sz="1600" dirty="0"/>
              <a:t>”/&gt;</a:t>
            </a:r>
            <a:br>
              <a:rPr lang="en-US" sz="1600" dirty="0"/>
            </a:br>
            <a:r>
              <a:rPr lang="en-US" sz="1600" dirty="0"/>
              <a:t>       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xs:schema</a:t>
            </a:r>
            <a:r>
              <a:rPr lang="en-US" sz="1600" dirty="0"/>
              <a:t>&gt;</a:t>
            </a:r>
          </a:p>
          <a:p>
            <a:pPr marL="0" indent="0">
              <a:spcBef>
                <a:spcPts val="72"/>
              </a:spcBef>
              <a:buNone/>
            </a:pPr>
            <a:endParaRPr lang="en-GB" sz="16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58EF-2748-4896-8379-E52D050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over this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B797-5D4D-4725-B9D4-B8FDB73E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video I will talk about the second kind of schemas for XML files, called XML Schema (the first was called DTD)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8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need/want more precision on the schema than offered by DTD</a:t>
            </a:r>
          </a:p>
          <a:p>
            <a:r>
              <a:rPr lang="en-US" dirty="0"/>
              <a:t>Positive: (Beyond DTD) XML Schema can easily do:</a:t>
            </a:r>
          </a:p>
          <a:p>
            <a:pPr lvl="1"/>
            <a:r>
              <a:rPr lang="en-US" dirty="0"/>
              <a:t>Defined in XML</a:t>
            </a:r>
          </a:p>
          <a:p>
            <a:pPr lvl="1"/>
            <a:r>
              <a:rPr lang="en-US" dirty="0"/>
              <a:t>Give bounds on number of occurrences</a:t>
            </a:r>
          </a:p>
          <a:p>
            <a:pPr lvl="1"/>
            <a:r>
              <a:rPr lang="en-US" dirty="0"/>
              <a:t>Can do unordered sets</a:t>
            </a:r>
          </a:p>
          <a:p>
            <a:pPr lvl="1"/>
            <a:r>
              <a:rPr lang="en-US" dirty="0"/>
              <a:t>Can do more precise references</a:t>
            </a:r>
          </a:p>
          <a:p>
            <a:pPr lvl="1"/>
            <a:r>
              <a:rPr lang="en-US" dirty="0"/>
              <a:t>More complex simple data types</a:t>
            </a:r>
          </a:p>
          <a:p>
            <a:pPr lvl="2"/>
            <a:r>
              <a:rPr lang="en-US" dirty="0"/>
              <a:t>E.g. a number &gt; 1915</a:t>
            </a:r>
          </a:p>
          <a:p>
            <a:r>
              <a:rPr lang="en-US" dirty="0"/>
              <a:t>Negative:</a:t>
            </a:r>
          </a:p>
          <a:p>
            <a:pPr lvl="1"/>
            <a:r>
              <a:rPr lang="en-US" dirty="0"/>
              <a:t>The syntax is heavy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5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Want: XML Schema version of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71663" y="2044006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</p:spTree>
    <p:extLst>
      <p:ext uri="{BB962C8B-B14F-4D97-AF65-F5344CB8AC3E}">
        <p14:creationId xmlns:p14="http://schemas.microsoft.com/office/powerpoint/2010/main" val="17590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65774" y="3957048"/>
            <a:ext cx="1394432" cy="264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8387" y="1988841"/>
            <a:ext cx="63463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 xml version="1.0" encoding="utf-8” ?&gt;</a:t>
            </a:r>
          </a:p>
          <a:p>
            <a:r>
              <a:rPr lang="en-US" dirty="0"/>
              <a:t>&lt;</a:t>
            </a:r>
            <a:r>
              <a:rPr lang="en-US" dirty="0" err="1"/>
              <a:t>xs:schema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: </a:t>
            </a:r>
            <a:r>
              <a:rPr lang="en-US" dirty="0" err="1"/>
              <a:t>xs</a:t>
            </a:r>
            <a:r>
              <a:rPr lang="en-US" dirty="0"/>
              <a:t>= “http://www.w3.org/2001/</a:t>
            </a:r>
            <a:r>
              <a:rPr lang="en-US" dirty="0" err="1"/>
              <a:t>XMLSchema</a:t>
            </a:r>
            <a:r>
              <a:rPr lang="en-US" dirty="0"/>
              <a:t>”</a:t>
            </a:r>
          </a:p>
          <a:p>
            <a:r>
              <a:rPr lang="en-US" dirty="0" err="1"/>
              <a:t>targetNamespace</a:t>
            </a:r>
            <a:r>
              <a:rPr lang="en-US" dirty="0"/>
              <a:t>=“University”&gt;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 = “lecturers”&gt;</a:t>
            </a:r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 = “lecturer” type = “</a:t>
            </a:r>
            <a:r>
              <a:rPr lang="en-US" dirty="0" err="1"/>
              <a:t>lecturerType</a:t>
            </a:r>
            <a:r>
              <a:rPr lang="en-US" dirty="0"/>
              <a:t>”</a:t>
            </a:r>
          </a:p>
          <a:p>
            <a:r>
              <a:rPr lang="en-US" dirty="0"/>
              <a:t>		minOccurs = “1” </a:t>
            </a:r>
            <a:r>
              <a:rPr lang="en-US" dirty="0" err="1"/>
              <a:t>maxOccurs</a:t>
            </a:r>
            <a:r>
              <a:rPr lang="en-US" dirty="0"/>
              <a:t> = “unbounded”/&gt;</a:t>
            </a:r>
          </a:p>
          <a:p>
            <a:r>
              <a:rPr lang="en-US" dirty="0"/>
              <a:t>      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xs:schema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7" name="Rounded Rectangular Callout 16"/>
          <p:cNvSpPr/>
          <p:nvPr/>
        </p:nvSpPr>
        <p:spPr>
          <a:xfrm>
            <a:off x="4766846" y="3140968"/>
            <a:ext cx="4357612" cy="288032"/>
          </a:xfrm>
          <a:prstGeom prst="wedgeRoundRectCallout">
            <a:avLst>
              <a:gd name="adj1" fmla="val -66271"/>
              <a:gd name="adj2" fmla="val -1924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Means we are defining a </a:t>
            </a:r>
            <a:r>
              <a:rPr lang="en-US" sz="1600"/>
              <a:t>University schema</a:t>
            </a:r>
            <a:endParaRPr lang="en-US" sz="16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036320" y="1477353"/>
            <a:ext cx="4501628" cy="494928"/>
          </a:xfrm>
          <a:prstGeom prst="wedgeRoundRectCallout">
            <a:avLst>
              <a:gd name="adj1" fmla="val -1076"/>
              <a:gd name="adj2" fmla="val 14515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Means that anything prefixed with </a:t>
            </a:r>
            <a:r>
              <a:rPr lang="en-US" sz="1600" dirty="0" err="1"/>
              <a:t>xs</a:t>
            </a:r>
            <a:r>
              <a:rPr lang="en-US" sz="1600" dirty="0"/>
              <a:t>: must be an object as defined by XML Schema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A2671-4B1E-4F0E-91FD-46BB65B47078}"/>
              </a:ext>
            </a:extLst>
          </p:cNvPr>
          <p:cNvSpPr/>
          <p:nvPr/>
        </p:nvSpPr>
        <p:spPr>
          <a:xfrm>
            <a:off x="6760206" y="3405770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5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E384C9-ACCD-492C-86E8-C0C7E42353AB}"/>
              </a:ext>
            </a:extLst>
          </p:cNvPr>
          <p:cNvSpPr/>
          <p:nvPr/>
        </p:nvSpPr>
        <p:spPr>
          <a:xfrm>
            <a:off x="6126480" y="1835042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95209" y="1764364"/>
            <a:ext cx="503355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xs:complexType</a:t>
            </a:r>
            <a:r>
              <a:rPr lang="en-US" sz="1600" dirty="0"/>
              <a:t> name = “</a:t>
            </a:r>
            <a:r>
              <a:rPr lang="en-US" sz="1600" dirty="0" err="1"/>
              <a:t>lecturerType</a:t>
            </a:r>
            <a:r>
              <a:rPr lang="en-US" sz="1600" dirty="0"/>
              <a:t>”&gt;</a:t>
            </a:r>
          </a:p>
          <a:p>
            <a:r>
              <a:rPr lang="en-US" sz="1600" dirty="0"/>
              <a:t>         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name=“name” type = “</a:t>
            </a:r>
            <a:r>
              <a:rPr lang="en-US" sz="1600" dirty="0" err="1"/>
              <a:t>xs:string</a:t>
            </a:r>
            <a:r>
              <a:rPr lang="en-US" sz="1600" dirty="0"/>
              <a:t>”/&gt;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name=“phone” type = “</a:t>
            </a:r>
            <a:r>
              <a:rPr lang="en-US" sz="1600" dirty="0" err="1"/>
              <a:t>xs:string</a:t>
            </a:r>
            <a:r>
              <a:rPr lang="en-US" sz="1600" dirty="0"/>
              <a:t>”</a:t>
            </a:r>
          </a:p>
          <a:p>
            <a:r>
              <a:rPr lang="en-US" sz="1600" dirty="0"/>
              <a:t>		 minOccurs = “0”/&gt;</a:t>
            </a:r>
          </a:p>
          <a:p>
            <a:r>
              <a:rPr lang="en-US" sz="1600" dirty="0"/>
              <a:t> 	&lt;</a:t>
            </a:r>
            <a:r>
              <a:rPr lang="en-US" sz="1600" dirty="0" err="1"/>
              <a:t>xs:element</a:t>
            </a:r>
            <a:r>
              <a:rPr lang="en-US" sz="1600" dirty="0"/>
              <a:t> name=“email” type = “</a:t>
            </a:r>
            <a:r>
              <a:rPr lang="en-US" sz="1600" dirty="0" err="1"/>
              <a:t>xs:string</a:t>
            </a:r>
            <a:r>
              <a:rPr lang="en-US" sz="1600" dirty="0"/>
              <a:t>”</a:t>
            </a:r>
          </a:p>
          <a:p>
            <a:r>
              <a:rPr lang="en-US" sz="1600" dirty="0"/>
              <a:t>		minOccurs = “0”/&gt;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name=“teaches” type = “</a:t>
            </a:r>
            <a:r>
              <a:rPr lang="en-US" sz="1600" dirty="0" err="1"/>
              <a:t>theachesType</a:t>
            </a:r>
            <a:r>
              <a:rPr lang="en-US" sz="1600" dirty="0"/>
              <a:t>”</a:t>
            </a:r>
          </a:p>
          <a:p>
            <a:r>
              <a:rPr lang="en-US" sz="1600" dirty="0"/>
              <a:t>		minOccurs = “0” </a:t>
            </a:r>
            <a:r>
              <a:rPr lang="en-US" sz="1600" dirty="0" err="1"/>
              <a:t>maxOccurs</a:t>
            </a:r>
            <a:r>
              <a:rPr lang="en-US" sz="1600" dirty="0"/>
              <a:t> = “unbounded”/&gt;</a:t>
            </a:r>
          </a:p>
          <a:p>
            <a:r>
              <a:rPr lang="en-US" sz="1600" dirty="0"/>
              <a:t>       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/>
              <a:t>&lt;</a:t>
            </a:r>
            <a:r>
              <a:rPr lang="en-US" sz="1600" dirty="0" err="1"/>
              <a:t>xs:complexType</a:t>
            </a:r>
            <a:r>
              <a:rPr lang="en-US" sz="1600" dirty="0"/>
              <a:t> name = “</a:t>
            </a:r>
            <a:r>
              <a:rPr lang="en-US" sz="1600" dirty="0" err="1"/>
              <a:t>theachesType</a:t>
            </a:r>
            <a:r>
              <a:rPr lang="en-US" sz="1600" dirty="0"/>
              <a:t>”&gt;</a:t>
            </a:r>
          </a:p>
          <a:p>
            <a:r>
              <a:rPr lang="en-US" sz="1600" dirty="0"/>
              <a:t>       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name=“code” type = “</a:t>
            </a:r>
            <a:r>
              <a:rPr lang="en-US" sz="1600" dirty="0" err="1"/>
              <a:t>xs:string</a:t>
            </a:r>
            <a:r>
              <a:rPr lang="en-US" sz="1600" dirty="0"/>
              <a:t>”/&gt;</a:t>
            </a:r>
          </a:p>
          <a:p>
            <a:r>
              <a:rPr lang="en-US" sz="1600" dirty="0"/>
              <a:t>	&lt;</a:t>
            </a:r>
            <a:r>
              <a:rPr lang="en-US" sz="1600" dirty="0" err="1"/>
              <a:t>xs:element</a:t>
            </a:r>
            <a:r>
              <a:rPr lang="en-US" sz="1600" dirty="0"/>
              <a:t> name=“title” type = “</a:t>
            </a:r>
            <a:r>
              <a:rPr lang="en-US" sz="1600" dirty="0" err="1"/>
              <a:t>xs:string</a:t>
            </a:r>
            <a:r>
              <a:rPr lang="en-US" sz="1600" dirty="0"/>
              <a:t>”/&gt;</a:t>
            </a:r>
          </a:p>
          <a:p>
            <a:r>
              <a:rPr lang="en-US" sz="1600" dirty="0"/>
              <a:t>       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</a:p>
          <a:p>
            <a:endParaRPr lang="en-US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938977" y="4256189"/>
            <a:ext cx="3111050" cy="528416"/>
          </a:xfrm>
          <a:prstGeom prst="wedgeRoundRectCallout">
            <a:avLst>
              <a:gd name="adj1" fmla="val -3088"/>
              <a:gd name="adj2" fmla="val -8198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want between 10 and 20 teaches, we simply change to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9785" y="3773018"/>
            <a:ext cx="4009680" cy="264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minOccurs = “10” </a:t>
            </a:r>
            <a:r>
              <a:rPr lang="en-US" dirty="0" err="1"/>
              <a:t>maxOccurs</a:t>
            </a:r>
            <a:r>
              <a:rPr lang="en-US" dirty="0"/>
              <a:t> = “20”/&gt;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47205" y="5921182"/>
            <a:ext cx="3111050" cy="528416"/>
          </a:xfrm>
          <a:prstGeom prst="wedgeRoundRectCallout">
            <a:avLst>
              <a:gd name="adj1" fmla="val -82227"/>
              <a:gd name="adj2" fmla="val -5426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want code and title to come in any order, we simply change 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7108" y="5723870"/>
            <a:ext cx="1794405" cy="264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&lt;/</a:t>
            </a:r>
            <a:r>
              <a:rPr lang="en-US" dirty="0" err="1"/>
              <a:t>xs:all</a:t>
            </a:r>
            <a:r>
              <a:rPr lang="en-US" dirty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1545" y="4990319"/>
            <a:ext cx="1794404" cy="264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xs:all</a:t>
            </a:r>
            <a:r>
              <a:rPr lang="en-US" dirty="0"/>
              <a:t>&gt;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323577" y="1016817"/>
            <a:ext cx="3111050" cy="528416"/>
          </a:xfrm>
          <a:prstGeom prst="wedgeRoundRectCallout">
            <a:avLst>
              <a:gd name="adj1" fmla="val -34870"/>
              <a:gd name="adj2" fmla="val 2234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want it to be a valid phone number, we change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7689" y="2540932"/>
            <a:ext cx="1431776" cy="264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“</a:t>
            </a:r>
            <a:r>
              <a:rPr lang="en-US" dirty="0" err="1"/>
              <a:t>phoneType</a:t>
            </a:r>
            <a:r>
              <a:rPr lang="en-US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58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3CD2F-C0E1-4154-867B-00447D35EC02}"/>
              </a:ext>
            </a:extLst>
          </p:cNvPr>
          <p:cNvSpPr/>
          <p:nvPr/>
        </p:nvSpPr>
        <p:spPr>
          <a:xfrm>
            <a:off x="6126480" y="1835042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phoneType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4628" y="2780928"/>
            <a:ext cx="4988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xs:simpleType</a:t>
            </a:r>
            <a:r>
              <a:rPr lang="en-US" dirty="0"/>
              <a:t> name="</a:t>
            </a:r>
            <a:r>
              <a:rPr lang="en-US" dirty="0" err="1"/>
              <a:t>phoneType</a:t>
            </a:r>
            <a:r>
              <a:rPr lang="en-US" dirty="0"/>
              <a:t>"&gt; </a:t>
            </a:r>
          </a:p>
          <a:p>
            <a:r>
              <a:rPr lang="en-US" dirty="0"/>
              <a:t>       &lt;</a:t>
            </a:r>
            <a:r>
              <a:rPr lang="en-US" dirty="0" err="1"/>
              <a:t>xs:restriction</a:t>
            </a:r>
            <a:r>
              <a:rPr lang="en-US" dirty="0"/>
              <a:t> base="</a:t>
            </a:r>
            <a:r>
              <a:rPr lang="en-US" dirty="0" err="1"/>
              <a:t>xs:string</a:t>
            </a:r>
            <a:r>
              <a:rPr lang="en-US" dirty="0"/>
              <a:t>"&gt;</a:t>
            </a:r>
          </a:p>
          <a:p>
            <a:r>
              <a:rPr lang="en-US" dirty="0"/>
              <a:t>	&lt;</a:t>
            </a:r>
            <a:r>
              <a:rPr lang="en-US" dirty="0" err="1"/>
              <a:t>xs:pattern</a:t>
            </a:r>
            <a:r>
              <a:rPr lang="en-US" dirty="0"/>
              <a:t> value=”07[0-9]{3} [0-9]{6}"/&gt; </a:t>
            </a:r>
          </a:p>
          <a:p>
            <a:r>
              <a:rPr lang="en-US" dirty="0"/>
              <a:t>      &lt;/</a:t>
            </a:r>
            <a:r>
              <a:rPr lang="en-US" dirty="0" err="1"/>
              <a:t>xs:restriction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xs:simpleType</a:t>
            </a:r>
            <a:r>
              <a:rPr lang="en-US" dirty="0"/>
              <a:t>&gt;</a:t>
            </a:r>
          </a:p>
        </p:txBody>
      </p:sp>
      <p:sp>
        <p:nvSpPr>
          <p:cNvPr id="6" name="Rounded Rectangular Callout 14">
            <a:extLst>
              <a:ext uri="{FF2B5EF4-FFF2-40B4-BE49-F238E27FC236}">
                <a16:creationId xmlns:a16="http://schemas.microsoft.com/office/drawing/2014/main" id="{88AC0CB2-BA6D-433F-9157-DD4378A50210}"/>
              </a:ext>
            </a:extLst>
          </p:cNvPr>
          <p:cNvSpPr/>
          <p:nvPr/>
        </p:nvSpPr>
        <p:spPr>
          <a:xfrm>
            <a:off x="3000173" y="4253285"/>
            <a:ext cx="3187377" cy="857379"/>
          </a:xfrm>
          <a:prstGeom prst="wedgeRoundRectCallout">
            <a:avLst>
              <a:gd name="adj1" fmla="val -30876"/>
              <a:gd name="adj2" fmla="val -11403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Meaning: a phone number is a string starting with 07 then three digits, a space and another 6 digits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7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XML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05205" y="2132857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 name = “</a:t>
            </a:r>
            <a:r>
              <a:rPr lang="en-US" dirty="0" err="1"/>
              <a:t>lecturerType</a:t>
            </a:r>
            <a:r>
              <a:rPr lang="en-US" dirty="0"/>
              <a:t>”&gt;</a:t>
            </a:r>
          </a:p>
          <a:p>
            <a:r>
              <a:rPr lang="en-US" dirty="0"/>
              <a:t>       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name=“name” type = “</a:t>
            </a:r>
            <a:r>
              <a:rPr lang="en-US" dirty="0" err="1"/>
              <a:t>xs:string</a:t>
            </a:r>
            <a:r>
              <a:rPr lang="en-US" dirty="0"/>
              <a:t>”/&gt;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name=“phone” type = “</a:t>
            </a:r>
            <a:r>
              <a:rPr lang="en-US" dirty="0" err="1"/>
              <a:t>xs:string</a:t>
            </a:r>
            <a:r>
              <a:rPr lang="en-US" dirty="0"/>
              <a:t>”</a:t>
            </a:r>
          </a:p>
          <a:p>
            <a:r>
              <a:rPr lang="en-US" dirty="0"/>
              <a:t>		 minOccurs = “0” </a:t>
            </a:r>
            <a:r>
              <a:rPr lang="en-US" dirty="0" err="1"/>
              <a:t>maxOccurs</a:t>
            </a:r>
            <a:r>
              <a:rPr lang="en-US" dirty="0"/>
              <a:t> = “1”/&gt;</a:t>
            </a:r>
          </a:p>
          <a:p>
            <a:r>
              <a:rPr lang="en-US" dirty="0"/>
              <a:t> 	&lt;</a:t>
            </a:r>
            <a:r>
              <a:rPr lang="en-US" dirty="0" err="1"/>
              <a:t>xs:element</a:t>
            </a:r>
            <a:r>
              <a:rPr lang="en-US" dirty="0"/>
              <a:t> name=“email” type = “</a:t>
            </a:r>
            <a:r>
              <a:rPr lang="en-US" dirty="0" err="1"/>
              <a:t>xs:string</a:t>
            </a:r>
            <a:r>
              <a:rPr lang="en-US" dirty="0"/>
              <a:t>”</a:t>
            </a:r>
          </a:p>
          <a:p>
            <a:r>
              <a:rPr lang="en-US" dirty="0"/>
              <a:t>		minOccurs = “0” </a:t>
            </a:r>
            <a:r>
              <a:rPr lang="en-US" dirty="0" err="1"/>
              <a:t>maxOccurs</a:t>
            </a:r>
            <a:r>
              <a:rPr lang="en-US" dirty="0"/>
              <a:t> = “1”/&gt;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name=“teaches” type = “</a:t>
            </a:r>
            <a:r>
              <a:rPr lang="en-US" dirty="0" err="1"/>
              <a:t>theachesType</a:t>
            </a:r>
            <a:r>
              <a:rPr lang="en-US" dirty="0"/>
              <a:t>”</a:t>
            </a:r>
          </a:p>
          <a:p>
            <a:r>
              <a:rPr lang="en-US" dirty="0"/>
              <a:t>		minOccurs = “0” </a:t>
            </a:r>
            <a:r>
              <a:rPr lang="en-US" dirty="0" err="1"/>
              <a:t>maxOccurs</a:t>
            </a:r>
            <a:r>
              <a:rPr lang="en-US" dirty="0"/>
              <a:t> = “unbounded”/&gt;</a:t>
            </a:r>
          </a:p>
          <a:p>
            <a:r>
              <a:rPr lang="en-US" dirty="0"/>
              <a:t>     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21629" y="1604440"/>
            <a:ext cx="3111050" cy="528416"/>
          </a:xfrm>
          <a:prstGeom prst="wedgeRoundRectCallout">
            <a:avLst>
              <a:gd name="adj1" fmla="val -59553"/>
              <a:gd name="adj2" fmla="val 1698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want name to be an attribute instead, we change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DAED-4890-4979-8B44-7B7CBA073A6B}"/>
              </a:ext>
            </a:extLst>
          </p:cNvPr>
          <p:cNvSpPr/>
          <p:nvPr/>
        </p:nvSpPr>
        <p:spPr>
          <a:xfrm>
            <a:off x="6915480" y="2273708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71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5E67AA-CBE3-4CBF-8219-0B20F8D51D76}"/>
              </a:ext>
            </a:extLst>
          </p:cNvPr>
          <p:cNvSpPr/>
          <p:nvPr/>
        </p:nvSpPr>
        <p:spPr>
          <a:xfrm>
            <a:off x="6663898" y="1868648"/>
            <a:ext cx="5798017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&lt;!ELEMENT lecturers (lecturer+)&gt;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</a:rPr>
              <a:t>&lt;!ELEMENT lecturer (name, phone?, email?, teaches*)&gt;</a:t>
            </a:r>
          </a:p>
          <a:p>
            <a:pPr>
              <a:spcBef>
                <a:spcPts val="600"/>
              </a:spcBef>
            </a:pPr>
            <a:r>
              <a:rPr lang="en-US" dirty="0"/>
              <a:t>&lt;!ELEMENT teaches (code, title)&gt;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name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phone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email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code (#PCDATA)&gt;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&lt;!ELEMENT title (#PCDATA)&gt;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XML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16087" y="2132857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 name = “</a:t>
            </a:r>
            <a:r>
              <a:rPr lang="en-US" dirty="0" err="1"/>
              <a:t>lecturerType</a:t>
            </a:r>
            <a:r>
              <a:rPr lang="en-US" dirty="0"/>
              <a:t>”&gt;</a:t>
            </a:r>
          </a:p>
          <a:p>
            <a:r>
              <a:rPr lang="en-US" dirty="0"/>
              <a:t>       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name=“phone” type = “</a:t>
            </a:r>
            <a:r>
              <a:rPr lang="en-US" dirty="0" err="1"/>
              <a:t>xs:string</a:t>
            </a:r>
            <a:r>
              <a:rPr lang="en-US" dirty="0"/>
              <a:t>”</a:t>
            </a:r>
          </a:p>
          <a:p>
            <a:r>
              <a:rPr lang="en-US" dirty="0"/>
              <a:t>		 minOccurs = “0” </a:t>
            </a:r>
            <a:r>
              <a:rPr lang="en-US" dirty="0" err="1"/>
              <a:t>maxOccurs</a:t>
            </a:r>
            <a:r>
              <a:rPr lang="en-US" dirty="0"/>
              <a:t> = “1”/&gt;</a:t>
            </a:r>
          </a:p>
          <a:p>
            <a:r>
              <a:rPr lang="en-US" dirty="0"/>
              <a:t> 	&lt;</a:t>
            </a:r>
            <a:r>
              <a:rPr lang="en-US" dirty="0" err="1"/>
              <a:t>xs:element</a:t>
            </a:r>
            <a:r>
              <a:rPr lang="en-US" dirty="0"/>
              <a:t> name=“email” type = “</a:t>
            </a:r>
            <a:r>
              <a:rPr lang="en-US" dirty="0" err="1"/>
              <a:t>xs:string</a:t>
            </a:r>
            <a:r>
              <a:rPr lang="en-US" dirty="0"/>
              <a:t>”</a:t>
            </a:r>
          </a:p>
          <a:p>
            <a:r>
              <a:rPr lang="en-US" dirty="0"/>
              <a:t>		minOccurs = “0” </a:t>
            </a:r>
            <a:r>
              <a:rPr lang="en-US" dirty="0" err="1"/>
              <a:t>maxOccurs</a:t>
            </a:r>
            <a:r>
              <a:rPr lang="en-US" dirty="0"/>
              <a:t> = “1”/&gt;</a:t>
            </a:r>
          </a:p>
          <a:p>
            <a:r>
              <a:rPr lang="en-US" dirty="0"/>
              <a:t>	&lt;</a:t>
            </a:r>
            <a:r>
              <a:rPr lang="en-US" dirty="0" err="1"/>
              <a:t>xs:element</a:t>
            </a:r>
            <a:r>
              <a:rPr lang="en-US" dirty="0"/>
              <a:t> name=“teaches” type = “</a:t>
            </a:r>
            <a:r>
              <a:rPr lang="en-US" dirty="0" err="1"/>
              <a:t>theachesType</a:t>
            </a:r>
            <a:r>
              <a:rPr lang="en-US" dirty="0"/>
              <a:t>”</a:t>
            </a:r>
          </a:p>
          <a:p>
            <a:r>
              <a:rPr lang="en-US" dirty="0"/>
              <a:t>		minOccurs = “0” </a:t>
            </a:r>
            <a:r>
              <a:rPr lang="en-US" dirty="0" err="1"/>
              <a:t>maxOccurs</a:t>
            </a:r>
            <a:r>
              <a:rPr lang="en-US" dirty="0"/>
              <a:t> = “unbounded”/&gt;</a:t>
            </a:r>
          </a:p>
          <a:p>
            <a:r>
              <a:rPr lang="en-US" dirty="0"/>
              <a:t>     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       &lt;</a:t>
            </a:r>
            <a:r>
              <a:rPr lang="en-US" dirty="0" err="1"/>
              <a:t>xs:attribute</a:t>
            </a:r>
            <a:r>
              <a:rPr lang="en-US" dirty="0"/>
              <a:t> name=“name” type = “</a:t>
            </a:r>
            <a:r>
              <a:rPr lang="en-US" dirty="0" err="1"/>
              <a:t>xs:string</a:t>
            </a:r>
            <a:r>
              <a:rPr lang="en-US" dirty="0"/>
              <a:t>” use=“required”/&gt;</a:t>
            </a:r>
          </a:p>
          <a:p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32511" y="1604440"/>
            <a:ext cx="3111050" cy="528416"/>
          </a:xfrm>
          <a:prstGeom prst="wedgeRoundRectCallout">
            <a:avLst>
              <a:gd name="adj1" fmla="val -59553"/>
              <a:gd name="adj2" fmla="val 1698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</a:t>
            </a:r>
            <a:r>
              <a:rPr lang="en-US" sz="1600"/>
              <a:t>want name to be an attribute instead, </a:t>
            </a:r>
            <a:r>
              <a:rPr lang="en-US" sz="1600" dirty="0"/>
              <a:t>we change to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04319" y="5190532"/>
            <a:ext cx="3555032" cy="528416"/>
          </a:xfrm>
          <a:prstGeom prst="wedgeRoundRectCallout">
            <a:avLst>
              <a:gd name="adj1" fmla="val 50457"/>
              <a:gd name="adj2" fmla="val -10535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Attributes must come </a:t>
            </a:r>
            <a:r>
              <a:rPr lang="en-US" sz="1600"/>
              <a:t>after sequence </a:t>
            </a:r>
            <a:r>
              <a:rPr lang="en-US" sz="1600" dirty="0"/>
              <a:t>and are optional </a:t>
            </a:r>
            <a:r>
              <a:rPr lang="en-US" sz="1600"/>
              <a:t>by default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9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9.3|27.9|36.9|21.6|23.8|1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12.2|5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8|20.6|6.2|19.5|10|1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2442</Words>
  <Application>Microsoft Office PowerPoint</Application>
  <PresentationFormat>Widescreen</PresentationFormat>
  <Paragraphs>322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XML Schema</vt:lpstr>
      <vt:lpstr>Overview over this video</vt:lpstr>
      <vt:lpstr>XML Schema</vt:lpstr>
      <vt:lpstr>Example of XML Schema</vt:lpstr>
      <vt:lpstr>XML Schema version</vt:lpstr>
      <vt:lpstr>Content of …</vt:lpstr>
      <vt:lpstr>Definition of phoneType</vt:lpstr>
      <vt:lpstr>Attributes in XML Schema</vt:lpstr>
      <vt:lpstr>Attributes in XML Schema</vt:lpstr>
      <vt:lpstr>Keys in XML Schema</vt:lpstr>
      <vt:lpstr>Keys in XML Schema</vt:lpstr>
      <vt:lpstr>Using keys in XML Schema</vt:lpstr>
      <vt:lpstr>Applying XML Schema</vt:lpstr>
      <vt:lpstr>Example</vt:lpstr>
      <vt:lpstr>Possible Solution</vt:lpstr>
      <vt:lpstr>Another possible Solution</vt:lpstr>
      <vt:lpstr>University.xsd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Rasmus Ibsen-Jensen</dc:creator>
  <cp:lastModifiedBy>Rasmus Ibsen-Jensen</cp:lastModifiedBy>
  <cp:revision>5</cp:revision>
  <dcterms:created xsi:type="dcterms:W3CDTF">2020-11-30T18:44:20Z</dcterms:created>
  <dcterms:modified xsi:type="dcterms:W3CDTF">2020-12-02T01:04:50Z</dcterms:modified>
</cp:coreProperties>
</file>