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2" r:id="rId3"/>
    <p:sldId id="363" r:id="rId4"/>
    <p:sldId id="444" r:id="rId5"/>
    <p:sldId id="439" r:id="rId6"/>
    <p:sldId id="445" r:id="rId7"/>
    <p:sldId id="440" r:id="rId8"/>
    <p:sldId id="441" r:id="rId9"/>
    <p:sldId id="383" r:id="rId10"/>
    <p:sldId id="449" r:id="rId11"/>
    <p:sldId id="451" r:id="rId12"/>
    <p:sldId id="4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2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8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2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2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6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2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5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875B4C-8199-492D-85C4-A9DF94AB2E12}" type="datetimeFigureOut">
              <a:rPr lang="en-GB" smtClean="0"/>
              <a:t>27/12/2020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37C5DD-05CC-4337-9E97-EB0A3EF7B16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868-00A4-4DAB-9CD9-E56DC538F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XQuery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6CCB3-2EF6-4D13-9B25-D21CA61D9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7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 With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US" sz="2400" dirty="0"/>
              <a:t>So far</a:t>
            </a:r>
            <a:r>
              <a:rPr lang="mr-IN" sz="2400" dirty="0"/>
              <a:t>…</a:t>
            </a:r>
            <a:r>
              <a:rPr lang="en-GB" sz="2400" dirty="0"/>
              <a:t> conditions of the form </a:t>
            </a:r>
            <a:r>
              <a:rPr lang="en-GB" sz="2400" b="1" dirty="0"/>
              <a:t>expression</a:t>
            </a:r>
            <a:r>
              <a:rPr lang="en-GB" sz="2400" dirty="0"/>
              <a:t> * </a:t>
            </a:r>
            <a:r>
              <a:rPr lang="en-GB" sz="2400" b="1" dirty="0"/>
              <a:t>constant</a:t>
            </a:r>
          </a:p>
          <a:p>
            <a:pPr lvl="1"/>
            <a:r>
              <a:rPr lang="en-GB" sz="2000" dirty="0"/>
              <a:t>Examples: </a:t>
            </a:r>
          </a:p>
          <a:p>
            <a:pPr lvl="1"/>
            <a:endParaRPr lang="en-GB" sz="2000" b="1" dirty="0"/>
          </a:p>
          <a:p>
            <a:pPr lvl="1"/>
            <a:r>
              <a:rPr lang="en-GB" sz="2000" b="1" dirty="0"/>
              <a:t>Existential semantics: </a:t>
            </a:r>
            <a:r>
              <a:rPr lang="en-GB" sz="2000" dirty="0"/>
              <a:t>e.g., $s/module = “COMP207” is true</a:t>
            </a:r>
            <a:br>
              <a:rPr lang="en-GB" sz="2000" dirty="0"/>
            </a:br>
            <a:r>
              <a:rPr lang="en-GB" sz="2000" dirty="0"/>
              <a:t>if and only if there exists an item returned by $s/module </a:t>
            </a:r>
            <a:br>
              <a:rPr lang="en-GB" sz="2000" dirty="0"/>
            </a:br>
            <a:r>
              <a:rPr lang="en-GB" sz="2000" dirty="0"/>
              <a:t>whose text is equal to “COMP207”</a:t>
            </a:r>
          </a:p>
          <a:p>
            <a:pPr lvl="1"/>
            <a:r>
              <a:rPr lang="en-GB" sz="2000" dirty="0"/>
              <a:t>Tags around an element are removed before comparison</a:t>
            </a:r>
          </a:p>
          <a:p>
            <a:pPr>
              <a:spcBef>
                <a:spcPts val="2472"/>
              </a:spcBef>
            </a:pPr>
            <a:r>
              <a:rPr lang="en-GB" sz="2400" dirty="0"/>
              <a:t>What about </a:t>
            </a:r>
            <a:r>
              <a:rPr lang="en-GB" sz="2400" b="1" dirty="0"/>
              <a:t>expression 1 </a:t>
            </a:r>
            <a:r>
              <a:rPr lang="en-GB" sz="2400" dirty="0"/>
              <a:t>* </a:t>
            </a:r>
            <a:r>
              <a:rPr lang="en-GB" sz="2400" b="1" dirty="0"/>
              <a:t>expression 2</a:t>
            </a:r>
            <a:endParaRPr lang="en-GB" sz="2400" dirty="0"/>
          </a:p>
          <a:p>
            <a:pPr lvl="1"/>
            <a:r>
              <a:rPr lang="en-GB" sz="2000" dirty="0"/>
              <a:t>E.g., $s1/name = $s2/name</a:t>
            </a:r>
          </a:p>
          <a:p>
            <a:pPr lvl="1"/>
            <a:r>
              <a:rPr lang="en-GB" sz="2000" dirty="0"/>
              <a:t>Existential as well</a:t>
            </a:r>
          </a:p>
          <a:p>
            <a:pPr lvl="1"/>
            <a:r>
              <a:rPr lang="en-GB" sz="2000" dirty="0"/>
              <a:t>But tags around elements are not necessarily removed, </a:t>
            </a:r>
            <a:br>
              <a:rPr lang="en-GB" sz="2000" dirty="0"/>
            </a:br>
            <a:r>
              <a:rPr lang="en-GB" sz="2000" dirty="0"/>
              <a:t>so comparisons might be at the level of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Rounded Rectangular Callout 4"/>
          <p:cNvSpPr/>
          <p:nvPr/>
        </p:nvSpPr>
        <p:spPr>
          <a:xfrm>
            <a:off x="6326515" y="2324836"/>
            <a:ext cx="1237886" cy="472545"/>
          </a:xfrm>
          <a:prstGeom prst="wedgeRoundRectCallout">
            <a:avLst>
              <a:gd name="adj1" fmla="val -27942"/>
              <a:gd name="adj2" fmla="val -878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dirty="0"/>
              <a:t>=, !=, &lt;, </a:t>
            </a:r>
            <a:r>
              <a:rPr lang="mr-IN" sz="2000" dirty="0"/>
              <a:t>…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68525" y="2213386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$s/module = “COMP207”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8526" y="2562834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$s/year &gt;= 2</a:t>
            </a: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1CBA5063-B50F-44F8-9C48-30E64ED9B2E3}"/>
              </a:ext>
            </a:extLst>
          </p:cNvPr>
          <p:cNvSpPr/>
          <p:nvPr/>
        </p:nvSpPr>
        <p:spPr>
          <a:xfrm>
            <a:off x="8572932" y="4614566"/>
            <a:ext cx="3193246" cy="1339144"/>
          </a:xfrm>
          <a:prstGeom prst="wedgeRoundRectCallout">
            <a:avLst>
              <a:gd name="adj1" fmla="val -109347"/>
              <a:gd name="adj2" fmla="val 2402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Zorba does remove the tags though – if there is a problem, you can use /data()</a:t>
            </a:r>
          </a:p>
        </p:txBody>
      </p:sp>
    </p:spTree>
    <p:extLst>
      <p:ext uri="{BB962C8B-B14F-4D97-AF65-F5344CB8AC3E}">
        <p14:creationId xmlns:p14="http://schemas.microsoft.com/office/powerpoint/2010/main" val="12715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XPath/XQuery expressions can be used as conditions</a:t>
            </a:r>
          </a:p>
          <a:p>
            <a:pPr lvl="1"/>
            <a:r>
              <a:rPr lang="en-US" dirty="0"/>
              <a:t>Interpreted as true if the result is non-empty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some </a:t>
            </a:r>
            <a:r>
              <a:rPr lang="en-US" b="1" dirty="0"/>
              <a:t>$var </a:t>
            </a:r>
            <a:r>
              <a:rPr lang="en-US" dirty="0"/>
              <a:t>in </a:t>
            </a:r>
            <a:r>
              <a:rPr lang="en-US" b="1" dirty="0"/>
              <a:t>XQuery expression </a:t>
            </a:r>
            <a:r>
              <a:rPr lang="en-US" dirty="0"/>
              <a:t>satisfies </a:t>
            </a:r>
            <a:r>
              <a:rPr lang="en-US" b="1" dirty="0"/>
              <a:t>condition</a:t>
            </a:r>
            <a:br>
              <a:rPr lang="en-US" dirty="0"/>
            </a:br>
            <a:r>
              <a:rPr lang="en-US" dirty="0"/>
              <a:t>every </a:t>
            </a:r>
            <a:r>
              <a:rPr lang="en-US" b="1" dirty="0"/>
              <a:t>$var </a:t>
            </a:r>
            <a:r>
              <a:rPr lang="en-US" dirty="0"/>
              <a:t>in </a:t>
            </a:r>
            <a:r>
              <a:rPr lang="en-US" b="1" dirty="0"/>
              <a:t>XQuery expression </a:t>
            </a:r>
            <a:r>
              <a:rPr lang="en-US" dirty="0"/>
              <a:t>satisfies </a:t>
            </a:r>
            <a:r>
              <a:rPr lang="en-US" b="1" dirty="0"/>
              <a:t>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431705" y="2780929"/>
            <a:ext cx="2060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/>
              <a:t>…</a:t>
            </a:r>
            <a:endParaRPr lang="en-GB" sz="2000" dirty="0"/>
          </a:p>
          <a:p>
            <a:r>
              <a:rPr lang="en-GB" sz="2000" dirty="0"/>
              <a:t>where </a:t>
            </a:r>
            <a:r>
              <a:rPr lang="en-GB" sz="2000" b="1" dirty="0"/>
              <a:t>$s/module</a:t>
            </a:r>
          </a:p>
          <a:p>
            <a:r>
              <a:rPr lang="en-GB" sz="2000" dirty="0"/>
              <a:t>return $s/name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05128" y="3108023"/>
            <a:ext cx="4680520" cy="688569"/>
          </a:xfrm>
          <a:prstGeom prst="wedgeRoundRectCallout">
            <a:avLst>
              <a:gd name="adj1" fmla="val -54343"/>
              <a:gd name="adj2" fmla="val -2311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Return all names of students who have at least one </a:t>
            </a:r>
            <a:r>
              <a:rPr lang="en-GB" sz="2000"/>
              <a:t>module associated with them</a:t>
            </a:r>
            <a:endParaRPr lang="en-US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016170" y="2416827"/>
            <a:ext cx="1368152" cy="424673"/>
          </a:xfrm>
          <a:prstGeom prst="wedgeRoundRectCallout">
            <a:avLst>
              <a:gd name="adj1" fmla="val -38198"/>
              <a:gd name="adj2" fmla="val -1158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Like XPath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B59E9-DA25-4446-9579-B6737565BB4B}"/>
              </a:ext>
            </a:extLst>
          </p:cNvPr>
          <p:cNvSpPr txBox="1"/>
          <p:nvPr/>
        </p:nvSpPr>
        <p:spPr>
          <a:xfrm>
            <a:off x="3431705" y="4920186"/>
            <a:ext cx="5716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b="1" dirty="0"/>
              <a:t>$</a:t>
            </a:r>
            <a:r>
              <a:rPr lang="en-US" sz="2000" b="1" dirty="0" err="1"/>
              <a:t>uni_doc</a:t>
            </a:r>
            <a:r>
              <a:rPr lang="en-US" sz="2000" b="1" dirty="0"/>
              <a:t> </a:t>
            </a:r>
            <a:r>
              <a:rPr lang="en-US" sz="2000" dirty="0"/>
              <a:t>:= doc(”</a:t>
            </a:r>
            <a:r>
              <a:rPr lang="en-US" sz="2000" dirty="0" err="1"/>
              <a:t>mydoc.xml</a:t>
            </a:r>
            <a:r>
              <a:rPr lang="en-US" sz="2000" dirty="0"/>
              <a:t>")</a:t>
            </a:r>
            <a:br>
              <a:rPr lang="en-GB" sz="2000" dirty="0"/>
            </a:br>
            <a:r>
              <a:rPr lang="en-GB" sz="2000" dirty="0"/>
              <a:t>for $l in </a:t>
            </a:r>
            <a:r>
              <a:rPr lang="en-US" sz="2000" b="1" dirty="0"/>
              <a:t>$</a:t>
            </a:r>
            <a:r>
              <a:rPr lang="en-US" sz="2000" b="1" dirty="0" err="1"/>
              <a:t>uni_doc</a:t>
            </a:r>
            <a:r>
              <a:rPr lang="en-GB" sz="2000" dirty="0"/>
              <a:t>/university/lecturer</a:t>
            </a:r>
            <a:br>
              <a:rPr lang="en-GB" sz="2000" dirty="0"/>
            </a:br>
            <a:r>
              <a:rPr lang="en-GB" sz="2000" dirty="0"/>
              <a:t>where </a:t>
            </a:r>
            <a:r>
              <a:rPr lang="en-GB" sz="2000" b="1" dirty="0"/>
              <a:t>every</a:t>
            </a:r>
            <a:r>
              <a:rPr lang="en-GB" sz="2000" dirty="0"/>
              <a:t> </a:t>
            </a:r>
            <a:r>
              <a:rPr lang="en-GB" sz="2000" b="1" dirty="0"/>
              <a:t>$m</a:t>
            </a:r>
            <a:r>
              <a:rPr lang="en-GB" sz="2000" dirty="0"/>
              <a:t> </a:t>
            </a:r>
            <a:r>
              <a:rPr lang="en-GB" sz="2000" b="1" dirty="0"/>
              <a:t>in</a:t>
            </a:r>
            <a:r>
              <a:rPr lang="en-GB" sz="2000" dirty="0"/>
              <a:t> </a:t>
            </a:r>
            <a:r>
              <a:rPr lang="en-GB" sz="2000" b="1" dirty="0"/>
              <a:t>$l/teaches satisfies</a:t>
            </a:r>
            <a:r>
              <a:rPr lang="en-GB" sz="2000" dirty="0"/>
              <a:t> </a:t>
            </a:r>
            <a:r>
              <a:rPr lang="en-GB" sz="2000" b="1" dirty="0"/>
              <a:t>$m/year &lt;= 2</a:t>
            </a:r>
          </a:p>
          <a:p>
            <a:r>
              <a:rPr lang="en-GB" sz="2000" dirty="0"/>
              <a:t>return $l/name</a:t>
            </a:r>
            <a:endParaRPr lang="en-US" sz="2000" dirty="0"/>
          </a:p>
        </p:txBody>
      </p:sp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0CD31A7A-9999-4E9A-B87C-4FCB72FDCA7A}"/>
              </a:ext>
            </a:extLst>
          </p:cNvPr>
          <p:cNvSpPr/>
          <p:nvPr/>
        </p:nvSpPr>
        <p:spPr>
          <a:xfrm>
            <a:off x="1097280" y="5081732"/>
            <a:ext cx="1368152" cy="974627"/>
          </a:xfrm>
          <a:prstGeom prst="wedgeRoundRectCallout">
            <a:avLst>
              <a:gd name="adj1" fmla="val 20774"/>
              <a:gd name="adj2" fmla="val -8245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Like ANY or ALL in 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4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 animBg="1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736-5084-42FA-B26D-10BF25C3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94F-33B8-4506-A0D5-69EED4F5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XQueries</a:t>
            </a:r>
            <a:r>
              <a:rPr lang="en-US" dirty="0"/>
              <a:t> looks as follows: 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661D6-E6D4-44A8-9D99-D0808FAF932D}"/>
              </a:ext>
            </a:extLst>
          </p:cNvPr>
          <p:cNvSpPr/>
          <p:nvPr/>
        </p:nvSpPr>
        <p:spPr>
          <a:xfrm>
            <a:off x="4169505" y="2896093"/>
            <a:ext cx="2448272" cy="61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 clauses &amp;</a:t>
            </a:r>
            <a:br>
              <a:rPr lang="en-US"/>
            </a:br>
            <a:r>
              <a:rPr lang="en-US"/>
              <a:t>let clauses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9B303-71C3-41A4-8990-286F889478D8}"/>
              </a:ext>
            </a:extLst>
          </p:cNvPr>
          <p:cNvSpPr txBox="1"/>
          <p:nvPr/>
        </p:nvSpPr>
        <p:spPr>
          <a:xfrm>
            <a:off x="6905809" y="2882004"/>
            <a:ext cx="221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any number,</a:t>
            </a:r>
            <a:br>
              <a:rPr lang="en-US" dirty="0"/>
            </a:br>
            <a:r>
              <a:rPr lang="en-US" dirty="0"/>
              <a:t>interleaved arbitrarily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92137C4-7A85-45D9-AEE5-3B6BC19A7442}"/>
              </a:ext>
            </a:extLst>
          </p:cNvPr>
          <p:cNvSpPr/>
          <p:nvPr/>
        </p:nvSpPr>
        <p:spPr>
          <a:xfrm>
            <a:off x="6761793" y="2896094"/>
            <a:ext cx="144016" cy="61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580F6-A998-42E0-AE91-B4F9455CA532}"/>
              </a:ext>
            </a:extLst>
          </p:cNvPr>
          <p:cNvSpPr/>
          <p:nvPr/>
        </p:nvSpPr>
        <p:spPr>
          <a:xfrm>
            <a:off x="4169505" y="3688181"/>
            <a:ext cx="2448272" cy="395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where clause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F09BC9-B939-4F03-A86B-2CD21EE531D9}"/>
              </a:ext>
            </a:extLst>
          </p:cNvPr>
          <p:cNvSpPr/>
          <p:nvPr/>
        </p:nvSpPr>
        <p:spPr>
          <a:xfrm>
            <a:off x="6762857" y="3688182"/>
            <a:ext cx="142952" cy="403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D653B-CA12-418D-A505-0F1DFB289BA1}"/>
              </a:ext>
            </a:extLst>
          </p:cNvPr>
          <p:cNvSpPr txBox="1"/>
          <p:nvPr/>
        </p:nvSpPr>
        <p:spPr>
          <a:xfrm>
            <a:off x="6905810" y="3701379"/>
            <a:ext cx="9644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B820D-A527-4593-A6D4-FF772EA50AE3}"/>
              </a:ext>
            </a:extLst>
          </p:cNvPr>
          <p:cNvSpPr/>
          <p:nvPr/>
        </p:nvSpPr>
        <p:spPr>
          <a:xfrm>
            <a:off x="4169505" y="4280097"/>
            <a:ext cx="2448272" cy="416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clause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FFFE96-F47E-4E4C-A400-23634983D40D}"/>
              </a:ext>
            </a:extLst>
          </p:cNvPr>
          <p:cNvSpPr/>
          <p:nvPr/>
        </p:nvSpPr>
        <p:spPr>
          <a:xfrm>
            <a:off x="6762857" y="4280098"/>
            <a:ext cx="142952" cy="41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C5FC5-A2FE-4CCE-92BF-AF224AEF7A6C}"/>
              </a:ext>
            </a:extLst>
          </p:cNvPr>
          <p:cNvSpPr txBox="1"/>
          <p:nvPr/>
        </p:nvSpPr>
        <p:spPr>
          <a:xfrm>
            <a:off x="6905809" y="4303529"/>
            <a:ext cx="1213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13" name="Rounded Rectangular Callout 14">
            <a:extLst>
              <a:ext uri="{FF2B5EF4-FFF2-40B4-BE49-F238E27FC236}">
                <a16:creationId xmlns:a16="http://schemas.microsoft.com/office/drawing/2014/main" id="{28B56672-C75D-486B-835F-0A5B642FFEEF}"/>
              </a:ext>
            </a:extLst>
          </p:cNvPr>
          <p:cNvSpPr/>
          <p:nvPr/>
        </p:nvSpPr>
        <p:spPr>
          <a:xfrm>
            <a:off x="6386445" y="2020806"/>
            <a:ext cx="2733113" cy="651811"/>
          </a:xfrm>
          <a:prstGeom prst="wedgeRoundRectCallout">
            <a:avLst>
              <a:gd name="adj1" fmla="val -44606"/>
              <a:gd name="adj2" fmla="val 754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interpreters require at least one </a:t>
            </a:r>
            <a:r>
              <a:rPr lang="en-US" i="1" dirty="0"/>
              <a:t>let</a:t>
            </a:r>
            <a:r>
              <a:rPr lang="en-US" dirty="0"/>
              <a:t> </a:t>
            </a:r>
            <a:r>
              <a:rPr lang="en-GB" dirty="0"/>
              <a:t>clause</a:t>
            </a:r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77E412C-3A88-4B19-84D2-33C6C1A0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98DDC-6970-494C-851B-C09FEBC46093}"/>
                  </a:ext>
                </a:extLst>
              </p:cNvPr>
              <p:cNvSpPr txBox="1"/>
              <p:nvPr/>
            </p:nvSpPr>
            <p:spPr>
              <a:xfrm>
                <a:off x="2070661" y="2971979"/>
                <a:ext cx="20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FROM in SQL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98DDC-6970-494C-851B-C09FEBC4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61" y="2971979"/>
                <a:ext cx="2098844" cy="461665"/>
              </a:xfrm>
              <a:prstGeom prst="rect">
                <a:avLst/>
              </a:prstGeom>
              <a:blipFill>
                <a:blip r:embed="rId2"/>
                <a:stretch>
                  <a:fillRect l="-4651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DA0D5B-434A-45D9-BF26-285918BD9351}"/>
                  </a:ext>
                </a:extLst>
              </p:cNvPr>
              <p:cNvSpPr txBox="1"/>
              <p:nvPr/>
            </p:nvSpPr>
            <p:spPr>
              <a:xfrm>
                <a:off x="1907347" y="3706891"/>
                <a:ext cx="2262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WHERE in SQL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DA0D5B-434A-45D9-BF26-285918BD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47" y="3706891"/>
                <a:ext cx="2262158" cy="461665"/>
              </a:xfrm>
              <a:prstGeom prst="rect">
                <a:avLst/>
              </a:prstGeom>
              <a:blipFill>
                <a:blip r:embed="rId3"/>
                <a:stretch>
                  <a:fillRect l="-4313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E9EFEE-8F3F-4916-A2B1-98E043C339ED}"/>
                  </a:ext>
                </a:extLst>
              </p:cNvPr>
              <p:cNvSpPr txBox="1"/>
              <p:nvPr/>
            </p:nvSpPr>
            <p:spPr>
              <a:xfrm>
                <a:off x="1957553" y="4244822"/>
                <a:ext cx="2211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SELECT in SQL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E9EFEE-8F3F-4916-A2B1-98E043C3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53" y="4244822"/>
                <a:ext cx="2211952" cy="461665"/>
              </a:xfrm>
              <a:prstGeom prst="rect">
                <a:avLst/>
              </a:prstGeom>
              <a:blipFill>
                <a:blip r:embed="rId4"/>
                <a:stretch>
                  <a:fillRect l="-4132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5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D05-B806-4A64-B226-71AC2C7A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D97C-D595-4786-A57E-FCA2F8B8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start considering XQuery, intuitively SQL for XML</a:t>
            </a:r>
            <a:endParaRPr lang="en-GB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57737D0-0759-4C2F-A4A5-46E4AC72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XQuery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Extension of XPath by SQL-like features</a:t>
            </a:r>
          </a:p>
          <a:p>
            <a:pPr lvl="1"/>
            <a:r>
              <a:rPr lang="en-US" dirty="0"/>
              <a:t>Every XPath expression is an XQuery expression</a:t>
            </a:r>
          </a:p>
          <a:p>
            <a:r>
              <a:rPr lang="en-US" dirty="0"/>
              <a:t>More general </a:t>
            </a:r>
            <a:r>
              <a:rPr lang="en-US" dirty="0" err="1"/>
              <a:t>XQueries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FLWR</a:t>
            </a:r>
            <a:r>
              <a:rPr lang="en-US" dirty="0"/>
              <a:t> expressions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272"/>
              </a:spcBef>
            </a:pPr>
            <a:r>
              <a:rPr lang="en-US" dirty="0"/>
              <a:t>Return lists of values/nodes </a:t>
            </a:r>
            <a:r>
              <a:rPr lang="mr-IN" dirty="0"/>
              <a:t>…</a:t>
            </a:r>
            <a:r>
              <a:rPr lang="en-GB" dirty="0"/>
              <a:t> document-order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29512" y="3221334"/>
            <a:ext cx="3762908" cy="2056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</a:t>
            </a:r>
            <a:r>
              <a:rPr lang="en-US" sz="2000" b="1" dirty="0"/>
              <a:t>$doc </a:t>
            </a:r>
            <a:r>
              <a:rPr lang="en-US" sz="2000" dirty="0"/>
              <a:t>:= doc("</a:t>
            </a:r>
            <a:r>
              <a:rPr lang="en-US" sz="2000" dirty="0" err="1"/>
              <a:t>students.xml</a:t>
            </a:r>
            <a:r>
              <a:rPr lang="en-US" sz="2000" dirty="0"/>
              <a:t>")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 in </a:t>
            </a:r>
            <a:r>
              <a:rPr lang="en-US" sz="2000" b="1" dirty="0"/>
              <a:t>$doc</a:t>
            </a:r>
            <a:r>
              <a:rPr lang="en-US" sz="2000" dirty="0"/>
              <a:t>/students/student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where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/module = "COMP207"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b="1" dirty="0">
                <a:solidFill>
                  <a:schemeClr val="accent2"/>
                </a:solidFill>
              </a:rPr>
              <a:t>$s</a:t>
            </a:r>
            <a:r>
              <a:rPr lang="en-US" sz="2000" dirty="0"/>
              <a:t>/name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064102" y="3308616"/>
            <a:ext cx="2304255" cy="461665"/>
            <a:chOff x="467545" y="3227003"/>
            <a:chExt cx="2304255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467545" y="3227003"/>
              <a:ext cx="1422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L</a:t>
              </a:r>
              <a:r>
                <a:rPr lang="en-US" sz="2400" dirty="0"/>
                <a:t>et clause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08108" y="3489130"/>
              <a:ext cx="863692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ular Callout 26"/>
          <p:cNvSpPr/>
          <p:nvPr/>
        </p:nvSpPr>
        <p:spPr>
          <a:xfrm>
            <a:off x="6207114" y="5323703"/>
            <a:ext cx="1617079" cy="456112"/>
          </a:xfrm>
          <a:prstGeom prst="wedgeRoundRectCallout">
            <a:avLst>
              <a:gd name="adj1" fmla="val -35907"/>
              <a:gd name="adj2" fmla="val -802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Case </a:t>
            </a:r>
            <a:r>
              <a:rPr lang="en-US" dirty="0"/>
              <a:t>sensitive!</a:t>
            </a:r>
          </a:p>
        </p:txBody>
      </p:sp>
      <p:sp>
        <p:nvSpPr>
          <p:cNvPr id="29" name="Oval 28"/>
          <p:cNvSpPr/>
          <p:nvPr/>
        </p:nvSpPr>
        <p:spPr>
          <a:xfrm>
            <a:off x="9269639" y="333502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571082" y="5394702"/>
            <a:ext cx="771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“Anna”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57" idx="4"/>
            <a:endCxn id="29" idx="0"/>
          </p:cNvCxnSpPr>
          <p:nvPr/>
        </p:nvCxnSpPr>
        <p:spPr>
          <a:xfrm>
            <a:off x="9406995" y="2718525"/>
            <a:ext cx="0" cy="6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418061" y="2840578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269639" y="244381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269639" y="4221353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431512" y="3744895"/>
            <a:ext cx="82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9" idx="4"/>
            <a:endCxn id="59" idx="0"/>
          </p:cNvCxnSpPr>
          <p:nvPr/>
        </p:nvCxnSpPr>
        <p:spPr>
          <a:xfrm>
            <a:off x="9406995" y="3609739"/>
            <a:ext cx="0" cy="61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558768" y="242088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$doc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554147" y="4175502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$s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823723" y="510767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59" idx="3"/>
            <a:endCxn id="68" idx="0"/>
          </p:cNvCxnSpPr>
          <p:nvPr/>
        </p:nvCxnSpPr>
        <p:spPr>
          <a:xfrm flipH="1">
            <a:off x="8961080" y="4455835"/>
            <a:ext cx="348791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687819" y="510767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59" idx="5"/>
            <a:endCxn id="73" idx="0"/>
          </p:cNvCxnSpPr>
          <p:nvPr/>
        </p:nvCxnSpPr>
        <p:spPr>
          <a:xfrm>
            <a:off x="9504121" y="4455835"/>
            <a:ext cx="321055" cy="6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571081" y="4518167"/>
            <a:ext cx="65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name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596787" y="4518167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module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252872" y="5394702"/>
            <a:ext cx="1194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“COMP207”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064102" y="3770281"/>
            <a:ext cx="2304255" cy="461665"/>
            <a:chOff x="467545" y="3688668"/>
            <a:chExt cx="2304255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467545" y="36886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F</a:t>
              </a:r>
              <a:r>
                <a:rPr lang="en-US" sz="2400" dirty="0"/>
                <a:t>or clause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908108" y="3909430"/>
              <a:ext cx="863692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064102" y="4231946"/>
            <a:ext cx="2304255" cy="461665"/>
            <a:chOff x="467545" y="4150333"/>
            <a:chExt cx="2304255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7545" y="4150333"/>
              <a:ext cx="1889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</a:t>
              </a:r>
              <a:r>
                <a:rPr lang="en-US" sz="2400" dirty="0"/>
                <a:t>here clause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340156" y="4413486"/>
              <a:ext cx="43164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064100" y="4693611"/>
            <a:ext cx="2304256" cy="461665"/>
            <a:chOff x="467544" y="4611998"/>
            <a:chExt cx="2304256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467544" y="4611998"/>
              <a:ext cx="1896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</a:t>
              </a:r>
              <a:r>
                <a:rPr lang="en-US" sz="2400" dirty="0"/>
                <a:t>eturn clause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340156" y="4870238"/>
              <a:ext cx="43164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F03750A9-920E-4641-B2C0-3449F600A1A1}"/>
              </a:ext>
            </a:extLst>
          </p:cNvPr>
          <p:cNvSpPr/>
          <p:nvPr/>
        </p:nvSpPr>
        <p:spPr>
          <a:xfrm>
            <a:off x="1916951" y="3429000"/>
            <a:ext cx="147149" cy="673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E8FB6-EE97-4A6D-BB71-8D5B00FE43D4}"/>
                  </a:ext>
                </a:extLst>
              </p:cNvPr>
              <p:cNvSpPr txBox="1"/>
              <p:nvPr/>
            </p:nvSpPr>
            <p:spPr>
              <a:xfrm>
                <a:off x="-56781" y="3539448"/>
                <a:ext cx="202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2400" dirty="0"/>
                  <a:t>FROM in SQL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E8FB6-EE97-4A6D-BB71-8D5B00FE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81" y="3539448"/>
                <a:ext cx="2029915" cy="461665"/>
              </a:xfrm>
              <a:prstGeom prst="rect">
                <a:avLst/>
              </a:prstGeom>
              <a:blipFill>
                <a:blip r:embed="rId2"/>
                <a:stretch>
                  <a:fillRect t="-10667" r="-3604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DEA395-53AD-4248-B4BF-DDB994CC8A22}"/>
                  </a:ext>
                </a:extLst>
              </p:cNvPr>
              <p:cNvSpPr txBox="1"/>
              <p:nvPr/>
            </p:nvSpPr>
            <p:spPr>
              <a:xfrm>
                <a:off x="-55474" y="4252534"/>
                <a:ext cx="21932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2400" dirty="0"/>
                  <a:t>WHERE in SQL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DEA395-53AD-4248-B4BF-DDB994CC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74" y="4252534"/>
                <a:ext cx="2193229" cy="461665"/>
              </a:xfrm>
              <a:prstGeom prst="rect">
                <a:avLst/>
              </a:prstGeom>
              <a:blipFill>
                <a:blip r:embed="rId3"/>
                <a:stretch>
                  <a:fillRect t="-10667" r="-333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C0A2-B2E7-4F78-A62E-D94D471CD889}"/>
                  </a:ext>
                </a:extLst>
              </p:cNvPr>
              <p:cNvSpPr txBox="1"/>
              <p:nvPr/>
            </p:nvSpPr>
            <p:spPr>
              <a:xfrm>
                <a:off x="-56781" y="4714199"/>
                <a:ext cx="2143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2400" dirty="0"/>
                  <a:t>SELECT in SQL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52C0A2-B2E7-4F78-A62E-D94D471C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81" y="4714199"/>
                <a:ext cx="2143023" cy="461665"/>
              </a:xfrm>
              <a:prstGeom prst="rect">
                <a:avLst/>
              </a:prstGeom>
              <a:blipFill>
                <a:blip r:embed="rId4"/>
                <a:stretch>
                  <a:fillRect t="-10526" r="-3704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6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27" grpId="0" animBg="1"/>
      <p:bldP spid="29" grpId="0" animBg="1"/>
      <p:bldP spid="36" grpId="0"/>
      <p:bldP spid="56" grpId="0"/>
      <p:bldP spid="57" grpId="0" animBg="1"/>
      <p:bldP spid="59" grpId="0" animBg="1"/>
      <p:bldP spid="60" grpId="0"/>
      <p:bldP spid="66" grpId="0"/>
      <p:bldP spid="67" grpId="0"/>
      <p:bldP spid="68" grpId="0" animBg="1"/>
      <p:bldP spid="73" grpId="0" animBg="1"/>
      <p:bldP spid="77" grpId="0"/>
      <p:bldP spid="78" grpId="0"/>
      <p:bldP spid="79" grpId="0"/>
      <p:bldP spid="2" grpId="0" animBg="1"/>
      <p:bldP spid="8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38C-C162-430E-B371-070763A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Zorba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77B6-3E1B-4463-BCE0-F649DE0C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382D38-BDF1-4D25-8D87-AB8AABE0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FLWR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Extreme case: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367808" y="2146946"/>
            <a:ext cx="2448272" cy="61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for clauses &amp;</a:t>
            </a:r>
            <a:br>
              <a:rPr lang="en-US"/>
            </a:br>
            <a:r>
              <a:rPr lang="en-US"/>
              <a:t>let clauses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4112" y="2132857"/>
            <a:ext cx="221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any number,</a:t>
            </a:r>
            <a:br>
              <a:rPr lang="en-US" dirty="0"/>
            </a:br>
            <a:r>
              <a:rPr lang="en-US" dirty="0"/>
              <a:t>interleaved arbitrarily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960096" y="2146947"/>
            <a:ext cx="144016" cy="61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7808" y="2939034"/>
            <a:ext cx="2448272" cy="395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where clause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961160" y="2939035"/>
            <a:ext cx="142952" cy="403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04113" y="2952232"/>
            <a:ext cx="9644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7808" y="3530950"/>
            <a:ext cx="2448272" cy="416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clause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961160" y="3530951"/>
            <a:ext cx="142952" cy="41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04112" y="3554382"/>
            <a:ext cx="1213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3716" y="4516403"/>
            <a:ext cx="4762284" cy="671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return </a:t>
            </a:r>
            <a:r>
              <a:rPr lang="en-US" sz="2000" dirty="0">
                <a:solidFill>
                  <a:schemeClr val="tx1"/>
                </a:solidFill>
              </a:rPr>
              <a:t>&lt;greeting&gt;Hello World!&lt;/greeting&gt;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584748" y="1271659"/>
            <a:ext cx="2733113" cy="651811"/>
          </a:xfrm>
          <a:prstGeom prst="wedgeRoundRectCallout">
            <a:avLst>
              <a:gd name="adj1" fmla="val -44606"/>
              <a:gd name="adj2" fmla="val 754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interpreters require at least one </a:t>
            </a:r>
            <a:r>
              <a:rPr lang="en-US" i="1" dirty="0"/>
              <a:t>let</a:t>
            </a:r>
            <a:r>
              <a:rPr lang="en-US" dirty="0"/>
              <a:t> </a:t>
            </a:r>
            <a:r>
              <a:rPr lang="en-GB" dirty="0"/>
              <a:t>clause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31808" y="5105356"/>
            <a:ext cx="5382809" cy="979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let $hello := &lt;greeting&gt;</a:t>
            </a:r>
            <a:r>
              <a:rPr lang="en-US" sz="2000" dirty="0">
                <a:solidFill>
                  <a:schemeClr val="tx1"/>
                </a:solidFill>
              </a:rPr>
              <a:t>Hello World</a:t>
            </a:r>
            <a:r>
              <a:rPr lang="en-US" sz="2000"/>
              <a:t>!&lt;/greeting&gt; </a:t>
            </a:r>
            <a:endParaRPr lang="en-US" sz="2000" dirty="0"/>
          </a:p>
          <a:p>
            <a:r>
              <a:rPr lang="en-US" sz="2000" dirty="0"/>
              <a:t>return </a:t>
            </a:r>
            <a:r>
              <a:rPr lang="en-US" sz="2000" dirty="0">
                <a:solidFill>
                  <a:schemeClr val="tx1"/>
                </a:solidFill>
              </a:rPr>
              <a:t>$hello</a:t>
            </a:r>
          </a:p>
        </p:txBody>
      </p:sp>
    </p:spTree>
    <p:extLst>
      <p:ext uri="{BB962C8B-B14F-4D97-AF65-F5344CB8AC3E}">
        <p14:creationId xmlns:p14="http://schemas.microsoft.com/office/powerpoint/2010/main" val="16113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38C-C162-430E-B371-070763A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case in Zorba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77B6-3E1B-4463-BCE0-F649DE0C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382D38-BDF1-4D25-8D87-AB8AABE0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1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Assigns the result of </a:t>
            </a:r>
            <a:r>
              <a:rPr lang="en-US" b="1" dirty="0"/>
              <a:t>XQuery expression</a:t>
            </a:r>
            <a:r>
              <a:rPr lang="en-US" dirty="0"/>
              <a:t> to </a:t>
            </a:r>
            <a:r>
              <a:rPr lang="en-US" b="1" dirty="0"/>
              <a:t>variable</a:t>
            </a:r>
          </a:p>
          <a:p>
            <a:pPr>
              <a:spcBef>
                <a:spcPts val="2472"/>
              </a:spcBef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let $doc := doc("</a:t>
            </a:r>
            <a:r>
              <a:rPr lang="en-US" dirty="0" err="1"/>
              <a:t>students.xml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let $</a:t>
            </a:r>
            <a:r>
              <a:rPr lang="en-US" dirty="0" err="1"/>
              <a:t>student_names</a:t>
            </a:r>
            <a:r>
              <a:rPr lang="en-US" dirty="0"/>
              <a:t> := $doc/students/student/name</a:t>
            </a:r>
          </a:p>
          <a:p>
            <a:pPr>
              <a:spcBef>
                <a:spcPts val="2472"/>
              </a:spcBef>
            </a:pPr>
            <a:r>
              <a:rPr lang="en-US" dirty="0"/>
              <a:t>Variable names:</a:t>
            </a:r>
          </a:p>
          <a:p>
            <a:pPr lvl="1"/>
            <a:r>
              <a:rPr lang="en-US" dirty="0"/>
              <a:t>Start with $ (e.g., $doc, $x, $student)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75442" y="2160000"/>
            <a:ext cx="4614038" cy="732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400" dirty="0"/>
              <a:t>let </a:t>
            </a:r>
            <a:r>
              <a:rPr lang="en-US" sz="2400" b="1" dirty="0"/>
              <a:t>variable</a:t>
            </a:r>
            <a:r>
              <a:rPr lang="en-US" sz="2400" dirty="0"/>
              <a:t> := </a:t>
            </a:r>
            <a:r>
              <a:rPr lang="en-US" sz="2400" b="1" dirty="0"/>
              <a:t>XQuery expression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93236" y="3645025"/>
            <a:ext cx="4392488" cy="720443"/>
          </a:xfrm>
          <a:prstGeom prst="wedgeRoundRectCallout">
            <a:avLst>
              <a:gd name="adj1" fmla="val -35907"/>
              <a:gd name="adj2" fmla="val 683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doc("</a:t>
            </a:r>
            <a:r>
              <a:rPr lang="en-US" dirty="0" err="1"/>
              <a:t>students.xml</a:t>
            </a:r>
            <a:r>
              <a:rPr lang="en-US" dirty="0"/>
              <a:t>") is an XPath that returns the document node of “</a:t>
            </a:r>
            <a:r>
              <a:rPr lang="en-US" dirty="0" err="1"/>
              <a:t>students.xml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Consider each item in the result of </a:t>
            </a:r>
            <a:r>
              <a:rPr lang="en-US" b="1" dirty="0"/>
              <a:t>XQuery expression </a:t>
            </a:r>
            <a:br>
              <a:rPr lang="en-US" b="1" dirty="0"/>
            </a:br>
            <a:r>
              <a:rPr lang="en-US" dirty="0"/>
              <a:t>in turn (same order as in the result)</a:t>
            </a:r>
          </a:p>
          <a:p>
            <a:pPr lvl="1"/>
            <a:r>
              <a:rPr lang="en-US" dirty="0"/>
              <a:t>For each item, assign it to </a:t>
            </a:r>
            <a:r>
              <a:rPr lang="en-US" b="1" dirty="0"/>
              <a:t>variable</a:t>
            </a:r>
            <a:r>
              <a:rPr lang="en-US" dirty="0"/>
              <a:t> &amp; execute whatever follows the </a:t>
            </a:r>
            <a:r>
              <a:rPr lang="en-US" i="1" dirty="0"/>
              <a:t>for</a:t>
            </a:r>
            <a:r>
              <a:rPr lang="en-US" dirty="0"/>
              <a:t> clause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$s in $doc/students/student</a:t>
            </a:r>
          </a:p>
          <a:p>
            <a:pPr lvl="1"/>
            <a:r>
              <a:rPr lang="en-US" dirty="0"/>
              <a:t>for $name in $doc//student[module="COMP207"]/name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675600" y="2160000"/>
            <a:ext cx="4577362" cy="732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400" dirty="0"/>
              <a:t>for </a:t>
            </a:r>
            <a:r>
              <a:rPr lang="en-US" sz="2400" b="1" dirty="0"/>
              <a:t>variable</a:t>
            </a:r>
            <a:r>
              <a:rPr lang="en-US" sz="2400" dirty="0"/>
              <a:t> in </a:t>
            </a:r>
            <a:r>
              <a:rPr lang="en-US" sz="2400" b="1" dirty="0"/>
              <a:t>XQuery expression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9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Execution:</a:t>
            </a:r>
          </a:p>
          <a:p>
            <a:pPr lvl="1"/>
            <a:r>
              <a:rPr lang="en-US" dirty="0"/>
              <a:t>Evaluate all the conditions</a:t>
            </a:r>
          </a:p>
          <a:p>
            <a:pPr lvl="1"/>
            <a:r>
              <a:rPr lang="en-US" dirty="0"/>
              <a:t>If the conditions are true, then execute the return clause</a:t>
            </a:r>
          </a:p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e.g. comparison between XPath and constant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where $s/module = “COMP207”</a:t>
            </a:r>
          </a:p>
          <a:p>
            <a:pPr lvl="1"/>
            <a:r>
              <a:rPr lang="en-US" dirty="0"/>
              <a:t>where $s/year &gt;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675600" y="2160000"/>
            <a:ext cx="4638725" cy="732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0000" tIns="180000" rIns="180000" bIns="180000" rtlCol="0">
            <a:spAutoFit/>
          </a:bodyPr>
          <a:lstStyle/>
          <a:p>
            <a:pPr algn="ctr"/>
            <a:r>
              <a:rPr lang="en-US" sz="2400" dirty="0"/>
              <a:t>where </a:t>
            </a:r>
            <a:r>
              <a:rPr lang="en-US" sz="2400" b="1" dirty="0"/>
              <a:t>condition 1</a:t>
            </a:r>
            <a:r>
              <a:rPr lang="en-US" sz="2400" dirty="0"/>
              <a:t>,</a:t>
            </a:r>
            <a:r>
              <a:rPr lang="en-US" sz="2400" b="1" dirty="0"/>
              <a:t> condition 2</a:t>
            </a:r>
            <a:r>
              <a:rPr lang="en-US" sz="2400" dirty="0"/>
              <a:t>, </a:t>
            </a:r>
            <a:r>
              <a:rPr lang="mr-IN" sz="2400" dirty="0"/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379998" y="4100628"/>
            <a:ext cx="2830803" cy="480501"/>
          </a:xfrm>
          <a:prstGeom prst="wedgeRoundRectCallout">
            <a:avLst>
              <a:gd name="adj1" fmla="val -35907"/>
              <a:gd name="adj2" fmla="val 683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Existential semantics again!</a:t>
            </a:r>
          </a:p>
        </p:txBody>
      </p:sp>
    </p:spTree>
    <p:extLst>
      <p:ext uri="{BB962C8B-B14F-4D97-AF65-F5344CB8AC3E}">
        <p14:creationId xmlns:p14="http://schemas.microsoft.com/office/powerpoint/2010/main" val="228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707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Basic XQuery</vt:lpstr>
      <vt:lpstr>Overview of this video</vt:lpstr>
      <vt:lpstr>XQuery</vt:lpstr>
      <vt:lpstr>Example in Zorba</vt:lpstr>
      <vt:lpstr>FLWR Expressions</vt:lpstr>
      <vt:lpstr>Extreme case in Zorba</vt:lpstr>
      <vt:lpstr>Let Clauses</vt:lpstr>
      <vt:lpstr>For Clauses</vt:lpstr>
      <vt:lpstr>Where Clauses</vt:lpstr>
      <vt:lpstr>Careful With Conditions</vt:lpstr>
      <vt:lpstr>Other Types of Conditions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XQuery</dc:title>
  <dc:creator>Rasmus Ibsen-Jensen</dc:creator>
  <cp:lastModifiedBy>Rasmus Ibsen-Jensen</cp:lastModifiedBy>
  <cp:revision>4</cp:revision>
  <dcterms:created xsi:type="dcterms:W3CDTF">2020-12-27T19:22:08Z</dcterms:created>
  <dcterms:modified xsi:type="dcterms:W3CDTF">2020-12-27T21:32:53Z</dcterms:modified>
</cp:coreProperties>
</file>