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83" r:id="rId4"/>
    <p:sldId id="378" r:id="rId5"/>
    <p:sldId id="381" r:id="rId6"/>
    <p:sldId id="382" r:id="rId7"/>
    <p:sldId id="384" r:id="rId8"/>
    <p:sldId id="386" r:id="rId9"/>
    <p:sldId id="463" r:id="rId10"/>
    <p:sldId id="465" r:id="rId11"/>
    <p:sldId id="467" r:id="rId12"/>
    <p:sldId id="4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2F52-E4AE-4425-9FEF-671ADEE59448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36CA-1265-4724-8492-3A74A0F1551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78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2F52-E4AE-4425-9FEF-671ADEE59448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36CA-1265-4724-8492-3A74A0F15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38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2F52-E4AE-4425-9FEF-671ADEE59448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36CA-1265-4724-8492-3A74A0F15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05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2F52-E4AE-4425-9FEF-671ADEE59448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36CA-1265-4724-8492-3A74A0F15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10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2F52-E4AE-4425-9FEF-671ADEE59448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36CA-1265-4724-8492-3A74A0F1551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56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2F52-E4AE-4425-9FEF-671ADEE59448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36CA-1265-4724-8492-3A74A0F15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32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2F52-E4AE-4425-9FEF-671ADEE59448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36CA-1265-4724-8492-3A74A0F15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50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2F52-E4AE-4425-9FEF-671ADEE59448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36CA-1265-4724-8492-3A74A0F15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08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2F52-E4AE-4425-9FEF-671ADEE59448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36CA-1265-4724-8492-3A74A0F15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05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8C2F52-E4AE-4425-9FEF-671ADEE59448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4D36CA-1265-4724-8492-3A74A0F15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66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2F52-E4AE-4425-9FEF-671ADEE59448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36CA-1265-4724-8492-3A74A0F15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94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8C2F52-E4AE-4425-9FEF-671ADEE59448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4D36CA-1265-4724-8492-3A74A0F1551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76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B96-2667-47C1-818B-159D276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305178" cy="3566160"/>
          </a:xfrm>
        </p:spPr>
        <p:txBody>
          <a:bodyPr/>
          <a:lstStyle/>
          <a:p>
            <a:r>
              <a:rPr lang="en-US" dirty="0"/>
              <a:t>XQuery examples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EE31D-9A36-4FFB-945C-34BFE2C9F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78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10732" y="4263811"/>
            <a:ext cx="8229600" cy="2372332"/>
          </a:xfrm>
        </p:spPr>
        <p:txBody>
          <a:bodyPr>
            <a:normAutofit/>
          </a:bodyPr>
          <a:lstStyle/>
          <a:p>
            <a:pPr marL="457200" lvl="1" indent="0">
              <a:spcBef>
                <a:spcPts val="1080"/>
              </a:spcBef>
              <a:buNone/>
            </a:pPr>
            <a:r>
              <a:rPr lang="en-US" sz="2200" dirty="0"/>
              <a:t>Return pairs of titles such that the former is cheaper than the latter</a:t>
            </a:r>
          </a:p>
          <a:p>
            <a:pPr lvl="1">
              <a:spcBef>
                <a:spcPts val="1080"/>
              </a:spcBef>
            </a:pPr>
            <a:r>
              <a:rPr lang="en-US" sz="2200" dirty="0"/>
              <a:t>let </a:t>
            </a:r>
            <a:r>
              <a:rPr lang="en-US" sz="2200" b="1" dirty="0"/>
              <a:t>$doc</a:t>
            </a:r>
            <a:r>
              <a:rPr lang="en-US" sz="2200" dirty="0"/>
              <a:t>:=doc("</a:t>
            </a:r>
            <a:r>
              <a:rPr lang="en-US" sz="2200" dirty="0" err="1"/>
              <a:t>mydoc.xml</a:t>
            </a:r>
            <a:r>
              <a:rPr lang="en-US" sz="2200" dirty="0"/>
              <a:t>")</a:t>
            </a:r>
            <a:br>
              <a:rPr lang="en-US" sz="2200" dirty="0"/>
            </a:br>
            <a:r>
              <a:rPr lang="en-US" sz="2200" dirty="0"/>
              <a:t>for </a:t>
            </a:r>
            <a:r>
              <a:rPr lang="en-US" sz="2000" b="1" dirty="0">
                <a:solidFill>
                  <a:schemeClr val="accent2"/>
                </a:solidFill>
              </a:rPr>
              <a:t>$first</a:t>
            </a:r>
            <a:r>
              <a:rPr lang="en-US" sz="2200" dirty="0"/>
              <a:t> in </a:t>
            </a:r>
            <a:r>
              <a:rPr lang="en-US" sz="2200" b="1" dirty="0"/>
              <a:t>$doc</a:t>
            </a:r>
            <a:r>
              <a:rPr lang="en-US" sz="2200" dirty="0"/>
              <a:t>//*[price]</a:t>
            </a:r>
            <a:br>
              <a:rPr lang="en-US" sz="2200" dirty="0"/>
            </a:br>
            <a:r>
              <a:rPr lang="en-US" sz="2200" dirty="0"/>
              <a:t>for </a:t>
            </a:r>
            <a:r>
              <a:rPr lang="en-US" sz="2200" b="1" dirty="0">
                <a:solidFill>
                  <a:schemeClr val="accent3"/>
                </a:solidFill>
              </a:rPr>
              <a:t>$second </a:t>
            </a:r>
            <a:r>
              <a:rPr lang="en-US" sz="2200" dirty="0"/>
              <a:t>in </a:t>
            </a:r>
            <a:r>
              <a:rPr lang="en-US" sz="2200" b="1" dirty="0"/>
              <a:t>$doc</a:t>
            </a:r>
            <a:r>
              <a:rPr lang="en-US" sz="2200" dirty="0"/>
              <a:t>//*[price]</a:t>
            </a:r>
            <a:br>
              <a:rPr lang="en-US" sz="2200" dirty="0"/>
            </a:br>
            <a:r>
              <a:rPr lang="en-US" sz="2200" dirty="0"/>
              <a:t>where </a:t>
            </a:r>
            <a:r>
              <a:rPr lang="en-US" sz="2000" b="1" dirty="0">
                <a:solidFill>
                  <a:schemeClr val="accent2"/>
                </a:solidFill>
              </a:rPr>
              <a:t>$first</a:t>
            </a:r>
            <a:r>
              <a:rPr lang="en-US" sz="2200" dirty="0"/>
              <a:t>/price&lt;</a:t>
            </a:r>
            <a:r>
              <a:rPr lang="en-US" sz="2200" b="1" dirty="0">
                <a:solidFill>
                  <a:schemeClr val="accent3"/>
                </a:solidFill>
              </a:rPr>
              <a:t> $second</a:t>
            </a:r>
            <a:r>
              <a:rPr lang="en-US" sz="2200" dirty="0"/>
              <a:t>/price</a:t>
            </a:r>
            <a:br>
              <a:rPr lang="en-US" sz="2200" dirty="0"/>
            </a:br>
            <a:r>
              <a:rPr lang="en-US" sz="2200" dirty="0"/>
              <a:t>return </a:t>
            </a:r>
            <a:r>
              <a:rPr lang="en-US" sz="2000" dirty="0">
                <a:solidFill>
                  <a:schemeClr val="accent6"/>
                </a:solidFill>
              </a:rPr>
              <a:t>&lt;pair&gt; </a:t>
            </a:r>
            <a:r>
              <a:rPr lang="en-US" sz="2200" dirty="0"/>
              <a:t>{</a:t>
            </a:r>
            <a:r>
              <a:rPr lang="en-US" sz="2000" b="1" dirty="0">
                <a:solidFill>
                  <a:schemeClr val="accent2"/>
                </a:solidFill>
              </a:rPr>
              <a:t>$first</a:t>
            </a:r>
            <a:r>
              <a:rPr lang="en-US" sz="2200" dirty="0"/>
              <a:t>/title},{</a:t>
            </a:r>
            <a:r>
              <a:rPr lang="en-US" sz="2200" b="1" dirty="0">
                <a:solidFill>
                  <a:schemeClr val="accent3"/>
                </a:solidFill>
              </a:rPr>
              <a:t>$second</a:t>
            </a:r>
            <a:r>
              <a:rPr lang="en-US" sz="2200" dirty="0"/>
              <a:t>/title}</a:t>
            </a:r>
            <a:r>
              <a:rPr lang="en-US" sz="2000" dirty="0">
                <a:solidFill>
                  <a:schemeClr val="accent6"/>
                </a:solidFill>
              </a:rPr>
              <a:t> &lt;/pair&gt;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897952" y="2185392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43036" y="2761456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6" idx="2"/>
            <a:endCxn id="10" idx="7"/>
          </p:cNvCxnSpPr>
          <p:nvPr/>
        </p:nvCxnSpPr>
        <p:spPr>
          <a:xfrm flipH="1">
            <a:off x="3227424" y="2293404"/>
            <a:ext cx="2670528" cy="499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770192" y="3400400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0" idx="3"/>
            <a:endCxn id="16" idx="0"/>
          </p:cNvCxnSpPr>
          <p:nvPr/>
        </p:nvCxnSpPr>
        <p:spPr>
          <a:xfrm flipH="1">
            <a:off x="2878204" y="2945844"/>
            <a:ext cx="196468" cy="45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32052" y="2226199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book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25582" y="3068960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title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24" name="Straight Arrow Connector 23"/>
          <p:cNvCxnSpPr>
            <a:stCxn id="10" idx="5"/>
            <a:endCxn id="27" idx="0"/>
          </p:cNvCxnSpPr>
          <p:nvPr/>
        </p:nvCxnSpPr>
        <p:spPr>
          <a:xfrm>
            <a:off x="3227424" y="2945844"/>
            <a:ext cx="154836" cy="46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74248" y="3405968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271972" y="2973027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author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393896" y="2755888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6" idx="3"/>
            <a:endCxn id="31" idx="7"/>
          </p:cNvCxnSpPr>
          <p:nvPr/>
        </p:nvCxnSpPr>
        <p:spPr>
          <a:xfrm flipH="1">
            <a:off x="5578284" y="2369780"/>
            <a:ext cx="351304" cy="41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64334" y="2395476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book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37" name="Straight Arrow Connector 36"/>
          <p:cNvCxnSpPr>
            <a:stCxn id="31" idx="3"/>
            <a:endCxn id="40" idx="7"/>
          </p:cNvCxnSpPr>
          <p:nvPr/>
        </p:nvCxnSpPr>
        <p:spPr>
          <a:xfrm flipH="1">
            <a:off x="4641960" y="2940276"/>
            <a:ext cx="783572" cy="49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457572" y="3400400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146378" y="3058242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ebook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241768" y="402873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0" idx="3"/>
            <a:endCxn id="43" idx="0"/>
          </p:cNvCxnSpPr>
          <p:nvPr/>
        </p:nvCxnSpPr>
        <p:spPr>
          <a:xfrm flipH="1">
            <a:off x="4349780" y="3584788"/>
            <a:ext cx="139428" cy="44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21726" y="3789040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title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673816" y="4044546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685354" y="3614380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price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5" name="Straight Arrow Connector 54"/>
          <p:cNvCxnSpPr>
            <a:stCxn id="40" idx="5"/>
            <a:endCxn id="53" idx="0"/>
          </p:cNvCxnSpPr>
          <p:nvPr/>
        </p:nvCxnSpPr>
        <p:spPr>
          <a:xfrm>
            <a:off x="4641960" y="3584788"/>
            <a:ext cx="139868" cy="45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929758" y="3400682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703667" y="402873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135715" y="4044546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58" idx="5"/>
            <a:endCxn id="60" idx="0"/>
          </p:cNvCxnSpPr>
          <p:nvPr/>
        </p:nvCxnSpPr>
        <p:spPr>
          <a:xfrm>
            <a:off x="6114147" y="3585070"/>
            <a:ext cx="129581" cy="45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3"/>
            <a:endCxn id="59" idx="0"/>
          </p:cNvCxnSpPr>
          <p:nvPr/>
        </p:nvCxnSpPr>
        <p:spPr>
          <a:xfrm flipH="1">
            <a:off x="5811680" y="3585070"/>
            <a:ext cx="149715" cy="44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1" idx="5"/>
            <a:endCxn id="58" idx="1"/>
          </p:cNvCxnSpPr>
          <p:nvPr/>
        </p:nvCxnSpPr>
        <p:spPr>
          <a:xfrm>
            <a:off x="5578284" y="2940276"/>
            <a:ext cx="383110" cy="49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065056" y="336876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393897" y="3611653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title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70285" y="3658963"/>
            <a:ext cx="752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format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120776" y="2894818"/>
            <a:ext cx="102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hardcover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81" name="Straight Arrow Connector 80"/>
          <p:cNvCxnSpPr>
            <a:stCxn id="31" idx="6"/>
            <a:endCxn id="70" idx="1"/>
          </p:cNvCxnSpPr>
          <p:nvPr/>
        </p:nvCxnSpPr>
        <p:spPr>
          <a:xfrm>
            <a:off x="5609920" y="2863900"/>
            <a:ext cx="1486772" cy="53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301498" y="2853806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author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8634256" y="275823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6" idx="6"/>
            <a:endCxn id="86" idx="1"/>
          </p:cNvCxnSpPr>
          <p:nvPr/>
        </p:nvCxnSpPr>
        <p:spPr>
          <a:xfrm>
            <a:off x="6113976" y="2293404"/>
            <a:ext cx="2551916" cy="49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333484" y="2240098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film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10272464" y="400506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>
            <a:stCxn id="105" idx="7"/>
          </p:cNvCxnSpPr>
          <p:nvPr/>
        </p:nvCxnSpPr>
        <p:spPr>
          <a:xfrm>
            <a:off x="9322700" y="3395392"/>
            <a:ext cx="1022870" cy="61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622441" y="3331800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title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8794606" y="4057663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9547243" y="4059558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9138312" y="3363755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>
            <a:stCxn id="86" idx="5"/>
            <a:endCxn id="105" idx="0"/>
          </p:cNvCxnSpPr>
          <p:nvPr/>
        </p:nvCxnSpPr>
        <p:spPr>
          <a:xfrm>
            <a:off x="8818644" y="2942623"/>
            <a:ext cx="427680" cy="421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9003032" y="2905972"/>
            <a:ext cx="763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variant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117" name="Straight Arrow Connector 116"/>
          <p:cNvCxnSpPr>
            <a:stCxn id="105" idx="3"/>
            <a:endCxn id="103" idx="0"/>
          </p:cNvCxnSpPr>
          <p:nvPr/>
        </p:nvCxnSpPr>
        <p:spPr>
          <a:xfrm flipH="1">
            <a:off x="8902618" y="3548143"/>
            <a:ext cx="267330" cy="50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5" idx="5"/>
            <a:endCxn id="104" idx="0"/>
          </p:cNvCxnSpPr>
          <p:nvPr/>
        </p:nvCxnSpPr>
        <p:spPr>
          <a:xfrm>
            <a:off x="9322701" y="3548144"/>
            <a:ext cx="332555" cy="51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8223483" y="3595384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medium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9448298" y="3584836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price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7548731" y="402873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58" idx="6"/>
            <a:endCxn id="148" idx="1"/>
          </p:cNvCxnSpPr>
          <p:nvPr/>
        </p:nvCxnSpPr>
        <p:spPr>
          <a:xfrm>
            <a:off x="6145783" y="3508694"/>
            <a:ext cx="1434585" cy="55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050943" y="3639326"/>
            <a:ext cx="752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format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2135560" y="3429000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10" idx="1"/>
            <a:endCxn id="62" idx="7"/>
          </p:cNvCxnSpPr>
          <p:nvPr/>
        </p:nvCxnSpPr>
        <p:spPr>
          <a:xfrm flipH="1">
            <a:off x="2319948" y="2793092"/>
            <a:ext cx="754724" cy="66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039772" y="3034866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price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14775" y="3429810"/>
            <a:ext cx="1034900" cy="851932"/>
            <a:chOff x="668172" y="2945492"/>
            <a:chExt cx="1034900" cy="851932"/>
          </a:xfrm>
        </p:grpSpPr>
        <p:sp>
          <p:nvSpPr>
            <p:cNvPr id="68" name="Oval 67"/>
            <p:cNvSpPr/>
            <p:nvPr/>
          </p:nvSpPr>
          <p:spPr>
            <a:xfrm>
              <a:off x="763960" y="3581400"/>
              <a:ext cx="216024" cy="2160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948348" y="2945492"/>
              <a:ext cx="754724" cy="667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68172" y="3187266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3"/>
                  </a:solidFill>
                </a:rPr>
                <a:t>price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5C88364C-E6AF-40AA-BBDC-6E4BDC86847C}"/>
              </a:ext>
            </a:extLst>
          </p:cNvPr>
          <p:cNvSpPr/>
          <p:nvPr/>
        </p:nvSpPr>
        <p:spPr>
          <a:xfrm>
            <a:off x="5897952" y="1764121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096C3C-0581-49F9-A2D6-ADCBBA4AEB6E}"/>
              </a:ext>
            </a:extLst>
          </p:cNvPr>
          <p:cNvSpPr txBox="1"/>
          <p:nvPr/>
        </p:nvSpPr>
        <p:spPr>
          <a:xfrm>
            <a:off x="6037770" y="1878960"/>
            <a:ext cx="920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products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5662C08-1B02-4497-A903-539EDAF4FE94}"/>
              </a:ext>
            </a:extLst>
          </p:cNvPr>
          <p:cNvCxnSpPr>
            <a:stCxn id="73" idx="4"/>
          </p:cNvCxnSpPr>
          <p:nvPr/>
        </p:nvCxnSpPr>
        <p:spPr>
          <a:xfrm>
            <a:off x="6005964" y="1980145"/>
            <a:ext cx="0" cy="205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62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10732" y="4263811"/>
            <a:ext cx="8229600" cy="2372332"/>
          </a:xfrm>
        </p:spPr>
        <p:txBody>
          <a:bodyPr>
            <a:normAutofit/>
          </a:bodyPr>
          <a:lstStyle/>
          <a:p>
            <a:pPr marL="457200" lvl="1" indent="0">
              <a:spcBef>
                <a:spcPts val="1080"/>
              </a:spcBef>
              <a:buNone/>
            </a:pPr>
            <a:r>
              <a:rPr lang="en-US" sz="2200" dirty="0"/>
              <a:t>Return pairs of titles such that the former is cheaper than the latter</a:t>
            </a:r>
          </a:p>
          <a:p>
            <a:pPr lvl="1">
              <a:spcBef>
                <a:spcPts val="1080"/>
              </a:spcBef>
            </a:pPr>
            <a:r>
              <a:rPr lang="en-US" sz="2200" dirty="0"/>
              <a:t>let </a:t>
            </a:r>
            <a:r>
              <a:rPr lang="en-US" sz="2200" b="1" dirty="0"/>
              <a:t>$doc</a:t>
            </a:r>
            <a:r>
              <a:rPr lang="en-US" sz="2200" dirty="0"/>
              <a:t>:=doc("mydoc.xml")</a:t>
            </a:r>
            <a:br>
              <a:rPr lang="en-US" sz="2200" dirty="0"/>
            </a:br>
            <a:r>
              <a:rPr lang="en-US" sz="2200" dirty="0"/>
              <a:t>for </a:t>
            </a:r>
            <a:r>
              <a:rPr lang="en-US" sz="2000" b="1" dirty="0">
                <a:solidFill>
                  <a:schemeClr val="accent2"/>
                </a:solidFill>
              </a:rPr>
              <a:t>$first</a:t>
            </a:r>
            <a:r>
              <a:rPr lang="en-US" sz="2200" dirty="0"/>
              <a:t> in </a:t>
            </a:r>
            <a:r>
              <a:rPr lang="en-US" sz="2200" b="1" dirty="0"/>
              <a:t>$doc</a:t>
            </a:r>
            <a:r>
              <a:rPr lang="en-US" sz="2200" dirty="0"/>
              <a:t>//*[(title and .//price) or (.//title and price)]</a:t>
            </a:r>
            <a:br>
              <a:rPr lang="en-US" sz="2200" dirty="0"/>
            </a:br>
            <a:r>
              <a:rPr lang="en-US" sz="2200" dirty="0"/>
              <a:t>for </a:t>
            </a:r>
            <a:r>
              <a:rPr lang="en-US" sz="2200" b="1" dirty="0">
                <a:solidFill>
                  <a:schemeClr val="accent3"/>
                </a:solidFill>
              </a:rPr>
              <a:t>$second </a:t>
            </a:r>
            <a:r>
              <a:rPr lang="en-US" sz="2200" dirty="0"/>
              <a:t>in </a:t>
            </a:r>
            <a:r>
              <a:rPr lang="en-US" sz="2200" b="1" dirty="0"/>
              <a:t>$doc</a:t>
            </a:r>
            <a:r>
              <a:rPr lang="en-US" sz="2200" dirty="0"/>
              <a:t>//*[(title and .//price) or (.//title and price)]</a:t>
            </a:r>
            <a:br>
              <a:rPr lang="en-US" sz="2200" dirty="0"/>
            </a:br>
            <a:r>
              <a:rPr lang="en-US" sz="2200" dirty="0"/>
              <a:t>where </a:t>
            </a:r>
            <a:r>
              <a:rPr lang="en-US" sz="2000" b="1" dirty="0">
                <a:solidFill>
                  <a:schemeClr val="accent2"/>
                </a:solidFill>
              </a:rPr>
              <a:t>$first</a:t>
            </a:r>
            <a:r>
              <a:rPr lang="en-US" sz="2200" dirty="0"/>
              <a:t>//price&lt;</a:t>
            </a:r>
            <a:r>
              <a:rPr lang="en-US" sz="2200" b="1" dirty="0">
                <a:solidFill>
                  <a:schemeClr val="accent3"/>
                </a:solidFill>
              </a:rPr>
              <a:t> $second</a:t>
            </a:r>
            <a:r>
              <a:rPr lang="en-US" sz="2200" dirty="0"/>
              <a:t>//price</a:t>
            </a:r>
            <a:br>
              <a:rPr lang="en-US" sz="2200" dirty="0"/>
            </a:br>
            <a:r>
              <a:rPr lang="en-US" sz="2200" dirty="0"/>
              <a:t>return </a:t>
            </a:r>
            <a:r>
              <a:rPr lang="en-US" sz="2000" dirty="0">
                <a:solidFill>
                  <a:schemeClr val="accent6"/>
                </a:solidFill>
              </a:rPr>
              <a:t>&lt;pair&gt; </a:t>
            </a:r>
            <a:r>
              <a:rPr lang="en-US" sz="2200" dirty="0"/>
              <a:t>{</a:t>
            </a:r>
            <a:r>
              <a:rPr lang="en-US" sz="2000" b="1" dirty="0">
                <a:solidFill>
                  <a:schemeClr val="accent2"/>
                </a:solidFill>
              </a:rPr>
              <a:t>$first</a:t>
            </a:r>
            <a:r>
              <a:rPr lang="en-US" sz="2200" dirty="0"/>
              <a:t>//title},{</a:t>
            </a:r>
            <a:r>
              <a:rPr lang="en-US" sz="2200" b="1" dirty="0">
                <a:solidFill>
                  <a:schemeClr val="accent3"/>
                </a:solidFill>
              </a:rPr>
              <a:t>$second</a:t>
            </a:r>
            <a:r>
              <a:rPr lang="en-US" sz="2200" dirty="0"/>
              <a:t>//title}</a:t>
            </a:r>
            <a:r>
              <a:rPr lang="en-US" sz="2000" dirty="0">
                <a:solidFill>
                  <a:schemeClr val="accent6"/>
                </a:solidFill>
              </a:rPr>
              <a:t> &lt;/pair&gt;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9B5BF0-5914-4049-B90C-F2A450CF300C}"/>
              </a:ext>
            </a:extLst>
          </p:cNvPr>
          <p:cNvSpPr/>
          <p:nvPr/>
        </p:nvSpPr>
        <p:spPr>
          <a:xfrm>
            <a:off x="5897952" y="1764121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0CF441E-3DC2-45FE-8E1D-54BB3E9DE248}"/>
              </a:ext>
            </a:extLst>
          </p:cNvPr>
          <p:cNvSpPr/>
          <p:nvPr/>
        </p:nvSpPr>
        <p:spPr>
          <a:xfrm>
            <a:off x="5897952" y="2185392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42CD7BF-4271-45A7-9A19-DC248799A843}"/>
              </a:ext>
            </a:extLst>
          </p:cNvPr>
          <p:cNvSpPr txBox="1"/>
          <p:nvPr/>
        </p:nvSpPr>
        <p:spPr>
          <a:xfrm>
            <a:off x="6037770" y="1878960"/>
            <a:ext cx="920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products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1C83F8A-D0AE-4BA2-A211-92A590D06861}"/>
              </a:ext>
            </a:extLst>
          </p:cNvPr>
          <p:cNvCxnSpPr>
            <a:stCxn id="73" idx="4"/>
            <a:endCxn id="74" idx="0"/>
          </p:cNvCxnSpPr>
          <p:nvPr/>
        </p:nvCxnSpPr>
        <p:spPr>
          <a:xfrm>
            <a:off x="6005964" y="1980145"/>
            <a:ext cx="0" cy="205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4F562454-804E-4AE7-9BFF-85BBF258A12A}"/>
              </a:ext>
            </a:extLst>
          </p:cNvPr>
          <p:cNvSpPr/>
          <p:nvPr/>
        </p:nvSpPr>
        <p:spPr>
          <a:xfrm>
            <a:off x="3043036" y="2761456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EA7F170-968B-4AA8-BE92-26ECF2624362}"/>
              </a:ext>
            </a:extLst>
          </p:cNvPr>
          <p:cNvCxnSpPr>
            <a:stCxn id="74" idx="2"/>
            <a:endCxn id="79" idx="7"/>
          </p:cNvCxnSpPr>
          <p:nvPr/>
        </p:nvCxnSpPr>
        <p:spPr>
          <a:xfrm flipH="1">
            <a:off x="3227424" y="2293404"/>
            <a:ext cx="2670528" cy="499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160D73D-16D7-4C07-A52D-06A4DF2B0D13}"/>
              </a:ext>
            </a:extLst>
          </p:cNvPr>
          <p:cNvSpPr/>
          <p:nvPr/>
        </p:nvSpPr>
        <p:spPr>
          <a:xfrm>
            <a:off x="2770192" y="3400400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308D877-06C6-4FD8-86CF-887D88144D42}"/>
              </a:ext>
            </a:extLst>
          </p:cNvPr>
          <p:cNvCxnSpPr>
            <a:stCxn id="79" idx="3"/>
            <a:endCxn id="82" idx="0"/>
          </p:cNvCxnSpPr>
          <p:nvPr/>
        </p:nvCxnSpPr>
        <p:spPr>
          <a:xfrm flipH="1">
            <a:off x="2878204" y="2945844"/>
            <a:ext cx="196468" cy="45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3823115-C1C8-4758-8326-00D31F372D34}"/>
              </a:ext>
            </a:extLst>
          </p:cNvPr>
          <p:cNvSpPr txBox="1"/>
          <p:nvPr/>
        </p:nvSpPr>
        <p:spPr>
          <a:xfrm>
            <a:off x="4332052" y="2226199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book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5CB5774-168A-4FAC-A23D-E40C80E8BC4C}"/>
              </a:ext>
            </a:extLst>
          </p:cNvPr>
          <p:cNvSpPr txBox="1"/>
          <p:nvPr/>
        </p:nvSpPr>
        <p:spPr>
          <a:xfrm>
            <a:off x="2625582" y="3068960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title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538B095-6662-44C1-9F08-E0877A7037E6}"/>
              </a:ext>
            </a:extLst>
          </p:cNvPr>
          <p:cNvCxnSpPr>
            <a:stCxn id="79" idx="5"/>
            <a:endCxn id="93" idx="0"/>
          </p:cNvCxnSpPr>
          <p:nvPr/>
        </p:nvCxnSpPr>
        <p:spPr>
          <a:xfrm>
            <a:off x="3227424" y="2945844"/>
            <a:ext cx="154836" cy="46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36849C7-07F4-45D9-839A-73B2E3C159E6}"/>
              </a:ext>
            </a:extLst>
          </p:cNvPr>
          <p:cNvSpPr/>
          <p:nvPr/>
        </p:nvSpPr>
        <p:spPr>
          <a:xfrm>
            <a:off x="3274248" y="3405968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2DA639D-6E78-48AB-B454-AF16E0777312}"/>
              </a:ext>
            </a:extLst>
          </p:cNvPr>
          <p:cNvSpPr txBox="1"/>
          <p:nvPr/>
        </p:nvSpPr>
        <p:spPr>
          <a:xfrm>
            <a:off x="3271972" y="2973027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author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24E6462-14DC-4E9C-875D-FAE1FFD97A0F}"/>
              </a:ext>
            </a:extLst>
          </p:cNvPr>
          <p:cNvSpPr/>
          <p:nvPr/>
        </p:nvSpPr>
        <p:spPr>
          <a:xfrm>
            <a:off x="5393896" y="2755888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677EECA-D175-47F3-AB9D-F61FF521EFBF}"/>
              </a:ext>
            </a:extLst>
          </p:cNvPr>
          <p:cNvCxnSpPr>
            <a:stCxn id="74" idx="3"/>
            <a:endCxn id="96" idx="7"/>
          </p:cNvCxnSpPr>
          <p:nvPr/>
        </p:nvCxnSpPr>
        <p:spPr>
          <a:xfrm flipH="1">
            <a:off x="5578284" y="2369780"/>
            <a:ext cx="351304" cy="41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2C86F9F-46A7-42AD-8113-E57041603E4E}"/>
              </a:ext>
            </a:extLst>
          </p:cNvPr>
          <p:cNvSpPr txBox="1"/>
          <p:nvPr/>
        </p:nvSpPr>
        <p:spPr>
          <a:xfrm>
            <a:off x="5164334" y="2395476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book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A6BA14E-B0A1-4805-BCD8-464D41E953D4}"/>
              </a:ext>
            </a:extLst>
          </p:cNvPr>
          <p:cNvCxnSpPr>
            <a:stCxn id="96" idx="3"/>
            <a:endCxn id="100" idx="7"/>
          </p:cNvCxnSpPr>
          <p:nvPr/>
        </p:nvCxnSpPr>
        <p:spPr>
          <a:xfrm flipH="1">
            <a:off x="4641960" y="2940276"/>
            <a:ext cx="783572" cy="49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42BB68F8-2764-4E85-9DD9-FD1DA5B88A16}"/>
              </a:ext>
            </a:extLst>
          </p:cNvPr>
          <p:cNvSpPr/>
          <p:nvPr/>
        </p:nvSpPr>
        <p:spPr>
          <a:xfrm>
            <a:off x="4457572" y="3400400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106C8A-4D8F-4E1A-AE00-6C7EA5AA527B}"/>
              </a:ext>
            </a:extLst>
          </p:cNvPr>
          <p:cNvSpPr txBox="1"/>
          <p:nvPr/>
        </p:nvSpPr>
        <p:spPr>
          <a:xfrm>
            <a:off x="5146378" y="3058242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ebook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DA81373-C5E9-4347-B316-0FA34FE8249B}"/>
              </a:ext>
            </a:extLst>
          </p:cNvPr>
          <p:cNvSpPr/>
          <p:nvPr/>
        </p:nvSpPr>
        <p:spPr>
          <a:xfrm>
            <a:off x="4241768" y="402873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02D5B7F-AFA9-4D6C-A201-46A31D439EB5}"/>
              </a:ext>
            </a:extLst>
          </p:cNvPr>
          <p:cNvCxnSpPr>
            <a:stCxn id="100" idx="3"/>
            <a:endCxn id="102" idx="0"/>
          </p:cNvCxnSpPr>
          <p:nvPr/>
        </p:nvCxnSpPr>
        <p:spPr>
          <a:xfrm flipH="1">
            <a:off x="4349780" y="3584788"/>
            <a:ext cx="139428" cy="44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69F1748-D026-4274-AAD2-36A2FA3FC6A5}"/>
              </a:ext>
            </a:extLst>
          </p:cNvPr>
          <p:cNvSpPr txBox="1"/>
          <p:nvPr/>
        </p:nvSpPr>
        <p:spPr>
          <a:xfrm>
            <a:off x="3921726" y="3789040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title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E174CD2-57D5-4875-8BD1-9AC481F52F95}"/>
              </a:ext>
            </a:extLst>
          </p:cNvPr>
          <p:cNvSpPr/>
          <p:nvPr/>
        </p:nvSpPr>
        <p:spPr>
          <a:xfrm>
            <a:off x="4673816" y="4044546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F860DA-C179-4D47-BFE7-D89295C346C2}"/>
              </a:ext>
            </a:extLst>
          </p:cNvPr>
          <p:cNvSpPr txBox="1"/>
          <p:nvPr/>
        </p:nvSpPr>
        <p:spPr>
          <a:xfrm>
            <a:off x="4685354" y="3614380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price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FDC5376-D80D-43C7-947C-C16CAEE0488E}"/>
              </a:ext>
            </a:extLst>
          </p:cNvPr>
          <p:cNvCxnSpPr>
            <a:stCxn id="100" idx="5"/>
            <a:endCxn id="109" idx="0"/>
          </p:cNvCxnSpPr>
          <p:nvPr/>
        </p:nvCxnSpPr>
        <p:spPr>
          <a:xfrm>
            <a:off x="4641960" y="3584788"/>
            <a:ext cx="139868" cy="45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658EFAE4-4716-44B4-9D17-28463DEB4477}"/>
              </a:ext>
            </a:extLst>
          </p:cNvPr>
          <p:cNvSpPr/>
          <p:nvPr/>
        </p:nvSpPr>
        <p:spPr>
          <a:xfrm>
            <a:off x="5929758" y="3400682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CE9E3C9-8466-4DC3-BBDC-9A2230AEDA7B}"/>
              </a:ext>
            </a:extLst>
          </p:cNvPr>
          <p:cNvSpPr/>
          <p:nvPr/>
        </p:nvSpPr>
        <p:spPr>
          <a:xfrm>
            <a:off x="5703667" y="402873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7C83B48-AC91-487E-BFF0-7582EC1D8284}"/>
              </a:ext>
            </a:extLst>
          </p:cNvPr>
          <p:cNvSpPr/>
          <p:nvPr/>
        </p:nvSpPr>
        <p:spPr>
          <a:xfrm>
            <a:off x="6135715" y="4044546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738E6E-FFB0-404D-B433-43D8815DC6A4}"/>
              </a:ext>
            </a:extLst>
          </p:cNvPr>
          <p:cNvCxnSpPr>
            <a:stCxn id="113" idx="5"/>
            <a:endCxn id="115" idx="0"/>
          </p:cNvCxnSpPr>
          <p:nvPr/>
        </p:nvCxnSpPr>
        <p:spPr>
          <a:xfrm>
            <a:off x="6114147" y="3585070"/>
            <a:ext cx="129581" cy="45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5A7EDC3-F4FF-42E1-AA3B-4D1FA3657B40}"/>
              </a:ext>
            </a:extLst>
          </p:cNvPr>
          <p:cNvCxnSpPr>
            <a:stCxn id="113" idx="3"/>
            <a:endCxn id="114" idx="0"/>
          </p:cNvCxnSpPr>
          <p:nvPr/>
        </p:nvCxnSpPr>
        <p:spPr>
          <a:xfrm flipH="1">
            <a:off x="5811680" y="3585070"/>
            <a:ext cx="149715" cy="44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219DCF7-ED72-4E6B-AB6F-6CDCAE99E7FC}"/>
              </a:ext>
            </a:extLst>
          </p:cNvPr>
          <p:cNvCxnSpPr>
            <a:stCxn id="96" idx="5"/>
            <a:endCxn id="113" idx="1"/>
          </p:cNvCxnSpPr>
          <p:nvPr/>
        </p:nvCxnSpPr>
        <p:spPr>
          <a:xfrm>
            <a:off x="5578284" y="2940276"/>
            <a:ext cx="383110" cy="49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E744716C-0C96-43A1-AD0D-C4C043770484}"/>
              </a:ext>
            </a:extLst>
          </p:cNvPr>
          <p:cNvSpPr/>
          <p:nvPr/>
        </p:nvSpPr>
        <p:spPr>
          <a:xfrm>
            <a:off x="7065056" y="336876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C97B06A-D204-4DC7-A166-530A370DBA38}"/>
              </a:ext>
            </a:extLst>
          </p:cNvPr>
          <p:cNvSpPr txBox="1"/>
          <p:nvPr/>
        </p:nvSpPr>
        <p:spPr>
          <a:xfrm>
            <a:off x="5393897" y="3611653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title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3A00E03-2D7D-4F2D-8400-694307E0CD8A}"/>
              </a:ext>
            </a:extLst>
          </p:cNvPr>
          <p:cNvSpPr txBox="1"/>
          <p:nvPr/>
        </p:nvSpPr>
        <p:spPr>
          <a:xfrm>
            <a:off x="6170285" y="3658963"/>
            <a:ext cx="752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format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8168B6F-9E89-45E2-B350-90C8084505A9}"/>
              </a:ext>
            </a:extLst>
          </p:cNvPr>
          <p:cNvSpPr txBox="1"/>
          <p:nvPr/>
        </p:nvSpPr>
        <p:spPr>
          <a:xfrm rot="20160921">
            <a:off x="4253778" y="3040628"/>
            <a:ext cx="102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hardcover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4FF35B5-23F8-4CF4-95D5-3F47A0DBEF7A}"/>
              </a:ext>
            </a:extLst>
          </p:cNvPr>
          <p:cNvCxnSpPr>
            <a:stCxn id="96" idx="6"/>
            <a:endCxn id="121" idx="1"/>
          </p:cNvCxnSpPr>
          <p:nvPr/>
        </p:nvCxnSpPr>
        <p:spPr>
          <a:xfrm>
            <a:off x="5609920" y="2863900"/>
            <a:ext cx="1486772" cy="53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5ED6130C-6455-44E6-B6A4-65766EE549C3}"/>
              </a:ext>
            </a:extLst>
          </p:cNvPr>
          <p:cNvSpPr txBox="1"/>
          <p:nvPr/>
        </p:nvSpPr>
        <p:spPr>
          <a:xfrm>
            <a:off x="6301498" y="2853806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author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A7860E3-F4F6-4435-B4D5-D191AB541A99}"/>
              </a:ext>
            </a:extLst>
          </p:cNvPr>
          <p:cNvSpPr/>
          <p:nvPr/>
        </p:nvSpPr>
        <p:spPr>
          <a:xfrm>
            <a:off x="8634256" y="275823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CD5AFEB-A44A-416B-923F-E5E8A8AA8A7C}"/>
              </a:ext>
            </a:extLst>
          </p:cNvPr>
          <p:cNvCxnSpPr>
            <a:stCxn id="74" idx="6"/>
            <a:endCxn id="127" idx="1"/>
          </p:cNvCxnSpPr>
          <p:nvPr/>
        </p:nvCxnSpPr>
        <p:spPr>
          <a:xfrm>
            <a:off x="6113976" y="2293404"/>
            <a:ext cx="2551916" cy="49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E2F91AE-B521-4433-9EBF-70E6E6A17EAC}"/>
              </a:ext>
            </a:extLst>
          </p:cNvPr>
          <p:cNvSpPr txBox="1"/>
          <p:nvPr/>
        </p:nvSpPr>
        <p:spPr>
          <a:xfrm>
            <a:off x="7333484" y="2240098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film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6D70778-1BCF-45E2-973A-2F0AD0999690}"/>
              </a:ext>
            </a:extLst>
          </p:cNvPr>
          <p:cNvSpPr/>
          <p:nvPr/>
        </p:nvSpPr>
        <p:spPr>
          <a:xfrm>
            <a:off x="7824192" y="3499906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8E2126C-07C5-4599-A9D7-089E8377DF73}"/>
              </a:ext>
            </a:extLst>
          </p:cNvPr>
          <p:cNvCxnSpPr>
            <a:stCxn id="127" idx="3"/>
            <a:endCxn id="130" idx="7"/>
          </p:cNvCxnSpPr>
          <p:nvPr/>
        </p:nvCxnSpPr>
        <p:spPr>
          <a:xfrm flipH="1">
            <a:off x="8008580" y="2942622"/>
            <a:ext cx="657312" cy="58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91691888-99F6-4B46-A5AC-4E5273F38921}"/>
              </a:ext>
            </a:extLst>
          </p:cNvPr>
          <p:cNvSpPr txBox="1"/>
          <p:nvPr/>
        </p:nvSpPr>
        <p:spPr>
          <a:xfrm>
            <a:off x="7882166" y="2946430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title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C63AF0D4-C71F-4A0B-BAB1-13187C73C34D}"/>
              </a:ext>
            </a:extLst>
          </p:cNvPr>
          <p:cNvSpPr/>
          <p:nvPr/>
        </p:nvSpPr>
        <p:spPr>
          <a:xfrm>
            <a:off x="8794606" y="4057663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FE259D5-9C17-419C-8298-CF59B30DD9CA}"/>
              </a:ext>
            </a:extLst>
          </p:cNvPr>
          <p:cNvSpPr/>
          <p:nvPr/>
        </p:nvSpPr>
        <p:spPr>
          <a:xfrm>
            <a:off x="9547243" y="4059558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5C77938-3B1F-4955-9566-4150A0AF1C99}"/>
              </a:ext>
            </a:extLst>
          </p:cNvPr>
          <p:cNvSpPr/>
          <p:nvPr/>
        </p:nvSpPr>
        <p:spPr>
          <a:xfrm>
            <a:off x="9138312" y="3363755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FA7C0A0-4EA3-49D6-AD09-47C91BA81EDD}"/>
              </a:ext>
            </a:extLst>
          </p:cNvPr>
          <p:cNvCxnSpPr>
            <a:stCxn id="127" idx="5"/>
            <a:endCxn id="136" idx="0"/>
          </p:cNvCxnSpPr>
          <p:nvPr/>
        </p:nvCxnSpPr>
        <p:spPr>
          <a:xfrm>
            <a:off x="8818644" y="2942623"/>
            <a:ext cx="427680" cy="421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316E059-3176-4AF5-9387-01465D225EFE}"/>
              </a:ext>
            </a:extLst>
          </p:cNvPr>
          <p:cNvSpPr txBox="1"/>
          <p:nvPr/>
        </p:nvSpPr>
        <p:spPr>
          <a:xfrm>
            <a:off x="9003032" y="2905972"/>
            <a:ext cx="763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variant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1D05D03-9C5D-4ADF-AA9E-CE831C9AD0C6}"/>
              </a:ext>
            </a:extLst>
          </p:cNvPr>
          <p:cNvCxnSpPr>
            <a:stCxn id="136" idx="3"/>
            <a:endCxn id="134" idx="0"/>
          </p:cNvCxnSpPr>
          <p:nvPr/>
        </p:nvCxnSpPr>
        <p:spPr>
          <a:xfrm flipH="1">
            <a:off x="8902618" y="3548143"/>
            <a:ext cx="267330" cy="50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74AD97E-F289-413C-8DE7-ADE513D3FD9B}"/>
              </a:ext>
            </a:extLst>
          </p:cNvPr>
          <p:cNvCxnSpPr>
            <a:stCxn id="136" idx="5"/>
            <a:endCxn id="135" idx="0"/>
          </p:cNvCxnSpPr>
          <p:nvPr/>
        </p:nvCxnSpPr>
        <p:spPr>
          <a:xfrm>
            <a:off x="9322701" y="3548144"/>
            <a:ext cx="332555" cy="51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88C8FB1D-0034-4BBA-B767-60BD86CD7DCB}"/>
              </a:ext>
            </a:extLst>
          </p:cNvPr>
          <p:cNvSpPr txBox="1"/>
          <p:nvPr/>
        </p:nvSpPr>
        <p:spPr>
          <a:xfrm>
            <a:off x="8223483" y="3595384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medium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F090120-8707-48C8-9DF3-C9D1023C7847}"/>
              </a:ext>
            </a:extLst>
          </p:cNvPr>
          <p:cNvSpPr txBox="1"/>
          <p:nvPr/>
        </p:nvSpPr>
        <p:spPr>
          <a:xfrm>
            <a:off x="9448298" y="3584836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price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9111651C-7C06-4B39-A49C-5D785E47FC84}"/>
              </a:ext>
            </a:extLst>
          </p:cNvPr>
          <p:cNvSpPr/>
          <p:nvPr/>
        </p:nvSpPr>
        <p:spPr>
          <a:xfrm>
            <a:off x="7548731" y="402873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95F210C-80E5-4805-97C0-542904A51348}"/>
              </a:ext>
            </a:extLst>
          </p:cNvPr>
          <p:cNvCxnSpPr>
            <a:stCxn id="113" idx="6"/>
            <a:endCxn id="143" idx="1"/>
          </p:cNvCxnSpPr>
          <p:nvPr/>
        </p:nvCxnSpPr>
        <p:spPr>
          <a:xfrm>
            <a:off x="6145783" y="3508694"/>
            <a:ext cx="1434585" cy="55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79A6DDFD-1DDE-413A-9363-5E03AA2CC3DE}"/>
              </a:ext>
            </a:extLst>
          </p:cNvPr>
          <p:cNvSpPr txBox="1"/>
          <p:nvPr/>
        </p:nvSpPr>
        <p:spPr>
          <a:xfrm>
            <a:off x="7050943" y="3639326"/>
            <a:ext cx="752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format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698F7A9C-7966-4345-8717-BE24DA111DD7}"/>
              </a:ext>
            </a:extLst>
          </p:cNvPr>
          <p:cNvSpPr/>
          <p:nvPr/>
        </p:nvSpPr>
        <p:spPr>
          <a:xfrm>
            <a:off x="2135560" y="3429000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C7353A5-54FB-412A-A5AE-7B46F07709E0}"/>
              </a:ext>
            </a:extLst>
          </p:cNvPr>
          <p:cNvCxnSpPr>
            <a:stCxn id="79" idx="1"/>
            <a:endCxn id="146" idx="7"/>
          </p:cNvCxnSpPr>
          <p:nvPr/>
        </p:nvCxnSpPr>
        <p:spPr>
          <a:xfrm flipH="1">
            <a:off x="2319948" y="2793092"/>
            <a:ext cx="754724" cy="66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E336337B-3471-45AF-B296-CD2C6CAEC433}"/>
              </a:ext>
            </a:extLst>
          </p:cNvPr>
          <p:cNvSpPr txBox="1"/>
          <p:nvPr/>
        </p:nvSpPr>
        <p:spPr>
          <a:xfrm>
            <a:off x="2039772" y="3034866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price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CC3B586-CFE2-4431-BA22-7B3804C644B9}"/>
              </a:ext>
            </a:extLst>
          </p:cNvPr>
          <p:cNvGrpSpPr/>
          <p:nvPr/>
        </p:nvGrpSpPr>
        <p:grpSpPr>
          <a:xfrm>
            <a:off x="3825596" y="2863900"/>
            <a:ext cx="1568300" cy="658868"/>
            <a:chOff x="668172" y="3138556"/>
            <a:chExt cx="1568300" cy="658868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C50CAFC-5A6C-4356-A483-398A6DD45761}"/>
                </a:ext>
              </a:extLst>
            </p:cNvPr>
            <p:cNvSpPr/>
            <p:nvPr/>
          </p:nvSpPr>
          <p:spPr>
            <a:xfrm>
              <a:off x="763960" y="3581400"/>
              <a:ext cx="216024" cy="2160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8752B084-1195-46A8-A12C-46108E033BCB}"/>
                </a:ext>
              </a:extLst>
            </p:cNvPr>
            <p:cNvCxnSpPr>
              <a:stCxn id="96" idx="2"/>
            </p:cNvCxnSpPr>
            <p:nvPr/>
          </p:nvCxnSpPr>
          <p:spPr>
            <a:xfrm flipH="1">
              <a:off x="948348" y="3138556"/>
              <a:ext cx="1288124" cy="47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72C977D-51F4-493C-9BDC-D4FFD1D4615D}"/>
                </a:ext>
              </a:extLst>
            </p:cNvPr>
            <p:cNvSpPr txBox="1"/>
            <p:nvPr/>
          </p:nvSpPr>
          <p:spPr>
            <a:xfrm rot="20012110">
              <a:off x="668172" y="3187266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3"/>
                  </a:solidFill>
                </a:rPr>
                <a:t>price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795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C06D-1BD7-41FB-962A-56351A40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17607-5311-4237-9DCE-3733EAAC5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saw examples for the use of {…}</a:t>
            </a:r>
          </a:p>
          <a:p>
            <a:pPr lvl="1"/>
            <a:r>
              <a:rPr lang="en-US" dirty="0"/>
              <a:t>I.e. if you want to return multiple attributes at once</a:t>
            </a:r>
          </a:p>
          <a:p>
            <a:r>
              <a:rPr lang="en-GB" dirty="0"/>
              <a:t>We saw the use of multiple for statements</a:t>
            </a:r>
          </a:p>
          <a:p>
            <a:r>
              <a:rPr lang="en-GB" dirty="0"/>
              <a:t>… and a bit more complex example at the end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A5B73A0-3898-4A46-BF82-A0FCF09C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C260D5AD-280D-4F23-8F09-5CDE2943111F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214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7220-7BF8-4140-B7BD-3E64C576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this video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1D0F6-6356-4238-9F7D-D8BA8C025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video, we will see some examples of XQuery expressions and how and why you might run into troubles with them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CDFB9-A923-4A60-8F2B-866ED15A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C260D5AD-280D-4F23-8F09-5CDE2943111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25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return the name of each student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9101406" y="3262754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02849" y="5322429"/>
            <a:ext cx="771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“Anna”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238762" y="2646252"/>
            <a:ext cx="0" cy="61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49828" y="2768305"/>
            <a:ext cx="903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101406" y="2371539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101406" y="4149080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263279" y="3672622"/>
            <a:ext cx="823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38762" y="3537466"/>
            <a:ext cx="0" cy="61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90535" y="2348615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$doc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385914" y="4103229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$s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655490" y="5035406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8792847" y="4383562"/>
            <a:ext cx="348791" cy="65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519586" y="5035406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335888" y="4383562"/>
            <a:ext cx="321055" cy="65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02848" y="4445894"/>
            <a:ext cx="655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name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501862" y="4445894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id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90407" y="5322429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“123456”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11623" y="2276872"/>
            <a:ext cx="4837377" cy="1594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/>
              <a:t>let </a:t>
            </a:r>
            <a:r>
              <a:rPr lang="en-US" sz="2000" b="1" dirty="0"/>
              <a:t>$doc </a:t>
            </a:r>
            <a:r>
              <a:rPr lang="en-US" sz="2000" dirty="0"/>
              <a:t>:= doc("</a:t>
            </a:r>
            <a:r>
              <a:rPr lang="en-US" sz="2000" dirty="0" err="1"/>
              <a:t>students.xml</a:t>
            </a:r>
            <a:r>
              <a:rPr lang="en-US" sz="2000" dirty="0"/>
              <a:t>")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for </a:t>
            </a:r>
            <a:r>
              <a:rPr lang="en-US" sz="2000" b="1" dirty="0">
                <a:solidFill>
                  <a:schemeClr val="accent2"/>
                </a:solidFill>
              </a:rPr>
              <a:t>$s</a:t>
            </a:r>
            <a:r>
              <a:rPr lang="en-US" sz="2000" dirty="0"/>
              <a:t> in </a:t>
            </a:r>
            <a:r>
              <a:rPr lang="en-US" sz="2000" b="1" dirty="0"/>
              <a:t>$doc</a:t>
            </a:r>
            <a:r>
              <a:rPr lang="en-US" sz="2000" dirty="0"/>
              <a:t>/students/student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return </a:t>
            </a:r>
            <a:r>
              <a:rPr lang="en-US" sz="2000" b="1" dirty="0">
                <a:solidFill>
                  <a:schemeClr val="accent2"/>
                </a:solidFill>
              </a:rPr>
              <a:t>$s</a:t>
            </a:r>
            <a:r>
              <a:rPr lang="en-US" sz="2000" dirty="0"/>
              <a:t>/name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C7A46A-B6A3-47E6-B6C3-20C68C2D17BB}"/>
              </a:ext>
            </a:extLst>
          </p:cNvPr>
          <p:cNvSpPr txBox="1"/>
          <p:nvPr/>
        </p:nvSpPr>
        <p:spPr>
          <a:xfrm>
            <a:off x="2711624" y="4615171"/>
            <a:ext cx="4837386" cy="12868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&lt;pair&gt;</a:t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    </a:t>
            </a:r>
            <a:r>
              <a:rPr lang="en-US" sz="2000" dirty="0">
                <a:solidFill>
                  <a:schemeClr val="tx1"/>
                </a:solidFill>
              </a:rPr>
              <a:t>&lt;name&gt;Anna&lt;/name&gt;, &lt;id&gt;123456&lt;/id&gt;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&lt;/pair&gt;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5D7C15-8C2A-4528-9A50-32EF395FF63A}"/>
              </a:ext>
            </a:extLst>
          </p:cNvPr>
          <p:cNvSpPr txBox="1"/>
          <p:nvPr/>
        </p:nvSpPr>
        <p:spPr>
          <a:xfrm>
            <a:off x="1692697" y="4033011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91387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2" grpId="0" animBg="1"/>
      <p:bldP spid="24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return the name and id of each student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9101406" y="3262754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02849" y="5322429"/>
            <a:ext cx="771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“Anna”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238762" y="2646252"/>
            <a:ext cx="0" cy="61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49828" y="2768305"/>
            <a:ext cx="903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101406" y="2371539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101406" y="4149080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263279" y="3672622"/>
            <a:ext cx="823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38762" y="3537466"/>
            <a:ext cx="0" cy="61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90535" y="2348615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$doc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385914" y="4103229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$s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655490" y="5035406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8792847" y="4383562"/>
            <a:ext cx="348791" cy="65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519586" y="5035406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335888" y="4383562"/>
            <a:ext cx="321055" cy="65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02848" y="4445894"/>
            <a:ext cx="655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name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501862" y="4445894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id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90407" y="5322429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“123456”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25B7E4-FD6C-4C88-9F40-6D0F90C07875}"/>
              </a:ext>
            </a:extLst>
          </p:cNvPr>
          <p:cNvSpPr txBox="1"/>
          <p:nvPr/>
        </p:nvSpPr>
        <p:spPr>
          <a:xfrm>
            <a:off x="2711623" y="2276872"/>
            <a:ext cx="4837377" cy="1594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/>
              <a:t>let </a:t>
            </a:r>
            <a:r>
              <a:rPr lang="en-US" sz="2000" b="1" dirty="0"/>
              <a:t>$doc </a:t>
            </a:r>
            <a:r>
              <a:rPr lang="en-US" sz="2000" dirty="0"/>
              <a:t>:= doc("</a:t>
            </a:r>
            <a:r>
              <a:rPr lang="en-US" sz="2000" dirty="0" err="1"/>
              <a:t>students.xml</a:t>
            </a:r>
            <a:r>
              <a:rPr lang="en-US" sz="2000" dirty="0"/>
              <a:t>")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for </a:t>
            </a:r>
            <a:r>
              <a:rPr lang="en-US" sz="2000" b="1" dirty="0">
                <a:solidFill>
                  <a:schemeClr val="accent2"/>
                </a:solidFill>
              </a:rPr>
              <a:t>$s</a:t>
            </a:r>
            <a:r>
              <a:rPr lang="en-US" sz="2000" dirty="0"/>
              <a:t> in </a:t>
            </a:r>
            <a:r>
              <a:rPr lang="en-US" sz="2000" b="1" dirty="0"/>
              <a:t>$doc</a:t>
            </a:r>
            <a:r>
              <a:rPr lang="en-US" sz="2000" dirty="0"/>
              <a:t>/students/student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return </a:t>
            </a:r>
            <a:r>
              <a:rPr lang="en-US" sz="2000" b="1" dirty="0">
                <a:solidFill>
                  <a:schemeClr val="accent2"/>
                </a:solidFill>
              </a:rPr>
              <a:t>$s</a:t>
            </a:r>
            <a:r>
              <a:rPr lang="en-US" sz="2000" dirty="0"/>
              <a:t>/name, </a:t>
            </a:r>
            <a:r>
              <a:rPr lang="en-US" sz="2000" b="1" dirty="0">
                <a:solidFill>
                  <a:schemeClr val="accent2"/>
                </a:solidFill>
              </a:rPr>
              <a:t>$s</a:t>
            </a:r>
            <a:r>
              <a:rPr lang="en-US" sz="2000" dirty="0"/>
              <a:t>/id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3788654" y="3994904"/>
            <a:ext cx="3953543" cy="591815"/>
          </a:xfrm>
          <a:prstGeom prst="wedgeRoundRectCallout">
            <a:avLst>
              <a:gd name="adj1" fmla="val -33628"/>
              <a:gd name="adj2" fmla="val -9075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Incorrect XQuery expression </a:t>
            </a:r>
            <a:r>
              <a:rPr lang="mr-IN" sz="2000" dirty="0"/>
              <a:t>–</a:t>
            </a:r>
            <a:r>
              <a:rPr lang="en-US" sz="2000" dirty="0"/>
              <a:t> why?</a:t>
            </a:r>
          </a:p>
        </p:txBody>
      </p:sp>
    </p:spTree>
    <p:extLst>
      <p:ext uri="{BB962C8B-B14F-4D97-AF65-F5344CB8AC3E}">
        <p14:creationId xmlns:p14="http://schemas.microsoft.com/office/powerpoint/2010/main" val="130834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4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return the name and id of each student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9101406" y="3262754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02849" y="5322429"/>
            <a:ext cx="771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“Anna”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238762" y="2646252"/>
            <a:ext cx="0" cy="61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49828" y="2768305"/>
            <a:ext cx="903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101406" y="2371539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101406" y="4149080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263279" y="3672622"/>
            <a:ext cx="823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38762" y="3537466"/>
            <a:ext cx="0" cy="61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90535" y="2348615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$doc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385914" y="4103229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$s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655490" y="5035406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8792847" y="4383562"/>
            <a:ext cx="348791" cy="65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519586" y="5035406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335888" y="4383562"/>
            <a:ext cx="321055" cy="65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02848" y="4445894"/>
            <a:ext cx="655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name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501862" y="4445894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id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90407" y="5322429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“123456”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11624" y="2276872"/>
            <a:ext cx="4608512" cy="1594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/>
              <a:t>let </a:t>
            </a:r>
            <a:r>
              <a:rPr lang="en-US" sz="2000" b="1" dirty="0"/>
              <a:t>$doc </a:t>
            </a:r>
            <a:r>
              <a:rPr lang="en-US" sz="2000" dirty="0"/>
              <a:t>:= doc("</a:t>
            </a:r>
            <a:r>
              <a:rPr lang="en-US" sz="2000" dirty="0" err="1"/>
              <a:t>students.xml</a:t>
            </a:r>
            <a:r>
              <a:rPr lang="en-US" sz="2000" dirty="0"/>
              <a:t>")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for </a:t>
            </a:r>
            <a:r>
              <a:rPr lang="en-US" sz="2000" b="1" dirty="0">
                <a:solidFill>
                  <a:schemeClr val="accent2"/>
                </a:solidFill>
              </a:rPr>
              <a:t>$s</a:t>
            </a:r>
            <a:r>
              <a:rPr lang="en-US" sz="2000" dirty="0"/>
              <a:t> in </a:t>
            </a:r>
            <a:r>
              <a:rPr lang="en-US" sz="2000" b="1" dirty="0"/>
              <a:t>$doc</a:t>
            </a:r>
            <a:r>
              <a:rPr lang="en-US" sz="2000" dirty="0"/>
              <a:t>/students/student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return </a:t>
            </a:r>
            <a:r>
              <a:rPr lang="en-US" sz="2000" dirty="0">
                <a:solidFill>
                  <a:schemeClr val="accent6"/>
                </a:solidFill>
              </a:rPr>
              <a:t>&lt;pair&gt;</a:t>
            </a:r>
            <a:r>
              <a:rPr lang="en-US" sz="2000" b="1" dirty="0">
                <a:solidFill>
                  <a:schemeClr val="accent2"/>
                </a:solidFill>
              </a:rPr>
              <a:t>$s</a:t>
            </a:r>
            <a:r>
              <a:rPr lang="en-US" sz="2000" dirty="0"/>
              <a:t>/name, </a:t>
            </a:r>
            <a:r>
              <a:rPr lang="en-US" sz="2000" b="1" dirty="0">
                <a:solidFill>
                  <a:schemeClr val="accent2"/>
                </a:solidFill>
              </a:rPr>
              <a:t>$s</a:t>
            </a:r>
            <a:r>
              <a:rPr lang="en-US" sz="2000" dirty="0"/>
              <a:t>/id</a:t>
            </a:r>
            <a:r>
              <a:rPr lang="en-US" sz="2000" dirty="0">
                <a:solidFill>
                  <a:schemeClr val="accent6"/>
                </a:solidFill>
              </a:rPr>
              <a:t>&lt;/pair&gt;</a:t>
            </a:r>
          </a:p>
        </p:txBody>
      </p:sp>
      <p:sp>
        <p:nvSpPr>
          <p:cNvPr id="24" name="Rounded Rectangular Callout 23"/>
          <p:cNvSpPr/>
          <p:nvPr/>
        </p:nvSpPr>
        <p:spPr>
          <a:xfrm>
            <a:off x="3801504" y="3997826"/>
            <a:ext cx="3747507" cy="851933"/>
          </a:xfrm>
          <a:prstGeom prst="wedgeRoundRectCallout">
            <a:avLst>
              <a:gd name="adj1" fmla="val -29800"/>
              <a:gd name="adj2" fmla="val -7680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000" dirty="0"/>
              <a:t>Correct XQuery expression:</a:t>
            </a:r>
            <a:br>
              <a:rPr lang="en-GB" sz="2000" dirty="0"/>
            </a:br>
            <a:r>
              <a:rPr lang="en-GB" sz="2000" dirty="0"/>
              <a:t>we return a </a:t>
            </a:r>
            <a:r>
              <a:rPr lang="en-GB" sz="2000"/>
              <a:t>list of elements </a:t>
            </a:r>
            <a:r>
              <a:rPr lang="en-GB" sz="2000" dirty="0"/>
              <a:t>now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2711624" y="5502844"/>
            <a:ext cx="4608512" cy="6712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accent6"/>
                </a:solidFill>
              </a:rPr>
              <a:t>&lt;</a:t>
            </a:r>
            <a:r>
              <a:rPr lang="en-US" sz="2000">
                <a:solidFill>
                  <a:schemeClr val="accent6"/>
                </a:solidFill>
              </a:rPr>
              <a:t>pair&gt;</a:t>
            </a:r>
            <a:r>
              <a:rPr lang="en-US" sz="2000" b="1">
                <a:solidFill>
                  <a:schemeClr val="accent2"/>
                </a:solidFill>
              </a:rPr>
              <a:t>$s</a:t>
            </a:r>
            <a:r>
              <a:rPr lang="en-US" sz="2000"/>
              <a:t>/name, </a:t>
            </a:r>
            <a:r>
              <a:rPr lang="en-US" sz="2000" b="1">
                <a:solidFill>
                  <a:schemeClr val="accent2"/>
                </a:solidFill>
              </a:rPr>
              <a:t>$s</a:t>
            </a:r>
            <a:r>
              <a:rPr lang="en-US" sz="2000"/>
              <a:t>/id</a:t>
            </a:r>
            <a:r>
              <a:rPr lang="en-US" sz="2000">
                <a:solidFill>
                  <a:schemeClr val="accent6"/>
                </a:solidFill>
              </a:rPr>
              <a:t>&lt;/</a:t>
            </a:r>
            <a:r>
              <a:rPr lang="en-US" sz="2000" dirty="0">
                <a:solidFill>
                  <a:schemeClr val="accent6"/>
                </a:solidFill>
              </a:rPr>
              <a:t>pair&gt;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04480" y="4869161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7068023" y="5907994"/>
            <a:ext cx="2503198" cy="472545"/>
          </a:xfrm>
          <a:prstGeom prst="wedgeRoundRectCallout">
            <a:avLst>
              <a:gd name="adj1" fmla="val -57928"/>
              <a:gd name="adj2" fmla="val -2649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000"/>
              <a:t>What is the problem?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23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return the name and id of each student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9101406" y="3262754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02849" y="5322429"/>
            <a:ext cx="771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“Anna”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238762" y="2646252"/>
            <a:ext cx="0" cy="61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49828" y="2768305"/>
            <a:ext cx="903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101406" y="2371539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101406" y="4149080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263279" y="3672622"/>
            <a:ext cx="823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38762" y="3537466"/>
            <a:ext cx="0" cy="61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90535" y="2348615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$doc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385914" y="4103229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$s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655490" y="5035406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8792847" y="4383562"/>
            <a:ext cx="348791" cy="65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519586" y="5035406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335888" y="4383562"/>
            <a:ext cx="321055" cy="65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02848" y="4445894"/>
            <a:ext cx="655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name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501862" y="4445894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id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90407" y="5322429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“123456”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11623" y="2276872"/>
            <a:ext cx="4837377" cy="1594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/>
              <a:t>let </a:t>
            </a:r>
            <a:r>
              <a:rPr lang="en-US" sz="2000" b="1" dirty="0"/>
              <a:t>$doc </a:t>
            </a:r>
            <a:r>
              <a:rPr lang="en-US" sz="2000" dirty="0"/>
              <a:t>:= doc("</a:t>
            </a:r>
            <a:r>
              <a:rPr lang="en-US" sz="2000" dirty="0" err="1"/>
              <a:t>students.xml</a:t>
            </a:r>
            <a:r>
              <a:rPr lang="en-US" sz="2000" dirty="0"/>
              <a:t>")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for </a:t>
            </a:r>
            <a:r>
              <a:rPr lang="en-US" sz="2000" b="1" dirty="0">
                <a:solidFill>
                  <a:schemeClr val="accent2"/>
                </a:solidFill>
              </a:rPr>
              <a:t>$s</a:t>
            </a:r>
            <a:r>
              <a:rPr lang="en-US" sz="2000" dirty="0"/>
              <a:t> in </a:t>
            </a:r>
            <a:r>
              <a:rPr lang="en-US" sz="2000" b="1" dirty="0"/>
              <a:t>$doc</a:t>
            </a:r>
            <a:r>
              <a:rPr lang="en-US" sz="2000" dirty="0"/>
              <a:t>/students/student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return </a:t>
            </a:r>
            <a:r>
              <a:rPr lang="en-US" sz="2000" dirty="0">
                <a:solidFill>
                  <a:schemeClr val="accent6"/>
                </a:solidFill>
              </a:rPr>
              <a:t>&lt;pair&gt;</a:t>
            </a:r>
            <a:r>
              <a:rPr lang="en-US" sz="2000" dirty="0">
                <a:solidFill>
                  <a:schemeClr val="tx1"/>
                </a:solidFill>
              </a:rPr>
              <a:t>{</a:t>
            </a:r>
            <a:r>
              <a:rPr lang="en-US" sz="2000" b="1" dirty="0">
                <a:solidFill>
                  <a:schemeClr val="accent2"/>
                </a:solidFill>
              </a:rPr>
              <a:t>$s</a:t>
            </a:r>
            <a:r>
              <a:rPr lang="en-US" sz="2000" dirty="0"/>
              <a:t>/name</a:t>
            </a:r>
            <a:r>
              <a:rPr lang="en-US" sz="2000" dirty="0">
                <a:solidFill>
                  <a:schemeClr val="tx1"/>
                </a:solidFill>
              </a:rPr>
              <a:t>}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1"/>
                </a:solidFill>
              </a:rPr>
              <a:t>{</a:t>
            </a:r>
            <a:r>
              <a:rPr lang="en-US" sz="2000" b="1" dirty="0">
                <a:solidFill>
                  <a:schemeClr val="accent2"/>
                </a:solidFill>
              </a:rPr>
              <a:t>$s</a:t>
            </a:r>
            <a:r>
              <a:rPr lang="en-US" sz="2000" dirty="0"/>
              <a:t>/id</a:t>
            </a:r>
            <a:r>
              <a:rPr lang="en-US" sz="2000" dirty="0">
                <a:solidFill>
                  <a:schemeClr val="tx1"/>
                </a:solidFill>
              </a:rPr>
              <a:t>}</a:t>
            </a:r>
            <a:r>
              <a:rPr lang="en-US" sz="2000" dirty="0">
                <a:solidFill>
                  <a:schemeClr val="accent6"/>
                </a:solidFill>
              </a:rPr>
              <a:t>&lt;/pair&gt;</a:t>
            </a:r>
          </a:p>
        </p:txBody>
      </p:sp>
      <p:sp>
        <p:nvSpPr>
          <p:cNvPr id="24" name="Rounded Rectangular Callout 23"/>
          <p:cNvSpPr/>
          <p:nvPr/>
        </p:nvSpPr>
        <p:spPr>
          <a:xfrm>
            <a:off x="3801504" y="3997826"/>
            <a:ext cx="3747507" cy="1037581"/>
          </a:xfrm>
          <a:prstGeom prst="wedgeRoundRectCallout">
            <a:avLst>
              <a:gd name="adj1" fmla="val -29800"/>
              <a:gd name="adj2" fmla="val -7680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000" dirty="0"/>
              <a:t>Final XQuery expression:</a:t>
            </a:r>
            <a:br>
              <a:rPr lang="en-GB" sz="2000" dirty="0"/>
            </a:br>
            <a:r>
              <a:rPr lang="en-GB" sz="2000" dirty="0"/>
              <a:t>{ </a:t>
            </a:r>
            <a:r>
              <a:rPr lang="mr-IN" sz="2000" dirty="0"/>
              <a:t>…</a:t>
            </a:r>
            <a:r>
              <a:rPr lang="en-GB" sz="2000" dirty="0"/>
              <a:t> } ensures that variables are</a:t>
            </a:r>
            <a:br>
              <a:rPr lang="en-GB" sz="2000" dirty="0"/>
            </a:br>
            <a:r>
              <a:rPr lang="en-GB" sz="2000" dirty="0"/>
              <a:t>substituted by their values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2711624" y="5035406"/>
            <a:ext cx="4837386" cy="12868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&lt;pair&gt;</a:t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    </a:t>
            </a:r>
            <a:r>
              <a:rPr lang="en-US" sz="2000" dirty="0">
                <a:solidFill>
                  <a:schemeClr val="tx1"/>
                </a:solidFill>
              </a:rPr>
              <a:t>&lt;name&gt;Anna&lt;/name&gt;, &lt;id&gt;123456&lt;/id&gt;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&lt;/pair&gt;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04480" y="4604816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37931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return all pairs of title and author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9101406" y="3262754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00152" y="5347108"/>
            <a:ext cx="498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“</a:t>
            </a:r>
            <a:r>
              <a:rPr lang="mr-IN" sz="1600" dirty="0"/>
              <a:t>…</a:t>
            </a:r>
            <a:r>
              <a:rPr lang="en-GB" sz="1600" dirty="0"/>
              <a:t>”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238762" y="2646252"/>
            <a:ext cx="0" cy="61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49827" y="2768305"/>
            <a:ext cx="681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books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101406" y="2371539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101406" y="4149080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263278" y="3672622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book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38762" y="3537466"/>
            <a:ext cx="0" cy="61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90535" y="2348615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$doc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385914" y="4103229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$b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112224" y="5035406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7"/>
          </p:cNvCxnSpPr>
          <p:nvPr/>
        </p:nvCxnSpPr>
        <p:spPr>
          <a:xfrm flipH="1">
            <a:off x="8346706" y="4383561"/>
            <a:ext cx="794933" cy="69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832304" y="5035406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0" idx="4"/>
            <a:endCxn id="17" idx="0"/>
          </p:cNvCxnSpPr>
          <p:nvPr/>
        </p:nvCxnSpPr>
        <p:spPr>
          <a:xfrm flipH="1">
            <a:off x="8969660" y="4423792"/>
            <a:ext cx="269102" cy="61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34329" y="442538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title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026123" y="4710815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author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583689" y="5322429"/>
            <a:ext cx="771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“Anna”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10800" y="2278800"/>
            <a:ext cx="5026887" cy="1594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/>
              <a:t>let </a:t>
            </a:r>
            <a:r>
              <a:rPr lang="en-US" sz="2000" b="1" dirty="0"/>
              <a:t>$doc </a:t>
            </a:r>
            <a:r>
              <a:rPr lang="en-US" sz="2000" dirty="0"/>
              <a:t>:= doc(”</a:t>
            </a:r>
            <a:r>
              <a:rPr lang="en-US" sz="2000" dirty="0" err="1"/>
              <a:t>books.xml</a:t>
            </a:r>
            <a:r>
              <a:rPr lang="en-US" sz="2000" dirty="0"/>
              <a:t>")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for </a:t>
            </a:r>
            <a:r>
              <a:rPr lang="en-US" sz="2000" b="1" dirty="0">
                <a:solidFill>
                  <a:schemeClr val="accent2"/>
                </a:solidFill>
              </a:rPr>
              <a:t>$b</a:t>
            </a:r>
            <a:r>
              <a:rPr lang="en-US" sz="2000" dirty="0"/>
              <a:t> in </a:t>
            </a:r>
            <a:r>
              <a:rPr lang="en-US" sz="2000" b="1" dirty="0"/>
              <a:t>$doc</a:t>
            </a:r>
            <a:r>
              <a:rPr lang="en-US" sz="2000" dirty="0"/>
              <a:t>/books/book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return </a:t>
            </a:r>
            <a:r>
              <a:rPr lang="en-US" sz="2000" dirty="0">
                <a:solidFill>
                  <a:schemeClr val="accent6"/>
                </a:solidFill>
              </a:rPr>
              <a:t>&lt;pair&gt;</a:t>
            </a:r>
            <a:r>
              <a:rPr lang="en-US" sz="2000" dirty="0">
                <a:solidFill>
                  <a:schemeClr val="tx1"/>
                </a:solidFill>
              </a:rPr>
              <a:t>{</a:t>
            </a:r>
            <a:r>
              <a:rPr lang="en-US" sz="2000" b="1" dirty="0">
                <a:solidFill>
                  <a:schemeClr val="accent2"/>
                </a:solidFill>
              </a:rPr>
              <a:t>$b</a:t>
            </a:r>
            <a:r>
              <a:rPr lang="en-US" sz="2000" dirty="0"/>
              <a:t>/title</a:t>
            </a:r>
            <a:r>
              <a:rPr lang="en-US" sz="2000" dirty="0">
                <a:solidFill>
                  <a:schemeClr val="tx1"/>
                </a:solidFill>
              </a:rPr>
              <a:t>}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1"/>
                </a:solidFill>
              </a:rPr>
              <a:t>{</a:t>
            </a:r>
            <a:r>
              <a:rPr lang="en-US" sz="2000" b="1" dirty="0">
                <a:solidFill>
                  <a:schemeClr val="accent2"/>
                </a:solidFill>
              </a:rPr>
              <a:t>$b</a:t>
            </a:r>
            <a:r>
              <a:rPr lang="en-US" sz="2000" dirty="0"/>
              <a:t>/author</a:t>
            </a:r>
            <a:r>
              <a:rPr lang="en-US" sz="2000" dirty="0">
                <a:solidFill>
                  <a:schemeClr val="tx1"/>
                </a:solidFill>
              </a:rPr>
              <a:t>}</a:t>
            </a:r>
            <a:r>
              <a:rPr lang="en-US" sz="2000" dirty="0">
                <a:solidFill>
                  <a:schemeClr val="accent6"/>
                </a:solidFill>
              </a:rPr>
              <a:t>&lt;/pair&gt;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01616" y="4763936"/>
            <a:ext cx="5026903" cy="1471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&lt;pair&gt;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&lt;title&gt;</a:t>
            </a:r>
            <a:r>
              <a:rPr lang="mr-IN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&lt;/title&gt;,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&lt;author&gt;Anna&lt;/author&gt;&lt;author&gt;Ben&lt;/author&gt;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&lt;/pair&gt;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94472" y="4130252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</a:t>
            </a:r>
          </a:p>
        </p:txBody>
      </p:sp>
      <p:cxnSp>
        <p:nvCxnSpPr>
          <p:cNvPr id="30" name="Straight Arrow Connector 29"/>
          <p:cNvCxnSpPr>
            <a:stCxn id="10" idx="5"/>
            <a:endCxn id="33" idx="1"/>
          </p:cNvCxnSpPr>
          <p:nvPr/>
        </p:nvCxnSpPr>
        <p:spPr>
          <a:xfrm>
            <a:off x="9335888" y="4383562"/>
            <a:ext cx="612459" cy="68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908115" y="5026249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705474" y="5317580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/>
              <a:t>“Ben”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609005" y="4477943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author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7068023" y="5907994"/>
            <a:ext cx="2503198" cy="472545"/>
          </a:xfrm>
          <a:prstGeom prst="wedgeRoundRectCallout">
            <a:avLst>
              <a:gd name="adj1" fmla="val -57928"/>
              <a:gd name="adj2" fmla="val -2649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000"/>
              <a:t>What is the problem?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146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2" grpId="0" animBg="1"/>
      <p:bldP spid="25" grpId="0" animBg="1"/>
      <p:bldP spid="26" grpId="0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return all pairs of title and author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9101406" y="3262754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00152" y="5347108"/>
            <a:ext cx="498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“</a:t>
            </a:r>
            <a:r>
              <a:rPr lang="mr-IN" sz="1600" dirty="0"/>
              <a:t>…</a:t>
            </a:r>
            <a:r>
              <a:rPr lang="en-GB" sz="1600" dirty="0"/>
              <a:t>”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238762" y="2646252"/>
            <a:ext cx="0" cy="61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49827" y="2768305"/>
            <a:ext cx="681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books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101406" y="2371539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101406" y="4149080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263278" y="3672622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book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38762" y="3537466"/>
            <a:ext cx="0" cy="61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90535" y="2348615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$doc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385914" y="4103229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$b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112224" y="5035406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7"/>
          </p:cNvCxnSpPr>
          <p:nvPr/>
        </p:nvCxnSpPr>
        <p:spPr>
          <a:xfrm flipH="1">
            <a:off x="8346706" y="4383561"/>
            <a:ext cx="794933" cy="69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832304" y="5035406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0" idx="4"/>
            <a:endCxn id="17" idx="0"/>
          </p:cNvCxnSpPr>
          <p:nvPr/>
        </p:nvCxnSpPr>
        <p:spPr>
          <a:xfrm flipH="1">
            <a:off x="8969660" y="4423792"/>
            <a:ext cx="269102" cy="61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34329" y="442538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title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026123" y="4710815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author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583689" y="5322429"/>
            <a:ext cx="771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“Anna”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10800" y="2278800"/>
            <a:ext cx="4824536" cy="2056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/>
              <a:t>let </a:t>
            </a:r>
            <a:r>
              <a:rPr lang="en-US" sz="2000" b="1" dirty="0"/>
              <a:t>$doc </a:t>
            </a:r>
            <a:r>
              <a:rPr lang="en-US" sz="2000" dirty="0"/>
              <a:t>:= doc(”</a:t>
            </a:r>
            <a:r>
              <a:rPr lang="en-US" sz="2000" dirty="0" err="1"/>
              <a:t>books.xml</a:t>
            </a:r>
            <a:r>
              <a:rPr lang="en-US" sz="2000" dirty="0"/>
              <a:t>")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for </a:t>
            </a:r>
            <a:r>
              <a:rPr lang="en-US" sz="2000" b="1" dirty="0">
                <a:solidFill>
                  <a:schemeClr val="accent2"/>
                </a:solidFill>
              </a:rPr>
              <a:t>$b</a:t>
            </a:r>
            <a:r>
              <a:rPr lang="en-US" sz="2000" dirty="0"/>
              <a:t> in </a:t>
            </a:r>
            <a:r>
              <a:rPr lang="en-US" sz="2000" b="1" dirty="0"/>
              <a:t>$doc</a:t>
            </a:r>
            <a:r>
              <a:rPr lang="en-US" sz="2000" dirty="0"/>
              <a:t>/books/book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for </a:t>
            </a:r>
            <a:r>
              <a:rPr lang="en-US" sz="2000" b="1" dirty="0">
                <a:solidFill>
                  <a:schemeClr val="accent3"/>
                </a:solidFill>
              </a:rPr>
              <a:t>$author</a:t>
            </a:r>
            <a:r>
              <a:rPr lang="en-US" sz="2000" dirty="0"/>
              <a:t> in </a:t>
            </a:r>
            <a:r>
              <a:rPr lang="en-US" sz="2000" b="1" dirty="0">
                <a:solidFill>
                  <a:schemeClr val="accent2"/>
                </a:solidFill>
              </a:rPr>
              <a:t>$b</a:t>
            </a:r>
            <a:r>
              <a:rPr lang="en-US" sz="2000" dirty="0"/>
              <a:t>/author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return </a:t>
            </a:r>
            <a:r>
              <a:rPr lang="en-US" sz="2000" dirty="0">
                <a:solidFill>
                  <a:schemeClr val="accent6"/>
                </a:solidFill>
              </a:rPr>
              <a:t>&lt;pair&gt;</a:t>
            </a:r>
            <a:r>
              <a:rPr lang="en-US" sz="2000" dirty="0">
                <a:solidFill>
                  <a:schemeClr val="tx1"/>
                </a:solidFill>
              </a:rPr>
              <a:t>{</a:t>
            </a:r>
            <a:r>
              <a:rPr lang="en-US" sz="2000" b="1" dirty="0">
                <a:solidFill>
                  <a:schemeClr val="accent2"/>
                </a:solidFill>
              </a:rPr>
              <a:t>$b</a:t>
            </a:r>
            <a:r>
              <a:rPr lang="en-US" sz="2000" dirty="0"/>
              <a:t>/title</a:t>
            </a:r>
            <a:r>
              <a:rPr lang="en-US" sz="2000" dirty="0">
                <a:solidFill>
                  <a:schemeClr val="tx1"/>
                </a:solidFill>
              </a:rPr>
              <a:t>}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1"/>
                </a:solidFill>
              </a:rPr>
              <a:t>{</a:t>
            </a:r>
            <a:r>
              <a:rPr lang="en-US" sz="2000" b="1" dirty="0">
                <a:solidFill>
                  <a:schemeClr val="accent3"/>
                </a:solidFill>
              </a:rPr>
              <a:t>$author</a:t>
            </a:r>
            <a:r>
              <a:rPr lang="en-US" sz="2000" dirty="0">
                <a:solidFill>
                  <a:schemeClr val="tx1"/>
                </a:solidFill>
              </a:rPr>
              <a:t>}</a:t>
            </a:r>
            <a:r>
              <a:rPr lang="en-US" sz="2000" dirty="0">
                <a:solidFill>
                  <a:schemeClr val="accent6"/>
                </a:solidFill>
              </a:rPr>
              <a:t>&lt;/pair&gt;</a:t>
            </a:r>
          </a:p>
        </p:txBody>
      </p:sp>
      <p:cxnSp>
        <p:nvCxnSpPr>
          <p:cNvPr id="30" name="Straight Arrow Connector 29"/>
          <p:cNvCxnSpPr>
            <a:stCxn id="10" idx="5"/>
            <a:endCxn id="33" idx="1"/>
          </p:cNvCxnSpPr>
          <p:nvPr/>
        </p:nvCxnSpPr>
        <p:spPr>
          <a:xfrm>
            <a:off x="9335888" y="4383562"/>
            <a:ext cx="612459" cy="68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908115" y="5026249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705474" y="5317580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/>
              <a:t>“Ben”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609005" y="4477943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author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67731" y="5304393"/>
            <a:ext cx="5495301" cy="9175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&lt;pair&gt;</a:t>
            </a:r>
            <a:r>
              <a:rPr lang="en-US" dirty="0">
                <a:solidFill>
                  <a:schemeClr val="tx1"/>
                </a:solidFill>
              </a:rPr>
              <a:t>&lt;title&gt;</a:t>
            </a:r>
            <a:r>
              <a:rPr lang="mr-IN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&lt;/title&gt;, &lt;author&gt;Anna&lt;/author&gt;</a:t>
            </a:r>
            <a:r>
              <a:rPr lang="en-US" dirty="0">
                <a:solidFill>
                  <a:schemeClr val="accent6"/>
                </a:solidFill>
              </a:rPr>
              <a:t>&lt;/pair&gt;</a:t>
            </a:r>
          </a:p>
          <a:p>
            <a:r>
              <a:rPr lang="en-US" dirty="0">
                <a:solidFill>
                  <a:schemeClr val="accent6"/>
                </a:solidFill>
              </a:rPr>
              <a:t>&lt;pair&gt;</a:t>
            </a:r>
            <a:r>
              <a:rPr lang="en-US" dirty="0">
                <a:solidFill>
                  <a:schemeClr val="tx1"/>
                </a:solidFill>
              </a:rPr>
              <a:t>&lt;title&gt;</a:t>
            </a:r>
            <a:r>
              <a:rPr lang="mr-IN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&lt;/title&gt;, &lt;author&gt;Ben&lt;/author&gt;</a:t>
            </a:r>
            <a:r>
              <a:rPr lang="en-US" dirty="0">
                <a:solidFill>
                  <a:schemeClr val="accent6"/>
                </a:solidFill>
              </a:rPr>
              <a:t>&lt;/pair&gt;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41471" y="4653137"/>
            <a:ext cx="29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 the desired effect:</a:t>
            </a:r>
          </a:p>
        </p:txBody>
      </p:sp>
    </p:spTree>
    <p:extLst>
      <p:ext uri="{BB962C8B-B14F-4D97-AF65-F5344CB8AC3E}">
        <p14:creationId xmlns:p14="http://schemas.microsoft.com/office/powerpoint/2010/main" val="20802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6" name="Content Placeholder 3">
            <a:extLst>
              <a:ext uri="{FF2B5EF4-FFF2-40B4-BE49-F238E27FC236}">
                <a16:creationId xmlns:a16="http://schemas.microsoft.com/office/drawing/2014/main" id="{474350DC-8E96-4459-B94E-16573398DEA9}"/>
              </a:ext>
            </a:extLst>
          </p:cNvPr>
          <p:cNvSpPr txBox="1">
            <a:spLocks/>
          </p:cNvSpPr>
          <p:nvPr/>
        </p:nvSpPr>
        <p:spPr>
          <a:xfrm>
            <a:off x="1310732" y="4263811"/>
            <a:ext cx="8229600" cy="23723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1080"/>
              </a:spcBef>
              <a:buFont typeface="Calibri" pitchFamily="34" charset="0"/>
              <a:buNone/>
            </a:pPr>
            <a:r>
              <a:rPr lang="en-US" sz="2200" dirty="0"/>
              <a:t>Return pairs of titles such that the former is cheaper than the latter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903C96A-9F71-44B6-9730-1E77126685E8}"/>
              </a:ext>
            </a:extLst>
          </p:cNvPr>
          <p:cNvSpPr/>
          <p:nvPr/>
        </p:nvSpPr>
        <p:spPr>
          <a:xfrm>
            <a:off x="5897952" y="2185392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47B57B1-FC39-462D-8E6F-855FF66C690E}"/>
              </a:ext>
            </a:extLst>
          </p:cNvPr>
          <p:cNvSpPr/>
          <p:nvPr/>
        </p:nvSpPr>
        <p:spPr>
          <a:xfrm>
            <a:off x="3043036" y="2761456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53A6129-7C9D-48A0-870F-F0C75D88053B}"/>
              </a:ext>
            </a:extLst>
          </p:cNvPr>
          <p:cNvCxnSpPr>
            <a:stCxn id="80" idx="2"/>
            <a:endCxn id="84" idx="7"/>
          </p:cNvCxnSpPr>
          <p:nvPr/>
        </p:nvCxnSpPr>
        <p:spPr>
          <a:xfrm flipH="1">
            <a:off x="3227424" y="2293404"/>
            <a:ext cx="2670528" cy="499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EB3477CF-9ABF-4258-83AF-6DCDD94F926E}"/>
              </a:ext>
            </a:extLst>
          </p:cNvPr>
          <p:cNvSpPr/>
          <p:nvPr/>
        </p:nvSpPr>
        <p:spPr>
          <a:xfrm>
            <a:off x="2770192" y="3400400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E21FAE7-7C6D-4D6F-B098-85E9BF678FCB}"/>
              </a:ext>
            </a:extLst>
          </p:cNvPr>
          <p:cNvCxnSpPr>
            <a:stCxn id="84" idx="3"/>
            <a:endCxn id="89" idx="0"/>
          </p:cNvCxnSpPr>
          <p:nvPr/>
        </p:nvCxnSpPr>
        <p:spPr>
          <a:xfrm flipH="1">
            <a:off x="2878204" y="2945844"/>
            <a:ext cx="196468" cy="45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DC7AA9A-2799-4302-916C-FDC2CA9DB85E}"/>
              </a:ext>
            </a:extLst>
          </p:cNvPr>
          <p:cNvSpPr txBox="1"/>
          <p:nvPr/>
        </p:nvSpPr>
        <p:spPr>
          <a:xfrm>
            <a:off x="4332052" y="2226199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book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1D967DB-45A5-42E5-A124-007CEF316881}"/>
              </a:ext>
            </a:extLst>
          </p:cNvPr>
          <p:cNvSpPr txBox="1"/>
          <p:nvPr/>
        </p:nvSpPr>
        <p:spPr>
          <a:xfrm>
            <a:off x="2625582" y="3068960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title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69FE4A2-7926-453F-8D4E-61B38C251C33}"/>
              </a:ext>
            </a:extLst>
          </p:cNvPr>
          <p:cNvCxnSpPr>
            <a:stCxn id="84" idx="5"/>
            <a:endCxn id="95" idx="0"/>
          </p:cNvCxnSpPr>
          <p:nvPr/>
        </p:nvCxnSpPr>
        <p:spPr>
          <a:xfrm>
            <a:off x="3227424" y="2945844"/>
            <a:ext cx="154836" cy="46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E4C9297A-AB7B-43DC-BEDB-1FF24F7BAFE1}"/>
              </a:ext>
            </a:extLst>
          </p:cNvPr>
          <p:cNvSpPr/>
          <p:nvPr/>
        </p:nvSpPr>
        <p:spPr>
          <a:xfrm>
            <a:off x="3274248" y="3405968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A7D1CE7-CC89-4C22-9255-7019ECC85737}"/>
              </a:ext>
            </a:extLst>
          </p:cNvPr>
          <p:cNvSpPr txBox="1"/>
          <p:nvPr/>
        </p:nvSpPr>
        <p:spPr>
          <a:xfrm>
            <a:off x="3271972" y="2973027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author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0F4D612-08F6-4B2C-8EC3-276EFDE1648D}"/>
              </a:ext>
            </a:extLst>
          </p:cNvPr>
          <p:cNvSpPr/>
          <p:nvPr/>
        </p:nvSpPr>
        <p:spPr>
          <a:xfrm>
            <a:off x="5393896" y="2755888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E9CA659-F098-4F37-B257-A758A8351BFA}"/>
              </a:ext>
            </a:extLst>
          </p:cNvPr>
          <p:cNvCxnSpPr>
            <a:stCxn id="80" idx="3"/>
            <a:endCxn id="97" idx="7"/>
          </p:cNvCxnSpPr>
          <p:nvPr/>
        </p:nvCxnSpPr>
        <p:spPr>
          <a:xfrm flipH="1">
            <a:off x="5578284" y="2369780"/>
            <a:ext cx="351304" cy="41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DBF474E-2691-4781-92D6-67BFEA9187D4}"/>
              </a:ext>
            </a:extLst>
          </p:cNvPr>
          <p:cNvSpPr txBox="1"/>
          <p:nvPr/>
        </p:nvSpPr>
        <p:spPr>
          <a:xfrm>
            <a:off x="5164334" y="2395476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book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57305EE-E17B-46DE-ADA0-95238D071773}"/>
              </a:ext>
            </a:extLst>
          </p:cNvPr>
          <p:cNvCxnSpPr>
            <a:stCxn id="97" idx="3"/>
            <a:endCxn id="101" idx="7"/>
          </p:cNvCxnSpPr>
          <p:nvPr/>
        </p:nvCxnSpPr>
        <p:spPr>
          <a:xfrm flipH="1">
            <a:off x="4641960" y="2940276"/>
            <a:ext cx="783572" cy="49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2FFDECD6-A3F9-4AD8-B590-5E9E8FAED271}"/>
              </a:ext>
            </a:extLst>
          </p:cNvPr>
          <p:cNvSpPr/>
          <p:nvPr/>
        </p:nvSpPr>
        <p:spPr>
          <a:xfrm>
            <a:off x="4457572" y="3400400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EC44553-F16D-4AB8-9AAB-C7035DDFB07D}"/>
              </a:ext>
            </a:extLst>
          </p:cNvPr>
          <p:cNvSpPr txBox="1"/>
          <p:nvPr/>
        </p:nvSpPr>
        <p:spPr>
          <a:xfrm>
            <a:off x="5146378" y="3058242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ebook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1D19232-AC15-4B07-83ED-C1BE36547937}"/>
              </a:ext>
            </a:extLst>
          </p:cNvPr>
          <p:cNvSpPr/>
          <p:nvPr/>
        </p:nvSpPr>
        <p:spPr>
          <a:xfrm>
            <a:off x="4241768" y="402873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B7E1D26-5CF5-41B4-84FA-270B6E30DC4A}"/>
              </a:ext>
            </a:extLst>
          </p:cNvPr>
          <p:cNvCxnSpPr>
            <a:stCxn id="101" idx="3"/>
            <a:endCxn id="106" idx="0"/>
          </p:cNvCxnSpPr>
          <p:nvPr/>
        </p:nvCxnSpPr>
        <p:spPr>
          <a:xfrm flipH="1">
            <a:off x="4349780" y="3584788"/>
            <a:ext cx="139428" cy="44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56A4A50-097A-4D5F-B505-067085ABA4C4}"/>
              </a:ext>
            </a:extLst>
          </p:cNvPr>
          <p:cNvSpPr txBox="1"/>
          <p:nvPr/>
        </p:nvSpPr>
        <p:spPr>
          <a:xfrm>
            <a:off x="3921726" y="3789040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title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05AAC1A-FF2F-4F58-AE16-F17DE6D2AE56}"/>
              </a:ext>
            </a:extLst>
          </p:cNvPr>
          <p:cNvSpPr/>
          <p:nvPr/>
        </p:nvSpPr>
        <p:spPr>
          <a:xfrm>
            <a:off x="4673816" y="4044546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DD8FE61-7128-447F-A4AC-11FC4BBC3EF9}"/>
              </a:ext>
            </a:extLst>
          </p:cNvPr>
          <p:cNvSpPr txBox="1"/>
          <p:nvPr/>
        </p:nvSpPr>
        <p:spPr>
          <a:xfrm>
            <a:off x="4685354" y="3614380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price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96A97E3-4EE9-47EA-84FF-450002C42727}"/>
              </a:ext>
            </a:extLst>
          </p:cNvPr>
          <p:cNvCxnSpPr>
            <a:stCxn id="101" idx="5"/>
            <a:endCxn id="110" idx="0"/>
          </p:cNvCxnSpPr>
          <p:nvPr/>
        </p:nvCxnSpPr>
        <p:spPr>
          <a:xfrm>
            <a:off x="4641960" y="3584788"/>
            <a:ext cx="139868" cy="45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A0E71307-60C9-43D7-A439-2D32B9CF5FDD}"/>
              </a:ext>
            </a:extLst>
          </p:cNvPr>
          <p:cNvSpPr/>
          <p:nvPr/>
        </p:nvSpPr>
        <p:spPr>
          <a:xfrm>
            <a:off x="5929758" y="3400682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6F4D582-D0C5-4468-83CB-90E570C8AC5A}"/>
              </a:ext>
            </a:extLst>
          </p:cNvPr>
          <p:cNvSpPr/>
          <p:nvPr/>
        </p:nvSpPr>
        <p:spPr>
          <a:xfrm>
            <a:off x="5703667" y="402873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0248749-7A38-40FC-8BA8-FF0FBC205688}"/>
              </a:ext>
            </a:extLst>
          </p:cNvPr>
          <p:cNvSpPr/>
          <p:nvPr/>
        </p:nvSpPr>
        <p:spPr>
          <a:xfrm>
            <a:off x="6135715" y="4044546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8EF8239-AB09-4CCA-AEE0-9BAD65EF4F66}"/>
              </a:ext>
            </a:extLst>
          </p:cNvPr>
          <p:cNvCxnSpPr>
            <a:stCxn id="114" idx="5"/>
            <a:endCxn id="116" idx="0"/>
          </p:cNvCxnSpPr>
          <p:nvPr/>
        </p:nvCxnSpPr>
        <p:spPr>
          <a:xfrm>
            <a:off x="6114147" y="3585070"/>
            <a:ext cx="129581" cy="45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05A7D95-5263-4C91-81EB-07A775B94A5F}"/>
              </a:ext>
            </a:extLst>
          </p:cNvPr>
          <p:cNvCxnSpPr>
            <a:stCxn id="114" idx="3"/>
            <a:endCxn id="115" idx="0"/>
          </p:cNvCxnSpPr>
          <p:nvPr/>
        </p:nvCxnSpPr>
        <p:spPr>
          <a:xfrm flipH="1">
            <a:off x="5811680" y="3585070"/>
            <a:ext cx="149715" cy="44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51F7E7D-195C-4EBA-9262-D4D79332DEA0}"/>
              </a:ext>
            </a:extLst>
          </p:cNvPr>
          <p:cNvCxnSpPr>
            <a:stCxn id="97" idx="5"/>
            <a:endCxn id="114" idx="1"/>
          </p:cNvCxnSpPr>
          <p:nvPr/>
        </p:nvCxnSpPr>
        <p:spPr>
          <a:xfrm>
            <a:off x="5578284" y="2940276"/>
            <a:ext cx="383110" cy="49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14242B05-0A49-4237-A5F5-114DBD070E38}"/>
              </a:ext>
            </a:extLst>
          </p:cNvPr>
          <p:cNvSpPr/>
          <p:nvPr/>
        </p:nvSpPr>
        <p:spPr>
          <a:xfrm>
            <a:off x="7065056" y="336876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301A971-4F75-40B6-AA37-DD0EF5FE0996}"/>
              </a:ext>
            </a:extLst>
          </p:cNvPr>
          <p:cNvSpPr txBox="1"/>
          <p:nvPr/>
        </p:nvSpPr>
        <p:spPr>
          <a:xfrm>
            <a:off x="5393897" y="3611653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title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0BD4818-6D3A-485D-B72B-7F776F861081}"/>
              </a:ext>
            </a:extLst>
          </p:cNvPr>
          <p:cNvSpPr txBox="1"/>
          <p:nvPr/>
        </p:nvSpPr>
        <p:spPr>
          <a:xfrm>
            <a:off x="6170285" y="3658963"/>
            <a:ext cx="752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format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9CBFACC-8000-42E6-ADA4-EBC77A28727F}"/>
              </a:ext>
            </a:extLst>
          </p:cNvPr>
          <p:cNvSpPr txBox="1"/>
          <p:nvPr/>
        </p:nvSpPr>
        <p:spPr>
          <a:xfrm>
            <a:off x="4120776" y="2894818"/>
            <a:ext cx="1025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hardcover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227E6BF-3296-499B-89AA-7D940C8BDF40}"/>
              </a:ext>
            </a:extLst>
          </p:cNvPr>
          <p:cNvCxnSpPr>
            <a:stCxn id="97" idx="6"/>
            <a:endCxn id="122" idx="1"/>
          </p:cNvCxnSpPr>
          <p:nvPr/>
        </p:nvCxnSpPr>
        <p:spPr>
          <a:xfrm>
            <a:off x="5609920" y="2863900"/>
            <a:ext cx="1486772" cy="53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14E24B23-EB0C-4D6D-9014-EA53650657E2}"/>
              </a:ext>
            </a:extLst>
          </p:cNvPr>
          <p:cNvSpPr txBox="1"/>
          <p:nvPr/>
        </p:nvSpPr>
        <p:spPr>
          <a:xfrm>
            <a:off x="6301498" y="2853806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author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B9D73A43-5538-4916-A7ED-83C113D1EC76}"/>
              </a:ext>
            </a:extLst>
          </p:cNvPr>
          <p:cNvSpPr/>
          <p:nvPr/>
        </p:nvSpPr>
        <p:spPr>
          <a:xfrm>
            <a:off x="8634256" y="275823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C0471A4-B85D-48F8-9C30-C6DCC468C446}"/>
              </a:ext>
            </a:extLst>
          </p:cNvPr>
          <p:cNvCxnSpPr>
            <a:stCxn id="80" idx="6"/>
            <a:endCxn id="128" idx="1"/>
          </p:cNvCxnSpPr>
          <p:nvPr/>
        </p:nvCxnSpPr>
        <p:spPr>
          <a:xfrm>
            <a:off x="6113976" y="2293404"/>
            <a:ext cx="2551916" cy="49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4736B69-5107-4AC2-A0C1-CE2184587B35}"/>
              </a:ext>
            </a:extLst>
          </p:cNvPr>
          <p:cNvSpPr txBox="1"/>
          <p:nvPr/>
        </p:nvSpPr>
        <p:spPr>
          <a:xfrm>
            <a:off x="7333484" y="2240098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film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DB66F6B-F64B-41C8-81C4-013063394FF0}"/>
              </a:ext>
            </a:extLst>
          </p:cNvPr>
          <p:cNvSpPr/>
          <p:nvPr/>
        </p:nvSpPr>
        <p:spPr>
          <a:xfrm>
            <a:off x="10272464" y="400506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FB43CF3-A0E4-4746-8BCD-519D8F9A6E4B}"/>
              </a:ext>
            </a:extLst>
          </p:cNvPr>
          <p:cNvCxnSpPr>
            <a:stCxn id="137" idx="7"/>
          </p:cNvCxnSpPr>
          <p:nvPr/>
        </p:nvCxnSpPr>
        <p:spPr>
          <a:xfrm>
            <a:off x="9322700" y="3395392"/>
            <a:ext cx="1022870" cy="61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8293A86C-6302-471D-879A-F312499F67B6}"/>
              </a:ext>
            </a:extLst>
          </p:cNvPr>
          <p:cNvSpPr txBox="1"/>
          <p:nvPr/>
        </p:nvSpPr>
        <p:spPr>
          <a:xfrm>
            <a:off x="9622441" y="3331800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title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4B7692A6-6A31-4169-8778-E2291751FFEF}"/>
              </a:ext>
            </a:extLst>
          </p:cNvPr>
          <p:cNvSpPr/>
          <p:nvPr/>
        </p:nvSpPr>
        <p:spPr>
          <a:xfrm>
            <a:off x="8794606" y="4057663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BE8B636-2136-43B2-AF4F-6201154B03DF}"/>
              </a:ext>
            </a:extLst>
          </p:cNvPr>
          <p:cNvSpPr/>
          <p:nvPr/>
        </p:nvSpPr>
        <p:spPr>
          <a:xfrm>
            <a:off x="9547243" y="4059558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70AB5BE-6F2F-4FF8-A9DF-CB031BF3BEAB}"/>
              </a:ext>
            </a:extLst>
          </p:cNvPr>
          <p:cNvSpPr/>
          <p:nvPr/>
        </p:nvSpPr>
        <p:spPr>
          <a:xfrm>
            <a:off x="9138312" y="3363755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E82452F-0A21-4997-A794-E03190129101}"/>
              </a:ext>
            </a:extLst>
          </p:cNvPr>
          <p:cNvCxnSpPr>
            <a:stCxn id="128" idx="5"/>
            <a:endCxn id="137" idx="0"/>
          </p:cNvCxnSpPr>
          <p:nvPr/>
        </p:nvCxnSpPr>
        <p:spPr>
          <a:xfrm>
            <a:off x="8818644" y="2942623"/>
            <a:ext cx="427680" cy="421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4EE19B84-70C6-47EA-BFD9-E31158304BF7}"/>
              </a:ext>
            </a:extLst>
          </p:cNvPr>
          <p:cNvSpPr txBox="1"/>
          <p:nvPr/>
        </p:nvSpPr>
        <p:spPr>
          <a:xfrm>
            <a:off x="9003032" y="2905972"/>
            <a:ext cx="763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variant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CAD300C-A8EA-4468-956D-D1A0F24EA3EF}"/>
              </a:ext>
            </a:extLst>
          </p:cNvPr>
          <p:cNvCxnSpPr>
            <a:stCxn id="137" idx="3"/>
            <a:endCxn id="135" idx="0"/>
          </p:cNvCxnSpPr>
          <p:nvPr/>
        </p:nvCxnSpPr>
        <p:spPr>
          <a:xfrm flipH="1">
            <a:off x="8902618" y="3548143"/>
            <a:ext cx="267330" cy="50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4510432-B9F5-44CA-868A-6B1C953E3D73}"/>
              </a:ext>
            </a:extLst>
          </p:cNvPr>
          <p:cNvCxnSpPr>
            <a:stCxn id="137" idx="5"/>
            <a:endCxn id="136" idx="0"/>
          </p:cNvCxnSpPr>
          <p:nvPr/>
        </p:nvCxnSpPr>
        <p:spPr>
          <a:xfrm>
            <a:off x="9322701" y="3548144"/>
            <a:ext cx="332555" cy="51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2DA69B6-6418-42AA-A54C-DD76560FDCF3}"/>
              </a:ext>
            </a:extLst>
          </p:cNvPr>
          <p:cNvSpPr txBox="1"/>
          <p:nvPr/>
        </p:nvSpPr>
        <p:spPr>
          <a:xfrm>
            <a:off x="8223483" y="3595384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medium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4DA1959-AE79-4C14-9A5C-86C05C3BADB1}"/>
              </a:ext>
            </a:extLst>
          </p:cNvPr>
          <p:cNvSpPr txBox="1"/>
          <p:nvPr/>
        </p:nvSpPr>
        <p:spPr>
          <a:xfrm>
            <a:off x="9448298" y="3584836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price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8F9DB279-1384-4E1A-A4EA-7B3AA3E58CBF}"/>
              </a:ext>
            </a:extLst>
          </p:cNvPr>
          <p:cNvSpPr/>
          <p:nvPr/>
        </p:nvSpPr>
        <p:spPr>
          <a:xfrm>
            <a:off x="7548731" y="402873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AE9C097-5A0A-45C6-86C0-820FDF2FB7E2}"/>
              </a:ext>
            </a:extLst>
          </p:cNvPr>
          <p:cNvCxnSpPr>
            <a:stCxn id="114" idx="6"/>
            <a:endCxn id="144" idx="1"/>
          </p:cNvCxnSpPr>
          <p:nvPr/>
        </p:nvCxnSpPr>
        <p:spPr>
          <a:xfrm>
            <a:off x="6145783" y="3508694"/>
            <a:ext cx="1434585" cy="55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0110A666-C7D3-4E2C-B531-7E2B53DB8E2B}"/>
              </a:ext>
            </a:extLst>
          </p:cNvPr>
          <p:cNvSpPr txBox="1"/>
          <p:nvPr/>
        </p:nvSpPr>
        <p:spPr>
          <a:xfrm>
            <a:off x="7050943" y="3639326"/>
            <a:ext cx="752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format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12855FA-EA44-4526-812F-42B64372B424}"/>
              </a:ext>
            </a:extLst>
          </p:cNvPr>
          <p:cNvSpPr/>
          <p:nvPr/>
        </p:nvSpPr>
        <p:spPr>
          <a:xfrm>
            <a:off x="2135560" y="3429000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A31CB85-DDEB-436A-9C75-34D5C17342EE}"/>
              </a:ext>
            </a:extLst>
          </p:cNvPr>
          <p:cNvCxnSpPr>
            <a:stCxn id="84" idx="1"/>
            <a:endCxn id="150" idx="7"/>
          </p:cNvCxnSpPr>
          <p:nvPr/>
        </p:nvCxnSpPr>
        <p:spPr>
          <a:xfrm flipH="1">
            <a:off x="2319948" y="2793092"/>
            <a:ext cx="754724" cy="66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0C6D862-2650-4D84-80A3-8F9A98FA19D4}"/>
              </a:ext>
            </a:extLst>
          </p:cNvPr>
          <p:cNvSpPr txBox="1"/>
          <p:nvPr/>
        </p:nvSpPr>
        <p:spPr>
          <a:xfrm>
            <a:off x="2039772" y="3034866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price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F6A7453-F67D-4AC2-8F73-B46B45C969F1}"/>
              </a:ext>
            </a:extLst>
          </p:cNvPr>
          <p:cNvGrpSpPr/>
          <p:nvPr/>
        </p:nvGrpSpPr>
        <p:grpSpPr>
          <a:xfrm>
            <a:off x="3514775" y="3429810"/>
            <a:ext cx="1034900" cy="851932"/>
            <a:chOff x="668172" y="2945492"/>
            <a:chExt cx="1034900" cy="851932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57B7894-22E6-400A-B01F-765208FA5ADD}"/>
                </a:ext>
              </a:extLst>
            </p:cNvPr>
            <p:cNvSpPr/>
            <p:nvPr/>
          </p:nvSpPr>
          <p:spPr>
            <a:xfrm>
              <a:off x="763960" y="3581400"/>
              <a:ext cx="216024" cy="2160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6DF81C65-F2DA-43DD-93CE-C5F7B8E2E7E0}"/>
                </a:ext>
              </a:extLst>
            </p:cNvPr>
            <p:cNvCxnSpPr/>
            <p:nvPr/>
          </p:nvCxnSpPr>
          <p:spPr>
            <a:xfrm flipH="1">
              <a:off x="948348" y="2945492"/>
              <a:ext cx="754724" cy="667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081724C-57A2-410B-9D1F-DD267859461E}"/>
                </a:ext>
              </a:extLst>
            </p:cNvPr>
            <p:cNvSpPr txBox="1"/>
            <p:nvPr/>
          </p:nvSpPr>
          <p:spPr>
            <a:xfrm>
              <a:off x="668172" y="3187266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3"/>
                  </a:solidFill>
                </a:rPr>
                <a:t>price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58" name="Oval 157">
            <a:extLst>
              <a:ext uri="{FF2B5EF4-FFF2-40B4-BE49-F238E27FC236}">
                <a16:creationId xmlns:a16="http://schemas.microsoft.com/office/drawing/2014/main" id="{8380F443-F08B-416E-96FA-6CD8342AE022}"/>
              </a:ext>
            </a:extLst>
          </p:cNvPr>
          <p:cNvSpPr/>
          <p:nvPr/>
        </p:nvSpPr>
        <p:spPr>
          <a:xfrm>
            <a:off x="5897952" y="1764121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60DCF2A-217C-4506-B1E0-0D38917EE169}"/>
              </a:ext>
            </a:extLst>
          </p:cNvPr>
          <p:cNvSpPr txBox="1"/>
          <p:nvPr/>
        </p:nvSpPr>
        <p:spPr>
          <a:xfrm>
            <a:off x="6037770" y="1878960"/>
            <a:ext cx="920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products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CBAFDE5-5F9D-4199-86E0-DB34301A5B8F}"/>
              </a:ext>
            </a:extLst>
          </p:cNvPr>
          <p:cNvCxnSpPr>
            <a:stCxn id="158" idx="4"/>
          </p:cNvCxnSpPr>
          <p:nvPr/>
        </p:nvCxnSpPr>
        <p:spPr>
          <a:xfrm>
            <a:off x="6005964" y="1980145"/>
            <a:ext cx="0" cy="205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931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865</Words>
  <Application>Microsoft Office PowerPoint</Application>
  <PresentationFormat>Widescreen</PresentationFormat>
  <Paragraphs>186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XQuery examples</vt:lpstr>
      <vt:lpstr>Overview of this video</vt:lpstr>
      <vt:lpstr>Example 1</vt:lpstr>
      <vt:lpstr>Example 2</vt:lpstr>
      <vt:lpstr>Example 2</vt:lpstr>
      <vt:lpstr>Example 2</vt:lpstr>
      <vt:lpstr>Example 3</vt:lpstr>
      <vt:lpstr>Example 3</vt:lpstr>
      <vt:lpstr>Example 4</vt:lpstr>
      <vt:lpstr>Example 4</vt:lpstr>
      <vt:lpstr>Example 4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XQuery examples</dc:title>
  <dc:creator>Rasmus Ibsen-Jensen</dc:creator>
  <cp:lastModifiedBy>Rasmus Ibsen-Jensen</cp:lastModifiedBy>
  <cp:revision>4</cp:revision>
  <dcterms:created xsi:type="dcterms:W3CDTF">2020-12-27T19:48:15Z</dcterms:created>
  <dcterms:modified xsi:type="dcterms:W3CDTF">2020-12-27T21:33:18Z</dcterms:modified>
</cp:coreProperties>
</file>