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505" r:id="rId3"/>
    <p:sldId id="490" r:id="rId4"/>
    <p:sldId id="491" r:id="rId5"/>
    <p:sldId id="492" r:id="rId6"/>
    <p:sldId id="493" r:id="rId7"/>
    <p:sldId id="494" r:id="rId8"/>
    <p:sldId id="495" r:id="rId9"/>
    <p:sldId id="498" r:id="rId10"/>
    <p:sldId id="5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8D5D-1E99-4A6F-8926-CD58918ADED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FFAFB-486E-47E4-82CB-9F36F48C4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9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6BCE-8179-4218-A772-03A855E03F0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1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9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2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C95985-BA3A-4DFC-B603-07336DE564D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11A8E6-3FC0-4D89-B44A-C1FDA914FD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EC6-BA42-4085-BA7F-D335AACF9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Key-Value stores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E8DD-624A-4083-9C06-3F58A9DF8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4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Key-value stores:</a:t>
            </a:r>
          </a:p>
          <a:p>
            <a:r>
              <a:rPr lang="en-US" sz="2400" dirty="0"/>
              <a:t>Typical techniques (e.g. DynamoDB and Voldemort):</a:t>
            </a:r>
          </a:p>
          <a:p>
            <a:pPr lvl="1"/>
            <a:r>
              <a:rPr lang="en-US" sz="2000" dirty="0"/>
              <a:t>Distributed hash table</a:t>
            </a:r>
          </a:p>
          <a:p>
            <a:pPr lvl="1"/>
            <a:r>
              <a:rPr lang="en-US" sz="2000" dirty="0"/>
              <a:t>Replication</a:t>
            </a:r>
          </a:p>
          <a:p>
            <a:pPr lvl="1"/>
            <a:r>
              <a:rPr lang="en-US" sz="2000" dirty="0"/>
              <a:t>Versioning and incomparability-resolution using vector clocks</a:t>
            </a:r>
          </a:p>
          <a:p>
            <a:pPr>
              <a:spcBef>
                <a:spcPts val="2472"/>
              </a:spcBef>
            </a:pPr>
            <a:r>
              <a:rPr lang="en-US" sz="2400" dirty="0"/>
              <a:t>Access:</a:t>
            </a:r>
          </a:p>
          <a:p>
            <a:pPr lvl="1"/>
            <a:r>
              <a:rPr lang="en-US" sz="2000" dirty="0"/>
              <a:t>Reads return local data</a:t>
            </a:r>
          </a:p>
          <a:p>
            <a:pPr lvl="1"/>
            <a:r>
              <a:rPr lang="en-US" sz="2000" dirty="0"/>
              <a:t>Writes update local data first, which will then be propagated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044131" y="2105676"/>
            <a:ext cx="3168352" cy="316835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9336" y="1668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40179" y="2004197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900000">
            <a:off x="9296921" y="2060939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900000" flipH="1">
            <a:off x="9954782" y="2050989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44331" y="1710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3611" y="17236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baseline="30000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12" name="Oval 11"/>
          <p:cNvSpPr/>
          <p:nvPr/>
        </p:nvSpPr>
        <p:spPr>
          <a:xfrm>
            <a:off x="10591051" y="242172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991174" y="401922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591051" y="466475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75370" y="504452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961231" y="392931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44131" y="295199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834525" y="211490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17199" y="21617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8635" y="52851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68599" y="39719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21908" y="48359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42159" y="3882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0871" y="27546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4020" y="1808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10098149" y="20907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220653" y="17514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56513" y="2837597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stored at 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098150" y="2431848"/>
            <a:ext cx="371503" cy="407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66673" y="3394798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stored at 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675518" y="3398451"/>
            <a:ext cx="430678" cy="14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304-D6D2-4DC0-B05A-B232C7B7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50D7-F12B-4C21-85E2-2B0A1150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video, we will discuss key-value stores, basically the simplest kind of database system</a:t>
            </a:r>
            <a:endParaRPr lang="en-GB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8A65E81-0883-4135-804F-81BFE100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2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Collection of table, tables =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672"/>
              </a:spcBef>
            </a:pPr>
            <a:r>
              <a:rPr lang="en-US" dirty="0"/>
              <a:t>Simple access mechanism:</a:t>
            </a:r>
          </a:p>
          <a:p>
            <a:pPr lvl="1"/>
            <a:r>
              <a:rPr lang="en-US" b="1" dirty="0"/>
              <a:t>find(k)</a:t>
            </a:r>
            <a:r>
              <a:rPr lang="en-US" dirty="0"/>
              <a:t>:</a:t>
            </a:r>
            <a:r>
              <a:rPr lang="en-US" dirty="0">
                <a:sym typeface="Wingdings"/>
              </a:rPr>
              <a:t> returns value for key</a:t>
            </a:r>
            <a:r>
              <a:rPr lang="en-US" dirty="0"/>
              <a:t> </a:t>
            </a:r>
            <a:r>
              <a:rPr lang="en-US" b="1" dirty="0"/>
              <a:t>k</a:t>
            </a:r>
          </a:p>
          <a:p>
            <a:pPr lvl="1"/>
            <a:r>
              <a:rPr lang="en-US" b="1" dirty="0"/>
              <a:t>write(k, v)</a:t>
            </a:r>
            <a:r>
              <a:rPr lang="en-US" dirty="0"/>
              <a:t>: inserts value </a:t>
            </a:r>
            <a:r>
              <a:rPr lang="en-US" b="1" dirty="0"/>
              <a:t>v</a:t>
            </a:r>
            <a:r>
              <a:rPr lang="en-US" dirty="0"/>
              <a:t> under key </a:t>
            </a:r>
            <a:r>
              <a:rPr lang="en-US" b="1" dirty="0"/>
              <a:t>k</a:t>
            </a:r>
          </a:p>
          <a:p>
            <a:r>
              <a:rPr lang="en-US" dirty="0"/>
              <a:t>Fast due to index on key, no further indexes &amp; </a:t>
            </a:r>
            <a:br>
              <a:rPr lang="en-US" dirty="0"/>
            </a:br>
            <a:r>
              <a:rPr lang="en-US" dirty="0"/>
              <a:t>no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29398"/>
              </p:ext>
            </p:extLst>
          </p:nvPr>
        </p:nvGraphicFramePr>
        <p:xfrm>
          <a:off x="3575720" y="2093104"/>
          <a:ext cx="5040560" cy="230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“name”:</a:t>
                      </a:r>
                      <a:r>
                        <a:rPr lang="en-GB" dirty="0"/>
                        <a:t>“John Smith”,</a:t>
                      </a:r>
                      <a:endParaRPr lang="en-US" dirty="0"/>
                    </a:p>
                    <a:p>
                      <a:r>
                        <a:rPr lang="en-US" dirty="0"/>
                        <a:t>  “items”:{</a:t>
                      </a:r>
                    </a:p>
                    <a:p>
                      <a:r>
                        <a:rPr lang="en-US" dirty="0"/>
                        <a:t>      “1”:{“</a:t>
                      </a:r>
                      <a:r>
                        <a:rPr lang="en-US" dirty="0" err="1"/>
                        <a:t>name”:“product</a:t>
                      </a:r>
                      <a:r>
                        <a:rPr lang="en-US" dirty="0"/>
                        <a:t> 1”,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“quantity”:3</a:t>
                      </a:r>
                      <a:r>
                        <a:rPr lang="en-GB" dirty="0"/>
                        <a:t>},</a:t>
                      </a:r>
                      <a:br>
                        <a:rPr lang="en-GB" dirty="0"/>
                      </a:br>
                      <a:r>
                        <a:rPr lang="en-GB" baseline="0" dirty="0"/>
                        <a:t>      “2”:{“name”:</a:t>
                      </a:r>
                      <a:r>
                        <a:rPr lang="en-US" dirty="0"/>
                        <a:t>“</a:t>
                      </a:r>
                      <a:r>
                        <a:rPr lang="en-GB" baseline="0" dirty="0"/>
                        <a:t>product 2”, “quantity”:1}, </a:t>
                      </a:r>
                      <a:br>
                        <a:rPr lang="en-GB" baseline="0" dirty="0"/>
                      </a:br>
                      <a:r>
                        <a:rPr lang="en-GB" baseline="0" dirty="0"/>
                        <a:t>      </a:t>
                      </a:r>
                      <a:r>
                        <a:rPr lang="mr-IN" baseline="0" dirty="0"/>
                        <a:t>…</a:t>
                      </a:r>
                      <a:endParaRPr lang="en-GB" dirty="0"/>
                    </a:p>
                    <a:p>
                      <a:r>
                        <a:rPr lang="en-GB" baseline="0" dirty="0"/>
                        <a:t>  </a:t>
                      </a:r>
                      <a:r>
                        <a:rPr lang="mr-IN" baseline="0" dirty="0"/>
                        <a:t>…</a:t>
                      </a:r>
                      <a:r>
                        <a:rPr lang="en-GB" baseline="0" dirty="0"/>
                        <a:t> }</a:t>
                      </a:r>
                      <a:endParaRPr lang="en-US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7896200" y="4543458"/>
            <a:ext cx="2160240" cy="456112"/>
          </a:xfrm>
          <a:prstGeom prst="wedgeRoundRectCallout">
            <a:avLst>
              <a:gd name="adj1" fmla="val -41035"/>
              <a:gd name="adj2" fmla="val -802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Essentially an index!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2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Apache Cassandra</a:t>
            </a:r>
            <a:br>
              <a:rPr lang="en-US" dirty="0"/>
            </a:br>
            <a:r>
              <a:rPr lang="en-US" sz="2200" dirty="0"/>
              <a:t>https://</a:t>
            </a:r>
            <a:r>
              <a:rPr lang="en-US" sz="2200" dirty="0" err="1"/>
              <a:t>cassandra.apache.org</a:t>
            </a:r>
            <a:endParaRPr lang="en-US" sz="2200" dirty="0"/>
          </a:p>
          <a:p>
            <a:r>
              <a:rPr lang="en-US" dirty="0"/>
              <a:t>Amazon </a:t>
            </a:r>
            <a:r>
              <a:rPr lang="en-US" dirty="0" err="1"/>
              <a:t>DynamoDB</a:t>
            </a:r>
            <a:br>
              <a:rPr lang="en-US" dirty="0"/>
            </a:br>
            <a:r>
              <a:rPr lang="en-US" sz="2200" dirty="0"/>
              <a:t>https://</a:t>
            </a:r>
            <a:r>
              <a:rPr lang="en-US" sz="2200" dirty="0" err="1"/>
              <a:t>aws.amazon.com</a:t>
            </a:r>
            <a:r>
              <a:rPr lang="en-US" sz="2200" dirty="0"/>
              <a:t>/</a:t>
            </a:r>
            <a:r>
              <a:rPr lang="en-US" sz="2200" dirty="0" err="1"/>
              <a:t>dynamodb</a:t>
            </a:r>
            <a:r>
              <a:rPr lang="en-US" sz="2200" dirty="0"/>
              <a:t>/</a:t>
            </a:r>
          </a:p>
          <a:p>
            <a:r>
              <a:rPr lang="en-US" dirty="0"/>
              <a:t>Apache Voldemort</a:t>
            </a:r>
            <a:br>
              <a:rPr lang="en-US" dirty="0"/>
            </a:br>
            <a:r>
              <a:rPr lang="en-US" sz="2200" dirty="0"/>
              <a:t>http://</a:t>
            </a:r>
            <a:r>
              <a:rPr lang="en-US" sz="2200" dirty="0" err="1"/>
              <a:t>www.project-voldemort.com</a:t>
            </a:r>
            <a:r>
              <a:rPr lang="en-US" sz="2200" dirty="0"/>
              <a:t>/</a:t>
            </a:r>
            <a:r>
              <a:rPr lang="en-US" sz="2200" dirty="0" err="1"/>
              <a:t>voldemort</a:t>
            </a:r>
            <a:r>
              <a:rPr lang="en-US" sz="2200" dirty="0"/>
              <a:t>/</a:t>
            </a:r>
          </a:p>
          <a:p>
            <a:r>
              <a:rPr lang="en-US" dirty="0" err="1"/>
              <a:t>Memcached</a:t>
            </a:r>
            <a:br>
              <a:rPr lang="en-US" dirty="0"/>
            </a:br>
            <a:r>
              <a:rPr lang="en-US" sz="2200" dirty="0"/>
              <a:t>http://</a:t>
            </a:r>
            <a:r>
              <a:rPr lang="en-US" sz="2200" dirty="0" err="1"/>
              <a:t>memcached.org</a:t>
            </a:r>
            <a:endParaRPr lang="en-US" sz="2200" dirty="0"/>
          </a:p>
          <a:p>
            <a:r>
              <a:rPr lang="en-US" dirty="0" err="1"/>
              <a:t>Redis</a:t>
            </a:r>
            <a:br>
              <a:rPr lang="en-US" dirty="0"/>
            </a:br>
            <a:r>
              <a:rPr lang="en-US" sz="2200" dirty="0"/>
              <a:t>https://</a:t>
            </a:r>
            <a:r>
              <a:rPr lang="en-US" sz="2200" dirty="0" err="1"/>
              <a:t>redis.io</a:t>
            </a:r>
            <a:endParaRPr lang="en-US" sz="2200" dirty="0"/>
          </a:p>
          <a:p>
            <a:r>
              <a:rPr lang="en-US" dirty="0" err="1"/>
              <a:t>Riak</a:t>
            </a:r>
            <a:br>
              <a:rPr lang="en-US" dirty="0"/>
            </a:br>
            <a:r>
              <a:rPr lang="en-US" sz="2200" dirty="0"/>
              <a:t>http://</a:t>
            </a:r>
            <a:r>
              <a:rPr lang="en-US" sz="2200" dirty="0" err="1"/>
              <a:t>basho.com</a:t>
            </a:r>
            <a:r>
              <a:rPr lang="en-US" sz="2200" dirty="0"/>
              <a:t>/products/#</a:t>
            </a:r>
            <a:r>
              <a:rPr lang="en-US" sz="2200" dirty="0" err="1"/>
              <a:t>riak</a:t>
            </a:r>
            <a:endParaRPr lang="en-US" sz="2200" dirty="0"/>
          </a:p>
          <a:p>
            <a:r>
              <a:rPr lang="en-GB" dirty="0"/>
              <a:t>Many others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54FB50-306B-48AB-8A31-B213730EBC5D}"/>
              </a:ext>
            </a:extLst>
          </p:cNvPr>
          <p:cNvSpPr/>
          <p:nvPr/>
        </p:nvSpPr>
        <p:spPr>
          <a:xfrm rot="10800000">
            <a:off x="5361354" y="2625969"/>
            <a:ext cx="492369" cy="25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BF58BA-67CE-4FD0-9A2E-CE85E616EE53}"/>
              </a:ext>
            </a:extLst>
          </p:cNvPr>
          <p:cNvSpPr/>
          <p:nvPr/>
        </p:nvSpPr>
        <p:spPr>
          <a:xfrm rot="10800000">
            <a:off x="6389077" y="3247292"/>
            <a:ext cx="492369" cy="25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85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Each key-value pair (</a:t>
            </a:r>
            <a:r>
              <a:rPr lang="en-GB" sz="2400" b="1" dirty="0" err="1"/>
              <a:t>k</a:t>
            </a:r>
            <a:r>
              <a:rPr lang="en-GB" sz="2400" dirty="0" err="1"/>
              <a:t>,</a:t>
            </a:r>
            <a:r>
              <a:rPr lang="en-GB" sz="2400" b="1" dirty="0" err="1"/>
              <a:t>v</a:t>
            </a:r>
            <a:r>
              <a:rPr lang="en-GB" sz="2400" dirty="0"/>
              <a:t>) is stored at some node</a:t>
            </a:r>
          </a:p>
          <a:p>
            <a:pPr>
              <a:spcBef>
                <a:spcPts val="2472"/>
              </a:spcBef>
            </a:pPr>
            <a:r>
              <a:rPr lang="en-GB" sz="2400" b="1" dirty="0"/>
              <a:t>Step 1: </a:t>
            </a:r>
            <a:r>
              <a:rPr lang="en-GB" sz="2400" dirty="0"/>
              <a:t>Assign values </a:t>
            </a:r>
            <a:r>
              <a:rPr lang="en-GB" sz="2400" b="1" dirty="0"/>
              <a:t>v</a:t>
            </a:r>
            <a:r>
              <a:rPr lang="en-GB" sz="2400" dirty="0"/>
              <a:t> for key </a:t>
            </a:r>
            <a:r>
              <a:rPr lang="en-GB" sz="2400" b="1" dirty="0"/>
              <a:t>k</a:t>
            </a:r>
            <a:r>
              <a:rPr lang="en-GB" sz="2400" dirty="0"/>
              <a:t> to </a:t>
            </a:r>
            <a:br>
              <a:rPr lang="en-GB" sz="2400" dirty="0"/>
            </a:br>
            <a:r>
              <a:rPr lang="en-GB" sz="2400" dirty="0"/>
              <a:t>integer between 0 and 2</a:t>
            </a:r>
            <a:r>
              <a:rPr lang="en-GB" sz="2400" baseline="30000" dirty="0"/>
              <a:t>n</a:t>
            </a:r>
            <a:r>
              <a:rPr lang="en-GB" sz="2400" dirty="0"/>
              <a:t>-1</a:t>
            </a:r>
          </a:p>
          <a:p>
            <a:pPr lvl="1"/>
            <a:r>
              <a:rPr lang="en-GB" sz="2000" dirty="0"/>
              <a:t>Uses a hash function</a:t>
            </a:r>
            <a:br>
              <a:rPr lang="en-GB" sz="2000" dirty="0"/>
            </a:br>
            <a:endParaRPr lang="en-GB" sz="2000" dirty="0"/>
          </a:p>
          <a:p>
            <a:pPr>
              <a:spcBef>
                <a:spcPts val="2472"/>
              </a:spcBef>
            </a:pPr>
            <a:r>
              <a:rPr lang="en-GB" sz="2400" b="1" dirty="0"/>
              <a:t>Step 2:</a:t>
            </a:r>
            <a:r>
              <a:rPr lang="en-GB" sz="2400" dirty="0"/>
              <a:t> Distribute nodes </a:t>
            </a:r>
            <a:br>
              <a:rPr lang="en-GB" sz="2400" dirty="0"/>
            </a:br>
            <a:r>
              <a:rPr lang="en-GB" sz="2400" dirty="0"/>
              <a:t>to some of the integers</a:t>
            </a:r>
            <a:br>
              <a:rPr lang="en-GB" sz="2400" dirty="0"/>
            </a:br>
            <a:r>
              <a:rPr lang="en-GB" sz="2400" dirty="0"/>
              <a:t>(typically randomly)</a:t>
            </a:r>
          </a:p>
          <a:p>
            <a:pPr>
              <a:spcBef>
                <a:spcPts val="2472"/>
              </a:spcBef>
            </a:pPr>
            <a:r>
              <a:rPr lang="en-GB" sz="2400" dirty="0"/>
              <a:t>If (</a:t>
            </a:r>
            <a:r>
              <a:rPr lang="en-GB" sz="2400" b="1" dirty="0" err="1"/>
              <a:t>k</a:t>
            </a:r>
            <a:r>
              <a:rPr lang="en-GB" sz="2400" dirty="0" err="1"/>
              <a:t>,</a:t>
            </a:r>
            <a:r>
              <a:rPr lang="en-GB" sz="2400" b="1" dirty="0" err="1"/>
              <a:t>v</a:t>
            </a:r>
            <a:r>
              <a:rPr lang="en-GB" sz="2400" dirty="0"/>
              <a:t>) is assigned to integer </a:t>
            </a:r>
            <a:r>
              <a:rPr lang="en-GB" sz="2400" b="1" i="1" dirty="0" err="1"/>
              <a:t>i</a:t>
            </a:r>
            <a:r>
              <a:rPr lang="en-GB" sz="2400" dirty="0"/>
              <a:t>, </a:t>
            </a:r>
            <a:br>
              <a:rPr lang="en-GB" sz="2400" dirty="0"/>
            </a:br>
            <a:r>
              <a:rPr lang="en-GB" sz="2400" dirty="0"/>
              <a:t>it is stored at the node </a:t>
            </a:r>
            <a:br>
              <a:rPr lang="en-GB" sz="2400" dirty="0"/>
            </a:br>
            <a:r>
              <a:rPr lang="en-GB" sz="2400" dirty="0"/>
              <a:t>following </a:t>
            </a:r>
            <a:r>
              <a:rPr lang="en-GB" sz="2400" b="1" i="1" dirty="0" err="1"/>
              <a:t>i</a:t>
            </a:r>
            <a:r>
              <a:rPr lang="en-GB" sz="2400" dirty="0"/>
              <a:t> on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ounded Rectangular Callout 4"/>
          <p:cNvSpPr/>
          <p:nvPr/>
        </p:nvSpPr>
        <p:spPr>
          <a:xfrm>
            <a:off x="7462784" y="1802040"/>
            <a:ext cx="1617079" cy="456112"/>
          </a:xfrm>
          <a:prstGeom prst="wedgeRoundRectCallout">
            <a:avLst>
              <a:gd name="adj1" fmla="val -20098"/>
              <a:gd name="adj2" fmla="val 749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 large enough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02457" y="2778001"/>
            <a:ext cx="3168352" cy="316835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7662" y="2341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98505" y="2676522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-900000">
            <a:off x="8055247" y="2733264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900000" flipH="1">
            <a:off x="8713108" y="2723314"/>
            <a:ext cx="0" cy="2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02657" y="2383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1937" y="23959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baseline="30000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8" name="Oval 7"/>
          <p:cNvSpPr/>
          <p:nvPr/>
        </p:nvSpPr>
        <p:spPr>
          <a:xfrm>
            <a:off x="9349377" y="30940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749500" y="469154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349377" y="533707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733696" y="571684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19557" y="460164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802457" y="362432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592851" y="278723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75525" y="2834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2021" y="60257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26925" y="46442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80234" y="55082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485" y="4554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9197" y="34269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12346" y="24806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8856475" y="276307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78979" y="2423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01541" y="3158336"/>
                <a:ext cx="28879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</a:rPr>
                        <m:t>h</m:t>
                      </m:r>
                      <m:r>
                        <a:rPr lang="en-GB" sz="2000" i="1">
                          <a:latin typeface="Cambria Math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GB" sz="2000">
                          <a:latin typeface="Cambria Math" charset="0"/>
                        </a:rPr>
                        <m:t>keys</m:t>
                      </m:r>
                      <m:r>
                        <a:rPr lang="is-I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GB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{0,…,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GB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41" y="3158336"/>
                <a:ext cx="288790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114839" y="3509922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stored at 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856476" y="3104173"/>
            <a:ext cx="371503" cy="407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24999" y="4067123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stored at 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433844" y="4070776"/>
            <a:ext cx="430678" cy="14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447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/>
      <p:bldP spid="15" grpId="0"/>
      <p:bldP spid="16" grpId="0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Scalability Via 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nodes can be added easily:</a:t>
            </a:r>
          </a:p>
          <a:p>
            <a:pPr lvl="1"/>
            <a:r>
              <a:rPr lang="en-US" sz="2000" dirty="0"/>
              <a:t>Add node to free range(s) and move key-value pairs appropriately</a:t>
            </a:r>
          </a:p>
          <a:p>
            <a:pPr lvl="1"/>
            <a:r>
              <a:rPr lang="en-US" sz="2000" dirty="0"/>
              <a:t>Automatic </a:t>
            </a:r>
            <a:r>
              <a:rPr lang="en-US" sz="2000" b="1" dirty="0"/>
              <a:t>horizontal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085610" y="2723640"/>
            <a:ext cx="3168352" cy="316835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32530" y="303968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32653" y="463718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530" y="5282714"/>
            <a:ext cx="274712" cy="27471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016849" y="566248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02710" y="454727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85610" y="3569963"/>
            <a:ext cx="274712" cy="27471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76004" y="273287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8678" y="2779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5174" y="59714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0078" y="4589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3387" y="5453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638" y="4499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2350" y="33725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5499" y="24263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7139628" y="270871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2132" y="23694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81755" y="5453897"/>
            <a:ext cx="1177917" cy="304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03326" y="3065633"/>
            <a:ext cx="472678" cy="50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413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is used to ensure availability</a:t>
            </a:r>
          </a:p>
          <a:p>
            <a:pPr>
              <a:spcBef>
                <a:spcPts val="672"/>
              </a:spcBef>
            </a:pPr>
            <a:r>
              <a:rPr lang="en-US" sz="2400" dirty="0"/>
              <a:t>Replicas (copies of key-value pairs) are </a:t>
            </a:r>
            <a:br>
              <a:rPr lang="en-US" sz="2400" dirty="0"/>
            </a:br>
            <a:r>
              <a:rPr lang="en-US" sz="2400" dirty="0"/>
              <a:t>stored on consecutive nodes on the </a:t>
            </a:r>
            <a:br>
              <a:rPr lang="en-US" sz="2400" dirty="0"/>
            </a:br>
            <a:r>
              <a:rPr lang="en-US" sz="2400" dirty="0"/>
              <a:t>ring in clock-wise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97972" y="2659696"/>
            <a:ext cx="3168352" cy="316835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44892" y="297574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45015" y="457324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44892" y="521877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211" y="559854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15072" y="448333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97972" y="350601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88366" y="266892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1040" y="2715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7536" y="5907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22440" y="45259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5749" y="5389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4436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4712" y="3308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7861" y="23623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8551990" y="264476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74494" y="2305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042614" y="2485249"/>
            <a:ext cx="276990" cy="35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81110" y="21159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k,v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596580" y="2578560"/>
            <a:ext cx="333004" cy="29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64856" y="2216912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k,v</a:t>
            </a:r>
            <a:r>
              <a:rPr lang="en-US" dirty="0">
                <a:solidFill>
                  <a:schemeClr val="accent2"/>
                </a:solidFill>
              </a:rPr>
              <a:t>) stored here</a:t>
            </a:r>
          </a:p>
        </p:txBody>
      </p:sp>
      <p:cxnSp>
        <p:nvCxnSpPr>
          <p:cNvPr id="31" name="Straight Arrow Connector 30"/>
          <p:cNvCxnSpPr>
            <a:endCxn id="15" idx="3"/>
          </p:cNvCxnSpPr>
          <p:nvPr/>
        </p:nvCxnSpPr>
        <p:spPr>
          <a:xfrm flipH="1">
            <a:off x="10040156" y="4710596"/>
            <a:ext cx="45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02051" y="4525931"/>
            <a:ext cx="1566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here too, if we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replicate each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key-value pair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on 2 nodes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78320" y="3898501"/>
            <a:ext cx="1566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here too, if we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replicate each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key-value pair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on 3 nodes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74494" y="4998741"/>
            <a:ext cx="317716" cy="236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59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7" grpId="0"/>
      <p:bldP spid="3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Adding new nodes to increase capacity is easy</a:t>
            </a:r>
          </a:p>
          <a:p>
            <a:pPr lvl="1"/>
            <a:r>
              <a:rPr lang="en-US" dirty="0"/>
              <a:t>Automatic horizontal fragmentation</a:t>
            </a:r>
          </a:p>
          <a:p>
            <a:r>
              <a:rPr lang="en-US" b="1" dirty="0"/>
              <a:t>Availability &amp; fault-tolerance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Due to replication</a:t>
            </a:r>
          </a:p>
          <a:p>
            <a:pPr lvl="1"/>
            <a:r>
              <a:rPr lang="en-US" dirty="0"/>
              <a:t>Can retrieve value for a key, even if a few nodes storing values for that key fail</a:t>
            </a:r>
          </a:p>
          <a:p>
            <a:r>
              <a:rPr lang="en-US" b="1" dirty="0"/>
              <a:t>High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Retrieving the value for a key is fast: apply the hash function to determine the node, then ask the node</a:t>
            </a:r>
          </a:p>
          <a:p>
            <a:pPr lvl="1"/>
            <a:r>
              <a:rPr lang="en-US" dirty="0"/>
              <a:t>Writing, too</a:t>
            </a:r>
          </a:p>
          <a:p>
            <a:r>
              <a:rPr lang="en-US" dirty="0"/>
              <a:t>Problem: ensuring </a:t>
            </a:r>
            <a:r>
              <a:rPr lang="en-US" b="1" dirty="0"/>
              <a:t>consistency clashes with availability</a:t>
            </a:r>
          </a:p>
          <a:p>
            <a:pPr lvl="1"/>
            <a:r>
              <a:rPr lang="en-US" dirty="0"/>
              <a:t>See CAP Theorem…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6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DynamoDB &amp; Voldemort allow </a:t>
            </a:r>
            <a:r>
              <a:rPr lang="en-US" b="1" dirty="0"/>
              <a:t>multiple versions of data item</a:t>
            </a:r>
            <a:r>
              <a:rPr lang="en-US" dirty="0"/>
              <a:t> to be present at the same time (”versioning”) </a:t>
            </a:r>
          </a:p>
          <a:p>
            <a:r>
              <a:rPr lang="en-US" dirty="0"/>
              <a:t>If a newer version of a data item is not yet available at a node, the older version is used/updated</a:t>
            </a:r>
          </a:p>
          <a:p>
            <a:pPr lvl="1"/>
            <a:r>
              <a:rPr lang="en-US" dirty="0"/>
              <a:t>Fine for many applications (e.g., think of a shopping cart)</a:t>
            </a:r>
          </a:p>
          <a:p>
            <a:pPr>
              <a:spcBef>
                <a:spcPts val="2472"/>
              </a:spcBef>
            </a:pPr>
            <a:r>
              <a:rPr lang="en-US" dirty="0"/>
              <a:t>Method: assign a </a:t>
            </a:r>
            <a:r>
              <a:rPr lang="en-US" b="1" dirty="0"/>
              <a:t>vector clock </a:t>
            </a:r>
            <a:r>
              <a:rPr lang="en-US" dirty="0"/>
              <a:t>to each version of an item X</a:t>
            </a:r>
          </a:p>
          <a:p>
            <a:pPr lvl="1"/>
            <a:r>
              <a:rPr lang="en-US" dirty="0"/>
              <a:t>a list/vector of pairs (node, timestamp)</a:t>
            </a:r>
          </a:p>
          <a:p>
            <a:endParaRPr lang="en-US" dirty="0"/>
          </a:p>
          <a:p>
            <a:pPr>
              <a:spcBef>
                <a:spcPts val="2472"/>
              </a:spcBef>
            </a:pPr>
            <a:r>
              <a:rPr lang="en-US" dirty="0"/>
              <a:t>Use clock to decide if version V</a:t>
            </a:r>
            <a:r>
              <a:rPr lang="en-US" baseline="-25000" dirty="0"/>
              <a:t>1</a:t>
            </a:r>
            <a:r>
              <a:rPr lang="en-US" dirty="0"/>
              <a:t> originated from version V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originated from V</a:t>
            </a:r>
            <a:r>
              <a:rPr lang="en-US" baseline="-25000" dirty="0"/>
              <a:t>2</a:t>
            </a:r>
            <a:r>
              <a:rPr lang="en-US" dirty="0"/>
              <a:t> if for all nodes in V</a:t>
            </a:r>
            <a:r>
              <a:rPr lang="en-US" baseline="-25000" dirty="0"/>
              <a:t>2</a:t>
            </a:r>
            <a:r>
              <a:rPr lang="en-US" dirty="0"/>
              <a:t>’s clock the corresponding timestamp is less than or equal to the timestamp in V</a:t>
            </a:r>
            <a:r>
              <a:rPr lang="en-US" baseline="-25000" dirty="0"/>
              <a:t>1</a:t>
            </a:r>
            <a:r>
              <a:rPr lang="en-US" dirty="0"/>
              <a:t>’s clock</a:t>
            </a:r>
          </a:p>
          <a:p>
            <a:pPr lvl="1"/>
            <a:r>
              <a:rPr lang="en-US" dirty="0"/>
              <a:t>If it is incomparable, return all possibilities</a:t>
            </a:r>
          </a:p>
          <a:p>
            <a:pPr>
              <a:spcBef>
                <a:spcPts val="2472"/>
              </a:spcBef>
            </a:pPr>
            <a:r>
              <a:rPr lang="en-US" b="1" dirty="0"/>
              <a:t>Incomparability between versions are resolved at read-time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ounded Rectangular Callout 4"/>
          <p:cNvSpPr/>
          <p:nvPr/>
        </p:nvSpPr>
        <p:spPr>
          <a:xfrm>
            <a:off x="1202488" y="3700901"/>
            <a:ext cx="2520280" cy="432048"/>
          </a:xfrm>
          <a:prstGeom prst="wedgeRoundRectCallout">
            <a:avLst>
              <a:gd name="adj1" fmla="val 29568"/>
              <a:gd name="adj2" fmla="val -8008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that has written X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949136" y="3700901"/>
            <a:ext cx="4526160" cy="432048"/>
          </a:xfrm>
          <a:prstGeom prst="wedgeRoundRectCallout">
            <a:avLst>
              <a:gd name="adj1" fmla="val -42332"/>
              <a:gd name="adj2" fmla="val -8048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time on the node </a:t>
            </a:r>
            <a:r>
              <a:rPr lang="en-US"/>
              <a:t>the item </a:t>
            </a:r>
            <a:r>
              <a:rPr lang="en-US" dirty="0"/>
              <a:t>X was written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5B41839-C588-4AD4-A6C6-528DEA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2513"/>
              </p:ext>
            </p:extLst>
          </p:nvPr>
        </p:nvGraphicFramePr>
        <p:xfrm>
          <a:off x="8042034" y="2530512"/>
          <a:ext cx="16490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81">
                  <a:extLst>
                    <a:ext uri="{9D8B030D-6E8A-4147-A177-3AD203B41FA5}">
                      <a16:colId xmlns:a16="http://schemas.microsoft.com/office/drawing/2014/main" val="3703271595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288338868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1946385034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45413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187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167753-A2FB-4261-9E2C-6B1AA511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29613"/>
              </p:ext>
            </p:extLst>
          </p:nvPr>
        </p:nvGraphicFramePr>
        <p:xfrm>
          <a:off x="10063625" y="2530512"/>
          <a:ext cx="16490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81">
                  <a:extLst>
                    <a:ext uri="{9D8B030D-6E8A-4147-A177-3AD203B41FA5}">
                      <a16:colId xmlns:a16="http://schemas.microsoft.com/office/drawing/2014/main" val="3703271595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288338868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1946385034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45413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187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B16106-A1BF-4FD8-8EB4-E1ABC40C4985}"/>
                  </a:ext>
                </a:extLst>
              </p:cNvPr>
              <p:cNvSpPr txBox="1"/>
              <p:nvPr/>
            </p:nvSpPr>
            <p:spPr>
              <a:xfrm>
                <a:off x="9764339" y="28157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B16106-A1BF-4FD8-8EB4-E1ABC40C4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339" y="2815730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7027" r="-2162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F2E4C3-6943-459C-9BFC-062F34E9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5474"/>
              </p:ext>
            </p:extLst>
          </p:nvPr>
        </p:nvGraphicFramePr>
        <p:xfrm>
          <a:off x="10063625" y="3562303"/>
          <a:ext cx="16490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81">
                  <a:extLst>
                    <a:ext uri="{9D8B030D-6E8A-4147-A177-3AD203B41FA5}">
                      <a16:colId xmlns:a16="http://schemas.microsoft.com/office/drawing/2014/main" val="3703271595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288338868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1946385034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45413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18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36F5D0-E925-4684-9D98-2CF767132AC6}"/>
              </a:ext>
            </a:extLst>
          </p:cNvPr>
          <p:cNvSpPr txBox="1"/>
          <p:nvPr/>
        </p:nvSpPr>
        <p:spPr>
          <a:xfrm>
            <a:off x="8581294" y="3838326"/>
            <a:ext cx="1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Incomparable: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2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4.3|10.6|11.3|37|25.1|47.2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5.9|12.1|7.3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4.6|4.2|5.7|1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8.2|22.5|4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32.5|17.6|13|22.5|19.9|18|38.8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732</Words>
  <Application>Microsoft Office PowerPoint</Application>
  <PresentationFormat>Widescreen</PresentationFormat>
  <Paragraphs>157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Key-Value stores</vt:lpstr>
      <vt:lpstr>Overview of video</vt:lpstr>
      <vt:lpstr>Key-Value Stores</vt:lpstr>
      <vt:lpstr>Available Systems</vt:lpstr>
      <vt:lpstr>Distributed Storage</vt:lpstr>
      <vt:lpstr>Scalability Via Horizontal Fragmentation</vt:lpstr>
      <vt:lpstr>Replication</vt:lpstr>
      <vt:lpstr>Properties</vt:lpstr>
      <vt:lpstr>Eventual Consistency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Key-Value stores</dc:title>
  <dc:creator>Rasmus Ibsen-Jensen</dc:creator>
  <cp:lastModifiedBy>Rasmus Ibsen-Jensen</cp:lastModifiedBy>
  <cp:revision>11</cp:revision>
  <dcterms:created xsi:type="dcterms:W3CDTF">2020-12-27T22:49:56Z</dcterms:created>
  <dcterms:modified xsi:type="dcterms:W3CDTF">2020-12-29T22:47:09Z</dcterms:modified>
</cp:coreProperties>
</file>