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8" r:id="rId2"/>
    <p:sldId id="351" r:id="rId3"/>
    <p:sldId id="352" r:id="rId4"/>
    <p:sldId id="356" r:id="rId5"/>
    <p:sldId id="354" r:id="rId6"/>
    <p:sldId id="342" r:id="rId7"/>
    <p:sldId id="344" r:id="rId8"/>
    <p:sldId id="346" r:id="rId9"/>
    <p:sldId id="256" r:id="rId10"/>
    <p:sldId id="347" r:id="rId11"/>
    <p:sldId id="270" r:id="rId12"/>
    <p:sldId id="271" r:id="rId13"/>
    <p:sldId id="308" r:id="rId14"/>
    <p:sldId id="348" r:id="rId15"/>
    <p:sldId id="274" r:id="rId16"/>
    <p:sldId id="273" r:id="rId17"/>
    <p:sldId id="275" r:id="rId18"/>
    <p:sldId id="353" r:id="rId19"/>
    <p:sldId id="357" r:id="rId20"/>
    <p:sldId id="326" r:id="rId21"/>
    <p:sldId id="327" r:id="rId22"/>
    <p:sldId id="349" r:id="rId23"/>
    <p:sldId id="358" r:id="rId24"/>
    <p:sldId id="355" r:id="rId25"/>
    <p:sldId id="343" r:id="rId26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91" y="72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04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3" Type="http://schemas.openxmlformats.org/officeDocument/2006/relationships/slide" Target="slides/slide11.xml"/><Relationship Id="rId7" Type="http://schemas.openxmlformats.org/officeDocument/2006/relationships/slide" Target="slides/slide20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4" Type="http://schemas.openxmlformats.org/officeDocument/2006/relationships/slide" Target="slides/slide13.xml"/><Relationship Id="rId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3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787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400" b="1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2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(unlike buildings/bridges etc.)</a:t>
            </a:r>
          </a:p>
          <a:p>
            <a:pPr lvl="1"/>
            <a:r>
              <a:rPr lang="en-GB" dirty="0"/>
              <a:t>Can be changed at anytime</a:t>
            </a:r>
          </a:p>
          <a:p>
            <a:pPr lvl="1"/>
            <a:r>
              <a:rPr lang="en-GB" dirty="0"/>
              <a:t>Is often required to change often after construction</a:t>
            </a:r>
          </a:p>
          <a:p>
            <a:r>
              <a:rPr lang="en-GB" dirty="0"/>
              <a:t>Benefits</a:t>
            </a:r>
          </a:p>
          <a:p>
            <a:pPr lvl="1"/>
            <a:r>
              <a:rPr lang="en-GB" dirty="0"/>
              <a:t>Software can be improved almost without limit </a:t>
            </a:r>
          </a:p>
          <a:p>
            <a:r>
              <a:rPr lang="en-GB" dirty="0"/>
              <a:t>Leading to problems</a:t>
            </a:r>
          </a:p>
          <a:p>
            <a:pPr lvl="1"/>
            <a:r>
              <a:rPr lang="en-GB" dirty="0"/>
              <a:t>Software often gets faults as it evolves</a:t>
            </a:r>
          </a:p>
          <a:p>
            <a:pPr lvl="1"/>
            <a:r>
              <a:rPr lang="en-GB" dirty="0"/>
              <a:t>Software cost is hard to manage</a:t>
            </a:r>
          </a:p>
          <a:p>
            <a:pPr lvl="1"/>
            <a:r>
              <a:rPr lang="en-GB" dirty="0"/>
              <a:t>Problems with user’s experience and expectations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363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630218"/>
            <a:ext cx="8518525" cy="857256"/>
          </a:xfrm>
          <a:noFill/>
        </p:spPr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478" y="1844664"/>
            <a:ext cx="8640960" cy="4456512"/>
          </a:xfrm>
          <a:noFill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The Waterfall Model (classic engineering, example bridge building)   </a:t>
            </a:r>
          </a:p>
          <a:p>
            <a:pPr lvl="1"/>
            <a:r>
              <a:rPr lang="en-GB" dirty="0"/>
              <a:t>Separate and distinct phases of specification and development</a:t>
            </a:r>
          </a:p>
          <a:p>
            <a:r>
              <a:rPr lang="en-GB" b="1" dirty="0">
                <a:solidFill>
                  <a:schemeClr val="accent3"/>
                </a:solidFill>
              </a:rPr>
              <a:t>Evolutionary Development (more like product engineering)</a:t>
            </a:r>
          </a:p>
          <a:p>
            <a:pPr lvl="1"/>
            <a:r>
              <a:rPr lang="en-GB" dirty="0"/>
              <a:t>Specification and development are </a:t>
            </a:r>
            <a:r>
              <a:rPr lang="en-GB" dirty="0" smtClean="0"/>
              <a:t>interleaved</a:t>
            </a:r>
          </a:p>
          <a:p>
            <a:r>
              <a:rPr lang="en-GB" dirty="0" smtClean="0"/>
              <a:t>Agile and Scrum</a:t>
            </a:r>
          </a:p>
          <a:p>
            <a:pPr lvl="1"/>
            <a:r>
              <a:rPr lang="en-GB" dirty="0" smtClean="0"/>
              <a:t>Used widely in industry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63972"/>
            <a:ext cx="8169621" cy="785993"/>
          </a:xfrm>
          <a:noFill/>
        </p:spPr>
        <p:txBody>
          <a:bodyPr/>
          <a:lstStyle/>
          <a:p>
            <a:r>
              <a:rPr lang="en-GB" dirty="0"/>
              <a:t>Waterfall Model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49400"/>
            <a:ext cx="8305800" cy="488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9094" y="1242700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drawback of the waterfall model is the difficulty of accommodating change after the process is underway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60894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Inflexible partitioning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of the project into distinct stages</a:t>
            </a:r>
          </a:p>
          <a:p>
            <a:r>
              <a:rPr lang="en-GB" sz="2400" dirty="0"/>
              <a:t>This makes it difficult to respond to changing customer requirements</a:t>
            </a:r>
          </a:p>
          <a:p>
            <a:r>
              <a:rPr lang="en-GB" sz="2400" dirty="0"/>
              <a:t>Therefore, this model is only appropriate when the (</a:t>
            </a:r>
            <a:r>
              <a:rPr lang="en-GB" sz="2400" b="1" dirty="0"/>
              <a:t>final</a:t>
            </a:r>
            <a:r>
              <a:rPr lang="en-GB" sz="2400" dirty="0"/>
              <a:t>) requirements are well-understood (rare in software)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Waterfall model describes a process of stepwise refinement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Based on </a:t>
            </a:r>
            <a:r>
              <a:rPr lang="en-GB" dirty="0">
                <a:solidFill>
                  <a:schemeClr val="accent1"/>
                </a:solidFill>
              </a:rPr>
              <a:t>hardware engineering models</a:t>
            </a:r>
            <a:r>
              <a:rPr lang="en-GB" dirty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Widely used in </a:t>
            </a:r>
            <a:r>
              <a:rPr lang="en-GB" dirty="0">
                <a:solidFill>
                  <a:schemeClr val="accent1"/>
                </a:solidFill>
              </a:rPr>
              <a:t>military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aerospace</a:t>
            </a:r>
            <a:r>
              <a:rPr lang="en-GB" dirty="0"/>
              <a:t>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Practically no one in industry follows the waterfall method as shown exactly here to produce software</a:t>
            </a:r>
          </a:p>
          <a:p>
            <a:r>
              <a:rPr lang="en-GB" dirty="0"/>
              <a:t>Why bother, then?</a:t>
            </a:r>
          </a:p>
          <a:p>
            <a:pPr lvl="1"/>
            <a:r>
              <a:rPr lang="en-GB" dirty="0"/>
              <a:t>Each stage is an important step in software development</a:t>
            </a:r>
          </a:p>
          <a:p>
            <a:pPr lvl="1"/>
            <a:r>
              <a:rPr lang="en-GB" dirty="0"/>
              <a:t>It’s easy to remember</a:t>
            </a:r>
          </a:p>
          <a:p>
            <a:pPr lvl="1"/>
            <a:r>
              <a:rPr lang="en-GB" dirty="0"/>
              <a:t>The sequence is important</a:t>
            </a:r>
          </a:p>
          <a:p>
            <a:pPr lvl="2"/>
            <a:r>
              <a:rPr lang="en-GB" dirty="0"/>
              <a:t>Spec. before Design</a:t>
            </a:r>
          </a:p>
          <a:p>
            <a:pPr lvl="2"/>
            <a:r>
              <a:rPr lang="en-GB" dirty="0"/>
              <a:t>Design before coding etc.</a:t>
            </a:r>
          </a:p>
          <a:p>
            <a:pPr lvl="1"/>
            <a:r>
              <a:rPr lang="en-GB" dirty="0"/>
              <a:t>Many industry practises could do with improvement!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1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974868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4132"/>
            <a:ext cx="8301038" cy="471490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Rather than using the waterfall model we may use </a:t>
            </a:r>
            <a:r>
              <a:rPr lang="en-GB" b="1" dirty="0">
                <a:solidFill>
                  <a:schemeClr val="accent3"/>
                </a:solidFill>
              </a:rPr>
              <a:t>evolutionary development </a:t>
            </a:r>
            <a:r>
              <a:rPr lang="en-GB" dirty="0"/>
              <a:t>which is based upon the idea of developing an </a:t>
            </a:r>
            <a:r>
              <a:rPr lang="en-GB" b="1" dirty="0"/>
              <a:t>initial implementation </a:t>
            </a:r>
            <a:r>
              <a:rPr lang="en-GB" dirty="0"/>
              <a:t>, exposing it to the user and refining it based upon their response. 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Exploratory development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Objective is to work with customers and to evolve a final system from an initial outline specification.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Should start with </a:t>
            </a:r>
            <a:r>
              <a:rPr lang="en-GB" i="1" dirty="0"/>
              <a:t>well-understood requirements</a:t>
            </a:r>
            <a:r>
              <a:rPr lang="en-GB" dirty="0"/>
              <a:t>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The system evolves by adding new features as they are proposed by customer. </a:t>
            </a:r>
          </a:p>
          <a:p>
            <a:pPr>
              <a:lnSpc>
                <a:spcPct val="90000"/>
              </a:lnSpc>
            </a:pP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536700"/>
            <a:ext cx="8569325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8525" cy="1104900"/>
          </a:xfrm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462" y="1760116"/>
            <a:ext cx="8195310" cy="4372864"/>
          </a:xfrm>
          <a:noFill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Problems</a:t>
            </a:r>
          </a:p>
          <a:p>
            <a:pPr lvl="1"/>
            <a:r>
              <a:rPr lang="en-GB" dirty="0"/>
              <a:t>Lack of </a:t>
            </a:r>
            <a:r>
              <a:rPr lang="en-GB" dirty="0">
                <a:solidFill>
                  <a:schemeClr val="accent2"/>
                </a:solidFill>
              </a:rPr>
              <a:t>process visibility</a:t>
            </a:r>
          </a:p>
          <a:p>
            <a:pPr lvl="1"/>
            <a:r>
              <a:rPr lang="en-GB" dirty="0"/>
              <a:t>Systems are sometimes </a:t>
            </a:r>
            <a:r>
              <a:rPr lang="en-GB" dirty="0">
                <a:solidFill>
                  <a:schemeClr val="accent2"/>
                </a:solidFill>
              </a:rPr>
              <a:t>poorly structured</a:t>
            </a:r>
          </a:p>
          <a:p>
            <a:r>
              <a:rPr lang="en-GB" sz="2800" b="1" dirty="0" smtClean="0">
                <a:solidFill>
                  <a:schemeClr val="accent1"/>
                </a:solidFill>
              </a:rPr>
              <a:t>Applicability</a:t>
            </a:r>
            <a:endParaRPr lang="en-GB" sz="2800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All types of system but rare in safety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04" y="1616100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reality all modern development has a degree of evolutionary development BUT is hybrid (see SCRUM later)</a:t>
            </a:r>
          </a:p>
          <a:p>
            <a:r>
              <a:rPr lang="en-GB" dirty="0"/>
              <a:t>Sometimes the specification is mostly completed at the start and then added to</a:t>
            </a:r>
          </a:p>
          <a:p>
            <a:r>
              <a:rPr lang="en-GB" dirty="0"/>
              <a:t>The evolution cycles pre-determined</a:t>
            </a:r>
          </a:p>
          <a:p>
            <a:pPr lvl="1"/>
            <a:r>
              <a:rPr lang="en-GB" dirty="0"/>
              <a:t>100 functions</a:t>
            </a:r>
          </a:p>
          <a:p>
            <a:pPr lvl="1"/>
            <a:r>
              <a:rPr lang="en-GB" dirty="0"/>
              <a:t>In phase 1 develop functions 1-30</a:t>
            </a:r>
          </a:p>
          <a:p>
            <a:pPr lvl="1"/>
            <a:r>
              <a:rPr lang="en-GB" dirty="0"/>
              <a:t>In phase 2 develop functions 31-80</a:t>
            </a:r>
          </a:p>
          <a:p>
            <a:pPr lvl="1"/>
            <a:r>
              <a:rPr lang="en-GB" dirty="0"/>
              <a:t>In phase 3 develop functions 81-100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07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Lightweight approach to software development</a:t>
            </a:r>
          </a:p>
          <a:p>
            <a:r>
              <a:rPr lang="en-GB" dirty="0"/>
              <a:t>Example include Scrum and XP</a:t>
            </a:r>
          </a:p>
          <a:p>
            <a:r>
              <a:rPr lang="en-GB" dirty="0"/>
              <a:t>Focused on</a:t>
            </a:r>
          </a:p>
          <a:p>
            <a:pPr lvl="1"/>
            <a:r>
              <a:rPr lang="en-GB" dirty="0"/>
              <a:t>Code development as code activity</a:t>
            </a:r>
          </a:p>
          <a:p>
            <a:pPr lvl="1"/>
            <a:r>
              <a:rPr lang="en-GB" dirty="0"/>
              <a:t>Test driven development (tests developed before code)</a:t>
            </a:r>
          </a:p>
          <a:p>
            <a:pPr lvl="1"/>
            <a:r>
              <a:rPr lang="en-GB" dirty="0"/>
              <a:t>Often use pair programming</a:t>
            </a:r>
          </a:p>
          <a:p>
            <a:pPr lvl="1"/>
            <a:r>
              <a:rPr lang="en-GB" dirty="0"/>
              <a:t>Iterative development</a:t>
            </a:r>
          </a:p>
          <a:p>
            <a:pPr lvl="1"/>
            <a:r>
              <a:rPr lang="en-GB" dirty="0"/>
              <a:t>Self organised teams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11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542075"/>
            <a:ext cx="8169621" cy="785993"/>
          </a:xfrm>
        </p:spPr>
        <p:txBody>
          <a:bodyPr>
            <a:normAutofit/>
          </a:bodyPr>
          <a:lstStyle/>
          <a:p>
            <a:r>
              <a:rPr lang="en-GB" dirty="0"/>
              <a:t>Processes (building a house)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1026" name="Picture 2" descr="http://www.unisonmanchester.org/wp-content/uploads/2013/03/house-buil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6" y="1400076"/>
            <a:ext cx="7345189" cy="48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8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1118139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dirty="0"/>
              <a:t>Incremental Development</a:t>
            </a:r>
            <a:br>
              <a:rPr lang="en-GB" dirty="0"/>
            </a:br>
            <a:r>
              <a:rPr lang="en-GB" dirty="0" smtClean="0"/>
              <a:t>(Scrum</a:t>
            </a:r>
            <a:r>
              <a:rPr lang="en-GB" dirty="0"/>
              <a:t>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49028"/>
            <a:ext cx="7772400" cy="4419600"/>
          </a:xfrm>
        </p:spPr>
        <p:txBody>
          <a:bodyPr/>
          <a:lstStyle/>
          <a:p>
            <a:r>
              <a:rPr lang="en-GB" dirty="0"/>
              <a:t>Rather than deliver the system as a single delivery,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the development and delivery is broken down into increments</a:t>
            </a:r>
            <a:r>
              <a:rPr lang="en-GB" dirty="0"/>
              <a:t> </a:t>
            </a:r>
            <a:r>
              <a:rPr lang="en-GB" smtClean="0"/>
              <a:t>(SCRUM </a:t>
            </a:r>
            <a:r>
              <a:rPr lang="en-GB" b="1" i="1" smtClean="0"/>
              <a:t>sprints</a:t>
            </a:r>
            <a:r>
              <a:rPr lang="en-GB" dirty="0" smtClean="0"/>
              <a:t>) with </a:t>
            </a:r>
            <a:r>
              <a:rPr lang="en-GB" dirty="0"/>
              <a:t>each increment delivering part of the required functionality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User requirements are prioritised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the highest priority requirements are included in early increments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Once the development of an increment is started, the requirements are frozen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though requirements for later increments can continue to evolve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Incremental Development Advantages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2595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Customer value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can be delivered with each increment so system functionality is available earlier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Early increments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act as a prototype to help elicit requirements for later increments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Lower risk of overall project failure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The highest priority system services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tend to receive the most testing</a:t>
            </a:r>
          </a:p>
        </p:txBody>
      </p:sp>
      <p:pic>
        <p:nvPicPr>
          <p:cNvPr id="26628" name="Picture 4" descr="C:\Program Files\Common Files\Microsoft Shared\Clipart\cagcat50\bd0492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032" y="4773622"/>
            <a:ext cx="1233723" cy="16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software processes involve</a:t>
            </a:r>
          </a:p>
          <a:p>
            <a:pPr lvl="1"/>
            <a:r>
              <a:rPr lang="en-GB" dirty="0"/>
              <a:t>Prototyping</a:t>
            </a:r>
          </a:p>
          <a:p>
            <a:pPr lvl="1"/>
            <a:r>
              <a:rPr lang="en-GB" dirty="0"/>
              <a:t>Iterative building</a:t>
            </a:r>
          </a:p>
          <a:p>
            <a:r>
              <a:rPr lang="en-GB" dirty="0"/>
              <a:t>Why</a:t>
            </a:r>
          </a:p>
          <a:p>
            <a:pPr lvl="1"/>
            <a:r>
              <a:rPr lang="en-GB" dirty="0"/>
              <a:t>It reduces risk of making the wrong product</a:t>
            </a:r>
          </a:p>
          <a:p>
            <a:pPr lvl="1"/>
            <a:r>
              <a:rPr lang="en-GB" dirty="0"/>
              <a:t>It allows the software to undergo more testing</a:t>
            </a:r>
          </a:p>
          <a:p>
            <a:pPr lvl="1"/>
            <a:r>
              <a:rPr lang="en-GB" dirty="0"/>
              <a:t>It produces working product as we go along, so less chance of inventory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64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is context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Nuclear power station/air traffic control</a:t>
            </a:r>
          </a:p>
          <a:p>
            <a:pPr lvl="1"/>
            <a:r>
              <a:rPr lang="en-GB" dirty="0"/>
              <a:t>Highly formalised processes</a:t>
            </a:r>
          </a:p>
          <a:p>
            <a:pPr lvl="1"/>
            <a:r>
              <a:rPr lang="en-GB" dirty="0"/>
              <a:t>Detailed testing specifications</a:t>
            </a:r>
          </a:p>
          <a:p>
            <a:r>
              <a:rPr lang="en-GB" dirty="0"/>
              <a:t>Web development for small website</a:t>
            </a:r>
          </a:p>
          <a:p>
            <a:pPr lvl="1"/>
            <a:r>
              <a:rPr lang="en-GB" dirty="0"/>
              <a:t>Prototyping </a:t>
            </a:r>
          </a:p>
          <a:p>
            <a:r>
              <a:rPr lang="en-GB" dirty="0"/>
              <a:t>Web development for large website</a:t>
            </a:r>
          </a:p>
          <a:p>
            <a:pPr lvl="1"/>
            <a:r>
              <a:rPr lang="en-GB" dirty="0"/>
              <a:t>SCRUM development, storyboarding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15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0" y="1928312"/>
            <a:ext cx="8712967" cy="4584332"/>
          </a:xfrm>
        </p:spPr>
        <p:txBody>
          <a:bodyPr>
            <a:normAutofit/>
          </a:bodyPr>
          <a:lstStyle/>
          <a:p>
            <a:r>
              <a:rPr lang="en-GB" sz="3600" dirty="0"/>
              <a:t>The specification is by a long margin</a:t>
            </a:r>
          </a:p>
          <a:p>
            <a:pPr lvl="1"/>
            <a:r>
              <a:rPr lang="en-GB" sz="3600" dirty="0"/>
              <a:t>The MOST critical phase of any software engineering project</a:t>
            </a:r>
          </a:p>
          <a:p>
            <a:r>
              <a:rPr lang="en-GB" sz="3600" dirty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77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and evolving a software system. They are represented in a software process model</a:t>
            </a:r>
          </a:p>
          <a:p>
            <a:r>
              <a:rPr lang="en-GB" dirty="0"/>
              <a:t>General activities are specification, design and implementation, validation and evolution</a:t>
            </a:r>
          </a:p>
          <a:p>
            <a:r>
              <a:rPr lang="en-GB" dirty="0"/>
              <a:t>Generic process models describe the organisation of software processes</a:t>
            </a:r>
          </a:p>
          <a:p>
            <a:r>
              <a:rPr lang="en-GB" dirty="0"/>
              <a:t>Iterative process models describe the software process as a cycle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594" y="326051"/>
            <a:ext cx="8169621" cy="785993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112044"/>
            <a:ext cx="8195310" cy="4372864"/>
          </a:xfrm>
        </p:spPr>
        <p:txBody>
          <a:bodyPr>
            <a:noAutofit/>
          </a:bodyPr>
          <a:lstStyle/>
          <a:p>
            <a:r>
              <a:rPr lang="en-GB" sz="2400" dirty="0"/>
              <a:t>What to build?</a:t>
            </a:r>
          </a:p>
          <a:p>
            <a:r>
              <a:rPr lang="en-GB" sz="2400" dirty="0"/>
              <a:t>Where to build?</a:t>
            </a:r>
          </a:p>
          <a:p>
            <a:r>
              <a:rPr lang="en-GB" sz="2400" dirty="0"/>
              <a:t>How much money?</a:t>
            </a:r>
          </a:p>
          <a:p>
            <a:r>
              <a:rPr lang="en-GB" sz="2400" dirty="0"/>
              <a:t>Get the money</a:t>
            </a:r>
          </a:p>
          <a:p>
            <a:r>
              <a:rPr lang="en-GB" sz="2400" dirty="0"/>
              <a:t>Design the build (Detailed plans, timescales etc.)</a:t>
            </a:r>
          </a:p>
          <a:p>
            <a:r>
              <a:rPr lang="en-GB" sz="2400" dirty="0"/>
              <a:t>Get permissions?</a:t>
            </a:r>
          </a:p>
          <a:p>
            <a:r>
              <a:rPr lang="en-GB" sz="2400" dirty="0"/>
              <a:t>Start with foundations</a:t>
            </a:r>
          </a:p>
          <a:p>
            <a:r>
              <a:rPr lang="en-GB" sz="2400" dirty="0"/>
              <a:t>Build up from foundations</a:t>
            </a:r>
          </a:p>
          <a:p>
            <a:r>
              <a:rPr lang="en-GB" sz="2400" dirty="0"/>
              <a:t>Fully test everything</a:t>
            </a:r>
          </a:p>
          <a:p>
            <a:r>
              <a:rPr lang="en-GB" sz="2400" dirty="0"/>
              <a:t>When basic structure complete, make sure it is looks right</a:t>
            </a:r>
          </a:p>
          <a:p>
            <a:r>
              <a:rPr lang="en-GB" sz="2400" dirty="0"/>
              <a:t>Show to customer</a:t>
            </a:r>
          </a:p>
          <a:p>
            <a:r>
              <a:rPr lang="en-GB" sz="2400" dirty="0"/>
              <a:t>Re-adjust to customers feedback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6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Does the previous list apply to Software?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17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463972"/>
            <a:ext cx="8169621" cy="785993"/>
          </a:xfrm>
        </p:spPr>
        <p:txBody>
          <a:bodyPr/>
          <a:lstStyle/>
          <a:p>
            <a:r>
              <a:rPr lang="en-GB" dirty="0"/>
              <a:t>Task order  (early fix is easy)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90" y="1328068"/>
            <a:ext cx="6504723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6670" y="1670050"/>
            <a:ext cx="849156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When we provide a service or create a product we always follow a sequence of steps to accomplish a set of tasks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You do not usually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put up the drywall before the wiring for a house is installed or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bake a cake before all the ingredients are mixed together</a:t>
            </a:r>
          </a:p>
          <a:p>
            <a:pPr>
              <a:lnSpc>
                <a:spcPct val="90000"/>
              </a:lnSpc>
            </a:pPr>
            <a:r>
              <a:rPr lang="en-GB" dirty="0"/>
              <a:t>We can think of a series of activities as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accent3"/>
                </a:solidFill>
              </a:rPr>
              <a:t>process</a:t>
            </a:r>
          </a:p>
          <a:p>
            <a:pPr>
              <a:lnSpc>
                <a:spcPct val="90000"/>
              </a:lnSpc>
            </a:pPr>
            <a:r>
              <a:rPr lang="en-GB" dirty="0"/>
              <a:t>During this lecture we shall see some examples of software development processes that are used to ensure software is developed in a systematic way using tried and tested techniques</a:t>
            </a:r>
          </a:p>
          <a:p>
            <a:pPr>
              <a:lnSpc>
                <a:spcPct val="90000"/>
              </a:lnSpc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0050"/>
            <a:ext cx="852963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Any process has the following characteristics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prescribes all of the </a:t>
            </a:r>
            <a:r>
              <a:rPr lang="en-GB" sz="2800" dirty="0">
                <a:solidFill>
                  <a:schemeClr val="accent3"/>
                </a:solidFill>
              </a:rPr>
              <a:t>major activities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uses resources and produces </a:t>
            </a:r>
            <a:r>
              <a:rPr lang="en-GB" sz="2800" dirty="0">
                <a:solidFill>
                  <a:schemeClr val="accent3"/>
                </a:solidFill>
              </a:rPr>
              <a:t>intermediate and final products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may include sub-processes and </a:t>
            </a:r>
            <a:r>
              <a:rPr lang="en-GB" sz="2800" dirty="0">
                <a:solidFill>
                  <a:schemeClr val="accent3"/>
                </a:solidFill>
              </a:rPr>
              <a:t>has entry and exit criteria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The activities are </a:t>
            </a:r>
            <a:r>
              <a:rPr lang="en-GB" sz="2800" dirty="0">
                <a:solidFill>
                  <a:schemeClr val="accent3"/>
                </a:solidFill>
              </a:rPr>
              <a:t>organized in a sequence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Constraints or controls may apply to activities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800" dirty="0"/>
              <a:t>	(budget constraints, availability of resources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1190147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Process</a:t>
            </a:r>
            <a:br>
              <a:rPr lang="en-GB" b="1" dirty="0"/>
            </a:br>
            <a:r>
              <a:rPr lang="en-GB" b="1" dirty="0"/>
              <a:t>Building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7289254" y="3128268"/>
            <a:ext cx="1728192" cy="1019574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Secure</a:t>
            </a:r>
          </a:p>
          <a:p>
            <a:pPr algn="ctr"/>
            <a:r>
              <a:rPr lang="en-GB" sz="2000" dirty="0"/>
              <a:t>funding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2470" y="2707682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Design</a:t>
            </a:r>
          </a:p>
          <a:p>
            <a:pPr algn="ctr"/>
            <a:r>
              <a:rPr lang="en-GB" sz="2000" dirty="0"/>
              <a:t>house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29014" y="3114935"/>
            <a:ext cx="1800200" cy="102144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Get</a:t>
            </a:r>
          </a:p>
          <a:p>
            <a:pPr algn="ctr"/>
            <a:r>
              <a:rPr lang="en-GB" sz="2000" dirty="0"/>
              <a:t>Planning permission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2524" y="4136380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Site survey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36726" y="3272284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(re)Draw plans</a:t>
            </a:r>
          </a:p>
          <a:p>
            <a:pPr algn="ctr"/>
            <a:r>
              <a:rPr lang="en-GB" sz="2000" dirty="0"/>
              <a:t>(re)Specify build</a:t>
            </a:r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16200000" flipH="1">
            <a:off x="2146413" y="3236280"/>
            <a:ext cx="564602" cy="2160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396640" y="3848348"/>
            <a:ext cx="1140086" cy="2880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>
            <a:off x="4624958" y="3619926"/>
            <a:ext cx="504056" cy="57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6" idx="1"/>
          </p:cNvCxnSpPr>
          <p:nvPr/>
        </p:nvCxnSpPr>
        <p:spPr>
          <a:xfrm>
            <a:off x="6929214" y="3625658"/>
            <a:ext cx="360040" cy="1239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11" idx="2"/>
          </p:cNvCxnSpPr>
          <p:nvPr/>
        </p:nvCxnSpPr>
        <p:spPr>
          <a:xfrm rot="5400000" flipH="1">
            <a:off x="4727239" y="2834505"/>
            <a:ext cx="155478" cy="2448272"/>
          </a:xfrm>
          <a:prstGeom prst="bentConnector3">
            <a:avLst>
              <a:gd name="adj1" fmla="val -125792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67738" y="2192164"/>
            <a:ext cx="144016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Architect</a:t>
            </a:r>
          </a:p>
        </p:txBody>
      </p:sp>
      <p:cxnSp>
        <p:nvCxnSpPr>
          <p:cNvPr id="42" name="Elbow Connector 41"/>
          <p:cNvCxnSpPr>
            <a:stCxn id="41" idx="2"/>
            <a:endCxn id="11" idx="0"/>
          </p:cNvCxnSpPr>
          <p:nvPr/>
        </p:nvCxnSpPr>
        <p:spPr>
          <a:xfrm rot="5400000">
            <a:off x="3368306" y="3052772"/>
            <a:ext cx="432048" cy="69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8854" y="4352404"/>
            <a:ext cx="219624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Plans/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specifications</a:t>
            </a: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4103831" y="4148338"/>
            <a:ext cx="365155" cy="429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Software Processes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206750"/>
            <a:ext cx="6934200" cy="3041650"/>
          </a:xfrm>
          <a:solidFill>
            <a:schemeClr val="bg1">
              <a:lumMod val="95000"/>
              <a:alpha val="85000"/>
            </a:schemeClr>
          </a:solidFill>
          <a:ln w="38100" cap="flat">
            <a:solidFill>
              <a:schemeClr val="accent3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sz="3200" b="1" dirty="0"/>
              <a:t>Coherent sets of activities for</a:t>
            </a:r>
            <a:r>
              <a:rPr lang="en-GB" sz="3200" dirty="0"/>
              <a:t>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Specifying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Designing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Implementing</a:t>
            </a:r>
            <a:r>
              <a:rPr lang="en-GB" sz="3200" dirty="0"/>
              <a:t> and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Testing</a:t>
            </a:r>
            <a:r>
              <a:rPr lang="en-GB" sz="3200" dirty="0"/>
              <a:t> software systems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0010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the process involves the building of some product we refer to the process as a </a:t>
            </a:r>
            <a:r>
              <a:rPr lang="en-GB" b="1" u="sng" dirty="0">
                <a:latin typeface="Arial" charset="0"/>
              </a:rPr>
              <a:t>life cycle</a:t>
            </a:r>
          </a:p>
          <a:p>
            <a:pPr>
              <a:spcBef>
                <a:spcPct val="50000"/>
              </a:spcBef>
            </a:pPr>
            <a:r>
              <a:rPr lang="en-GB" b="1" u="sng" dirty="0">
                <a:latin typeface="Arial" charset="0"/>
              </a:rPr>
              <a:t>Software development process – software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  <p:bldP spid="4099" grpI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1603</TotalTime>
  <Pages>42</Pages>
  <Words>1138</Words>
  <Application>Microsoft Office PowerPoint</Application>
  <PresentationFormat>Custom</PresentationFormat>
  <Paragraphs>212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</vt:lpstr>
      <vt:lpstr>Wingdings 2</vt:lpstr>
      <vt:lpstr>Zapf Dingbats</vt:lpstr>
      <vt:lpstr>Flow</vt:lpstr>
      <vt:lpstr>PowerPoint Presentation</vt:lpstr>
      <vt:lpstr>Processes (building a house)</vt:lpstr>
      <vt:lpstr>Tasks</vt:lpstr>
      <vt:lpstr>Questions?</vt:lpstr>
      <vt:lpstr>Task order  (early fix is easy)</vt:lpstr>
      <vt:lpstr>What is a Process … ?</vt:lpstr>
      <vt:lpstr>What is a Process … ?</vt:lpstr>
      <vt:lpstr>Process Building development</vt:lpstr>
      <vt:lpstr>Software Processes </vt:lpstr>
      <vt:lpstr>Processes and software</vt:lpstr>
      <vt:lpstr>Software Process Models</vt:lpstr>
      <vt:lpstr>Waterfall Model</vt:lpstr>
      <vt:lpstr>Waterfall Model Problems</vt:lpstr>
      <vt:lpstr>Reality check!</vt:lpstr>
      <vt:lpstr>Evolutionary Development</vt:lpstr>
      <vt:lpstr>Evolutionary Development</vt:lpstr>
      <vt:lpstr>Evolutionary Development</vt:lpstr>
      <vt:lpstr>Reality check</vt:lpstr>
      <vt:lpstr>Agile development</vt:lpstr>
      <vt:lpstr>Incremental Development (Scrum)</vt:lpstr>
      <vt:lpstr>Incremental Development Advantages</vt:lpstr>
      <vt:lpstr>In Reality</vt:lpstr>
      <vt:lpstr>Process is context dependent</vt:lpstr>
      <vt:lpstr>Final question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Coope, Sebastian</cp:lastModifiedBy>
  <cp:revision>111</cp:revision>
  <cp:lastPrinted>2001-08-10T22:04:11Z</cp:lastPrinted>
  <dcterms:created xsi:type="dcterms:W3CDTF">2000-04-28T08:06:41Z</dcterms:created>
  <dcterms:modified xsi:type="dcterms:W3CDTF">2020-09-06T18:47:15Z</dcterms:modified>
</cp:coreProperties>
</file>