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327" r:id="rId12"/>
    <p:sldId id="271" r:id="rId13"/>
    <p:sldId id="317" r:id="rId14"/>
    <p:sldId id="272" r:id="rId15"/>
    <p:sldId id="321" r:id="rId16"/>
    <p:sldId id="274" r:id="rId17"/>
    <p:sldId id="275" r:id="rId18"/>
    <p:sldId id="318" r:id="rId19"/>
    <p:sldId id="319" r:id="rId20"/>
    <p:sldId id="320" r:id="rId21"/>
    <p:sldId id="276" r:id="rId22"/>
    <p:sldId id="322" r:id="rId23"/>
    <p:sldId id="277" r:id="rId24"/>
    <p:sldId id="313" r:id="rId25"/>
    <p:sldId id="278" r:id="rId26"/>
    <p:sldId id="279" r:id="rId27"/>
    <p:sldId id="282" r:id="rId28"/>
    <p:sldId id="283" r:id="rId29"/>
    <p:sldId id="284" r:id="rId30"/>
    <p:sldId id="285" r:id="rId31"/>
    <p:sldId id="314" r:id="rId32"/>
    <p:sldId id="286" r:id="rId33"/>
    <p:sldId id="287" r:id="rId34"/>
    <p:sldId id="324" r:id="rId35"/>
    <p:sldId id="325" r:id="rId36"/>
    <p:sldId id="288" r:id="rId37"/>
    <p:sldId id="289" r:id="rId38"/>
    <p:sldId id="290" r:id="rId39"/>
    <p:sldId id="315" r:id="rId40"/>
    <p:sldId id="316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26" r:id="rId51"/>
    <p:sldId id="302" r:id="rId52"/>
    <p:sldId id="303" r:id="rId53"/>
    <p:sldId id="305" r:id="rId54"/>
    <p:sldId id="308" r:id="rId55"/>
    <p:sldId id="309" r:id="rId56"/>
    <p:sldId id="310" r:id="rId57"/>
    <p:sldId id="311" r:id="rId58"/>
    <p:sldId id="312" r:id="rId59"/>
  </p:sldIdLst>
  <p:sldSz cx="9144000" cy="6858000" type="screen4x3"/>
  <p:notesSz cx="6997700" cy="9283700"/>
  <p:custShowLst>
    <p:custShow name="Custom Show 1" id="0">
      <p:sldLst>
        <p:sld r:id="rId24"/>
        <p:sld r:id="rId6"/>
        <p:sld r:id="rId34"/>
        <p:sld r:id="rId33"/>
        <p:sld r:id="rId7"/>
        <p:sld r:id="rId32"/>
        <p:sld r:id="rId27"/>
        <p:sld r:id="rId27"/>
        <p:sld r:id="rId38"/>
        <p:sld r:id="rId57"/>
        <p:sld r:id="rId25"/>
        <p:sld r:id="rId23"/>
        <p:sld r:id="rId11"/>
        <p:sld r:id="rId46"/>
        <p:sld r:id="rId47"/>
        <p:sld r:id="rId37"/>
        <p:sld r:id="rId58"/>
        <p:sld r:id="rId59"/>
        <p:sld r:id="rId2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664" autoAdjust="0"/>
  </p:normalViewPr>
  <p:slideViewPr>
    <p:cSldViewPr snapToGrid="0">
      <p:cViewPr varScale="1">
        <p:scale>
          <a:sx n="101" d="100"/>
          <a:sy n="101" d="100"/>
        </p:scale>
        <p:origin x="126" y="120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E7A17105-524C-476A-A27A-30B3CF3D55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5F8B43E-13C3-4229-8806-3F248BBA0B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E28DF20-DB4F-45F5-BF94-7C8975474611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FFE7CFC-A965-4F17-84AB-A6C5EADDEB75}" type="slidenum">
              <a:rPr lang="en-US" altLang="zh-TW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45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245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CE4BB4B-AA73-4D06-831F-0087DFB182E1}" type="slidenum">
              <a:rPr lang="en-US" altLang="zh-TW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66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5319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945CFF9-317F-4E93-B367-F85AF84E1DD4}" type="slidenum">
              <a:rPr lang="en-US" altLang="zh-TW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8D05C27-AC32-40C4-AEFD-CD161B4E62A7}" type="slidenum">
              <a:rPr lang="en-US" altLang="zh-TW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B94746D-8994-43C5-A193-383535322D15}" type="slidenum">
              <a:rPr lang="en-US" altLang="zh-TW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60F7B97-612A-4268-AB43-ED7ABF33D9DC}" type="slidenum">
              <a:rPr lang="en-US" altLang="zh-TW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94FACA5-036F-4683-B639-4E4D74A57EDB}" type="slidenum">
              <a:rPr lang="en-US" altLang="zh-TW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B0033C1-59B9-4184-9F41-C6BC51A60EB6}" type="slidenum">
              <a:rPr lang="en-US" altLang="zh-TW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211192E-CD5D-41BC-9A50-2C6B1D3B27FC}" type="slidenum">
              <a:rPr lang="en-US" altLang="zh-TW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7C5E2D3-2377-448E-8978-5E566A17D08C}" type="slidenum">
              <a:rPr lang="en-US" altLang="zh-TW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A8FD822-C81B-49DF-98CD-1CAD3EDB5D60}" type="slidenum">
              <a:rPr lang="en-US" altLang="zh-TW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C83EC69-1A7B-419B-BF39-9FB28C6F328A}" type="slidenum">
              <a:rPr lang="en-US" altLang="zh-TW" sz="1200" smtClean="0"/>
              <a:pPr/>
              <a:t>21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471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71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642F6D-EB47-49F3-87CC-6A2E1EC2EF88}" type="slidenum">
              <a:rPr lang="en-US" altLang="zh-TW" sz="1200" smtClean="0"/>
              <a:pPr/>
              <a:t>22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491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91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A9DC0FB-F88C-4B79-8CAB-B2A451D021D5}" type="slidenum">
              <a:rPr lang="en-US" altLang="zh-TW" sz="1200" smtClean="0"/>
              <a:pPr/>
              <a:t>23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893CD6D-4933-4053-B108-035F05E7A968}" type="slidenum">
              <a:rPr lang="en-US" altLang="zh-TW" sz="1200" smtClean="0"/>
              <a:pPr/>
              <a:t>24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7ED4706-E029-42D9-90A9-666C1814CE90}" type="slidenum">
              <a:rPr lang="en-US" altLang="zh-TW" sz="1200" smtClean="0"/>
              <a:pPr/>
              <a:t>25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5936096-53B4-47AE-97F8-3C01B03C8A82}" type="slidenum">
              <a:rPr lang="en-US" altLang="zh-TW" sz="1200" smtClean="0"/>
              <a:pPr/>
              <a:t>26</a:t>
            </a:fld>
            <a:endParaRPr lang="en-US" altLang="zh-TW" sz="1200" smtClean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5F85B0A-7666-40E2-969C-5D52C58877F0}" type="slidenum">
              <a:rPr lang="en-US" altLang="zh-TW" sz="1200" smtClean="0"/>
              <a:pPr/>
              <a:t>27</a:t>
            </a:fld>
            <a:endParaRPr lang="en-US" altLang="zh-TW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6D2A238-3DA4-45C2-9A4E-94593B1FD92B}" type="slidenum">
              <a:rPr lang="en-US" altLang="zh-TW" sz="1200" smtClean="0"/>
              <a:pPr/>
              <a:t>28</a:t>
            </a:fld>
            <a:endParaRPr lang="en-US" altLang="zh-TW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34B392B-1C27-4F96-B3E3-0166792E2C43}" type="slidenum">
              <a:rPr lang="en-US" altLang="zh-TW" sz="1200" smtClean="0"/>
              <a:pPr/>
              <a:t>29</a:t>
            </a:fld>
            <a:endParaRPr lang="en-US" altLang="zh-TW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8FED8B-C8E7-4A4A-AA44-F65D96ED548B}" type="slidenum">
              <a:rPr lang="en-US" altLang="zh-TW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A559EF7-7DEE-4954-9FBA-6AE07CA005FC}" type="slidenum">
              <a:rPr lang="en-US" altLang="zh-TW" sz="1200" smtClean="0"/>
              <a:pPr/>
              <a:t>30</a:t>
            </a:fld>
            <a:endParaRPr lang="en-US" altLang="zh-TW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20F6A2F-4385-4FCB-8E76-97E7BB365465}" type="slidenum">
              <a:rPr lang="en-US" altLang="zh-TW" sz="1200" smtClean="0"/>
              <a:pPr/>
              <a:t>31</a:t>
            </a:fld>
            <a:endParaRPr lang="en-US" altLang="zh-TW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5B232D-5D76-41F1-AF7E-396EF44FD729}" type="slidenum">
              <a:rPr lang="en-US" altLang="zh-TW" sz="1200" smtClean="0"/>
              <a:pPr/>
              <a:t>32</a:t>
            </a:fld>
            <a:endParaRPr lang="en-US" altLang="zh-TW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171B5F6-5A20-4E55-B9E1-1043EBD60E6B}" type="slidenum">
              <a:rPr lang="en-US" altLang="zh-TW" sz="1200" smtClean="0"/>
              <a:pPr/>
              <a:t>33</a:t>
            </a:fld>
            <a:endParaRPr lang="en-US" altLang="zh-TW" sz="12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4FD45EA-9057-4879-8846-3276D5ACA442}" type="slidenum">
              <a:rPr lang="en-US" altLang="zh-TW" sz="1200" smtClean="0"/>
              <a:pPr/>
              <a:t>34</a:t>
            </a:fld>
            <a:endParaRPr lang="en-US" altLang="zh-TW" sz="12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FA14814-18F2-4032-8039-B5464DD93873}" type="slidenum">
              <a:rPr lang="en-US" altLang="zh-TW" sz="1200" smtClean="0"/>
              <a:pPr/>
              <a:t>35</a:t>
            </a:fld>
            <a:endParaRPr lang="en-US" altLang="zh-TW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A46005D-A349-4812-9D95-34F04268C38A}" type="slidenum">
              <a:rPr lang="en-US" altLang="zh-TW" sz="1200" smtClean="0"/>
              <a:pPr/>
              <a:t>36</a:t>
            </a:fld>
            <a:endParaRPr lang="en-US" altLang="zh-TW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0C025A-2519-43D0-B5A4-D6F12DF94CFD}" type="slidenum">
              <a:rPr lang="en-US" altLang="zh-TW" sz="1200" smtClean="0"/>
              <a:pPr/>
              <a:t>37</a:t>
            </a:fld>
            <a:endParaRPr lang="en-US" altLang="zh-TW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8AAFBAF-1269-4902-BA78-CD30414904C8}" type="slidenum">
              <a:rPr lang="en-US" altLang="zh-TW" sz="1200" smtClean="0"/>
              <a:pPr/>
              <a:t>38</a:t>
            </a:fld>
            <a:endParaRPr lang="en-US" altLang="zh-TW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81F167E-3953-4825-84A0-B319A4BFA9F8}" type="slidenum">
              <a:rPr lang="en-US" altLang="zh-TW" sz="1200" smtClean="0"/>
              <a:pPr/>
              <a:t>39</a:t>
            </a:fld>
            <a:endParaRPr lang="en-US" altLang="zh-TW" sz="12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B2D83DD-1E9A-44CF-A59A-E364543D878E}" type="slidenum">
              <a:rPr lang="en-US" altLang="zh-TW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1117D13-7AA9-4713-8F29-ED5DC798150E}" type="slidenum">
              <a:rPr lang="en-US" altLang="zh-TW" sz="1200" smtClean="0"/>
              <a:pPr/>
              <a:t>40</a:t>
            </a:fld>
            <a:endParaRPr lang="en-US" altLang="zh-TW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1B9A6D2-9E1F-4779-9DEA-656E0CA6E2C2}" type="slidenum">
              <a:rPr lang="en-US" altLang="zh-TW" sz="1200" smtClean="0"/>
              <a:pPr/>
              <a:t>41</a:t>
            </a:fld>
            <a:endParaRPr lang="en-US" altLang="zh-TW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469504C-580C-4F84-BA65-B6C06B99F5BF}" type="slidenum">
              <a:rPr lang="en-US" altLang="zh-TW" sz="1200" smtClean="0"/>
              <a:pPr/>
              <a:t>42</a:t>
            </a:fld>
            <a:endParaRPr lang="en-US" altLang="zh-TW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7F030C3-E145-4DD2-9C35-E99D275986F0}" type="slidenum">
              <a:rPr lang="en-US" altLang="zh-TW" sz="1200" smtClean="0"/>
              <a:pPr/>
              <a:t>43</a:t>
            </a:fld>
            <a:endParaRPr lang="en-US" altLang="zh-TW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91235D4-72C1-49D5-A97E-600531849F0B}" type="slidenum">
              <a:rPr lang="en-US" altLang="zh-TW" sz="1200" smtClean="0"/>
              <a:pPr/>
              <a:t>44</a:t>
            </a:fld>
            <a:endParaRPr lang="en-US" altLang="zh-TW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8DEE251-3D25-48E0-B2F1-0C28250844DF}" type="slidenum">
              <a:rPr lang="en-US" altLang="zh-TW" sz="1200" smtClean="0"/>
              <a:pPr/>
              <a:t>45</a:t>
            </a:fld>
            <a:endParaRPr lang="en-US" altLang="zh-TW" sz="12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A93AD73-2B8C-49A2-9BA9-CCD5FAF6F6B2}" type="slidenum">
              <a:rPr lang="en-US" altLang="zh-TW" sz="1200" smtClean="0"/>
              <a:pPr/>
              <a:t>46</a:t>
            </a:fld>
            <a:endParaRPr lang="en-US" altLang="zh-TW" sz="12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134D0F-5238-4EE6-837D-E1D403C9E808}" type="slidenum">
              <a:rPr lang="en-US" altLang="zh-TW" sz="1200" smtClean="0"/>
              <a:pPr/>
              <a:t>47</a:t>
            </a:fld>
            <a:endParaRPr lang="en-US" altLang="zh-TW" sz="12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AE31F0-C351-4CE3-AA9B-4E201E181AEF}" type="slidenum">
              <a:rPr lang="en-US" altLang="zh-TW" sz="1200" smtClean="0"/>
              <a:pPr/>
              <a:t>48</a:t>
            </a:fld>
            <a:endParaRPr lang="en-US" altLang="zh-TW" sz="12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2A78FC8-5969-473E-9009-564024353B34}" type="slidenum">
              <a:rPr lang="en-US" altLang="zh-TW" sz="1200" smtClean="0"/>
              <a:pPr/>
              <a:t>49</a:t>
            </a:fld>
            <a:endParaRPr lang="en-US" altLang="zh-TW" sz="120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5A474F0-7E0D-4BA1-B112-93B36B80EC07}" type="slidenum">
              <a:rPr lang="en-US" altLang="zh-TW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B5F4509-C30C-4939-8E89-3DDEDEE050C7}" type="slidenum">
              <a:rPr lang="en-US" altLang="zh-TW" sz="1200" smtClean="0">
                <a:ea typeface="ＭＳ Ｐゴシック" panose="020B0600070205080204" pitchFamily="34" charset="-128"/>
              </a:rPr>
              <a:pPr/>
              <a:t>50</a:t>
            </a:fld>
            <a:endParaRPr lang="en-US" altLang="zh-TW" sz="1200" smtClean="0">
              <a:ea typeface="ＭＳ Ｐゴシック" panose="020B0600070205080204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F022726-FC51-44A3-8AA6-0DE968EAD61F}" type="slidenum">
              <a:rPr lang="en-US" altLang="zh-TW" sz="1200" smtClean="0"/>
              <a:pPr/>
              <a:t>51</a:t>
            </a:fld>
            <a:endParaRPr lang="en-US" altLang="zh-TW" sz="120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1E2FFFF-300E-407B-A8D2-1AF9A476C8BE}" type="slidenum">
              <a:rPr lang="en-US" altLang="zh-TW" sz="1200" smtClean="0"/>
              <a:pPr/>
              <a:t>52</a:t>
            </a:fld>
            <a:endParaRPr lang="en-US" altLang="zh-TW" sz="120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0A1C572-C92D-4E3B-864B-7F37A9F89A54}" type="slidenum">
              <a:rPr lang="en-US" altLang="zh-TW" sz="1200" smtClean="0"/>
              <a:pPr/>
              <a:t>53</a:t>
            </a:fld>
            <a:endParaRPr lang="en-US" altLang="zh-TW" sz="120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762AB6-8CDE-4331-B1C6-5B578643A305}" type="slidenum">
              <a:rPr lang="en-US" altLang="zh-TW" sz="1200" smtClean="0"/>
              <a:pPr/>
              <a:t>54</a:t>
            </a:fld>
            <a:endParaRPr lang="en-US" altLang="zh-TW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4DD919B-1B02-4E89-AEA7-7FF55F88C4EF}" type="slidenum">
              <a:rPr lang="en-US" altLang="zh-TW" sz="1200" smtClean="0"/>
              <a:pPr/>
              <a:t>55</a:t>
            </a:fld>
            <a:endParaRPr lang="en-US" altLang="zh-TW" sz="120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366817D-AA30-4043-9922-648D1257FC46}" type="slidenum">
              <a:rPr lang="en-US" altLang="zh-TW" sz="1200" smtClean="0"/>
              <a:pPr/>
              <a:t>56</a:t>
            </a:fld>
            <a:endParaRPr lang="en-US" altLang="zh-TW" sz="120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CDAB15E-690B-4FF9-BDE8-9CBA7A00EAD8}" type="slidenum">
              <a:rPr lang="en-US" altLang="zh-TW" sz="1200" smtClean="0"/>
              <a:pPr/>
              <a:t>57</a:t>
            </a:fld>
            <a:endParaRPr lang="en-US" altLang="zh-TW" sz="1200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AA48F55-B816-4B32-9086-0E114BE416EA}" type="slidenum">
              <a:rPr lang="en-US" altLang="zh-TW" sz="1200" smtClean="0"/>
              <a:pPr/>
              <a:t>58</a:t>
            </a:fld>
            <a:endParaRPr lang="en-US" altLang="zh-TW" sz="1200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E9C1874-68D1-4762-BB3C-F4D4731E6515}" type="slidenum">
              <a:rPr lang="en-US" altLang="zh-TW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163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63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5D063F0-A1DF-4C44-BE3B-31D27C34B7D4}" type="slidenum">
              <a:rPr lang="en-US" altLang="zh-TW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72CE019-3028-4060-8AA1-E3129F1ACC8C}" type="slidenum">
              <a:rPr lang="en-US" altLang="zh-TW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04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204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D64ADCE-FEA3-44F0-9320-B71F9425325E}" type="slidenum">
              <a:rPr lang="en-US" altLang="zh-TW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225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225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b="1" smtClean="0">
                <a:solidFill>
                  <a:srgbClr val="CC3300"/>
                </a:solidFill>
                <a:ea typeface="新細明體" panose="02020500000000000000" pitchFamily="18" charset="-120"/>
              </a:rPr>
              <a:t>Database System Concepts, 6</a:t>
            </a:r>
            <a:r>
              <a:rPr lang="en-US" altLang="zh-TW" b="1" baseline="30000" smtClean="0">
                <a:solidFill>
                  <a:srgbClr val="CC3300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b="1" smtClean="0">
                <a:solidFill>
                  <a:srgbClr val="CC3300"/>
                </a:solidFill>
                <a:ea typeface="新細明體" panose="02020500000000000000" pitchFamily="18" charset="-120"/>
              </a:rPr>
              <a:t> Ed</a:t>
            </a:r>
            <a:r>
              <a:rPr lang="en-US" altLang="zh-TW" smtClean="0">
                <a:solidFill>
                  <a:srgbClr val="CC3300"/>
                </a:solidFill>
                <a:ea typeface="新細明體" panose="02020500000000000000" pitchFamily="18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 smtClean="0">
                <a:solidFill>
                  <a:srgbClr val="CC3300"/>
                </a:solidFill>
                <a:ea typeface="新細明體" panose="02020500000000000000" pitchFamily="18" charset="-120"/>
              </a:rPr>
              <a:t>©Silberschatz, Korth and Sudarshan</a:t>
            </a:r>
            <a:br>
              <a:rPr lang="en-US" altLang="zh-TW" sz="1200" b="1" smtClean="0">
                <a:solidFill>
                  <a:srgbClr val="CC3300"/>
                </a:solidFill>
                <a:ea typeface="新細明體" panose="02020500000000000000" pitchFamily="18" charset="-120"/>
              </a:rPr>
            </a:br>
            <a:r>
              <a:rPr lang="en-US" altLang="zh-TW" sz="1200" b="1" smtClean="0">
                <a:solidFill>
                  <a:srgbClr val="CC3300"/>
                </a:solidFill>
                <a:ea typeface="新細明體" panose="02020500000000000000" pitchFamily="18" charset="-120"/>
              </a:rPr>
              <a:t>See </a:t>
            </a:r>
            <a:r>
              <a:rPr lang="en-US" altLang="zh-TW" sz="1200" b="1" smtClean="0">
                <a:solidFill>
                  <a:srgbClr val="CC3300"/>
                </a:solidFill>
                <a:ea typeface="新細明體" panose="02020500000000000000" pitchFamily="18" charset="-120"/>
                <a:hlinkClick r:id="rId4"/>
              </a:rPr>
              <a:t>www.db-book.com</a:t>
            </a:r>
            <a:r>
              <a:rPr lang="en-US" altLang="zh-TW" sz="1200" b="1" smtClean="0">
                <a:solidFill>
                  <a:srgbClr val="CC3300"/>
                </a:solidFill>
                <a:ea typeface="新細明體" panose="02020500000000000000" pitchFamily="18" charset="-12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28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9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98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9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8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5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8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5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63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3.</a:t>
            </a:r>
            <a:fld id="{E18E9620-9BAA-4DD8-82B2-11D43561F18F}" type="slidenum">
              <a:rPr lang="en-US" altLang="zh-TW" sz="1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1" smtClean="0">
              <a:solidFill>
                <a:srgbClr val="000099"/>
              </a:solidFill>
              <a:ea typeface="新細明體" panose="02020500000000000000" pitchFamily="18" charset="-120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Database System Concepts - 6</a:t>
            </a:r>
            <a:r>
              <a:rPr lang="en-US" altLang="zh-TW" sz="1000" b="1" baseline="30000" smtClean="0">
                <a:solidFill>
                  <a:srgbClr val="000099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1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Chapter 3: Introduction to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The where Clause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05775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where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To find all instructors in Comp. Sci.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dept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with salary &gt; 80000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zh-TW" sz="2000" b="1" dirty="0" smtClean="0">
                <a:ea typeface="新細明體" panose="02020500000000000000" pitchFamily="18" charset="-120"/>
              </a:rPr>
              <a:t>	select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name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=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‘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Comp. Sci.'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and </a:t>
            </a:r>
            <a:br>
              <a:rPr lang="en-US" altLang="zh-TW" sz="2000" b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salary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&gt; 80000</a:t>
            </a:r>
          </a:p>
          <a:p>
            <a:pPr>
              <a:tabLst>
                <a:tab pos="131127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Comparison results can be combined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using the logical connectives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and, or, </a:t>
            </a:r>
            <a:br>
              <a:rPr lang="en-US" altLang="zh-TW" sz="2000" b="1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and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not.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</a:p>
          <a:p>
            <a:pPr>
              <a:tabLst>
                <a:tab pos="131127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Comparisons can be applied to results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of arithmetic expressions.</a:t>
            </a:r>
          </a:p>
        </p:txBody>
      </p:sp>
      <p:pic>
        <p:nvPicPr>
          <p:cNvPr id="23556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683250" y="2566988"/>
            <a:ext cx="3252788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The from Clause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7538" y="1106488"/>
                <a:ext cx="7970837" cy="5024437"/>
              </a:xfrm>
              <a:noFill/>
            </p:spPr>
            <p:txBody>
              <a:bodyPr lIns="90488" tIns="44450" rIns="90488" bIns="44450"/>
              <a:lstStyle/>
              <a:p>
                <a:pPr>
                  <a:tabLst>
                    <a:tab pos="635000" algn="l"/>
                    <a:tab pos="240347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The </a:t>
                </a:r>
                <a:r>
                  <a:rPr lang="en-US" altLang="zh-TW" sz="2000" b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from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clause lists the relations involved in the query</a:t>
                </a:r>
              </a:p>
              <a:p>
                <a:pPr lvl="1">
                  <a:tabLst>
                    <a:tab pos="635000" algn="l"/>
                    <a:tab pos="240347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Corresponds to the Cartesian product operation of the relational algebra.</a:t>
                </a:r>
              </a:p>
              <a:p>
                <a:pPr>
                  <a:tabLst>
                    <a:tab pos="635000" algn="l"/>
                    <a:tab pos="240347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Find the Cartesian product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instructor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teaches</a:t>
                </a:r>
                <a:endParaRPr lang="en-US" altLang="zh-TW" sz="2000" dirty="0" smtClean="0">
                  <a:solidFill>
                    <a:srgbClr val="0000FF"/>
                  </a:solidFill>
                  <a:ea typeface="新細明體" panose="02020500000000000000" pitchFamily="18" charset="-120"/>
                </a:endParaRPr>
              </a:p>
              <a:p>
                <a:pPr>
                  <a:buFont typeface="Monotype Sorts" charset="2"/>
                  <a:buNone/>
                  <a:tabLst>
                    <a:tab pos="635000" algn="l"/>
                    <a:tab pos="2403475" algn="l"/>
                  </a:tabLst>
                </a:pP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		    select </a:t>
                </a:r>
                <a:r>
                  <a:rPr lang="en-US" altLang="zh-TW" sz="2000" dirty="0" smtClean="0">
                    <a:latin typeface="Symbol" panose="05050102010706020507" pitchFamily="18" charset="2"/>
                    <a:ea typeface="新細明體" panose="02020500000000000000" pitchFamily="18" charset="-120"/>
                  </a:rPr>
                  <a:t>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/>
                </a:r>
                <a:br>
                  <a:rPr lang="en-US" altLang="zh-TW" sz="2000" dirty="0" smtClean="0">
                    <a:ea typeface="新細明體" panose="02020500000000000000" pitchFamily="18" charset="-120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</a:rPr>
                  <a:t>	    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from 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instructor, teaches</a:t>
                </a:r>
              </a:p>
              <a:p>
                <a:pPr lvl="1">
                  <a:tabLst>
                    <a:tab pos="635000" algn="l"/>
                    <a:tab pos="2403475" algn="l"/>
                  </a:tabLst>
                </a:pPr>
                <a:r>
                  <a:rPr lang="en-US" altLang="zh-TW" sz="2000" dirty="0" smtClean="0">
                    <a:ea typeface="新細明體" panose="02020500000000000000" pitchFamily="18" charset="-120"/>
                  </a:rPr>
                  <a:t>generates every possible instructor – teaches pair, with all attributes from both relations.</a:t>
                </a:r>
              </a:p>
              <a:p>
                <a:pPr>
                  <a:tabLst>
                    <a:tab pos="635000" algn="l"/>
                    <a:tab pos="2403475" algn="l"/>
                  </a:tabLst>
                </a:pP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Cartesian product not very useful directly, but useful combined with where-clause condition (selection operation in relational algebra)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.</a:t>
                </a:r>
              </a:p>
              <a:p>
                <a:pPr>
                  <a:buFont typeface="Monotype Sorts" charset="2"/>
                  <a:buNone/>
                  <a:tabLst>
                    <a:tab pos="635000" algn="l"/>
                    <a:tab pos="2403475" algn="l"/>
                  </a:tabLst>
                </a:pPr>
                <a:r>
                  <a:rPr lang="en-US" altLang="zh-TW" i="1" dirty="0" smtClean="0">
                    <a:ea typeface="新細明體" panose="02020500000000000000" pitchFamily="18" charset="-120"/>
                  </a:rPr>
                  <a:t>	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7538" y="1106488"/>
                <a:ext cx="7970837" cy="5024437"/>
              </a:xfrm>
              <a:blipFill>
                <a:blip r:embed="rId3"/>
                <a:stretch>
                  <a:fillRect l="-459" t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2878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Cartesian Product</a:t>
            </a:r>
          </a:p>
        </p:txBody>
      </p:sp>
      <p:pic>
        <p:nvPicPr>
          <p:cNvPr id="27651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pic>
        <p:nvPicPr>
          <p:cNvPr id="27654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14350" y="1230313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5" name="Group 3"/>
          <p:cNvGrpSpPr>
            <a:grpSpLocks/>
          </p:cNvGrpSpPr>
          <p:nvPr/>
        </p:nvGrpSpPr>
        <p:grpSpPr bwMode="auto">
          <a:xfrm>
            <a:off x="1454150" y="2887663"/>
            <a:ext cx="6530975" cy="2952750"/>
            <a:chOff x="1454730" y="2888259"/>
            <a:chExt cx="6529816" cy="2952889"/>
          </a:xfrm>
        </p:grpSpPr>
        <p:pic>
          <p:nvPicPr>
            <p:cNvPr id="27656" name="Picture 5" descr="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453"/>
            <a:stretch>
              <a:fillRect/>
            </a:stretch>
          </p:blipFill>
          <p:spPr bwMode="auto">
            <a:xfrm>
              <a:off x="1454730" y="2973774"/>
              <a:ext cx="6529816" cy="2867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7" name="Oval 1"/>
            <p:cNvSpPr>
              <a:spLocks noChangeArrowheads="1"/>
            </p:cNvSpPr>
            <p:nvPr/>
          </p:nvSpPr>
          <p:spPr bwMode="auto">
            <a:xfrm>
              <a:off x="1460500" y="2930525"/>
              <a:ext cx="798513" cy="385763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27658" name="Oval 8"/>
            <p:cNvSpPr>
              <a:spLocks noChangeArrowheads="1"/>
            </p:cNvSpPr>
            <p:nvPr/>
          </p:nvSpPr>
          <p:spPr bwMode="auto">
            <a:xfrm>
              <a:off x="4436658" y="2888259"/>
              <a:ext cx="869950" cy="466725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35599" y="3269277"/>
              <a:ext cx="820592" cy="2516305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/>
                <a:t>Comp. </a:t>
              </a:r>
              <a:r>
                <a:rPr lang="en-US" sz="1050" dirty="0" err="1"/>
                <a:t>Sci</a:t>
              </a:r>
              <a:endParaRPr lang="en-US" sz="1050" dirty="0"/>
            </a:p>
            <a:p>
              <a:pPr>
                <a:defRPr/>
              </a:pPr>
              <a:r>
                <a:rPr lang="en-US" sz="1050" dirty="0"/>
                <a:t>Comp. </a:t>
              </a:r>
              <a:r>
                <a:rPr lang="en-US" sz="1050" dirty="0" err="1"/>
                <a:t>Sci</a:t>
              </a:r>
              <a:endParaRPr lang="en-US" sz="1050" dirty="0"/>
            </a:p>
            <a:p>
              <a:pPr>
                <a:defRPr/>
              </a:pPr>
              <a:r>
                <a:rPr lang="en-US" sz="1050" dirty="0"/>
                <a:t>Comp. </a:t>
              </a:r>
              <a:r>
                <a:rPr lang="en-US" sz="1050" dirty="0" err="1"/>
                <a:t>Sci</a:t>
              </a:r>
              <a:endParaRPr lang="en-US" sz="1050" dirty="0"/>
            </a:p>
            <a:p>
              <a:pPr>
                <a:defRPr/>
              </a:pPr>
              <a:r>
                <a:rPr lang="en-US" sz="1050" dirty="0"/>
                <a:t>Comp. </a:t>
              </a:r>
              <a:r>
                <a:rPr lang="en-US" sz="1050" dirty="0" err="1"/>
                <a:t>Sci</a:t>
              </a:r>
              <a:endParaRPr lang="en-US" sz="1050" dirty="0"/>
            </a:p>
            <a:p>
              <a:pPr>
                <a:defRPr/>
              </a:pPr>
              <a:r>
                <a:rPr lang="en-US" sz="1050" dirty="0"/>
                <a:t>Comp. </a:t>
              </a:r>
              <a:r>
                <a:rPr lang="en-US" sz="1050" dirty="0" err="1"/>
                <a:t>Sci</a:t>
              </a:r>
              <a:endParaRPr lang="en-US" sz="1050" dirty="0"/>
            </a:p>
            <a:p>
              <a:pPr>
                <a:defRPr/>
              </a:pPr>
              <a:r>
                <a:rPr lang="en-US" sz="1050" dirty="0"/>
                <a:t>Comp. </a:t>
              </a:r>
              <a:r>
                <a:rPr lang="en-US" sz="1050" dirty="0" err="1"/>
                <a:t>Sci</a:t>
              </a:r>
              <a:endParaRPr lang="en-US" sz="1050" dirty="0"/>
            </a:p>
            <a:p>
              <a:pPr>
                <a:defRPr/>
              </a:pPr>
              <a:r>
                <a:rPr lang="en-US" sz="1050" dirty="0"/>
                <a:t>…</a:t>
              </a:r>
            </a:p>
            <a:p>
              <a:pPr>
                <a:defRPr/>
              </a:pPr>
              <a:r>
                <a:rPr lang="en-US" sz="1050" dirty="0"/>
                <a:t>…</a:t>
              </a:r>
            </a:p>
            <a:p>
              <a:pPr>
                <a:defRPr/>
              </a:pPr>
              <a:r>
                <a:rPr lang="en-US" sz="1050" dirty="0"/>
                <a:t>Finance</a:t>
              </a:r>
            </a:p>
            <a:p>
              <a:pPr>
                <a:defRPr/>
              </a:pPr>
              <a:r>
                <a:rPr lang="en-US" sz="1050" dirty="0"/>
                <a:t>Finance</a:t>
              </a:r>
            </a:p>
            <a:p>
              <a:pPr>
                <a:defRPr/>
              </a:pPr>
              <a:r>
                <a:rPr lang="en-US" sz="1050" dirty="0"/>
                <a:t>Finance</a:t>
              </a:r>
            </a:p>
            <a:p>
              <a:pPr>
                <a:defRPr/>
              </a:pPr>
              <a:r>
                <a:rPr lang="en-US" sz="1050" dirty="0"/>
                <a:t>Finance</a:t>
              </a:r>
            </a:p>
            <a:p>
              <a:pPr>
                <a:defRPr/>
              </a:pPr>
              <a:r>
                <a:rPr lang="en-US" sz="1050" dirty="0"/>
                <a:t>Finance</a:t>
              </a:r>
            </a:p>
            <a:p>
              <a:pPr>
                <a:defRPr/>
              </a:pPr>
              <a:r>
                <a:rPr lang="en-US" sz="1050" dirty="0"/>
                <a:t>Finance</a:t>
              </a:r>
            </a:p>
            <a:p>
              <a:pPr>
                <a:defRPr/>
              </a:pPr>
              <a:r>
                <a:rPr lang="en-US" sz="1050" dirty="0"/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06983" y="3269277"/>
              <a:ext cx="560288" cy="2516305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/>
                <a:t>65000</a:t>
              </a:r>
            </a:p>
            <a:p>
              <a:pPr>
                <a:defRPr/>
              </a:pPr>
              <a:r>
                <a:rPr lang="en-US" sz="1050" dirty="0"/>
                <a:t>65000</a:t>
              </a:r>
            </a:p>
            <a:p>
              <a:pPr>
                <a:defRPr/>
              </a:pPr>
              <a:r>
                <a:rPr lang="en-US" sz="1050" dirty="0"/>
                <a:t>65000</a:t>
              </a:r>
            </a:p>
            <a:p>
              <a:pPr>
                <a:defRPr/>
              </a:pPr>
              <a:r>
                <a:rPr lang="en-US" sz="1050" dirty="0"/>
                <a:t>65000</a:t>
              </a:r>
            </a:p>
            <a:p>
              <a:pPr>
                <a:defRPr/>
              </a:pPr>
              <a:r>
                <a:rPr lang="en-US" sz="1050" dirty="0"/>
                <a:t>65000</a:t>
              </a:r>
            </a:p>
            <a:p>
              <a:pPr>
                <a:defRPr/>
              </a:pPr>
              <a:r>
                <a:rPr lang="en-US" sz="1050" dirty="0"/>
                <a:t>65000</a:t>
              </a:r>
            </a:p>
            <a:p>
              <a:pPr>
                <a:defRPr/>
              </a:pPr>
              <a:r>
                <a:rPr lang="en-US" sz="1050" dirty="0"/>
                <a:t>…</a:t>
              </a:r>
            </a:p>
            <a:p>
              <a:pPr>
                <a:defRPr/>
              </a:pPr>
              <a:r>
                <a:rPr lang="en-US" sz="1050" dirty="0"/>
                <a:t>…</a:t>
              </a:r>
            </a:p>
            <a:p>
              <a:pPr>
                <a:defRPr/>
              </a:pPr>
              <a:r>
                <a:rPr lang="en-US" sz="1050" dirty="0"/>
                <a:t>90000</a:t>
              </a:r>
            </a:p>
            <a:p>
              <a:pPr>
                <a:defRPr/>
              </a:pPr>
              <a:r>
                <a:rPr lang="en-US" sz="1050" dirty="0"/>
                <a:t>90000</a:t>
              </a:r>
            </a:p>
            <a:p>
              <a:pPr>
                <a:defRPr/>
              </a:pPr>
              <a:r>
                <a:rPr lang="en-US" sz="1050" dirty="0"/>
                <a:t>90000</a:t>
              </a:r>
            </a:p>
            <a:p>
              <a:pPr>
                <a:defRPr/>
              </a:pPr>
              <a:r>
                <a:rPr lang="en-US" sz="1050" dirty="0"/>
                <a:t>90000</a:t>
              </a:r>
            </a:p>
            <a:p>
              <a:pPr>
                <a:defRPr/>
              </a:pPr>
              <a:r>
                <a:rPr lang="en-US" sz="1050" dirty="0"/>
                <a:t>90000</a:t>
              </a:r>
            </a:p>
            <a:p>
              <a:pPr>
                <a:defRPr/>
              </a:pPr>
              <a:r>
                <a:rPr lang="en-US" sz="1050" dirty="0"/>
                <a:t>90000</a:t>
              </a:r>
            </a:p>
            <a:p>
              <a:pPr>
                <a:defRPr/>
              </a:pPr>
              <a:r>
                <a:rPr lang="en-US" sz="1050" dirty="0"/>
                <a:t>…</a:t>
              </a:r>
            </a:p>
          </p:txBody>
        </p:sp>
        <p:sp>
          <p:nvSpPr>
            <p:cNvPr id="27661" name="TextBox 13"/>
            <p:cNvSpPr txBox="1">
              <a:spLocks noChangeArrowheads="1"/>
            </p:cNvSpPr>
            <p:nvPr/>
          </p:nvSpPr>
          <p:spPr bwMode="auto">
            <a:xfrm>
              <a:off x="4588654" y="3767989"/>
              <a:ext cx="565959" cy="1846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12121</a:t>
              </a:r>
            </a:p>
          </p:txBody>
        </p:sp>
        <p:sp>
          <p:nvSpPr>
            <p:cNvPr id="27662" name="TextBox 14"/>
            <p:cNvSpPr txBox="1">
              <a:spLocks noChangeArrowheads="1"/>
            </p:cNvSpPr>
            <p:nvPr/>
          </p:nvSpPr>
          <p:spPr bwMode="auto">
            <a:xfrm>
              <a:off x="4604413" y="5044854"/>
              <a:ext cx="565959" cy="1846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/>
                <a:t>12121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Schema Diagram for University Database</a:t>
            </a:r>
          </a:p>
        </p:txBody>
      </p:sp>
      <p:pic>
        <p:nvPicPr>
          <p:cNvPr id="29699" name="Picture 3" descr="allFigur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049338"/>
            <a:ext cx="8404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Joins 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201025" cy="2252662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For all instructors who have taught courses, find their names and the course ID of the courses they taught.</a:t>
            </a:r>
            <a:endParaRPr kumimoji="0" lang="en-US" altLang="zh-TW" sz="2000" dirty="0" smtClean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sz="2000" b="1" dirty="0" smtClean="0">
                <a:ea typeface="新細明體" panose="02020500000000000000" pitchFamily="18" charset="-120"/>
              </a:rPr>
              <a:t>		 select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name,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instructor, teaches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where  </a:t>
            </a:r>
            <a:r>
              <a:rPr lang="en-US" altLang="zh-TW" sz="2000" b="1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instructor.ID = teaches.ID</a:t>
            </a:r>
          </a:p>
        </p:txBody>
      </p:sp>
      <p:pic>
        <p:nvPicPr>
          <p:cNvPr id="31748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606925" y="3776663"/>
            <a:ext cx="3890963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744663" y="337978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6094413" y="3379788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pic>
        <p:nvPicPr>
          <p:cNvPr id="31751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482600" y="3776663"/>
            <a:ext cx="388302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Joins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201025" cy="2501900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Find instructor names and the courses they taught in 2010.</a:t>
            </a:r>
          </a:p>
          <a:p>
            <a:pPr>
              <a:buFont typeface="Monotype Sorts" charset="2"/>
              <a:buNone/>
            </a:pPr>
            <a:r>
              <a:rPr lang="en-US" altLang="zh-TW" sz="2000" b="1" dirty="0" smtClean="0">
                <a:ea typeface="新細明體" panose="02020500000000000000" pitchFamily="18" charset="-120"/>
              </a:rPr>
              <a:t>		select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name,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instructor, teaches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where  </a:t>
            </a:r>
            <a:r>
              <a:rPr lang="en-US" altLang="zh-TW" sz="2000" b="1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instructor.ID = teaches.ID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and  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year =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2010</a:t>
            </a:r>
          </a:p>
        </p:txBody>
      </p:sp>
      <p:pic>
        <p:nvPicPr>
          <p:cNvPr id="33796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595813" y="3962400"/>
            <a:ext cx="3890962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1735138" y="3565525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6083300" y="356552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pic>
        <p:nvPicPr>
          <p:cNvPr id="33799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473075" y="3962400"/>
            <a:ext cx="38830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Natural Join (1)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815975"/>
            <a:ext cx="7661275" cy="14700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Natur</a:t>
            </a:r>
            <a:r>
              <a:rPr lang="en-US" altLang="zh-TW" sz="2000" smtClean="0">
                <a:ea typeface="新細明體" panose="02020500000000000000" pitchFamily="18" charset="-120"/>
              </a:rPr>
              <a:t>al join matches tuples with the same values for all common attributes, and retains only one copy of each common column</a:t>
            </a:r>
          </a:p>
          <a:p>
            <a:r>
              <a:rPr lang="en-US" altLang="zh-TW" sz="2000" b="1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smtClean="0">
                <a:ea typeface="新細明體" panose="02020500000000000000" pitchFamily="18" charset="-120"/>
              </a:rPr>
              <a:t>* </a:t>
            </a:r>
            <a:r>
              <a:rPr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smtClean="0">
                <a:ea typeface="新細明體" panose="02020500000000000000" pitchFamily="18" charset="-120"/>
              </a:rPr>
              <a:t>instructor </a:t>
            </a:r>
            <a:r>
              <a:rPr lang="en-US" altLang="zh-TW" sz="2000" b="1" smtClean="0">
                <a:ea typeface="新細明體" panose="02020500000000000000" pitchFamily="18" charset="-120"/>
              </a:rPr>
              <a:t>natural join </a:t>
            </a:r>
            <a:r>
              <a:rPr lang="en-US" altLang="zh-TW" sz="2000" i="1" smtClean="0">
                <a:ea typeface="新細明體" panose="02020500000000000000" pitchFamily="18" charset="-120"/>
              </a:rPr>
              <a:t>teaches</a:t>
            </a:r>
            <a:r>
              <a:rPr lang="en-US" altLang="zh-TW" sz="2000" smtClean="0">
                <a:ea typeface="新細明體" panose="02020500000000000000" pitchFamily="18" charset="-120"/>
              </a:rPr>
              <a:t>;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3584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312863" y="4225925"/>
            <a:ext cx="6570662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1228725" y="4165600"/>
            <a:ext cx="933450" cy="503238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pic>
        <p:nvPicPr>
          <p:cNvPr id="35846" name="Picture 4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52975" y="2528888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1873250" y="2260600"/>
            <a:ext cx="122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6161088" y="22098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pic>
        <p:nvPicPr>
          <p:cNvPr id="35849" name="Picture 8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46100" y="2603500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Oval 4"/>
          <p:cNvSpPr>
            <a:spLocks noChangeArrowheads="1"/>
          </p:cNvSpPr>
          <p:nvPr/>
        </p:nvSpPr>
        <p:spPr bwMode="auto">
          <a:xfrm>
            <a:off x="465138" y="2487613"/>
            <a:ext cx="933450" cy="503237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5851" name="Oval 4"/>
          <p:cNvSpPr>
            <a:spLocks noChangeArrowheads="1"/>
          </p:cNvSpPr>
          <p:nvPr/>
        </p:nvSpPr>
        <p:spPr bwMode="auto">
          <a:xfrm>
            <a:off x="4645025" y="2439988"/>
            <a:ext cx="933450" cy="503237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3502025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Natural Join (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093788"/>
            <a:ext cx="8121650" cy="44624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Danger in natural join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beware of unrelated attributes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with same name which get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equated incorrectly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List the names of instructors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along with the titles of courses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that they teach 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Incorrect version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i="1" dirty="0" smtClean="0">
                <a:ea typeface="新細明體" panose="02020500000000000000" pitchFamily="18" charset="-120"/>
              </a:rPr>
              <a:t>name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title</a:t>
            </a:r>
            <a:br>
              <a:rPr lang="en-US" altLang="zh-TW" i="1" dirty="0" smtClean="0">
                <a:ea typeface="新細明體" panose="02020500000000000000" pitchFamily="18" charset="-120"/>
              </a:rPr>
            </a:br>
            <a:r>
              <a:rPr lang="en-US" altLang="zh-TW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natural join </a:t>
            </a:r>
            <a:r>
              <a:rPr lang="en-US" altLang="zh-TW" i="1" dirty="0" smtClean="0">
                <a:ea typeface="新細明體" panose="02020500000000000000" pitchFamily="18" charset="-120"/>
              </a:rPr>
              <a:t>teaches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natural join </a:t>
            </a:r>
            <a:r>
              <a:rPr lang="en-US" altLang="zh-TW" i="1" dirty="0" smtClean="0">
                <a:ea typeface="新細明體" panose="02020500000000000000" pitchFamily="18" charset="-120"/>
              </a:rPr>
              <a:t>course</a:t>
            </a:r>
            <a:r>
              <a:rPr lang="en-US" altLang="zh-TW" dirty="0" smtClean="0">
                <a:ea typeface="新細明體" panose="02020500000000000000" pitchFamily="18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Correct version</a:t>
            </a:r>
          </a:p>
          <a:p>
            <a:pPr lvl="1"/>
            <a:r>
              <a:rPr lang="en-US" altLang="zh-TW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i="1" dirty="0" smtClean="0">
                <a:ea typeface="新細明體" panose="02020500000000000000" pitchFamily="18" charset="-120"/>
              </a:rPr>
              <a:t>name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title</a:t>
            </a:r>
            <a:br>
              <a:rPr lang="en-US" altLang="zh-TW" i="1" dirty="0" smtClean="0">
                <a:ea typeface="新細明體" panose="02020500000000000000" pitchFamily="18" charset="-120"/>
              </a:rPr>
            </a:br>
            <a:r>
              <a:rPr lang="en-US" altLang="zh-TW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natural join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teaches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course</a:t>
            </a:r>
            <a:br>
              <a:rPr lang="en-US" altLang="zh-TW" i="1" dirty="0" smtClean="0">
                <a:ea typeface="新細明體" panose="02020500000000000000" pitchFamily="18" charset="-120"/>
              </a:rPr>
            </a:br>
            <a:r>
              <a:rPr lang="en-US" altLang="zh-TW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teaches</a:t>
            </a:r>
            <a:r>
              <a:rPr lang="en-US" altLang="zh-TW" dirty="0" err="1" smtClean="0">
                <a:ea typeface="新細明體" panose="02020500000000000000" pitchFamily="18" charset="-120"/>
              </a:rPr>
              <a:t>.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course</a:t>
            </a:r>
            <a:r>
              <a:rPr lang="en-US" altLang="zh-TW" dirty="0" err="1" smtClean="0">
                <a:ea typeface="新細明體" panose="02020500000000000000" pitchFamily="18" charset="-120"/>
              </a:rPr>
              <a:t>.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dirty="0" smtClean="0">
                <a:ea typeface="新細明體" panose="02020500000000000000" pitchFamily="18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Another correct version</a:t>
            </a:r>
          </a:p>
          <a:p>
            <a:pPr lvl="1"/>
            <a:r>
              <a:rPr lang="en-US" altLang="zh-TW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i="1" dirty="0" smtClean="0">
                <a:ea typeface="新細明體" panose="02020500000000000000" pitchFamily="18" charset="-120"/>
              </a:rPr>
              <a:t>name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title</a:t>
            </a:r>
            <a:br>
              <a:rPr lang="en-US" altLang="zh-TW" i="1" dirty="0" smtClean="0">
                <a:ea typeface="新細明體" panose="02020500000000000000" pitchFamily="18" charset="-120"/>
              </a:rPr>
            </a:br>
            <a:r>
              <a:rPr lang="en-US" altLang="zh-TW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natural join </a:t>
            </a:r>
            <a:r>
              <a:rPr lang="en-US" altLang="zh-TW" i="1" dirty="0" smtClean="0">
                <a:ea typeface="新細明體" panose="02020500000000000000" pitchFamily="18" charset="-120"/>
              </a:rPr>
              <a:t>teaches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join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course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using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dirty="0" smtClean="0">
                <a:ea typeface="新細明體" panose="02020500000000000000" pitchFamily="18" charset="-120"/>
              </a:rPr>
              <a:t>);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37892" name="Picture 3" descr="allFigur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346075"/>
            <a:ext cx="4537075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7353300" y="2344738"/>
            <a:ext cx="933450" cy="906462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7894" name="Oval 4"/>
          <p:cNvSpPr>
            <a:spLocks noChangeArrowheads="1"/>
          </p:cNvSpPr>
          <p:nvPr/>
        </p:nvSpPr>
        <p:spPr bwMode="auto">
          <a:xfrm>
            <a:off x="6338888" y="1055688"/>
            <a:ext cx="933450" cy="984250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7895" name="Oval 4"/>
          <p:cNvSpPr>
            <a:spLocks noChangeArrowheads="1"/>
          </p:cNvSpPr>
          <p:nvPr/>
        </p:nvSpPr>
        <p:spPr bwMode="auto">
          <a:xfrm>
            <a:off x="5267325" y="2797175"/>
            <a:ext cx="933450" cy="1020763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Natural Join (3)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971550"/>
            <a:ext cx="8121650" cy="112395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List the names of instructors along with the titles of courses that they teach 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Incorrect version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i="1" dirty="0" smtClean="0">
                <a:ea typeface="新細明體" panose="02020500000000000000" pitchFamily="18" charset="-120"/>
              </a:rPr>
              <a:t>name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title</a:t>
            </a:r>
            <a:br>
              <a:rPr lang="en-US" altLang="zh-TW" i="1" dirty="0" smtClean="0">
                <a:ea typeface="新細明體" panose="02020500000000000000" pitchFamily="18" charset="-120"/>
              </a:rPr>
            </a:br>
            <a:r>
              <a:rPr lang="en-US" altLang="zh-TW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natural join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teaches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natural join </a:t>
            </a:r>
            <a:r>
              <a:rPr lang="en-US" altLang="zh-TW" i="1" dirty="0" smtClean="0">
                <a:ea typeface="新細明體" panose="02020500000000000000" pitchFamily="18" charset="-120"/>
              </a:rPr>
              <a:t>course</a:t>
            </a:r>
            <a:r>
              <a:rPr lang="en-US" altLang="zh-TW" dirty="0" smtClean="0">
                <a:ea typeface="新細明體" panose="02020500000000000000" pitchFamily="18" charset="-120"/>
              </a:rPr>
              <a:t>;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96888" y="2846388"/>
          <a:ext cx="3565525" cy="110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14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831138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423325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863748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rgbClr val="7030A0"/>
                          </a:solidFill>
                        </a:rPr>
                        <a:t>dept_name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8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ABC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100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7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XYZ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120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51025" y="4092575"/>
          <a:ext cx="4698999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35">
                  <a:extLst>
                    <a:ext uri="{9D8B030D-6E8A-4147-A177-3AD203B41FA5}">
                      <a16:colId xmlns:a16="http://schemas.microsoft.com/office/drawing/2014/main" val="2673659599"/>
                    </a:ext>
                  </a:extLst>
                </a:gridCol>
                <a:gridCol w="1351019">
                  <a:extLst>
                    <a:ext uri="{9D8B030D-6E8A-4147-A177-3AD203B41FA5}">
                      <a16:colId xmlns:a16="http://schemas.microsoft.com/office/drawing/2014/main" val="3099858805"/>
                    </a:ext>
                  </a:extLst>
                </a:gridCol>
                <a:gridCol w="914326">
                  <a:extLst>
                    <a:ext uri="{9D8B030D-6E8A-4147-A177-3AD203B41FA5}">
                      <a16:colId xmlns:a16="http://schemas.microsoft.com/office/drawing/2014/main" val="71005570"/>
                    </a:ext>
                  </a:extLst>
                </a:gridCol>
                <a:gridCol w="1228200">
                  <a:extLst>
                    <a:ext uri="{9D8B030D-6E8A-4147-A177-3AD203B41FA5}">
                      <a16:colId xmlns:a16="http://schemas.microsoft.com/office/drawing/2014/main" val="2035377200"/>
                    </a:ext>
                  </a:extLst>
                </a:gridCol>
                <a:gridCol w="736919">
                  <a:extLst>
                    <a:ext uri="{9D8B030D-6E8A-4147-A177-3AD203B41FA5}">
                      <a16:colId xmlns:a16="http://schemas.microsoft.com/office/drawing/2014/main" val="4012834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rgbClr val="00B050"/>
                          </a:solidFill>
                        </a:rPr>
                        <a:t>course_id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sec_id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29442074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7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3550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2018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4526236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8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2100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2018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3798050425"/>
                  </a:ext>
                </a:extLst>
              </a:tr>
            </a:tbl>
          </a:graphicData>
        </a:graphic>
      </p:graphicFrame>
      <p:sp>
        <p:nvSpPr>
          <p:cNvPr id="39988" name="Text Box 6"/>
          <p:cNvSpPr txBox="1">
            <a:spLocks noChangeArrowheads="1"/>
          </p:cNvSpPr>
          <p:nvPr/>
        </p:nvSpPr>
        <p:spPr bwMode="auto">
          <a:xfrm>
            <a:off x="496888" y="2449513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39989" name="Text Box 7"/>
          <p:cNvSpPr txBox="1">
            <a:spLocks noChangeArrowheads="1"/>
          </p:cNvSpPr>
          <p:nvPr/>
        </p:nvSpPr>
        <p:spPr bwMode="auto">
          <a:xfrm>
            <a:off x="5476875" y="36957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2600" y="5343525"/>
          <a:ext cx="4514850" cy="110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27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655118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501313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973992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65655"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rgbClr val="00B050"/>
                          </a:solidFill>
                        </a:rPr>
                        <a:t>course_id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rgbClr val="7030A0"/>
                          </a:solidFill>
                        </a:rPr>
                        <a:t>dept_name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credits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3550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DB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2100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/>
                        <a:t>Algo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CSE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sp>
        <p:nvSpPr>
          <p:cNvPr id="40012" name="Text Box 7"/>
          <p:cNvSpPr txBox="1">
            <a:spLocks noChangeArrowheads="1"/>
          </p:cNvSpPr>
          <p:nvPr/>
        </p:nvSpPr>
        <p:spPr bwMode="auto">
          <a:xfrm>
            <a:off x="7891463" y="4943475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Natural Join (4)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3288"/>
            <a:ext cx="8121650" cy="1763712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panose="02020500000000000000" pitchFamily="18" charset="-120"/>
              </a:rPr>
              <a:t>List the names of instructors along with the titles of courses that they teach 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Correct version</a:t>
            </a:r>
          </a:p>
          <a:p>
            <a:pPr lvl="1">
              <a:defRPr/>
            </a:pPr>
            <a:r>
              <a:rPr lang="en-US" altLang="zh-TW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i="1" dirty="0" smtClean="0">
                <a:ea typeface="新細明體" panose="02020500000000000000" pitchFamily="18" charset="-120"/>
              </a:rPr>
              <a:t>name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title</a:t>
            </a:r>
            <a:br>
              <a:rPr lang="en-US" altLang="zh-TW" i="1" dirty="0" smtClean="0">
                <a:ea typeface="新細明體" panose="02020500000000000000" pitchFamily="18" charset="-120"/>
              </a:rPr>
            </a:br>
            <a:r>
              <a:rPr lang="en-US" altLang="zh-TW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natural join </a:t>
            </a:r>
            <a:r>
              <a:rPr lang="en-US" altLang="zh-TW" i="1" dirty="0" smtClean="0">
                <a:ea typeface="新細明體" panose="02020500000000000000" pitchFamily="18" charset="-120"/>
              </a:rPr>
              <a:t>teaches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course</a:t>
            </a:r>
            <a:br>
              <a:rPr lang="en-US" altLang="zh-TW" i="1" dirty="0" smtClean="0">
                <a:ea typeface="新細明體" panose="02020500000000000000" pitchFamily="18" charset="-120"/>
              </a:rPr>
            </a:br>
            <a:r>
              <a:rPr lang="en-US" altLang="zh-TW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teaches</a:t>
            </a:r>
            <a:r>
              <a:rPr lang="en-US" altLang="zh-TW" dirty="0" err="1" smtClean="0">
                <a:ea typeface="新細明體" panose="02020500000000000000" pitchFamily="18" charset="-120"/>
              </a:rPr>
              <a:t>.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course</a:t>
            </a:r>
            <a:r>
              <a:rPr lang="en-US" altLang="zh-TW" dirty="0" err="1" smtClean="0">
                <a:ea typeface="新細明體" panose="02020500000000000000" pitchFamily="18" charset="-120"/>
              </a:rPr>
              <a:t>.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dirty="0" smtClean="0">
                <a:ea typeface="新細明體" panose="02020500000000000000" pitchFamily="18" charset="-120"/>
              </a:rPr>
              <a:t>;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6888" y="2846388"/>
          <a:ext cx="3565525" cy="110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14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831138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423325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863748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rgbClr val="7030A0"/>
                          </a:solidFill>
                        </a:rPr>
                        <a:t>dept_name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8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ABC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100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7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XYZ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120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51025" y="4092575"/>
          <a:ext cx="4698999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35">
                  <a:extLst>
                    <a:ext uri="{9D8B030D-6E8A-4147-A177-3AD203B41FA5}">
                      <a16:colId xmlns:a16="http://schemas.microsoft.com/office/drawing/2014/main" val="2673659599"/>
                    </a:ext>
                  </a:extLst>
                </a:gridCol>
                <a:gridCol w="1351019">
                  <a:extLst>
                    <a:ext uri="{9D8B030D-6E8A-4147-A177-3AD203B41FA5}">
                      <a16:colId xmlns:a16="http://schemas.microsoft.com/office/drawing/2014/main" val="3099858805"/>
                    </a:ext>
                  </a:extLst>
                </a:gridCol>
                <a:gridCol w="914326">
                  <a:extLst>
                    <a:ext uri="{9D8B030D-6E8A-4147-A177-3AD203B41FA5}">
                      <a16:colId xmlns:a16="http://schemas.microsoft.com/office/drawing/2014/main" val="71005570"/>
                    </a:ext>
                  </a:extLst>
                </a:gridCol>
                <a:gridCol w="1228200">
                  <a:extLst>
                    <a:ext uri="{9D8B030D-6E8A-4147-A177-3AD203B41FA5}">
                      <a16:colId xmlns:a16="http://schemas.microsoft.com/office/drawing/2014/main" val="2035377200"/>
                    </a:ext>
                  </a:extLst>
                </a:gridCol>
                <a:gridCol w="736919">
                  <a:extLst>
                    <a:ext uri="{9D8B030D-6E8A-4147-A177-3AD203B41FA5}">
                      <a16:colId xmlns:a16="http://schemas.microsoft.com/office/drawing/2014/main" val="4012834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rgbClr val="00B050"/>
                          </a:solidFill>
                        </a:rPr>
                        <a:t>course_id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sec_id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29442074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7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3550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2018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4526236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8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2100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2018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3798050425"/>
                  </a:ext>
                </a:extLst>
              </a:tr>
            </a:tbl>
          </a:graphicData>
        </a:graphic>
      </p:graphicFrame>
      <p:sp>
        <p:nvSpPr>
          <p:cNvPr id="42036" name="Text Box 6"/>
          <p:cNvSpPr txBox="1">
            <a:spLocks noChangeArrowheads="1"/>
          </p:cNvSpPr>
          <p:nvPr/>
        </p:nvSpPr>
        <p:spPr bwMode="auto">
          <a:xfrm>
            <a:off x="496888" y="2449513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42037" name="Text Box 7"/>
          <p:cNvSpPr txBox="1">
            <a:spLocks noChangeArrowheads="1"/>
          </p:cNvSpPr>
          <p:nvPr/>
        </p:nvSpPr>
        <p:spPr bwMode="auto">
          <a:xfrm>
            <a:off x="5476875" y="36957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2600" y="5343525"/>
          <a:ext cx="4514850" cy="110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27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655118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501313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973992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65655"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rgbClr val="00B050"/>
                          </a:solidFill>
                        </a:rPr>
                        <a:t>course_id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rgbClr val="7030A0"/>
                          </a:solidFill>
                        </a:rPr>
                        <a:t>dept_name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credits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3550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DB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2100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/>
                        <a:t>Algo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CSE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sp>
        <p:nvSpPr>
          <p:cNvPr id="42060" name="Text Box 7"/>
          <p:cNvSpPr txBox="1">
            <a:spLocks noChangeArrowheads="1"/>
          </p:cNvSpPr>
          <p:nvPr/>
        </p:nvSpPr>
        <p:spPr bwMode="auto">
          <a:xfrm>
            <a:off x="7891463" y="4943475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course</a:t>
            </a:r>
          </a:p>
        </p:txBody>
      </p:sp>
      <p:sp>
        <p:nvSpPr>
          <p:cNvPr id="42061" name="Rounded Rectangle 1"/>
          <p:cNvSpPr>
            <a:spLocks noChangeArrowheads="1"/>
          </p:cNvSpPr>
          <p:nvPr/>
        </p:nvSpPr>
        <p:spPr bwMode="auto">
          <a:xfrm>
            <a:off x="260350" y="2546350"/>
            <a:ext cx="6462713" cy="27654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Chapter 3:  Introduction to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Overview of the SQL Query Language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Data Definition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Basic Query Structure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Additional Basic Operations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Set Operations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Null Values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Aggregate Functions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Nested Subqueries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Modification of the Database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Natural Join (5)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936625"/>
            <a:ext cx="8121650" cy="1512888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List the names of instructors along with the titles of courses that they teach 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Another correct version</a:t>
            </a:r>
          </a:p>
          <a:p>
            <a:pPr lvl="1"/>
            <a:r>
              <a:rPr lang="en-US" altLang="zh-TW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i="1" dirty="0" smtClean="0">
                <a:ea typeface="新細明體" panose="02020500000000000000" pitchFamily="18" charset="-120"/>
              </a:rPr>
              <a:t>name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title</a:t>
            </a:r>
            <a:br>
              <a:rPr lang="en-US" altLang="zh-TW" i="1" dirty="0" smtClean="0">
                <a:ea typeface="新細明體" panose="02020500000000000000" pitchFamily="18" charset="-120"/>
              </a:rPr>
            </a:br>
            <a:r>
              <a:rPr lang="en-US" altLang="zh-TW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natural join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teaches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join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course </a:t>
            </a:r>
            <a:r>
              <a:rPr lang="en-US" altLang="zh-TW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using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course_id</a:t>
            </a:r>
            <a:r>
              <a:rPr lang="en-US" altLang="zh-TW" dirty="0" smtClean="0">
                <a:ea typeface="新細明體" panose="02020500000000000000" pitchFamily="18" charset="-120"/>
              </a:rPr>
              <a:t>);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6888" y="2846388"/>
          <a:ext cx="3565525" cy="110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14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831138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423325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863748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rgbClr val="7030A0"/>
                          </a:solidFill>
                        </a:rPr>
                        <a:t>dept_name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8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ABC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100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7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XYZ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120</a:t>
                      </a:r>
                      <a:endParaRPr lang="en-US" sz="1800" dirty="0"/>
                    </a:p>
                  </a:txBody>
                  <a:tcPr marL="91425" marR="91425" marT="45746" marB="4574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51025" y="4092575"/>
          <a:ext cx="4698999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35">
                  <a:extLst>
                    <a:ext uri="{9D8B030D-6E8A-4147-A177-3AD203B41FA5}">
                      <a16:colId xmlns:a16="http://schemas.microsoft.com/office/drawing/2014/main" val="2673659599"/>
                    </a:ext>
                  </a:extLst>
                </a:gridCol>
                <a:gridCol w="1351019">
                  <a:extLst>
                    <a:ext uri="{9D8B030D-6E8A-4147-A177-3AD203B41FA5}">
                      <a16:colId xmlns:a16="http://schemas.microsoft.com/office/drawing/2014/main" val="3099858805"/>
                    </a:ext>
                  </a:extLst>
                </a:gridCol>
                <a:gridCol w="914326">
                  <a:extLst>
                    <a:ext uri="{9D8B030D-6E8A-4147-A177-3AD203B41FA5}">
                      <a16:colId xmlns:a16="http://schemas.microsoft.com/office/drawing/2014/main" val="71005570"/>
                    </a:ext>
                  </a:extLst>
                </a:gridCol>
                <a:gridCol w="1228200">
                  <a:extLst>
                    <a:ext uri="{9D8B030D-6E8A-4147-A177-3AD203B41FA5}">
                      <a16:colId xmlns:a16="http://schemas.microsoft.com/office/drawing/2014/main" val="2035377200"/>
                    </a:ext>
                  </a:extLst>
                </a:gridCol>
                <a:gridCol w="736919">
                  <a:extLst>
                    <a:ext uri="{9D8B030D-6E8A-4147-A177-3AD203B41FA5}">
                      <a16:colId xmlns:a16="http://schemas.microsoft.com/office/drawing/2014/main" val="4012834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rgbClr val="00B050"/>
                          </a:solidFill>
                        </a:rPr>
                        <a:t>course_id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sec_id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29442074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7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3550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2018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45262361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8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2100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1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2018</a:t>
                      </a:r>
                      <a:endParaRPr lang="en-US" sz="1800" dirty="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3798050425"/>
                  </a:ext>
                </a:extLst>
              </a:tr>
            </a:tbl>
          </a:graphicData>
        </a:graphic>
      </p:graphicFrame>
      <p:sp>
        <p:nvSpPr>
          <p:cNvPr id="44084" name="Text Box 6"/>
          <p:cNvSpPr txBox="1">
            <a:spLocks noChangeArrowheads="1"/>
          </p:cNvSpPr>
          <p:nvPr/>
        </p:nvSpPr>
        <p:spPr bwMode="auto">
          <a:xfrm>
            <a:off x="496888" y="2449513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</p:txBody>
      </p:sp>
      <p:sp>
        <p:nvSpPr>
          <p:cNvPr id="44085" name="Text Box 7"/>
          <p:cNvSpPr txBox="1">
            <a:spLocks noChangeArrowheads="1"/>
          </p:cNvSpPr>
          <p:nvPr/>
        </p:nvSpPr>
        <p:spPr bwMode="auto">
          <a:xfrm>
            <a:off x="5476875" y="36957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2600" y="5343525"/>
          <a:ext cx="4514850" cy="110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27">
                  <a:extLst>
                    <a:ext uri="{9D8B030D-6E8A-4147-A177-3AD203B41FA5}">
                      <a16:colId xmlns:a16="http://schemas.microsoft.com/office/drawing/2014/main" val="4153403452"/>
                    </a:ext>
                  </a:extLst>
                </a:gridCol>
                <a:gridCol w="655118">
                  <a:extLst>
                    <a:ext uri="{9D8B030D-6E8A-4147-A177-3AD203B41FA5}">
                      <a16:colId xmlns:a16="http://schemas.microsoft.com/office/drawing/2014/main" val="3856437032"/>
                    </a:ext>
                  </a:extLst>
                </a:gridCol>
                <a:gridCol w="1501313">
                  <a:extLst>
                    <a:ext uri="{9D8B030D-6E8A-4147-A177-3AD203B41FA5}">
                      <a16:colId xmlns:a16="http://schemas.microsoft.com/office/drawing/2014/main" val="3304060574"/>
                    </a:ext>
                  </a:extLst>
                </a:gridCol>
                <a:gridCol w="973992">
                  <a:extLst>
                    <a:ext uri="{9D8B030D-6E8A-4147-A177-3AD203B41FA5}">
                      <a16:colId xmlns:a16="http://schemas.microsoft.com/office/drawing/2014/main" val="372563824"/>
                    </a:ext>
                  </a:extLst>
                </a:gridCol>
              </a:tblGrid>
              <a:tr h="365655"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rgbClr val="00B050"/>
                          </a:solidFill>
                        </a:rPr>
                        <a:t>course_id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err="1" smtClean="0">
                          <a:solidFill>
                            <a:srgbClr val="7030A0"/>
                          </a:solidFill>
                        </a:rPr>
                        <a:t>dept_name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1" dirty="0" smtClean="0">
                          <a:solidFill>
                            <a:schemeClr val="tx1"/>
                          </a:solidFill>
                        </a:rPr>
                        <a:t>credits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80110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3550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DB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SEEM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046488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2100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/>
                        <a:t>Algo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CSE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668" marB="4566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155"/>
                  </a:ext>
                </a:extLst>
              </a:tr>
            </a:tbl>
          </a:graphicData>
        </a:graphic>
      </p:graphicFrame>
      <p:sp>
        <p:nvSpPr>
          <p:cNvPr id="44108" name="Text Box 7"/>
          <p:cNvSpPr txBox="1">
            <a:spLocks noChangeArrowheads="1"/>
          </p:cNvSpPr>
          <p:nvPr/>
        </p:nvSpPr>
        <p:spPr bwMode="auto">
          <a:xfrm>
            <a:off x="7891463" y="4943475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i="1">
                <a:ea typeface="新細明體" panose="02020500000000000000" pitchFamily="18" charset="-120"/>
              </a:rPr>
              <a:t>course</a:t>
            </a:r>
          </a:p>
        </p:txBody>
      </p:sp>
      <p:sp>
        <p:nvSpPr>
          <p:cNvPr id="44109" name="Rounded Rectangle 9"/>
          <p:cNvSpPr>
            <a:spLocks noChangeArrowheads="1"/>
          </p:cNvSpPr>
          <p:nvPr/>
        </p:nvSpPr>
        <p:spPr bwMode="auto">
          <a:xfrm>
            <a:off x="260350" y="2546350"/>
            <a:ext cx="6462713" cy="27654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The Rename Operation (1)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50913"/>
            <a:ext cx="5080000" cy="5208587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SQL allows renaming relations and attributes using the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as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clause: 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old-name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as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new-name</a:t>
            </a:r>
          </a:p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Keyword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is optional and may be omitted 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instructor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as 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T ≡ instructor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T</a:t>
            </a:r>
          </a:p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An example</a:t>
            </a:r>
          </a:p>
          <a:p>
            <a:pPr lvl="1">
              <a:tabLst>
                <a:tab pos="2055813" algn="l"/>
              </a:tabLst>
            </a:pPr>
            <a:r>
              <a:rPr lang="en-US" altLang="zh-TW" sz="2000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ID, name, 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 salary/12 </a:t>
            </a:r>
            <a:r>
              <a:rPr lang="en-US" altLang="zh-TW" sz="2000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as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monthly_salary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  <p:pic>
        <p:nvPicPr>
          <p:cNvPr id="46084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556250" y="950913"/>
            <a:ext cx="325278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The Rename Operation (2)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50913"/>
            <a:ext cx="5032375" cy="5208587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SQL allows renaming relations and attributes using the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as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clause: 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old-name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as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new-name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Find the names of all instructors who have a higher salary than some instructor in ‘Comp.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Sci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’.</a:t>
            </a:r>
          </a:p>
          <a:p>
            <a:pPr>
              <a:tabLst>
                <a:tab pos="2055813" algn="l"/>
              </a:tabLst>
            </a:pPr>
            <a:r>
              <a:rPr lang="en-HK" altLang="zh-TW" sz="2000" dirty="0" smtClean="0">
                <a:ea typeface="新細明體" panose="02020500000000000000" pitchFamily="18" charset="-120"/>
              </a:rPr>
              <a:t>A quick attempt?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1">
              <a:tabLst>
                <a:tab pos="2055813" algn="l"/>
              </a:tabLst>
            </a:pPr>
            <a:r>
              <a:rPr lang="en-US" altLang="zh-TW" sz="2000" b="1" dirty="0" smtClean="0">
                <a:ea typeface="新細明體" panose="02020500000000000000" pitchFamily="18" charset="-120"/>
              </a:rPr>
              <a:t>select distinct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name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instructor, instructor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salary &gt; salary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and </a:t>
            </a:r>
            <a:br>
              <a:rPr lang="en-US" altLang="zh-TW" sz="2000" b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          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= ‘Comp. Sci.’</a:t>
            </a:r>
          </a:p>
          <a:p>
            <a:pPr>
              <a:tabLst>
                <a:tab pos="2055813" algn="l"/>
              </a:tabLst>
            </a:pPr>
            <a:r>
              <a:rPr lang="en-HK" altLang="zh-TW" sz="2000" i="1" dirty="0" smtClean="0">
                <a:ea typeface="新細明體" panose="02020500000000000000" pitchFamily="18" charset="-120"/>
              </a:rPr>
              <a:t>The solution</a:t>
            </a:r>
            <a:endParaRPr lang="en-US" altLang="zh-TW" sz="2000" i="1" dirty="0" smtClean="0">
              <a:ea typeface="新細明體" panose="02020500000000000000" pitchFamily="18" charset="-120"/>
            </a:endParaRPr>
          </a:p>
          <a:p>
            <a:pPr lvl="1">
              <a:tabLst>
                <a:tab pos="2055813" algn="l"/>
              </a:tabLst>
            </a:pPr>
            <a:r>
              <a:rPr lang="en-US" altLang="zh-TW" sz="2000" b="1" dirty="0" smtClean="0">
                <a:ea typeface="新細明體" panose="02020500000000000000" pitchFamily="18" charset="-120"/>
              </a:rPr>
              <a:t>select distinct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T.name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sz="2000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as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T, instructor </a:t>
            </a:r>
            <a:r>
              <a:rPr lang="en-US" altLang="zh-TW" sz="2000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as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T.salary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&gt;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S.salary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and </a:t>
            </a:r>
            <a:br>
              <a:rPr lang="en-US" altLang="zh-TW" sz="2000" b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          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S.dept_name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= ‘Comp. Sci.’</a:t>
            </a: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  <p:pic>
        <p:nvPicPr>
          <p:cNvPr id="48132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568950" y="1063625"/>
            <a:ext cx="3252788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String Operations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SQL includes a string-matching operator for comparisons on character strings.  The operator “like”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TW" sz="1600" dirty="0" smtClean="0">
                <a:ea typeface="新細明體" panose="02020500000000000000" pitchFamily="18" charset="-120"/>
              </a:rPr>
              <a:t>percent (%).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TW" sz="1600" dirty="0" smtClean="0">
                <a:ea typeface="新細明體" panose="02020500000000000000" pitchFamily="18" charset="-120"/>
              </a:rPr>
              <a:t>underscore (_).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Find the names of all instructors whose name includes the substring “</a:t>
            </a:r>
            <a:r>
              <a:rPr lang="en-US" altLang="zh-TW" dirty="0" err="1" smtClean="0">
                <a:ea typeface="新細明體" panose="02020500000000000000" pitchFamily="18" charset="-120"/>
              </a:rPr>
              <a:t>dar</a:t>
            </a:r>
            <a:r>
              <a:rPr lang="en-US" altLang="zh-TW" dirty="0" smtClean="0">
                <a:ea typeface="新細明體" panose="02020500000000000000" pitchFamily="18" charset="-120"/>
              </a:rPr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zh-TW" sz="1600" b="1" dirty="0" smtClean="0">
                <a:ea typeface="新細明體" panose="02020500000000000000" pitchFamily="18" charset="-120"/>
              </a:rPr>
              <a:t>		select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name</a:t>
            </a:r>
            <a:br>
              <a:rPr lang="en-US" altLang="zh-TW" sz="1600" i="1" dirty="0" smtClean="0">
                <a:ea typeface="新細明體" panose="02020500000000000000" pitchFamily="18" charset="-120"/>
              </a:rPr>
            </a:br>
            <a:r>
              <a:rPr lang="en-US" altLang="zh-TW" sz="1600" i="1" dirty="0" smtClean="0">
                <a:ea typeface="新細明體" panose="02020500000000000000" pitchFamily="18" charset="-120"/>
              </a:rPr>
              <a:t>	</a:t>
            </a:r>
            <a:r>
              <a:rPr lang="en-US" altLang="zh-TW" sz="16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instructor</a:t>
            </a:r>
            <a:br>
              <a:rPr lang="en-US" altLang="zh-TW" sz="1600" i="1" dirty="0" smtClean="0">
                <a:ea typeface="新細明體" panose="02020500000000000000" pitchFamily="18" charset="-120"/>
              </a:rPr>
            </a:br>
            <a:r>
              <a:rPr lang="en-US" altLang="zh-TW" sz="1600" i="1" dirty="0" smtClean="0">
                <a:ea typeface="新細明體" panose="02020500000000000000" pitchFamily="18" charset="-120"/>
              </a:rPr>
              <a:t>	</a:t>
            </a:r>
            <a:r>
              <a:rPr lang="en-US" altLang="zh-TW" sz="1600" b="1" dirty="0" smtClean="0">
                <a:ea typeface="新細明體" panose="02020500000000000000" pitchFamily="18" charset="-120"/>
              </a:rPr>
              <a:t>where</a:t>
            </a:r>
            <a:r>
              <a:rPr lang="en-US" altLang="zh-TW" sz="1600" b="1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1600" i="1" dirty="0" smtClean="0">
                <a:ea typeface="新細明體" panose="02020500000000000000" pitchFamily="18" charset="-120"/>
              </a:rPr>
              <a:t>name </a:t>
            </a:r>
            <a:r>
              <a:rPr lang="en-US" altLang="zh-TW" sz="1600" b="1" dirty="0" smtClean="0">
                <a:ea typeface="新細明體" panose="02020500000000000000" pitchFamily="18" charset="-120"/>
              </a:rPr>
              <a:t>like </a:t>
            </a:r>
            <a:r>
              <a:rPr lang="en-US" altLang="zh-TW" sz="1600" b="1" dirty="0" smtClean="0">
                <a:latin typeface="Century Gothic" panose="020B0502020202020204" pitchFamily="34" charset="0"/>
                <a:ea typeface="新細明體" panose="02020500000000000000" pitchFamily="18" charset="-120"/>
              </a:rPr>
              <a:t>'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%</a:t>
            </a:r>
            <a:r>
              <a:rPr lang="en-US" altLang="zh-TW" sz="1600" dirty="0" err="1" smtClean="0">
                <a:ea typeface="新細明體" panose="02020500000000000000" pitchFamily="18" charset="-120"/>
              </a:rPr>
              <a:t>dar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%</a:t>
            </a:r>
            <a:r>
              <a:rPr lang="en-US" altLang="zh-TW" sz="1600" dirty="0" smtClean="0">
                <a:latin typeface="Century Gothic" panose="020B0502020202020204" pitchFamily="34" charset="0"/>
                <a:ea typeface="新細明體" panose="02020500000000000000" pitchFamily="18" charset="-12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Match the string “100 %”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zh-TW" sz="1600" dirty="0" smtClean="0">
                <a:ea typeface="新細明體" panose="02020500000000000000" pitchFamily="18" charset="-120"/>
              </a:rPr>
              <a:t>			</a:t>
            </a:r>
            <a:r>
              <a:rPr lang="en-US" altLang="zh-TW" sz="1600" b="1" dirty="0" smtClean="0">
                <a:ea typeface="新細明體" panose="02020500000000000000" pitchFamily="18" charset="-120"/>
              </a:rPr>
              <a:t>like </a:t>
            </a:r>
            <a:r>
              <a:rPr lang="en-US" altLang="zh-TW" sz="1600" b="1" dirty="0" smtClean="0">
                <a:latin typeface="Century Gothic" panose="020B0502020202020204" pitchFamily="34" charset="0"/>
                <a:ea typeface="新細明體" panose="02020500000000000000" pitchFamily="18" charset="-120"/>
              </a:rPr>
              <a:t>‘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100 \%</a:t>
            </a:r>
            <a:r>
              <a:rPr lang="en-US" altLang="zh-TW" sz="1600" dirty="0" smtClean="0">
                <a:latin typeface="Century Gothic" panose="020B0502020202020204" pitchFamily="34" charset="0"/>
                <a:ea typeface="新細明體" panose="02020500000000000000" pitchFamily="18" charset="-120"/>
              </a:rPr>
              <a:t>' 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600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escape</a:t>
            </a:r>
            <a:r>
              <a:rPr lang="en-US" altLang="zh-TW" sz="1600" b="1" dirty="0" smtClean="0">
                <a:ea typeface="新細明體" panose="02020500000000000000" pitchFamily="18" charset="-120"/>
              </a:rPr>
              <a:t>  </a:t>
            </a:r>
            <a:r>
              <a:rPr lang="en-US" altLang="zh-TW" sz="1600" b="1" dirty="0" smtClean="0">
                <a:latin typeface="Century Gothic" panose="020B0502020202020204" pitchFamily="34" charset="0"/>
                <a:ea typeface="新細明體" panose="02020500000000000000" pitchFamily="18" charset="-120"/>
              </a:rPr>
              <a:t>'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\</a:t>
            </a:r>
            <a:r>
              <a:rPr lang="en-US" altLang="zh-TW" sz="1600" dirty="0" smtClean="0">
                <a:latin typeface="Century Gothic" panose="020B0502020202020204" pitchFamily="34" charset="0"/>
                <a:ea typeface="新細明體" panose="02020500000000000000" pitchFamily="18" charset="-120"/>
              </a:rPr>
              <a:t>' </a:t>
            </a:r>
            <a:endParaRPr lang="en-US" altLang="zh-TW" sz="1600" dirty="0" smtClean="0">
              <a:ea typeface="新細明體" panose="02020500000000000000" pitchFamily="18" charset="-12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TW" sz="1600" dirty="0" smtClean="0">
                <a:ea typeface="新細明體" panose="02020500000000000000" pitchFamily="18" charset="-120"/>
              </a:rPr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TW" sz="1600" dirty="0" smtClean="0">
                <a:ea typeface="新細明體" panose="02020500000000000000" pitchFamily="18" charset="-120"/>
              </a:rPr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TW" sz="1600" dirty="0" smtClean="0">
                <a:ea typeface="新細明體" panose="02020500000000000000" pitchFamily="18" charset="-120"/>
              </a:rPr>
              <a:t>finding string length, extracting substrings,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3228975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Like Predicate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3275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the names of all instructors whose name …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zh-TW" sz="2000" b="1" smtClean="0">
                <a:ea typeface="新細明體" panose="02020500000000000000" pitchFamily="18" charset="-120"/>
              </a:rPr>
              <a:t>		select </a:t>
            </a:r>
            <a:r>
              <a:rPr lang="en-US" altLang="zh-TW" sz="2000" i="1" smtClean="0">
                <a:ea typeface="新細明體" panose="02020500000000000000" pitchFamily="18" charset="-120"/>
              </a:rPr>
              <a:t>name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smtClean="0">
                <a:ea typeface="新細明體" panose="02020500000000000000" pitchFamily="18" charset="-120"/>
              </a:rPr>
              <a:t>instructor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ea typeface="新細明體" panose="02020500000000000000" pitchFamily="18" charset="-120"/>
              </a:rPr>
              <a:t>where</a:t>
            </a:r>
            <a:r>
              <a:rPr lang="en-US" altLang="zh-TW" sz="2000" b="1" i="1" smtClean="0">
                <a:ea typeface="新細明體" panose="02020500000000000000" pitchFamily="18" charset="-120"/>
              </a:rPr>
              <a:t>  P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P:  </a:t>
            </a:r>
            <a:r>
              <a:rPr lang="en-US" altLang="zh-TW" sz="2000" i="1" smtClean="0">
                <a:ea typeface="新細明體" panose="02020500000000000000" pitchFamily="18" charset="-120"/>
              </a:rPr>
              <a:t>name </a:t>
            </a:r>
            <a:r>
              <a:rPr lang="en-US" altLang="zh-TW" sz="2000" b="1" smtClean="0">
                <a:ea typeface="新細明體" panose="02020500000000000000" pitchFamily="18" charset="-120"/>
              </a:rPr>
              <a:t>like '</a:t>
            </a:r>
            <a:r>
              <a:rPr lang="en-US" altLang="zh-TW" sz="2000" smtClean="0">
                <a:ea typeface="新細明體" panose="02020500000000000000" pitchFamily="18" charset="-120"/>
              </a:rPr>
              <a:t>%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</a:rPr>
              <a:t>%'  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TW" sz="2000" smtClean="0">
                <a:ea typeface="新細明體" panose="02020500000000000000" pitchFamily="18" charset="-120"/>
                <a:cs typeface="Helvetica" panose="020B0604020202020204" pitchFamily="34" charset="0"/>
              </a:rPr>
              <a:t>Match  “dar”, “abc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cs typeface="Helvetica" panose="020B0604020202020204" pitchFamily="34" charset="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  <a:cs typeface="Helvetica" panose="020B0604020202020204" pitchFamily="34" charset="0"/>
              </a:rPr>
              <a:t>”, “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cs typeface="Helvetica" panose="020B0604020202020204" pitchFamily="34" charset="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  <a:cs typeface="Helvetica" panose="020B0604020202020204" pitchFamily="34" charset="0"/>
              </a:rPr>
              <a:t>abc”, “abc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cs typeface="Helvetica" panose="020B0604020202020204" pitchFamily="34" charset="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  <a:cs typeface="Helvetica" panose="020B0604020202020204" pitchFamily="34" charset="0"/>
              </a:rPr>
              <a:t>abc”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P:  </a:t>
            </a:r>
            <a:r>
              <a:rPr lang="en-US" altLang="zh-TW" sz="2000" i="1" smtClean="0">
                <a:ea typeface="新細明體" panose="02020500000000000000" pitchFamily="18" charset="-120"/>
              </a:rPr>
              <a:t>name </a:t>
            </a:r>
            <a:r>
              <a:rPr lang="en-US" altLang="zh-TW" sz="2000" b="1" smtClean="0">
                <a:ea typeface="新細明體" panose="02020500000000000000" pitchFamily="18" charset="-120"/>
              </a:rPr>
              <a:t>like ‘</a:t>
            </a:r>
            <a:r>
              <a:rPr lang="en-US" altLang="zh-TW" sz="2000" smtClean="0">
                <a:ea typeface="新細明體" panose="02020500000000000000" pitchFamily="18" charset="-120"/>
              </a:rPr>
              <a:t>_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</a:rPr>
              <a:t>_'  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Match  “x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</a:rPr>
              <a:t>y”, but does not match  “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</a:rPr>
              <a:t>”, “c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</a:rPr>
              <a:t>”, “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</a:rPr>
              <a:t>a”, “abc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dar</a:t>
            </a:r>
            <a:r>
              <a:rPr lang="en-US" altLang="zh-TW" sz="2000" smtClean="0">
                <a:ea typeface="新細明體" panose="02020500000000000000" pitchFamily="18" charset="-120"/>
              </a:rPr>
              <a:t>abc”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P: </a:t>
            </a:r>
            <a:r>
              <a:rPr lang="en-US" altLang="zh-TW" sz="2000" i="1" smtClean="0">
                <a:ea typeface="新細明體" panose="02020500000000000000" pitchFamily="18" charset="-120"/>
              </a:rPr>
              <a:t>name </a:t>
            </a:r>
            <a:r>
              <a:rPr lang="en-US" altLang="zh-TW" sz="2000" b="1" smtClean="0">
                <a:ea typeface="新細明體" panose="02020500000000000000" pitchFamily="18" charset="-120"/>
              </a:rPr>
              <a:t>like ‘</a:t>
            </a:r>
            <a:r>
              <a:rPr lang="en-US" altLang="zh-TW" sz="2000" smtClean="0">
                <a:ea typeface="新細明體" panose="02020500000000000000" pitchFamily="18" charset="-120"/>
              </a:rPr>
              <a:t>100 \%'  </a:t>
            </a:r>
            <a:r>
              <a:rPr lang="en-US" altLang="zh-TW" sz="2000" b="1" smtClean="0">
                <a:ea typeface="新細明體" panose="02020500000000000000" pitchFamily="18" charset="-120"/>
              </a:rPr>
              <a:t>escape  '</a:t>
            </a:r>
            <a:r>
              <a:rPr lang="en-US" altLang="zh-TW" sz="2000" smtClean="0">
                <a:ea typeface="新細明體" panose="02020500000000000000" pitchFamily="18" charset="-120"/>
              </a:rPr>
              <a:t>\'  (the same as  name = ‘100 %’)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Match “100 %”, but does not match anything else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P: </a:t>
            </a:r>
            <a:r>
              <a:rPr lang="en-US" altLang="zh-TW" sz="2000" i="1" smtClean="0">
                <a:ea typeface="新細明體" panose="02020500000000000000" pitchFamily="18" charset="-120"/>
              </a:rPr>
              <a:t>name </a:t>
            </a:r>
            <a:r>
              <a:rPr lang="en-US" altLang="zh-TW" sz="2000" b="1" smtClean="0">
                <a:ea typeface="新細明體" panose="02020500000000000000" pitchFamily="18" charset="-120"/>
              </a:rPr>
              <a:t>like ‘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100 \</a:t>
            </a:r>
            <a:r>
              <a:rPr lang="en-US" altLang="zh-TW" sz="2000" smtClean="0">
                <a:ea typeface="新細明體" panose="02020500000000000000" pitchFamily="18" charset="-120"/>
              </a:rPr>
              <a:t>%' 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Match “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100 \</a:t>
            </a:r>
            <a:r>
              <a:rPr lang="en-US" altLang="zh-TW" sz="2000" smtClean="0">
                <a:ea typeface="新細明體" panose="02020500000000000000" pitchFamily="18" charset="-120"/>
              </a:rPr>
              <a:t>%”,  “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100 \</a:t>
            </a:r>
            <a:r>
              <a:rPr lang="en-US" altLang="zh-TW" sz="2000" smtClean="0">
                <a:ea typeface="新細明體" panose="02020500000000000000" pitchFamily="18" charset="-120"/>
              </a:rPr>
              <a:t>abc”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Ordering the Display of </a:t>
            </a:r>
            <a:r>
              <a:rPr lang="en-US" altLang="zh-TW" dirty="0" err="1" smtClean="0">
                <a:ea typeface="新細明體" charset="-120"/>
              </a:rPr>
              <a:t>Tuples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List in alphabetic order the names of all instructors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distinct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name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  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order by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name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>
              <a:tabLst>
                <a:tab pos="90646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We may specify </a:t>
            </a:r>
            <a:r>
              <a:rPr lang="en-US" altLang="zh-TW" sz="20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desc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for descending order or </a:t>
            </a:r>
            <a:r>
              <a:rPr lang="en-US" altLang="zh-TW" sz="20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asc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for ascending order.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The default is ascending order.</a:t>
            </a:r>
          </a:p>
          <a:p>
            <a:pPr lvl="1">
              <a:tabLst>
                <a:tab pos="90646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Example: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order by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name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dirty="0" err="1" smtClean="0">
                <a:ea typeface="新細明體" panose="02020500000000000000" pitchFamily="18" charset="-120"/>
              </a:rPr>
              <a:t>desc</a:t>
            </a:r>
            <a:endParaRPr lang="en-US" altLang="zh-TW" sz="2000" b="1" dirty="0" smtClean="0">
              <a:ea typeface="新細明體" panose="02020500000000000000" pitchFamily="18" charset="-120"/>
            </a:endParaRPr>
          </a:p>
          <a:p>
            <a:pPr>
              <a:tabLst>
                <a:tab pos="90646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Example: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order by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, name</a:t>
            </a:r>
          </a:p>
          <a:p>
            <a:pPr>
              <a:tabLst>
                <a:tab pos="906463" algn="l"/>
              </a:tabLst>
            </a:pPr>
            <a:endParaRPr lang="en-HK" altLang="zh-TW" sz="2000" i="1" dirty="0" smtClean="0">
              <a:ea typeface="新細明體" panose="02020500000000000000" pitchFamily="18" charset="-120"/>
            </a:endParaRPr>
          </a:p>
          <a:p>
            <a:pPr>
              <a:tabLst>
                <a:tab pos="906463" algn="l"/>
              </a:tabLst>
            </a:pPr>
            <a:r>
              <a:rPr lang="en-HK" altLang="zh-TW" sz="2000" i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Didn’t we said that relations are unordered?</a:t>
            </a:r>
            <a:endParaRPr lang="en-US" altLang="zh-TW" sz="2000" dirty="0" smtClean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Where Clause Predicates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SQL includes a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between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comparison operator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Example:  Find the names of all instructors with salary between $90,000 and $100,000 (that is, </a:t>
            </a:r>
            <a:r>
              <a:rPr lang="en-US" altLang="zh-TW" sz="20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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$90,000 and </a:t>
            </a:r>
            <a:r>
              <a:rPr lang="en-US" altLang="zh-TW" sz="20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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$100,000)</a:t>
            </a:r>
          </a:p>
          <a:p>
            <a:pPr lvl="1"/>
            <a:r>
              <a:rPr lang="en-US" altLang="zh-TW" sz="2000" b="1" dirty="0" smtClean="0">
                <a:ea typeface="新細明體" panose="02020500000000000000" pitchFamily="18" charset="-120"/>
              </a:rPr>
              <a:t>select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name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salary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between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90000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and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100000</a:t>
            </a:r>
          </a:p>
          <a:p>
            <a:pPr lvl="1"/>
            <a:endParaRPr kumimoji="0" lang="en-US" altLang="zh-TW" sz="20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Set Operations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courses that ran in Fall 2009 </a:t>
            </a:r>
            <a:r>
              <a:rPr lang="en-US" altLang="zh-TW" sz="2000" smtClean="0">
                <a:solidFill>
                  <a:srgbClr val="C00000"/>
                </a:solidFill>
                <a:ea typeface="新細明體" panose="02020500000000000000" pitchFamily="18" charset="-120"/>
              </a:rPr>
              <a:t>or</a:t>
            </a:r>
            <a:r>
              <a:rPr lang="en-US" altLang="zh-TW" sz="2000" smtClean="0">
                <a:ea typeface="新細明體" panose="02020500000000000000" pitchFamily="18" charset="-120"/>
              </a:rPr>
              <a:t> in Spring 2010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819150" y="4222750"/>
            <a:ext cx="690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  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Find courses that ran in Fall 2009 </a:t>
            </a:r>
            <a:r>
              <a:rPr lang="en-US" altLang="zh-TW" sz="2000">
                <a:solidFill>
                  <a:srgbClr val="C00000"/>
                </a:solidFill>
                <a:ea typeface="新細明體" panose="02020500000000000000" pitchFamily="18" charset="-120"/>
              </a:rPr>
              <a:t>but not </a:t>
            </a:r>
            <a:r>
              <a:rPr lang="en-US" altLang="zh-TW" sz="2000">
                <a:ea typeface="新細明體" panose="02020500000000000000" pitchFamily="18" charset="-120"/>
              </a:rPr>
              <a:t>in Spring 2010</a:t>
            </a: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141413" y="1560513"/>
            <a:ext cx="7540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(</a:t>
            </a:r>
            <a:r>
              <a:rPr lang="en-US" altLang="zh-TW" sz="1800" b="1">
                <a:ea typeface="新細明體" panose="02020500000000000000" pitchFamily="18" charset="-120"/>
              </a:rPr>
              <a:t>select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i="1">
                <a:ea typeface="新細明體" panose="02020500000000000000" pitchFamily="18" charset="-120"/>
              </a:rPr>
              <a:t>course_id </a:t>
            </a:r>
            <a:r>
              <a:rPr lang="en-US" altLang="zh-TW" sz="1800" b="1">
                <a:ea typeface="新細明體" panose="02020500000000000000" pitchFamily="18" charset="-120"/>
              </a:rPr>
              <a:t>from </a:t>
            </a:r>
            <a:r>
              <a:rPr lang="en-US" altLang="zh-TW" sz="1800" i="1">
                <a:ea typeface="新細明體" panose="02020500000000000000" pitchFamily="18" charset="-120"/>
              </a:rPr>
              <a:t>section </a:t>
            </a:r>
            <a:r>
              <a:rPr lang="en-US" altLang="zh-TW" sz="1800" b="1">
                <a:ea typeface="新細明體" panose="02020500000000000000" pitchFamily="18" charset="-120"/>
              </a:rPr>
              <a:t>where </a:t>
            </a:r>
            <a:r>
              <a:rPr lang="en-US" altLang="zh-TW" sz="1800" i="1">
                <a:ea typeface="新細明體" panose="02020500000000000000" pitchFamily="18" charset="-120"/>
              </a:rPr>
              <a:t>sem = </a:t>
            </a:r>
            <a:r>
              <a:rPr lang="en-US" altLang="zh-TW" sz="1800">
                <a:ea typeface="新細明體" panose="02020500000000000000" pitchFamily="18" charset="-120"/>
              </a:rPr>
              <a:t>‘Fall’ </a:t>
            </a:r>
            <a:r>
              <a:rPr lang="en-US" altLang="zh-TW" sz="1800" b="1">
                <a:ea typeface="新細明體" panose="02020500000000000000" pitchFamily="18" charset="-120"/>
              </a:rPr>
              <a:t>and </a:t>
            </a:r>
            <a:r>
              <a:rPr lang="en-US" altLang="zh-TW" sz="1800" i="1">
                <a:ea typeface="新細明體" panose="02020500000000000000" pitchFamily="18" charset="-120"/>
              </a:rPr>
              <a:t>year = </a:t>
            </a:r>
            <a:r>
              <a:rPr lang="en-US" altLang="zh-TW" sz="1800">
                <a:ea typeface="新細明體" panose="02020500000000000000" pitchFamily="18" charset="-120"/>
              </a:rPr>
              <a:t>2009)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solidFill>
                  <a:srgbClr val="FF0000"/>
                </a:solidFill>
                <a:ea typeface="新細明體" panose="02020500000000000000" pitchFamily="18" charset="-120"/>
              </a:rPr>
              <a:t>union</a:t>
            </a:r>
            <a:r>
              <a:rPr lang="en-US" altLang="zh-TW" sz="1800" b="1">
                <a:ea typeface="新細明體" panose="02020500000000000000" pitchFamily="18" charset="-120"/>
              </a:rPr>
              <a:t/>
            </a:r>
            <a:br>
              <a:rPr lang="en-US" altLang="zh-TW" sz="1800" b="1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(</a:t>
            </a:r>
            <a:r>
              <a:rPr lang="en-US" altLang="zh-TW" sz="1800" b="1">
                <a:ea typeface="新細明體" panose="02020500000000000000" pitchFamily="18" charset="-120"/>
              </a:rPr>
              <a:t>select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i="1">
                <a:ea typeface="新細明體" panose="02020500000000000000" pitchFamily="18" charset="-120"/>
              </a:rPr>
              <a:t>course_id </a:t>
            </a:r>
            <a:r>
              <a:rPr lang="en-US" altLang="zh-TW" sz="1800" b="1">
                <a:ea typeface="新細明體" panose="02020500000000000000" pitchFamily="18" charset="-120"/>
              </a:rPr>
              <a:t>from </a:t>
            </a:r>
            <a:r>
              <a:rPr lang="en-US" altLang="zh-TW" sz="1800" i="1">
                <a:ea typeface="新細明體" panose="02020500000000000000" pitchFamily="18" charset="-120"/>
              </a:rPr>
              <a:t>section </a:t>
            </a:r>
            <a:r>
              <a:rPr lang="en-US" altLang="zh-TW" sz="1800" b="1">
                <a:ea typeface="新細明體" panose="02020500000000000000" pitchFamily="18" charset="-120"/>
              </a:rPr>
              <a:t>where </a:t>
            </a:r>
            <a:r>
              <a:rPr lang="en-US" altLang="zh-TW" sz="1800" i="1">
                <a:ea typeface="新細明體" panose="02020500000000000000" pitchFamily="18" charset="-120"/>
              </a:rPr>
              <a:t>sem = </a:t>
            </a:r>
            <a:r>
              <a:rPr lang="en-US" altLang="zh-TW" sz="1800">
                <a:ea typeface="新細明體" panose="02020500000000000000" pitchFamily="18" charset="-120"/>
              </a:rPr>
              <a:t>‘Spring’ </a:t>
            </a:r>
            <a:r>
              <a:rPr lang="en-US" altLang="zh-TW" sz="1800" b="1">
                <a:ea typeface="新細明體" panose="02020500000000000000" pitchFamily="18" charset="-120"/>
              </a:rPr>
              <a:t>and </a:t>
            </a:r>
            <a:r>
              <a:rPr lang="en-US" altLang="zh-TW" sz="1800" i="1">
                <a:ea typeface="新細明體" panose="02020500000000000000" pitchFamily="18" charset="-120"/>
              </a:rPr>
              <a:t>year = </a:t>
            </a:r>
            <a:r>
              <a:rPr lang="en-US" altLang="zh-TW" sz="1800">
                <a:ea typeface="新細明體" panose="02020500000000000000" pitchFamily="18" charset="-120"/>
              </a:rPr>
              <a:t>2010)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847725" y="2678113"/>
            <a:ext cx="649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1800">
                <a:ea typeface="新細明體" panose="02020500000000000000" pitchFamily="18" charset="-120"/>
              </a:rPr>
              <a:t>  </a:t>
            </a:r>
            <a:r>
              <a:rPr lang="en-US" altLang="zh-TW" sz="2000">
                <a:ea typeface="新細明體" panose="02020500000000000000" pitchFamily="18" charset="-120"/>
              </a:rPr>
              <a:t>Find courses that ran in Fall 2009 </a:t>
            </a:r>
            <a:r>
              <a:rPr lang="en-US" altLang="zh-TW" sz="2000">
                <a:solidFill>
                  <a:srgbClr val="C00000"/>
                </a:solidFill>
                <a:ea typeface="新細明體" panose="02020500000000000000" pitchFamily="18" charset="-120"/>
              </a:rPr>
              <a:t>and</a:t>
            </a:r>
            <a:r>
              <a:rPr lang="en-US" altLang="zh-TW" sz="2000">
                <a:ea typeface="新細明體" panose="02020500000000000000" pitchFamily="18" charset="-120"/>
              </a:rPr>
              <a:t> in Spring 2010</a:t>
            </a: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1150938" y="3094038"/>
            <a:ext cx="7540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(</a:t>
            </a:r>
            <a:r>
              <a:rPr lang="en-US" altLang="zh-TW" sz="1800" b="1">
                <a:ea typeface="新細明體" panose="02020500000000000000" pitchFamily="18" charset="-120"/>
              </a:rPr>
              <a:t>select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i="1">
                <a:ea typeface="新細明體" panose="02020500000000000000" pitchFamily="18" charset="-120"/>
              </a:rPr>
              <a:t>course_id </a:t>
            </a:r>
            <a:r>
              <a:rPr lang="en-US" altLang="zh-TW" sz="1800" b="1">
                <a:ea typeface="新細明體" panose="02020500000000000000" pitchFamily="18" charset="-120"/>
              </a:rPr>
              <a:t>from </a:t>
            </a:r>
            <a:r>
              <a:rPr lang="en-US" altLang="zh-TW" sz="1800" i="1">
                <a:ea typeface="新細明體" panose="02020500000000000000" pitchFamily="18" charset="-120"/>
              </a:rPr>
              <a:t>section </a:t>
            </a:r>
            <a:r>
              <a:rPr lang="en-US" altLang="zh-TW" sz="1800" b="1">
                <a:ea typeface="新細明體" panose="02020500000000000000" pitchFamily="18" charset="-120"/>
              </a:rPr>
              <a:t>where </a:t>
            </a:r>
            <a:r>
              <a:rPr lang="en-US" altLang="zh-TW" sz="1800" i="1">
                <a:ea typeface="新細明體" panose="02020500000000000000" pitchFamily="18" charset="-120"/>
              </a:rPr>
              <a:t>sem = </a:t>
            </a:r>
            <a:r>
              <a:rPr lang="en-US" altLang="zh-TW" sz="1800">
                <a:ea typeface="新細明體" panose="02020500000000000000" pitchFamily="18" charset="-120"/>
              </a:rPr>
              <a:t>‘Fall’ </a:t>
            </a:r>
            <a:r>
              <a:rPr lang="en-US" altLang="zh-TW" sz="1800" b="1">
                <a:ea typeface="新細明體" panose="02020500000000000000" pitchFamily="18" charset="-120"/>
              </a:rPr>
              <a:t>and </a:t>
            </a:r>
            <a:r>
              <a:rPr lang="en-US" altLang="zh-TW" sz="1800" i="1">
                <a:ea typeface="新細明體" panose="02020500000000000000" pitchFamily="18" charset="-120"/>
              </a:rPr>
              <a:t>year = </a:t>
            </a:r>
            <a:r>
              <a:rPr lang="en-US" altLang="zh-TW" sz="1800">
                <a:ea typeface="新細明體" panose="02020500000000000000" pitchFamily="18" charset="-120"/>
              </a:rPr>
              <a:t>2009)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solidFill>
                  <a:srgbClr val="FF0000"/>
                </a:solidFill>
                <a:ea typeface="新細明體" panose="02020500000000000000" pitchFamily="18" charset="-120"/>
              </a:rPr>
              <a:t>intersect</a:t>
            </a:r>
            <a:r>
              <a:rPr lang="en-US" altLang="zh-TW" sz="1800" b="1">
                <a:ea typeface="新細明體" panose="02020500000000000000" pitchFamily="18" charset="-120"/>
              </a:rPr>
              <a:t/>
            </a:r>
            <a:br>
              <a:rPr lang="en-US" altLang="zh-TW" sz="1800" b="1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(</a:t>
            </a:r>
            <a:r>
              <a:rPr lang="en-US" altLang="zh-TW" sz="1800" b="1">
                <a:ea typeface="新細明體" panose="02020500000000000000" pitchFamily="18" charset="-120"/>
              </a:rPr>
              <a:t>select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i="1">
                <a:ea typeface="新細明體" panose="02020500000000000000" pitchFamily="18" charset="-120"/>
              </a:rPr>
              <a:t>course_id </a:t>
            </a:r>
            <a:r>
              <a:rPr lang="en-US" altLang="zh-TW" sz="1800" b="1">
                <a:ea typeface="新細明體" panose="02020500000000000000" pitchFamily="18" charset="-120"/>
              </a:rPr>
              <a:t>from </a:t>
            </a:r>
            <a:r>
              <a:rPr lang="en-US" altLang="zh-TW" sz="1800" i="1">
                <a:ea typeface="新細明體" panose="02020500000000000000" pitchFamily="18" charset="-120"/>
              </a:rPr>
              <a:t>section </a:t>
            </a:r>
            <a:r>
              <a:rPr lang="en-US" altLang="zh-TW" sz="1800" b="1">
                <a:ea typeface="新細明體" panose="02020500000000000000" pitchFamily="18" charset="-120"/>
              </a:rPr>
              <a:t>where </a:t>
            </a:r>
            <a:r>
              <a:rPr lang="en-US" altLang="zh-TW" sz="1800" i="1">
                <a:ea typeface="新細明體" panose="02020500000000000000" pitchFamily="18" charset="-120"/>
              </a:rPr>
              <a:t>sem = </a:t>
            </a:r>
            <a:r>
              <a:rPr lang="en-US" altLang="zh-TW" sz="1800">
                <a:ea typeface="新細明體" panose="02020500000000000000" pitchFamily="18" charset="-120"/>
              </a:rPr>
              <a:t>‘Spring’ </a:t>
            </a:r>
            <a:r>
              <a:rPr lang="en-US" altLang="zh-TW" sz="1800" b="1">
                <a:ea typeface="新細明體" panose="02020500000000000000" pitchFamily="18" charset="-120"/>
              </a:rPr>
              <a:t>and </a:t>
            </a:r>
            <a:r>
              <a:rPr lang="en-US" altLang="zh-TW" sz="1800" i="1">
                <a:ea typeface="新細明體" panose="02020500000000000000" pitchFamily="18" charset="-120"/>
              </a:rPr>
              <a:t>year = </a:t>
            </a:r>
            <a:r>
              <a:rPr lang="en-US" altLang="zh-TW" sz="1800">
                <a:ea typeface="新細明體" panose="02020500000000000000" pitchFamily="18" charset="-120"/>
              </a:rPr>
              <a:t>2010)</a:t>
            </a:r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1166813" y="4659313"/>
            <a:ext cx="7540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(</a:t>
            </a:r>
            <a:r>
              <a:rPr lang="en-US" altLang="zh-TW" sz="1800" b="1">
                <a:ea typeface="新細明體" panose="02020500000000000000" pitchFamily="18" charset="-120"/>
              </a:rPr>
              <a:t>select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i="1">
                <a:ea typeface="新細明體" panose="02020500000000000000" pitchFamily="18" charset="-120"/>
              </a:rPr>
              <a:t>course_id </a:t>
            </a:r>
            <a:r>
              <a:rPr lang="en-US" altLang="zh-TW" sz="1800" b="1">
                <a:ea typeface="新細明體" panose="02020500000000000000" pitchFamily="18" charset="-120"/>
              </a:rPr>
              <a:t>from </a:t>
            </a:r>
            <a:r>
              <a:rPr lang="en-US" altLang="zh-TW" sz="1800" i="1">
                <a:ea typeface="新細明體" panose="02020500000000000000" pitchFamily="18" charset="-120"/>
              </a:rPr>
              <a:t>section </a:t>
            </a:r>
            <a:r>
              <a:rPr lang="en-US" altLang="zh-TW" sz="1800" b="1">
                <a:ea typeface="新細明體" panose="02020500000000000000" pitchFamily="18" charset="-120"/>
              </a:rPr>
              <a:t>where </a:t>
            </a:r>
            <a:r>
              <a:rPr lang="en-US" altLang="zh-TW" sz="1800" i="1">
                <a:ea typeface="新細明體" panose="02020500000000000000" pitchFamily="18" charset="-120"/>
              </a:rPr>
              <a:t>sem = </a:t>
            </a:r>
            <a:r>
              <a:rPr lang="en-US" altLang="zh-TW" sz="1800">
                <a:ea typeface="新細明體" panose="02020500000000000000" pitchFamily="18" charset="-120"/>
              </a:rPr>
              <a:t>‘Fall’ </a:t>
            </a:r>
            <a:r>
              <a:rPr lang="en-US" altLang="zh-TW" sz="1800" b="1">
                <a:ea typeface="新細明體" panose="02020500000000000000" pitchFamily="18" charset="-120"/>
              </a:rPr>
              <a:t>and </a:t>
            </a:r>
            <a:r>
              <a:rPr lang="en-US" altLang="zh-TW" sz="1800" i="1">
                <a:ea typeface="新細明體" panose="02020500000000000000" pitchFamily="18" charset="-120"/>
              </a:rPr>
              <a:t>year = </a:t>
            </a:r>
            <a:r>
              <a:rPr lang="en-US" altLang="zh-TW" sz="1800">
                <a:ea typeface="新細明體" panose="02020500000000000000" pitchFamily="18" charset="-120"/>
              </a:rPr>
              <a:t>2009)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solidFill>
                  <a:srgbClr val="FF0000"/>
                </a:solidFill>
                <a:ea typeface="新細明體" panose="02020500000000000000" pitchFamily="18" charset="-120"/>
              </a:rPr>
              <a:t>except</a:t>
            </a:r>
            <a:r>
              <a:rPr lang="en-US" altLang="zh-TW" sz="1800" b="1">
                <a:ea typeface="新細明體" panose="02020500000000000000" pitchFamily="18" charset="-120"/>
              </a:rPr>
              <a:t/>
            </a:r>
            <a:br>
              <a:rPr lang="en-US" altLang="zh-TW" sz="1800" b="1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(</a:t>
            </a:r>
            <a:r>
              <a:rPr lang="en-US" altLang="zh-TW" sz="1800" b="1">
                <a:ea typeface="新細明體" panose="02020500000000000000" pitchFamily="18" charset="-120"/>
              </a:rPr>
              <a:t>select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i="1">
                <a:ea typeface="新細明體" panose="02020500000000000000" pitchFamily="18" charset="-120"/>
              </a:rPr>
              <a:t>course_id </a:t>
            </a:r>
            <a:r>
              <a:rPr lang="en-US" altLang="zh-TW" sz="1800" b="1">
                <a:ea typeface="新細明體" panose="02020500000000000000" pitchFamily="18" charset="-120"/>
              </a:rPr>
              <a:t>from </a:t>
            </a:r>
            <a:r>
              <a:rPr lang="en-US" altLang="zh-TW" sz="1800" i="1">
                <a:ea typeface="新細明體" panose="02020500000000000000" pitchFamily="18" charset="-120"/>
              </a:rPr>
              <a:t>section </a:t>
            </a:r>
            <a:r>
              <a:rPr lang="en-US" altLang="zh-TW" sz="1800" b="1">
                <a:ea typeface="新細明體" panose="02020500000000000000" pitchFamily="18" charset="-120"/>
              </a:rPr>
              <a:t>where </a:t>
            </a:r>
            <a:r>
              <a:rPr lang="en-US" altLang="zh-TW" sz="1800" i="1">
                <a:ea typeface="新細明體" panose="02020500000000000000" pitchFamily="18" charset="-120"/>
              </a:rPr>
              <a:t>sem = </a:t>
            </a:r>
            <a:r>
              <a:rPr lang="en-US" altLang="zh-TW" sz="1800">
                <a:ea typeface="新細明體" panose="02020500000000000000" pitchFamily="18" charset="-120"/>
              </a:rPr>
              <a:t>‘Spring’ </a:t>
            </a:r>
            <a:r>
              <a:rPr lang="en-US" altLang="zh-TW" sz="1800" b="1">
                <a:ea typeface="新細明體" panose="02020500000000000000" pitchFamily="18" charset="-120"/>
              </a:rPr>
              <a:t>and </a:t>
            </a:r>
            <a:r>
              <a:rPr lang="en-US" altLang="zh-TW" sz="1800" i="1">
                <a:ea typeface="新細明體" panose="02020500000000000000" pitchFamily="18" charset="-120"/>
              </a:rPr>
              <a:t>year = </a:t>
            </a:r>
            <a:r>
              <a:rPr lang="en-US" altLang="zh-TW" sz="1800">
                <a:ea typeface="新細明體" panose="02020500000000000000" pitchFamily="18" charset="-120"/>
              </a:rPr>
              <a:t>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Set Operations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003300"/>
            <a:ext cx="5672138" cy="4903788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Set operations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union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intersect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and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except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union all, intersect all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except all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b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endParaRPr lang="en-US" altLang="zh-TW" sz="20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Suppose a tuple occurs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times in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times in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s,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then, it occurs:</a:t>
            </a:r>
          </a:p>
          <a:p>
            <a:pPr lvl="1"/>
            <a:r>
              <a:rPr lang="en-US" altLang="zh-TW" sz="2000" i="1" dirty="0" smtClean="0">
                <a:ea typeface="新細明體" panose="02020500000000000000" pitchFamily="18" charset="-120"/>
              </a:rPr>
              <a:t>m 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+ n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times in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union all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min(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m,n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)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times in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intersect all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max(0,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m – n)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times in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except all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</a:t>
            </a: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Null Values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127125"/>
            <a:ext cx="4916487" cy="5156200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It is possible for tuples to have a null value, denoted by </a:t>
            </a:r>
            <a:r>
              <a:rPr lang="en-US" altLang="zh-TW" sz="2000" i="1" smtClean="0">
                <a:ea typeface="新細明體" panose="02020500000000000000" pitchFamily="18" charset="-120"/>
              </a:rPr>
              <a:t>null</a:t>
            </a:r>
            <a:r>
              <a:rPr lang="en-US" altLang="zh-TW" sz="2000" smtClean="0">
                <a:ea typeface="新細明體" panose="02020500000000000000" pitchFamily="18" charset="-120"/>
              </a:rPr>
              <a:t>, for some of their attributes</a:t>
            </a:r>
          </a:p>
          <a:p>
            <a:r>
              <a:rPr lang="en-US" altLang="zh-TW" sz="2000" i="1" smtClean="0">
                <a:ea typeface="新細明體" panose="02020500000000000000" pitchFamily="18" charset="-120"/>
              </a:rPr>
              <a:t>null</a:t>
            </a:r>
            <a:r>
              <a:rPr lang="en-US" altLang="zh-TW" sz="2000" smtClean="0">
                <a:ea typeface="新細明體" panose="02020500000000000000" pitchFamily="18" charset="-120"/>
              </a:rPr>
              <a:t> signifies an </a:t>
            </a:r>
            <a:r>
              <a:rPr lang="en-US" altLang="zh-TW" sz="2000" smtClean="0">
                <a:solidFill>
                  <a:srgbClr val="C00000"/>
                </a:solidFill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> value or that a value </a:t>
            </a:r>
            <a:r>
              <a:rPr lang="en-US" altLang="zh-TW" sz="2000" smtClean="0">
                <a:solidFill>
                  <a:srgbClr val="C00000"/>
                </a:solidFill>
                <a:ea typeface="新細明體" panose="02020500000000000000" pitchFamily="18" charset="-120"/>
              </a:rPr>
              <a:t>does not exist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000" smtClean="0">
                <a:ea typeface="新細明體" panose="02020500000000000000" pitchFamily="18" charset="-120"/>
              </a:rPr>
              <a:t>The result of any arithmetic expression involving </a:t>
            </a:r>
            <a:r>
              <a:rPr lang="en-US" altLang="zh-TW" sz="2000" i="1" smtClean="0">
                <a:ea typeface="新細明體" panose="02020500000000000000" pitchFamily="18" charset="-120"/>
              </a:rPr>
              <a:t>null</a:t>
            </a:r>
            <a:r>
              <a:rPr lang="en-US" altLang="zh-TW" sz="2000" smtClean="0">
                <a:ea typeface="新細明體" panose="02020500000000000000" pitchFamily="18" charset="-120"/>
              </a:rPr>
              <a:t> is </a:t>
            </a:r>
            <a:r>
              <a:rPr lang="en-US" altLang="zh-TW" sz="2000" i="1" smtClean="0">
                <a:ea typeface="新細明體" panose="02020500000000000000" pitchFamily="18" charset="-120"/>
              </a:rPr>
              <a:t>null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Example:  5 + </a:t>
            </a:r>
            <a:r>
              <a:rPr lang="en-US" altLang="zh-TW" sz="2000" i="1" smtClean="0">
                <a:ea typeface="新細明體" panose="02020500000000000000" pitchFamily="18" charset="-120"/>
              </a:rPr>
              <a:t>null</a:t>
            </a:r>
            <a:r>
              <a:rPr lang="en-US" altLang="zh-TW" sz="2000" smtClean="0">
                <a:ea typeface="新細明體" panose="02020500000000000000" pitchFamily="18" charset="-120"/>
              </a:rPr>
              <a:t>  returns null</a:t>
            </a:r>
          </a:p>
          <a:p>
            <a:r>
              <a:rPr lang="en-US" altLang="zh-TW" sz="2000" smtClean="0">
                <a:ea typeface="新細明體" panose="02020500000000000000" pitchFamily="18" charset="-120"/>
              </a:rPr>
              <a:t>The </a:t>
            </a:r>
            <a:r>
              <a:rPr lang="en-US" altLang="zh-TW" sz="2000" smtClean="0">
                <a:solidFill>
                  <a:srgbClr val="C00000"/>
                </a:solidFill>
                <a:ea typeface="新細明體" panose="02020500000000000000" pitchFamily="18" charset="-120"/>
              </a:rPr>
              <a:t>predicate</a:t>
            </a:r>
            <a:r>
              <a:rPr lang="en-US" altLang="zh-TW" sz="2000" smtClean="0">
                <a:ea typeface="新細明體" panose="02020500000000000000" pitchFamily="18" charset="-120"/>
              </a:rPr>
              <a:t>  </a:t>
            </a:r>
            <a:r>
              <a:rPr lang="en-US" altLang="zh-TW" sz="2000" b="1" smtClean="0">
                <a:solidFill>
                  <a:srgbClr val="0000FF"/>
                </a:solidFill>
                <a:ea typeface="新細明體" panose="02020500000000000000" pitchFamily="18" charset="-120"/>
              </a:rPr>
              <a:t>is null</a:t>
            </a:r>
            <a:r>
              <a:rPr lang="en-US" altLang="zh-TW" sz="2000" smtClean="0">
                <a:ea typeface="新細明體" panose="02020500000000000000" pitchFamily="18" charset="-120"/>
              </a:rPr>
              <a:t> can be used to check for null values.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Example: Find all instructors whose salary is null</a:t>
            </a:r>
            <a:r>
              <a:rPr lang="en-US" altLang="zh-TW" sz="2000" i="1" smtClean="0">
                <a:ea typeface="新細明體" panose="02020500000000000000" pitchFamily="18" charset="-120"/>
              </a:rPr>
              <a:t>.</a:t>
            </a:r>
          </a:p>
          <a:p>
            <a:pPr>
              <a:buFont typeface="Monotype Sorts" charset="2"/>
              <a:buNone/>
            </a:pPr>
            <a:r>
              <a:rPr lang="en-US" altLang="zh-TW" sz="2000" b="1" smtClean="0">
                <a:ea typeface="新細明體" panose="02020500000000000000" pitchFamily="18" charset="-120"/>
              </a:rPr>
              <a:t>		select</a:t>
            </a:r>
            <a:r>
              <a:rPr lang="en-US" altLang="zh-TW" sz="2000" i="1" smtClean="0">
                <a:ea typeface="新細明體" panose="02020500000000000000" pitchFamily="18" charset="-120"/>
              </a:rPr>
              <a:t> name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ea typeface="新細明體" panose="02020500000000000000" pitchFamily="18" charset="-120"/>
              </a:rPr>
              <a:t>from</a:t>
            </a:r>
            <a:r>
              <a:rPr lang="en-US" altLang="zh-TW" sz="2000" i="1" smtClean="0">
                <a:ea typeface="新細明體" panose="02020500000000000000" pitchFamily="18" charset="-120"/>
              </a:rPr>
              <a:t> instructor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smtClean="0">
                <a:ea typeface="新細明體" panose="02020500000000000000" pitchFamily="18" charset="-120"/>
              </a:rPr>
              <a:t>salary </a:t>
            </a:r>
            <a:r>
              <a:rPr lang="en-US" altLang="zh-TW" sz="2000" b="1" smtClean="0">
                <a:solidFill>
                  <a:srgbClr val="0000FF"/>
                </a:solidFill>
                <a:ea typeface="新細明體" panose="02020500000000000000" pitchFamily="18" charset="-120"/>
              </a:rPr>
              <a:t>is null</a:t>
            </a:r>
            <a:endParaRPr lang="en-US" altLang="zh-TW" sz="2000" smtClean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lvl="1"/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68612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592763" y="1127125"/>
            <a:ext cx="3252787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003300"/>
            <a:ext cx="57705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char(n):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Fixed length character string, with user-specified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length </a:t>
            </a:r>
            <a:r>
              <a:rPr lang="en-US" altLang="zh-TW" sz="2000" i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.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varchar(n):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Variable length character strings, with user-specified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maximum length </a:t>
            </a:r>
            <a:r>
              <a:rPr lang="en-US" altLang="zh-TW" sz="2000" i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000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: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zh-TW" sz="2000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smallint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numeric(</a:t>
            </a:r>
            <a:r>
              <a:rPr lang="en-US" altLang="zh-TW" sz="2000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p,d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):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Fixed point number, with user-specified precision of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digits, with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digits to the right of decimal point. 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real, double precision: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float(n):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Floating point number, with user-specified precision of at least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digits.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TW" b="1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Null Values and Three Valued Logic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957263"/>
            <a:ext cx="6045200" cy="4903787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Any comparison with </a:t>
            </a:r>
            <a:r>
              <a:rPr lang="en-US" altLang="zh-TW" sz="2000" i="1" smtClean="0">
                <a:ea typeface="新細明體" panose="02020500000000000000" pitchFamily="18" charset="-120"/>
              </a:rPr>
              <a:t>null</a:t>
            </a:r>
            <a:r>
              <a:rPr lang="en-US" altLang="zh-TW" sz="2000" smtClean="0">
                <a:ea typeface="新細明體" panose="02020500000000000000" pitchFamily="18" charset="-120"/>
              </a:rPr>
              <a:t> returns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Example</a:t>
            </a:r>
            <a:r>
              <a:rPr lang="en-US" altLang="zh-TW" sz="2000" i="1" smtClean="0">
                <a:ea typeface="新細明體" panose="02020500000000000000" pitchFamily="18" charset="-120"/>
              </a:rPr>
              <a:t>: 5 &lt; null, null &lt;&gt; null, null = null</a:t>
            </a:r>
          </a:p>
          <a:p>
            <a:r>
              <a:rPr lang="en-US" altLang="zh-TW" sz="2000" smtClean="0">
                <a:ea typeface="新細明體" panose="02020500000000000000" pitchFamily="18" charset="-120"/>
              </a:rPr>
              <a:t>Three-valued logic using the truth value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OR: (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smtClean="0">
                <a:ea typeface="新細明體" panose="02020500000000000000" pitchFamily="18" charset="-120"/>
              </a:rPr>
              <a:t>or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smtClean="0">
                <a:ea typeface="新細明體" panose="02020500000000000000" pitchFamily="18" charset="-120"/>
              </a:rPr>
              <a:t>true</a:t>
            </a:r>
            <a:r>
              <a:rPr lang="en-US" altLang="zh-TW" sz="2000" smtClean="0">
                <a:ea typeface="新細明體" panose="02020500000000000000" pitchFamily="18" charset="-120"/>
              </a:rPr>
              <a:t>)   = </a:t>
            </a:r>
            <a:r>
              <a:rPr lang="en-US" altLang="zh-TW" sz="2000" i="1" smtClean="0">
                <a:ea typeface="新細明體" panose="02020500000000000000" pitchFamily="18" charset="-120"/>
              </a:rPr>
              <a:t>true</a:t>
            </a:r>
            <a:r>
              <a:rPr lang="en-US" altLang="zh-TW" sz="2000" smtClean="0">
                <a:ea typeface="新細明體" panose="02020500000000000000" pitchFamily="18" charset="-120"/>
              </a:rPr>
              <a:t>,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      (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smtClean="0">
                <a:ea typeface="新細明體" panose="02020500000000000000" pitchFamily="18" charset="-120"/>
              </a:rPr>
              <a:t>or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smtClean="0">
                <a:ea typeface="新細明體" panose="02020500000000000000" pitchFamily="18" charset="-120"/>
              </a:rPr>
              <a:t>false</a:t>
            </a:r>
            <a:r>
              <a:rPr lang="en-US" altLang="zh-TW" sz="2000" smtClean="0">
                <a:ea typeface="新細明體" panose="02020500000000000000" pitchFamily="18" charset="-120"/>
              </a:rPr>
              <a:t>)  =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unknown,</a:t>
            </a:r>
            <a:r>
              <a:rPr lang="en-US" altLang="zh-TW" sz="2000" smtClean="0">
                <a:ea typeface="新細明體" panose="02020500000000000000" pitchFamily="18" charset="-120"/>
              </a:rPr>
              <a:t/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      (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 </a:t>
            </a:r>
            <a:r>
              <a:rPr lang="en-US" altLang="zh-TW" sz="2000" b="1" smtClean="0">
                <a:ea typeface="新細明體" panose="02020500000000000000" pitchFamily="18" charset="-120"/>
              </a:rPr>
              <a:t>or</a:t>
            </a:r>
            <a:r>
              <a:rPr lang="en-US" altLang="zh-TW" sz="2000" i="1" smtClean="0">
                <a:ea typeface="新細明體" panose="02020500000000000000" pitchFamily="18" charset="-120"/>
              </a:rPr>
              <a:t> unknown) = unknown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AND:</a:t>
            </a:r>
            <a:r>
              <a:rPr lang="en-US" altLang="zh-TW" sz="2000" i="1" smtClean="0">
                <a:ea typeface="新細明體" panose="02020500000000000000" pitchFamily="18" charset="-120"/>
              </a:rPr>
              <a:t> (true</a:t>
            </a:r>
            <a:r>
              <a:rPr lang="en-US" altLang="zh-TW" sz="2000" b="1" smtClean="0">
                <a:ea typeface="新細明體" panose="02020500000000000000" pitchFamily="18" charset="-120"/>
              </a:rPr>
              <a:t> and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unknown)  = unknown,    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(false</a:t>
            </a:r>
            <a:r>
              <a:rPr lang="en-US" altLang="zh-TW" sz="2000" b="1" smtClean="0">
                <a:ea typeface="新細明體" panose="02020500000000000000" pitchFamily="18" charset="-120"/>
              </a:rPr>
              <a:t> and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unknown) = false,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(unknown </a:t>
            </a:r>
            <a:r>
              <a:rPr lang="en-US" altLang="zh-TW" sz="2000" b="1" smtClean="0">
                <a:ea typeface="新細明體" panose="02020500000000000000" pitchFamily="18" charset="-120"/>
              </a:rPr>
              <a:t>and</a:t>
            </a:r>
            <a:r>
              <a:rPr lang="en-US" altLang="zh-TW" sz="2000" i="1" smtClean="0">
                <a:ea typeface="新細明體" panose="02020500000000000000" pitchFamily="18" charset="-120"/>
              </a:rPr>
              <a:t> unknown) = unknown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NOT</a:t>
            </a:r>
            <a:r>
              <a:rPr lang="en-US" altLang="zh-TW" sz="2000" i="1" smtClean="0">
                <a:ea typeface="新細明體" panose="02020500000000000000" pitchFamily="18" charset="-120"/>
              </a:rPr>
              <a:t>:  </a:t>
            </a:r>
            <a:r>
              <a:rPr lang="en-US" altLang="zh-TW" sz="20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b="1" smtClean="0">
                <a:solidFill>
                  <a:srgbClr val="C0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20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 unknown) = unknown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“</a:t>
            </a:r>
            <a:r>
              <a:rPr lang="en-US" altLang="zh-TW" sz="20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 b="1" smtClean="0">
                <a:solidFill>
                  <a:srgbClr val="0000FF"/>
                </a:solidFill>
                <a:ea typeface="新細明體" panose="02020500000000000000" pitchFamily="18" charset="-120"/>
              </a:rPr>
              <a:t> is unknown</a:t>
            </a:r>
            <a:r>
              <a:rPr lang="en-US" altLang="zh-TW" sz="2000" smtClean="0">
                <a:ea typeface="新細明體" panose="02020500000000000000" pitchFamily="18" charset="-120"/>
              </a:rPr>
              <a:t>”</a:t>
            </a:r>
            <a:r>
              <a:rPr lang="en-US" altLang="zh-TW" sz="2000" b="1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</a:rPr>
              <a:t>evaluates to true if predicate </a:t>
            </a:r>
            <a:r>
              <a:rPr lang="en-US" altLang="zh-TW" sz="2000" i="1" smtClean="0">
                <a:ea typeface="新細明體" panose="02020500000000000000" pitchFamily="18" charset="-120"/>
              </a:rPr>
              <a:t>P</a:t>
            </a:r>
            <a:r>
              <a:rPr lang="en-US" altLang="zh-TW" sz="2000" smtClean="0">
                <a:ea typeface="新細明體" panose="02020500000000000000" pitchFamily="18" charset="-120"/>
              </a:rPr>
              <a:t> evaluates to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</a:p>
          <a:p>
            <a:r>
              <a:rPr lang="en-US" altLang="zh-TW" sz="2000" smtClean="0">
                <a:ea typeface="新細明體" panose="02020500000000000000" pitchFamily="18" charset="-120"/>
              </a:rPr>
              <a:t>Result of </a:t>
            </a:r>
            <a:r>
              <a:rPr lang="en-US" altLang="zh-TW" sz="2000" b="1" smtClean="0">
                <a:ea typeface="新細明體" panose="02020500000000000000" pitchFamily="18" charset="-120"/>
              </a:rPr>
              <a:t>where </a:t>
            </a:r>
            <a:r>
              <a:rPr lang="en-US" altLang="zh-TW" sz="2000" smtClean="0">
                <a:ea typeface="新細明體" panose="02020500000000000000" pitchFamily="18" charset="-120"/>
              </a:rPr>
              <a:t>clause predicate is treated as </a:t>
            </a:r>
            <a:r>
              <a:rPr lang="en-US" altLang="zh-TW" sz="2000" i="1" smtClean="0">
                <a:ea typeface="新細明體" panose="02020500000000000000" pitchFamily="18" charset="-120"/>
              </a:rPr>
              <a:t>false </a:t>
            </a:r>
            <a:r>
              <a:rPr lang="en-US" altLang="zh-TW" sz="2000" smtClean="0">
                <a:ea typeface="新細明體" panose="02020500000000000000" pitchFamily="18" charset="-120"/>
              </a:rPr>
              <a:t>if it evaluates to </a:t>
            </a:r>
            <a:r>
              <a:rPr lang="en-US" altLang="zh-TW" sz="2000" i="1" smtClean="0">
                <a:ea typeface="新細明體" panose="02020500000000000000" pitchFamily="18" charset="-120"/>
              </a:rPr>
              <a:t>unknown</a:t>
            </a:r>
            <a:endParaRPr lang="en-US" altLang="zh-TW" sz="20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17488"/>
            <a:ext cx="2674937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062038"/>
            <a:ext cx="8212137" cy="1027112"/>
          </a:xfrm>
        </p:spPr>
        <p:txBody>
          <a:bodyPr/>
          <a:lstStyle/>
          <a:p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select  A3</a:t>
            </a:r>
            <a:b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from  R</a:t>
            </a:r>
            <a:b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where A1 + 5 &gt; A2 and A4 = ‘x’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When it evaluates the second tuple:</a:t>
            </a:r>
          </a:p>
          <a:p>
            <a:pPr marL="914400" lvl="1" indent="-457200">
              <a:buClr>
                <a:schemeClr val="tx2"/>
              </a:buClr>
              <a:buSzPct val="100000"/>
              <a:buFont typeface="Helvetica" panose="020B0604020202020204" pitchFamily="34" charset="0"/>
              <a:buAutoNum type="arabicParenR"/>
            </a:pP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Null + 5 </a:t>
            </a:r>
            <a:r>
              <a:rPr lang="en-US" altLang="zh-TW" sz="2000" smtClean="0">
                <a:ea typeface="新細明體" panose="02020500000000000000" pitchFamily="18" charset="-120"/>
                <a:sym typeface="Wingdings" panose="05000000000000000000" pitchFamily="2" charset="2"/>
              </a:rPr>
              <a:t> Null   (for A1 + 5)</a:t>
            </a:r>
          </a:p>
          <a:p>
            <a:pPr marL="914400" lvl="1" indent="-457200">
              <a:buClr>
                <a:schemeClr val="tx2"/>
              </a:buClr>
              <a:buSzPct val="100000"/>
              <a:buFont typeface="Helvetica" panose="020B0604020202020204" pitchFamily="34" charset="0"/>
              <a:buAutoNum type="arabicParenR"/>
            </a:pPr>
            <a:r>
              <a:rPr lang="en-US" altLang="zh-TW" sz="2000" smtClean="0">
                <a:ea typeface="新細明體" panose="02020500000000000000" pitchFamily="18" charset="-120"/>
                <a:sym typeface="Wingdings" panose="05000000000000000000" pitchFamily="2" charset="2"/>
              </a:rPr>
              <a:t>Null &gt; 4  Null   (for A1 + 5 &gt; A2)</a:t>
            </a:r>
          </a:p>
          <a:p>
            <a:pPr marL="914400" lvl="1" indent="-457200">
              <a:buClr>
                <a:schemeClr val="tx2"/>
              </a:buClr>
              <a:buSzPct val="100000"/>
              <a:buFont typeface="Helvetica" panose="020B0604020202020204" pitchFamily="34" charset="0"/>
              <a:buAutoNum type="arabicParenR"/>
            </a:pPr>
            <a:r>
              <a:rPr lang="en-US" altLang="zh-TW" sz="2000" smtClean="0">
                <a:ea typeface="新細明體" panose="02020500000000000000" pitchFamily="18" charset="-120"/>
                <a:sym typeface="Wingdings" panose="05000000000000000000" pitchFamily="2" charset="2"/>
              </a:rPr>
              <a:t>Null = ‘x’  Null  (for A4 = ‘x’)</a:t>
            </a:r>
          </a:p>
          <a:p>
            <a:pPr marL="914400" lvl="1" indent="-457200">
              <a:buClr>
                <a:schemeClr val="tx2"/>
              </a:buClr>
              <a:buSzPct val="100000"/>
              <a:buFont typeface="Helvetica" panose="020B0604020202020204" pitchFamily="34" charset="0"/>
              <a:buAutoNum type="arabicParenR"/>
            </a:pPr>
            <a:r>
              <a:rPr lang="en-US" altLang="zh-TW" sz="2000" smtClean="0">
                <a:ea typeface="新細明體" panose="02020500000000000000" pitchFamily="18" charset="-120"/>
                <a:sym typeface="Wingdings" panose="05000000000000000000" pitchFamily="2" charset="2"/>
              </a:rPr>
              <a:t>Null and Null  Null (for </a:t>
            </a:r>
            <a:r>
              <a:rPr lang="en-US" altLang="zh-TW" sz="2000" smtClean="0">
                <a:ea typeface="新細明體" panose="02020500000000000000" pitchFamily="18" charset="-120"/>
              </a:rPr>
              <a:t>A1 + 5 &gt; A2 and A4 = ‘x’)</a:t>
            </a:r>
            <a:endParaRPr lang="en-US" altLang="zh-TW" sz="2000" smtClean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914400" lvl="1" indent="-457200">
              <a:buClr>
                <a:schemeClr val="tx2"/>
              </a:buClr>
              <a:buSzPct val="100000"/>
              <a:buFont typeface="Helvetica" panose="020B0604020202020204" pitchFamily="34" charset="0"/>
              <a:buAutoNum type="arabicParenR"/>
            </a:pPr>
            <a:r>
              <a:rPr lang="en-US" altLang="zh-TW" sz="2000" smtClean="0">
                <a:ea typeface="新細明體" panose="02020500000000000000" pitchFamily="18" charset="-120"/>
                <a:sym typeface="Wingdings" panose="05000000000000000000" pitchFamily="2" charset="2"/>
              </a:rPr>
              <a:t>Where clause results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false</a:t>
            </a:r>
            <a:r>
              <a:rPr lang="en-US" altLang="zh-TW" sz="2000" smtClean="0">
                <a:ea typeface="新細明體" panose="02020500000000000000" pitchFamily="18" charset="-120"/>
                <a:sym typeface="Wingdings" panose="05000000000000000000" pitchFamily="2" charset="2"/>
              </a:rPr>
              <a:t> since it is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Null</a:t>
            </a:r>
            <a:r>
              <a:rPr lang="en-US" altLang="zh-TW" sz="2000" smtClean="0">
                <a:ea typeface="新細明體" panose="02020500000000000000" pitchFamily="18" charset="-120"/>
                <a:sym typeface="Wingdings" panose="05000000000000000000" pitchFamily="2" charset="2"/>
              </a:rPr>
              <a:t>. So it does not output “beta”</a:t>
            </a:r>
            <a:endParaRPr lang="en-US" altLang="zh-TW" sz="200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7588" y="1354138"/>
          <a:ext cx="2632075" cy="1981200"/>
        </p:xfrm>
        <a:graphic>
          <a:graphicData uri="http://schemas.openxmlformats.org/drawingml/2006/table">
            <a:tbl>
              <a:tblPr/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A2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A3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A4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alpha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x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beta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2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gamma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3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 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delta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x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963" y="4900613"/>
            <a:ext cx="821213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TW" sz="2000" kern="0" dirty="0" smtClean="0">
                <a:ea typeface="新細明體" panose="02020500000000000000" pitchFamily="18" charset="-120"/>
              </a:rPr>
              <a:t>What about the following?</a:t>
            </a:r>
            <a:r>
              <a:rPr lang="en-US" altLang="zh-TW" sz="2000" kern="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kern="0" dirty="0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sz="2000" kern="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select  A3</a:t>
            </a:r>
            <a:br>
              <a:rPr lang="en-US" altLang="zh-TW" sz="2000" kern="0" dirty="0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sz="2000" kern="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from  R</a:t>
            </a:r>
            <a:br>
              <a:rPr lang="en-US" altLang="zh-TW" sz="2000" kern="0" dirty="0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sz="2000" kern="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where (A1 + 5 &gt; A2 and A4 = ‘x’) is unknown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Aggregate Functions (1)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08887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		</a:t>
            </a:r>
            <a:r>
              <a:rPr lang="en-US" altLang="zh-TW" sz="2000" b="1" dirty="0" err="1" smtClean="0">
                <a:ea typeface="新細明體" panose="02020500000000000000" pitchFamily="18" charset="-120"/>
              </a:rPr>
              <a:t>avg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: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average value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min: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minimum value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max: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maximum value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sum: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sum of values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count: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number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Aggregate Functions (2)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984250"/>
            <a:ext cx="4678363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zh-TW" sz="2000" b="1" smtClean="0">
                <a:ea typeface="新細明體" panose="02020500000000000000" pitchFamily="18" charset="-120"/>
              </a:rPr>
              <a:t>select avg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smtClean="0">
                <a:ea typeface="新細明體" panose="02020500000000000000" pitchFamily="18" charset="-120"/>
              </a:rPr>
              <a:t>salary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smtClean="0">
                <a:ea typeface="新細明體" panose="02020500000000000000" pitchFamily="18" charset="-120"/>
              </a:rPr>
              <a:t>instructor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smtClean="0">
                <a:ea typeface="新細明體" panose="02020500000000000000" pitchFamily="18" charset="-120"/>
              </a:rPr>
              <a:t>= ’Comp. Sci.’;</a:t>
            </a:r>
          </a:p>
          <a:p>
            <a:pPr>
              <a:tabLst>
                <a:tab pos="1711325" algn="l"/>
              </a:tabLst>
            </a:pPr>
            <a:endParaRPr kumimoji="0" lang="en-US" altLang="zh-TW" smtClean="0">
              <a:ea typeface="新細明體" panose="02020500000000000000" pitchFamily="18" charset="-120"/>
            </a:endParaRPr>
          </a:p>
          <a:p>
            <a:pPr lvl="1">
              <a:tabLst>
                <a:tab pos="1711325" algn="l"/>
              </a:tabLst>
            </a:pPr>
            <a:endParaRPr kumimoji="0" lang="en-US" altLang="zh-TW" smtClean="0">
              <a:ea typeface="新細明體" panose="02020500000000000000" pitchFamily="18" charset="-120"/>
            </a:endParaRPr>
          </a:p>
          <a:p>
            <a:pPr>
              <a:tabLst>
                <a:tab pos="1711325" algn="l"/>
              </a:tabLst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68350" y="280670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pic>
        <p:nvPicPr>
          <p:cNvPr id="76805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592763" y="947738"/>
            <a:ext cx="3252787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Aggregate Functions (3)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990600"/>
            <a:ext cx="82502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kumimoji="0" lang="en-US" altLang="zh-TW" sz="2000" smtClean="0">
                <a:ea typeface="新細明體" panose="02020500000000000000" pitchFamily="18" charset="-120"/>
              </a:rPr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zh-TW" sz="2000" b="1" smtClean="0">
                <a:ea typeface="新細明體" panose="02020500000000000000" pitchFamily="18" charset="-120"/>
              </a:rPr>
              <a:t>select count </a:t>
            </a:r>
            <a:r>
              <a:rPr kumimoji="0" lang="en-US" altLang="zh-TW" sz="2000" smtClean="0">
                <a:ea typeface="新細明體" panose="02020500000000000000" pitchFamily="18" charset="-120"/>
              </a:rPr>
              <a:t>(</a:t>
            </a:r>
            <a:r>
              <a:rPr kumimoji="0" lang="en-US" altLang="zh-TW" sz="2000" b="1" smtClean="0">
                <a:ea typeface="新細明體" panose="02020500000000000000" pitchFamily="18" charset="-120"/>
              </a:rPr>
              <a:t>distinct </a:t>
            </a:r>
            <a:r>
              <a:rPr kumimoji="0" lang="en-US" altLang="zh-TW" sz="2000" i="1" smtClean="0">
                <a:ea typeface="新細明體" panose="02020500000000000000" pitchFamily="18" charset="-120"/>
              </a:rPr>
              <a:t>ID</a:t>
            </a:r>
            <a:r>
              <a:rPr kumimoji="0" lang="en-US" altLang="zh-TW" sz="2000" smtClean="0">
                <a:ea typeface="新細明體" panose="02020500000000000000" pitchFamily="18" charset="-120"/>
              </a:rPr>
              <a:t>)</a:t>
            </a:r>
            <a:br>
              <a:rPr kumimoji="0" lang="en-US" altLang="zh-TW" sz="2000" smtClean="0">
                <a:ea typeface="新細明體" panose="02020500000000000000" pitchFamily="18" charset="-120"/>
              </a:rPr>
            </a:br>
            <a:r>
              <a:rPr kumimoji="0"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 smtClean="0">
                <a:ea typeface="新細明體" panose="02020500000000000000" pitchFamily="18" charset="-120"/>
              </a:rPr>
              <a:t>teaches</a:t>
            </a:r>
            <a:br>
              <a:rPr kumimoji="0" lang="en-US" altLang="zh-TW" sz="2000" i="1" smtClean="0">
                <a:ea typeface="新細明體" panose="02020500000000000000" pitchFamily="18" charset="-120"/>
              </a:rPr>
            </a:br>
            <a:r>
              <a:rPr kumimoji="0" lang="en-US" altLang="zh-TW" sz="2000" b="1" smtClean="0">
                <a:ea typeface="新細明體" panose="02020500000000000000" pitchFamily="18" charset="-120"/>
              </a:rPr>
              <a:t>where </a:t>
            </a:r>
            <a:r>
              <a:rPr kumimoji="0" lang="en-US" altLang="zh-TW" sz="2000" i="1" smtClean="0">
                <a:ea typeface="新細明體" panose="02020500000000000000" pitchFamily="18" charset="-120"/>
              </a:rPr>
              <a:t>semester </a:t>
            </a:r>
            <a:r>
              <a:rPr kumimoji="0" lang="en-US" altLang="zh-TW" sz="2000" smtClean="0"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000" b="1" smtClean="0">
                <a:ea typeface="新細明體" panose="02020500000000000000" pitchFamily="18" charset="-120"/>
              </a:rPr>
              <a:t>and </a:t>
            </a:r>
            <a:r>
              <a:rPr kumimoji="0" lang="en-US" altLang="zh-TW" sz="2000" i="1" smtClean="0">
                <a:ea typeface="新細明體" panose="02020500000000000000" pitchFamily="18" charset="-120"/>
              </a:rPr>
              <a:t>year </a:t>
            </a:r>
            <a:r>
              <a:rPr kumimoji="0" lang="en-US" altLang="zh-TW" sz="2000" smtClean="0">
                <a:ea typeface="新細明體" panose="02020500000000000000" pitchFamily="18" charset="-120"/>
              </a:rPr>
              <a:t>= 2010</a:t>
            </a:r>
            <a:endParaRPr kumimoji="0" lang="en-US" altLang="zh-TW" smtClean="0">
              <a:ea typeface="新細明體" panose="02020500000000000000" pitchFamily="18" charset="-120"/>
            </a:endParaRPr>
          </a:p>
          <a:p>
            <a:pPr lvl="1">
              <a:tabLst>
                <a:tab pos="1711325" algn="l"/>
              </a:tabLst>
            </a:pPr>
            <a:endParaRPr kumimoji="0" lang="en-US" altLang="zh-TW" smtClean="0">
              <a:ea typeface="新細明體" panose="02020500000000000000" pitchFamily="18" charset="-120"/>
            </a:endParaRPr>
          </a:p>
          <a:p>
            <a:pPr>
              <a:tabLst>
                <a:tab pos="1711325" algn="l"/>
              </a:tabLst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68350" y="280670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pic>
        <p:nvPicPr>
          <p:cNvPr id="7885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913063"/>
            <a:ext cx="5172075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Aggregate Functions (4)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984250"/>
            <a:ext cx="6888163" cy="1179513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kumimoji="0" lang="en-US" altLang="zh-TW" sz="2000" smtClean="0">
                <a:ea typeface="新細明體" panose="02020500000000000000" pitchFamily="18" charset="-120"/>
              </a:rPr>
              <a:t>Find the number of tuples in the </a:t>
            </a:r>
            <a:r>
              <a:rPr kumimoji="0" lang="en-US" altLang="zh-TW" sz="2000" i="1" smtClean="0">
                <a:ea typeface="新細明體" panose="02020500000000000000" pitchFamily="18" charset="-120"/>
              </a:rPr>
              <a:t>course </a:t>
            </a:r>
            <a:r>
              <a:rPr kumimoji="0" lang="en-US" altLang="zh-TW" sz="2000" smtClean="0">
                <a:ea typeface="新細明體" panose="02020500000000000000" pitchFamily="18" charset="-120"/>
              </a:rPr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zh-TW" sz="2000" b="1" smtClean="0">
                <a:ea typeface="新細明體" panose="02020500000000000000" pitchFamily="18" charset="-120"/>
              </a:rPr>
              <a:t>select count </a:t>
            </a:r>
            <a:r>
              <a:rPr kumimoji="0" lang="en-US" altLang="zh-TW" sz="2000" smtClean="0">
                <a:ea typeface="新細明體" panose="02020500000000000000" pitchFamily="18" charset="-120"/>
              </a:rPr>
              <a:t>(*)</a:t>
            </a:r>
            <a:br>
              <a:rPr kumimoji="0" lang="en-US" altLang="zh-TW" sz="2000" smtClean="0">
                <a:ea typeface="新細明體" panose="02020500000000000000" pitchFamily="18" charset="-120"/>
              </a:rPr>
            </a:br>
            <a:r>
              <a:rPr kumimoji="0"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 smtClean="0">
                <a:ea typeface="新細明體" panose="02020500000000000000" pitchFamily="18" charset="-120"/>
              </a:rPr>
              <a:t>course</a:t>
            </a:r>
            <a:r>
              <a:rPr kumimoji="0" lang="en-US" altLang="zh-TW" sz="2000" smtClean="0">
                <a:ea typeface="新細明體" panose="02020500000000000000" pitchFamily="18" charset="-120"/>
              </a:rPr>
              <a:t>;</a:t>
            </a:r>
          </a:p>
          <a:p>
            <a:pPr>
              <a:tabLst>
                <a:tab pos="1711325" algn="l"/>
              </a:tabLst>
            </a:pPr>
            <a:endParaRPr kumimoji="0" lang="en-US" altLang="zh-TW" smtClean="0">
              <a:ea typeface="新細明體" panose="02020500000000000000" pitchFamily="18" charset="-120"/>
            </a:endParaRPr>
          </a:p>
          <a:p>
            <a:pPr lvl="1">
              <a:tabLst>
                <a:tab pos="1711325" algn="l"/>
              </a:tabLst>
            </a:pPr>
            <a:endParaRPr kumimoji="0" lang="en-US" altLang="zh-TW" smtClean="0">
              <a:ea typeface="新細明體" panose="02020500000000000000" pitchFamily="18" charset="-120"/>
            </a:endParaRPr>
          </a:p>
          <a:p>
            <a:pPr>
              <a:tabLst>
                <a:tab pos="1711325" algn="l"/>
              </a:tabLst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68350" y="280670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</a:t>
            </a:r>
            <a:endParaRPr kumimoji="0" lang="en-US" altLang="zh-TW">
              <a:ea typeface="新細明體" panose="02020500000000000000" pitchFamily="18" charset="-120"/>
            </a:endParaRPr>
          </a:p>
        </p:txBody>
      </p:sp>
      <p:pic>
        <p:nvPicPr>
          <p:cNvPr id="8090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322513"/>
            <a:ext cx="6237287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Aggregate and Group By (1)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160463"/>
            <a:ext cx="8008937" cy="1995487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zh-TW" sz="2000" b="1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smtClean="0">
                <a:ea typeface="新細明體" panose="02020500000000000000" pitchFamily="18" charset="-120"/>
              </a:rPr>
              <a:t>, </a:t>
            </a:r>
            <a:r>
              <a:rPr lang="en-US" altLang="zh-TW" sz="2000" b="1" smtClean="0">
                <a:ea typeface="新細明體" panose="02020500000000000000" pitchFamily="18" charset="-120"/>
              </a:rPr>
              <a:t>avg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smtClean="0">
                <a:ea typeface="新細明體" panose="02020500000000000000" pitchFamily="18" charset="-120"/>
              </a:rPr>
              <a:t>salary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smtClean="0">
                <a:ea typeface="新細明體" panose="02020500000000000000" pitchFamily="18" charset="-120"/>
              </a:rPr>
              <a:t>instructor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group by </a:t>
            </a:r>
            <a:r>
              <a:rPr lang="en-US" altLang="zh-TW" sz="2000" i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smtClean="0">
                <a:ea typeface="新細明體" panose="02020500000000000000" pitchFamily="18" charset="-120"/>
              </a:rPr>
              <a:t>;</a:t>
            </a:r>
          </a:p>
          <a:p>
            <a:pPr lvl="1">
              <a:tabLst>
                <a:tab pos="625475" algn="l"/>
              </a:tabLst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lvl="1">
              <a:tabLst>
                <a:tab pos="625475" algn="l"/>
              </a:tabLst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8294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809875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2809875"/>
            <a:ext cx="24114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Aggregate and Group By (2)</a:t>
            </a:r>
          </a:p>
        </p:txBody>
      </p:sp>
      <p:sp>
        <p:nvSpPr>
          <p:cNvPr id="8499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2532062"/>
          </a:xfrm>
          <a:noFill/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Attributes in </a:t>
            </a:r>
            <a:r>
              <a:rPr lang="en-US" altLang="zh-TW" sz="2000" b="1" smtClean="0">
                <a:ea typeface="新細明體" panose="02020500000000000000" pitchFamily="18" charset="-120"/>
              </a:rPr>
              <a:t>select </a:t>
            </a:r>
            <a:r>
              <a:rPr lang="en-US" altLang="zh-TW" sz="2000" smtClean="0">
                <a:ea typeface="新細明體" panose="02020500000000000000" pitchFamily="18" charset="-120"/>
              </a:rPr>
              <a:t>clause outside of aggregate functions must appear in </a:t>
            </a:r>
            <a:r>
              <a:rPr lang="en-US" altLang="zh-TW" sz="2000" b="1" smtClean="0">
                <a:ea typeface="新細明體" panose="02020500000000000000" pitchFamily="18" charset="-120"/>
              </a:rPr>
              <a:t>group by</a:t>
            </a:r>
            <a:r>
              <a:rPr lang="en-US" altLang="zh-TW" sz="2000" smtClean="0">
                <a:ea typeface="新細明體" panose="02020500000000000000" pitchFamily="18" charset="-120"/>
              </a:rPr>
              <a:t> list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/* </a:t>
            </a:r>
            <a:r>
              <a:rPr lang="en-US" altLang="zh-TW" sz="2000" smtClean="0">
                <a:solidFill>
                  <a:srgbClr val="C00000"/>
                </a:solidFill>
                <a:ea typeface="新細明體" panose="02020500000000000000" pitchFamily="18" charset="-120"/>
              </a:rPr>
              <a:t>erroneous query </a:t>
            </a:r>
            <a:r>
              <a:rPr lang="en-US" altLang="zh-TW" sz="2000" smtClean="0">
                <a:ea typeface="新細明體" panose="02020500000000000000" pitchFamily="18" charset="-120"/>
              </a:rPr>
              <a:t>*/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000" smtClean="0">
                <a:ea typeface="新細明體" panose="02020500000000000000" pitchFamily="18" charset="-120"/>
              </a:rPr>
              <a:t>, </a:t>
            </a:r>
            <a:r>
              <a:rPr lang="en-US" altLang="zh-TW" sz="20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ID</a:t>
            </a:r>
            <a:r>
              <a:rPr lang="en-US" altLang="zh-TW" sz="2000" smtClean="0">
                <a:ea typeface="新細明體" panose="02020500000000000000" pitchFamily="18" charset="-120"/>
              </a:rPr>
              <a:t>, </a:t>
            </a:r>
            <a:r>
              <a:rPr lang="en-US" altLang="zh-TW" sz="2000" b="1" smtClean="0">
                <a:ea typeface="新細明體" panose="02020500000000000000" pitchFamily="18" charset="-120"/>
              </a:rPr>
              <a:t>avg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smtClean="0">
                <a:ea typeface="新細明體" panose="02020500000000000000" pitchFamily="18" charset="-120"/>
              </a:rPr>
              <a:t>salary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smtClean="0">
                <a:ea typeface="新細明體" panose="02020500000000000000" pitchFamily="18" charset="-120"/>
              </a:rPr>
              <a:t>instructor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group by </a:t>
            </a:r>
            <a:r>
              <a:rPr lang="en-US" altLang="zh-TW" sz="20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z="2000" smtClean="0">
                <a:ea typeface="新細明體" panose="02020500000000000000" pitchFamily="18" charset="-120"/>
              </a:rPr>
              <a:t>;</a:t>
            </a:r>
          </a:p>
          <a:p>
            <a:pPr lvl="1"/>
            <a:endParaRPr lang="en-US" altLang="zh-TW" sz="2000" smtClean="0">
              <a:ea typeface="新細明體" panose="02020500000000000000" pitchFamily="18" charset="-120"/>
            </a:endParaRPr>
          </a:p>
        </p:txBody>
      </p:sp>
      <p:pic>
        <p:nvPicPr>
          <p:cNvPr id="8499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989263"/>
            <a:ext cx="4056063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Aggregate Functions – Having Clause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the names and average salaries of all departments whose average salary is greater than 42000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147763" y="4332288"/>
            <a:ext cx="4664075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Note</a:t>
            </a:r>
            <a:r>
              <a:rPr lang="en-US" altLang="zh-TW" sz="2000">
                <a:ea typeface="新細明體" panose="02020500000000000000" pitchFamily="18" charset="-120"/>
              </a:rPr>
              <a:t>:  predicates in the </a:t>
            </a:r>
            <a:r>
              <a:rPr lang="en-US" altLang="zh-TW" sz="2000" b="1">
                <a:ea typeface="新細明體" panose="02020500000000000000" pitchFamily="18" charset="-120"/>
              </a:rPr>
              <a:t>having</a:t>
            </a:r>
            <a:r>
              <a:rPr lang="en-US" altLang="zh-TW" sz="2000">
                <a:ea typeface="新細明體" panose="02020500000000000000" pitchFamily="18" charset="-120"/>
              </a:rPr>
              <a:t> clause are applied </a:t>
            </a:r>
            <a:r>
              <a:rPr lang="en-US" altLang="zh-TW" sz="2000" u="sng">
                <a:ea typeface="新細明體" panose="02020500000000000000" pitchFamily="18" charset="-120"/>
              </a:rPr>
              <a:t>after</a:t>
            </a:r>
            <a:r>
              <a:rPr lang="en-US" altLang="zh-TW" sz="2000">
                <a:ea typeface="新細明體" panose="02020500000000000000" pitchFamily="18" charset="-120"/>
              </a:rPr>
              <a:t> the formation of groups whereas predicates in the </a:t>
            </a:r>
            <a:r>
              <a:rPr lang="en-US" altLang="zh-TW" sz="2000" b="1">
                <a:ea typeface="新細明體" panose="02020500000000000000" pitchFamily="18" charset="-120"/>
              </a:rPr>
              <a:t>where</a:t>
            </a:r>
            <a:r>
              <a:rPr lang="en-US" altLang="zh-TW" sz="2000">
                <a:ea typeface="新細明體" panose="02020500000000000000" pitchFamily="18" charset="-120"/>
              </a:rPr>
              <a:t> clause are applied </a:t>
            </a:r>
            <a:r>
              <a:rPr lang="en-US" altLang="zh-TW" sz="2000" u="sng">
                <a:ea typeface="新細明體" panose="02020500000000000000" pitchFamily="18" charset="-120"/>
              </a:rPr>
              <a:t>before</a:t>
            </a:r>
            <a:r>
              <a:rPr lang="en-US" altLang="zh-TW" sz="2000">
                <a:ea typeface="新細明體" panose="02020500000000000000" pitchFamily="18" charset="-120"/>
              </a:rPr>
              <a:t> forming groups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201738" y="2517775"/>
            <a:ext cx="45545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ea typeface="新細明體" panose="02020500000000000000" pitchFamily="18" charset="-120"/>
              </a:rPr>
              <a:t>dept_name</a:t>
            </a:r>
            <a:r>
              <a:rPr kumimoji="0" lang="en-US" altLang="zh-TW" sz="2000">
                <a:ea typeface="新細明體" panose="02020500000000000000" pitchFamily="18" charset="-120"/>
              </a:rPr>
              <a:t>, </a:t>
            </a:r>
            <a:r>
              <a:rPr kumimoji="0" lang="en-US" altLang="zh-TW" sz="2000" b="1">
                <a:ea typeface="新細明體" panose="02020500000000000000" pitchFamily="18" charset="-120"/>
              </a:rPr>
              <a:t>avg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</a:rPr>
              <a:t>salary</a:t>
            </a:r>
            <a:r>
              <a:rPr kumimoji="0"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group by </a:t>
            </a:r>
            <a:r>
              <a:rPr kumimoji="0" lang="en-US" altLang="zh-TW" sz="2000" i="1">
                <a:ea typeface="新細明體" panose="02020500000000000000" pitchFamily="18" charset="-120"/>
              </a:rPr>
              <a:t>dept_name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having avg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</a:rPr>
              <a:t>salary</a:t>
            </a:r>
            <a:r>
              <a:rPr kumimoji="0" lang="en-US" altLang="zh-TW" sz="2000">
                <a:ea typeface="新細明體" panose="02020500000000000000" pitchFamily="18" charset="-120"/>
              </a:rPr>
              <a:t>) &gt; 42000;</a:t>
            </a:r>
          </a:p>
        </p:txBody>
      </p:sp>
      <p:pic>
        <p:nvPicPr>
          <p:cNvPr id="8704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35" y="2457451"/>
            <a:ext cx="3148013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Null Values and Aggregates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276" y="1083296"/>
            <a:ext cx="7856538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Total all salaries</a:t>
            </a:r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sum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salary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instructor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Result is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null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All aggregate operations except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count(*)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all other aggregates return null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http://www-cs-students.stanford.edu/~wlam/compsci/sqlnulls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Create Table Construct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7125"/>
            <a:ext cx="7878762" cy="52276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zh-TW" dirty="0" smtClean="0">
                <a:ea typeface="新細明體" panose="02020500000000000000" pitchFamily="18" charset="-120"/>
              </a:rPr>
              <a:t>A relation is defined using the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create table </a:t>
            </a:r>
            <a:r>
              <a:rPr kumimoji="0" lang="en-US" altLang="zh-TW" dirty="0" smtClean="0">
                <a:ea typeface="新細明體" panose="02020500000000000000" pitchFamily="18" charset="-120"/>
              </a:rPr>
              <a:t>command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		</a:t>
            </a:r>
            <a:r>
              <a:rPr lang="en-US" altLang="zh-TW" b="1" dirty="0" smtClean="0">
                <a:ea typeface="新細明體" panose="02020500000000000000" pitchFamily="18" charset="-120"/>
              </a:rPr>
              <a:t>create table </a:t>
            </a:r>
            <a:r>
              <a:rPr lang="en-US" altLang="zh-TW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...,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n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i="1" dirty="0" smtClean="0">
                <a:ea typeface="新細明體" panose="02020500000000000000" pitchFamily="18" charset="-120"/>
              </a:rPr>
              <a:t>,</a:t>
            </a:r>
            <a:br>
              <a:rPr lang="en-US" altLang="zh-TW" i="1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			</a:t>
            </a:r>
            <a:r>
              <a:rPr lang="en-US" altLang="zh-TW" dirty="0" smtClean="0">
                <a:ea typeface="新細明體" panose="02020500000000000000" pitchFamily="18" charset="-120"/>
              </a:rPr>
              <a:t>(integrity-constraint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),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			...,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			(integrity-</a:t>
            </a:r>
            <a:r>
              <a:rPr lang="en-US" altLang="zh-TW" dirty="0" err="1" smtClean="0">
                <a:ea typeface="新細明體" panose="02020500000000000000" pitchFamily="18" charset="-120"/>
              </a:rPr>
              <a:t>constraint</a:t>
            </a:r>
            <a:r>
              <a:rPr lang="en-US" altLang="zh-TW" baseline="-25000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))</a:t>
            </a: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 is the name of the relation</a:t>
            </a: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each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i</a:t>
            </a:r>
            <a:r>
              <a:rPr lang="en-US" altLang="zh-TW" dirty="0" smtClean="0">
                <a:ea typeface="新細明體" panose="02020500000000000000" pitchFamily="18" charset="-120"/>
              </a:rPr>
              <a:t> is an attribute name in the schema of relation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r</a:t>
            </a: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i</a:t>
            </a:r>
            <a:r>
              <a:rPr lang="en-US" altLang="zh-TW" dirty="0" smtClean="0">
                <a:ea typeface="新細明體" panose="02020500000000000000" pitchFamily="18" charset="-120"/>
              </a:rPr>
              <a:t> is the data type of values in the domain of attribute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i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zh-TW" dirty="0" smtClean="0">
                <a:ea typeface="新細明體" panose="02020500000000000000" pitchFamily="18" charset="-120"/>
              </a:rPr>
              <a:t>Example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TW" dirty="0" smtClean="0">
                <a:ea typeface="新細明體" panose="02020500000000000000" pitchFamily="18" charset="-120"/>
              </a:rPr>
              <a:t>		 </a:t>
            </a:r>
            <a:r>
              <a:rPr lang="en-US" altLang="zh-TW" b="1" dirty="0" smtClean="0">
                <a:ea typeface="新細明體" panose="02020500000000000000" pitchFamily="18" charset="-120"/>
              </a:rPr>
              <a:t>create table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                 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ID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</a:t>
            </a:r>
            <a:r>
              <a:rPr lang="en-US" altLang="zh-TW" b="1" dirty="0" smtClean="0">
                <a:ea typeface="新細明體" panose="02020500000000000000" pitchFamily="18" charset="-120"/>
              </a:rPr>
              <a:t>char</a:t>
            </a:r>
            <a:r>
              <a:rPr lang="en-US" altLang="zh-TW" dirty="0" smtClean="0">
                <a:ea typeface="新細明體" panose="02020500000000000000" pitchFamily="18" charset="-120"/>
              </a:rPr>
              <a:t>(5),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                 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name           </a:t>
            </a:r>
            <a:r>
              <a:rPr lang="en-US" altLang="zh-TW" b="1" dirty="0" smtClean="0">
                <a:ea typeface="新細明體" panose="02020500000000000000" pitchFamily="18" charset="-120"/>
              </a:rPr>
              <a:t>varchar</a:t>
            </a:r>
            <a:r>
              <a:rPr lang="en-US" altLang="zh-TW" dirty="0" smtClean="0">
                <a:ea typeface="新細明體" panose="02020500000000000000" pitchFamily="18" charset="-120"/>
              </a:rPr>
              <a:t>(20) </a:t>
            </a:r>
            <a:r>
              <a:rPr lang="en-US" altLang="zh-TW" b="1" dirty="0" smtClean="0">
                <a:ea typeface="新細明體" panose="02020500000000000000" pitchFamily="18" charset="-120"/>
              </a:rPr>
              <a:t>not null,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/>
            </a:r>
            <a:br>
              <a:rPr lang="en-US" altLang="zh-TW" b="1" i="1" dirty="0" smtClean="0">
                <a:ea typeface="新細明體" panose="02020500000000000000" pitchFamily="18" charset="-120"/>
              </a:rPr>
            </a:br>
            <a:r>
              <a:rPr lang="en-US" altLang="zh-TW" b="1" i="1" dirty="0" smtClean="0">
                <a:ea typeface="新細明體" panose="02020500000000000000" pitchFamily="18" charset="-120"/>
              </a:rPr>
              <a:t>                            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b="1" dirty="0" smtClean="0">
                <a:ea typeface="新細明體" panose="02020500000000000000" pitchFamily="18" charset="-120"/>
              </a:rPr>
              <a:t>varchar</a:t>
            </a:r>
            <a:r>
              <a:rPr lang="en-US" altLang="zh-TW" dirty="0" smtClean="0">
                <a:ea typeface="新細明體" panose="02020500000000000000" pitchFamily="18" charset="-120"/>
              </a:rPr>
              <a:t>(20),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                 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salary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</a:t>
            </a:r>
            <a:r>
              <a:rPr lang="en-US" altLang="zh-TW" b="1" dirty="0" smtClean="0">
                <a:ea typeface="新細明體" panose="02020500000000000000" pitchFamily="18" charset="-120"/>
              </a:rPr>
              <a:t>numeric</a:t>
            </a:r>
            <a:r>
              <a:rPr lang="en-US" altLang="zh-TW" dirty="0" smtClean="0">
                <a:ea typeface="新細明體" panose="02020500000000000000" pitchFamily="18" charset="-120"/>
              </a:rPr>
              <a:t>(8,2))</a:t>
            </a: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TW" b="1" dirty="0" smtClean="0">
                <a:ea typeface="新細明體" panose="02020500000000000000" pitchFamily="18" charset="-120"/>
              </a:rPr>
              <a:t>insert into 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b="1" dirty="0" smtClean="0">
                <a:ea typeface="新細明體" panose="02020500000000000000" pitchFamily="18" charset="-120"/>
              </a:rPr>
              <a:t>values </a:t>
            </a:r>
            <a:r>
              <a:rPr lang="en-US" altLang="zh-TW" dirty="0" smtClean="0">
                <a:ea typeface="新細明體" panose="02020500000000000000" pitchFamily="18" charset="-120"/>
              </a:rPr>
              <a:t>(‘10211’, ’Smith’, ’Biology’, 66000);</a:t>
            </a: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TW" b="1" dirty="0" smtClean="0">
                <a:ea typeface="新細明體" panose="02020500000000000000" pitchFamily="18" charset="-120"/>
              </a:rPr>
              <a:t>insert into </a:t>
            </a:r>
            <a:r>
              <a:rPr lang="en-US" altLang="zh-TW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b="1" dirty="0" smtClean="0">
                <a:ea typeface="新細明體" panose="02020500000000000000" pitchFamily="18" charset="-120"/>
              </a:rPr>
              <a:t>values </a:t>
            </a:r>
            <a:r>
              <a:rPr lang="en-US" altLang="zh-TW" dirty="0" smtClean="0">
                <a:ea typeface="新細明體" panose="02020500000000000000" pitchFamily="18" charset="-120"/>
              </a:rPr>
              <a:t>(‘10211’, </a:t>
            </a:r>
            <a:r>
              <a:rPr lang="en-US" altLang="zh-TW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null</a:t>
            </a:r>
            <a:r>
              <a:rPr lang="en-US" altLang="zh-TW" dirty="0" smtClean="0">
                <a:ea typeface="新細明體" panose="02020500000000000000" pitchFamily="18" charset="-120"/>
              </a:rPr>
              <a:t>, ’Biology’, 66000);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17488"/>
            <a:ext cx="7786687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Aggregation &amp; Null Values by MySQL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303338"/>
            <a:ext cx="8212138" cy="1027112"/>
          </a:xfrm>
        </p:spPr>
        <p:txBody>
          <a:bodyPr/>
          <a:lstStyle/>
          <a:p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select  count(A1) from R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The answer is 3.</a:t>
            </a:r>
          </a:p>
          <a:p>
            <a:r>
              <a:rPr lang="en-US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select  count(distinct A1) from R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The answer is 3.</a:t>
            </a:r>
          </a:p>
          <a:p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As specified by </a:t>
            </a:r>
            <a:r>
              <a:rPr lang="en-US" altLang="zh-TW" sz="2000" b="1" smtClean="0">
                <a:ea typeface="新細明體" panose="02020500000000000000" pitchFamily="18" charset="-120"/>
                <a:sym typeface="Symbol" panose="05050102010706020507" pitchFamily="18" charset="2"/>
              </a:rPr>
              <a:t>MySQL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Count(*) counts null and non-null tuples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Count(attribute) counts all non-null tuples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7588" y="1354138"/>
          <a:ext cx="2632075" cy="1981200"/>
        </p:xfrm>
        <a:graphic>
          <a:graphicData uri="http://schemas.openxmlformats.org/drawingml/2006/table">
            <a:tbl>
              <a:tblPr/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A2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A3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A4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5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9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alpha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x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beta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2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gamma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3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 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delta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新細明體" charset="-120"/>
                        </a:rPr>
                        <a:t>x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Nested Subqueries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SQL provides a mechanism for the nesting of subqueries.</a:t>
            </a:r>
          </a:p>
          <a:p>
            <a:r>
              <a:rPr lang="en-US" altLang="zh-TW" sz="2000" smtClean="0">
                <a:ea typeface="新細明體" panose="02020500000000000000" pitchFamily="18" charset="-120"/>
              </a:rPr>
              <a:t>A </a:t>
            </a:r>
            <a:r>
              <a:rPr lang="en-US" altLang="zh-TW" sz="2000" b="1" smtClean="0">
                <a:solidFill>
                  <a:srgbClr val="0000FF"/>
                </a:solidFill>
                <a:ea typeface="新細明體" panose="02020500000000000000" pitchFamily="18" charset="-120"/>
              </a:rPr>
              <a:t>subquery</a:t>
            </a:r>
            <a:r>
              <a:rPr lang="en-US" altLang="zh-TW" sz="2000" smtClean="0">
                <a:ea typeface="新細明體" panose="02020500000000000000" pitchFamily="18" charset="-120"/>
              </a:rPr>
              <a:t> is a </a:t>
            </a:r>
            <a:r>
              <a:rPr lang="en-US" altLang="zh-TW" sz="2000" b="1" smtClean="0">
                <a:solidFill>
                  <a:srgbClr val="0000FF"/>
                </a:solidFill>
                <a:ea typeface="新細明體" panose="02020500000000000000" pitchFamily="18" charset="-120"/>
              </a:rPr>
              <a:t>select-from-where</a:t>
            </a:r>
            <a:r>
              <a:rPr lang="en-US" altLang="zh-TW" sz="2000" smtClean="0">
                <a:ea typeface="新細明體" panose="02020500000000000000" pitchFamily="18" charset="-120"/>
              </a:rPr>
              <a:t> expression that is nested within another query.</a:t>
            </a:r>
          </a:p>
          <a:p>
            <a:r>
              <a:rPr lang="en-US" altLang="zh-TW" sz="2000" smtClean="0">
                <a:ea typeface="新細明體" panose="02020500000000000000" pitchFamily="18" charset="-120"/>
              </a:rPr>
              <a:t>A common use of subqueries is to perform tests for set membership, set comparisons, and set cardinality.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Example Query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927100"/>
            <a:ext cx="7661275" cy="546100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courses offered in Fall 2009 </a:t>
            </a:r>
            <a:r>
              <a:rPr lang="en-US" altLang="zh-TW" sz="2000" b="1" u="sng" smtClean="0">
                <a:ea typeface="新細明體" panose="02020500000000000000" pitchFamily="18" charset="-120"/>
              </a:rPr>
              <a:t>and</a:t>
            </a:r>
            <a:r>
              <a:rPr lang="en-US" altLang="zh-TW" sz="2000" smtClean="0">
                <a:ea typeface="新細明體" panose="02020500000000000000" pitchFamily="18" charset="-120"/>
              </a:rPr>
              <a:t> in Spring 2010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endParaRPr lang="en-US" altLang="zh-TW" sz="2000" smtClean="0">
              <a:ea typeface="新細明體" panose="02020500000000000000" pitchFamily="18" charset="-120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36600" y="3692525"/>
            <a:ext cx="768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   Find courses offered in Fall 2009 </a:t>
            </a:r>
            <a:r>
              <a:rPr lang="en-US" altLang="zh-TW" sz="2000" b="1" u="sng">
                <a:ea typeface="新細明體" panose="02020500000000000000" pitchFamily="18" charset="-120"/>
              </a:rPr>
              <a:t>but not</a:t>
            </a:r>
            <a:r>
              <a:rPr lang="en-US" altLang="zh-TW" sz="2000">
                <a:ea typeface="新細明體" panose="02020500000000000000" pitchFamily="18" charset="-120"/>
              </a:rPr>
              <a:t> in Spring 2010</a:t>
            </a:r>
            <a:endParaRPr kumimoji="0" lang="en-US" altLang="zh-TW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214438" y="1473200"/>
            <a:ext cx="75961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select distinct </a:t>
            </a:r>
            <a:r>
              <a:rPr kumimoji="0" lang="en-US" altLang="zh-TW" sz="20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semester </a:t>
            </a:r>
            <a:r>
              <a:rPr kumimoji="0" lang="en-US" altLang="zh-TW" sz="2000">
                <a:ea typeface="新細明體" panose="02020500000000000000" pitchFamily="18" charset="-120"/>
              </a:rPr>
              <a:t>= ’Fall’ </a:t>
            </a:r>
            <a:r>
              <a:rPr kumimoji="0" lang="en-US" altLang="zh-TW" sz="2000" b="1">
                <a:ea typeface="新細明體" panose="02020500000000000000" pitchFamily="18" charset="-120"/>
              </a:rPr>
              <a:t>and </a:t>
            </a:r>
            <a:r>
              <a:rPr kumimoji="0" lang="en-US" altLang="zh-TW" sz="2000" i="1">
                <a:ea typeface="新細明體" panose="02020500000000000000" pitchFamily="18" charset="-120"/>
              </a:rPr>
              <a:t>year </a:t>
            </a:r>
            <a:r>
              <a:rPr kumimoji="0" lang="en-US" altLang="zh-TW" sz="2000">
                <a:ea typeface="新細明體" panose="02020500000000000000" pitchFamily="18" charset="-120"/>
              </a:rPr>
              <a:t>= 2009 </a:t>
            </a:r>
            <a:r>
              <a:rPr kumimoji="0" lang="en-US" altLang="zh-TW" sz="2000" b="1">
                <a:ea typeface="新細明體" panose="02020500000000000000" pitchFamily="18" charset="-120"/>
              </a:rPr>
              <a:t>and </a:t>
            </a:r>
            <a:br>
              <a:rPr kumimoji="0" lang="en-US" altLang="zh-TW" sz="2000" b="1">
                <a:ea typeface="新細明體" panose="02020500000000000000" pitchFamily="18" charset="-120"/>
              </a:rPr>
            </a:br>
            <a:r>
              <a:rPr kumimoji="0" lang="en-US" altLang="zh-TW" sz="2000" b="1">
                <a:ea typeface="新細明體" panose="02020500000000000000" pitchFamily="18" charset="-120"/>
              </a:rPr>
              <a:t>           </a:t>
            </a:r>
            <a:r>
              <a:rPr kumimoji="0" lang="en-US" altLang="zh-TW" sz="2000" i="1">
                <a:ea typeface="新細明體" panose="02020500000000000000" pitchFamily="18" charset="-120"/>
              </a:rPr>
              <a:t>course_id </a:t>
            </a:r>
            <a:r>
              <a:rPr kumimoji="0" lang="en-US" altLang="zh-TW" sz="2000" b="1">
                <a:ea typeface="新細明體" panose="02020500000000000000" pitchFamily="18" charset="-120"/>
              </a:rPr>
              <a:t>in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 from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 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semester </a:t>
            </a:r>
            <a:r>
              <a:rPr kumimoji="0" lang="en-US" altLang="zh-TW" sz="2000"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000" b="1">
                <a:ea typeface="新細明體" panose="02020500000000000000" pitchFamily="18" charset="-120"/>
              </a:rPr>
              <a:t>and </a:t>
            </a:r>
            <a:r>
              <a:rPr kumimoji="0" lang="en-US" altLang="zh-TW" sz="2000" i="1">
                <a:ea typeface="新細明體" panose="02020500000000000000" pitchFamily="18" charset="-120"/>
              </a:rPr>
              <a:t>year </a:t>
            </a:r>
            <a:r>
              <a:rPr kumimoji="0" lang="en-US" altLang="zh-TW" sz="2000">
                <a:ea typeface="新細明體" panose="02020500000000000000" pitchFamily="18" charset="-120"/>
              </a:rPr>
              <a:t>= 2010);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130300" y="4333875"/>
            <a:ext cx="76803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select distinct </a:t>
            </a:r>
            <a:r>
              <a:rPr kumimoji="0" lang="en-US" altLang="zh-TW" sz="20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semester </a:t>
            </a:r>
            <a:r>
              <a:rPr kumimoji="0" lang="en-US" altLang="zh-TW" sz="2000">
                <a:ea typeface="新細明體" panose="02020500000000000000" pitchFamily="18" charset="-120"/>
              </a:rPr>
              <a:t>= ’Fall’ </a:t>
            </a:r>
            <a:r>
              <a:rPr kumimoji="0" lang="en-US" altLang="zh-TW" sz="2000" b="1">
                <a:ea typeface="新細明體" panose="02020500000000000000" pitchFamily="18" charset="-120"/>
              </a:rPr>
              <a:t>and </a:t>
            </a:r>
            <a:r>
              <a:rPr kumimoji="0" lang="en-US" altLang="zh-TW" sz="2000" i="1">
                <a:ea typeface="新細明體" panose="02020500000000000000" pitchFamily="18" charset="-120"/>
              </a:rPr>
              <a:t>year </a:t>
            </a:r>
            <a:r>
              <a:rPr kumimoji="0" lang="en-US" altLang="zh-TW" sz="2000">
                <a:ea typeface="新細明體" panose="02020500000000000000" pitchFamily="18" charset="-120"/>
              </a:rPr>
              <a:t>= 2009 </a:t>
            </a:r>
            <a:r>
              <a:rPr kumimoji="0" lang="en-US" altLang="zh-TW" sz="2000" b="1">
                <a:ea typeface="新細明體" panose="02020500000000000000" pitchFamily="18" charset="-120"/>
              </a:rPr>
              <a:t>and </a:t>
            </a:r>
            <a:br>
              <a:rPr kumimoji="0" lang="en-US" altLang="zh-TW" sz="2000" b="1">
                <a:ea typeface="新細明體" panose="02020500000000000000" pitchFamily="18" charset="-120"/>
              </a:rPr>
            </a:br>
            <a:r>
              <a:rPr kumimoji="0" lang="en-US" altLang="zh-TW" sz="2000" b="1">
                <a:ea typeface="新細明體" panose="02020500000000000000" pitchFamily="18" charset="-120"/>
              </a:rPr>
              <a:t>           </a:t>
            </a:r>
            <a:r>
              <a:rPr kumimoji="0" lang="en-US" altLang="zh-TW" sz="2000" i="1">
                <a:ea typeface="新細明體" panose="02020500000000000000" pitchFamily="18" charset="-120"/>
              </a:rPr>
              <a:t>course_id  </a:t>
            </a:r>
            <a:r>
              <a:rPr kumimoji="0" lang="en-US" altLang="zh-TW" sz="2000" b="1">
                <a:ea typeface="新細明體" panose="02020500000000000000" pitchFamily="18" charset="-120"/>
              </a:rPr>
              <a:t>not in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 from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 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semester </a:t>
            </a:r>
            <a:r>
              <a:rPr kumimoji="0" lang="en-US" altLang="zh-TW" sz="2000">
                <a:ea typeface="新細明體" panose="02020500000000000000" pitchFamily="18" charset="-120"/>
              </a:rPr>
              <a:t>= ’Spring’ </a:t>
            </a:r>
            <a:r>
              <a:rPr kumimoji="0" lang="en-US" altLang="zh-TW" sz="2000" b="1">
                <a:ea typeface="新細明體" panose="02020500000000000000" pitchFamily="18" charset="-120"/>
              </a:rPr>
              <a:t>and </a:t>
            </a:r>
            <a:r>
              <a:rPr kumimoji="0" lang="en-US" altLang="zh-TW" sz="2000" i="1">
                <a:ea typeface="新細明體" panose="02020500000000000000" pitchFamily="18" charset="-120"/>
              </a:rPr>
              <a:t>year </a:t>
            </a:r>
            <a:r>
              <a:rPr kumimoji="0" lang="en-US" altLang="zh-TW" sz="2000">
                <a:ea typeface="新細明體" panose="02020500000000000000" pitchFamily="18" charset="-120"/>
              </a:rPr>
              <a:t>= 2010);</a:t>
            </a:r>
          </a:p>
        </p:txBody>
      </p:sp>
      <p:sp>
        <p:nvSpPr>
          <p:cNvPr id="95239" name="Rectangle 3"/>
          <p:cNvSpPr>
            <a:spLocks noChangeArrowheads="1"/>
          </p:cNvSpPr>
          <p:nvPr/>
        </p:nvSpPr>
        <p:spPr bwMode="auto">
          <a:xfrm>
            <a:off x="3549650" y="2443163"/>
            <a:ext cx="5260975" cy="1008062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  <p:sp>
        <p:nvSpPr>
          <p:cNvPr id="95240" name="Rectangle 3"/>
          <p:cNvSpPr>
            <a:spLocks noChangeArrowheads="1"/>
          </p:cNvSpPr>
          <p:nvPr/>
        </p:nvSpPr>
        <p:spPr bwMode="auto">
          <a:xfrm>
            <a:off x="3211513" y="5299075"/>
            <a:ext cx="5481637" cy="1009650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  <p:sp>
        <p:nvSpPr>
          <p:cNvPr id="95241" name="Rectangle 3"/>
          <p:cNvSpPr>
            <a:spLocks noChangeArrowheads="1"/>
          </p:cNvSpPr>
          <p:nvPr/>
        </p:nvSpPr>
        <p:spPr bwMode="auto">
          <a:xfrm>
            <a:off x="1181100" y="1498600"/>
            <a:ext cx="7762875" cy="2058988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  <p:sp>
        <p:nvSpPr>
          <p:cNvPr id="95242" name="Rectangle 3"/>
          <p:cNvSpPr>
            <a:spLocks noChangeArrowheads="1"/>
          </p:cNvSpPr>
          <p:nvPr/>
        </p:nvSpPr>
        <p:spPr bwMode="auto">
          <a:xfrm>
            <a:off x="1130300" y="4311650"/>
            <a:ext cx="7715250" cy="2105025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Example Query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the total number of (distinct) students who have taken course sections taught by the instructor with </a:t>
            </a:r>
            <a:r>
              <a:rPr lang="en-US" altLang="zh-TW" sz="2000" i="1" smtClean="0">
                <a:ea typeface="新細明體" panose="02020500000000000000" pitchFamily="18" charset="-120"/>
              </a:rPr>
              <a:t>ID </a:t>
            </a:r>
            <a:r>
              <a:rPr lang="en-US" altLang="zh-TW" sz="2000" smtClean="0">
                <a:ea typeface="新細明體" panose="02020500000000000000" pitchFamily="18" charset="-120"/>
              </a:rPr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zh-TW" sz="2000" i="1" smtClean="0">
              <a:ea typeface="新細明體" panose="02020500000000000000" pitchFamily="18" charset="-120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742950" y="4610100"/>
            <a:ext cx="80565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>
                <a:ea typeface="新細明體" panose="02020500000000000000" pitchFamily="18" charset="-120"/>
              </a:rPr>
              <a:t>Note: Above query can be written in a much simpler manner.  The formulation above is simply to illustrate SQL features.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1314450" y="2449513"/>
            <a:ext cx="71532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select count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b="1">
                <a:ea typeface="新細明體" panose="02020500000000000000" pitchFamily="18" charset="-120"/>
              </a:rPr>
              <a:t>distinct </a:t>
            </a:r>
            <a:r>
              <a:rPr kumimoji="0" lang="en-US" altLang="zh-TW" sz="2000" i="1">
                <a:ea typeface="新細明體" panose="02020500000000000000" pitchFamily="18" charset="-120"/>
              </a:rPr>
              <a:t>ID</a:t>
            </a:r>
            <a:r>
              <a:rPr kumimoji="0" lang="en-US" altLang="zh-TW" sz="2000"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>
                <a:ea typeface="新細明體" panose="02020500000000000000" pitchFamily="18" charset="-120"/>
              </a:rPr>
              <a:t>takes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sec_id</a:t>
            </a:r>
            <a:r>
              <a:rPr kumimoji="0"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semester</a:t>
            </a:r>
            <a:r>
              <a:rPr kumimoji="0"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year</a:t>
            </a:r>
            <a:r>
              <a:rPr kumimoji="0"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  <a:r>
              <a:rPr kumimoji="0" lang="en-US" altLang="zh-TW" sz="2000">
                <a:ea typeface="新細明體" panose="02020500000000000000" pitchFamily="18" charset="-120"/>
              </a:rPr>
              <a:t> </a:t>
            </a:r>
            <a:r>
              <a:rPr kumimoji="0" lang="en-US" altLang="zh-TW" sz="2000" b="1">
                <a:ea typeface="新細明體" panose="02020500000000000000" pitchFamily="18" charset="-120"/>
              </a:rPr>
              <a:t>in </a:t>
            </a:r>
            <a:br>
              <a:rPr kumimoji="0" lang="en-US" altLang="zh-TW" sz="2000" b="1">
                <a:ea typeface="新細明體" panose="02020500000000000000" pitchFamily="18" charset="-120"/>
              </a:rPr>
            </a:b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course_id</a:t>
            </a:r>
            <a:r>
              <a:rPr kumimoji="0"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sec_id</a:t>
            </a:r>
            <a:r>
              <a:rPr kumimoji="0"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semester</a:t>
            </a:r>
            <a:r>
              <a:rPr kumimoji="0" lang="en-US" altLang="zh-TW" sz="2000">
                <a:solidFill>
                  <a:srgbClr val="0000FF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i="1">
                <a:solidFill>
                  <a:srgbClr val="0000FF"/>
                </a:solidFill>
                <a:ea typeface="新細明體" panose="02020500000000000000" pitchFamily="18" charset="-120"/>
              </a:rPr>
              <a:t>year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 from </a:t>
            </a: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 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teaches</a:t>
            </a:r>
            <a:r>
              <a:rPr kumimoji="0" lang="en-US" altLang="zh-TW" sz="2000">
                <a:ea typeface="新細明體" panose="02020500000000000000" pitchFamily="18" charset="-120"/>
              </a:rPr>
              <a:t>.</a:t>
            </a:r>
            <a:r>
              <a:rPr kumimoji="0" lang="en-US" altLang="zh-TW" sz="2000" i="1">
                <a:ea typeface="新細明體" panose="02020500000000000000" pitchFamily="18" charset="-120"/>
              </a:rPr>
              <a:t>ID </a:t>
            </a:r>
            <a:r>
              <a:rPr kumimoji="0" lang="en-US" altLang="zh-TW" sz="2000">
                <a:ea typeface="新細明體" panose="02020500000000000000" pitchFamily="18" charset="-120"/>
              </a:rPr>
              <a:t>= 10101);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Set Comparison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names of instructors with salary greater than that of some (at least one) instructor in the Physics department.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61988" y="4189413"/>
            <a:ext cx="723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  Same query using &gt; </a:t>
            </a:r>
            <a:r>
              <a:rPr lang="en-US" altLang="zh-TW" sz="2000" b="1">
                <a:ea typeface="新細明體" panose="02020500000000000000" pitchFamily="18" charset="-120"/>
              </a:rPr>
              <a:t>some</a:t>
            </a:r>
            <a:r>
              <a:rPr lang="en-US" altLang="zh-TW" sz="2000">
                <a:ea typeface="新細明體" panose="02020500000000000000" pitchFamily="18" charset="-120"/>
              </a:rPr>
              <a:t> clause</a:t>
            </a:r>
            <a:endParaRPr kumimoji="0" lang="en-US" altLang="zh-TW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135063" y="4606925"/>
            <a:ext cx="62611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salary </a:t>
            </a:r>
            <a:r>
              <a:rPr kumimoji="0" lang="en-US" altLang="zh-TW" sz="2000">
                <a:ea typeface="新細明體" panose="02020500000000000000" pitchFamily="18" charset="-120"/>
              </a:rPr>
              <a:t>&gt; </a:t>
            </a:r>
            <a:r>
              <a:rPr kumimoji="0" lang="en-US" altLang="zh-TW" sz="2000" b="1">
                <a:ea typeface="新細明體" panose="02020500000000000000" pitchFamily="18" charset="-120"/>
              </a:rPr>
              <a:t>some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ea typeface="新細明體" panose="02020500000000000000" pitchFamily="18" charset="-120"/>
              </a:rPr>
              <a:t>salary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     from </a:t>
            </a: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     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dept name </a:t>
            </a:r>
            <a:r>
              <a:rPr kumimoji="0" lang="en-US" altLang="zh-TW" sz="2000">
                <a:ea typeface="新細明體" panose="02020500000000000000" pitchFamily="18" charset="-120"/>
              </a:rPr>
              <a:t>= ’Physics’);</a:t>
            </a: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135063" y="1981200"/>
            <a:ext cx="439261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>
                <a:ea typeface="新細明體" panose="02020500000000000000" pitchFamily="18" charset="-120"/>
              </a:rPr>
              <a:t>select </a:t>
            </a:r>
            <a:r>
              <a:rPr kumimoji="0" lang="en-US" altLang="zh-TW" sz="2000" b="1" dirty="0">
                <a:solidFill>
                  <a:srgbClr val="C00000"/>
                </a:solidFill>
                <a:ea typeface="新細明體" panose="02020500000000000000" pitchFamily="18" charset="-120"/>
              </a:rPr>
              <a:t>distinct</a:t>
            </a:r>
            <a:r>
              <a:rPr kumimoji="0" lang="en-US" altLang="zh-TW" sz="2000" b="1" dirty="0">
                <a:ea typeface="新細明體" panose="02020500000000000000" pitchFamily="18" charset="-120"/>
              </a:rPr>
              <a:t> </a:t>
            </a:r>
            <a:r>
              <a:rPr kumimoji="0" lang="en-US" altLang="zh-TW" sz="2000" i="1" dirty="0">
                <a:ea typeface="新細明體" panose="02020500000000000000" pitchFamily="18" charset="-120"/>
              </a:rPr>
              <a:t>T</a:t>
            </a:r>
            <a:r>
              <a:rPr kumimoji="0" lang="en-US" altLang="zh-TW" sz="2000" dirty="0">
                <a:ea typeface="新細明體" panose="02020500000000000000" pitchFamily="18" charset="-120"/>
              </a:rPr>
              <a:t>.</a:t>
            </a:r>
            <a:r>
              <a:rPr kumimoji="0" lang="en-US" altLang="zh-TW" sz="2000" i="1" dirty="0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 dirty="0">
                <a:ea typeface="新細明體" panose="02020500000000000000" pitchFamily="18" charset="-120"/>
              </a:rPr>
              <a:t>instructor </a:t>
            </a:r>
            <a:r>
              <a:rPr kumimoji="0" lang="en-US" altLang="zh-TW" sz="2000" b="1" dirty="0">
                <a:ea typeface="新細明體" panose="02020500000000000000" pitchFamily="18" charset="-120"/>
              </a:rPr>
              <a:t>as </a:t>
            </a:r>
            <a:r>
              <a:rPr kumimoji="0" lang="en-US" altLang="zh-TW" sz="2000" i="1" dirty="0">
                <a:ea typeface="新細明體" panose="02020500000000000000" pitchFamily="18" charset="-120"/>
              </a:rPr>
              <a:t>T</a:t>
            </a:r>
            <a:r>
              <a:rPr kumimoji="0" lang="en-US" altLang="zh-TW" sz="2000" dirty="0">
                <a:ea typeface="新細明體" panose="02020500000000000000" pitchFamily="18" charset="-120"/>
              </a:rPr>
              <a:t>, </a:t>
            </a:r>
            <a:r>
              <a:rPr kumimoji="0" lang="en-US" altLang="zh-TW" sz="2000" i="1" dirty="0">
                <a:ea typeface="新細明體" panose="02020500000000000000" pitchFamily="18" charset="-120"/>
              </a:rPr>
              <a:t>instructor </a:t>
            </a:r>
            <a:r>
              <a:rPr kumimoji="0" lang="en-US" altLang="zh-TW" sz="2000" b="1" dirty="0">
                <a:ea typeface="新細明體" panose="02020500000000000000" pitchFamily="18" charset="-120"/>
              </a:rPr>
              <a:t>as </a:t>
            </a:r>
            <a:r>
              <a:rPr kumimoji="0" lang="en-US" altLang="zh-TW" sz="2000" i="1" dirty="0">
                <a:ea typeface="新細明體" panose="02020500000000000000" pitchFamily="18" charset="-12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 dirty="0">
                <a:ea typeface="新細明體" panose="02020500000000000000" pitchFamily="18" charset="-120"/>
              </a:rPr>
              <a:t>where </a:t>
            </a:r>
            <a:r>
              <a:rPr kumimoji="0" lang="en-US" altLang="zh-TW" sz="2000" i="1" dirty="0" err="1">
                <a:ea typeface="新細明體" panose="02020500000000000000" pitchFamily="18" charset="-120"/>
              </a:rPr>
              <a:t>T.salary</a:t>
            </a:r>
            <a:r>
              <a:rPr kumimoji="0" lang="en-US" altLang="zh-TW" sz="2000" i="1" dirty="0">
                <a:ea typeface="新細明體" panose="02020500000000000000" pitchFamily="18" charset="-120"/>
              </a:rPr>
              <a:t> </a:t>
            </a:r>
            <a:r>
              <a:rPr kumimoji="0" lang="en-US" altLang="zh-TW" sz="2000" dirty="0">
                <a:ea typeface="新細明體" panose="02020500000000000000" pitchFamily="18" charset="-120"/>
              </a:rPr>
              <a:t>&gt; </a:t>
            </a:r>
            <a:r>
              <a:rPr kumimoji="0" lang="en-US" altLang="zh-TW" sz="2000" i="1" dirty="0" err="1">
                <a:ea typeface="新細明體" panose="02020500000000000000" pitchFamily="18" charset="-120"/>
              </a:rPr>
              <a:t>S.salary</a:t>
            </a:r>
            <a:r>
              <a:rPr kumimoji="0" lang="en-US" altLang="zh-TW" sz="2000" i="1" dirty="0">
                <a:ea typeface="新細明體" panose="02020500000000000000" pitchFamily="18" charset="-120"/>
              </a:rPr>
              <a:t> </a:t>
            </a:r>
            <a:r>
              <a:rPr kumimoji="0" lang="en-US" altLang="zh-TW" sz="2000" b="1" dirty="0">
                <a:ea typeface="新細明體" panose="02020500000000000000" pitchFamily="18" charset="-120"/>
              </a:rPr>
              <a:t>and </a:t>
            </a:r>
            <a:br>
              <a:rPr kumimoji="0" lang="en-US" altLang="zh-TW" sz="2000" b="1" dirty="0">
                <a:ea typeface="新細明體" panose="02020500000000000000" pitchFamily="18" charset="-120"/>
              </a:rPr>
            </a:br>
            <a:r>
              <a:rPr kumimoji="0" lang="en-US" altLang="zh-TW" sz="2000" i="1" dirty="0" err="1">
                <a:ea typeface="新細明體" panose="02020500000000000000" pitchFamily="18" charset="-120"/>
              </a:rPr>
              <a:t>S.dept</a:t>
            </a:r>
            <a:r>
              <a:rPr kumimoji="0" lang="en-US" altLang="zh-TW" sz="2000" i="1" dirty="0">
                <a:ea typeface="新細明體" panose="02020500000000000000" pitchFamily="18" charset="-120"/>
              </a:rPr>
              <a:t> name </a:t>
            </a:r>
            <a:r>
              <a:rPr kumimoji="0" lang="en-US" altLang="zh-TW" sz="2000" dirty="0">
                <a:ea typeface="新細明體" panose="02020500000000000000" pitchFamily="18" charset="-120"/>
              </a:rPr>
              <a:t>= ’Physics’;</a:t>
            </a:r>
          </a:p>
        </p:txBody>
      </p:sp>
      <p:pic>
        <p:nvPicPr>
          <p:cNvPr id="99335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715000" y="1893888"/>
            <a:ext cx="3252788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Definition of  Some Clause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3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1513" y="971550"/>
                <a:ext cx="7896225" cy="714375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ea typeface="新細明體" panose="02020500000000000000" pitchFamily="18" charset="-120"/>
                  </a:rPr>
                  <a:t>&lt;comp&gt; </a:t>
                </a:r>
                <a:r>
                  <a:rPr lang="en-US" altLang="zh-TW" sz="2000" b="1" dirty="0" smtClean="0">
                    <a:ea typeface="新細明體" panose="02020500000000000000" pitchFamily="18" charset="-120"/>
                  </a:rPr>
                  <a:t>some </a:t>
                </a:r>
                <a:r>
                  <a:rPr lang="en-US" altLang="zh-TW" sz="2000" i="1" dirty="0" smtClean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i="1" dirty="0" smtClean="0">
                    <a:ea typeface="新細明體" panose="02020500000000000000" pitchFamily="18" charset="-120"/>
                  </a:rPr>
                  <a:t>  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  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r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such that (F &lt;comp&gt; 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t </a:t>
                </a: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)</a:t>
                </a:r>
                <a: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/>
                </a:r>
                <a:br>
                  <a:rPr lang="en-US" altLang="zh-TW" sz="2000" i="1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</a:br>
                <a:r>
                  <a:rPr lang="en-US" altLang="zh-TW" sz="2000" dirty="0" smtClean="0">
                    <a:ea typeface="新細明體" panose="02020500000000000000" pitchFamily="18" charset="-120"/>
                    <a:sym typeface="Symbol" panose="05050102010706020507" pitchFamily="18" charset="2"/>
                  </a:rPr>
                  <a:t>where &lt;comp&gt; can be: 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 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,   </a:t>
                </a:r>
                <a:endParaRPr lang="en-US" altLang="zh-TW" sz="2000" dirty="0"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1013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513" y="971550"/>
                <a:ext cx="7896225" cy="714375"/>
              </a:xfrm>
              <a:blipFill>
                <a:blip r:embed="rId3"/>
                <a:stretch>
                  <a:fillRect l="-463" t="-4237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101400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1401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01402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01381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(5 &lt; </a:t>
            </a:r>
            <a:r>
              <a:rPr kumimoji="0" lang="en-US" altLang="zh-TW" sz="1800" b="1">
                <a:ea typeface="新細明體" panose="02020500000000000000" pitchFamily="18" charset="-120"/>
              </a:rPr>
              <a:t>some</a:t>
            </a:r>
            <a:endParaRPr kumimoji="0"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01382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) = true</a:t>
            </a:r>
          </a:p>
        </p:txBody>
      </p:sp>
      <p:sp>
        <p:nvSpPr>
          <p:cNvPr id="101383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1384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1385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1386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) = false</a:t>
            </a:r>
          </a:p>
        </p:txBody>
      </p:sp>
      <p:sp>
        <p:nvSpPr>
          <p:cNvPr id="101387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1388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1389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1390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(5 </a:t>
            </a: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kumimoji="0" lang="en-US" altLang="zh-TW" sz="1800">
                <a:ea typeface="新細明體" panose="02020500000000000000" pitchFamily="18" charset="-120"/>
              </a:rPr>
              <a:t> </a:t>
            </a:r>
            <a:r>
              <a:rPr kumimoji="0" lang="en-US" altLang="zh-TW" sz="1800" b="1">
                <a:ea typeface="新細明體" panose="02020500000000000000" pitchFamily="18" charset="-120"/>
              </a:rPr>
              <a:t>some</a:t>
            </a:r>
          </a:p>
        </p:txBody>
      </p:sp>
      <p:sp>
        <p:nvSpPr>
          <p:cNvPr id="101391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) = true (since 0 </a:t>
            </a: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 </a:t>
            </a: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5)</a:t>
            </a:r>
            <a:endParaRPr kumimoji="0"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01392" name="Text Box 19"/>
          <p:cNvSpPr txBox="1">
            <a:spLocks noChangeArrowheads="1"/>
          </p:cNvSpPr>
          <p:nvPr/>
        </p:nvSpPr>
        <p:spPr bwMode="auto">
          <a:xfrm>
            <a:off x="3895725" y="22367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(read:  5 &lt; some tuple in the relation) </a:t>
            </a:r>
          </a:p>
        </p:txBody>
      </p:sp>
      <p:sp>
        <p:nvSpPr>
          <p:cNvPr id="101393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(5 &lt; </a:t>
            </a:r>
            <a:r>
              <a:rPr kumimoji="0" lang="en-US" altLang="zh-TW" sz="1800" b="1">
                <a:ea typeface="新細明體" panose="02020500000000000000" pitchFamily="18" charset="-120"/>
              </a:rPr>
              <a:t>some</a:t>
            </a:r>
            <a:endParaRPr kumimoji="0"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01394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) = true</a:t>
            </a:r>
          </a:p>
        </p:txBody>
      </p:sp>
      <p:sp>
        <p:nvSpPr>
          <p:cNvPr id="101395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(5 = </a:t>
            </a:r>
            <a:r>
              <a:rPr kumimoji="0" lang="en-US" altLang="zh-TW" sz="1800" b="1">
                <a:ea typeface="新細明體" panose="02020500000000000000" pitchFamily="18" charset="-120"/>
              </a:rPr>
              <a:t>some</a:t>
            </a:r>
            <a:endParaRPr kumimoji="0"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01396" name="Rectangle 23"/>
          <p:cNvSpPr>
            <a:spLocks noChangeArrowheads="1"/>
          </p:cNvSpPr>
          <p:nvPr/>
        </p:nvSpPr>
        <p:spPr bwMode="auto">
          <a:xfrm>
            <a:off x="823913" y="5472113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(= </a:t>
            </a:r>
            <a:r>
              <a:rPr kumimoji="0" lang="en-US" altLang="zh-TW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some</a:t>
            </a: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 </a:t>
            </a: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 </a:t>
            </a:r>
            <a:r>
              <a:rPr kumimoji="0" lang="en-US" altLang="zh-TW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However, ( </a:t>
            </a:r>
            <a:r>
              <a:rPr kumimoji="0" lang="en-US" altLang="zh-TW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some</a:t>
            </a: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)  </a:t>
            </a:r>
            <a:r>
              <a:rPr kumimoji="0" lang="en-US" altLang="zh-TW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not in</a:t>
            </a:r>
            <a:endParaRPr kumimoji="0" lang="en-US" altLang="zh-TW" sz="180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01397" name="Line 24"/>
          <p:cNvSpPr>
            <a:spLocks noChangeShapeType="1"/>
          </p:cNvSpPr>
          <p:nvPr/>
        </p:nvSpPr>
        <p:spPr bwMode="auto">
          <a:xfrm flipH="1">
            <a:off x="2905125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98" name="Text Box 5"/>
          <p:cNvSpPr txBox="1">
            <a:spLocks noChangeArrowheads="1"/>
          </p:cNvSpPr>
          <p:nvPr/>
        </p:nvSpPr>
        <p:spPr bwMode="auto">
          <a:xfrm>
            <a:off x="3933825" y="2728913"/>
            <a:ext cx="49482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1800" i="1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ea typeface="新細明體" panose="02020500000000000000" pitchFamily="18" charset="-120"/>
              </a:rPr>
              <a:t>from </a:t>
            </a:r>
            <a:r>
              <a:rPr kumimoji="0" lang="en-US" altLang="zh-TW" sz="1800" i="1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1800" i="1">
                <a:solidFill>
                  <a:srgbClr val="C00000"/>
                </a:solidFill>
                <a:ea typeface="新細明體" panose="02020500000000000000" pitchFamily="18" charset="-120"/>
              </a:rPr>
              <a:t>salary</a:t>
            </a:r>
            <a:r>
              <a:rPr kumimoji="0" lang="en-US" altLang="zh-TW" sz="1800" i="1">
                <a:ea typeface="新細明體" panose="02020500000000000000" pitchFamily="18" charset="-120"/>
              </a:rPr>
              <a:t> </a:t>
            </a:r>
            <a:r>
              <a:rPr kumimoji="0" lang="en-US" altLang="zh-TW" sz="1800">
                <a:ea typeface="新細明體" panose="02020500000000000000" pitchFamily="18" charset="-120"/>
              </a:rPr>
              <a:t>&gt; </a:t>
            </a:r>
            <a:r>
              <a:rPr kumimoji="0" lang="en-US" altLang="zh-TW" sz="1800" b="1">
                <a:ea typeface="新細明體" panose="02020500000000000000" pitchFamily="18" charset="-120"/>
              </a:rPr>
              <a:t>some</a:t>
            </a:r>
            <a:r>
              <a:rPr kumimoji="0" lang="en-US" altLang="zh-TW" sz="1800" b="1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1800" b="1">
                <a:solidFill>
                  <a:srgbClr val="0000FF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1800" i="1">
                <a:solidFill>
                  <a:srgbClr val="0000FF"/>
                </a:solidFill>
                <a:ea typeface="新細明體" panose="02020500000000000000" pitchFamily="18" charset="-120"/>
              </a:rPr>
              <a:t>salary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00FF"/>
                </a:solidFill>
                <a:ea typeface="新細明體" panose="02020500000000000000" pitchFamily="18" charset="-120"/>
              </a:rPr>
              <a:t>                                     from </a:t>
            </a:r>
            <a:r>
              <a:rPr kumimoji="0" lang="en-US" altLang="zh-TW" sz="1800" i="1">
                <a:solidFill>
                  <a:srgbClr val="0000FF"/>
                </a:solidFill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00FF"/>
                </a:solidFill>
                <a:ea typeface="新細明體" panose="02020500000000000000" pitchFamily="18" charset="-120"/>
              </a:rPr>
              <a:t>                                     where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 i="1">
                <a:solidFill>
                  <a:srgbClr val="0000FF"/>
                </a:solidFill>
                <a:ea typeface="新細明體" panose="02020500000000000000" pitchFamily="18" charset="-120"/>
              </a:rPr>
              <a:t>                                     </a:t>
            </a:r>
            <a:r>
              <a:rPr kumimoji="0" lang="en-US" altLang="zh-TW" sz="1800" i="1">
                <a:solidFill>
                  <a:srgbClr val="0000FF"/>
                </a:solidFill>
                <a:ea typeface="新細明體" panose="02020500000000000000" pitchFamily="18" charset="-120"/>
              </a:rPr>
              <a:t>dept name </a:t>
            </a:r>
            <a:r>
              <a:rPr kumimoji="0"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= ’Physics’);</a:t>
            </a:r>
          </a:p>
        </p:txBody>
      </p:sp>
      <p:sp>
        <p:nvSpPr>
          <p:cNvPr id="101399" name="Rectangle 1"/>
          <p:cNvSpPr>
            <a:spLocks noChangeArrowheads="1"/>
          </p:cNvSpPr>
          <p:nvPr/>
        </p:nvSpPr>
        <p:spPr bwMode="auto">
          <a:xfrm>
            <a:off x="6269038" y="3346450"/>
            <a:ext cx="2536825" cy="1090613"/>
          </a:xfrm>
          <a:prstGeom prst="rect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Example Query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4452937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the names of all instructors whose salary is greater than the salary of all instructors in the Physics department.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219200" y="4105275"/>
            <a:ext cx="71755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from </a:t>
            </a: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salary </a:t>
            </a:r>
            <a:r>
              <a:rPr kumimoji="0" lang="en-US" altLang="zh-TW" sz="2000">
                <a:ea typeface="新細明體" panose="02020500000000000000" pitchFamily="18" charset="-120"/>
              </a:rPr>
              <a:t>&gt; </a:t>
            </a:r>
            <a:r>
              <a:rPr kumimoji="0" lang="en-US" altLang="zh-TW" sz="2000" b="1">
                <a:ea typeface="新細明體" panose="02020500000000000000" pitchFamily="18" charset="-120"/>
              </a:rPr>
              <a:t>all </a:t>
            </a:r>
            <a:r>
              <a:rPr kumimoji="0"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2000" i="1">
                <a:ea typeface="新細明體" panose="02020500000000000000" pitchFamily="18" charset="-120"/>
              </a:rPr>
              <a:t>salary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from </a:t>
            </a:r>
            <a:r>
              <a:rPr kumimoji="0" lang="en-US" altLang="zh-TW" sz="2000" i="1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>
                <a:ea typeface="新細明體" panose="02020500000000000000" pitchFamily="18" charset="-120"/>
              </a:rPr>
              <a:t>                                where </a:t>
            </a:r>
            <a:r>
              <a:rPr kumimoji="0" lang="en-US" altLang="zh-TW" sz="2000" i="1">
                <a:ea typeface="新細明體" panose="02020500000000000000" pitchFamily="18" charset="-120"/>
              </a:rPr>
              <a:t>dept name </a:t>
            </a:r>
            <a:r>
              <a:rPr kumimoji="0" lang="en-US" altLang="zh-TW" sz="2000">
                <a:ea typeface="新細明體" panose="02020500000000000000" pitchFamily="18" charset="-120"/>
              </a:rPr>
              <a:t>= ’Physics’);</a:t>
            </a:r>
          </a:p>
        </p:txBody>
      </p:sp>
      <p:pic>
        <p:nvPicPr>
          <p:cNvPr id="103429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538788" y="1025525"/>
            <a:ext cx="325120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Definition of all Clause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</p:spPr>
        <p:txBody>
          <a:bodyPr lIns="90488" tIns="44450" rIns="90488" bIns="44450"/>
          <a:lstStyle/>
          <a:p>
            <a:r>
              <a:rPr lang="en-US" altLang="zh-TW" sz="2000" smtClean="0">
                <a:solidFill>
                  <a:srgbClr val="C0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 smtClean="0">
                <a:ea typeface="新細明體" panose="02020500000000000000" pitchFamily="18" charset="-120"/>
              </a:rPr>
              <a:t> &lt;comp&gt; </a:t>
            </a:r>
            <a:r>
              <a:rPr lang="en-US" altLang="zh-TW" sz="2000" b="1" smtClean="0">
                <a:ea typeface="新細明體" panose="02020500000000000000" pitchFamily="18" charset="-120"/>
              </a:rPr>
              <a:t>all </a:t>
            </a:r>
            <a:r>
              <a:rPr lang="en-US" altLang="zh-TW" sz="2000" i="1" smtClean="0">
                <a:solidFill>
                  <a:srgbClr val="0000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 i="1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</a:t>
            </a:r>
            <a:r>
              <a:rPr lang="en-US" altLang="zh-TW" sz="2000" i="1" smtClean="0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000" i="1" smtClean="0">
                <a:ea typeface="新細明體" panose="02020500000000000000" pitchFamily="18" charset="-120"/>
                <a:sym typeface="Symbol" panose="05050102010706020507" pitchFamily="18" charset="2"/>
              </a:rPr>
              <a:t>r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 (F &lt;comp&gt; </a:t>
            </a:r>
            <a:r>
              <a:rPr lang="en-US" altLang="zh-TW" sz="2000" i="1" smtClean="0">
                <a:ea typeface="新細明體" panose="02020500000000000000" pitchFamily="18" charset="-120"/>
                <a:sym typeface="Symbol" panose="05050102010706020507" pitchFamily="18" charset="2"/>
              </a:rPr>
              <a:t>t)</a:t>
            </a:r>
            <a:endParaRPr lang="en-US" altLang="zh-TW" sz="2000" smtClean="0">
              <a:ea typeface="新細明體" panose="02020500000000000000" pitchFamily="18" charset="-120"/>
            </a:endParaRPr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2317750" y="1695450"/>
            <a:ext cx="457200" cy="1066800"/>
            <a:chOff x="2448" y="1296"/>
            <a:chExt cx="288" cy="960"/>
          </a:xfrm>
        </p:grpSpPr>
        <p:sp>
          <p:nvSpPr>
            <p:cNvPr id="105495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5496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0549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05477" name="Text Box 8"/>
          <p:cNvSpPr txBox="1">
            <a:spLocks noChangeArrowheads="1"/>
          </p:cNvSpPr>
          <p:nvPr/>
        </p:nvSpPr>
        <p:spPr bwMode="auto">
          <a:xfrm>
            <a:off x="1292225" y="20002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(5 &lt; </a:t>
            </a:r>
            <a:r>
              <a:rPr kumimoji="0" lang="en-US" altLang="zh-TW" sz="1800" b="1">
                <a:ea typeface="新細明體" panose="02020500000000000000" pitchFamily="18" charset="-120"/>
              </a:rPr>
              <a:t>all</a:t>
            </a:r>
            <a:endParaRPr kumimoji="0"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05478" name="Text Box 9"/>
          <p:cNvSpPr txBox="1">
            <a:spLocks noChangeArrowheads="1"/>
          </p:cNvSpPr>
          <p:nvPr/>
        </p:nvSpPr>
        <p:spPr bwMode="auto">
          <a:xfrm>
            <a:off x="2851150" y="20002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) = false</a:t>
            </a:r>
          </a:p>
        </p:txBody>
      </p:sp>
      <p:sp>
        <p:nvSpPr>
          <p:cNvPr id="105479" name="Rectangle 10"/>
          <p:cNvSpPr>
            <a:spLocks noChangeArrowheads="1"/>
          </p:cNvSpPr>
          <p:nvPr/>
        </p:nvSpPr>
        <p:spPr bwMode="auto">
          <a:xfrm>
            <a:off x="2317750" y="291465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5480" name="Rectangle 11"/>
          <p:cNvSpPr>
            <a:spLocks noChangeArrowheads="1"/>
          </p:cNvSpPr>
          <p:nvPr/>
        </p:nvSpPr>
        <p:spPr bwMode="auto">
          <a:xfrm>
            <a:off x="2317750" y="321945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105481" name="Rectangle 12"/>
          <p:cNvSpPr>
            <a:spLocks noChangeArrowheads="1"/>
          </p:cNvSpPr>
          <p:nvPr/>
        </p:nvSpPr>
        <p:spPr bwMode="auto">
          <a:xfrm>
            <a:off x="2317750" y="367347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5482" name="Text Box 13"/>
          <p:cNvSpPr txBox="1">
            <a:spLocks noChangeArrowheads="1"/>
          </p:cNvSpPr>
          <p:nvPr/>
        </p:nvSpPr>
        <p:spPr bwMode="auto">
          <a:xfrm>
            <a:off x="2851150" y="31591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) = true</a:t>
            </a:r>
          </a:p>
        </p:txBody>
      </p:sp>
      <p:sp>
        <p:nvSpPr>
          <p:cNvPr id="105483" name="Rectangle 14"/>
          <p:cNvSpPr>
            <a:spLocks noChangeArrowheads="1"/>
          </p:cNvSpPr>
          <p:nvPr/>
        </p:nvSpPr>
        <p:spPr bwMode="auto">
          <a:xfrm>
            <a:off x="2317750" y="397827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5484" name="Rectangle 15"/>
          <p:cNvSpPr>
            <a:spLocks noChangeArrowheads="1"/>
          </p:cNvSpPr>
          <p:nvPr/>
        </p:nvSpPr>
        <p:spPr bwMode="auto">
          <a:xfrm>
            <a:off x="2317750" y="45148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5485" name="Rectangle 16"/>
          <p:cNvSpPr>
            <a:spLocks noChangeArrowheads="1"/>
          </p:cNvSpPr>
          <p:nvPr/>
        </p:nvSpPr>
        <p:spPr bwMode="auto">
          <a:xfrm>
            <a:off x="2317750" y="481965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5486" name="Text Box 17"/>
          <p:cNvSpPr txBox="1">
            <a:spLocks noChangeArrowheads="1"/>
          </p:cNvSpPr>
          <p:nvPr/>
        </p:nvSpPr>
        <p:spPr bwMode="auto">
          <a:xfrm>
            <a:off x="1403350" y="47434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(5 </a:t>
            </a: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kumimoji="0" lang="en-US" altLang="zh-TW" sz="1800">
                <a:ea typeface="新細明體" panose="02020500000000000000" pitchFamily="18" charset="-120"/>
              </a:rPr>
              <a:t> </a:t>
            </a:r>
            <a:r>
              <a:rPr kumimoji="0" lang="en-US" altLang="zh-TW" sz="1800" b="1">
                <a:ea typeface="新細明體" panose="02020500000000000000" pitchFamily="18" charset="-120"/>
              </a:rPr>
              <a:t>all</a:t>
            </a:r>
          </a:p>
        </p:txBody>
      </p:sp>
      <p:sp>
        <p:nvSpPr>
          <p:cNvPr id="105487" name="Text Box 18"/>
          <p:cNvSpPr txBox="1">
            <a:spLocks noChangeArrowheads="1"/>
          </p:cNvSpPr>
          <p:nvPr/>
        </p:nvSpPr>
        <p:spPr bwMode="auto">
          <a:xfrm>
            <a:off x="2862263" y="4729163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) = true (since 5 </a:t>
            </a: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 </a:t>
            </a: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4 and 5 </a:t>
            </a:r>
            <a:r>
              <a:rPr kumimoji="0" lang="en-US" altLang="zh-TW" sz="240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kumimoji="0"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6)</a:t>
            </a:r>
            <a:endParaRPr kumimoji="0"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05488" name="Text Box 19"/>
          <p:cNvSpPr txBox="1">
            <a:spLocks noChangeArrowheads="1"/>
          </p:cNvSpPr>
          <p:nvPr/>
        </p:nvSpPr>
        <p:spPr bwMode="auto">
          <a:xfrm>
            <a:off x="1349375" y="31718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(5 &lt; </a:t>
            </a:r>
            <a:r>
              <a:rPr kumimoji="0" lang="en-US" altLang="zh-TW" sz="1800" b="1">
                <a:ea typeface="新細明體" panose="02020500000000000000" pitchFamily="18" charset="-120"/>
              </a:rPr>
              <a:t>all</a:t>
            </a:r>
            <a:endParaRPr kumimoji="0"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05489" name="Text Box 20"/>
          <p:cNvSpPr txBox="1">
            <a:spLocks noChangeArrowheads="1"/>
          </p:cNvSpPr>
          <p:nvPr/>
        </p:nvSpPr>
        <p:spPr bwMode="auto">
          <a:xfrm>
            <a:off x="2851150" y="39020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) = false</a:t>
            </a:r>
          </a:p>
        </p:txBody>
      </p:sp>
      <p:sp>
        <p:nvSpPr>
          <p:cNvPr id="105490" name="Text Box 21"/>
          <p:cNvSpPr txBox="1">
            <a:spLocks noChangeArrowheads="1"/>
          </p:cNvSpPr>
          <p:nvPr/>
        </p:nvSpPr>
        <p:spPr bwMode="auto">
          <a:xfrm>
            <a:off x="1403350" y="39052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>
                <a:ea typeface="新細明體" panose="02020500000000000000" pitchFamily="18" charset="-120"/>
              </a:rPr>
              <a:t>(5 = </a:t>
            </a:r>
            <a:r>
              <a:rPr kumimoji="0" lang="en-US" altLang="zh-TW" sz="1800" b="1">
                <a:ea typeface="新細明體" panose="02020500000000000000" pitchFamily="18" charset="-120"/>
              </a:rPr>
              <a:t>all</a:t>
            </a:r>
            <a:endParaRPr kumimoji="0"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05491" name="Rectangle 22"/>
          <p:cNvSpPr>
            <a:spLocks noChangeArrowheads="1"/>
          </p:cNvSpPr>
          <p:nvPr/>
        </p:nvSpPr>
        <p:spPr bwMode="auto">
          <a:xfrm>
            <a:off x="936625" y="5200650"/>
            <a:ext cx="24653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all</a:t>
            </a: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 </a:t>
            </a: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 </a:t>
            </a:r>
            <a:r>
              <a:rPr kumimoji="0" lang="en-US" altLang="zh-TW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not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However, (= </a:t>
            </a:r>
            <a:r>
              <a:rPr kumimoji="0" lang="en-US" altLang="zh-TW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all</a:t>
            </a:r>
            <a:r>
              <a:rPr kumimoji="0"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)  </a:t>
            </a:r>
            <a:r>
              <a:rPr kumimoji="0" lang="en-US" altLang="zh-TW" sz="18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in</a:t>
            </a:r>
          </a:p>
        </p:txBody>
      </p:sp>
      <p:sp>
        <p:nvSpPr>
          <p:cNvPr id="105492" name="Line 23"/>
          <p:cNvSpPr>
            <a:spLocks noChangeShapeType="1"/>
          </p:cNvSpPr>
          <p:nvPr/>
        </p:nvSpPr>
        <p:spPr bwMode="auto">
          <a:xfrm flipH="1">
            <a:off x="2714625" y="554672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Text Box 5"/>
          <p:cNvSpPr txBox="1">
            <a:spLocks noChangeArrowheads="1"/>
          </p:cNvSpPr>
          <p:nvPr/>
        </p:nvSpPr>
        <p:spPr bwMode="auto">
          <a:xfrm>
            <a:off x="4146550" y="2744788"/>
            <a:ext cx="49482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ea typeface="新細明體" panose="02020500000000000000" pitchFamily="18" charset="-120"/>
              </a:rPr>
              <a:t>select </a:t>
            </a:r>
            <a:r>
              <a:rPr kumimoji="0" lang="en-US" altLang="zh-TW" sz="1800" i="1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ea typeface="新細明體" panose="02020500000000000000" pitchFamily="18" charset="-120"/>
              </a:rPr>
              <a:t>from </a:t>
            </a:r>
            <a:r>
              <a:rPr kumimoji="0" lang="en-US" altLang="zh-TW" sz="1800" i="1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ea typeface="新細明體" panose="02020500000000000000" pitchFamily="18" charset="-120"/>
              </a:rPr>
              <a:t>where </a:t>
            </a:r>
            <a:r>
              <a:rPr kumimoji="0" lang="en-US" altLang="zh-TW" sz="1800" i="1">
                <a:solidFill>
                  <a:srgbClr val="C00000"/>
                </a:solidFill>
                <a:ea typeface="新細明體" panose="02020500000000000000" pitchFamily="18" charset="-120"/>
              </a:rPr>
              <a:t>salary</a:t>
            </a:r>
            <a:r>
              <a:rPr kumimoji="0" lang="en-US" altLang="zh-TW" sz="1800" i="1">
                <a:ea typeface="新細明體" panose="02020500000000000000" pitchFamily="18" charset="-120"/>
              </a:rPr>
              <a:t> </a:t>
            </a:r>
            <a:r>
              <a:rPr kumimoji="0" lang="en-US" altLang="zh-TW" sz="1800">
                <a:ea typeface="新細明體" panose="02020500000000000000" pitchFamily="18" charset="-120"/>
              </a:rPr>
              <a:t>&gt; </a:t>
            </a:r>
            <a:r>
              <a:rPr kumimoji="0" lang="en-US" altLang="zh-TW" sz="1800" b="1">
                <a:ea typeface="新細明體" panose="02020500000000000000" pitchFamily="18" charset="-120"/>
              </a:rPr>
              <a:t>all</a:t>
            </a:r>
            <a:r>
              <a:rPr kumimoji="0" lang="en-US" altLang="zh-TW" sz="1800" b="1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kumimoji="0" lang="en-US" altLang="zh-TW" sz="1800" b="1">
                <a:solidFill>
                  <a:srgbClr val="0000FF"/>
                </a:solidFill>
                <a:ea typeface="新細明體" panose="02020500000000000000" pitchFamily="18" charset="-120"/>
              </a:rPr>
              <a:t>select </a:t>
            </a:r>
            <a:r>
              <a:rPr kumimoji="0" lang="en-US" altLang="zh-TW" sz="1800" i="1">
                <a:solidFill>
                  <a:srgbClr val="0000FF"/>
                </a:solidFill>
                <a:ea typeface="新細明體" panose="02020500000000000000" pitchFamily="18" charset="-120"/>
              </a:rPr>
              <a:t>salary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00FF"/>
                </a:solidFill>
                <a:ea typeface="新細明體" panose="02020500000000000000" pitchFamily="18" charset="-120"/>
              </a:rPr>
              <a:t>                                     from </a:t>
            </a:r>
            <a:r>
              <a:rPr kumimoji="0" lang="en-US" altLang="zh-TW" sz="1800" i="1">
                <a:solidFill>
                  <a:srgbClr val="0000FF"/>
                </a:solidFill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>
                <a:solidFill>
                  <a:srgbClr val="0000FF"/>
                </a:solidFill>
                <a:ea typeface="新細明體" panose="02020500000000000000" pitchFamily="18" charset="-120"/>
              </a:rPr>
              <a:t>                                     where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 i="1">
                <a:solidFill>
                  <a:srgbClr val="0000FF"/>
                </a:solidFill>
                <a:ea typeface="新細明體" panose="02020500000000000000" pitchFamily="18" charset="-120"/>
              </a:rPr>
              <a:t>                                     </a:t>
            </a:r>
            <a:r>
              <a:rPr kumimoji="0" lang="en-US" altLang="zh-TW" sz="1800" i="1">
                <a:solidFill>
                  <a:srgbClr val="0000FF"/>
                </a:solidFill>
                <a:ea typeface="新細明體" panose="02020500000000000000" pitchFamily="18" charset="-120"/>
              </a:rPr>
              <a:t>dept name </a:t>
            </a:r>
            <a:r>
              <a:rPr kumimoji="0"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= ’Physics’);</a:t>
            </a:r>
          </a:p>
        </p:txBody>
      </p:sp>
      <p:sp>
        <p:nvSpPr>
          <p:cNvPr id="105494" name="Rectangle 1"/>
          <p:cNvSpPr>
            <a:spLocks noChangeArrowheads="1"/>
          </p:cNvSpPr>
          <p:nvPr/>
        </p:nvSpPr>
        <p:spPr bwMode="auto">
          <a:xfrm>
            <a:off x="6140450" y="3362325"/>
            <a:ext cx="2740025" cy="1090613"/>
          </a:xfrm>
          <a:prstGeom prst="rect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Test for Empty Relations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exists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construct returns the value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true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if the argument subquery is nonempty.</a:t>
            </a:r>
          </a:p>
          <a:p>
            <a:r>
              <a:rPr lang="en-US" altLang="zh-TW" sz="2000" b="1" dirty="0" smtClean="0">
                <a:ea typeface="新細明體" panose="02020500000000000000" pitchFamily="18" charset="-120"/>
              </a:rPr>
              <a:t>exists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r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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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Ø</a:t>
            </a:r>
            <a:endParaRPr lang="en-US" altLang="zh-TW" sz="20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not exists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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Correlation Variables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073150"/>
            <a:ext cx="8561387" cy="4903788"/>
          </a:xfrm>
        </p:spPr>
        <p:txBody>
          <a:bodyPr/>
          <a:lstStyle/>
          <a:p>
            <a:r>
              <a:rPr lang="en-US" altLang="zh-TW" sz="2000" smtClean="0">
                <a:ea typeface="新細明體" panose="02020500000000000000" pitchFamily="18" charset="-120"/>
              </a:rPr>
              <a:t>Yet another way of specifying the query “Find all courses taught in both the Fall 2009 semester and in the Spring 2010 semester”</a:t>
            </a:r>
          </a:p>
          <a:p>
            <a:pPr lvl="1"/>
            <a:r>
              <a:rPr lang="en-HK" altLang="zh-TW" sz="2000" smtClean="0">
                <a:ea typeface="新細明體" panose="02020500000000000000" pitchFamily="18" charset="-120"/>
              </a:rPr>
              <a:t>Recall the </a:t>
            </a:r>
            <a:r>
              <a:rPr lang="en-HK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section</a:t>
            </a:r>
            <a:r>
              <a:rPr lang="en-HK" altLang="zh-TW" sz="2000" smtClean="0">
                <a:ea typeface="新細明體" panose="02020500000000000000" pitchFamily="18" charset="-120"/>
              </a:rPr>
              <a:t> relation is </a:t>
            </a:r>
            <a:br>
              <a:rPr lang="en-HK" altLang="zh-TW" sz="2000" smtClean="0">
                <a:ea typeface="新細明體" panose="02020500000000000000" pitchFamily="18" charset="-120"/>
              </a:rPr>
            </a:br>
            <a:r>
              <a:rPr lang="en-HK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  <a:t>(course_id, sec_id, semester, year, building, room_no, time_slot_id)</a:t>
            </a:r>
            <a:br>
              <a:rPr lang="en-HK" altLang="zh-TW" sz="2000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endParaRPr lang="en-US" altLang="zh-TW" sz="2000" smtClean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</a:pPr>
            <a:r>
              <a:rPr lang="en-US" altLang="zh-TW" sz="2000" b="1" smtClean="0">
                <a:ea typeface="新細明體" panose="02020500000000000000" pitchFamily="18" charset="-120"/>
              </a:rPr>
              <a:t>	   select 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course_id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</a:t>
            </a:r>
            <a:r>
              <a:rPr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smtClean="0">
                <a:ea typeface="新細明體" panose="02020500000000000000" pitchFamily="18" charset="-120"/>
              </a:rPr>
              <a:t>section </a:t>
            </a:r>
            <a:r>
              <a:rPr lang="en-US" altLang="zh-TW" sz="2000" b="1" smtClean="0">
                <a:ea typeface="新細明體" panose="02020500000000000000" pitchFamily="18" charset="-120"/>
              </a:rPr>
              <a:t>as </a:t>
            </a:r>
            <a:r>
              <a:rPr lang="en-US" altLang="zh-TW" sz="20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i="1" smtClean="0">
                <a:ea typeface="新細明體" panose="02020500000000000000" pitchFamily="18" charset="-120"/>
              </a:rPr>
              <a:t/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</a:t>
            </a:r>
            <a:r>
              <a:rPr lang="en-US" altLang="zh-TW" sz="2000" b="1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smtClean="0">
                <a:ea typeface="新細明體" panose="02020500000000000000" pitchFamily="18" charset="-120"/>
              </a:rPr>
              <a:t>semester </a:t>
            </a:r>
            <a:r>
              <a:rPr lang="en-US" altLang="zh-TW" sz="2000" smtClean="0">
                <a:ea typeface="新細明體" panose="02020500000000000000" pitchFamily="18" charset="-120"/>
              </a:rPr>
              <a:t>= ’Fall’ </a:t>
            </a:r>
            <a:r>
              <a:rPr lang="en-US" altLang="zh-TW" sz="2000" b="1" smtClean="0">
                <a:ea typeface="新細明體" panose="02020500000000000000" pitchFamily="18" charset="-120"/>
              </a:rPr>
              <a:t>and </a:t>
            </a:r>
            <a:r>
              <a:rPr lang="en-US" altLang="zh-TW" sz="2000" i="1" smtClean="0">
                <a:ea typeface="新細明體" panose="02020500000000000000" pitchFamily="18" charset="-120"/>
              </a:rPr>
              <a:t>year </a:t>
            </a:r>
            <a:r>
              <a:rPr lang="en-US" altLang="zh-TW" sz="2000" smtClean="0">
                <a:ea typeface="新細明體" panose="02020500000000000000" pitchFamily="18" charset="-120"/>
              </a:rPr>
              <a:t>= 2009 </a:t>
            </a:r>
            <a:r>
              <a:rPr lang="en-US" altLang="zh-TW" sz="2000" b="1" smtClean="0">
                <a:ea typeface="新細明體" panose="02020500000000000000" pitchFamily="18" charset="-120"/>
              </a:rPr>
              <a:t>and </a:t>
            </a:r>
            <a:br>
              <a:rPr lang="en-US" altLang="zh-TW" sz="2000" b="1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               exists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b="1" smtClean="0">
                <a:ea typeface="新細明體" panose="02020500000000000000" pitchFamily="18" charset="-120"/>
              </a:rPr>
              <a:t>select </a:t>
            </a:r>
            <a:r>
              <a:rPr lang="en-US" altLang="zh-TW" sz="2000" smtClean="0">
                <a:ea typeface="新細明體" panose="02020500000000000000" pitchFamily="18" charset="-120"/>
              </a:rPr>
              <a:t>*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                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smtClean="0">
                <a:ea typeface="新細明體" panose="02020500000000000000" pitchFamily="18" charset="-120"/>
              </a:rPr>
              <a:t>section </a:t>
            </a:r>
            <a:r>
              <a:rPr lang="en-US" altLang="zh-TW" sz="2000" b="1" smtClean="0">
                <a:ea typeface="新細明體" panose="02020500000000000000" pitchFamily="18" charset="-120"/>
              </a:rPr>
              <a:t>as </a:t>
            </a:r>
            <a:r>
              <a:rPr lang="en-US" altLang="zh-TW" sz="20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i="1" smtClean="0">
                <a:ea typeface="新細明體" panose="02020500000000000000" pitchFamily="18" charset="-120"/>
              </a:rPr>
              <a:t/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        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smtClean="0">
                <a:ea typeface="新細明體" panose="02020500000000000000" pitchFamily="18" charset="-120"/>
              </a:rPr>
              <a:t>semester </a:t>
            </a:r>
            <a:r>
              <a:rPr lang="en-US" altLang="zh-TW" sz="2000" smtClean="0">
                <a:ea typeface="新細明體" panose="02020500000000000000" pitchFamily="18" charset="-120"/>
              </a:rPr>
              <a:t>= ’Spring’ </a:t>
            </a:r>
            <a:r>
              <a:rPr lang="en-US" altLang="zh-TW" sz="2000" b="1" smtClean="0">
                <a:ea typeface="新細明體" panose="02020500000000000000" pitchFamily="18" charset="-120"/>
              </a:rPr>
              <a:t>and </a:t>
            </a:r>
            <a:r>
              <a:rPr lang="en-US" altLang="zh-TW" sz="2000" i="1" smtClean="0">
                <a:ea typeface="新細明體" panose="02020500000000000000" pitchFamily="18" charset="-120"/>
              </a:rPr>
              <a:t>year</a:t>
            </a:r>
            <a:r>
              <a:rPr lang="en-US" altLang="zh-TW" sz="2000" smtClean="0">
                <a:ea typeface="新細明體" panose="02020500000000000000" pitchFamily="18" charset="-120"/>
              </a:rPr>
              <a:t>= 2010 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                            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and </a:t>
            </a:r>
            <a:r>
              <a:rPr lang="en-US" altLang="zh-TW" sz="20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course_id</a:t>
            </a:r>
            <a:r>
              <a:rPr lang="en-US" altLang="zh-TW" sz="2000" smtClean="0">
                <a:ea typeface="新細明體" panose="02020500000000000000" pitchFamily="18" charset="-120"/>
              </a:rPr>
              <a:t>= </a:t>
            </a:r>
            <a:r>
              <a:rPr lang="en-US" altLang="zh-TW" sz="2000" i="1" smtClean="0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course_id</a:t>
            </a:r>
            <a:r>
              <a:rPr lang="en-US" altLang="zh-TW" sz="2000" smtClean="0">
                <a:ea typeface="新細明體" panose="02020500000000000000" pitchFamily="18" charset="-120"/>
              </a:rPr>
              <a:t>);</a:t>
            </a:r>
          </a:p>
          <a:p>
            <a:r>
              <a:rPr lang="en-US" altLang="zh-TW" sz="2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Correlated subquery</a:t>
            </a:r>
          </a:p>
          <a:p>
            <a:r>
              <a:rPr lang="en-US" altLang="zh-TW" sz="2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Correlation name</a:t>
            </a:r>
            <a:r>
              <a:rPr lang="en-US" altLang="zh-TW" sz="2000" smtClean="0">
                <a:ea typeface="新細明體" panose="02020500000000000000" pitchFamily="18" charset="-120"/>
              </a:rPr>
              <a:t> or </a:t>
            </a:r>
            <a:r>
              <a:rPr lang="en-US" altLang="zh-TW" sz="2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correlation variable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2628900" y="3786188"/>
            <a:ext cx="5260975" cy="1281112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Integrity Constraints in Create Table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altLang="zh-TW" sz="2000" b="1" dirty="0" smtClean="0">
                <a:ea typeface="新細明體" panose="02020500000000000000" pitchFamily="18" charset="-120"/>
              </a:rPr>
              <a:t>not null</a:t>
            </a:r>
          </a:p>
          <a:p>
            <a:r>
              <a:rPr lang="en-US" altLang="zh-TW" sz="2000" b="1" dirty="0" smtClean="0">
                <a:ea typeface="新細明體" panose="02020500000000000000" pitchFamily="18" charset="-120"/>
              </a:rPr>
              <a:t>primary key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 smtClean="0">
                <a:ea typeface="新細明體" panose="02020500000000000000" pitchFamily="18" charset="-120"/>
              </a:rPr>
              <a:t>i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...,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000" b="1" dirty="0" smtClean="0">
                <a:ea typeface="新細明體" panose="02020500000000000000" pitchFamily="18" charset="-120"/>
              </a:rPr>
              <a:t>foreign key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 err="1" smtClean="0">
                <a:ea typeface="新細明體" panose="02020500000000000000" pitchFamily="18" charset="-120"/>
              </a:rPr>
              <a:t>j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..., )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references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r</a:t>
            </a: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71525" y="2395538"/>
            <a:ext cx="79851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ea typeface="新細明體" panose="02020500000000000000" pitchFamily="18" charset="-120"/>
              </a:rPr>
              <a:t>Example:  Declare </a:t>
            </a:r>
            <a:r>
              <a:rPr kumimoji="0" lang="en-US" altLang="zh-TW" sz="2000" i="1">
                <a:ea typeface="新細明體" panose="02020500000000000000" pitchFamily="18" charset="-120"/>
              </a:rPr>
              <a:t>branch_name</a:t>
            </a:r>
            <a:r>
              <a:rPr kumimoji="0" lang="en-US" altLang="zh-TW" sz="2000">
                <a:ea typeface="新細明體" panose="02020500000000000000" pitchFamily="18" charset="-120"/>
              </a:rPr>
              <a:t> as the primary key for </a:t>
            </a:r>
            <a:r>
              <a:rPr kumimoji="0" lang="en-US" altLang="zh-TW" sz="2000" i="1">
                <a:ea typeface="新細明體" panose="02020500000000000000" pitchFamily="18" charset="-120"/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000" b="1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ea typeface="新細明體" panose="02020500000000000000" pitchFamily="18" charset="-120"/>
              </a:rPr>
              <a:t>create table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instructor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                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                </a:t>
            </a:r>
            <a:r>
              <a:rPr lang="en-US" altLang="zh-TW" sz="2000" b="1">
                <a:ea typeface="新細明體" panose="02020500000000000000" pitchFamily="18" charset="-120"/>
              </a:rPr>
              <a:t>char</a:t>
            </a:r>
            <a:r>
              <a:rPr lang="en-US" altLang="zh-TW" sz="2000">
                <a:ea typeface="新細明體" panose="02020500000000000000" pitchFamily="18" charset="-120"/>
              </a:rPr>
              <a:t>(5),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                </a:t>
            </a:r>
            <a:r>
              <a:rPr lang="en-US" altLang="zh-TW" sz="2000" i="1">
                <a:ea typeface="新細明體" panose="02020500000000000000" pitchFamily="18" charset="-120"/>
              </a:rPr>
              <a:t>name           </a:t>
            </a:r>
            <a:r>
              <a:rPr lang="en-US" altLang="zh-TW" sz="2000" b="1">
                <a:ea typeface="新細明體" panose="02020500000000000000" pitchFamily="18" charset="-120"/>
              </a:rPr>
              <a:t>varchar</a:t>
            </a:r>
            <a:r>
              <a:rPr lang="en-US" altLang="zh-TW" sz="2000">
                <a:ea typeface="新細明體" panose="02020500000000000000" pitchFamily="18" charset="-120"/>
              </a:rPr>
              <a:t>(20) </a:t>
            </a:r>
            <a:r>
              <a:rPr lang="en-US" altLang="zh-TW" sz="2000" b="1">
                <a:solidFill>
                  <a:srgbClr val="0000FF"/>
                </a:solidFill>
                <a:ea typeface="新細明體" panose="02020500000000000000" pitchFamily="18" charset="-120"/>
              </a:rPr>
              <a:t>not null</a:t>
            </a:r>
            <a:r>
              <a:rPr lang="en-US" altLang="zh-TW" sz="2000" b="1">
                <a:ea typeface="新細明體" panose="02020500000000000000" pitchFamily="18" charset="-120"/>
              </a:rPr>
              <a:t>,</a:t>
            </a:r>
            <a:r>
              <a:rPr lang="en-US" altLang="zh-TW" sz="2000" b="1" i="1">
                <a:ea typeface="新細明體" panose="02020500000000000000" pitchFamily="18" charset="-120"/>
              </a:rPr>
              <a:t/>
            </a:r>
            <a:br>
              <a:rPr lang="en-US" altLang="zh-TW" sz="2000" b="1" i="1">
                <a:ea typeface="新細明體" panose="02020500000000000000" pitchFamily="18" charset="-120"/>
              </a:rPr>
            </a:br>
            <a:r>
              <a:rPr lang="en-US" altLang="zh-TW" sz="2000" b="1" i="1">
                <a:ea typeface="新細明體" panose="02020500000000000000" pitchFamily="18" charset="-120"/>
              </a:rPr>
              <a:t>                             </a:t>
            </a:r>
            <a:r>
              <a:rPr lang="en-US" altLang="zh-TW" sz="2000" i="1">
                <a:ea typeface="新細明體" panose="02020500000000000000" pitchFamily="18" charset="-120"/>
              </a:rPr>
              <a:t>dept_name  </a:t>
            </a:r>
            <a:r>
              <a:rPr lang="en-US" altLang="zh-TW" sz="2000" b="1">
                <a:ea typeface="新細明體" panose="02020500000000000000" pitchFamily="18" charset="-120"/>
              </a:rPr>
              <a:t>varchar</a:t>
            </a:r>
            <a:r>
              <a:rPr lang="en-US" altLang="zh-TW" sz="2000">
                <a:ea typeface="新細明體" panose="02020500000000000000" pitchFamily="18" charset="-120"/>
              </a:rPr>
              <a:t>(20),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                </a:t>
            </a:r>
            <a:r>
              <a:rPr lang="en-US" altLang="zh-TW" sz="2000" i="1">
                <a:ea typeface="新細明體" panose="02020500000000000000" pitchFamily="18" charset="-120"/>
              </a:rPr>
              <a:t>salary</a:t>
            </a:r>
            <a:r>
              <a:rPr lang="en-US" altLang="zh-TW" sz="2000">
                <a:ea typeface="新細明體" panose="02020500000000000000" pitchFamily="18" charset="-120"/>
              </a:rPr>
              <a:t>           </a:t>
            </a:r>
            <a:r>
              <a:rPr lang="en-US" altLang="zh-TW" sz="2000" b="1">
                <a:ea typeface="新細明體" panose="02020500000000000000" pitchFamily="18" charset="-120"/>
              </a:rPr>
              <a:t>numeric</a:t>
            </a:r>
            <a:r>
              <a:rPr lang="en-US" altLang="zh-TW" sz="2000">
                <a:ea typeface="新細明體" panose="02020500000000000000" pitchFamily="18" charset="-120"/>
              </a:rPr>
              <a:t>(8,2),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                </a:t>
            </a:r>
            <a:r>
              <a:rPr kumimoji="0" lang="en-US" altLang="zh-TW" sz="2000" b="1">
                <a:solidFill>
                  <a:srgbClr val="0000FF"/>
                </a:solidFill>
                <a:ea typeface="新細明體" panose="02020500000000000000" pitchFamily="18" charset="-120"/>
              </a:rPr>
              <a:t>primary key</a:t>
            </a:r>
            <a:r>
              <a:rPr kumimoji="0"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(</a:t>
            </a:r>
            <a:r>
              <a:rPr kumimoji="0"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),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                    </a:t>
            </a:r>
            <a:r>
              <a:rPr lang="en-US" altLang="zh-TW" sz="2000" b="1">
                <a:solidFill>
                  <a:srgbClr val="0000FF"/>
                </a:solidFill>
                <a:ea typeface="新細明體" panose="02020500000000000000" pitchFamily="18" charset="-120"/>
              </a:rPr>
              <a:t>foreign key </a:t>
            </a:r>
            <a:r>
              <a:rPr lang="en-US" altLang="zh-TW" sz="2000" i="1">
                <a:ea typeface="新細明體" panose="02020500000000000000" pitchFamily="18" charset="-120"/>
              </a:rPr>
              <a:t>(dept_name</a:t>
            </a:r>
            <a:r>
              <a:rPr lang="en-US" altLang="zh-TW" sz="2000">
                <a:ea typeface="新細明體" panose="02020500000000000000" pitchFamily="18" charset="-120"/>
              </a:rPr>
              <a:t>) </a:t>
            </a:r>
            <a:r>
              <a:rPr lang="en-US" altLang="zh-TW" sz="2000" b="1">
                <a:solidFill>
                  <a:srgbClr val="0000FF"/>
                </a:solidFill>
                <a:ea typeface="新細明體" panose="02020500000000000000" pitchFamily="18" charset="-120"/>
              </a:rPr>
              <a:t>references</a:t>
            </a:r>
            <a:r>
              <a:rPr lang="en-US" altLang="zh-TW" sz="2000" b="1">
                <a:ea typeface="新細明體" panose="02020500000000000000" pitchFamily="18" charset="-120"/>
              </a:rPr>
              <a:t> </a:t>
            </a:r>
            <a:r>
              <a:rPr lang="en-US" altLang="zh-TW" sz="2000" i="1">
                <a:ea typeface="新細明體" panose="02020500000000000000" pitchFamily="18" charset="-120"/>
              </a:rPr>
              <a:t>department</a:t>
            </a:r>
            <a:r>
              <a:rPr kumimoji="0" lang="en-US" altLang="zh-TW" sz="2000" i="1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55638" y="5616575"/>
            <a:ext cx="81867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primary key </a:t>
            </a:r>
            <a:r>
              <a:rPr lang="en-US" altLang="zh-TW" sz="2000">
                <a:ea typeface="新細明體" panose="02020500000000000000" pitchFamily="18" charset="-120"/>
              </a:rPr>
              <a:t>declaration on an attribute automatically ensures</a:t>
            </a:r>
            <a:r>
              <a:rPr lang="en-US" altLang="zh-TW" sz="2000" b="1">
                <a:ea typeface="新細明體" panose="02020500000000000000" pitchFamily="18" charset="-120"/>
              </a:rPr>
              <a:t> not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5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Not Exists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915988"/>
            <a:ext cx="6573838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all students who have taken all courses offered in the Biology department.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65150" y="1860550"/>
            <a:ext cx="60309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select distinct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from </a:t>
            </a:r>
            <a:r>
              <a:rPr lang="en-US" altLang="zh-TW" sz="2000" i="1">
                <a:ea typeface="新細明體" panose="02020500000000000000" pitchFamily="18" charset="-120"/>
              </a:rPr>
              <a:t>student </a:t>
            </a:r>
            <a:r>
              <a:rPr lang="en-US" altLang="zh-TW" sz="2000" b="1">
                <a:ea typeface="新細明體" panose="02020500000000000000" pitchFamily="18" charset="-120"/>
              </a:rPr>
              <a:t>as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where not exists </a:t>
            </a:r>
            <a:r>
              <a:rPr lang="en-US" altLang="zh-TW" sz="2000">
                <a:ea typeface="新細明體" panose="02020500000000000000" pitchFamily="18" charset="-120"/>
              </a:rPr>
              <a:t>( (</a:t>
            </a:r>
            <a:r>
              <a:rPr lang="en-US" altLang="zh-TW" sz="2000" b="1">
                <a:ea typeface="新細明體" panose="02020500000000000000" pitchFamily="18" charset="-120"/>
              </a:rPr>
              <a:t>select 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  from </a:t>
            </a:r>
            <a:r>
              <a:rPr lang="en-US" altLang="zh-TW" sz="2000" i="1">
                <a:ea typeface="新細明體" panose="02020500000000000000" pitchFamily="18" charset="-120"/>
              </a:rPr>
              <a:t>course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  where </a:t>
            </a:r>
            <a:r>
              <a:rPr lang="en-US" altLang="zh-TW" sz="2000" i="1">
                <a:ea typeface="新細明體" panose="02020500000000000000" pitchFamily="18" charset="-120"/>
              </a:rPr>
              <a:t>dept_name </a:t>
            </a:r>
            <a:r>
              <a:rPr lang="en-US" altLang="zh-TW" sz="2000">
                <a:ea typeface="新細明體" panose="02020500000000000000" pitchFamily="18" charset="-120"/>
              </a:rPr>
              <a:t>= ’Biology’)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except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                             (</a:t>
            </a:r>
            <a:r>
              <a:rPr lang="en-US" altLang="zh-TW" sz="2000" b="1">
                <a:ea typeface="新細明體" panose="02020500000000000000" pitchFamily="18" charset="-120"/>
              </a:rPr>
              <a:t>select </a:t>
            </a:r>
            <a:r>
              <a:rPr lang="en-US" altLang="zh-TW" sz="2000" i="1"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    from </a:t>
            </a:r>
            <a:r>
              <a:rPr lang="en-US" altLang="zh-TW" sz="2000" i="1">
                <a:ea typeface="新細明體" panose="02020500000000000000" pitchFamily="18" charset="-120"/>
              </a:rPr>
              <a:t>takes </a:t>
            </a:r>
            <a:r>
              <a:rPr lang="en-US" altLang="zh-TW" sz="2000" b="1">
                <a:ea typeface="新細明體" panose="02020500000000000000" pitchFamily="18" charset="-120"/>
              </a:rPr>
              <a:t>as </a:t>
            </a:r>
            <a:r>
              <a:rPr lang="en-US" altLang="zh-TW" sz="2000" i="1">
                <a:ea typeface="新細明體" panose="02020500000000000000" pitchFamily="18" charset="-120"/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                                   where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ID </a:t>
            </a:r>
            <a:r>
              <a:rPr lang="en-US" altLang="zh-TW" sz="2000">
                <a:ea typeface="新細明體" panose="02020500000000000000" pitchFamily="18" charset="-120"/>
              </a:rPr>
              <a:t>= </a:t>
            </a:r>
            <a:r>
              <a:rPr lang="en-US" altLang="zh-TW" sz="2000" i="1"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.</a:t>
            </a:r>
            <a:r>
              <a:rPr lang="en-US" altLang="zh-TW" sz="2000" i="1">
                <a:ea typeface="新細明體" panose="02020500000000000000" pitchFamily="18" charset="-120"/>
              </a:rPr>
              <a:t>ID</a:t>
            </a:r>
            <a:r>
              <a:rPr lang="en-US" altLang="zh-TW" sz="2000">
                <a:ea typeface="新細明體" panose="02020500000000000000" pitchFamily="18" charset="-120"/>
              </a:rPr>
              <a:t>));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17525" y="5278438"/>
            <a:ext cx="44577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TW" sz="2000" dirty="0">
                <a:ea typeface="新細明體" panose="02020500000000000000" pitchFamily="18" charset="-120"/>
              </a:rPr>
              <a:t>   Note that </a:t>
            </a:r>
            <a:r>
              <a:rPr lang="en-US" altLang="zh-TW" sz="2000" i="1" dirty="0">
                <a:ea typeface="新細明體" panose="02020500000000000000" pitchFamily="18" charset="-120"/>
              </a:rPr>
              <a:t>X – Y = Ø  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  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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</a:p>
          <a:p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   Note: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Cannot write this query using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sz="2000" b="1" dirty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all</a:t>
            </a:r>
            <a:r>
              <a:rPr lang="en-US" altLang="zh-TW" sz="2000" i="1" dirty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and its variants</a:t>
            </a:r>
            <a:endParaRPr kumimoji="0"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en-US" altLang="zh-TW" sz="2000" i="1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11622" name="Rectangle 5"/>
          <p:cNvSpPr>
            <a:spLocks noChangeArrowheads="1"/>
          </p:cNvSpPr>
          <p:nvPr/>
        </p:nvSpPr>
        <p:spPr bwMode="auto">
          <a:xfrm>
            <a:off x="2846388" y="2544763"/>
            <a:ext cx="3578225" cy="957262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2914650" y="3743325"/>
            <a:ext cx="2654300" cy="955675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2720975" y="2460625"/>
            <a:ext cx="3771900" cy="2301875"/>
          </a:xfrm>
          <a:prstGeom prst="rect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HK" altLang="zh-HK">
              <a:ea typeface="新細明體" panose="02020500000000000000" pitchFamily="18" charset="-12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9775" y="1057275"/>
          <a:ext cx="1282700" cy="110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36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792664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365446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681" marB="4568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</a:tbl>
          </a:graphicData>
        </a:graphic>
      </p:graphicFrame>
      <p:sp>
        <p:nvSpPr>
          <p:cNvPr id="111639" name="TextBox 2"/>
          <p:cNvSpPr txBox="1">
            <a:spLocks noChangeArrowheads="1"/>
          </p:cNvSpPr>
          <p:nvPr/>
        </p:nvSpPr>
        <p:spPr bwMode="auto">
          <a:xfrm>
            <a:off x="6994525" y="682625"/>
            <a:ext cx="102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HK" altLang="en-US" sz="2000"/>
              <a:t>student</a:t>
            </a:r>
            <a:endParaRPr lang="en-US" altLang="en-US" sz="20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43625" y="4900613"/>
          <a:ext cx="2819400" cy="147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33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1524667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366074"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115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115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Biology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  <a:tr h="37115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Biology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59" marB="45759"/>
                </a:tc>
                <a:extLst>
                  <a:ext uri="{0D108BD9-81ED-4DB2-BD59-A6C34878D82A}">
                    <a16:rowId xmlns:a16="http://schemas.microsoft.com/office/drawing/2014/main" val="42180298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192963" y="2652713"/>
          <a:ext cx="1798637" cy="184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85">
                  <a:extLst>
                    <a:ext uri="{9D8B030D-6E8A-4147-A177-3AD203B41FA5}">
                      <a16:colId xmlns:a16="http://schemas.microsoft.com/office/drawing/2014/main" val="452411007"/>
                    </a:ext>
                  </a:extLst>
                </a:gridCol>
                <a:gridCol w="1300252">
                  <a:extLst>
                    <a:ext uri="{9D8B030D-6E8A-4147-A177-3AD203B41FA5}">
                      <a16:colId xmlns:a16="http://schemas.microsoft.com/office/drawing/2014/main" val="1754334207"/>
                    </a:ext>
                  </a:extLst>
                </a:gridCol>
              </a:tblGrid>
              <a:tr h="365509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err="1" smtClean="0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367144427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889862846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917071819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3485365688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689" marB="45689"/>
                </a:tc>
                <a:extLst>
                  <a:ext uri="{0D108BD9-81ED-4DB2-BD59-A6C34878D82A}">
                    <a16:rowId xmlns:a16="http://schemas.microsoft.com/office/drawing/2014/main" val="1358720786"/>
                  </a:ext>
                </a:extLst>
              </a:tr>
            </a:tbl>
          </a:graphicData>
        </a:graphic>
      </p:graphicFrame>
      <p:sp>
        <p:nvSpPr>
          <p:cNvPr id="111677" name="TextBox 12"/>
          <p:cNvSpPr txBox="1">
            <a:spLocks noChangeArrowheads="1"/>
          </p:cNvSpPr>
          <p:nvPr/>
        </p:nvSpPr>
        <p:spPr bwMode="auto">
          <a:xfrm>
            <a:off x="8091488" y="4522788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HK" altLang="en-US" sz="2000"/>
              <a:t>course</a:t>
            </a:r>
            <a:endParaRPr lang="en-US" altLang="en-US" sz="2000"/>
          </a:p>
        </p:txBody>
      </p:sp>
      <p:sp>
        <p:nvSpPr>
          <p:cNvPr id="111678" name="TextBox 13"/>
          <p:cNvSpPr txBox="1">
            <a:spLocks noChangeArrowheads="1"/>
          </p:cNvSpPr>
          <p:nvPr/>
        </p:nvSpPr>
        <p:spPr bwMode="auto">
          <a:xfrm>
            <a:off x="7115175" y="2286000"/>
            <a:ext cx="79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HK" altLang="en-US" sz="2000"/>
              <a:t>takes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Test for Absence of Duplicate Tuples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7891462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The </a:t>
            </a:r>
            <a:r>
              <a:rPr lang="en-US" altLang="zh-TW" sz="2000" b="1" smtClean="0">
                <a:solidFill>
                  <a:srgbClr val="000099"/>
                </a:solidFill>
                <a:ea typeface="新細明體" panose="02020500000000000000" pitchFamily="18" charset="-120"/>
              </a:rPr>
              <a:t>unique</a:t>
            </a:r>
            <a:r>
              <a:rPr lang="en-US" altLang="zh-TW" sz="2000" smtClean="0">
                <a:ea typeface="新細明體" panose="02020500000000000000" pitchFamily="18" charset="-120"/>
              </a:rPr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Find all courses that were offered at most once in 2009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TW" sz="2000" b="1" smtClean="0">
                <a:ea typeface="新細明體" panose="02020500000000000000" pitchFamily="18" charset="-120"/>
              </a:rPr>
              <a:t>    select </a:t>
            </a:r>
            <a:r>
              <a:rPr lang="en-US" altLang="zh-TW" sz="2000" i="1" smtClean="0">
                <a:ea typeface="新細明體" panose="02020500000000000000" pitchFamily="18" charset="-120"/>
              </a:rPr>
              <a:t>T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course_id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 </a:t>
            </a:r>
            <a:r>
              <a:rPr lang="en-US" altLang="zh-TW" sz="2000" b="1" smtClean="0">
                <a:ea typeface="新細明體" panose="02020500000000000000" pitchFamily="18" charset="-120"/>
              </a:rPr>
              <a:t>as </a:t>
            </a:r>
            <a:r>
              <a:rPr lang="en-US" altLang="zh-TW" sz="2000" i="1" smtClean="0">
                <a:ea typeface="新細明體" panose="02020500000000000000" pitchFamily="18" charset="-120"/>
              </a:rPr>
              <a:t>T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b="1" smtClean="0">
                <a:ea typeface="新細明體" panose="02020500000000000000" pitchFamily="18" charset="-120"/>
              </a:rPr>
              <a:t>where unique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b="1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smtClean="0">
                <a:ea typeface="新細明體" panose="02020500000000000000" pitchFamily="18" charset="-120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course_id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     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smtClean="0">
                <a:ea typeface="新細明體" panose="02020500000000000000" pitchFamily="18" charset="-120"/>
              </a:rPr>
              <a:t>section </a:t>
            </a:r>
            <a:r>
              <a:rPr lang="en-US" altLang="zh-TW" sz="2000" b="1" smtClean="0">
                <a:ea typeface="新細明體" panose="02020500000000000000" pitchFamily="18" charset="-120"/>
              </a:rPr>
              <a:t>as </a:t>
            </a:r>
            <a:r>
              <a:rPr lang="en-US" altLang="zh-TW" sz="2000" i="1" smtClean="0">
                <a:ea typeface="新細明體" panose="02020500000000000000" pitchFamily="18" charset="-120"/>
              </a:rPr>
              <a:t>R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     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smtClean="0">
                <a:ea typeface="新細明體" panose="02020500000000000000" pitchFamily="18" charset="-120"/>
              </a:rPr>
              <a:t>T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course_id</a:t>
            </a:r>
            <a:r>
              <a:rPr lang="en-US" altLang="zh-TW" sz="2000" smtClean="0">
                <a:ea typeface="新細明體" panose="02020500000000000000" pitchFamily="18" charset="-120"/>
              </a:rPr>
              <a:t>= </a:t>
            </a:r>
            <a:r>
              <a:rPr lang="en-US" altLang="zh-TW" sz="2000" i="1" smtClean="0">
                <a:ea typeface="新細明體" panose="02020500000000000000" pitchFamily="18" charset="-120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course_id 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                  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and </a:t>
            </a:r>
            <a:r>
              <a:rPr lang="en-US" altLang="zh-TW" sz="2000" i="1" smtClean="0">
                <a:ea typeface="新細明體" panose="02020500000000000000" pitchFamily="18" charset="-120"/>
              </a:rPr>
              <a:t>R</a:t>
            </a:r>
            <a:r>
              <a:rPr lang="en-US" altLang="zh-TW" sz="2000" smtClean="0">
                <a:ea typeface="新細明體" panose="02020500000000000000" pitchFamily="18" charset="-120"/>
              </a:rPr>
              <a:t>.</a:t>
            </a:r>
            <a:r>
              <a:rPr lang="en-US" altLang="zh-TW" sz="2000" i="1" smtClean="0">
                <a:ea typeface="新細明體" panose="02020500000000000000" pitchFamily="18" charset="-120"/>
              </a:rPr>
              <a:t>year </a:t>
            </a:r>
            <a:r>
              <a:rPr lang="en-US" altLang="zh-TW" sz="2000" smtClean="0">
                <a:ea typeface="新細明體" panose="02020500000000000000" pitchFamily="18" charset="-120"/>
              </a:rPr>
              <a:t>= 2009);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Derived Relations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117600"/>
            <a:ext cx="784860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smtClean="0">
                <a:ea typeface="新細明體" panose="02020500000000000000" pitchFamily="18" charset="-120"/>
              </a:rPr>
              <a:t>SQL allows a subquery expression to be used in the </a:t>
            </a:r>
            <a:r>
              <a:rPr lang="en-US" altLang="zh-TW" b="1" smtClean="0">
                <a:ea typeface="新細明體" panose="02020500000000000000" pitchFamily="18" charset="-120"/>
              </a:rPr>
              <a:t>from </a:t>
            </a:r>
            <a:r>
              <a:rPr lang="en-US" altLang="zh-TW" smtClean="0">
                <a:ea typeface="新細明體" panose="02020500000000000000" pitchFamily="18" charset="-120"/>
              </a:rPr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smtClean="0">
                <a:ea typeface="新細明體" panose="02020500000000000000" pitchFamily="18" charset="-120"/>
              </a:rPr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b="1" smtClean="0">
                <a:ea typeface="新細明體" panose="02020500000000000000" pitchFamily="18" charset="-120"/>
              </a:rPr>
              <a:t>    select </a:t>
            </a:r>
            <a:r>
              <a:rPr lang="en-US" altLang="zh-TW" i="1" smtClean="0">
                <a:ea typeface="新細明體" panose="02020500000000000000" pitchFamily="18" charset="-120"/>
              </a:rPr>
              <a:t>dept_name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avg_salary</a:t>
            </a:r>
            <a:br>
              <a:rPr lang="en-US" altLang="zh-TW" i="1" smtClean="0">
                <a:ea typeface="新細明體" panose="02020500000000000000" pitchFamily="18" charset="-120"/>
              </a:rPr>
            </a:br>
            <a:r>
              <a:rPr lang="en-US" altLang="zh-TW" b="1" smtClean="0">
                <a:ea typeface="新細明體" panose="02020500000000000000" pitchFamily="18" charset="-120"/>
              </a:rPr>
              <a:t>from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select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, </a:t>
            </a:r>
            <a:b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                      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avg </a:t>
            </a: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salary</a:t>
            </a: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as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avg_salary</a:t>
            </a:r>
            <a:b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from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instructor</a:t>
            </a:r>
            <a:b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group by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b="1" smtClean="0">
                <a:ea typeface="新細明體" panose="02020500000000000000" pitchFamily="18" charset="-120"/>
              </a:rPr>
              <a:t>where </a:t>
            </a:r>
            <a:r>
              <a:rPr lang="en-US" altLang="zh-TW" i="1" smtClean="0">
                <a:ea typeface="新細明體" panose="02020500000000000000" pitchFamily="18" charset="-120"/>
              </a:rPr>
              <a:t>avg_salary </a:t>
            </a:r>
            <a:r>
              <a:rPr lang="en-US" altLang="zh-TW" smtClean="0">
                <a:ea typeface="新細明體" panose="02020500000000000000" pitchFamily="18" charset="-120"/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smtClean="0">
                <a:ea typeface="新細明體" panose="02020500000000000000" pitchFamily="18" charset="-120"/>
              </a:rPr>
              <a:t>Note that we do not need to use the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b="1" smtClean="0">
                <a:ea typeface="新細明體" panose="02020500000000000000" pitchFamily="18" charset="-120"/>
              </a:rPr>
              <a:t>having </a:t>
            </a:r>
            <a:r>
              <a:rPr lang="en-US" altLang="zh-TW" smtClean="0">
                <a:ea typeface="新細明體" panose="02020500000000000000" pitchFamily="18" charset="-120"/>
              </a:rPr>
              <a:t>clause.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smtClean="0">
                <a:ea typeface="新細明體" panose="02020500000000000000" pitchFamily="18" charset="-120"/>
              </a:rPr>
              <a:t>Another way to write above query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b="1" smtClean="0">
                <a:ea typeface="新細明體" panose="02020500000000000000" pitchFamily="18" charset="-120"/>
              </a:rPr>
              <a:t>    select </a:t>
            </a:r>
            <a:r>
              <a:rPr lang="en-US" altLang="zh-TW" i="1" smtClean="0">
                <a:ea typeface="新細明體" panose="02020500000000000000" pitchFamily="18" charset="-120"/>
              </a:rPr>
              <a:t>dept_name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avg_salary</a:t>
            </a:r>
            <a:br>
              <a:rPr lang="en-US" altLang="zh-TW" i="1" smtClean="0">
                <a:ea typeface="新細明體" panose="02020500000000000000" pitchFamily="18" charset="-120"/>
              </a:rPr>
            </a:br>
            <a:r>
              <a:rPr lang="en-US" altLang="zh-TW" b="1" smtClean="0">
                <a:ea typeface="新細明體" panose="02020500000000000000" pitchFamily="18" charset="-120"/>
              </a:rPr>
              <a:t>from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select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avg </a:t>
            </a: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salary</a:t>
            </a: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/>
            </a:r>
            <a:b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from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instructor</a:t>
            </a:r>
            <a:b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</a:b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           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group by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b="1" smtClean="0">
                <a:solidFill>
                  <a:srgbClr val="0000FF"/>
                </a:solidFill>
                <a:ea typeface="新細明體" panose="02020500000000000000" pitchFamily="18" charset="-120"/>
              </a:rPr>
              <a:t>as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dept_avg </a:t>
            </a: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dept_name</a:t>
            </a:r>
            <a:r>
              <a:rPr lang="en-US" altLang="zh-TW" smtClean="0">
                <a:solidFill>
                  <a:srgbClr val="0000FF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solidFill>
                  <a:srgbClr val="0000FF"/>
                </a:solidFill>
                <a:ea typeface="新細明體" panose="02020500000000000000" pitchFamily="18" charset="-120"/>
              </a:rPr>
              <a:t>avg_salary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TW" b="1" smtClean="0">
                <a:ea typeface="新細明體" panose="02020500000000000000" pitchFamily="18" charset="-120"/>
              </a:rPr>
              <a:t>    where </a:t>
            </a:r>
            <a:r>
              <a:rPr lang="en-US" altLang="zh-TW" i="1" smtClean="0">
                <a:ea typeface="新細明體" panose="02020500000000000000" pitchFamily="18" charset="-120"/>
              </a:rPr>
              <a:t>avg_salary </a:t>
            </a:r>
            <a:r>
              <a:rPr lang="en-US" altLang="zh-TW" smtClean="0">
                <a:ea typeface="新細明體" panose="02020500000000000000" pitchFamily="18" charset="-120"/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zh-TW" smtClean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115716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592763" y="2017713"/>
            <a:ext cx="3252787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With Clause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441" y="910545"/>
            <a:ext cx="6346824" cy="4903787"/>
          </a:xfrm>
        </p:spPr>
        <p:txBody>
          <a:bodyPr/>
          <a:lstStyle/>
          <a:p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b="1" dirty="0" smtClean="0">
                <a:solidFill>
                  <a:srgbClr val="000099"/>
                </a:solidFill>
                <a:ea typeface="新細明體" panose="02020500000000000000" pitchFamily="18" charset="-120"/>
              </a:rPr>
              <a:t>with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clause provides a way of defining a temporary view whose definition is available only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to the query in which the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with</a:t>
            </a:r>
            <a:r>
              <a:rPr lang="en-US" altLang="zh-TW" sz="2000" b="1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clause occurs. 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Find all departments with the maximum budget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     with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max_budget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value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as </a:t>
            </a:r>
            <a:br>
              <a:rPr lang="en-US" altLang="zh-TW" sz="2000" b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max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budget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department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budget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department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max_budget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department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.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budget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=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max_budget.value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77" y="982570"/>
            <a:ext cx="2426773" cy="2487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3158" y="3394970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department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Modification of the Database – Deletion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	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delete 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  <a:r>
              <a:rPr lang="en-US" altLang="zh-TW" sz="2000" dirty="0" smtClean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zh-TW" sz="2000" dirty="0" smtClean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Delete all instructors from the Finance department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        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delete 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 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= ’Finance’;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zh-TW" sz="2000" dirty="0" smtClean="0">
              <a:ea typeface="新細明體" panose="02020500000000000000" pitchFamily="18" charset="-12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Delete all tuples in the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TW" sz="2000" b="1" dirty="0" smtClean="0">
                <a:ea typeface="新細明體" panose="02020500000000000000" pitchFamily="18" charset="-120"/>
              </a:rPr>
              <a:t>		delete 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 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in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                                    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department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                                      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building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Example Query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9663"/>
            <a:ext cx="7661275" cy="1268412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Delete all instructors whose salary is less than the average salary of instructors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1162916" y="1929679"/>
            <a:ext cx="7415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delete from </a:t>
            </a:r>
            <a:r>
              <a:rPr lang="en-US" altLang="zh-TW" sz="2000" i="1" dirty="0">
                <a:ea typeface="新細明體" panose="02020500000000000000" pitchFamily="18" charset="-120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>
                <a:ea typeface="新細明體" panose="02020500000000000000" pitchFamily="18" charset="-120"/>
              </a:rPr>
              <a:t>salary </a:t>
            </a:r>
            <a:r>
              <a:rPr lang="en-US" altLang="zh-TW" sz="2000" dirty="0">
                <a:ea typeface="新細明體" panose="02020500000000000000" pitchFamily="18" charset="-120"/>
              </a:rPr>
              <a:t>&lt; (</a:t>
            </a:r>
            <a:r>
              <a:rPr lang="en-US" altLang="zh-TW" sz="2000" b="1" dirty="0">
                <a:ea typeface="新細明體" panose="02020500000000000000" pitchFamily="18" charset="-120"/>
              </a:rPr>
              <a:t>select </a:t>
            </a:r>
            <a:r>
              <a:rPr lang="en-US" altLang="zh-TW" sz="2000" b="1" dirty="0" err="1">
                <a:ea typeface="新細明體" panose="02020500000000000000" pitchFamily="18" charset="-120"/>
              </a:rPr>
              <a:t>avg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salary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b="1" dirty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>
                <a:ea typeface="新細明體" panose="02020500000000000000" pitchFamily="18" charset="-120"/>
              </a:rPr>
              <a:t>instructor</a:t>
            </a:r>
            <a:r>
              <a:rPr lang="en-US" altLang="zh-TW" sz="20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706005" y="2844873"/>
            <a:ext cx="4734213" cy="29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Problem</a:t>
            </a:r>
            <a:r>
              <a:rPr lang="en-US" altLang="zh-TW" sz="1800" dirty="0">
                <a:ea typeface="新細明體" panose="02020500000000000000" pitchFamily="18" charset="-120"/>
              </a:rPr>
              <a:t>:  as </a:t>
            </a:r>
            <a:r>
              <a:rPr lang="en-US" altLang="zh-TW" sz="2000" dirty="0">
                <a:ea typeface="新細明體" panose="02020500000000000000" pitchFamily="18" charset="-120"/>
              </a:rPr>
              <a:t>we</a:t>
            </a:r>
            <a:r>
              <a:rPr lang="en-US" altLang="zh-TW" sz="1800" dirty="0">
                <a:ea typeface="新細明體" panose="02020500000000000000" pitchFamily="18" charset="-120"/>
              </a:rPr>
              <a:t> delete tuples from instructor, the average salary changes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Solution used in </a:t>
            </a:r>
            <a:r>
              <a:rPr lang="en-US" altLang="zh-TW" sz="180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SQL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: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800" dirty="0" smtClean="0">
                <a:ea typeface="新細明體" panose="02020500000000000000" pitchFamily="18" charset="-120"/>
              </a:rPr>
              <a:t>First</a:t>
            </a:r>
            <a:r>
              <a:rPr lang="en-US" altLang="zh-TW" sz="1800" dirty="0">
                <a:ea typeface="新細明體" panose="02020500000000000000" pitchFamily="18" charset="-120"/>
              </a:rPr>
              <a:t>, compute </a:t>
            </a:r>
            <a:r>
              <a:rPr lang="en-US" altLang="zh-TW" sz="1800" b="1" dirty="0" err="1">
                <a:ea typeface="新細明體" panose="02020500000000000000" pitchFamily="18" charset="-120"/>
              </a:rPr>
              <a:t>avg</a:t>
            </a:r>
            <a:r>
              <a:rPr lang="en-US" altLang="zh-TW" sz="1800" dirty="0">
                <a:ea typeface="新細明體" panose="02020500000000000000" pitchFamily="18" charset="-120"/>
              </a:rPr>
              <a:t> salary and find all tuples to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delete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800" dirty="0" smtClean="0">
                <a:ea typeface="新細明體" panose="02020500000000000000" pitchFamily="18" charset="-120"/>
              </a:rPr>
              <a:t>Next</a:t>
            </a:r>
            <a:r>
              <a:rPr lang="en-US" altLang="zh-TW" sz="1800" dirty="0">
                <a:ea typeface="新細明體" panose="02020500000000000000" pitchFamily="18" charset="-120"/>
              </a:rPr>
              <a:t>, delete all tuples found above (without </a:t>
            </a:r>
            <a:r>
              <a:rPr lang="en-US" altLang="zh-TW" sz="1800" dirty="0" err="1" smtClean="0">
                <a:ea typeface="新細明體" panose="02020500000000000000" pitchFamily="18" charset="-120"/>
              </a:rPr>
              <a:t>recomputing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b="1" dirty="0" err="1">
                <a:ea typeface="新細明體" panose="02020500000000000000" pitchFamily="18" charset="-120"/>
              </a:rPr>
              <a:t>avg</a:t>
            </a:r>
            <a:r>
              <a:rPr lang="en-US" altLang="zh-TW" sz="1800" dirty="0">
                <a:ea typeface="新細明體" panose="02020500000000000000" pitchFamily="18" charset="-120"/>
              </a:rPr>
              <a:t> or retesting the tuples) </a:t>
            </a:r>
            <a:endParaRPr kumimoji="0" lang="en-US" altLang="zh-TW" sz="1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77800"/>
            <a:ext cx="8077200" cy="4572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Modification of the Database – Insertion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Add a new tuple to 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TW" sz="2000" b="1" smtClean="0">
                <a:ea typeface="新細明體" panose="02020500000000000000" pitchFamily="18" charset="-120"/>
              </a:rPr>
              <a:t>	      insert into 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values </a:t>
            </a:r>
            <a:r>
              <a:rPr lang="en-US" altLang="zh-TW" sz="2000" smtClean="0">
                <a:ea typeface="新細明體" panose="02020500000000000000" pitchFamily="18" charset="-120"/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or equivalently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insert into 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 </a:t>
            </a:r>
            <a:r>
              <a:rPr lang="en-US" altLang="zh-TW" sz="2000" smtClean="0">
                <a:ea typeface="新細明體" panose="02020500000000000000" pitchFamily="18" charset="-120"/>
              </a:rPr>
              <a:t>(</a:t>
            </a:r>
            <a:r>
              <a:rPr lang="en-US" altLang="zh-TW" sz="2000" i="1" smtClean="0">
                <a:ea typeface="新細明體" panose="02020500000000000000" pitchFamily="18" charset="-120"/>
              </a:rPr>
              <a:t>course_id</a:t>
            </a:r>
            <a:r>
              <a:rPr lang="en-US" altLang="zh-TW" sz="2000" smtClean="0">
                <a:ea typeface="新細明體" panose="02020500000000000000" pitchFamily="18" charset="-120"/>
              </a:rPr>
              <a:t>, </a:t>
            </a:r>
            <a:r>
              <a:rPr lang="en-US" altLang="zh-TW" sz="2000" i="1" smtClean="0">
                <a:ea typeface="新細明體" panose="02020500000000000000" pitchFamily="18" charset="-120"/>
              </a:rPr>
              <a:t>title</a:t>
            </a:r>
            <a:r>
              <a:rPr lang="en-US" altLang="zh-TW" sz="2000" smtClean="0">
                <a:ea typeface="新細明體" panose="02020500000000000000" pitchFamily="18" charset="-120"/>
              </a:rPr>
              <a:t>, </a:t>
            </a:r>
            <a:r>
              <a:rPr lang="en-US" altLang="zh-TW" sz="2000" i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smtClean="0">
                <a:ea typeface="新細明體" panose="02020500000000000000" pitchFamily="18" charset="-120"/>
              </a:rPr>
              <a:t>, </a:t>
            </a:r>
            <a:r>
              <a:rPr lang="en-US" altLang="zh-TW" sz="2000" i="1" smtClean="0">
                <a:ea typeface="新細明體" panose="02020500000000000000" pitchFamily="18" charset="-120"/>
              </a:rPr>
              <a:t>credits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br>
              <a:rPr lang="en-US" altLang="zh-TW" sz="2000" smtClean="0">
                <a:ea typeface="新細明體" panose="02020500000000000000" pitchFamily="18" charset="-120"/>
              </a:rPr>
            </a:br>
            <a:r>
              <a:rPr lang="en-US" altLang="zh-TW" sz="2000" smtClean="0">
                <a:ea typeface="新細明體" panose="02020500000000000000" pitchFamily="18" charset="-120"/>
              </a:rPr>
              <a:t>  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values </a:t>
            </a:r>
            <a:r>
              <a:rPr lang="en-US" altLang="zh-TW" sz="2000" smtClean="0">
                <a:ea typeface="新細明體" panose="02020500000000000000" pitchFamily="18" charset="-120"/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Add a new tuple to </a:t>
            </a:r>
            <a:r>
              <a:rPr lang="en-US" altLang="zh-TW" sz="2000" i="1" smtClean="0">
                <a:ea typeface="新細明體" panose="02020500000000000000" pitchFamily="18" charset="-120"/>
              </a:rPr>
              <a:t>student </a:t>
            </a:r>
            <a:r>
              <a:rPr lang="en-US" altLang="zh-TW" sz="2000" smtClean="0">
                <a:ea typeface="新細明體" panose="02020500000000000000" pitchFamily="18" charset="-120"/>
              </a:rPr>
              <a:t>with </a:t>
            </a:r>
            <a:r>
              <a:rPr lang="en-US" altLang="zh-TW" sz="2000" i="1" smtClean="0">
                <a:ea typeface="新細明體" panose="02020500000000000000" pitchFamily="18" charset="-120"/>
              </a:rPr>
              <a:t>tot_creds </a:t>
            </a:r>
            <a:r>
              <a:rPr lang="en-US" altLang="zh-TW" sz="2000" smtClean="0">
                <a:ea typeface="新細明體" panose="02020500000000000000" pitchFamily="18" charset="-120"/>
              </a:rPr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TW" sz="2000" b="1" smtClean="0">
                <a:ea typeface="新細明體" panose="02020500000000000000" pitchFamily="18" charset="-120"/>
              </a:rPr>
              <a:t>	      insert into </a:t>
            </a:r>
            <a:r>
              <a:rPr lang="en-US" altLang="zh-TW" sz="2000" i="1" smtClean="0">
                <a:ea typeface="新細明體" panose="02020500000000000000" pitchFamily="18" charset="-120"/>
              </a:rPr>
              <a:t>student</a:t>
            </a:r>
            <a:br>
              <a:rPr lang="en-US" altLang="zh-TW" sz="2000" i="1" smtClean="0">
                <a:ea typeface="新細明體" panose="02020500000000000000" pitchFamily="18" charset="-120"/>
              </a:rPr>
            </a:br>
            <a:r>
              <a:rPr lang="en-US" altLang="zh-TW" sz="2000" i="1" smtClean="0">
                <a:ea typeface="新細明體" panose="02020500000000000000" pitchFamily="18" charset="-120"/>
              </a:rPr>
              <a:t>             </a:t>
            </a:r>
            <a:r>
              <a:rPr lang="en-US" altLang="zh-TW" sz="2000" b="1" smtClean="0">
                <a:ea typeface="新細明體" panose="02020500000000000000" pitchFamily="18" charset="-120"/>
              </a:rPr>
              <a:t>values </a:t>
            </a:r>
            <a:r>
              <a:rPr lang="en-US" altLang="zh-TW" sz="2000" smtClean="0">
                <a:ea typeface="新細明體" panose="02020500000000000000" pitchFamily="18" charset="-120"/>
              </a:rPr>
              <a:t>(’3003’, ’Green’, ’Finance’, </a:t>
            </a:r>
            <a:r>
              <a:rPr lang="en-US" altLang="zh-TW" sz="2000" i="1" smtClean="0">
                <a:ea typeface="新細明體" panose="02020500000000000000" pitchFamily="18" charset="-120"/>
              </a:rPr>
              <a:t>null</a:t>
            </a:r>
            <a:r>
              <a:rPr lang="en-US" altLang="zh-TW" sz="2000" smtClean="0">
                <a:ea typeface="新細明體" panose="02020500000000000000" pitchFamily="18" charset="-120"/>
              </a:rPr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03200"/>
            <a:ext cx="8058150" cy="4572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Modification of the Database – Insertion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Add all instructors to the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student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relation with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tot_creds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set to 0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	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insert into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student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	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ID, name,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>   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  instructor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endParaRPr lang="en-US" altLang="zh-TW" sz="2000" i="1" dirty="0" smtClean="0">
              <a:ea typeface="新細明體" panose="02020500000000000000" pitchFamily="18" charset="-120"/>
            </a:endParaRPr>
          </a:p>
          <a:p>
            <a:pPr>
              <a:tabLst>
                <a:tab pos="908050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from where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statement is evaluated fully before any of its results are inserted into the relation (otherwise queries like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insert into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table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1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*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table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1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would cause problems)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Modification of the Database – Updates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Increase salaries of instructors whose salary is over $100,000 by 3%, and all others receive a 5% raise</a:t>
            </a:r>
          </a:p>
          <a:p>
            <a:pPr lvl="1">
              <a:tabLst>
                <a:tab pos="2336800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Write two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update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	           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update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b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      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set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 1.03</a:t>
            </a:r>
            <a:b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      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&gt; 100000;</a:t>
            </a:r>
            <a:b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update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instructor</a:t>
            </a:r>
            <a:b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       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set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 1.05</a:t>
            </a:r>
            <a:b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             </a:t>
            </a:r>
            <a:r>
              <a:rPr lang="en-US" altLang="zh-TW" sz="2000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salary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The order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A typical SQL query has the form: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...,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0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r</a:t>
            </a:r>
            <a:r>
              <a:rPr lang="en-US" altLang="zh-TW" sz="2000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...,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r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</a:rPr>
              <a:t>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P</a:t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1">
              <a:tabLst>
                <a:tab pos="2055813" algn="l"/>
              </a:tabLst>
            </a:pPr>
            <a:r>
              <a:rPr lang="en-US" altLang="zh-TW" sz="20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i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zh-TW" sz="2000" i="1" dirty="0" err="1" smtClean="0">
                <a:ea typeface="新細明體" panose="02020500000000000000" pitchFamily="18" charset="-120"/>
              </a:rPr>
              <a:t>r</a:t>
            </a:r>
            <a:r>
              <a:rPr lang="en-US" altLang="zh-TW" sz="2000" i="1" baseline="-25000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zh-TW" sz="20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result of an SQL query is a relation.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The select Clause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corresponds to the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projection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Example: find the names of all instructors: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name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</a:p>
        </p:txBody>
      </p:sp>
      <p:pic>
        <p:nvPicPr>
          <p:cNvPr id="17412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3606800" y="2897823"/>
            <a:ext cx="455453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The select Clause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540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To force the elimination of duplicates, insert the keyword </a:t>
            </a:r>
            <a:r>
              <a:rPr lang="en-US" altLang="zh-TW" sz="2000" b="1" dirty="0" smtClean="0">
                <a:solidFill>
                  <a:srgbClr val="000099"/>
                </a:solidFill>
                <a:ea typeface="新細明體" panose="02020500000000000000" pitchFamily="18" charset="-120"/>
              </a:rPr>
              <a:t>distinct</a:t>
            </a:r>
            <a:r>
              <a:rPr lang="en-US" altLang="zh-TW" sz="2000" b="1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after select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Find the names of all departments with instructor,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2000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distinct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keyword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all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specifies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that  duplicates not to be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removed.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2000" b="1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 smtClean="0">
                <a:ea typeface="新細明體" panose="02020500000000000000" pitchFamily="18" charset="-120"/>
              </a:rPr>
              <a:t>dept_name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/>
            </a:r>
            <a:br>
              <a:rPr lang="en-US" altLang="zh-TW" sz="2000" i="1" dirty="0" smtClean="0"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</a:p>
        </p:txBody>
      </p:sp>
      <p:pic>
        <p:nvPicPr>
          <p:cNvPr id="19460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4652963" y="2826440"/>
            <a:ext cx="3925887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The select Clause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7075"/>
            <a:ext cx="8105775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TW" sz="2000" b="1" dirty="0" smtClean="0">
                <a:ea typeface="新細明體" panose="02020500000000000000" pitchFamily="18" charset="-120"/>
              </a:rPr>
              <a:t>	      select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b="1" dirty="0" smtClean="0">
                <a:solidFill>
                  <a:srgbClr val="000099"/>
                </a:solidFill>
                <a:ea typeface="新細明體" panose="02020500000000000000" pitchFamily="18" charset="-120"/>
              </a:rPr>
              <a:t>select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clause can contain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arithmetic expressions involving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the operation, +, –, </a:t>
            </a:r>
            <a:r>
              <a:rPr lang="en-US" altLang="zh-TW" sz="2000" dirty="0" smtClean="0">
                <a:solidFill>
                  <a:srgbClr val="C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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and /, and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operating on constants or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attributes of tuples.</a:t>
            </a:r>
          </a:p>
          <a:p>
            <a:pPr>
              <a:tabLst>
                <a:tab pos="2055813" algn="l"/>
              </a:tabLst>
            </a:pPr>
            <a:r>
              <a:rPr lang="en-US" altLang="zh-TW" sz="2000" dirty="0" smtClean="0">
                <a:ea typeface="新細明體" panose="02020500000000000000" pitchFamily="18" charset="-120"/>
              </a:rPr>
              <a:t>The query: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TW" sz="2000" b="1" dirty="0" smtClean="0">
                <a:ea typeface="新細明體" panose="02020500000000000000" pitchFamily="18" charset="-120"/>
              </a:rPr>
              <a:t>	      select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ID, name, salary/12</a:t>
            </a:r>
            <a:r>
              <a:rPr lang="en-US" altLang="zh-TW" sz="2000" dirty="0" smtClean="0">
                <a:ea typeface="新細明體" panose="02020500000000000000" pitchFamily="18" charset="-120"/>
              </a:rPr>
              <a:t/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      </a:t>
            </a:r>
            <a:r>
              <a:rPr lang="en-US" altLang="zh-TW" sz="2000" b="1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instructor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TW" sz="2000" i="1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would return a relation where the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value of the attribute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salary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is </a:t>
            </a:r>
            <a:br>
              <a:rPr lang="en-US" altLang="zh-TW" sz="2000" dirty="0" smtClean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divided by 12.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21508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5457190" y="1701800"/>
            <a:ext cx="32035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19982</TotalTime>
  <Words>2454</Words>
  <Application>Microsoft Office PowerPoint</Application>
  <PresentationFormat>On-screen Show (4:3)</PresentationFormat>
  <Paragraphs>708</Paragraphs>
  <Slides>58</Slides>
  <Notes>58</Notes>
  <HiddenSlides>0</HiddenSlides>
  <MMClips>0</MMClips>
  <ScaleCrop>false</ScaleCrop>
  <HeadingPairs>
    <vt:vector size="10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Monotype Sorts</vt:lpstr>
      <vt:lpstr>ＭＳ Ｐゴシック</vt:lpstr>
      <vt:lpstr>新細明體</vt:lpstr>
      <vt:lpstr>Arial</vt:lpstr>
      <vt:lpstr>Cambria Math</vt:lpstr>
      <vt:lpstr>Century Gothic</vt:lpstr>
      <vt:lpstr>Helvetica</vt:lpstr>
      <vt:lpstr>Symbol</vt:lpstr>
      <vt:lpstr>Times New Roman</vt:lpstr>
      <vt:lpstr>Webdings</vt:lpstr>
      <vt:lpstr>Wingdings</vt:lpstr>
      <vt:lpstr>2_db-5-grey</vt:lpstr>
      <vt:lpstr>Clip</vt:lpstr>
      <vt:lpstr>Chapter 3: Introduction to SQL</vt:lpstr>
      <vt:lpstr>Chapter 3:  Introduction to SQL</vt:lpstr>
      <vt:lpstr>Domain Types in SQL</vt:lpstr>
      <vt:lpstr>Create Table Construct</vt:lpstr>
      <vt:lpstr>Integrity Constraints in Create Table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</vt:lpstr>
      <vt:lpstr>Schema Diagram for University Database</vt:lpstr>
      <vt:lpstr>Joins (1)</vt:lpstr>
      <vt:lpstr>Joins (2)</vt:lpstr>
      <vt:lpstr>Natural Join (1)</vt:lpstr>
      <vt:lpstr>Natural Join (2)</vt:lpstr>
      <vt:lpstr>Natural Join (3)</vt:lpstr>
      <vt:lpstr>Natural Join (4)</vt:lpstr>
      <vt:lpstr>Natural Join (5)</vt:lpstr>
      <vt:lpstr>The Rename Operation (1)</vt:lpstr>
      <vt:lpstr>The Rename Operation (2)</vt:lpstr>
      <vt:lpstr>String Operations</vt:lpstr>
      <vt:lpstr>Like Predicate</vt:lpstr>
      <vt:lpstr>Ordering the Display of Tuples</vt:lpstr>
      <vt:lpstr>Where Clause Predicates</vt:lpstr>
      <vt:lpstr>Set Operations</vt:lpstr>
      <vt:lpstr>Set Operations</vt:lpstr>
      <vt:lpstr>Null Values</vt:lpstr>
      <vt:lpstr>Null Values and Three Valued Logic</vt:lpstr>
      <vt:lpstr>Null Values</vt:lpstr>
      <vt:lpstr>Aggregate Functions (1)</vt:lpstr>
      <vt:lpstr>Aggregate Functions (2)</vt:lpstr>
      <vt:lpstr>Aggregate Functions (3)</vt:lpstr>
      <vt:lpstr>Aggregate Functions (4)</vt:lpstr>
      <vt:lpstr>Aggregate and Group By (1)</vt:lpstr>
      <vt:lpstr>Aggregate and Group By (2)</vt:lpstr>
      <vt:lpstr>Aggregate Functions – Having Clause</vt:lpstr>
      <vt:lpstr>Null Values and Aggregates</vt:lpstr>
      <vt:lpstr>Aggregation &amp; Null Values by MySQL</vt:lpstr>
      <vt:lpstr>Nested Subqueries</vt:lpstr>
      <vt:lpstr>Example Query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Correlation Variables</vt:lpstr>
      <vt:lpstr>Not Exists</vt:lpstr>
      <vt:lpstr>Test for Absence of Duplicate Tuples</vt:lpstr>
      <vt:lpstr>Derived Relations</vt:lpstr>
      <vt:lpstr>With Clause</vt:lpstr>
      <vt:lpstr>Modification of the Database – Deletion</vt:lpstr>
      <vt:lpstr>Example Query</vt:lpstr>
      <vt:lpstr>Modification of the Database – Insertion</vt:lpstr>
      <vt:lpstr>Modification of the Database – Insertion</vt:lpstr>
      <vt:lpstr>Modification of the Database – Updates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Prof. Jeffrey X. Yu</cp:lastModifiedBy>
  <cp:revision>301</cp:revision>
  <cp:lastPrinted>2005-01-10T21:51:57Z</cp:lastPrinted>
  <dcterms:created xsi:type="dcterms:W3CDTF">1999-11-04T20:50:09Z</dcterms:created>
  <dcterms:modified xsi:type="dcterms:W3CDTF">2021-10-22T02:56:30Z</dcterms:modified>
</cp:coreProperties>
</file>