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87" r:id="rId2"/>
    <p:sldId id="288" r:id="rId3"/>
    <p:sldId id="325" r:id="rId4"/>
    <p:sldId id="326" r:id="rId5"/>
    <p:sldId id="386" r:id="rId6"/>
    <p:sldId id="392" r:id="rId7"/>
    <p:sldId id="393" r:id="rId8"/>
    <p:sldId id="388" r:id="rId9"/>
    <p:sldId id="389" r:id="rId10"/>
    <p:sldId id="390" r:id="rId11"/>
    <p:sldId id="394" r:id="rId12"/>
  </p:sldIdLst>
  <p:sldSz cx="9144000" cy="6858000" type="screen4x3"/>
  <p:notesSz cx="6997700" cy="9283700"/>
  <p:custShowLst>
    <p:custShow name="Custom Show 1" id="0">
      <p:sldLst>
        <p:sld r:id="rId2"/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CC"/>
    <a:srgbClr val="993300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7" y="10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C1B9F7BE-8A18-4557-9121-1F2095846E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F90C1BE-B381-49CD-B3BA-E472A0C2A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2A5AE5-CCFD-45F3-A0AF-F4228BC1B53C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87269BB-8F5C-40ED-A555-E2E1FD6FD2CD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87269BB-8F5C-40ED-A555-E2E1FD6FD2CD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2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87C5B94-FD45-476B-B2A4-C34377B24675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EFF068-92BC-41B4-AB9A-D347B7FCBDA0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25997C-83F1-484D-950F-4F36797EED87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24DF92A-75D9-4D7C-9B7E-2B860A83353B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56F9C9B-297D-4635-AFF8-16A3A52A2180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E1BE557-3403-4D53-8062-AD22883ACFFF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smtClean="0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 smtClean="0">
                <a:solidFill>
                  <a:srgbClr val="CC3300"/>
                </a:solidFill>
              </a:rPr>
              <a:t>th</a:t>
            </a:r>
            <a:r>
              <a:rPr lang="en-US" altLang="en-US" b="1" smtClean="0">
                <a:solidFill>
                  <a:srgbClr val="CC3300"/>
                </a:solidFill>
              </a:rPr>
              <a:t> Ed</a:t>
            </a:r>
            <a:r>
              <a:rPr lang="en-US" altLang="en-US" smtClean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smtClean="0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 smtClean="0">
                <a:solidFill>
                  <a:srgbClr val="CC3300"/>
                </a:solidFill>
              </a:rPr>
            </a:br>
            <a:r>
              <a:rPr lang="en-US" altLang="en-US" sz="1200" b="1" smtClean="0">
                <a:solidFill>
                  <a:srgbClr val="CC3300"/>
                </a:solidFill>
              </a:rPr>
              <a:t>See </a:t>
            </a:r>
            <a:r>
              <a:rPr lang="en-US" altLang="en-US" sz="1200" b="1" smtClean="0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 smtClean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83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426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9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7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37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24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60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000099"/>
                </a:solidFill>
              </a:rPr>
              <a:t>5.</a:t>
            </a:r>
            <a:fld id="{7830B60D-0C1E-42E1-989D-71E287BCC8BC}" type="slidenum">
              <a:rPr lang="en-US" altLang="en-US" sz="1000" b="1" smtClean="0">
                <a:solidFill>
                  <a:srgbClr val="0000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rgbClr val="000099"/>
              </a:solidFill>
            </a:endParaRPr>
          </a:p>
        </p:txBody>
      </p:sp>
      <p:sp>
        <p:nvSpPr>
          <p:cNvPr id="48538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5383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000099"/>
                </a:solidFill>
              </a:rPr>
              <a:t>Database System Concepts - 6</a:t>
            </a:r>
            <a:r>
              <a:rPr lang="en-US" altLang="en-US" sz="1000" b="1" baseline="30000" smtClean="0">
                <a:solidFill>
                  <a:srgbClr val="000099"/>
                </a:solidFill>
              </a:rPr>
              <a:t>th</a:t>
            </a:r>
            <a:r>
              <a:rPr lang="en-US" altLang="en-US" sz="1000" b="1" smtClean="0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46064 h 61"/>
              <a:gd name="T2" fmla="*/ 1593 w 285"/>
              <a:gd name="T3" fmla="*/ 37475 h 61"/>
              <a:gd name="T4" fmla="*/ 7169 w 285"/>
              <a:gd name="T5" fmla="*/ 26545 h 61"/>
              <a:gd name="T6" fmla="*/ 13541 w 285"/>
              <a:gd name="T7" fmla="*/ 19518 h 61"/>
              <a:gd name="T8" fmla="*/ 23896 w 285"/>
              <a:gd name="T9" fmla="*/ 13273 h 61"/>
              <a:gd name="T10" fmla="*/ 35844 w 285"/>
              <a:gd name="T11" fmla="*/ 7807 h 61"/>
              <a:gd name="T12" fmla="*/ 45402 w 285"/>
              <a:gd name="T13" fmla="*/ 4684 h 61"/>
              <a:gd name="T14" fmla="*/ 55757 w 285"/>
              <a:gd name="T15" fmla="*/ 1561 h 61"/>
              <a:gd name="T16" fmla="*/ 67705 w 285"/>
              <a:gd name="T17" fmla="*/ 0 h 61"/>
              <a:gd name="T18" fmla="*/ 79653 w 285"/>
              <a:gd name="T19" fmla="*/ 0 h 61"/>
              <a:gd name="T20" fmla="*/ 93991 w 285"/>
              <a:gd name="T21" fmla="*/ 0 h 61"/>
              <a:gd name="T22" fmla="*/ 109125 w 285"/>
              <a:gd name="T23" fmla="*/ 0 h 61"/>
              <a:gd name="T24" fmla="*/ 122666 w 285"/>
              <a:gd name="T25" fmla="*/ 1561 h 61"/>
              <a:gd name="T26" fmla="*/ 137800 w 285"/>
              <a:gd name="T27" fmla="*/ 4684 h 61"/>
              <a:gd name="T28" fmla="*/ 152934 w 285"/>
              <a:gd name="T29" fmla="*/ 6246 h 61"/>
              <a:gd name="T30" fmla="*/ 166475 w 285"/>
              <a:gd name="T31" fmla="*/ 9369 h 61"/>
              <a:gd name="T32" fmla="*/ 178423 w 285"/>
              <a:gd name="T33" fmla="*/ 11711 h 61"/>
              <a:gd name="T34" fmla="*/ 190371 w 285"/>
              <a:gd name="T35" fmla="*/ 14834 h 61"/>
              <a:gd name="T36" fmla="*/ 202319 w 285"/>
              <a:gd name="T37" fmla="*/ 17957 h 61"/>
              <a:gd name="T38" fmla="*/ 211878 w 285"/>
              <a:gd name="T39" fmla="*/ 19518 h 61"/>
              <a:gd name="T40" fmla="*/ 217454 w 285"/>
              <a:gd name="T41" fmla="*/ 21080 h 61"/>
              <a:gd name="T42" fmla="*/ 225419 w 285"/>
              <a:gd name="T43" fmla="*/ 24203 h 61"/>
              <a:gd name="T44" fmla="*/ 222233 w 285"/>
              <a:gd name="T45" fmla="*/ 34352 h 61"/>
              <a:gd name="T46" fmla="*/ 217454 w 285"/>
              <a:gd name="T47" fmla="*/ 32791 h 61"/>
              <a:gd name="T48" fmla="*/ 207099 w 285"/>
              <a:gd name="T49" fmla="*/ 31230 h 61"/>
              <a:gd name="T50" fmla="*/ 191965 w 285"/>
              <a:gd name="T51" fmla="*/ 28107 h 61"/>
              <a:gd name="T52" fmla="*/ 183203 w 285"/>
              <a:gd name="T53" fmla="*/ 26545 h 61"/>
              <a:gd name="T54" fmla="*/ 173644 w 285"/>
              <a:gd name="T55" fmla="*/ 24984 h 61"/>
              <a:gd name="T56" fmla="*/ 164882 w 285"/>
              <a:gd name="T57" fmla="*/ 24203 h 61"/>
              <a:gd name="T58" fmla="*/ 156121 w 285"/>
              <a:gd name="T59" fmla="*/ 22641 h 61"/>
              <a:gd name="T60" fmla="*/ 144969 w 285"/>
              <a:gd name="T61" fmla="*/ 21080 h 61"/>
              <a:gd name="T62" fmla="*/ 137800 w 285"/>
              <a:gd name="T63" fmla="*/ 19518 h 61"/>
              <a:gd name="T64" fmla="*/ 129835 w 285"/>
              <a:gd name="T65" fmla="*/ 17957 h 61"/>
              <a:gd name="T66" fmla="*/ 122666 w 285"/>
              <a:gd name="T67" fmla="*/ 16395 h 61"/>
              <a:gd name="T68" fmla="*/ 113108 w 285"/>
              <a:gd name="T69" fmla="*/ 14834 h 61"/>
              <a:gd name="T70" fmla="*/ 87619 w 285"/>
              <a:gd name="T71" fmla="*/ 11711 h 61"/>
              <a:gd name="T72" fmla="*/ 66112 w 285"/>
              <a:gd name="T73" fmla="*/ 16395 h 61"/>
              <a:gd name="T74" fmla="*/ 46995 w 285"/>
              <a:gd name="T75" fmla="*/ 22641 h 61"/>
              <a:gd name="T76" fmla="*/ 42216 w 285"/>
              <a:gd name="T77" fmla="*/ 24203 h 61"/>
              <a:gd name="T78" fmla="*/ 34251 w 285"/>
              <a:gd name="T79" fmla="*/ 26545 h 61"/>
              <a:gd name="T80" fmla="*/ 25489 w 285"/>
              <a:gd name="T81" fmla="*/ 29668 h 61"/>
              <a:gd name="T82" fmla="*/ 18320 w 285"/>
              <a:gd name="T83" fmla="*/ 34352 h 61"/>
              <a:gd name="T84" fmla="*/ 5576 w 285"/>
              <a:gd name="T85" fmla="*/ 42941 h 61"/>
              <a:gd name="T86" fmla="*/ 1593 w 285"/>
              <a:gd name="T87" fmla="*/ 47625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5: Advanced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Windowing (1)</a:t>
            </a:r>
            <a:endParaRPr lang="en-US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6185" y="857609"/>
            <a:ext cx="8189946" cy="492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Window queries compute an aggregate function over ranges of tuples.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Consider </a:t>
            </a:r>
            <a:r>
              <a:rPr lang="en-US" altLang="en-US" dirty="0" smtClean="0">
                <a:solidFill>
                  <a:srgbClr val="0000FF"/>
                </a:solidFill>
              </a:rPr>
              <a:t>moving average</a:t>
            </a:r>
            <a:r>
              <a:rPr lang="en-US" altLang="en-US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</a:t>
            </a:r>
            <a:r>
              <a:rPr lang="en-US" altLang="en-US" dirty="0" smtClean="0"/>
              <a:t>iven sales values for each date, calculate for each date the average of the sales on that day, the previous day, and the next day.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Consider a relation </a:t>
            </a:r>
            <a:r>
              <a:rPr lang="en-US" altLang="en-US" dirty="0" err="1" smtClean="0">
                <a:solidFill>
                  <a:srgbClr val="0000FF"/>
                </a:solidFill>
              </a:rPr>
              <a:t>tot_credits</a:t>
            </a:r>
            <a:r>
              <a:rPr lang="en-US" altLang="en-US" dirty="0" smtClean="0">
                <a:solidFill>
                  <a:srgbClr val="0000FF"/>
                </a:solidFill>
              </a:rPr>
              <a:t>(year, </a:t>
            </a:r>
            <a:r>
              <a:rPr lang="en-US" altLang="en-US" dirty="0" err="1" smtClean="0">
                <a:solidFill>
                  <a:srgbClr val="0000FF"/>
                </a:solidFill>
              </a:rPr>
              <a:t>num_credits</a:t>
            </a:r>
            <a:r>
              <a:rPr lang="en-US" altLang="en-US" dirty="0" smtClean="0">
                <a:solidFill>
                  <a:srgbClr val="0000FF"/>
                </a:solidFill>
              </a:rPr>
              <a:t>)</a:t>
            </a:r>
            <a:r>
              <a:rPr lang="en-US" altLang="en-US" dirty="0" smtClean="0"/>
              <a:t> which </a:t>
            </a:r>
            <a:br>
              <a:rPr lang="en-US" altLang="en-US" dirty="0" smtClean="0"/>
            </a:br>
            <a:r>
              <a:rPr lang="en-US" altLang="en-US" dirty="0" smtClean="0"/>
              <a:t>gives the total number of credits taken by students in each </a:t>
            </a:r>
            <a:br>
              <a:rPr lang="en-US" altLang="en-US" dirty="0" smtClean="0"/>
            </a:br>
            <a:r>
              <a:rPr lang="en-US" altLang="en-US" dirty="0" smtClean="0"/>
              <a:t>year. 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select </a:t>
            </a:r>
            <a:r>
              <a:rPr lang="en-US" altLang="en-US" i="1" dirty="0" smtClean="0"/>
              <a:t>year, </a:t>
            </a:r>
            <a:r>
              <a:rPr lang="en-US" altLang="en-US" b="1" i="1" dirty="0" err="1" smtClean="0"/>
              <a:t>avg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num_credits</a:t>
            </a:r>
            <a:r>
              <a:rPr lang="en-US" altLang="en-US" dirty="0" smtClean="0"/>
              <a:t>)</a:t>
            </a:r>
            <a:r>
              <a:rPr lang="en-US" altLang="en-US" b="1" dirty="0" smtClean="0"/>
              <a:t> </a:t>
            </a:r>
            <a:br>
              <a:rPr lang="en-US" altLang="en-US" b="1" dirty="0" smtClean="0"/>
            </a:br>
            <a:r>
              <a:rPr lang="en-US" altLang="en-US" b="1" dirty="0" smtClean="0"/>
              <a:t>   </a:t>
            </a:r>
            <a:r>
              <a:rPr lang="en-US" altLang="en-US" b="1" dirty="0" smtClean="0"/>
              <a:t>                 over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order by </a:t>
            </a:r>
            <a:r>
              <a:rPr lang="en-US" altLang="en-US" i="1" dirty="0" smtClean="0"/>
              <a:t>year </a:t>
            </a:r>
            <a:r>
              <a:rPr lang="en-US" altLang="en-US" b="1" dirty="0" smtClean="0"/>
              <a:t>rows </a:t>
            </a:r>
            <a:r>
              <a:rPr lang="en-US" altLang="en-US" dirty="0" smtClean="0"/>
              <a:t>3 </a:t>
            </a:r>
            <a:r>
              <a:rPr lang="en-US" altLang="en-US" b="1" dirty="0" smtClean="0"/>
              <a:t>preceding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r>
              <a:rPr lang="en-US" altLang="en-US" dirty="0" smtClean="0"/>
              <a:t>   </a:t>
            </a:r>
            <a:r>
              <a:rPr lang="en-US" altLang="en-US" b="1" dirty="0" smtClean="0"/>
              <a:t>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avg_total_credits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err="1" smtClean="0"/>
              <a:t>tot_credits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endParaRPr lang="en-US" altLang="en-US" i="1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select </a:t>
            </a:r>
            <a:r>
              <a:rPr lang="en-US" altLang="en-US" i="1" dirty="0" smtClean="0"/>
              <a:t>year, </a:t>
            </a:r>
            <a:r>
              <a:rPr lang="en-US" altLang="en-US" b="1" i="1" dirty="0" err="1" smtClean="0"/>
              <a:t>avg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num_credits</a:t>
            </a:r>
            <a:r>
              <a:rPr lang="en-US" altLang="en-US" dirty="0" smtClean="0"/>
              <a:t>)</a:t>
            </a:r>
            <a:r>
              <a:rPr lang="en-US" altLang="en-US" b="1" dirty="0" smtClean="0"/>
              <a:t> </a:t>
            </a:r>
            <a:br>
              <a:rPr lang="en-US" altLang="en-US" b="1" dirty="0" smtClean="0"/>
            </a:br>
            <a:r>
              <a:rPr lang="en-US" altLang="en-US" b="1" dirty="0" smtClean="0"/>
              <a:t>    </a:t>
            </a:r>
            <a:r>
              <a:rPr lang="en-US" altLang="en-US" b="1" dirty="0" smtClean="0"/>
              <a:t>        over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order by </a:t>
            </a:r>
            <a:r>
              <a:rPr lang="en-US" altLang="en-US" i="1" dirty="0" smtClean="0"/>
              <a:t>year </a:t>
            </a:r>
            <a:r>
              <a:rPr lang="en-US" altLang="en-US" b="1" dirty="0" smtClean="0"/>
              <a:t>rows unbounded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preceding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r>
              <a:rPr lang="en-US" altLang="en-US" dirty="0" smtClean="0"/>
              <a:t>    </a:t>
            </a:r>
            <a:r>
              <a:rPr lang="en-US" altLang="en-US" b="1" dirty="0" smtClean="0"/>
              <a:t>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avg_total_credits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err="1" smtClean="0"/>
              <a:t>tot_credits</a:t>
            </a:r>
            <a:endParaRPr lang="en-US" altLang="en-US" i="1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en-US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01418"/>
              </p:ext>
            </p:extLst>
          </p:nvPr>
        </p:nvGraphicFramePr>
        <p:xfrm>
          <a:off x="7046913" y="2318657"/>
          <a:ext cx="1798637" cy="3964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94">
                  <a:extLst>
                    <a:ext uri="{9D8B030D-6E8A-4147-A177-3AD203B41FA5}">
                      <a16:colId xmlns:a16="http://schemas.microsoft.com/office/drawing/2014/main" val="452411007"/>
                    </a:ext>
                  </a:extLst>
                </a:gridCol>
                <a:gridCol w="1097643">
                  <a:extLst>
                    <a:ext uri="{9D8B030D-6E8A-4147-A177-3AD203B41FA5}">
                      <a16:colId xmlns:a16="http://schemas.microsoft.com/office/drawing/2014/main" val="1754334207"/>
                    </a:ext>
                  </a:extLst>
                </a:gridCol>
              </a:tblGrid>
              <a:tr h="242111">
                <a:tc>
                  <a:txBody>
                    <a:bodyPr/>
                    <a:lstStyle/>
                    <a:p>
                      <a:r>
                        <a:rPr lang="en-HK" sz="1100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100" dirty="0" err="1" smtClean="0">
                          <a:solidFill>
                            <a:schemeClr val="tx1"/>
                          </a:solidFill>
                        </a:rPr>
                        <a:t>Num_credits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367144427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889862846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917071819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485365688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213541852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1358720786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2016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2217416212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1439445447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1321509840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2019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360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2345523926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40521501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57107" y="6217822"/>
            <a:ext cx="1176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tot_credits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Windowing (2)</a:t>
            </a:r>
            <a:endParaRPr lang="en-US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4105" y="1114425"/>
            <a:ext cx="6817180" cy="300853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b="1" dirty="0" smtClean="0"/>
              <a:t>select </a:t>
            </a:r>
            <a:r>
              <a:rPr lang="en-US" altLang="en-US" sz="1600" i="1" dirty="0" smtClean="0"/>
              <a:t>year, </a:t>
            </a:r>
            <a:r>
              <a:rPr lang="en-US" altLang="en-US" sz="1600" b="1" i="1" dirty="0" err="1" smtClean="0"/>
              <a:t>avg</a:t>
            </a:r>
            <a:r>
              <a:rPr lang="en-US" altLang="en-US" sz="1600" dirty="0" smtClean="0"/>
              <a:t>(</a:t>
            </a:r>
            <a:r>
              <a:rPr lang="en-US" altLang="en-US" sz="1600" i="1" dirty="0" err="1" smtClean="0"/>
              <a:t>num_credits</a:t>
            </a:r>
            <a:r>
              <a:rPr lang="en-US" altLang="en-US" sz="1600" dirty="0" smtClean="0"/>
              <a:t>)</a:t>
            </a:r>
            <a:r>
              <a:rPr lang="en-US" altLang="en-US" sz="1600" b="1" dirty="0" smtClean="0"/>
              <a:t> </a:t>
            </a:r>
            <a:br>
              <a:rPr lang="en-US" altLang="en-US" sz="1600" b="1" dirty="0" smtClean="0"/>
            </a:br>
            <a:r>
              <a:rPr lang="en-US" altLang="en-US" sz="1600" b="1" dirty="0" smtClean="0"/>
              <a:t>    over </a:t>
            </a:r>
            <a:r>
              <a:rPr lang="en-US" altLang="en-US" sz="1600" dirty="0" smtClean="0"/>
              <a:t>(</a:t>
            </a:r>
            <a:r>
              <a:rPr lang="en-US" altLang="en-US" sz="1600" b="1" dirty="0" smtClean="0"/>
              <a:t>order by </a:t>
            </a:r>
            <a:r>
              <a:rPr lang="en-US" altLang="en-US" sz="1600" i="1" dirty="0" smtClean="0"/>
              <a:t>year </a:t>
            </a:r>
            <a:r>
              <a:rPr lang="en-US" altLang="en-US" sz="1600" b="1" dirty="0" smtClean="0"/>
              <a:t>rows between </a:t>
            </a:r>
            <a:r>
              <a:rPr lang="en-US" altLang="en-US" sz="1600" dirty="0" smtClean="0"/>
              <a:t>3</a:t>
            </a:r>
            <a:r>
              <a:rPr lang="en-US" altLang="en-US" sz="1600" b="1" dirty="0" smtClean="0"/>
              <a:t> preceding and </a:t>
            </a:r>
            <a:r>
              <a:rPr lang="en-US" altLang="en-US" sz="1600" dirty="0" smtClean="0"/>
              <a:t>2</a:t>
            </a:r>
            <a:r>
              <a:rPr lang="en-US" altLang="en-US" sz="1600" b="1" dirty="0" smtClean="0"/>
              <a:t> following</a:t>
            </a:r>
            <a:r>
              <a:rPr lang="en-US" altLang="en-US" sz="1600" dirty="0" smtClean="0"/>
              <a:t>)</a:t>
            </a:r>
            <a:br>
              <a:rPr lang="en-US" altLang="en-US" sz="1600" dirty="0" smtClean="0"/>
            </a:br>
            <a:r>
              <a:rPr lang="en-US" altLang="en-US" sz="1600" dirty="0" smtClean="0"/>
              <a:t>    </a:t>
            </a:r>
            <a:r>
              <a:rPr lang="en-US" altLang="en-US" sz="1600" b="1" dirty="0" smtClean="0"/>
              <a:t>as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avg_total_credits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b="1" dirty="0" smtClean="0"/>
              <a:t>from </a:t>
            </a:r>
            <a:r>
              <a:rPr lang="en-US" altLang="en-US" sz="1600" i="1" dirty="0" err="1" smtClean="0"/>
              <a:t>tot_credits</a:t>
            </a:r>
            <a:r>
              <a:rPr lang="en-US" altLang="en-US" sz="1600" i="1" dirty="0" smtClean="0"/>
              <a:t/>
            </a:r>
            <a:br>
              <a:rPr lang="en-US" altLang="en-US" sz="1600" i="1" dirty="0" smtClean="0"/>
            </a:br>
            <a:endParaRPr lang="en-US" altLang="en-US" sz="1600" i="1" dirty="0" smtClean="0"/>
          </a:p>
          <a:p>
            <a:pPr>
              <a:lnSpc>
                <a:spcPct val="90000"/>
              </a:lnSpc>
            </a:pPr>
            <a:r>
              <a:rPr lang="en-US" altLang="en-US" sz="1600" b="1" dirty="0" smtClean="0"/>
              <a:t>select </a:t>
            </a:r>
            <a:r>
              <a:rPr lang="en-US" altLang="en-US" sz="1600" i="1" dirty="0" smtClean="0"/>
              <a:t>year, </a:t>
            </a:r>
            <a:r>
              <a:rPr lang="en-US" altLang="en-US" sz="1600" b="1" i="1" dirty="0" err="1" smtClean="0"/>
              <a:t>avg</a:t>
            </a:r>
            <a:r>
              <a:rPr lang="en-US" altLang="en-US" sz="1600" dirty="0" smtClean="0"/>
              <a:t>(</a:t>
            </a:r>
            <a:r>
              <a:rPr lang="en-US" altLang="en-US" sz="1600" i="1" dirty="0" err="1" smtClean="0"/>
              <a:t>num_credits</a:t>
            </a:r>
            <a:r>
              <a:rPr lang="en-US" altLang="en-US" sz="1600" dirty="0" smtClean="0"/>
              <a:t>)</a:t>
            </a:r>
            <a:r>
              <a:rPr lang="en-US" altLang="en-US" sz="1600" b="1" dirty="0" smtClean="0"/>
              <a:t> </a:t>
            </a:r>
            <a:br>
              <a:rPr lang="en-US" altLang="en-US" sz="1600" b="1" dirty="0" smtClean="0"/>
            </a:br>
            <a:r>
              <a:rPr lang="en-US" altLang="en-US" sz="1600" b="1" dirty="0" smtClean="0"/>
              <a:t>    over </a:t>
            </a:r>
            <a:r>
              <a:rPr lang="en-US" altLang="en-US" sz="1600" dirty="0" smtClean="0"/>
              <a:t>(</a:t>
            </a:r>
            <a:r>
              <a:rPr lang="en-US" altLang="en-US" sz="1600" b="1" dirty="0" smtClean="0"/>
              <a:t>order by </a:t>
            </a:r>
            <a:r>
              <a:rPr lang="en-US" altLang="en-US" sz="1600" i="1" dirty="0" smtClean="0"/>
              <a:t>year </a:t>
            </a:r>
            <a:r>
              <a:rPr lang="en-US" altLang="en-US" sz="1600" b="1" dirty="0" smtClean="0"/>
              <a:t>rows range between </a:t>
            </a:r>
            <a:r>
              <a:rPr lang="en-US" altLang="en-US" sz="1600" i="1" dirty="0" smtClean="0"/>
              <a:t>year-4</a:t>
            </a:r>
            <a:r>
              <a:rPr lang="en-US" altLang="en-US" sz="1600" b="1" dirty="0" smtClean="0"/>
              <a:t> and </a:t>
            </a:r>
            <a:r>
              <a:rPr lang="en-US" altLang="en-US" sz="1600" i="1" dirty="0" smtClean="0"/>
              <a:t>year</a:t>
            </a:r>
            <a:r>
              <a:rPr lang="en-US" altLang="en-US" sz="1600" dirty="0" smtClean="0"/>
              <a:t>)</a:t>
            </a:r>
            <a:br>
              <a:rPr lang="en-US" altLang="en-US" sz="1600" dirty="0" smtClean="0"/>
            </a:br>
            <a:r>
              <a:rPr lang="en-US" altLang="en-US" sz="1600" dirty="0" smtClean="0"/>
              <a:t>    </a:t>
            </a:r>
            <a:r>
              <a:rPr lang="en-US" altLang="en-US" sz="1600" b="1" dirty="0" smtClean="0"/>
              <a:t>as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avg_total_credits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b="1" dirty="0" smtClean="0"/>
              <a:t>from </a:t>
            </a:r>
            <a:r>
              <a:rPr lang="en-US" altLang="en-US" sz="1600" i="1" dirty="0" err="1" smtClean="0"/>
              <a:t>tot_credits</a:t>
            </a:r>
            <a:r>
              <a:rPr lang="en-US" altLang="en-US" sz="1600" i="1" dirty="0" smtClean="0"/>
              <a:t/>
            </a:r>
            <a:br>
              <a:rPr lang="en-US" altLang="en-US" sz="1600" i="1" dirty="0" smtClean="0"/>
            </a:br>
            <a:endParaRPr lang="en-US" altLang="en-US" sz="1600" i="1" dirty="0" smtClean="0"/>
          </a:p>
          <a:p>
            <a:pPr>
              <a:lnSpc>
                <a:spcPct val="90000"/>
              </a:lnSpc>
            </a:pPr>
            <a:r>
              <a:rPr lang="en-US" altLang="en-US" sz="1600" b="1" dirty="0" smtClean="0"/>
              <a:t>select </a:t>
            </a:r>
            <a:r>
              <a:rPr lang="en-US" altLang="en-US" sz="1600" i="1" dirty="0" smtClean="0"/>
              <a:t>year, </a:t>
            </a:r>
            <a:r>
              <a:rPr lang="en-US" altLang="en-US" sz="1600" b="1" i="1" dirty="0" err="1" smtClean="0"/>
              <a:t>avg</a:t>
            </a:r>
            <a:r>
              <a:rPr lang="en-US" altLang="en-US" sz="1600" dirty="0" smtClean="0"/>
              <a:t>(</a:t>
            </a:r>
            <a:r>
              <a:rPr lang="en-US" altLang="en-US" sz="1600" i="1" dirty="0" err="1" smtClean="0"/>
              <a:t>num_credits</a:t>
            </a:r>
            <a:r>
              <a:rPr lang="en-US" altLang="en-US" sz="1600" dirty="0" smtClean="0"/>
              <a:t>)</a:t>
            </a:r>
            <a:r>
              <a:rPr lang="en-US" altLang="en-US" sz="1600" b="1" dirty="0" smtClean="0"/>
              <a:t> </a:t>
            </a:r>
            <a:br>
              <a:rPr lang="en-US" altLang="en-US" sz="1600" b="1" dirty="0" smtClean="0"/>
            </a:br>
            <a:r>
              <a:rPr lang="en-US" altLang="en-US" sz="1600" b="1" dirty="0" smtClean="0"/>
              <a:t>   over </a:t>
            </a:r>
            <a:r>
              <a:rPr lang="en-US" altLang="en-US" sz="1600" dirty="0" smtClean="0"/>
              <a:t>(</a:t>
            </a:r>
            <a:r>
              <a:rPr lang="en-US" altLang="en-US" sz="1600" b="1" dirty="0" smtClean="0"/>
              <a:t>order by </a:t>
            </a:r>
            <a:r>
              <a:rPr lang="en-US" altLang="en-US" sz="1600" i="1" dirty="0" smtClean="0"/>
              <a:t>year </a:t>
            </a:r>
            <a:r>
              <a:rPr lang="en-US" altLang="en-US" sz="1600" b="1" dirty="0" smtClean="0"/>
              <a:t>rows between </a:t>
            </a:r>
            <a:r>
              <a:rPr lang="en-US" altLang="en-US" sz="1600" dirty="0" smtClean="0"/>
              <a:t>3</a:t>
            </a:r>
            <a:r>
              <a:rPr lang="en-US" altLang="en-US" sz="1600" b="1" dirty="0" smtClean="0"/>
              <a:t> preceding and current row</a:t>
            </a:r>
            <a:r>
              <a:rPr lang="en-US" altLang="en-US" sz="1600" dirty="0" smtClean="0"/>
              <a:t>)</a:t>
            </a:r>
            <a:br>
              <a:rPr lang="en-US" altLang="en-US" sz="1600" dirty="0" smtClean="0"/>
            </a:br>
            <a:r>
              <a:rPr lang="en-US" altLang="en-US" sz="1600" dirty="0" smtClean="0"/>
              <a:t>    </a:t>
            </a:r>
            <a:r>
              <a:rPr lang="en-US" altLang="en-US" sz="1600" b="1" dirty="0" smtClean="0"/>
              <a:t>as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avg_total_credits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b="1" dirty="0" smtClean="0"/>
              <a:t>from </a:t>
            </a:r>
            <a:r>
              <a:rPr lang="en-US" altLang="en-US" sz="1600" i="1" dirty="0" err="1" smtClean="0"/>
              <a:t>tot_credits</a:t>
            </a:r>
            <a:r>
              <a:rPr lang="en-US" altLang="en-US" sz="1600" i="1" dirty="0" smtClean="0"/>
              <a:t/>
            </a:r>
            <a:br>
              <a:rPr lang="en-US" altLang="en-US" sz="1600" i="1" dirty="0" smtClean="0"/>
            </a:br>
            <a:endParaRPr lang="en-US" altLang="en-US" sz="1600" i="1" dirty="0" smtClean="0"/>
          </a:p>
          <a:p>
            <a:pPr>
              <a:lnSpc>
                <a:spcPct val="90000"/>
              </a:lnSpc>
            </a:pPr>
            <a:endParaRPr lang="en-US" altLang="en-US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44627"/>
              </p:ext>
            </p:extLst>
          </p:nvPr>
        </p:nvGraphicFramePr>
        <p:xfrm>
          <a:off x="7169377" y="1114425"/>
          <a:ext cx="1798637" cy="3964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94">
                  <a:extLst>
                    <a:ext uri="{9D8B030D-6E8A-4147-A177-3AD203B41FA5}">
                      <a16:colId xmlns:a16="http://schemas.microsoft.com/office/drawing/2014/main" val="452411007"/>
                    </a:ext>
                  </a:extLst>
                </a:gridCol>
                <a:gridCol w="1097643">
                  <a:extLst>
                    <a:ext uri="{9D8B030D-6E8A-4147-A177-3AD203B41FA5}">
                      <a16:colId xmlns:a16="http://schemas.microsoft.com/office/drawing/2014/main" val="1754334207"/>
                    </a:ext>
                  </a:extLst>
                </a:gridCol>
              </a:tblGrid>
              <a:tr h="242111">
                <a:tc>
                  <a:txBody>
                    <a:bodyPr/>
                    <a:lstStyle/>
                    <a:p>
                      <a:r>
                        <a:rPr lang="en-HK" sz="1100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100" dirty="0" err="1" smtClean="0">
                          <a:solidFill>
                            <a:schemeClr val="tx1"/>
                          </a:solidFill>
                        </a:rPr>
                        <a:t>Num_credits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367144427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889862846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917071819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485365688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213541852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1358720786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2016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2217416212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1439445447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1321509840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2019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360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2345523926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40521501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79571" y="5013590"/>
            <a:ext cx="1176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tot_credits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1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5:  Advanced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6843713" cy="4887912"/>
          </a:xfrm>
        </p:spPr>
        <p:txBody>
          <a:bodyPr/>
          <a:lstStyle/>
          <a:p>
            <a:r>
              <a:rPr lang="en-US" altLang="en-US" dirty="0" smtClean="0"/>
              <a:t>Recursive Queries</a:t>
            </a:r>
          </a:p>
          <a:p>
            <a:r>
              <a:rPr lang="en-US" altLang="en-US" dirty="0" smtClean="0"/>
              <a:t>Advanced Aggregation Features</a:t>
            </a:r>
          </a:p>
          <a:p>
            <a:pPr lvl="1"/>
            <a:r>
              <a:rPr lang="en-US" altLang="en-US" dirty="0" smtClean="0"/>
              <a:t>Ranking</a:t>
            </a:r>
          </a:p>
          <a:p>
            <a:pPr lvl="1"/>
            <a:r>
              <a:rPr lang="en-US" altLang="en-US" dirty="0" smtClean="0"/>
              <a:t>Windowing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3873988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Recursion in SQL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003300"/>
            <a:ext cx="5732463" cy="4903788"/>
          </a:xfrm>
        </p:spPr>
        <p:txBody>
          <a:bodyPr/>
          <a:lstStyle/>
          <a:p>
            <a:r>
              <a:rPr lang="en-US" altLang="en-US" dirty="0" smtClean="0"/>
              <a:t>SQL permits recursion.</a:t>
            </a:r>
          </a:p>
          <a:p>
            <a:r>
              <a:rPr lang="en-US" altLang="en-US" dirty="0" smtClean="0"/>
              <a:t>Example: find which courses are a prerequisite, whether </a:t>
            </a:r>
            <a:r>
              <a:rPr lang="en-US" altLang="en-US" u="sng" dirty="0" smtClean="0"/>
              <a:t>directly or indirectly</a:t>
            </a:r>
            <a:r>
              <a:rPr lang="en-US" altLang="en-US" dirty="0" smtClean="0"/>
              <a:t>, for a specific course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/>
              <a:t>with recursive </a:t>
            </a:r>
            <a:r>
              <a:rPr lang="en-US" altLang="en-US" i="1" dirty="0" err="1" smtClean="0"/>
              <a:t>c_prereq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course_id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prereq_id</a:t>
            </a:r>
            <a:r>
              <a:rPr lang="en-US" altLang="en-US" dirty="0" smtClean="0"/>
              <a:t>) </a:t>
            </a:r>
            <a:r>
              <a:rPr lang="en-US" altLang="en-US" b="1" dirty="0" smtClean="0"/>
              <a:t>as </a:t>
            </a:r>
            <a:r>
              <a:rPr lang="en-US" altLang="en-US" dirty="0" smtClean="0"/>
              <a:t>(</a:t>
            </a:r>
            <a:br>
              <a:rPr lang="en-US" altLang="en-US" dirty="0" smtClean="0"/>
            </a:br>
            <a:r>
              <a:rPr lang="en-US" altLang="en-US" dirty="0" smtClean="0"/>
              <a:t>        </a:t>
            </a:r>
            <a:r>
              <a:rPr lang="en-US" altLang="en-US" b="1" dirty="0" smtClean="0"/>
              <a:t>select </a:t>
            </a:r>
            <a:r>
              <a:rPr lang="en-US" altLang="en-US" i="1" dirty="0" err="1" smtClean="0"/>
              <a:t>course_id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prereq_id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</a:t>
            </a:r>
            <a:r>
              <a:rPr lang="en-US" altLang="en-US" b="1" dirty="0" smtClean="0"/>
              <a:t>from </a:t>
            </a:r>
            <a:r>
              <a:rPr lang="en-US" altLang="en-US" i="1" dirty="0" err="1" smtClean="0"/>
              <a:t>prereq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</a:t>
            </a:r>
            <a:r>
              <a:rPr lang="en-US" altLang="en-US" b="1" dirty="0" smtClean="0"/>
              <a:t>union</a:t>
            </a:r>
            <a:br>
              <a:rPr lang="en-US" altLang="en-US" b="1" dirty="0" smtClean="0"/>
            </a:br>
            <a:r>
              <a:rPr lang="en-US" altLang="en-US" b="1" dirty="0" smtClean="0"/>
              <a:t>        select </a:t>
            </a:r>
            <a:r>
              <a:rPr lang="en-US" altLang="en-US" i="1" dirty="0" err="1" smtClean="0"/>
              <a:t>c_prereq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prereq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prereq_id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</a:t>
            </a:r>
            <a:r>
              <a:rPr lang="en-US" altLang="en-US" b="1" dirty="0" smtClean="0"/>
              <a:t>from </a:t>
            </a:r>
            <a:r>
              <a:rPr lang="en-US" altLang="en-US" i="1" dirty="0" err="1" smtClean="0"/>
              <a:t>c_prereq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prereq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prereq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i="1" dirty="0" err="1" smtClean="0"/>
              <a:t>c_prereq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prereq_id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r>
              <a:rPr lang="en-US" altLang="en-US" b="1" dirty="0" smtClean="0"/>
              <a:t>select </a:t>
            </a:r>
            <a:r>
              <a:rPr lang="en-US" altLang="en-US" dirty="0" smtClean="0"/>
              <a:t>∗</a:t>
            </a:r>
            <a:br>
              <a:rPr lang="en-US" altLang="en-US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err="1" smtClean="0"/>
              <a:t>c_prereq</a:t>
            </a:r>
            <a:r>
              <a:rPr lang="en-US" altLang="en-US" dirty="0" smtClean="0"/>
              <a:t>;</a:t>
            </a:r>
          </a:p>
          <a:p>
            <a:r>
              <a:rPr lang="en-US" altLang="en-US" dirty="0" smtClean="0"/>
              <a:t>In this example, </a:t>
            </a:r>
            <a:r>
              <a:rPr lang="en-US" altLang="en-US" i="1" dirty="0" err="1" smtClean="0"/>
              <a:t>c_prereq</a:t>
            </a:r>
            <a:r>
              <a:rPr lang="en-US" altLang="en-US" dirty="0" smtClean="0"/>
              <a:t> is called the </a:t>
            </a:r>
            <a:br>
              <a:rPr lang="en-US" altLang="en-US" dirty="0" smtClean="0"/>
            </a:br>
            <a:r>
              <a:rPr lang="en-US" altLang="en-US" i="1" dirty="0" smtClean="0">
                <a:solidFill>
                  <a:srgbClr val="0000CC"/>
                </a:solidFill>
              </a:rPr>
              <a:t>transitive closure</a:t>
            </a:r>
            <a:r>
              <a:rPr lang="en-US" altLang="en-US" dirty="0" smtClean="0"/>
              <a:t> of the </a:t>
            </a:r>
            <a:r>
              <a:rPr lang="en-US" altLang="en-US" i="1" dirty="0" err="1" smtClean="0"/>
              <a:t>prereq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relation</a:t>
            </a:r>
          </a:p>
          <a:p>
            <a:r>
              <a:rPr lang="en-US" altLang="en-US" dirty="0" smtClean="0"/>
              <a:t>Consider CS-347.</a:t>
            </a:r>
          </a:p>
        </p:txBody>
      </p:sp>
      <p:sp>
        <p:nvSpPr>
          <p:cNvPr id="9221" name="TextBox 2"/>
          <p:cNvSpPr txBox="1">
            <a:spLocks noChangeArrowheads="1"/>
          </p:cNvSpPr>
          <p:nvPr/>
        </p:nvSpPr>
        <p:spPr bwMode="auto">
          <a:xfrm>
            <a:off x="6573838" y="117475"/>
            <a:ext cx="777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HK" altLang="en-US" dirty="0" err="1"/>
              <a:t>prereq</a:t>
            </a:r>
            <a:endParaRPr lang="en-US" alt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6526213" y="2639518"/>
            <a:ext cx="15167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HK" altLang="en-US" dirty="0" smtClean="0"/>
              <a:t>Initial </a:t>
            </a:r>
            <a:r>
              <a:rPr lang="en-HK" altLang="en-US" dirty="0" err="1" smtClean="0"/>
              <a:t>c_prereq</a:t>
            </a:r>
            <a:endParaRPr lang="en-US" altLang="en-US" dirty="0"/>
          </a:p>
        </p:txBody>
      </p:sp>
      <p:pic>
        <p:nvPicPr>
          <p:cNvPr id="8" name="Picture 5" descr="C:\Users\as668\Desktop\Judi\5_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38" y="483208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:\Users\as668\Desktop\Judi\5_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38" y="2978072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532765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The Power of Recursion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858" y="930763"/>
            <a:ext cx="5282712" cy="5237163"/>
          </a:xfrm>
        </p:spPr>
        <p:txBody>
          <a:bodyPr/>
          <a:lstStyle/>
          <a:p>
            <a:r>
              <a:rPr lang="en-US" altLang="en-US" dirty="0" smtClean="0"/>
              <a:t>Recursion makes it possible to write queries, such as transitive closure queries, that cannot be written without recursion.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Intuition:  Without recursion, a non-recursive query can perform only a 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fixed number of joins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of </a:t>
            </a:r>
            <a:r>
              <a:rPr lang="en-US" altLang="en-US" i="1" dirty="0" err="1" smtClean="0">
                <a:ea typeface="ＭＳ Ｐゴシック" panose="020B0600070205080204" pitchFamily="34" charset="-128"/>
              </a:rPr>
              <a:t>prereq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with itself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This can give only a fixed number of levels of managers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</a:p>
          <a:p>
            <a:r>
              <a:rPr lang="en-US" altLang="en-US" dirty="0" smtClean="0"/>
              <a:t>Recursion is required to be </a:t>
            </a:r>
            <a:r>
              <a:rPr lang="en-US" altLang="en-US" dirty="0" smtClean="0">
                <a:solidFill>
                  <a:srgbClr val="0000FF"/>
                </a:solidFill>
              </a:rPr>
              <a:t>monotonic</a:t>
            </a:r>
            <a:r>
              <a:rPr lang="en-US" altLang="en-US" i="1" dirty="0" smtClean="0"/>
              <a:t>.  </a:t>
            </a:r>
            <a:r>
              <a:rPr lang="en-US" altLang="en-US" dirty="0" smtClean="0"/>
              <a:t>That is, if we add tuples to </a:t>
            </a:r>
            <a:r>
              <a:rPr lang="en-US" altLang="en-US" i="1" dirty="0" err="1" smtClean="0"/>
              <a:t>prereq</a:t>
            </a:r>
            <a:r>
              <a:rPr lang="en-US" altLang="en-US" dirty="0" smtClean="0"/>
              <a:t> the view </a:t>
            </a:r>
            <a:r>
              <a:rPr lang="en-US" altLang="en-US" i="1" dirty="0" err="1" smtClean="0"/>
              <a:t>c_prereq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contains all of the tuples it contained before, plus possibly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Ranking (1)</a:t>
            </a:r>
            <a:endParaRPr lang="en-US" dirty="0">
              <a:ea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402" y="869340"/>
            <a:ext cx="6591365" cy="5578475"/>
          </a:xfrm>
        </p:spPr>
        <p:txBody>
          <a:bodyPr/>
          <a:lstStyle/>
          <a:p>
            <a:r>
              <a:rPr lang="en-US" altLang="en-US" dirty="0" smtClean="0"/>
              <a:t>Ranking is done in conjunction with an </a:t>
            </a:r>
            <a:r>
              <a:rPr lang="en-US" altLang="en-US" u="sng" dirty="0" smtClean="0"/>
              <a:t>order</a:t>
            </a:r>
            <a:r>
              <a:rPr lang="en-US" altLang="en-US" dirty="0" smtClean="0"/>
              <a:t> by specification. </a:t>
            </a:r>
          </a:p>
          <a:p>
            <a:r>
              <a:rPr lang="en-US" altLang="en-US" dirty="0" smtClean="0"/>
              <a:t>Suppose we are given a relation </a:t>
            </a:r>
            <a:r>
              <a:rPr lang="en-US" altLang="en-US" i="1" dirty="0" err="1" smtClean="0">
                <a:solidFill>
                  <a:srgbClr val="0000CC"/>
                </a:solidFill>
              </a:rPr>
              <a:t>student_grades</a:t>
            </a:r>
            <a:r>
              <a:rPr lang="en-US" altLang="en-US" i="1" dirty="0" smtClean="0">
                <a:solidFill>
                  <a:srgbClr val="0000CC"/>
                </a:solidFill>
              </a:rPr>
              <a:t>(ID, GPA) 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dirty="0" smtClean="0"/>
              <a:t>with the grade-point average of each student.</a:t>
            </a:r>
          </a:p>
          <a:p>
            <a:r>
              <a:rPr lang="en-US" altLang="en-US" dirty="0" smtClean="0"/>
              <a:t>Find the rank of each student.</a:t>
            </a:r>
          </a:p>
          <a:p>
            <a:pPr>
              <a:buFont typeface="Monotype Sorts" charset="2"/>
              <a:buNone/>
            </a:pPr>
            <a:r>
              <a:rPr lang="en-US" altLang="en-US" dirty="0" smtClean="0"/>
              <a:t>	       </a:t>
            </a:r>
            <a:r>
              <a:rPr lang="en-US" altLang="en-US" b="1" dirty="0" smtClean="0"/>
              <a:t>select </a:t>
            </a:r>
            <a:r>
              <a:rPr lang="en-US" altLang="en-US" i="1" dirty="0" smtClean="0"/>
              <a:t>ID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rank</a:t>
            </a:r>
            <a:r>
              <a:rPr lang="en-US" altLang="en-US" dirty="0" smtClean="0"/>
              <a:t>() </a:t>
            </a:r>
            <a:r>
              <a:rPr lang="en-US" altLang="en-US" b="1" dirty="0" smtClean="0"/>
              <a:t>over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order by </a:t>
            </a:r>
            <a:r>
              <a:rPr lang="en-US" altLang="en-US" i="1" dirty="0" smtClean="0"/>
              <a:t>GPA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desc</a:t>
            </a:r>
            <a:r>
              <a:rPr lang="en-US" altLang="en-US" b="1" dirty="0" smtClean="0"/>
              <a:t>) as </a:t>
            </a:r>
            <a:r>
              <a:rPr lang="en-US" altLang="en-US" i="1" dirty="0" err="1" smtClean="0"/>
              <a:t>s_rank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      </a:t>
            </a:r>
            <a:r>
              <a:rPr lang="en-US" altLang="en-US" b="1" dirty="0" smtClean="0"/>
              <a:t>from </a:t>
            </a:r>
            <a:r>
              <a:rPr lang="en-US" altLang="en-US" i="1" dirty="0" err="1" smtClean="0"/>
              <a:t>student_grades</a:t>
            </a:r>
            <a:endParaRPr lang="en-US" altLang="en-US" i="1" dirty="0" smtClean="0"/>
          </a:p>
          <a:p>
            <a:r>
              <a:rPr lang="en-US" altLang="en-US" dirty="0" smtClean="0"/>
              <a:t>An </a:t>
            </a:r>
            <a:r>
              <a:rPr lang="en-US" altLang="en-US" u="sng" dirty="0" smtClean="0"/>
              <a:t>extra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order by </a:t>
            </a:r>
            <a:r>
              <a:rPr lang="en-US" altLang="en-US" dirty="0" smtClean="0"/>
              <a:t>clause is needed to get them in </a:t>
            </a:r>
            <a:r>
              <a:rPr lang="en-US" altLang="en-US" u="sng" dirty="0" smtClean="0"/>
              <a:t>sorted order</a:t>
            </a:r>
          </a:p>
          <a:p>
            <a:pPr>
              <a:buFont typeface="Monotype Sorts" charset="2"/>
              <a:buNone/>
            </a:pPr>
            <a:r>
              <a:rPr lang="en-US" altLang="en-US" dirty="0" smtClean="0"/>
              <a:t>	       </a:t>
            </a:r>
            <a:r>
              <a:rPr lang="en-US" altLang="en-US" b="1" dirty="0" smtClean="0"/>
              <a:t>select </a:t>
            </a:r>
            <a:r>
              <a:rPr lang="en-US" altLang="en-US" i="1" dirty="0" smtClean="0"/>
              <a:t>ID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rank</a:t>
            </a:r>
            <a:r>
              <a:rPr lang="en-US" altLang="en-US" dirty="0" smtClean="0"/>
              <a:t>() </a:t>
            </a:r>
            <a:r>
              <a:rPr lang="en-US" altLang="en-US" b="1" dirty="0" smtClean="0"/>
              <a:t>over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order by </a:t>
            </a:r>
            <a:r>
              <a:rPr lang="en-US" altLang="en-US" i="1" dirty="0" smtClean="0"/>
              <a:t>GPA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desc</a:t>
            </a:r>
            <a:r>
              <a:rPr lang="en-US" altLang="en-US" b="1" dirty="0" smtClean="0"/>
              <a:t>) as </a:t>
            </a:r>
            <a:r>
              <a:rPr lang="en-US" altLang="en-US" i="1" dirty="0" err="1" smtClean="0"/>
              <a:t>s_rank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      </a:t>
            </a:r>
            <a:r>
              <a:rPr lang="en-US" altLang="en-US" b="1" dirty="0" smtClean="0"/>
              <a:t>from </a:t>
            </a:r>
            <a:r>
              <a:rPr lang="en-US" altLang="en-US" i="1" dirty="0" err="1" smtClean="0"/>
              <a:t>student_grades</a:t>
            </a:r>
            <a:r>
              <a:rPr lang="en-US" altLang="en-US" i="1" dirty="0" smtClean="0"/>
              <a:t> </a:t>
            </a:r>
            <a:br>
              <a:rPr lang="en-US" altLang="en-US" i="1" dirty="0" smtClean="0"/>
            </a:br>
            <a:r>
              <a:rPr lang="en-US" altLang="en-US" i="1" dirty="0" smtClean="0"/>
              <a:t>       </a:t>
            </a:r>
            <a:r>
              <a:rPr lang="en-US" altLang="en-US" b="1" dirty="0" smtClean="0"/>
              <a:t>order by </a:t>
            </a:r>
            <a:r>
              <a:rPr lang="en-US" altLang="en-US" i="1" dirty="0" err="1" smtClean="0"/>
              <a:t>s_rank</a:t>
            </a:r>
            <a:endParaRPr lang="en-US" altLang="en-US" i="1" dirty="0" smtClean="0"/>
          </a:p>
          <a:p>
            <a:r>
              <a:rPr lang="en-US" altLang="en-US" dirty="0" smtClean="0"/>
              <a:t>Ranking may leave gaps: e.g. if 2 students have the same top GPA, both have rank 1, and the next rank is 3</a:t>
            </a:r>
          </a:p>
          <a:p>
            <a:pPr lvl="1"/>
            <a:r>
              <a:rPr lang="en-US" altLang="en-US" b="1" dirty="0" err="1" smtClean="0">
                <a:ea typeface="ＭＳ Ｐゴシック" panose="020B0600070205080204" pitchFamily="34" charset="-128"/>
              </a:rPr>
              <a:t>dense_rank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does not leave gaps, so next dense rank would be 2</a:t>
            </a:r>
            <a:endParaRPr lang="en-US" altLang="en-US" b="1" dirty="0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54308"/>
              </p:ext>
            </p:extLst>
          </p:nvPr>
        </p:nvGraphicFramePr>
        <p:xfrm>
          <a:off x="7046913" y="1140436"/>
          <a:ext cx="1798637" cy="184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85">
                  <a:extLst>
                    <a:ext uri="{9D8B030D-6E8A-4147-A177-3AD203B41FA5}">
                      <a16:colId xmlns:a16="http://schemas.microsoft.com/office/drawing/2014/main" val="452411007"/>
                    </a:ext>
                  </a:extLst>
                </a:gridCol>
                <a:gridCol w="1300252">
                  <a:extLst>
                    <a:ext uri="{9D8B030D-6E8A-4147-A177-3AD203B41FA5}">
                      <a16:colId xmlns:a16="http://schemas.microsoft.com/office/drawing/2014/main" val="1754334207"/>
                    </a:ext>
                  </a:extLst>
                </a:gridCol>
              </a:tblGrid>
              <a:tr h="365509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GPA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367144427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889862846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917071819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485365688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135872078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4917" y="2497873"/>
            <a:ext cx="3534937" cy="40144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84917" y="3801739"/>
            <a:ext cx="3534937" cy="40144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7704" y="764478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student_grades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Ranking (2)</a:t>
            </a:r>
            <a:endParaRPr lang="en-IN" altLang="en-US" dirty="0" smtClean="0">
              <a:effectLst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802" y="1020310"/>
            <a:ext cx="7661275" cy="2563812"/>
          </a:xfrm>
        </p:spPr>
        <p:txBody>
          <a:bodyPr/>
          <a:lstStyle/>
          <a:p>
            <a:r>
              <a:rPr lang="en-US" altLang="en-US" dirty="0" smtClean="0"/>
              <a:t>Ranking can be done using basic SQL aggregation, but resultant query is very inefficient</a:t>
            </a:r>
            <a:br>
              <a:rPr lang="en-US" altLang="en-US" dirty="0" smtClean="0"/>
            </a:br>
            <a:endParaRPr lang="en-US" altLang="en-US" dirty="0" smtClean="0"/>
          </a:p>
          <a:p>
            <a:pPr lvl="1">
              <a:buFont typeface="Monotype Sorts" charset="2"/>
              <a:buNone/>
            </a:pPr>
            <a:r>
              <a:rPr lang="en-IN" altLang="en-US" b="1" dirty="0" smtClean="0">
                <a:ea typeface="ＭＳ Ｐゴシック" panose="020B0600070205080204" pitchFamily="34" charset="-128"/>
              </a:rPr>
              <a:t>    select </a:t>
            </a:r>
            <a:r>
              <a:rPr lang="en-IN" altLang="en-US" i="1" dirty="0" smtClean="0">
                <a:ea typeface="ＭＳ Ｐゴシック" panose="020B0600070205080204" pitchFamily="34" charset="-128"/>
              </a:rPr>
              <a:t>ID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, (1 + (</a:t>
            </a:r>
            <a:r>
              <a:rPr lang="en-IN" altLang="en-US" b="1" dirty="0" smtClean="0">
                <a:ea typeface="ＭＳ Ｐゴシック" panose="020B0600070205080204" pitchFamily="34" charset="-128"/>
              </a:rPr>
              <a:t>select count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(*)</a:t>
            </a:r>
            <a:br>
              <a:rPr lang="en-IN" altLang="en-US" dirty="0" smtClean="0">
                <a:ea typeface="ＭＳ Ｐゴシック" panose="020B0600070205080204" pitchFamily="34" charset="-128"/>
              </a:rPr>
            </a:br>
            <a:r>
              <a:rPr lang="en-IN" altLang="en-US" dirty="0" smtClean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 smtClean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 smtClean="0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 smtClean="0">
                <a:ea typeface="ＭＳ Ｐゴシック" panose="020B0600070205080204" pitchFamily="34" charset="-128"/>
              </a:rPr>
              <a:t> B</a:t>
            </a:r>
            <a:br>
              <a:rPr lang="en-IN" altLang="en-US" i="1" dirty="0" smtClean="0">
                <a:ea typeface="ＭＳ Ｐゴシック" panose="020B0600070205080204" pitchFamily="34" charset="-128"/>
              </a:rPr>
            </a:br>
            <a:r>
              <a:rPr lang="en-IN" altLang="en-US" i="1" dirty="0" smtClean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 smtClean="0">
                <a:ea typeface="ＭＳ Ｐゴシック" panose="020B0600070205080204" pitchFamily="34" charset="-128"/>
              </a:rPr>
              <a:t>where </a:t>
            </a:r>
            <a:r>
              <a:rPr lang="en-IN" altLang="en-US" i="1" dirty="0" smtClean="0">
                <a:ea typeface="ＭＳ Ｐゴシック" panose="020B0600070205080204" pitchFamily="34" charset="-128"/>
              </a:rPr>
              <a:t>B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.</a:t>
            </a:r>
            <a:r>
              <a:rPr lang="en-IN" altLang="en-US" i="1" dirty="0" smtClean="0">
                <a:ea typeface="ＭＳ Ｐゴシック" panose="020B0600070205080204" pitchFamily="34" charset="-128"/>
              </a:rPr>
              <a:t>GPA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&gt; </a:t>
            </a:r>
            <a:r>
              <a:rPr lang="en-IN" altLang="en-US" i="1" dirty="0" smtClean="0">
                <a:ea typeface="ＭＳ Ｐゴシック" panose="020B0600070205080204" pitchFamily="34" charset="-128"/>
              </a:rPr>
              <a:t>A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.</a:t>
            </a:r>
            <a:r>
              <a:rPr lang="en-IN" altLang="en-US" i="1" dirty="0" smtClean="0">
                <a:ea typeface="ＭＳ Ｐゴシック" panose="020B0600070205080204" pitchFamily="34" charset="-128"/>
              </a:rPr>
              <a:t>GPA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)) </a:t>
            </a:r>
            <a:r>
              <a:rPr lang="en-IN" altLang="en-US" b="1" dirty="0" smtClean="0">
                <a:ea typeface="ＭＳ Ｐゴシック" panose="020B0600070205080204" pitchFamily="34" charset="-128"/>
              </a:rPr>
              <a:t>as </a:t>
            </a:r>
            <a:r>
              <a:rPr lang="en-IN" altLang="en-US" i="1" dirty="0" err="1" smtClean="0">
                <a:ea typeface="ＭＳ Ｐゴシック" panose="020B0600070205080204" pitchFamily="34" charset="-128"/>
              </a:rPr>
              <a:t>s_rank</a:t>
            </a:r>
            <a:r>
              <a:rPr lang="en-IN" altLang="en-US" i="1" dirty="0" smtClean="0">
                <a:ea typeface="ＭＳ Ｐゴシック" panose="020B0600070205080204" pitchFamily="34" charset="-128"/>
              </a:rPr>
              <a:t/>
            </a:r>
            <a:br>
              <a:rPr lang="en-IN" altLang="en-US" i="1" dirty="0" smtClean="0">
                <a:ea typeface="ＭＳ Ｐゴシック" panose="020B0600070205080204" pitchFamily="34" charset="-128"/>
              </a:rPr>
            </a:br>
            <a:r>
              <a:rPr lang="en-IN" altLang="en-US" b="1" dirty="0" smtClean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 smtClean="0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 smtClean="0">
                <a:ea typeface="ＭＳ Ｐゴシック" panose="020B0600070205080204" pitchFamily="34" charset="-128"/>
              </a:rPr>
              <a:t> A</a:t>
            </a:r>
            <a:br>
              <a:rPr lang="en-IN" altLang="en-US" i="1" dirty="0" smtClean="0">
                <a:ea typeface="ＭＳ Ｐゴシック" panose="020B0600070205080204" pitchFamily="34" charset="-128"/>
              </a:rPr>
            </a:br>
            <a:r>
              <a:rPr lang="en-IN" altLang="en-US" b="1" dirty="0" smtClean="0">
                <a:ea typeface="ＭＳ Ｐゴシック" panose="020B0600070205080204" pitchFamily="34" charset="-128"/>
              </a:rPr>
              <a:t>order by </a:t>
            </a:r>
            <a:r>
              <a:rPr lang="en-IN" altLang="en-US" i="1" dirty="0" err="1" smtClean="0">
                <a:ea typeface="ＭＳ Ｐゴシック" panose="020B0600070205080204" pitchFamily="34" charset="-128"/>
              </a:rPr>
              <a:t>s_rank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7278"/>
              </p:ext>
            </p:extLst>
          </p:nvPr>
        </p:nvGraphicFramePr>
        <p:xfrm>
          <a:off x="662442" y="3883636"/>
          <a:ext cx="1798637" cy="184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85">
                  <a:extLst>
                    <a:ext uri="{9D8B030D-6E8A-4147-A177-3AD203B41FA5}">
                      <a16:colId xmlns:a16="http://schemas.microsoft.com/office/drawing/2014/main" val="452411007"/>
                    </a:ext>
                  </a:extLst>
                </a:gridCol>
                <a:gridCol w="1300252">
                  <a:extLst>
                    <a:ext uri="{9D8B030D-6E8A-4147-A177-3AD203B41FA5}">
                      <a16:colId xmlns:a16="http://schemas.microsoft.com/office/drawing/2014/main" val="1754334207"/>
                    </a:ext>
                  </a:extLst>
                </a:gridCol>
              </a:tblGrid>
              <a:tr h="365509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GPA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367144427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889862846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917071819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485365688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135872078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5292" y="5692634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student_grades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38225" y="1973263"/>
            <a:ext cx="2582862" cy="859744"/>
          </a:xfrm>
          <a:prstGeom prst="rect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zh-HK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Ranking (3)</a:t>
            </a:r>
            <a:endParaRPr lang="en-I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859" y="930503"/>
            <a:ext cx="8504691" cy="3674155"/>
          </a:xfrm>
        </p:spPr>
        <p:txBody>
          <a:bodyPr/>
          <a:lstStyle/>
          <a:p>
            <a:r>
              <a:rPr lang="en-US" altLang="en-US" dirty="0" smtClean="0"/>
              <a:t>Ranking can be done within </a:t>
            </a:r>
            <a:r>
              <a:rPr lang="en-US" altLang="en-US" u="sng" dirty="0" smtClean="0"/>
              <a:t>partition</a:t>
            </a:r>
            <a:r>
              <a:rPr lang="en-US" altLang="en-US" dirty="0" smtClean="0"/>
              <a:t> of the data.</a:t>
            </a:r>
          </a:p>
          <a:p>
            <a:r>
              <a:rPr lang="en-US" altLang="en-US" dirty="0"/>
              <a:t>Suppose we are given a relation </a:t>
            </a:r>
            <a:r>
              <a:rPr lang="en-US" altLang="en-US" i="1" dirty="0" err="1" smtClean="0">
                <a:solidFill>
                  <a:srgbClr val="0000CC"/>
                </a:solidFill>
              </a:rPr>
              <a:t>dept_grades</a:t>
            </a:r>
            <a:r>
              <a:rPr lang="en-US" altLang="en-US" i="1" dirty="0" smtClean="0">
                <a:solidFill>
                  <a:srgbClr val="0000CC"/>
                </a:solidFill>
              </a:rPr>
              <a:t>(ID</a:t>
            </a:r>
            <a:r>
              <a:rPr lang="en-US" altLang="en-US" i="1" dirty="0">
                <a:solidFill>
                  <a:srgbClr val="0000CC"/>
                </a:solidFill>
              </a:rPr>
              <a:t>, </a:t>
            </a:r>
            <a:r>
              <a:rPr lang="en-US" altLang="en-US" i="1" dirty="0" err="1" smtClean="0">
                <a:solidFill>
                  <a:srgbClr val="0000CC"/>
                </a:solidFill>
              </a:rPr>
              <a:t>dept_name</a:t>
            </a:r>
            <a:r>
              <a:rPr lang="en-US" altLang="en-US" i="1" dirty="0" smtClean="0">
                <a:solidFill>
                  <a:srgbClr val="0000CC"/>
                </a:solidFill>
              </a:rPr>
              <a:t>, GPA</a:t>
            </a:r>
            <a:r>
              <a:rPr lang="en-US" altLang="en-US" i="1" dirty="0">
                <a:solidFill>
                  <a:srgbClr val="0000CC"/>
                </a:solidFill>
              </a:rPr>
              <a:t>) </a:t>
            </a:r>
            <a:r>
              <a:rPr lang="en-US" altLang="en-US" dirty="0" smtClean="0"/>
              <a:t>with </a:t>
            </a:r>
            <a:r>
              <a:rPr lang="en-US" altLang="en-US" dirty="0"/>
              <a:t>the grade-point average of each student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Find the rank of students within each department.</a:t>
            </a:r>
          </a:p>
          <a:p>
            <a:pPr>
              <a:buFont typeface="Monotype Sorts" charset="2"/>
              <a:buNone/>
            </a:pPr>
            <a:r>
              <a:rPr lang="en-US" altLang="en-US" b="1" dirty="0" smtClean="0"/>
              <a:t>          select </a:t>
            </a:r>
            <a:r>
              <a:rPr lang="en-US" altLang="en-US" i="1" dirty="0" smtClean="0"/>
              <a:t>ID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,</a:t>
            </a:r>
            <a:br>
              <a:rPr lang="en-US" altLang="en-US" dirty="0" smtClean="0"/>
            </a:br>
            <a:r>
              <a:rPr lang="en-US" altLang="en-US" dirty="0" smtClean="0"/>
              <a:t>           </a:t>
            </a:r>
            <a:r>
              <a:rPr lang="en-US" altLang="en-US" b="1" dirty="0" smtClean="0"/>
              <a:t>rank </a:t>
            </a:r>
            <a:r>
              <a:rPr lang="en-US" altLang="en-US" dirty="0" smtClean="0"/>
              <a:t>() </a:t>
            </a:r>
            <a:r>
              <a:rPr lang="en-US" altLang="en-US" b="1" dirty="0" smtClean="0"/>
              <a:t>over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C00000"/>
                </a:solidFill>
              </a:rPr>
              <a:t>partition by </a:t>
            </a:r>
            <a:r>
              <a:rPr lang="en-US" altLang="en-US" i="1" dirty="0" err="1" smtClean="0">
                <a:solidFill>
                  <a:srgbClr val="C00000"/>
                </a:solidFill>
              </a:rPr>
              <a:t>dept_name</a:t>
            </a:r>
            <a:r>
              <a:rPr lang="en-US" altLang="en-US" i="1" dirty="0" smtClean="0"/>
              <a:t> </a:t>
            </a:r>
            <a:r>
              <a:rPr lang="en-US" altLang="en-US" b="1" dirty="0" smtClean="0"/>
              <a:t>order by </a:t>
            </a:r>
            <a:r>
              <a:rPr lang="en-US" altLang="en-US" i="1" dirty="0" smtClean="0"/>
              <a:t>GPA </a:t>
            </a:r>
            <a:r>
              <a:rPr lang="en-US" altLang="en-US" b="1" dirty="0" err="1" smtClean="0"/>
              <a:t>desc</a:t>
            </a:r>
            <a:r>
              <a:rPr lang="en-US" altLang="en-US" dirty="0" smtClean="0"/>
              <a:t>) </a:t>
            </a:r>
            <a:br>
              <a:rPr lang="en-US" altLang="en-US" dirty="0" smtClean="0"/>
            </a:br>
            <a:r>
              <a:rPr lang="en-US" altLang="en-US" dirty="0" smtClean="0"/>
              <a:t>                        </a:t>
            </a:r>
            <a:r>
              <a:rPr lang="en-US" altLang="en-US" b="1" dirty="0" smtClean="0"/>
              <a:t>as </a:t>
            </a:r>
            <a:r>
              <a:rPr lang="en-US" altLang="en-US" i="1" dirty="0" err="1" smtClean="0"/>
              <a:t>dept_rank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</a:t>
            </a:r>
            <a:r>
              <a:rPr lang="en-US" altLang="en-US" b="1" dirty="0" smtClean="0"/>
              <a:t>from </a:t>
            </a:r>
            <a:r>
              <a:rPr lang="en-US" altLang="en-US" i="1" dirty="0" err="1" smtClean="0"/>
              <a:t>dept_grades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</a:t>
            </a:r>
            <a:r>
              <a:rPr lang="en-US" altLang="en-US" b="1" dirty="0" smtClean="0"/>
              <a:t>order by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dept_rank</a:t>
            </a:r>
            <a:r>
              <a:rPr lang="en-US" altLang="en-US" dirty="0" smtClean="0"/>
              <a:t>;</a:t>
            </a:r>
          </a:p>
          <a:p>
            <a:r>
              <a:rPr lang="en-US" altLang="en-US" dirty="0" smtClean="0"/>
              <a:t>Ranking and </a:t>
            </a:r>
            <a:r>
              <a:rPr lang="en-US" altLang="en-US" b="1" dirty="0" smtClean="0"/>
              <a:t>partition by</a:t>
            </a:r>
            <a:r>
              <a:rPr lang="en-US" altLang="en-US" dirty="0" smtClean="0"/>
              <a:t> are done </a:t>
            </a:r>
            <a:r>
              <a:rPr lang="en-US" altLang="en-US" i="1" dirty="0" smtClean="0"/>
              <a:t>after</a:t>
            </a:r>
            <a:r>
              <a:rPr lang="en-US" altLang="en-US" dirty="0" smtClean="0"/>
              <a:t> applying </a:t>
            </a:r>
            <a:r>
              <a:rPr lang="en-US" altLang="en-US" b="1" dirty="0" smtClean="0"/>
              <a:t>group by</a:t>
            </a:r>
            <a:r>
              <a:rPr lang="en-IN" altLang="en-US" sz="2000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Ranking </a:t>
            </a:r>
            <a:r>
              <a:rPr lang="en-US" dirty="0" smtClean="0">
                <a:ea typeface="+mj-ea"/>
              </a:rPr>
              <a:t>(4)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14388" y="1093788"/>
                <a:ext cx="7661275" cy="5251256"/>
              </a:xfrm>
            </p:spPr>
            <p:txBody>
              <a:bodyPr/>
              <a:lstStyle/>
              <a:p>
                <a:r>
                  <a:rPr lang="en-US" altLang="en-US" dirty="0" smtClean="0"/>
                  <a:t>Multiple </a:t>
                </a:r>
                <a:r>
                  <a:rPr lang="en-US" altLang="en-US" b="1" dirty="0"/>
                  <a:t>rank</a:t>
                </a:r>
                <a:r>
                  <a:rPr lang="en-US" altLang="en-US" dirty="0"/>
                  <a:t> clauses can occur in a single </a:t>
                </a:r>
                <a:r>
                  <a:rPr lang="en-US" altLang="en-US" b="1" dirty="0"/>
                  <a:t>select</a:t>
                </a:r>
                <a:r>
                  <a:rPr lang="en-US" altLang="en-US" dirty="0"/>
                  <a:t> clause.</a:t>
                </a:r>
              </a:p>
              <a:p>
                <a:r>
                  <a:rPr lang="en-US" altLang="en-US" dirty="0" smtClean="0"/>
                  <a:t>Other ranking functions:  </a:t>
                </a:r>
              </a:p>
              <a:p>
                <a:pPr lvl="1"/>
                <a:r>
                  <a:rPr lang="en-US" altLang="en-US" b="1" dirty="0" err="1" smtClean="0">
                    <a:ea typeface="ＭＳ Ｐゴシック" panose="020B0600070205080204" pitchFamily="34" charset="-128"/>
                  </a:rPr>
                  <a:t>percent_rank</a:t>
                </a:r>
                <a:r>
                  <a:rPr lang="en-US" altLang="en-US" b="1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(within partition, if partitioning is done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) </a:t>
                </a:r>
              </a:p>
              <a:p>
                <a:pPr lvl="2"/>
                <a:r>
                  <a:rPr lang="en-US" altLang="en-US" dirty="0" smtClean="0">
                    <a:ea typeface="ＭＳ Ｐゴシック" panose="020B0600070205080204" pitchFamily="34" charset="-128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 tuples in the partition, and the rank of a tuple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, then its percent rank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𝑟</m:t>
                    </m:r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−1)/(</m:t>
                    </m:r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−1)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.</a:t>
                </a:r>
                <a:endParaRPr lang="en-US" altLang="en-US" b="1" dirty="0" smtClean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b="1" dirty="0" err="1" smtClean="0">
                    <a:ea typeface="ＭＳ Ｐゴシック" panose="020B0600070205080204" pitchFamily="34" charset="-128"/>
                  </a:rPr>
                  <a:t>cume_dist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 (cumulative distribution)</a:t>
                </a:r>
              </a:p>
              <a:p>
                <a:pPr lvl="2"/>
                <a:r>
                  <a:rPr lang="en-US" altLang="en-US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tuples in the partition, 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and the number of tuples in the partition with the ordering values preceding or equal to the ordering value of the tuple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,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then its 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cumulative distribution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</m:t>
                    </m:r>
                    <m:r>
                      <a:rPr lang="en-US" alt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/</m:t>
                    </m:r>
                    <m:r>
                      <a:rPr lang="en-HK" alt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.</a:t>
                </a:r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 smtClean="0"/>
                  <a:t>SQL’99 </a:t>
                </a:r>
                <a:r>
                  <a:rPr lang="en-US" altLang="en-US" dirty="0" smtClean="0"/>
                  <a:t>permits the user to specify </a:t>
                </a:r>
                <a:r>
                  <a:rPr lang="en-US" altLang="en-US" b="1" dirty="0" smtClean="0"/>
                  <a:t>nulls first</a:t>
                </a:r>
                <a:r>
                  <a:rPr lang="en-US" altLang="en-US" dirty="0" smtClean="0"/>
                  <a:t> or </a:t>
                </a:r>
                <a:r>
                  <a:rPr lang="en-US" altLang="en-US" b="1" dirty="0" smtClean="0"/>
                  <a:t>nulls last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en-US" b="1" dirty="0" smtClean="0"/>
                  <a:t>     select </a:t>
                </a:r>
                <a:r>
                  <a:rPr lang="en-US" altLang="en-US" i="1" dirty="0" smtClean="0"/>
                  <a:t>ID</a:t>
                </a:r>
                <a:r>
                  <a:rPr lang="en-US" altLang="en-US" dirty="0" smtClean="0"/>
                  <a:t>, 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           </a:t>
                </a:r>
                <a:r>
                  <a:rPr lang="en-US" altLang="en-US" b="1" dirty="0" smtClean="0"/>
                  <a:t>rank </a:t>
                </a:r>
                <a:r>
                  <a:rPr lang="en-US" altLang="en-US" dirty="0" smtClean="0"/>
                  <a:t>( ) </a:t>
                </a:r>
                <a:r>
                  <a:rPr lang="en-US" altLang="en-US" b="1" dirty="0" smtClean="0"/>
                  <a:t>over </a:t>
                </a:r>
                <a:r>
                  <a:rPr lang="en-US" altLang="en-US" dirty="0" smtClean="0"/>
                  <a:t>(</a:t>
                </a:r>
                <a:r>
                  <a:rPr lang="en-US" altLang="en-US" b="1" dirty="0" smtClean="0"/>
                  <a:t>order by </a:t>
                </a:r>
                <a:r>
                  <a:rPr lang="en-US" altLang="en-US" i="1" dirty="0" smtClean="0"/>
                  <a:t>GPA </a:t>
                </a:r>
                <a:r>
                  <a:rPr lang="en-US" altLang="en-US" b="1" dirty="0" err="1" smtClean="0"/>
                  <a:t>desc</a:t>
                </a:r>
                <a:r>
                  <a:rPr lang="en-US" altLang="en-US" b="1" dirty="0" smtClean="0"/>
                  <a:t> nulls last</a:t>
                </a:r>
                <a:r>
                  <a:rPr lang="en-US" altLang="en-US" dirty="0" smtClean="0"/>
                  <a:t>) </a:t>
                </a:r>
                <a:r>
                  <a:rPr lang="en-US" altLang="en-US" b="1" dirty="0" smtClean="0"/>
                  <a:t>as </a:t>
                </a:r>
                <a:r>
                  <a:rPr lang="en-US" altLang="en-US" i="1" dirty="0" err="1" smtClean="0"/>
                  <a:t>s_rank</a:t>
                </a:r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b="1" dirty="0" smtClean="0"/>
                  <a:t>from </a:t>
                </a:r>
                <a:r>
                  <a:rPr lang="en-US" altLang="en-US" i="1" dirty="0" err="1" smtClean="0"/>
                  <a:t>student_grades</a:t>
                </a:r>
                <a:endParaRPr lang="en-US" altLang="en-US" i="1" dirty="0" smtClean="0"/>
              </a:p>
            </p:txBody>
          </p:sp>
        </mc:Choice>
        <mc:Fallback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14388" y="1093788"/>
                <a:ext cx="7661275" cy="5251256"/>
              </a:xfrm>
              <a:blipFill>
                <a:blip r:embed="rId3"/>
                <a:stretch>
                  <a:fillRect l="-398" t="-580" r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Ranking </a:t>
            </a:r>
            <a:r>
              <a:rPr lang="en-US" dirty="0" smtClean="0">
                <a:ea typeface="+mj-ea"/>
              </a:rPr>
              <a:t>(5)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75544" y="930502"/>
                <a:ext cx="8570005" cy="1967819"/>
              </a:xfrm>
            </p:spPr>
            <p:txBody>
              <a:bodyPr/>
              <a:lstStyle/>
              <a:p>
                <a:r>
                  <a:rPr lang="en-US" altLang="en-US" dirty="0" smtClean="0"/>
                  <a:t>For a given constant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/>
                  <a:t>, the ranking function </a:t>
                </a:r>
                <a:r>
                  <a:rPr lang="en-US" altLang="en-US" i="1" dirty="0" err="1" smtClean="0">
                    <a:solidFill>
                      <a:srgbClr val="0000FF"/>
                    </a:solidFill>
                  </a:rPr>
                  <a:t>ntile</a:t>
                </a:r>
                <a:r>
                  <a:rPr lang="en-US" altLang="en-US" dirty="0" smtClean="0">
                    <a:solidFill>
                      <a:srgbClr val="0000FF"/>
                    </a:solidFill>
                  </a:rPr>
                  <a:t>(</a:t>
                </a:r>
                <a:r>
                  <a:rPr lang="en-US" altLang="en-US" i="1" dirty="0" smtClean="0">
                    <a:solidFill>
                      <a:srgbClr val="0000FF"/>
                    </a:solidFill>
                  </a:rPr>
                  <a:t>n</a:t>
                </a:r>
                <a:r>
                  <a:rPr lang="en-US" altLang="en-US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altLang="en-US" dirty="0" smtClean="0"/>
                  <a:t> takes the tuples in each partition in the specified order (starting from 1), and divides them into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/>
                  <a:t> buckets with equal numbers of tuples.</a:t>
                </a:r>
              </a:p>
              <a:p>
                <a:r>
                  <a:rPr lang="en-US" altLang="en-US" dirty="0" smtClean="0"/>
                  <a:t>If the total number of tuples in a partition is not divisible by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/>
                  <a:t>, 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then the number of tuples in each bucket can differ by at 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most 1.</a:t>
                </a:r>
              </a:p>
              <a:p>
                <a:r>
                  <a:rPr lang="en-US" altLang="en-US" dirty="0" smtClean="0"/>
                  <a:t>An example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en-US" dirty="0" smtClean="0"/>
                  <a:t>	   </a:t>
                </a:r>
                <a:r>
                  <a:rPr lang="en-US" altLang="en-US" b="1" dirty="0" smtClean="0"/>
                  <a:t>select </a:t>
                </a:r>
                <a:r>
                  <a:rPr lang="en-US" altLang="en-US" i="1" dirty="0" smtClean="0"/>
                  <a:t>ID</a:t>
                </a:r>
                <a:r>
                  <a:rPr lang="en-US" altLang="en-US" dirty="0" smtClean="0"/>
                  <a:t>, </a:t>
                </a:r>
                <a:r>
                  <a:rPr lang="en-US" altLang="en-US" b="1" dirty="0" err="1" smtClean="0"/>
                  <a:t>ntile</a:t>
                </a:r>
                <a:r>
                  <a:rPr lang="en-US" altLang="en-US" dirty="0" smtClean="0"/>
                  <a:t>(4) </a:t>
                </a:r>
                <a:r>
                  <a:rPr lang="en-US" altLang="en-US" b="1" dirty="0" smtClean="0"/>
                  <a:t>over </a:t>
                </a:r>
                <a:r>
                  <a:rPr lang="en-US" altLang="en-US" dirty="0" smtClean="0"/>
                  <a:t>(</a:t>
                </a:r>
                <a:r>
                  <a:rPr lang="en-US" altLang="en-US" b="1" dirty="0" smtClean="0"/>
                  <a:t>order by </a:t>
                </a:r>
                <a:r>
                  <a:rPr lang="en-US" altLang="en-US" i="1" dirty="0" smtClean="0"/>
                  <a:t>GPA </a:t>
                </a:r>
                <a:r>
                  <a:rPr lang="en-US" altLang="en-US" b="1" dirty="0" err="1" smtClean="0"/>
                  <a:t>desc</a:t>
                </a:r>
                <a:r>
                  <a:rPr lang="en-US" altLang="en-US" dirty="0" smtClean="0"/>
                  <a:t>) </a:t>
                </a:r>
                <a:r>
                  <a:rPr lang="en-US" altLang="en-US" b="1" dirty="0" smtClean="0"/>
                  <a:t>as </a:t>
                </a:r>
                <a:r>
                  <a:rPr lang="en-US" altLang="en-US" i="1" dirty="0" smtClean="0"/>
                  <a:t>quartile</a:t>
                </a:r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dirty="0" smtClean="0"/>
                  <a:t>	</a:t>
                </a:r>
                <a:r>
                  <a:rPr lang="en-US" altLang="en-US" b="1" dirty="0" smtClean="0"/>
                  <a:t>from </a:t>
                </a:r>
                <a:r>
                  <a:rPr lang="en-US" altLang="en-US" i="1" dirty="0" err="1" smtClean="0"/>
                  <a:t>student_grades</a:t>
                </a:r>
                <a:r>
                  <a:rPr lang="en-US" altLang="en-US" i="1" dirty="0" smtClean="0"/>
                  <a:t>;</a:t>
                </a: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75544" y="930502"/>
                <a:ext cx="8570005" cy="1967819"/>
              </a:xfrm>
              <a:blipFill>
                <a:blip r:embed="rId3"/>
                <a:stretch>
                  <a:fillRect l="-284" t="-1863" r="-925" b="-50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83957"/>
              </p:ext>
            </p:extLst>
          </p:nvPr>
        </p:nvGraphicFramePr>
        <p:xfrm>
          <a:off x="7046913" y="2121781"/>
          <a:ext cx="1798637" cy="407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85">
                  <a:extLst>
                    <a:ext uri="{9D8B030D-6E8A-4147-A177-3AD203B41FA5}">
                      <a16:colId xmlns:a16="http://schemas.microsoft.com/office/drawing/2014/main" val="452411007"/>
                    </a:ext>
                  </a:extLst>
                </a:gridCol>
                <a:gridCol w="1300252">
                  <a:extLst>
                    <a:ext uri="{9D8B030D-6E8A-4147-A177-3AD203B41FA5}">
                      <a16:colId xmlns:a16="http://schemas.microsoft.com/office/drawing/2014/main" val="1754334207"/>
                    </a:ext>
                  </a:extLst>
                </a:gridCol>
              </a:tblGrid>
              <a:tr h="365509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GPA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367144427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889862846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917071819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485365688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213541852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1358720786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2217416212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2.9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1439445447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2.9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1321509840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2345523926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40521501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5271" y="6193329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student_grades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33951</TotalTime>
  <Words>599</Words>
  <Application>Microsoft Office PowerPoint</Application>
  <PresentationFormat>On-screen Show (4:3)</PresentationFormat>
  <Paragraphs>162</Paragraphs>
  <Slides>11</Slides>
  <Notes>11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Monotype Sorts</vt:lpstr>
      <vt:lpstr>ＭＳ Ｐゴシック</vt:lpstr>
      <vt:lpstr>新細明體</vt:lpstr>
      <vt:lpstr>Cambria Math</vt:lpstr>
      <vt:lpstr>Helvetica</vt:lpstr>
      <vt:lpstr>Times New Roman</vt:lpstr>
      <vt:lpstr>Webdings</vt:lpstr>
      <vt:lpstr>2_db-5-grey</vt:lpstr>
      <vt:lpstr>Clip</vt:lpstr>
      <vt:lpstr>Chapter 5: Advanced SQL</vt:lpstr>
      <vt:lpstr>Chapter 5:  Advanced SQL</vt:lpstr>
      <vt:lpstr>Recursion in SQL</vt:lpstr>
      <vt:lpstr>The Power of Recursion</vt:lpstr>
      <vt:lpstr>Ranking (1)</vt:lpstr>
      <vt:lpstr>Ranking (2)</vt:lpstr>
      <vt:lpstr>Ranking (3)</vt:lpstr>
      <vt:lpstr>Ranking (4)</vt:lpstr>
      <vt:lpstr>Ranking (5)</vt:lpstr>
      <vt:lpstr>Windowing (1)</vt:lpstr>
      <vt:lpstr>Windowing (2)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Windows User</cp:lastModifiedBy>
  <cp:revision>373</cp:revision>
  <cp:lastPrinted>2005-01-10T21:51:57Z</cp:lastPrinted>
  <dcterms:created xsi:type="dcterms:W3CDTF">1999-11-04T20:50:09Z</dcterms:created>
  <dcterms:modified xsi:type="dcterms:W3CDTF">2022-02-07T07:18:36Z</dcterms:modified>
</cp:coreProperties>
</file>