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256" r:id="rId2"/>
    <p:sldId id="266" r:id="rId3"/>
    <p:sldId id="259" r:id="rId4"/>
    <p:sldId id="267" r:id="rId5"/>
    <p:sldId id="268" r:id="rId6"/>
    <p:sldId id="269" r:id="rId7"/>
    <p:sldId id="262" r:id="rId8"/>
    <p:sldId id="265" r:id="rId9"/>
    <p:sldId id="263" r:id="rId10"/>
    <p:sldId id="273" r:id="rId11"/>
    <p:sldId id="264" r:id="rId12"/>
    <p:sldId id="274" r:id="rId13"/>
    <p:sldId id="275" r:id="rId14"/>
    <p:sldId id="276" r:id="rId15"/>
    <p:sldId id="272" r:id="rId16"/>
    <p:sldId id="261" r:id="rId17"/>
    <p:sldId id="270" r:id="rId18"/>
    <p:sldId id="277" r:id="rId19"/>
    <p:sldId id="271" r:id="rId20"/>
    <p:sldId id="280" r:id="rId21"/>
    <p:sldId id="279" r:id="rId22"/>
    <p:sldId id="25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90" autoAdjust="0"/>
  </p:normalViewPr>
  <p:slideViewPr>
    <p:cSldViewPr snapToGrid="0">
      <p:cViewPr varScale="1">
        <p:scale>
          <a:sx n="63" d="100"/>
          <a:sy n="63" d="100"/>
        </p:scale>
        <p:origin x="6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40A63-3A12-4A27-A856-7ED2BF58DB2E}" type="datetimeFigureOut">
              <a:rPr lang="zh-CN" altLang="en-US" smtClean="0"/>
              <a:t>2021/11/9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394F9-D960-42FE-ADB5-800A0FF0622E}" type="slidenum">
              <a:rPr lang="zh-CN" altLang="en-US" smtClean="0"/>
              <a:t>‹#›</a:t>
            </a:fld>
            <a:endParaRPr lang="zh-CN" altLang="en-US"/>
          </a:p>
        </p:txBody>
      </p:sp>
    </p:spTree>
    <p:extLst>
      <p:ext uri="{BB962C8B-B14F-4D97-AF65-F5344CB8AC3E}">
        <p14:creationId xmlns:p14="http://schemas.microsoft.com/office/powerpoint/2010/main" val="58720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Log processing has become a critical component of the data pipeline for consumer internet companies</a:t>
            </a:r>
            <a:endParaRPr lang="zh-CN" altLang="en-US" dirty="0"/>
          </a:p>
        </p:txBody>
      </p:sp>
      <p:sp>
        <p:nvSpPr>
          <p:cNvPr id="4" name="灯片编号占位符 3"/>
          <p:cNvSpPr>
            <a:spLocks noGrp="1"/>
          </p:cNvSpPr>
          <p:nvPr>
            <p:ph type="sldNum" sz="quarter" idx="5"/>
          </p:nvPr>
        </p:nvSpPr>
        <p:spPr/>
        <p:txBody>
          <a:bodyPr/>
          <a:lstStyle/>
          <a:p>
            <a:fld id="{2A4394F9-D960-42FE-ADB5-800A0FF0622E}" type="slidenum">
              <a:rPr lang="zh-CN" altLang="en-US" smtClean="0"/>
              <a:t>2</a:t>
            </a:fld>
            <a:endParaRPr lang="zh-CN" altLang="en-US"/>
          </a:p>
        </p:txBody>
      </p:sp>
    </p:spTree>
    <p:extLst>
      <p:ext uri="{BB962C8B-B14F-4D97-AF65-F5344CB8AC3E}">
        <p14:creationId xmlns:p14="http://schemas.microsoft.com/office/powerpoint/2010/main" val="1158388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4394F9-D960-42FE-ADB5-800A0FF0622E}" type="slidenum">
              <a:rPr lang="zh-CN" altLang="en-US" smtClean="0"/>
              <a:t>14</a:t>
            </a:fld>
            <a:endParaRPr lang="zh-CN" altLang="en-US"/>
          </a:p>
        </p:txBody>
      </p:sp>
    </p:spTree>
    <p:extLst>
      <p:ext uri="{BB962C8B-B14F-4D97-AF65-F5344CB8AC3E}">
        <p14:creationId xmlns:p14="http://schemas.microsoft.com/office/powerpoint/2010/main" val="3259644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4394F9-D960-42FE-ADB5-800A0FF0622E}" type="slidenum">
              <a:rPr lang="zh-CN" altLang="en-US" smtClean="0"/>
              <a:t>15</a:t>
            </a:fld>
            <a:endParaRPr lang="zh-CN" altLang="en-US"/>
          </a:p>
        </p:txBody>
      </p:sp>
    </p:spTree>
    <p:extLst>
      <p:ext uri="{BB962C8B-B14F-4D97-AF65-F5344CB8AC3E}">
        <p14:creationId xmlns:p14="http://schemas.microsoft.com/office/powerpoint/2010/main" val="369125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Log processing has become a critical component of the data pipeline for consumer internet companies</a:t>
            </a:r>
            <a:endParaRPr lang="zh-CN" altLang="en-US" dirty="0"/>
          </a:p>
        </p:txBody>
      </p:sp>
      <p:sp>
        <p:nvSpPr>
          <p:cNvPr id="4" name="灯片编号占位符 3"/>
          <p:cNvSpPr>
            <a:spLocks noGrp="1"/>
          </p:cNvSpPr>
          <p:nvPr>
            <p:ph type="sldNum" sz="quarter" idx="5"/>
          </p:nvPr>
        </p:nvSpPr>
        <p:spPr/>
        <p:txBody>
          <a:bodyPr/>
          <a:lstStyle/>
          <a:p>
            <a:fld id="{2A4394F9-D960-42FE-ADB5-800A0FF0622E}" type="slidenum">
              <a:rPr lang="zh-CN" altLang="en-US" smtClean="0"/>
              <a:t>3</a:t>
            </a:fld>
            <a:endParaRPr lang="zh-CN" altLang="en-US"/>
          </a:p>
        </p:txBody>
      </p:sp>
    </p:spTree>
    <p:extLst>
      <p:ext uri="{BB962C8B-B14F-4D97-AF65-F5344CB8AC3E}">
        <p14:creationId xmlns:p14="http://schemas.microsoft.com/office/powerpoint/2010/main" val="2155570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Log processing has become a critical component of the data pipeline for consumer internet companies</a:t>
            </a:r>
            <a:endParaRPr lang="zh-CN" altLang="en-US" dirty="0"/>
          </a:p>
        </p:txBody>
      </p:sp>
      <p:sp>
        <p:nvSpPr>
          <p:cNvPr id="4" name="灯片编号占位符 3"/>
          <p:cNvSpPr>
            <a:spLocks noGrp="1"/>
          </p:cNvSpPr>
          <p:nvPr>
            <p:ph type="sldNum" sz="quarter" idx="5"/>
          </p:nvPr>
        </p:nvSpPr>
        <p:spPr/>
        <p:txBody>
          <a:bodyPr/>
          <a:lstStyle/>
          <a:p>
            <a:fld id="{2A4394F9-D960-42FE-ADB5-800A0FF0622E}" type="slidenum">
              <a:rPr lang="zh-CN" altLang="en-US" smtClean="0"/>
              <a:t>4</a:t>
            </a:fld>
            <a:endParaRPr lang="zh-CN" altLang="en-US"/>
          </a:p>
        </p:txBody>
      </p:sp>
    </p:spTree>
    <p:extLst>
      <p:ext uri="{BB962C8B-B14F-4D97-AF65-F5344CB8AC3E}">
        <p14:creationId xmlns:p14="http://schemas.microsoft.com/office/powerpoint/2010/main" val="2019257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Log processing has become a critical component of the data pipeline for consumer internet companies</a:t>
            </a:r>
            <a:endParaRPr lang="zh-CN" altLang="en-US" dirty="0"/>
          </a:p>
        </p:txBody>
      </p:sp>
      <p:sp>
        <p:nvSpPr>
          <p:cNvPr id="4" name="灯片编号占位符 3"/>
          <p:cNvSpPr>
            <a:spLocks noGrp="1"/>
          </p:cNvSpPr>
          <p:nvPr>
            <p:ph type="sldNum" sz="quarter" idx="5"/>
          </p:nvPr>
        </p:nvSpPr>
        <p:spPr/>
        <p:txBody>
          <a:bodyPr/>
          <a:lstStyle/>
          <a:p>
            <a:fld id="{2A4394F9-D960-42FE-ADB5-800A0FF0622E}" type="slidenum">
              <a:rPr lang="zh-CN" altLang="en-US" smtClean="0"/>
              <a:t>5</a:t>
            </a:fld>
            <a:endParaRPr lang="zh-CN" altLang="en-US"/>
          </a:p>
        </p:txBody>
      </p:sp>
    </p:spTree>
    <p:extLst>
      <p:ext uri="{BB962C8B-B14F-4D97-AF65-F5344CB8AC3E}">
        <p14:creationId xmlns:p14="http://schemas.microsoft.com/office/powerpoint/2010/main" val="1420966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Log processing has become a critical component of the data pipeline for consumer internet companies</a:t>
            </a:r>
            <a:endParaRPr lang="zh-CN" altLang="en-US" dirty="0"/>
          </a:p>
        </p:txBody>
      </p:sp>
      <p:sp>
        <p:nvSpPr>
          <p:cNvPr id="4" name="灯片编号占位符 3"/>
          <p:cNvSpPr>
            <a:spLocks noGrp="1"/>
          </p:cNvSpPr>
          <p:nvPr>
            <p:ph type="sldNum" sz="quarter" idx="5"/>
          </p:nvPr>
        </p:nvSpPr>
        <p:spPr/>
        <p:txBody>
          <a:bodyPr/>
          <a:lstStyle/>
          <a:p>
            <a:fld id="{2A4394F9-D960-42FE-ADB5-800A0FF0622E}" type="slidenum">
              <a:rPr lang="zh-CN" altLang="en-US" smtClean="0"/>
              <a:t>6</a:t>
            </a:fld>
            <a:endParaRPr lang="zh-CN" altLang="en-US"/>
          </a:p>
        </p:txBody>
      </p:sp>
    </p:spTree>
    <p:extLst>
      <p:ext uri="{BB962C8B-B14F-4D97-AF65-F5344CB8AC3E}">
        <p14:creationId xmlns:p14="http://schemas.microsoft.com/office/powerpoint/2010/main" val="1418233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stream of messages of a particular type is defined by a topic. Here is P1, P2, P3 and P4 A producer client called “my phone” which publish messages to topic P1, P3. The published messages are sent and appended to P1, P3 then stored at a set of servers called brokers.  Another producer client called “my car” which publish messages to topic P3, P4. The published messages are sent and appended to Partition P3, P4. and then stored at a set of servers.</a:t>
            </a:r>
            <a:endParaRPr lang="zh-CN" altLang="en-US" dirty="0"/>
          </a:p>
        </p:txBody>
      </p:sp>
      <p:sp>
        <p:nvSpPr>
          <p:cNvPr id="4" name="灯片编号占位符 3"/>
          <p:cNvSpPr>
            <a:spLocks noGrp="1"/>
          </p:cNvSpPr>
          <p:nvPr>
            <p:ph type="sldNum" sz="quarter" idx="5"/>
          </p:nvPr>
        </p:nvSpPr>
        <p:spPr/>
        <p:txBody>
          <a:bodyPr/>
          <a:lstStyle/>
          <a:p>
            <a:fld id="{2A4394F9-D960-42FE-ADB5-800A0FF0622E}" type="slidenum">
              <a:rPr lang="zh-CN" altLang="en-US" smtClean="0"/>
              <a:t>9</a:t>
            </a:fld>
            <a:endParaRPr lang="zh-CN" altLang="en-US"/>
          </a:p>
        </p:txBody>
      </p:sp>
    </p:spTree>
    <p:extLst>
      <p:ext uri="{BB962C8B-B14F-4D97-AF65-F5344CB8AC3E}">
        <p14:creationId xmlns:p14="http://schemas.microsoft.com/office/powerpoint/2010/main" val="3674762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4394F9-D960-42FE-ADB5-800A0FF0622E}" type="slidenum">
              <a:rPr lang="zh-CN" altLang="en-US" smtClean="0"/>
              <a:t>10</a:t>
            </a:fld>
            <a:endParaRPr lang="zh-CN" altLang="en-US"/>
          </a:p>
        </p:txBody>
      </p:sp>
    </p:spTree>
    <p:extLst>
      <p:ext uri="{BB962C8B-B14F-4D97-AF65-F5344CB8AC3E}">
        <p14:creationId xmlns:p14="http://schemas.microsoft.com/office/powerpoint/2010/main" val="472937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4394F9-D960-42FE-ADB5-800A0FF0622E}" type="slidenum">
              <a:rPr lang="zh-CN" altLang="en-US" smtClean="0"/>
              <a:t>12</a:t>
            </a:fld>
            <a:endParaRPr lang="zh-CN" altLang="en-US"/>
          </a:p>
        </p:txBody>
      </p:sp>
    </p:spTree>
    <p:extLst>
      <p:ext uri="{BB962C8B-B14F-4D97-AF65-F5344CB8AC3E}">
        <p14:creationId xmlns:p14="http://schemas.microsoft.com/office/powerpoint/2010/main" val="1795004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4394F9-D960-42FE-ADB5-800A0FF0622E}" type="slidenum">
              <a:rPr lang="zh-CN" altLang="en-US" smtClean="0"/>
              <a:t>13</a:t>
            </a:fld>
            <a:endParaRPr lang="zh-CN" altLang="en-US"/>
          </a:p>
        </p:txBody>
      </p:sp>
    </p:spTree>
    <p:extLst>
      <p:ext uri="{BB962C8B-B14F-4D97-AF65-F5344CB8AC3E}">
        <p14:creationId xmlns:p14="http://schemas.microsoft.com/office/powerpoint/2010/main" val="1959663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105249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2033823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158542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437737-5E04-4EE7-AE38-87976F4332A1}"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3127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2203370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102237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3199249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386384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93271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319206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34920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31653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332843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137119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252151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362948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7B4D8E8-EBF7-494E-8690-E4116DBDC4FF}" type="datetimeFigureOut">
              <a:rPr lang="zh-CN" altLang="en-US" smtClean="0"/>
              <a:t>2021/11/9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327066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7B4D8E8-EBF7-494E-8690-E4116DBDC4FF}" type="datetimeFigureOut">
              <a:rPr lang="zh-CN" altLang="en-US" smtClean="0"/>
              <a:t>2021/11/9</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A437737-5E04-4EE7-AE38-87976F4332A1}" type="slidenum">
              <a:rPr lang="zh-CN" altLang="en-US" smtClean="0"/>
              <a:t>‹#›</a:t>
            </a:fld>
            <a:endParaRPr lang="zh-CN" altLang="en-US"/>
          </a:p>
        </p:txBody>
      </p:sp>
    </p:spTree>
    <p:extLst>
      <p:ext uri="{BB962C8B-B14F-4D97-AF65-F5344CB8AC3E}">
        <p14:creationId xmlns:p14="http://schemas.microsoft.com/office/powerpoint/2010/main" val="1814593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tudent-desktop:8888/notebooks/ass2/1.%20Apache%20Kafka%20-%20Running%20Kafka%20Service%20in%20the%20VM%20%5BV%201.3%5D.ipynb#Topic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10D09-AAC3-43A4-8D1B-D694B61EEA76}"/>
              </a:ext>
            </a:extLst>
          </p:cNvPr>
          <p:cNvSpPr>
            <a:spLocks noGrp="1"/>
          </p:cNvSpPr>
          <p:nvPr>
            <p:ph type="ctrTitle"/>
          </p:nvPr>
        </p:nvSpPr>
        <p:spPr/>
        <p:txBody>
          <a:bodyPr/>
          <a:lstStyle/>
          <a:p>
            <a:r>
              <a:rPr lang="en-US" altLang="zh-CN" dirty="0"/>
              <a:t>GENERAL PRESENTATION</a:t>
            </a:r>
            <a:br>
              <a:rPr lang="en-US" altLang="zh-CN" dirty="0"/>
            </a:br>
            <a:endParaRPr lang="zh-CN" altLang="en-US" dirty="0"/>
          </a:p>
        </p:txBody>
      </p:sp>
      <p:sp>
        <p:nvSpPr>
          <p:cNvPr id="3" name="副标题 2">
            <a:extLst>
              <a:ext uri="{FF2B5EF4-FFF2-40B4-BE49-F238E27FC236}">
                <a16:creationId xmlns:a16="http://schemas.microsoft.com/office/drawing/2014/main" id="{750BA067-9070-4836-BC27-1A3E71A7DAF3}"/>
              </a:ext>
            </a:extLst>
          </p:cNvPr>
          <p:cNvSpPr>
            <a:spLocks noGrp="1"/>
          </p:cNvSpPr>
          <p:nvPr>
            <p:ph type="subTitle" idx="1"/>
          </p:nvPr>
        </p:nvSpPr>
        <p:spPr/>
        <p:txBody>
          <a:bodyPr/>
          <a:lstStyle/>
          <a:p>
            <a:r>
              <a:rPr lang="en-US" altLang="zh-CN" dirty="0"/>
              <a:t>a Distributed Messaging System for Log Processing</a:t>
            </a:r>
            <a:endParaRPr lang="zh-CN" altLang="en-US" dirty="0"/>
          </a:p>
        </p:txBody>
      </p:sp>
      <p:sp>
        <p:nvSpPr>
          <p:cNvPr id="5" name="文本框 4">
            <a:extLst>
              <a:ext uri="{FF2B5EF4-FFF2-40B4-BE49-F238E27FC236}">
                <a16:creationId xmlns:a16="http://schemas.microsoft.com/office/drawing/2014/main" id="{ECADD4C1-4369-494D-8EA8-044E2557ADF0}"/>
              </a:ext>
            </a:extLst>
          </p:cNvPr>
          <p:cNvSpPr txBox="1"/>
          <p:nvPr/>
        </p:nvSpPr>
        <p:spPr>
          <a:xfrm>
            <a:off x="6379029" y="5148943"/>
            <a:ext cx="3015342" cy="646331"/>
          </a:xfrm>
          <a:prstGeom prst="rect">
            <a:avLst/>
          </a:prstGeom>
          <a:noFill/>
        </p:spPr>
        <p:txBody>
          <a:bodyPr wrap="square" rtlCol="0">
            <a:spAutoFit/>
          </a:bodyPr>
          <a:lstStyle/>
          <a:p>
            <a:r>
              <a:rPr lang="en-US" altLang="zh-CN" dirty="0"/>
              <a:t>--Name</a:t>
            </a:r>
          </a:p>
          <a:p>
            <a:r>
              <a:rPr lang="en-US" altLang="zh-CN" dirty="0"/>
              <a:t>--ID</a:t>
            </a:r>
            <a:endParaRPr lang="zh-CN" altLang="en-US" dirty="0"/>
          </a:p>
        </p:txBody>
      </p:sp>
    </p:spTree>
    <p:extLst>
      <p:ext uri="{BB962C8B-B14F-4D97-AF65-F5344CB8AC3E}">
        <p14:creationId xmlns:p14="http://schemas.microsoft.com/office/powerpoint/2010/main" val="318154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93913" y="516834"/>
            <a:ext cx="7215808" cy="707886"/>
          </a:xfrm>
          <a:prstGeom prst="rect">
            <a:avLst/>
          </a:prstGeom>
          <a:noFill/>
        </p:spPr>
        <p:txBody>
          <a:bodyPr wrap="square" rtlCol="0">
            <a:spAutoFit/>
          </a:bodyPr>
          <a:lstStyle/>
          <a:p>
            <a:r>
              <a:rPr lang="en-US" altLang="zh-CN" sz="4000" b="1" dirty="0"/>
              <a:t>Kafka Architecture</a:t>
            </a:r>
          </a:p>
        </p:txBody>
      </p:sp>
      <p:sp>
        <p:nvSpPr>
          <p:cNvPr id="3" name="文本框 2">
            <a:extLst>
              <a:ext uri="{FF2B5EF4-FFF2-40B4-BE49-F238E27FC236}">
                <a16:creationId xmlns:a16="http://schemas.microsoft.com/office/drawing/2014/main" id="{C8659933-0D53-4FAC-913F-2290257CB65B}"/>
              </a:ext>
            </a:extLst>
          </p:cNvPr>
          <p:cNvSpPr txBox="1"/>
          <p:nvPr/>
        </p:nvSpPr>
        <p:spPr>
          <a:xfrm>
            <a:off x="993913" y="1360240"/>
            <a:ext cx="4536937" cy="523220"/>
          </a:xfrm>
          <a:prstGeom prst="rect">
            <a:avLst/>
          </a:prstGeom>
          <a:noFill/>
        </p:spPr>
        <p:txBody>
          <a:bodyPr wrap="square" rtlCol="0">
            <a:spAutoFit/>
          </a:bodyPr>
          <a:lstStyle/>
          <a:p>
            <a:r>
              <a:rPr lang="en-US" altLang="zh-CN" sz="2800" dirty="0"/>
              <a:t>Efficiency on a Single Partition</a:t>
            </a:r>
            <a:endParaRPr lang="zh-CN" altLang="en-US" sz="2800" dirty="0"/>
          </a:p>
        </p:txBody>
      </p:sp>
      <p:sp>
        <p:nvSpPr>
          <p:cNvPr id="6" name="文本框 5">
            <a:extLst>
              <a:ext uri="{FF2B5EF4-FFF2-40B4-BE49-F238E27FC236}">
                <a16:creationId xmlns:a16="http://schemas.microsoft.com/office/drawing/2014/main" id="{5505A755-2376-4834-8CC9-C8F2BFAF1DB0}"/>
              </a:ext>
            </a:extLst>
          </p:cNvPr>
          <p:cNvSpPr txBox="1"/>
          <p:nvPr/>
        </p:nvSpPr>
        <p:spPr>
          <a:xfrm>
            <a:off x="993913" y="2304772"/>
            <a:ext cx="8504464" cy="1938992"/>
          </a:xfrm>
          <a:prstGeom prst="rect">
            <a:avLst/>
          </a:prstGeom>
          <a:noFill/>
        </p:spPr>
        <p:txBody>
          <a:bodyPr wrap="square">
            <a:spAutoFit/>
          </a:bodyPr>
          <a:lstStyle/>
          <a:p>
            <a:pPr marL="342900" indent="-342900">
              <a:buFont typeface="Wingdings" panose="05000000000000000000" pitchFamily="2" charset="2"/>
              <a:buChar char="ü"/>
            </a:pPr>
            <a:r>
              <a:rPr lang="en-US" altLang="zh-CN" sz="2000" dirty="0"/>
              <a:t>Simple storage:</a:t>
            </a:r>
          </a:p>
          <a:p>
            <a:r>
              <a:rPr lang="en-US" altLang="zh-CN" sz="2000" dirty="0"/>
              <a:t>Each partition of a topic corresponds to a logical log.</a:t>
            </a:r>
          </a:p>
          <a:p>
            <a:r>
              <a:rPr lang="en-US" altLang="zh-CN" sz="2000" dirty="0"/>
              <a:t>Every time a producer publishes a message to a partition.</a:t>
            </a:r>
          </a:p>
          <a:p>
            <a:r>
              <a:rPr lang="en-US" altLang="zh-CN" sz="2000" dirty="0"/>
              <a:t>Each message is addressed by its logical offset in the log.</a:t>
            </a:r>
          </a:p>
          <a:p>
            <a:r>
              <a:rPr lang="en-US" altLang="zh-CN" sz="2000" dirty="0"/>
              <a:t>Consumer acknowledges a particular message offset, means the consumer has received all messages prior to that offset in the partition.</a:t>
            </a:r>
          </a:p>
        </p:txBody>
      </p:sp>
    </p:spTree>
    <p:extLst>
      <p:ext uri="{BB962C8B-B14F-4D97-AF65-F5344CB8AC3E}">
        <p14:creationId xmlns:p14="http://schemas.microsoft.com/office/powerpoint/2010/main" val="25747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93913" y="516834"/>
            <a:ext cx="7215808" cy="707886"/>
          </a:xfrm>
          <a:prstGeom prst="rect">
            <a:avLst/>
          </a:prstGeom>
          <a:noFill/>
        </p:spPr>
        <p:txBody>
          <a:bodyPr wrap="square" rtlCol="0">
            <a:spAutoFit/>
          </a:bodyPr>
          <a:lstStyle/>
          <a:p>
            <a:r>
              <a:rPr lang="en-US" altLang="zh-CN" sz="4000" b="1" dirty="0"/>
              <a:t>Kafka Architecture</a:t>
            </a:r>
            <a:endParaRPr lang="zh-CN" altLang="en-US" sz="4000" b="1" dirty="0"/>
          </a:p>
        </p:txBody>
      </p:sp>
      <p:pic>
        <p:nvPicPr>
          <p:cNvPr id="4" name="图片 3">
            <a:extLst>
              <a:ext uri="{FF2B5EF4-FFF2-40B4-BE49-F238E27FC236}">
                <a16:creationId xmlns:a16="http://schemas.microsoft.com/office/drawing/2014/main" id="{38DBB11D-DB85-4039-B6B0-BE9C5226906C}"/>
              </a:ext>
            </a:extLst>
          </p:cNvPr>
          <p:cNvPicPr>
            <a:picLocks noChangeAspect="1"/>
          </p:cNvPicPr>
          <p:nvPr/>
        </p:nvPicPr>
        <p:blipFill>
          <a:blip r:embed="rId2"/>
          <a:stretch>
            <a:fillRect/>
          </a:stretch>
        </p:blipFill>
        <p:spPr>
          <a:xfrm>
            <a:off x="1804306" y="1224720"/>
            <a:ext cx="7578497" cy="5376182"/>
          </a:xfrm>
          <a:prstGeom prst="rect">
            <a:avLst/>
          </a:prstGeom>
        </p:spPr>
      </p:pic>
    </p:spTree>
    <p:extLst>
      <p:ext uri="{BB962C8B-B14F-4D97-AF65-F5344CB8AC3E}">
        <p14:creationId xmlns:p14="http://schemas.microsoft.com/office/powerpoint/2010/main" val="205891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93913" y="516834"/>
            <a:ext cx="7215808" cy="707886"/>
          </a:xfrm>
          <a:prstGeom prst="rect">
            <a:avLst/>
          </a:prstGeom>
          <a:noFill/>
        </p:spPr>
        <p:txBody>
          <a:bodyPr wrap="square" rtlCol="0">
            <a:spAutoFit/>
          </a:bodyPr>
          <a:lstStyle/>
          <a:p>
            <a:r>
              <a:rPr lang="en-US" altLang="zh-CN" sz="4000" b="1" dirty="0"/>
              <a:t>Kafka Architecture</a:t>
            </a:r>
          </a:p>
        </p:txBody>
      </p:sp>
      <p:sp>
        <p:nvSpPr>
          <p:cNvPr id="3" name="文本框 2">
            <a:extLst>
              <a:ext uri="{FF2B5EF4-FFF2-40B4-BE49-F238E27FC236}">
                <a16:creationId xmlns:a16="http://schemas.microsoft.com/office/drawing/2014/main" id="{C8659933-0D53-4FAC-913F-2290257CB65B}"/>
              </a:ext>
            </a:extLst>
          </p:cNvPr>
          <p:cNvSpPr txBox="1"/>
          <p:nvPr/>
        </p:nvSpPr>
        <p:spPr>
          <a:xfrm>
            <a:off x="993913" y="1360240"/>
            <a:ext cx="4536937" cy="523220"/>
          </a:xfrm>
          <a:prstGeom prst="rect">
            <a:avLst/>
          </a:prstGeom>
          <a:noFill/>
        </p:spPr>
        <p:txBody>
          <a:bodyPr wrap="square" rtlCol="0">
            <a:spAutoFit/>
          </a:bodyPr>
          <a:lstStyle/>
          <a:p>
            <a:r>
              <a:rPr lang="en-US" altLang="zh-CN" sz="2800" dirty="0"/>
              <a:t>Efficiency on a Single Partition</a:t>
            </a:r>
            <a:endParaRPr lang="zh-CN" altLang="en-US" sz="2800" dirty="0"/>
          </a:p>
        </p:txBody>
      </p:sp>
      <p:sp>
        <p:nvSpPr>
          <p:cNvPr id="6" name="文本框 5">
            <a:extLst>
              <a:ext uri="{FF2B5EF4-FFF2-40B4-BE49-F238E27FC236}">
                <a16:creationId xmlns:a16="http://schemas.microsoft.com/office/drawing/2014/main" id="{5505A755-2376-4834-8CC9-C8F2BFAF1DB0}"/>
              </a:ext>
            </a:extLst>
          </p:cNvPr>
          <p:cNvSpPr txBox="1"/>
          <p:nvPr/>
        </p:nvSpPr>
        <p:spPr>
          <a:xfrm>
            <a:off x="993913" y="2304772"/>
            <a:ext cx="8504464" cy="1015663"/>
          </a:xfrm>
          <a:prstGeom prst="rect">
            <a:avLst/>
          </a:prstGeom>
          <a:noFill/>
        </p:spPr>
        <p:txBody>
          <a:bodyPr wrap="square">
            <a:spAutoFit/>
          </a:bodyPr>
          <a:lstStyle/>
          <a:p>
            <a:pPr marL="342900" indent="-342900">
              <a:buFont typeface="Wingdings" panose="05000000000000000000" pitchFamily="2" charset="2"/>
              <a:buChar char="ü"/>
            </a:pPr>
            <a:r>
              <a:rPr lang="en-US" altLang="zh-CN" sz="2000" dirty="0"/>
              <a:t>Efficient transfer:</a:t>
            </a:r>
          </a:p>
          <a:p>
            <a:r>
              <a:rPr lang="en-US" altLang="zh-CN" sz="2000" dirty="0"/>
              <a:t>Messages are only cached in the page cache.</a:t>
            </a:r>
          </a:p>
          <a:p>
            <a:r>
              <a:rPr lang="en-US" altLang="zh-CN" sz="2000" dirty="0"/>
              <a:t>Both the producer and the consumer access the segment files sequentially.</a:t>
            </a:r>
          </a:p>
        </p:txBody>
      </p:sp>
    </p:spTree>
    <p:extLst>
      <p:ext uri="{BB962C8B-B14F-4D97-AF65-F5344CB8AC3E}">
        <p14:creationId xmlns:p14="http://schemas.microsoft.com/office/powerpoint/2010/main" val="129444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93913" y="516834"/>
            <a:ext cx="7215808" cy="707886"/>
          </a:xfrm>
          <a:prstGeom prst="rect">
            <a:avLst/>
          </a:prstGeom>
          <a:noFill/>
        </p:spPr>
        <p:txBody>
          <a:bodyPr wrap="square" rtlCol="0">
            <a:spAutoFit/>
          </a:bodyPr>
          <a:lstStyle/>
          <a:p>
            <a:r>
              <a:rPr lang="en-US" altLang="zh-CN" sz="4000" b="1" dirty="0"/>
              <a:t>Kafka Architecture</a:t>
            </a:r>
          </a:p>
        </p:txBody>
      </p:sp>
      <p:sp>
        <p:nvSpPr>
          <p:cNvPr id="3" name="文本框 2">
            <a:extLst>
              <a:ext uri="{FF2B5EF4-FFF2-40B4-BE49-F238E27FC236}">
                <a16:creationId xmlns:a16="http://schemas.microsoft.com/office/drawing/2014/main" id="{C8659933-0D53-4FAC-913F-2290257CB65B}"/>
              </a:ext>
            </a:extLst>
          </p:cNvPr>
          <p:cNvSpPr txBox="1"/>
          <p:nvPr/>
        </p:nvSpPr>
        <p:spPr>
          <a:xfrm>
            <a:off x="993913" y="1360240"/>
            <a:ext cx="4536937" cy="523220"/>
          </a:xfrm>
          <a:prstGeom prst="rect">
            <a:avLst/>
          </a:prstGeom>
          <a:noFill/>
        </p:spPr>
        <p:txBody>
          <a:bodyPr wrap="square" rtlCol="0">
            <a:spAutoFit/>
          </a:bodyPr>
          <a:lstStyle/>
          <a:p>
            <a:r>
              <a:rPr lang="en-US" altLang="zh-CN" sz="2800" dirty="0"/>
              <a:t>Efficiency on a Single Partition</a:t>
            </a:r>
            <a:endParaRPr lang="zh-CN" altLang="en-US" sz="2800" dirty="0"/>
          </a:p>
        </p:txBody>
      </p:sp>
      <p:sp>
        <p:nvSpPr>
          <p:cNvPr id="6" name="文本框 5">
            <a:extLst>
              <a:ext uri="{FF2B5EF4-FFF2-40B4-BE49-F238E27FC236}">
                <a16:creationId xmlns:a16="http://schemas.microsoft.com/office/drawing/2014/main" id="{5505A755-2376-4834-8CC9-C8F2BFAF1DB0}"/>
              </a:ext>
            </a:extLst>
          </p:cNvPr>
          <p:cNvSpPr txBox="1"/>
          <p:nvPr/>
        </p:nvSpPr>
        <p:spPr>
          <a:xfrm>
            <a:off x="993913" y="2184122"/>
            <a:ext cx="8504464" cy="1938992"/>
          </a:xfrm>
          <a:prstGeom prst="rect">
            <a:avLst/>
          </a:prstGeom>
          <a:noFill/>
        </p:spPr>
        <p:txBody>
          <a:bodyPr wrap="square">
            <a:spAutoFit/>
          </a:bodyPr>
          <a:lstStyle/>
          <a:p>
            <a:pPr marL="342900" indent="-342900">
              <a:buFont typeface="Wingdings" panose="05000000000000000000" pitchFamily="2" charset="2"/>
              <a:buChar char="ü"/>
            </a:pPr>
            <a:r>
              <a:rPr lang="en-US" altLang="zh-CN" sz="2000" dirty="0"/>
              <a:t>Stateless broker:</a:t>
            </a:r>
          </a:p>
          <a:p>
            <a:r>
              <a:rPr lang="en-US" altLang="zh-CN" sz="2000" dirty="0"/>
              <a:t>The broker doesn’t maintain how much the consumer has consumed.</a:t>
            </a:r>
          </a:p>
          <a:p>
            <a:r>
              <a:rPr lang="en-US" altLang="zh-CN" sz="2000" dirty="0"/>
              <a:t>Reduces the complexity and the overhead on the broker.</a:t>
            </a:r>
          </a:p>
          <a:p>
            <a:r>
              <a:rPr lang="en-US" altLang="zh-CN" sz="2000" dirty="0"/>
              <a:t>SLA policy: A message is automatically deleted if it has been retained in the broker longer than a certain period, typically 7 days.</a:t>
            </a:r>
          </a:p>
          <a:p>
            <a:r>
              <a:rPr lang="en-US" altLang="zh-CN" sz="2000" dirty="0"/>
              <a:t>Consumer can deliberately rewind back to an old offset and re-consume data</a:t>
            </a:r>
          </a:p>
        </p:txBody>
      </p:sp>
    </p:spTree>
    <p:extLst>
      <p:ext uri="{BB962C8B-B14F-4D97-AF65-F5344CB8AC3E}">
        <p14:creationId xmlns:p14="http://schemas.microsoft.com/office/powerpoint/2010/main" val="1499607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93913" y="516834"/>
            <a:ext cx="7215808" cy="707886"/>
          </a:xfrm>
          <a:prstGeom prst="rect">
            <a:avLst/>
          </a:prstGeom>
          <a:noFill/>
        </p:spPr>
        <p:txBody>
          <a:bodyPr wrap="square" rtlCol="0">
            <a:spAutoFit/>
          </a:bodyPr>
          <a:lstStyle/>
          <a:p>
            <a:r>
              <a:rPr lang="en-US" altLang="zh-CN" sz="4000" b="1" dirty="0"/>
              <a:t>Kafka Architecture</a:t>
            </a:r>
          </a:p>
        </p:txBody>
      </p:sp>
      <p:sp>
        <p:nvSpPr>
          <p:cNvPr id="3" name="文本框 2">
            <a:extLst>
              <a:ext uri="{FF2B5EF4-FFF2-40B4-BE49-F238E27FC236}">
                <a16:creationId xmlns:a16="http://schemas.microsoft.com/office/drawing/2014/main" id="{C8659933-0D53-4FAC-913F-2290257CB65B}"/>
              </a:ext>
            </a:extLst>
          </p:cNvPr>
          <p:cNvSpPr txBox="1"/>
          <p:nvPr/>
        </p:nvSpPr>
        <p:spPr>
          <a:xfrm>
            <a:off x="993913" y="1477736"/>
            <a:ext cx="3967843" cy="523220"/>
          </a:xfrm>
          <a:prstGeom prst="rect">
            <a:avLst/>
          </a:prstGeom>
          <a:noFill/>
        </p:spPr>
        <p:txBody>
          <a:bodyPr wrap="square" rtlCol="0">
            <a:spAutoFit/>
          </a:bodyPr>
          <a:lstStyle/>
          <a:p>
            <a:r>
              <a:rPr lang="en-US" altLang="zh-CN" sz="2800" dirty="0"/>
              <a:t>Distributed Coordination</a:t>
            </a:r>
          </a:p>
        </p:txBody>
      </p:sp>
      <p:sp>
        <p:nvSpPr>
          <p:cNvPr id="6" name="文本框 5">
            <a:extLst>
              <a:ext uri="{FF2B5EF4-FFF2-40B4-BE49-F238E27FC236}">
                <a16:creationId xmlns:a16="http://schemas.microsoft.com/office/drawing/2014/main" id="{5505A755-2376-4834-8CC9-C8F2BFAF1DB0}"/>
              </a:ext>
            </a:extLst>
          </p:cNvPr>
          <p:cNvSpPr txBox="1"/>
          <p:nvPr/>
        </p:nvSpPr>
        <p:spPr>
          <a:xfrm>
            <a:off x="993912" y="2190472"/>
            <a:ext cx="8080237" cy="2862322"/>
          </a:xfrm>
          <a:prstGeom prst="rect">
            <a:avLst/>
          </a:prstGeom>
          <a:noFill/>
        </p:spPr>
        <p:txBody>
          <a:bodyPr wrap="square">
            <a:spAutoFit/>
          </a:bodyPr>
          <a:lstStyle/>
          <a:p>
            <a:pPr marL="285750" indent="-285750">
              <a:buFont typeface="Wingdings" panose="05000000000000000000" pitchFamily="2" charset="2"/>
              <a:buChar char="ü"/>
            </a:pPr>
            <a:r>
              <a:rPr lang="en-US" altLang="zh-CN" sz="2000" dirty="0"/>
              <a:t>Consumer groups</a:t>
            </a:r>
          </a:p>
          <a:p>
            <a:r>
              <a:rPr lang="en-US" altLang="zh-CN" sz="2000" dirty="0"/>
              <a:t>Each consumer group consists of one or more consumers that jointly consume a set of subscribed topics.</a:t>
            </a:r>
          </a:p>
          <a:p>
            <a:endParaRPr lang="en-US" altLang="zh-CN" sz="2000" dirty="0"/>
          </a:p>
          <a:p>
            <a:r>
              <a:rPr lang="en-US" altLang="zh-CN" sz="2000" dirty="0"/>
              <a:t>Different consumer groups each independently consume the full set of subscribed messages and no coordination is needed across consumer groups. </a:t>
            </a:r>
          </a:p>
          <a:p>
            <a:endParaRPr lang="en-US" altLang="zh-CN" sz="2000" dirty="0"/>
          </a:p>
          <a:p>
            <a:r>
              <a:rPr lang="en-US" altLang="zh-CN" sz="2000" dirty="0"/>
              <a:t>At any given time, all messages from one partition are consumed only by a single consumer within each consumer group.</a:t>
            </a:r>
            <a:endParaRPr lang="zh-CN" altLang="en-US" sz="2000" dirty="0"/>
          </a:p>
        </p:txBody>
      </p:sp>
    </p:spTree>
    <p:extLst>
      <p:ext uri="{BB962C8B-B14F-4D97-AF65-F5344CB8AC3E}">
        <p14:creationId xmlns:p14="http://schemas.microsoft.com/office/powerpoint/2010/main" val="288908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93913" y="516834"/>
            <a:ext cx="7215808" cy="707886"/>
          </a:xfrm>
          <a:prstGeom prst="rect">
            <a:avLst/>
          </a:prstGeom>
          <a:noFill/>
        </p:spPr>
        <p:txBody>
          <a:bodyPr wrap="square" rtlCol="0">
            <a:spAutoFit/>
          </a:bodyPr>
          <a:lstStyle/>
          <a:p>
            <a:r>
              <a:rPr lang="en-US" altLang="zh-CN" sz="4000" b="1" dirty="0"/>
              <a:t>Kafka Architecture</a:t>
            </a:r>
          </a:p>
        </p:txBody>
      </p:sp>
      <p:sp>
        <p:nvSpPr>
          <p:cNvPr id="3" name="文本框 2">
            <a:extLst>
              <a:ext uri="{FF2B5EF4-FFF2-40B4-BE49-F238E27FC236}">
                <a16:creationId xmlns:a16="http://schemas.microsoft.com/office/drawing/2014/main" id="{C8659933-0D53-4FAC-913F-2290257CB65B}"/>
              </a:ext>
            </a:extLst>
          </p:cNvPr>
          <p:cNvSpPr txBox="1"/>
          <p:nvPr/>
        </p:nvSpPr>
        <p:spPr>
          <a:xfrm>
            <a:off x="993912" y="1445986"/>
            <a:ext cx="3967843" cy="523220"/>
          </a:xfrm>
          <a:prstGeom prst="rect">
            <a:avLst/>
          </a:prstGeom>
          <a:noFill/>
        </p:spPr>
        <p:txBody>
          <a:bodyPr wrap="square" rtlCol="0">
            <a:spAutoFit/>
          </a:bodyPr>
          <a:lstStyle/>
          <a:p>
            <a:r>
              <a:rPr lang="en-US" altLang="zh-CN" sz="2800" dirty="0"/>
              <a:t>Distributed Coordination</a:t>
            </a:r>
          </a:p>
        </p:txBody>
      </p:sp>
      <p:sp>
        <p:nvSpPr>
          <p:cNvPr id="6" name="文本框 5">
            <a:extLst>
              <a:ext uri="{FF2B5EF4-FFF2-40B4-BE49-F238E27FC236}">
                <a16:creationId xmlns:a16="http://schemas.microsoft.com/office/drawing/2014/main" id="{5505A755-2376-4834-8CC9-C8F2BFAF1DB0}"/>
              </a:ext>
            </a:extLst>
          </p:cNvPr>
          <p:cNvSpPr txBox="1"/>
          <p:nvPr/>
        </p:nvSpPr>
        <p:spPr>
          <a:xfrm>
            <a:off x="993912" y="2190472"/>
            <a:ext cx="8080237" cy="3170099"/>
          </a:xfrm>
          <a:prstGeom prst="rect">
            <a:avLst/>
          </a:prstGeom>
          <a:noFill/>
        </p:spPr>
        <p:txBody>
          <a:bodyPr wrap="square">
            <a:spAutoFit/>
          </a:bodyPr>
          <a:lstStyle/>
          <a:p>
            <a:pPr marL="285750" indent="-285750">
              <a:buFont typeface="Wingdings" panose="05000000000000000000" pitchFamily="2" charset="2"/>
              <a:buChar char="ü"/>
            </a:pPr>
            <a:r>
              <a:rPr lang="en-US" altLang="zh-CN" sz="2000" dirty="0"/>
              <a:t>Consumer groups</a:t>
            </a:r>
          </a:p>
          <a:p>
            <a:r>
              <a:rPr lang="en-US" altLang="zh-CN" sz="2000" dirty="0"/>
              <a:t>Consumers coordinate among themselves in a decentralized fashion.</a:t>
            </a:r>
          </a:p>
          <a:p>
            <a:endParaRPr lang="en-US" altLang="zh-CN" sz="2000" dirty="0"/>
          </a:p>
          <a:p>
            <a:r>
              <a:rPr lang="en-US" altLang="zh-CN" sz="2000" dirty="0"/>
              <a:t>Use Zookeeper:</a:t>
            </a:r>
          </a:p>
          <a:p>
            <a:r>
              <a:rPr lang="en-US" altLang="zh-CN" sz="2000" dirty="0"/>
              <a:t>(1) detecting the addition and the removal of brokers and consumers</a:t>
            </a:r>
          </a:p>
          <a:p>
            <a:r>
              <a:rPr lang="en-US" altLang="zh-CN" sz="2000" dirty="0"/>
              <a:t>(2) triggering a rebalance process in each consumer when the above events happen</a:t>
            </a:r>
          </a:p>
          <a:p>
            <a:r>
              <a:rPr lang="en-US" altLang="zh-CN" sz="2000" dirty="0"/>
              <a:t>(3) maintaining the consumption relationship and keeping track of the consumed offset of each partition. </a:t>
            </a:r>
            <a:endParaRPr lang="zh-CN" altLang="en-US" sz="2000" dirty="0"/>
          </a:p>
          <a:p>
            <a:endParaRPr lang="en-US" altLang="zh-CN" sz="2000" dirty="0"/>
          </a:p>
        </p:txBody>
      </p:sp>
      <p:sp>
        <p:nvSpPr>
          <p:cNvPr id="8" name="文本框 7">
            <a:extLst>
              <a:ext uri="{FF2B5EF4-FFF2-40B4-BE49-F238E27FC236}">
                <a16:creationId xmlns:a16="http://schemas.microsoft.com/office/drawing/2014/main" id="{AC4495FE-1A4A-4230-B146-456C6936F6DB}"/>
              </a:ext>
            </a:extLst>
          </p:cNvPr>
          <p:cNvSpPr txBox="1"/>
          <p:nvPr/>
        </p:nvSpPr>
        <p:spPr>
          <a:xfrm>
            <a:off x="1120912" y="3395651"/>
            <a:ext cx="8232638" cy="369332"/>
          </a:xfrm>
          <a:prstGeom prst="rect">
            <a:avLst/>
          </a:prstGeom>
          <a:noFill/>
        </p:spPr>
        <p:txBody>
          <a:bodyPr wrap="square">
            <a:spAutoFit/>
          </a:bodyPr>
          <a:lstStyle/>
          <a:p>
            <a:endParaRPr lang="zh-CN" altLang="en-US" dirty="0"/>
          </a:p>
        </p:txBody>
      </p:sp>
    </p:spTree>
    <p:extLst>
      <p:ext uri="{BB962C8B-B14F-4D97-AF65-F5344CB8AC3E}">
        <p14:creationId xmlns:p14="http://schemas.microsoft.com/office/powerpoint/2010/main" val="236980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93913" y="516834"/>
            <a:ext cx="7215808" cy="707886"/>
          </a:xfrm>
          <a:prstGeom prst="rect">
            <a:avLst/>
          </a:prstGeom>
          <a:noFill/>
        </p:spPr>
        <p:txBody>
          <a:bodyPr wrap="square" rtlCol="0">
            <a:spAutoFit/>
          </a:bodyPr>
          <a:lstStyle/>
          <a:p>
            <a:r>
              <a:rPr lang="en-US" altLang="zh-CN" sz="4000" b="1" dirty="0"/>
              <a:t>Kafka Architecture</a:t>
            </a:r>
            <a:endParaRPr lang="zh-CN" altLang="en-US" sz="4000" b="1" dirty="0"/>
          </a:p>
        </p:txBody>
      </p:sp>
      <p:sp>
        <p:nvSpPr>
          <p:cNvPr id="4" name="文本框 3">
            <a:extLst>
              <a:ext uri="{FF2B5EF4-FFF2-40B4-BE49-F238E27FC236}">
                <a16:creationId xmlns:a16="http://schemas.microsoft.com/office/drawing/2014/main" id="{981E6E32-B9CF-4F46-A828-158C3BC189FA}"/>
              </a:ext>
            </a:extLst>
          </p:cNvPr>
          <p:cNvSpPr txBox="1"/>
          <p:nvPr/>
        </p:nvSpPr>
        <p:spPr>
          <a:xfrm>
            <a:off x="993913" y="1391335"/>
            <a:ext cx="6094638" cy="523220"/>
          </a:xfrm>
          <a:prstGeom prst="rect">
            <a:avLst/>
          </a:prstGeom>
          <a:noFill/>
        </p:spPr>
        <p:txBody>
          <a:bodyPr wrap="square">
            <a:spAutoFit/>
          </a:bodyPr>
          <a:lstStyle/>
          <a:p>
            <a:r>
              <a:rPr lang="en-US" altLang="zh-CN" sz="2800" dirty="0"/>
              <a:t>Delivery Guarantees</a:t>
            </a:r>
            <a:endParaRPr lang="zh-CN" altLang="en-US" sz="2800" dirty="0"/>
          </a:p>
        </p:txBody>
      </p:sp>
      <p:sp>
        <p:nvSpPr>
          <p:cNvPr id="6" name="文本框 5">
            <a:extLst>
              <a:ext uri="{FF2B5EF4-FFF2-40B4-BE49-F238E27FC236}">
                <a16:creationId xmlns:a16="http://schemas.microsoft.com/office/drawing/2014/main" id="{1A5CA270-604F-421E-812E-6B85756F46B4}"/>
              </a:ext>
            </a:extLst>
          </p:cNvPr>
          <p:cNvSpPr txBox="1"/>
          <p:nvPr/>
        </p:nvSpPr>
        <p:spPr>
          <a:xfrm>
            <a:off x="993913" y="2154535"/>
            <a:ext cx="8713423" cy="1323439"/>
          </a:xfrm>
          <a:prstGeom prst="rect">
            <a:avLst/>
          </a:prstGeom>
          <a:noFill/>
        </p:spPr>
        <p:txBody>
          <a:bodyPr wrap="square">
            <a:spAutoFit/>
          </a:bodyPr>
          <a:lstStyle/>
          <a:p>
            <a:r>
              <a:rPr lang="en-US" altLang="zh-CN" sz="2000" dirty="0"/>
              <a:t>Kafka guarantees that messages from a single partition are delivered to a consumer in order. </a:t>
            </a:r>
          </a:p>
          <a:p>
            <a:r>
              <a:rPr lang="en-US" altLang="zh-CN" sz="2000" dirty="0"/>
              <a:t>No guarantee on the ordering of messages coming from different partitions.</a:t>
            </a:r>
          </a:p>
          <a:p>
            <a:r>
              <a:rPr lang="en-US" altLang="zh-CN" sz="2000" dirty="0"/>
              <a:t>Kafka stores a CRC for each message in the log.</a:t>
            </a:r>
            <a:endParaRPr lang="zh-CN" altLang="en-US" sz="2000" dirty="0"/>
          </a:p>
        </p:txBody>
      </p:sp>
    </p:spTree>
    <p:extLst>
      <p:ext uri="{BB962C8B-B14F-4D97-AF65-F5344CB8AC3E}">
        <p14:creationId xmlns:p14="http://schemas.microsoft.com/office/powerpoint/2010/main" val="3003799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93913" y="516834"/>
            <a:ext cx="7215808" cy="707886"/>
          </a:xfrm>
          <a:prstGeom prst="rect">
            <a:avLst/>
          </a:prstGeom>
          <a:noFill/>
        </p:spPr>
        <p:txBody>
          <a:bodyPr wrap="square" rtlCol="0">
            <a:spAutoFit/>
          </a:bodyPr>
          <a:lstStyle/>
          <a:p>
            <a:r>
              <a:rPr lang="en-US" altLang="zh-CN" sz="4000" b="1" dirty="0"/>
              <a:t>Kafka Usage</a:t>
            </a:r>
            <a:endParaRPr lang="zh-CN" altLang="en-US" sz="4000" b="1" dirty="0"/>
          </a:p>
        </p:txBody>
      </p:sp>
      <p:pic>
        <p:nvPicPr>
          <p:cNvPr id="4" name="图片 3">
            <a:extLst>
              <a:ext uri="{FF2B5EF4-FFF2-40B4-BE49-F238E27FC236}">
                <a16:creationId xmlns:a16="http://schemas.microsoft.com/office/drawing/2014/main" id="{63ECBBBA-9058-47EC-BED1-3F2B61DAE25E}"/>
              </a:ext>
            </a:extLst>
          </p:cNvPr>
          <p:cNvPicPr>
            <a:picLocks noChangeAspect="1"/>
          </p:cNvPicPr>
          <p:nvPr/>
        </p:nvPicPr>
        <p:blipFill>
          <a:blip r:embed="rId2"/>
          <a:stretch>
            <a:fillRect/>
          </a:stretch>
        </p:blipFill>
        <p:spPr>
          <a:xfrm>
            <a:off x="4555671" y="487373"/>
            <a:ext cx="7089294" cy="5853793"/>
          </a:xfrm>
          <a:prstGeom prst="rect">
            <a:avLst/>
          </a:prstGeom>
        </p:spPr>
      </p:pic>
    </p:spTree>
    <p:extLst>
      <p:ext uri="{BB962C8B-B14F-4D97-AF65-F5344CB8AC3E}">
        <p14:creationId xmlns:p14="http://schemas.microsoft.com/office/powerpoint/2010/main" val="610084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93913" y="516834"/>
            <a:ext cx="7215808" cy="707886"/>
          </a:xfrm>
          <a:prstGeom prst="rect">
            <a:avLst/>
          </a:prstGeom>
          <a:noFill/>
        </p:spPr>
        <p:txBody>
          <a:bodyPr wrap="square" rtlCol="0">
            <a:spAutoFit/>
          </a:bodyPr>
          <a:lstStyle/>
          <a:p>
            <a:r>
              <a:rPr lang="en-US" altLang="zh-CN" sz="4000" b="1" dirty="0"/>
              <a:t>Kafka Usage</a:t>
            </a:r>
            <a:endParaRPr lang="zh-CN" altLang="en-US" sz="4000" b="1" dirty="0"/>
          </a:p>
        </p:txBody>
      </p:sp>
      <p:sp>
        <p:nvSpPr>
          <p:cNvPr id="5" name="文本框 4">
            <a:extLst>
              <a:ext uri="{FF2B5EF4-FFF2-40B4-BE49-F238E27FC236}">
                <a16:creationId xmlns:a16="http://schemas.microsoft.com/office/drawing/2014/main" id="{1CEB8BF1-8B70-45D5-A765-7F6AA6E67C1E}"/>
              </a:ext>
            </a:extLst>
          </p:cNvPr>
          <p:cNvSpPr txBox="1"/>
          <p:nvPr/>
        </p:nvSpPr>
        <p:spPr>
          <a:xfrm>
            <a:off x="914399" y="1480741"/>
            <a:ext cx="8489951" cy="2862322"/>
          </a:xfrm>
          <a:prstGeom prst="rect">
            <a:avLst/>
          </a:prstGeom>
          <a:noFill/>
        </p:spPr>
        <p:txBody>
          <a:bodyPr wrap="square">
            <a:spAutoFit/>
          </a:bodyPr>
          <a:lstStyle/>
          <a:p>
            <a:r>
              <a:rPr lang="en-US" altLang="zh-CN" dirty="0"/>
              <a:t>A cluster of Kafka in a separate datacenter for offline analysis, located geographically.</a:t>
            </a:r>
          </a:p>
          <a:p>
            <a:r>
              <a:rPr lang="en-US" altLang="zh-CN" dirty="0"/>
              <a:t> </a:t>
            </a:r>
          </a:p>
          <a:p>
            <a:r>
              <a:rPr lang="en-US" altLang="zh-CN" dirty="0"/>
              <a:t>Runs a set of embedded consumers to pull data from the Kafka instances in the live datacenters. </a:t>
            </a:r>
          </a:p>
          <a:p>
            <a:endParaRPr lang="en-US" altLang="zh-CN" dirty="0"/>
          </a:p>
          <a:p>
            <a:r>
              <a:rPr lang="en-US" altLang="zh-CN" dirty="0"/>
              <a:t>Run data load jobs to pull data from this replica cluster of Kafka into Hadoop and data warehouse, where there are various reporting jobs and analytical process on the data. </a:t>
            </a:r>
          </a:p>
          <a:p>
            <a:endParaRPr lang="en-US" altLang="zh-CN" dirty="0"/>
          </a:p>
          <a:p>
            <a:r>
              <a:rPr lang="en-US" altLang="zh-CN" dirty="0"/>
              <a:t>Use Kafka cluster for prototyping and have the ability to run simple scripts against the raw event streams for ad hoc querying. </a:t>
            </a:r>
            <a:endParaRPr lang="zh-CN" altLang="en-US" dirty="0"/>
          </a:p>
        </p:txBody>
      </p:sp>
    </p:spTree>
    <p:extLst>
      <p:ext uri="{BB962C8B-B14F-4D97-AF65-F5344CB8AC3E}">
        <p14:creationId xmlns:p14="http://schemas.microsoft.com/office/powerpoint/2010/main" val="101720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93913" y="516834"/>
            <a:ext cx="7215808" cy="707886"/>
          </a:xfrm>
          <a:prstGeom prst="rect">
            <a:avLst/>
          </a:prstGeom>
          <a:noFill/>
        </p:spPr>
        <p:txBody>
          <a:bodyPr wrap="square" rtlCol="0">
            <a:spAutoFit/>
          </a:bodyPr>
          <a:lstStyle/>
          <a:p>
            <a:r>
              <a:rPr lang="en-US" altLang="zh-CN" sz="4000" b="1" dirty="0"/>
              <a:t>Experiments</a:t>
            </a:r>
            <a:endParaRPr lang="zh-CN" altLang="en-US" sz="4000" b="1" dirty="0"/>
          </a:p>
        </p:txBody>
      </p:sp>
      <p:pic>
        <p:nvPicPr>
          <p:cNvPr id="4" name="图片 3">
            <a:extLst>
              <a:ext uri="{FF2B5EF4-FFF2-40B4-BE49-F238E27FC236}">
                <a16:creationId xmlns:a16="http://schemas.microsoft.com/office/drawing/2014/main" id="{575AAC50-E86C-41BB-B396-D50051F5B6F9}"/>
              </a:ext>
            </a:extLst>
          </p:cNvPr>
          <p:cNvPicPr>
            <a:picLocks noChangeAspect="1"/>
          </p:cNvPicPr>
          <p:nvPr/>
        </p:nvPicPr>
        <p:blipFill>
          <a:blip r:embed="rId2"/>
          <a:stretch>
            <a:fillRect/>
          </a:stretch>
        </p:blipFill>
        <p:spPr>
          <a:xfrm>
            <a:off x="2101850" y="1434239"/>
            <a:ext cx="7526337" cy="4782412"/>
          </a:xfrm>
          <a:prstGeom prst="rect">
            <a:avLst/>
          </a:prstGeom>
        </p:spPr>
      </p:pic>
      <p:sp>
        <p:nvSpPr>
          <p:cNvPr id="5" name="文本框 4">
            <a:extLst>
              <a:ext uri="{FF2B5EF4-FFF2-40B4-BE49-F238E27FC236}">
                <a16:creationId xmlns:a16="http://schemas.microsoft.com/office/drawing/2014/main" id="{E4B41E82-F4CB-4E21-948E-F2943A703802}"/>
              </a:ext>
            </a:extLst>
          </p:cNvPr>
          <p:cNvSpPr txBox="1"/>
          <p:nvPr/>
        </p:nvSpPr>
        <p:spPr>
          <a:xfrm>
            <a:off x="4216400" y="1044140"/>
            <a:ext cx="3168650" cy="461665"/>
          </a:xfrm>
          <a:prstGeom prst="rect">
            <a:avLst/>
          </a:prstGeom>
          <a:noFill/>
        </p:spPr>
        <p:txBody>
          <a:bodyPr wrap="square" rtlCol="0">
            <a:spAutoFit/>
          </a:bodyPr>
          <a:lstStyle/>
          <a:p>
            <a:r>
              <a:rPr lang="en-US" altLang="zh-CN" sz="2400" dirty="0"/>
              <a:t>Producer performance</a:t>
            </a:r>
            <a:endParaRPr lang="zh-CN" altLang="en-US" sz="2400" dirty="0"/>
          </a:p>
        </p:txBody>
      </p:sp>
    </p:spTree>
    <p:extLst>
      <p:ext uri="{BB962C8B-B14F-4D97-AF65-F5344CB8AC3E}">
        <p14:creationId xmlns:p14="http://schemas.microsoft.com/office/powerpoint/2010/main" val="32558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64096" y="516834"/>
            <a:ext cx="7215808" cy="707886"/>
          </a:xfrm>
          <a:prstGeom prst="rect">
            <a:avLst/>
          </a:prstGeom>
          <a:noFill/>
        </p:spPr>
        <p:txBody>
          <a:bodyPr wrap="square" rtlCol="0">
            <a:spAutoFit/>
          </a:bodyPr>
          <a:lstStyle/>
          <a:p>
            <a:r>
              <a:rPr lang="en-US" altLang="zh-CN" sz="4000" b="1" dirty="0"/>
              <a:t>Introduction Of Kafka</a:t>
            </a:r>
            <a:endParaRPr lang="zh-CN" altLang="en-US" sz="4000" b="1" dirty="0"/>
          </a:p>
        </p:txBody>
      </p:sp>
      <p:sp>
        <p:nvSpPr>
          <p:cNvPr id="5" name="文本框 4">
            <a:extLst>
              <a:ext uri="{FF2B5EF4-FFF2-40B4-BE49-F238E27FC236}">
                <a16:creationId xmlns:a16="http://schemas.microsoft.com/office/drawing/2014/main" id="{812AE204-4F10-4931-AFF9-5D373000913D}"/>
              </a:ext>
            </a:extLst>
          </p:cNvPr>
          <p:cNvSpPr txBox="1"/>
          <p:nvPr/>
        </p:nvSpPr>
        <p:spPr>
          <a:xfrm>
            <a:off x="964096" y="1613647"/>
            <a:ext cx="9574306" cy="830997"/>
          </a:xfrm>
          <a:prstGeom prst="rect">
            <a:avLst/>
          </a:prstGeom>
          <a:noFill/>
        </p:spPr>
        <p:txBody>
          <a:bodyPr wrap="square" rtlCol="0">
            <a:spAutoFit/>
          </a:bodyPr>
          <a:lstStyle/>
          <a:p>
            <a:r>
              <a:rPr lang="en-US" altLang="zh-CN" sz="2400" dirty="0"/>
              <a:t>Kafka is a distributed messaging system that is used to collect and deliver high volumes of log data with low latency.</a:t>
            </a:r>
            <a:endParaRPr lang="zh-CN" altLang="en-US" sz="2400" dirty="0"/>
          </a:p>
        </p:txBody>
      </p:sp>
      <p:pic>
        <p:nvPicPr>
          <p:cNvPr id="4" name="图片 3">
            <a:extLst>
              <a:ext uri="{FF2B5EF4-FFF2-40B4-BE49-F238E27FC236}">
                <a16:creationId xmlns:a16="http://schemas.microsoft.com/office/drawing/2014/main" id="{6A4C5731-A5D5-4EEC-B8A6-0B0F88B1AE2E}"/>
              </a:ext>
            </a:extLst>
          </p:cNvPr>
          <p:cNvPicPr>
            <a:picLocks noChangeAspect="1"/>
          </p:cNvPicPr>
          <p:nvPr/>
        </p:nvPicPr>
        <p:blipFill>
          <a:blip r:embed="rId3"/>
          <a:stretch>
            <a:fillRect/>
          </a:stretch>
        </p:blipFill>
        <p:spPr>
          <a:xfrm>
            <a:off x="9708776" y="0"/>
            <a:ext cx="2362200" cy="1400175"/>
          </a:xfrm>
          <a:prstGeom prst="rect">
            <a:avLst/>
          </a:prstGeom>
        </p:spPr>
      </p:pic>
    </p:spTree>
    <p:extLst>
      <p:ext uri="{BB962C8B-B14F-4D97-AF65-F5344CB8AC3E}">
        <p14:creationId xmlns:p14="http://schemas.microsoft.com/office/powerpoint/2010/main" val="374358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93913" y="516834"/>
            <a:ext cx="7215808" cy="707886"/>
          </a:xfrm>
          <a:prstGeom prst="rect">
            <a:avLst/>
          </a:prstGeom>
          <a:noFill/>
        </p:spPr>
        <p:txBody>
          <a:bodyPr wrap="square" rtlCol="0">
            <a:spAutoFit/>
          </a:bodyPr>
          <a:lstStyle/>
          <a:p>
            <a:r>
              <a:rPr lang="en-US" altLang="zh-CN" sz="4000" b="1" dirty="0"/>
              <a:t>Experiments</a:t>
            </a:r>
            <a:endParaRPr lang="zh-CN" altLang="en-US" sz="4000" b="1" dirty="0"/>
          </a:p>
        </p:txBody>
      </p:sp>
      <p:sp>
        <p:nvSpPr>
          <p:cNvPr id="5" name="文本框 4">
            <a:extLst>
              <a:ext uri="{FF2B5EF4-FFF2-40B4-BE49-F238E27FC236}">
                <a16:creationId xmlns:a16="http://schemas.microsoft.com/office/drawing/2014/main" id="{E4B41E82-F4CB-4E21-948E-F2943A703802}"/>
              </a:ext>
            </a:extLst>
          </p:cNvPr>
          <p:cNvSpPr txBox="1"/>
          <p:nvPr/>
        </p:nvSpPr>
        <p:spPr>
          <a:xfrm>
            <a:off x="4216400" y="1044140"/>
            <a:ext cx="3168650" cy="461665"/>
          </a:xfrm>
          <a:prstGeom prst="rect">
            <a:avLst/>
          </a:prstGeom>
          <a:noFill/>
        </p:spPr>
        <p:txBody>
          <a:bodyPr wrap="square" rtlCol="0">
            <a:spAutoFit/>
          </a:bodyPr>
          <a:lstStyle/>
          <a:p>
            <a:r>
              <a:rPr lang="en-US" altLang="zh-CN" sz="2400" dirty="0"/>
              <a:t>Consumer performance</a:t>
            </a:r>
            <a:endParaRPr lang="zh-CN" altLang="en-US" sz="2400" dirty="0"/>
          </a:p>
        </p:txBody>
      </p:sp>
      <p:pic>
        <p:nvPicPr>
          <p:cNvPr id="6" name="图片 5">
            <a:extLst>
              <a:ext uri="{FF2B5EF4-FFF2-40B4-BE49-F238E27FC236}">
                <a16:creationId xmlns:a16="http://schemas.microsoft.com/office/drawing/2014/main" id="{61833426-5E22-47BB-8EB4-75F06002EF1D}"/>
              </a:ext>
            </a:extLst>
          </p:cNvPr>
          <p:cNvPicPr>
            <a:picLocks noChangeAspect="1"/>
          </p:cNvPicPr>
          <p:nvPr/>
        </p:nvPicPr>
        <p:blipFill>
          <a:blip r:embed="rId2"/>
          <a:stretch>
            <a:fillRect/>
          </a:stretch>
        </p:blipFill>
        <p:spPr>
          <a:xfrm>
            <a:off x="1777999" y="1439240"/>
            <a:ext cx="7089775" cy="5084007"/>
          </a:xfrm>
          <a:prstGeom prst="rect">
            <a:avLst/>
          </a:prstGeom>
        </p:spPr>
      </p:pic>
    </p:spTree>
    <p:extLst>
      <p:ext uri="{BB962C8B-B14F-4D97-AF65-F5344CB8AC3E}">
        <p14:creationId xmlns:p14="http://schemas.microsoft.com/office/powerpoint/2010/main" val="2627130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93913" y="516834"/>
            <a:ext cx="7215808" cy="707886"/>
          </a:xfrm>
          <a:prstGeom prst="rect">
            <a:avLst/>
          </a:prstGeom>
          <a:noFill/>
        </p:spPr>
        <p:txBody>
          <a:bodyPr wrap="square" rtlCol="0">
            <a:spAutoFit/>
          </a:bodyPr>
          <a:lstStyle/>
          <a:p>
            <a:r>
              <a:rPr lang="en-US" altLang="zh-CN" sz="4000" b="1" dirty="0"/>
              <a:t>Summary</a:t>
            </a:r>
            <a:endParaRPr lang="zh-CN" altLang="en-US" sz="4000" b="1" dirty="0"/>
          </a:p>
        </p:txBody>
      </p:sp>
      <p:sp>
        <p:nvSpPr>
          <p:cNvPr id="4" name="文本框 3">
            <a:extLst>
              <a:ext uri="{FF2B5EF4-FFF2-40B4-BE49-F238E27FC236}">
                <a16:creationId xmlns:a16="http://schemas.microsoft.com/office/drawing/2014/main" id="{422B7209-127F-4CCC-9F39-91CD8D830880}"/>
              </a:ext>
            </a:extLst>
          </p:cNvPr>
          <p:cNvSpPr txBox="1"/>
          <p:nvPr/>
        </p:nvSpPr>
        <p:spPr>
          <a:xfrm>
            <a:off x="1098550" y="1455688"/>
            <a:ext cx="7981950" cy="1477328"/>
          </a:xfrm>
          <a:prstGeom prst="rect">
            <a:avLst/>
          </a:prstGeom>
          <a:noFill/>
        </p:spPr>
        <p:txBody>
          <a:bodyPr wrap="square">
            <a:spAutoFit/>
          </a:bodyPr>
          <a:lstStyle/>
          <a:p>
            <a:r>
              <a:rPr lang="en-US" altLang="zh-CN" dirty="0"/>
              <a:t>A messaging system.</a:t>
            </a:r>
          </a:p>
          <a:p>
            <a:r>
              <a:rPr lang="en-US" altLang="zh-CN" dirty="0"/>
              <a:t>Pull-based consumption model.</a:t>
            </a:r>
          </a:p>
          <a:p>
            <a:r>
              <a:rPr lang="en-US" altLang="zh-CN" dirty="0"/>
              <a:t>Higher throughput on log processing.</a:t>
            </a:r>
          </a:p>
          <a:p>
            <a:r>
              <a:rPr lang="en-US" altLang="zh-CN" dirty="0"/>
              <a:t>Integrated distributed support and can scale out.</a:t>
            </a:r>
          </a:p>
          <a:p>
            <a:r>
              <a:rPr lang="en-US" altLang="zh-CN" dirty="0"/>
              <a:t>Both online and offline.</a:t>
            </a:r>
          </a:p>
        </p:txBody>
      </p:sp>
    </p:spTree>
    <p:extLst>
      <p:ext uri="{BB962C8B-B14F-4D97-AF65-F5344CB8AC3E}">
        <p14:creationId xmlns:p14="http://schemas.microsoft.com/office/powerpoint/2010/main" val="1513430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65145BE-0A54-45A4-95C4-B06198D99813}"/>
              </a:ext>
            </a:extLst>
          </p:cNvPr>
          <p:cNvSpPr/>
          <p:nvPr/>
        </p:nvSpPr>
        <p:spPr>
          <a:xfrm>
            <a:off x="3940164" y="2110085"/>
            <a:ext cx="3397277" cy="923330"/>
          </a:xfrm>
          <a:prstGeom prst="rect">
            <a:avLst/>
          </a:prstGeom>
          <a:noFill/>
        </p:spPr>
        <p:txBody>
          <a:bodyPr wrap="none" lIns="91440" tIns="45720" rIns="91440" bIns="45720">
            <a:spAutoFit/>
          </a:bodyPr>
          <a:lstStyle/>
          <a:p>
            <a:pPr algn="ctr"/>
            <a:r>
              <a:rPr lang="en-US" altLang="zh-CN" sz="5400" dirty="0">
                <a:ln w="0"/>
                <a:gradFill>
                  <a:gsLst>
                    <a:gs pos="21000">
                      <a:srgbClr val="53575C"/>
                    </a:gs>
                    <a:gs pos="88000">
                      <a:srgbClr val="C5C7CA"/>
                    </a:gs>
                  </a:gsLst>
                  <a:lin ang="5400000"/>
                </a:gradFill>
              </a:rPr>
              <a:t>Thank you~</a:t>
            </a:r>
            <a:endParaRPr lang="zh-CN" altLang="en-US" sz="5400" dirty="0">
              <a:ln w="0"/>
              <a:gradFill>
                <a:gsLst>
                  <a:gs pos="21000">
                    <a:srgbClr val="53575C"/>
                  </a:gs>
                  <a:gs pos="88000">
                    <a:srgbClr val="C5C7CA"/>
                  </a:gs>
                </a:gsLst>
                <a:lin ang="5400000"/>
              </a:gradFill>
            </a:endParaRPr>
          </a:p>
        </p:txBody>
      </p:sp>
    </p:spTree>
    <p:extLst>
      <p:ext uri="{BB962C8B-B14F-4D97-AF65-F5344CB8AC3E}">
        <p14:creationId xmlns:p14="http://schemas.microsoft.com/office/powerpoint/2010/main" val="23005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64096" y="516834"/>
            <a:ext cx="7215808" cy="707886"/>
          </a:xfrm>
          <a:prstGeom prst="rect">
            <a:avLst/>
          </a:prstGeom>
          <a:noFill/>
        </p:spPr>
        <p:txBody>
          <a:bodyPr wrap="square" rtlCol="0">
            <a:spAutoFit/>
          </a:bodyPr>
          <a:lstStyle/>
          <a:p>
            <a:r>
              <a:rPr lang="en-US" altLang="zh-CN" sz="4000" b="1" dirty="0"/>
              <a:t>Introduction Of Kafka</a:t>
            </a:r>
            <a:endParaRPr lang="zh-CN" altLang="en-US" sz="4000" b="1" dirty="0"/>
          </a:p>
        </p:txBody>
      </p:sp>
      <p:sp>
        <p:nvSpPr>
          <p:cNvPr id="5" name="文本框 4">
            <a:extLst>
              <a:ext uri="{FF2B5EF4-FFF2-40B4-BE49-F238E27FC236}">
                <a16:creationId xmlns:a16="http://schemas.microsoft.com/office/drawing/2014/main" id="{812AE204-4F10-4931-AFF9-5D373000913D}"/>
              </a:ext>
            </a:extLst>
          </p:cNvPr>
          <p:cNvSpPr txBox="1"/>
          <p:nvPr/>
        </p:nvSpPr>
        <p:spPr>
          <a:xfrm>
            <a:off x="1082487" y="1727947"/>
            <a:ext cx="10192871" cy="4154984"/>
          </a:xfrm>
          <a:prstGeom prst="rect">
            <a:avLst/>
          </a:prstGeom>
          <a:noFill/>
        </p:spPr>
        <p:txBody>
          <a:bodyPr wrap="square" rtlCol="0">
            <a:spAutoFit/>
          </a:bodyPr>
          <a:lstStyle/>
          <a:p>
            <a:r>
              <a:rPr lang="en-US" altLang="zh-CN" sz="2400" dirty="0"/>
              <a:t>Messaging system</a:t>
            </a:r>
          </a:p>
          <a:p>
            <a:pPr marL="457200" indent="-457200">
              <a:buFont typeface="Wingdings" panose="05000000000000000000" pitchFamily="2" charset="2"/>
              <a:buChar char="ü"/>
            </a:pPr>
            <a:r>
              <a:rPr lang="en-US" altLang="zh-CN" sz="2400" dirty="0"/>
              <a:t>A messaging system is responsible for transferring data from one application to another.</a:t>
            </a:r>
          </a:p>
          <a:p>
            <a:pPr marL="457200" indent="-457200">
              <a:buFont typeface="Wingdings" panose="05000000000000000000" pitchFamily="2" charset="2"/>
              <a:buChar char="ü"/>
            </a:pPr>
            <a:r>
              <a:rPr lang="en-US" altLang="zh-CN" sz="2400" dirty="0"/>
              <a:t>Using queue to transfer messages.</a:t>
            </a:r>
          </a:p>
          <a:p>
            <a:pPr marL="457200" indent="-457200">
              <a:buFont typeface="Wingdings" panose="05000000000000000000" pitchFamily="2" charset="2"/>
              <a:buChar char="ü"/>
            </a:pPr>
            <a:endParaRPr lang="en-US" altLang="zh-CN" sz="2400" dirty="0"/>
          </a:p>
          <a:p>
            <a:r>
              <a:rPr lang="en-US" altLang="zh-CN" sz="2400" dirty="0"/>
              <a:t>Distributed </a:t>
            </a:r>
          </a:p>
          <a:p>
            <a:pPr marL="342900" indent="-342900">
              <a:buFont typeface="Wingdings" panose="05000000000000000000" pitchFamily="2" charset="2"/>
              <a:buChar char="ü"/>
            </a:pPr>
            <a:r>
              <a:rPr lang="en-US" altLang="zh-CN" sz="2400" dirty="0"/>
              <a:t>The application sends data and receives data usually distributed.</a:t>
            </a:r>
          </a:p>
          <a:p>
            <a:endParaRPr lang="en-US" altLang="zh-CN" sz="2400" dirty="0"/>
          </a:p>
          <a:p>
            <a:r>
              <a:rPr lang="en-US" altLang="zh-CN" sz="2400" dirty="0"/>
              <a:t>Log processing</a:t>
            </a:r>
          </a:p>
          <a:p>
            <a:pPr marL="457200" indent="-457200">
              <a:buFont typeface="Wingdings" panose="05000000000000000000" pitchFamily="2" charset="2"/>
              <a:buChar char="ü"/>
            </a:pPr>
            <a:r>
              <a:rPr lang="en-US" altLang="zh-CN" sz="2400" dirty="0"/>
              <a:t>A large amount of “log” data generated at any time, log processing always need to collect and consume, and log data always very large.</a:t>
            </a:r>
          </a:p>
        </p:txBody>
      </p:sp>
    </p:spTree>
    <p:extLst>
      <p:ext uri="{BB962C8B-B14F-4D97-AF65-F5344CB8AC3E}">
        <p14:creationId xmlns:p14="http://schemas.microsoft.com/office/powerpoint/2010/main" val="50616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64096" y="516834"/>
            <a:ext cx="7215808" cy="707886"/>
          </a:xfrm>
          <a:prstGeom prst="rect">
            <a:avLst/>
          </a:prstGeom>
          <a:noFill/>
        </p:spPr>
        <p:txBody>
          <a:bodyPr wrap="square" rtlCol="0">
            <a:spAutoFit/>
          </a:bodyPr>
          <a:lstStyle/>
          <a:p>
            <a:r>
              <a:rPr lang="en-US" altLang="zh-CN" sz="4000" b="1" dirty="0"/>
              <a:t>Introduction Of Kafka</a:t>
            </a:r>
            <a:endParaRPr lang="zh-CN" altLang="en-US" sz="4000" b="1" dirty="0"/>
          </a:p>
        </p:txBody>
      </p:sp>
      <p:sp>
        <p:nvSpPr>
          <p:cNvPr id="5" name="文本框 4">
            <a:extLst>
              <a:ext uri="{FF2B5EF4-FFF2-40B4-BE49-F238E27FC236}">
                <a16:creationId xmlns:a16="http://schemas.microsoft.com/office/drawing/2014/main" id="{812AE204-4F10-4931-AFF9-5D373000913D}"/>
              </a:ext>
            </a:extLst>
          </p:cNvPr>
          <p:cNvSpPr txBox="1"/>
          <p:nvPr/>
        </p:nvSpPr>
        <p:spPr>
          <a:xfrm>
            <a:off x="548698" y="1577471"/>
            <a:ext cx="2517231" cy="830997"/>
          </a:xfrm>
          <a:prstGeom prst="rect">
            <a:avLst/>
          </a:prstGeom>
          <a:noFill/>
        </p:spPr>
        <p:txBody>
          <a:bodyPr wrap="square" rtlCol="0">
            <a:spAutoFit/>
          </a:bodyPr>
          <a:lstStyle/>
          <a:p>
            <a:r>
              <a:rPr lang="en-US" altLang="zh-CN" sz="2400" dirty="0"/>
              <a:t>Messaging system</a:t>
            </a:r>
          </a:p>
          <a:p>
            <a:endParaRPr lang="zh-CN" altLang="en-US" sz="2400" dirty="0"/>
          </a:p>
        </p:txBody>
      </p:sp>
      <p:pic>
        <p:nvPicPr>
          <p:cNvPr id="4" name="图片 3">
            <a:extLst>
              <a:ext uri="{FF2B5EF4-FFF2-40B4-BE49-F238E27FC236}">
                <a16:creationId xmlns:a16="http://schemas.microsoft.com/office/drawing/2014/main" id="{75F85333-5216-4EBF-B5DF-24324226463F}"/>
              </a:ext>
            </a:extLst>
          </p:cNvPr>
          <p:cNvPicPr>
            <a:picLocks noChangeAspect="1"/>
          </p:cNvPicPr>
          <p:nvPr/>
        </p:nvPicPr>
        <p:blipFill>
          <a:blip r:embed="rId3"/>
          <a:stretch>
            <a:fillRect/>
          </a:stretch>
        </p:blipFill>
        <p:spPr>
          <a:xfrm>
            <a:off x="5143500" y="1137384"/>
            <a:ext cx="5634318" cy="2937075"/>
          </a:xfrm>
          <a:prstGeom prst="rect">
            <a:avLst/>
          </a:prstGeom>
        </p:spPr>
      </p:pic>
      <p:pic>
        <p:nvPicPr>
          <p:cNvPr id="6" name="图片 5">
            <a:extLst>
              <a:ext uri="{FF2B5EF4-FFF2-40B4-BE49-F238E27FC236}">
                <a16:creationId xmlns:a16="http://schemas.microsoft.com/office/drawing/2014/main" id="{D8E062D8-5485-4D68-A996-C19DA1943D15}"/>
              </a:ext>
            </a:extLst>
          </p:cNvPr>
          <p:cNvPicPr>
            <a:picLocks noChangeAspect="1"/>
          </p:cNvPicPr>
          <p:nvPr/>
        </p:nvPicPr>
        <p:blipFill>
          <a:blip r:embed="rId4"/>
          <a:stretch>
            <a:fillRect/>
          </a:stretch>
        </p:blipFill>
        <p:spPr>
          <a:xfrm>
            <a:off x="383240" y="3499882"/>
            <a:ext cx="6225990" cy="2964186"/>
          </a:xfrm>
          <a:prstGeom prst="rect">
            <a:avLst/>
          </a:prstGeom>
        </p:spPr>
      </p:pic>
    </p:spTree>
    <p:extLst>
      <p:ext uri="{BB962C8B-B14F-4D97-AF65-F5344CB8AC3E}">
        <p14:creationId xmlns:p14="http://schemas.microsoft.com/office/powerpoint/2010/main" val="11892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64096" y="516834"/>
            <a:ext cx="7215808" cy="707886"/>
          </a:xfrm>
          <a:prstGeom prst="rect">
            <a:avLst/>
          </a:prstGeom>
          <a:noFill/>
        </p:spPr>
        <p:txBody>
          <a:bodyPr wrap="square" rtlCol="0">
            <a:spAutoFit/>
          </a:bodyPr>
          <a:lstStyle/>
          <a:p>
            <a:r>
              <a:rPr lang="en-US" altLang="zh-CN" sz="4000" b="1" dirty="0"/>
              <a:t>Introduction Of Kafka</a:t>
            </a:r>
            <a:endParaRPr lang="zh-CN" altLang="en-US" sz="4000" b="1" dirty="0"/>
          </a:p>
        </p:txBody>
      </p:sp>
      <p:sp>
        <p:nvSpPr>
          <p:cNvPr id="5" name="文本框 4">
            <a:extLst>
              <a:ext uri="{FF2B5EF4-FFF2-40B4-BE49-F238E27FC236}">
                <a16:creationId xmlns:a16="http://schemas.microsoft.com/office/drawing/2014/main" id="{812AE204-4F10-4931-AFF9-5D373000913D}"/>
              </a:ext>
            </a:extLst>
          </p:cNvPr>
          <p:cNvSpPr txBox="1"/>
          <p:nvPr/>
        </p:nvSpPr>
        <p:spPr>
          <a:xfrm>
            <a:off x="692327" y="1402895"/>
            <a:ext cx="2517231" cy="830997"/>
          </a:xfrm>
          <a:prstGeom prst="rect">
            <a:avLst/>
          </a:prstGeom>
          <a:noFill/>
        </p:spPr>
        <p:txBody>
          <a:bodyPr wrap="square" rtlCol="0">
            <a:spAutoFit/>
          </a:bodyPr>
          <a:lstStyle/>
          <a:p>
            <a:r>
              <a:rPr lang="en-US" altLang="zh-CN" sz="2400" dirty="0"/>
              <a:t>Distributed</a:t>
            </a:r>
          </a:p>
          <a:p>
            <a:endParaRPr lang="zh-CN" altLang="en-US" sz="2400" dirty="0"/>
          </a:p>
        </p:txBody>
      </p:sp>
      <p:sp>
        <p:nvSpPr>
          <p:cNvPr id="3" name="矩形 2">
            <a:extLst>
              <a:ext uri="{FF2B5EF4-FFF2-40B4-BE49-F238E27FC236}">
                <a16:creationId xmlns:a16="http://schemas.microsoft.com/office/drawing/2014/main" id="{75838C18-DF56-4801-B831-8F56FDCE631D}"/>
              </a:ext>
            </a:extLst>
          </p:cNvPr>
          <p:cNvSpPr/>
          <p:nvPr/>
        </p:nvSpPr>
        <p:spPr>
          <a:xfrm>
            <a:off x="1069041" y="2877671"/>
            <a:ext cx="1136277" cy="625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2C40EC4-10C4-4198-BAD4-3ADCFDFB8418}"/>
              </a:ext>
            </a:extLst>
          </p:cNvPr>
          <p:cNvSpPr/>
          <p:nvPr/>
        </p:nvSpPr>
        <p:spPr>
          <a:xfrm>
            <a:off x="1221440" y="3190315"/>
            <a:ext cx="1136277" cy="625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E139A00D-1EC6-4849-AE02-5325D319A982}"/>
              </a:ext>
            </a:extLst>
          </p:cNvPr>
          <p:cNvSpPr/>
          <p:nvPr/>
        </p:nvSpPr>
        <p:spPr>
          <a:xfrm>
            <a:off x="1470212" y="3460937"/>
            <a:ext cx="1136277" cy="625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producer</a:t>
            </a:r>
            <a:endParaRPr lang="zh-CN" altLang="en-US" dirty="0"/>
          </a:p>
        </p:txBody>
      </p:sp>
      <p:sp>
        <p:nvSpPr>
          <p:cNvPr id="9" name="矩形 8">
            <a:extLst>
              <a:ext uri="{FF2B5EF4-FFF2-40B4-BE49-F238E27FC236}">
                <a16:creationId xmlns:a16="http://schemas.microsoft.com/office/drawing/2014/main" id="{6D7B2BBF-ADAA-4F69-BB92-D6A99428E512}"/>
              </a:ext>
            </a:extLst>
          </p:cNvPr>
          <p:cNvSpPr/>
          <p:nvPr/>
        </p:nvSpPr>
        <p:spPr>
          <a:xfrm>
            <a:off x="5527861" y="2311214"/>
            <a:ext cx="1136277" cy="6252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A15A5DE-5AC2-4891-A848-E634244FC88D}"/>
              </a:ext>
            </a:extLst>
          </p:cNvPr>
          <p:cNvSpPr/>
          <p:nvPr/>
        </p:nvSpPr>
        <p:spPr>
          <a:xfrm>
            <a:off x="5680260" y="2623858"/>
            <a:ext cx="1136277" cy="6252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4983C49-D410-46CD-AFE0-0C2C20E3472A}"/>
              </a:ext>
            </a:extLst>
          </p:cNvPr>
          <p:cNvSpPr/>
          <p:nvPr/>
        </p:nvSpPr>
        <p:spPr>
          <a:xfrm>
            <a:off x="5929032" y="2894480"/>
            <a:ext cx="1136277" cy="6252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consumer</a:t>
            </a:r>
            <a:endParaRPr lang="zh-CN" altLang="en-US" dirty="0"/>
          </a:p>
        </p:txBody>
      </p:sp>
      <p:cxnSp>
        <p:nvCxnSpPr>
          <p:cNvPr id="13" name="连接符: 肘形 12">
            <a:extLst>
              <a:ext uri="{FF2B5EF4-FFF2-40B4-BE49-F238E27FC236}">
                <a16:creationId xmlns:a16="http://schemas.microsoft.com/office/drawing/2014/main" id="{490E5940-FD23-438E-BA2A-FE35D94F03EF}"/>
              </a:ext>
            </a:extLst>
          </p:cNvPr>
          <p:cNvCxnSpPr/>
          <p:nvPr/>
        </p:nvCxnSpPr>
        <p:spPr>
          <a:xfrm flipV="1">
            <a:off x="2669241" y="2936502"/>
            <a:ext cx="3011019" cy="80178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箭头: 下 13">
            <a:extLst>
              <a:ext uri="{FF2B5EF4-FFF2-40B4-BE49-F238E27FC236}">
                <a16:creationId xmlns:a16="http://schemas.microsoft.com/office/drawing/2014/main" id="{98C1ED93-E16A-46AC-82B7-2660084923C4}"/>
              </a:ext>
            </a:extLst>
          </p:cNvPr>
          <p:cNvSpPr/>
          <p:nvPr/>
        </p:nvSpPr>
        <p:spPr>
          <a:xfrm rot="16200000">
            <a:off x="3966882" y="2936502"/>
            <a:ext cx="598394" cy="52443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云形 14">
            <a:extLst>
              <a:ext uri="{FF2B5EF4-FFF2-40B4-BE49-F238E27FC236}">
                <a16:creationId xmlns:a16="http://schemas.microsoft.com/office/drawing/2014/main" id="{C3675842-DDFD-45F9-B560-DE936A62EB8A}"/>
              </a:ext>
            </a:extLst>
          </p:cNvPr>
          <p:cNvSpPr/>
          <p:nvPr/>
        </p:nvSpPr>
        <p:spPr>
          <a:xfrm>
            <a:off x="329453" y="2311214"/>
            <a:ext cx="3193676" cy="302054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云形 16">
            <a:extLst>
              <a:ext uri="{FF2B5EF4-FFF2-40B4-BE49-F238E27FC236}">
                <a16:creationId xmlns:a16="http://schemas.microsoft.com/office/drawing/2014/main" id="{A1193B7E-DED2-40EC-8497-6A135A23C787}"/>
              </a:ext>
            </a:extLst>
          </p:cNvPr>
          <p:cNvSpPr/>
          <p:nvPr/>
        </p:nvSpPr>
        <p:spPr>
          <a:xfrm>
            <a:off x="4652682" y="1969994"/>
            <a:ext cx="3852583" cy="2602006"/>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F36A6608-18D9-4D04-B2C6-6CDFCBD02141}"/>
              </a:ext>
            </a:extLst>
          </p:cNvPr>
          <p:cNvSpPr txBox="1"/>
          <p:nvPr/>
        </p:nvSpPr>
        <p:spPr>
          <a:xfrm flipH="1">
            <a:off x="1391098" y="4356847"/>
            <a:ext cx="1070386" cy="369332"/>
          </a:xfrm>
          <a:prstGeom prst="rect">
            <a:avLst/>
          </a:prstGeom>
          <a:noFill/>
        </p:spPr>
        <p:txBody>
          <a:bodyPr wrap="square" rtlCol="0">
            <a:spAutoFit/>
          </a:bodyPr>
          <a:lstStyle/>
          <a:p>
            <a:r>
              <a:rPr lang="en-US" altLang="zh-CN" dirty="0"/>
              <a:t>New </a:t>
            </a:r>
            <a:r>
              <a:rPr lang="en-US" altLang="zh-CN" dirty="0" err="1"/>
              <a:t>york</a:t>
            </a:r>
            <a:endParaRPr lang="zh-CN" altLang="en-US" dirty="0"/>
          </a:p>
        </p:txBody>
      </p:sp>
      <p:sp>
        <p:nvSpPr>
          <p:cNvPr id="19" name="文本框 18">
            <a:extLst>
              <a:ext uri="{FF2B5EF4-FFF2-40B4-BE49-F238E27FC236}">
                <a16:creationId xmlns:a16="http://schemas.microsoft.com/office/drawing/2014/main" id="{59E0DA95-C028-47E0-95DE-09BB0C66E9E9}"/>
              </a:ext>
            </a:extLst>
          </p:cNvPr>
          <p:cNvSpPr txBox="1"/>
          <p:nvPr/>
        </p:nvSpPr>
        <p:spPr>
          <a:xfrm flipH="1">
            <a:off x="5883086" y="3809951"/>
            <a:ext cx="1324538" cy="369332"/>
          </a:xfrm>
          <a:prstGeom prst="rect">
            <a:avLst/>
          </a:prstGeom>
          <a:noFill/>
        </p:spPr>
        <p:txBody>
          <a:bodyPr wrap="square" rtlCol="0">
            <a:spAutoFit/>
          </a:bodyPr>
          <a:lstStyle/>
          <a:p>
            <a:r>
              <a:rPr lang="en-US" altLang="zh-CN" dirty="0"/>
              <a:t>Los Angeles</a:t>
            </a:r>
            <a:endParaRPr lang="zh-CN" altLang="en-US" dirty="0"/>
          </a:p>
        </p:txBody>
      </p:sp>
    </p:spTree>
    <p:extLst>
      <p:ext uri="{BB962C8B-B14F-4D97-AF65-F5344CB8AC3E}">
        <p14:creationId xmlns:p14="http://schemas.microsoft.com/office/powerpoint/2010/main" val="140104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64096" y="516834"/>
            <a:ext cx="7215808" cy="707886"/>
          </a:xfrm>
          <a:prstGeom prst="rect">
            <a:avLst/>
          </a:prstGeom>
          <a:noFill/>
        </p:spPr>
        <p:txBody>
          <a:bodyPr wrap="square" rtlCol="0">
            <a:spAutoFit/>
          </a:bodyPr>
          <a:lstStyle/>
          <a:p>
            <a:r>
              <a:rPr lang="en-US" altLang="zh-CN" sz="4000" b="1" dirty="0"/>
              <a:t>Introduction Of Kafka</a:t>
            </a:r>
            <a:endParaRPr lang="zh-CN" altLang="en-US" sz="4000" b="1" dirty="0"/>
          </a:p>
        </p:txBody>
      </p:sp>
      <p:sp>
        <p:nvSpPr>
          <p:cNvPr id="5" name="文本框 4">
            <a:extLst>
              <a:ext uri="{FF2B5EF4-FFF2-40B4-BE49-F238E27FC236}">
                <a16:creationId xmlns:a16="http://schemas.microsoft.com/office/drawing/2014/main" id="{812AE204-4F10-4931-AFF9-5D373000913D}"/>
              </a:ext>
            </a:extLst>
          </p:cNvPr>
          <p:cNvSpPr txBox="1"/>
          <p:nvPr/>
        </p:nvSpPr>
        <p:spPr>
          <a:xfrm>
            <a:off x="636104" y="1651429"/>
            <a:ext cx="9337629" cy="1569660"/>
          </a:xfrm>
          <a:prstGeom prst="rect">
            <a:avLst/>
          </a:prstGeom>
          <a:noFill/>
        </p:spPr>
        <p:txBody>
          <a:bodyPr wrap="square" rtlCol="0">
            <a:spAutoFit/>
          </a:bodyPr>
          <a:lstStyle/>
          <a:p>
            <a:r>
              <a:rPr lang="en-US" altLang="zh-CN" sz="2400" dirty="0"/>
              <a:t>Log processing</a:t>
            </a:r>
          </a:p>
          <a:p>
            <a:endParaRPr lang="en-US" altLang="zh-CN" sz="2400" dirty="0"/>
          </a:p>
          <a:p>
            <a:r>
              <a:rPr lang="en-US" altLang="zh-CN" sz="2400" dirty="0"/>
              <a:t>Such as logins clickstream,  likes clickstreams and search clickstreams… </a:t>
            </a:r>
          </a:p>
          <a:p>
            <a:endParaRPr lang="zh-CN" altLang="en-US" sz="2400" dirty="0"/>
          </a:p>
        </p:txBody>
      </p:sp>
      <p:pic>
        <p:nvPicPr>
          <p:cNvPr id="4" name="图片 3">
            <a:extLst>
              <a:ext uri="{FF2B5EF4-FFF2-40B4-BE49-F238E27FC236}">
                <a16:creationId xmlns:a16="http://schemas.microsoft.com/office/drawing/2014/main" id="{1B4896DD-0B83-4474-8A54-1614B6EFF57B}"/>
              </a:ext>
            </a:extLst>
          </p:cNvPr>
          <p:cNvPicPr>
            <a:picLocks noChangeAspect="1"/>
          </p:cNvPicPr>
          <p:nvPr/>
        </p:nvPicPr>
        <p:blipFill>
          <a:blip r:embed="rId3"/>
          <a:stretch>
            <a:fillRect/>
          </a:stretch>
        </p:blipFill>
        <p:spPr>
          <a:xfrm>
            <a:off x="512109" y="3429000"/>
            <a:ext cx="11167782" cy="2186870"/>
          </a:xfrm>
          <a:prstGeom prst="rect">
            <a:avLst/>
          </a:prstGeom>
        </p:spPr>
      </p:pic>
    </p:spTree>
    <p:extLst>
      <p:ext uri="{BB962C8B-B14F-4D97-AF65-F5344CB8AC3E}">
        <p14:creationId xmlns:p14="http://schemas.microsoft.com/office/powerpoint/2010/main" val="103606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64096" y="516834"/>
            <a:ext cx="7215808" cy="707886"/>
          </a:xfrm>
          <a:prstGeom prst="rect">
            <a:avLst/>
          </a:prstGeom>
          <a:noFill/>
        </p:spPr>
        <p:txBody>
          <a:bodyPr wrap="square" rtlCol="0">
            <a:spAutoFit/>
          </a:bodyPr>
          <a:lstStyle/>
          <a:p>
            <a:r>
              <a:rPr lang="en-US" altLang="zh-CN" sz="4000" b="1" dirty="0"/>
              <a:t>Kafka Architecture </a:t>
            </a:r>
            <a:endParaRPr lang="zh-CN" altLang="en-US" sz="4000" b="1" dirty="0"/>
          </a:p>
        </p:txBody>
      </p:sp>
      <p:sp>
        <p:nvSpPr>
          <p:cNvPr id="3" name="文本框 2">
            <a:extLst>
              <a:ext uri="{FF2B5EF4-FFF2-40B4-BE49-F238E27FC236}">
                <a16:creationId xmlns:a16="http://schemas.microsoft.com/office/drawing/2014/main" id="{DF1A343F-27A7-4DD4-9563-A015B3927595}"/>
              </a:ext>
            </a:extLst>
          </p:cNvPr>
          <p:cNvSpPr txBox="1"/>
          <p:nvPr/>
        </p:nvSpPr>
        <p:spPr>
          <a:xfrm>
            <a:off x="1095935" y="2093849"/>
            <a:ext cx="9318812" cy="4247317"/>
          </a:xfrm>
          <a:prstGeom prst="rect">
            <a:avLst/>
          </a:prstGeom>
          <a:noFill/>
        </p:spPr>
        <p:txBody>
          <a:bodyPr wrap="square" rtlCol="0">
            <a:spAutoFit/>
          </a:bodyPr>
          <a:lstStyle/>
          <a:p>
            <a:pPr algn="l"/>
            <a:r>
              <a:rPr lang="en-US" altLang="zh-CN" b="1" i="0" dirty="0">
                <a:solidFill>
                  <a:srgbClr val="000000"/>
                </a:solidFill>
                <a:effectLst/>
                <a:latin typeface="Helvetica Neue"/>
              </a:rPr>
              <a:t>Topics</a:t>
            </a:r>
            <a:r>
              <a:rPr lang="en-US" altLang="zh-CN" b="1" i="0" u="none" strike="noStrike" dirty="0">
                <a:solidFill>
                  <a:srgbClr val="296EAA"/>
                </a:solidFill>
                <a:effectLst/>
                <a:latin typeface="Helvetica Neue"/>
                <a:hlinkClick r:id="rId2"/>
              </a:rPr>
              <a:t>¶</a:t>
            </a:r>
            <a:endParaRPr lang="en-US" altLang="zh-CN" b="1" i="0" dirty="0">
              <a:solidFill>
                <a:srgbClr val="000000"/>
              </a:solidFill>
              <a:effectLst/>
              <a:latin typeface="Helvetica Neue"/>
            </a:endParaRPr>
          </a:p>
          <a:p>
            <a:pPr algn="l"/>
            <a:r>
              <a:rPr lang="en-US" altLang="zh-CN" b="0" i="0" dirty="0">
                <a:solidFill>
                  <a:srgbClr val="000000"/>
                </a:solidFill>
                <a:effectLst/>
                <a:latin typeface="Helvetica Neue"/>
              </a:rPr>
              <a:t>Every message that is feed into the system must be part of some </a:t>
            </a:r>
            <a:r>
              <a:rPr lang="en-US" altLang="zh-CN" b="0" i="1" dirty="0">
                <a:solidFill>
                  <a:srgbClr val="000000"/>
                </a:solidFill>
                <a:effectLst/>
                <a:latin typeface="Helvetica Neue"/>
              </a:rPr>
              <a:t>topic</a:t>
            </a:r>
            <a:r>
              <a:rPr lang="en-US" altLang="zh-CN" b="0" i="0" dirty="0">
                <a:solidFill>
                  <a:srgbClr val="000000"/>
                </a:solidFill>
                <a:effectLst/>
                <a:latin typeface="Helvetica Neue"/>
              </a:rPr>
              <a:t>. The topic is nothing but a stream of records. The messages are stored in </a:t>
            </a:r>
            <a:r>
              <a:rPr lang="en-US" altLang="zh-CN" b="0" i="1" dirty="0">
                <a:solidFill>
                  <a:srgbClr val="000000"/>
                </a:solidFill>
                <a:effectLst/>
                <a:latin typeface="Helvetica Neue"/>
              </a:rPr>
              <a:t>key-value</a:t>
            </a:r>
            <a:r>
              <a:rPr lang="en-US" altLang="zh-CN" b="0" i="0" dirty="0">
                <a:solidFill>
                  <a:srgbClr val="000000"/>
                </a:solidFill>
                <a:effectLst/>
                <a:latin typeface="Helvetica Neue"/>
              </a:rPr>
              <a:t> format. Each message is assigned a sequence, called </a:t>
            </a:r>
            <a:r>
              <a:rPr lang="en-US" altLang="zh-CN" b="0" i="1" dirty="0">
                <a:solidFill>
                  <a:srgbClr val="000000"/>
                </a:solidFill>
                <a:effectLst/>
                <a:latin typeface="Helvetica Neue"/>
              </a:rPr>
              <a:t>Offset</a:t>
            </a:r>
            <a:r>
              <a:rPr lang="en-US" altLang="zh-CN" b="0" i="0" dirty="0">
                <a:solidFill>
                  <a:srgbClr val="000000"/>
                </a:solidFill>
                <a:effectLst/>
                <a:latin typeface="Helvetica Neue"/>
              </a:rPr>
              <a:t>. The output of one message could be an input of the other for further processing.</a:t>
            </a:r>
          </a:p>
          <a:p>
            <a:pPr algn="l"/>
            <a:r>
              <a:rPr lang="en-US" altLang="zh-CN" b="1" i="0" dirty="0">
                <a:solidFill>
                  <a:srgbClr val="000000"/>
                </a:solidFill>
                <a:effectLst/>
                <a:latin typeface="Helvetica Neue"/>
              </a:rPr>
              <a:t>Producers</a:t>
            </a:r>
          </a:p>
          <a:p>
            <a:pPr algn="l"/>
            <a:r>
              <a:rPr lang="en-US" altLang="zh-CN" b="0" i="1" dirty="0">
                <a:solidFill>
                  <a:srgbClr val="000000"/>
                </a:solidFill>
                <a:effectLst/>
                <a:latin typeface="Helvetica Neue"/>
              </a:rPr>
              <a:t>Producers</a:t>
            </a:r>
            <a:r>
              <a:rPr lang="en-US" altLang="zh-CN" b="0" i="0" dirty="0">
                <a:solidFill>
                  <a:srgbClr val="000000"/>
                </a:solidFill>
                <a:effectLst/>
                <a:latin typeface="Helvetica Neue"/>
              </a:rPr>
              <a:t> are the applications responsible to publish data into Kafka system. They publish data on the </a:t>
            </a:r>
            <a:r>
              <a:rPr lang="en-US" altLang="zh-CN" b="0" i="1" dirty="0">
                <a:solidFill>
                  <a:srgbClr val="000000"/>
                </a:solidFill>
                <a:effectLst/>
                <a:latin typeface="Helvetica Neue"/>
              </a:rPr>
              <a:t>topic</a:t>
            </a:r>
            <a:r>
              <a:rPr lang="en-US" altLang="zh-CN" b="0" i="0" dirty="0">
                <a:solidFill>
                  <a:srgbClr val="000000"/>
                </a:solidFill>
                <a:effectLst/>
                <a:latin typeface="Helvetica Neue"/>
              </a:rPr>
              <a:t> of their choice.</a:t>
            </a:r>
          </a:p>
          <a:p>
            <a:pPr algn="l"/>
            <a:r>
              <a:rPr lang="en-US" altLang="zh-CN" b="1" i="0" dirty="0">
                <a:solidFill>
                  <a:srgbClr val="000000"/>
                </a:solidFill>
                <a:effectLst/>
                <a:latin typeface="Helvetica Neue"/>
              </a:rPr>
              <a:t>Consumers</a:t>
            </a:r>
          </a:p>
          <a:p>
            <a:pPr algn="l"/>
            <a:r>
              <a:rPr lang="en-US" altLang="zh-CN" b="0" i="0" dirty="0">
                <a:solidFill>
                  <a:srgbClr val="000000"/>
                </a:solidFill>
                <a:effectLst/>
                <a:latin typeface="Helvetica Neue"/>
              </a:rPr>
              <a:t>The messages published into </a:t>
            </a:r>
            <a:r>
              <a:rPr lang="en-US" altLang="zh-CN" b="0" i="1" dirty="0">
                <a:solidFill>
                  <a:srgbClr val="000000"/>
                </a:solidFill>
                <a:effectLst/>
                <a:latin typeface="Helvetica Neue"/>
              </a:rPr>
              <a:t>topics</a:t>
            </a:r>
            <a:r>
              <a:rPr lang="en-US" altLang="zh-CN" b="0" i="0" dirty="0">
                <a:solidFill>
                  <a:srgbClr val="000000"/>
                </a:solidFill>
                <a:effectLst/>
                <a:latin typeface="Helvetica Neue"/>
              </a:rPr>
              <a:t> are then utilized by </a:t>
            </a:r>
            <a:r>
              <a:rPr lang="en-US" altLang="zh-CN" b="0" i="1" dirty="0">
                <a:solidFill>
                  <a:srgbClr val="000000"/>
                </a:solidFill>
                <a:effectLst/>
                <a:latin typeface="Helvetica Neue"/>
              </a:rPr>
              <a:t>Consumer</a:t>
            </a:r>
            <a:r>
              <a:rPr lang="en-US" altLang="zh-CN" b="0" i="0" dirty="0">
                <a:solidFill>
                  <a:srgbClr val="000000"/>
                </a:solidFill>
                <a:effectLst/>
                <a:latin typeface="Helvetica Neue"/>
              </a:rPr>
              <a:t> applications. A </a:t>
            </a:r>
            <a:r>
              <a:rPr lang="en-US" altLang="zh-CN" b="0" i="1" dirty="0">
                <a:solidFill>
                  <a:srgbClr val="000000"/>
                </a:solidFill>
                <a:effectLst/>
                <a:latin typeface="Helvetica Neue"/>
              </a:rPr>
              <a:t>consumer</a:t>
            </a:r>
            <a:r>
              <a:rPr lang="en-US" altLang="zh-CN" b="0" i="0" dirty="0">
                <a:solidFill>
                  <a:srgbClr val="000000"/>
                </a:solidFill>
                <a:effectLst/>
                <a:latin typeface="Helvetica Neue"/>
              </a:rPr>
              <a:t> gets subscribed to the </a:t>
            </a:r>
            <a:r>
              <a:rPr lang="en-US" altLang="zh-CN" b="0" i="1" dirty="0">
                <a:solidFill>
                  <a:srgbClr val="000000"/>
                </a:solidFill>
                <a:effectLst/>
                <a:latin typeface="Helvetica Neue"/>
              </a:rPr>
              <a:t>topic</a:t>
            </a:r>
            <a:r>
              <a:rPr lang="en-US" altLang="zh-CN" b="0" i="0" dirty="0">
                <a:solidFill>
                  <a:srgbClr val="000000"/>
                </a:solidFill>
                <a:effectLst/>
                <a:latin typeface="Helvetica Neue"/>
              </a:rPr>
              <a:t> of its choice and consumes data.</a:t>
            </a:r>
          </a:p>
          <a:p>
            <a:pPr algn="l"/>
            <a:r>
              <a:rPr lang="en-US" altLang="zh-CN" b="1" i="0" dirty="0">
                <a:solidFill>
                  <a:srgbClr val="000000"/>
                </a:solidFill>
                <a:effectLst/>
                <a:latin typeface="Helvetica Neue"/>
              </a:rPr>
              <a:t>Broker</a:t>
            </a:r>
          </a:p>
          <a:p>
            <a:pPr algn="l"/>
            <a:r>
              <a:rPr lang="en-US" altLang="zh-CN" b="0" i="0" dirty="0">
                <a:solidFill>
                  <a:srgbClr val="000000"/>
                </a:solidFill>
                <a:effectLst/>
                <a:latin typeface="Helvetica Neue"/>
              </a:rPr>
              <a:t>Every instance of Kafka that is responsible for message exchange is called a </a:t>
            </a:r>
            <a:r>
              <a:rPr lang="en-US" altLang="zh-CN" b="0" i="1" dirty="0">
                <a:solidFill>
                  <a:srgbClr val="000000"/>
                </a:solidFill>
                <a:effectLst/>
                <a:latin typeface="Helvetica Neue"/>
              </a:rPr>
              <a:t>Broker</a:t>
            </a:r>
            <a:r>
              <a:rPr lang="en-US" altLang="zh-CN" b="0" i="0" dirty="0">
                <a:solidFill>
                  <a:srgbClr val="000000"/>
                </a:solidFill>
                <a:effectLst/>
                <a:latin typeface="Helvetica Neue"/>
              </a:rPr>
              <a:t>. Kafka can be used as a stand-alone machine or a part of a cluster.</a:t>
            </a:r>
          </a:p>
          <a:p>
            <a:endParaRPr lang="zh-CN" altLang="en-US" dirty="0"/>
          </a:p>
        </p:txBody>
      </p:sp>
      <p:sp>
        <p:nvSpPr>
          <p:cNvPr id="4" name="文本框 3">
            <a:extLst>
              <a:ext uri="{FF2B5EF4-FFF2-40B4-BE49-F238E27FC236}">
                <a16:creationId xmlns:a16="http://schemas.microsoft.com/office/drawing/2014/main" id="{90DA8C5C-28E9-4C81-A76B-CDC9A50EF0E8}"/>
              </a:ext>
            </a:extLst>
          </p:cNvPr>
          <p:cNvSpPr txBox="1"/>
          <p:nvPr/>
        </p:nvSpPr>
        <p:spPr>
          <a:xfrm>
            <a:off x="1095935" y="1224720"/>
            <a:ext cx="4285540" cy="523220"/>
          </a:xfrm>
          <a:prstGeom prst="rect">
            <a:avLst/>
          </a:prstGeom>
          <a:noFill/>
        </p:spPr>
        <p:txBody>
          <a:bodyPr wrap="square" rtlCol="0">
            <a:spAutoFit/>
          </a:bodyPr>
          <a:lstStyle/>
          <a:p>
            <a:r>
              <a:rPr lang="en-US" altLang="zh-CN" sz="2800" dirty="0"/>
              <a:t>General terms of Kafka</a:t>
            </a:r>
            <a:endParaRPr lang="zh-CN" altLang="en-US" sz="2800" dirty="0"/>
          </a:p>
        </p:txBody>
      </p:sp>
    </p:spTree>
    <p:extLst>
      <p:ext uri="{BB962C8B-B14F-4D97-AF65-F5344CB8AC3E}">
        <p14:creationId xmlns:p14="http://schemas.microsoft.com/office/powerpoint/2010/main" val="2332665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73742" y="510111"/>
            <a:ext cx="7215808" cy="707886"/>
          </a:xfrm>
          <a:prstGeom prst="rect">
            <a:avLst/>
          </a:prstGeom>
          <a:noFill/>
        </p:spPr>
        <p:txBody>
          <a:bodyPr wrap="square" rtlCol="0">
            <a:spAutoFit/>
          </a:bodyPr>
          <a:lstStyle/>
          <a:p>
            <a:r>
              <a:rPr lang="en-US" altLang="zh-CN" sz="4000" b="1" dirty="0"/>
              <a:t>Kafka Architecture </a:t>
            </a:r>
            <a:endParaRPr lang="zh-CN" altLang="en-US" sz="4000" b="1" dirty="0"/>
          </a:p>
        </p:txBody>
      </p:sp>
      <p:pic>
        <p:nvPicPr>
          <p:cNvPr id="9" name="图片 8">
            <a:extLst>
              <a:ext uri="{FF2B5EF4-FFF2-40B4-BE49-F238E27FC236}">
                <a16:creationId xmlns:a16="http://schemas.microsoft.com/office/drawing/2014/main" id="{98F57843-2571-45C7-A060-4BEE8925D8CA}"/>
              </a:ext>
            </a:extLst>
          </p:cNvPr>
          <p:cNvPicPr>
            <a:picLocks noChangeAspect="1"/>
          </p:cNvPicPr>
          <p:nvPr/>
        </p:nvPicPr>
        <p:blipFill>
          <a:blip r:embed="rId2"/>
          <a:stretch>
            <a:fillRect/>
          </a:stretch>
        </p:blipFill>
        <p:spPr>
          <a:xfrm>
            <a:off x="1958507" y="1371040"/>
            <a:ext cx="7858125" cy="5070101"/>
          </a:xfrm>
          <a:prstGeom prst="rect">
            <a:avLst/>
          </a:prstGeom>
        </p:spPr>
      </p:pic>
    </p:spTree>
    <p:extLst>
      <p:ext uri="{BB962C8B-B14F-4D97-AF65-F5344CB8AC3E}">
        <p14:creationId xmlns:p14="http://schemas.microsoft.com/office/powerpoint/2010/main" val="315219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23475-E871-4C1F-A580-27A8FD9703D6}"/>
              </a:ext>
            </a:extLst>
          </p:cNvPr>
          <p:cNvSpPr txBox="1"/>
          <p:nvPr/>
        </p:nvSpPr>
        <p:spPr>
          <a:xfrm>
            <a:off x="964096" y="467848"/>
            <a:ext cx="7215808" cy="707886"/>
          </a:xfrm>
          <a:prstGeom prst="rect">
            <a:avLst/>
          </a:prstGeom>
          <a:noFill/>
        </p:spPr>
        <p:txBody>
          <a:bodyPr wrap="square" rtlCol="0">
            <a:spAutoFit/>
          </a:bodyPr>
          <a:lstStyle/>
          <a:p>
            <a:r>
              <a:rPr lang="en-US" altLang="zh-CN" sz="4000" b="1" dirty="0"/>
              <a:t>Kafka Architecture </a:t>
            </a:r>
            <a:endParaRPr lang="zh-CN" altLang="en-US" sz="4000" b="1" dirty="0"/>
          </a:p>
        </p:txBody>
      </p:sp>
      <p:pic>
        <p:nvPicPr>
          <p:cNvPr id="4" name="图片 3">
            <a:extLst>
              <a:ext uri="{FF2B5EF4-FFF2-40B4-BE49-F238E27FC236}">
                <a16:creationId xmlns:a16="http://schemas.microsoft.com/office/drawing/2014/main" id="{AD7EC9BC-FABF-46E9-813B-9F1FCD9831D7}"/>
              </a:ext>
            </a:extLst>
          </p:cNvPr>
          <p:cNvPicPr>
            <a:picLocks noChangeAspect="1"/>
          </p:cNvPicPr>
          <p:nvPr/>
        </p:nvPicPr>
        <p:blipFill>
          <a:blip r:embed="rId3"/>
          <a:stretch>
            <a:fillRect/>
          </a:stretch>
        </p:blipFill>
        <p:spPr>
          <a:xfrm>
            <a:off x="1123950" y="1701333"/>
            <a:ext cx="9944100" cy="4410075"/>
          </a:xfrm>
          <a:prstGeom prst="rect">
            <a:avLst/>
          </a:prstGeom>
        </p:spPr>
      </p:pic>
    </p:spTree>
    <p:extLst>
      <p:ext uri="{BB962C8B-B14F-4D97-AF65-F5344CB8AC3E}">
        <p14:creationId xmlns:p14="http://schemas.microsoft.com/office/powerpoint/2010/main" val="2644214628"/>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1610</TotalTime>
  <Words>947</Words>
  <Application>Microsoft Office PowerPoint</Application>
  <PresentationFormat>宽屏</PresentationFormat>
  <Paragraphs>119</Paragraphs>
  <Slides>22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Helvetica Neue</vt:lpstr>
      <vt:lpstr>等线</vt:lpstr>
      <vt:lpstr>Arial</vt:lpstr>
      <vt:lpstr>Tw Cen MT</vt:lpstr>
      <vt:lpstr>Wingdings</vt:lpstr>
      <vt:lpstr>水滴</vt:lpstr>
      <vt:lpstr>GENERAL PRESENTATION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PRESENTATION </dc:title>
  <dc:creator>lihon</dc:creator>
  <cp:lastModifiedBy>lihon</cp:lastModifiedBy>
  <cp:revision>17</cp:revision>
  <dcterms:created xsi:type="dcterms:W3CDTF">2021-11-08T03:20:58Z</dcterms:created>
  <dcterms:modified xsi:type="dcterms:W3CDTF">2021-11-09T06:19:28Z</dcterms:modified>
</cp:coreProperties>
</file>