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7"/>
  </p:notesMasterIdLst>
  <p:sldIdLst>
    <p:sldId id="256" r:id="rId2"/>
    <p:sldId id="258" r:id="rId3"/>
    <p:sldId id="257" r:id="rId4"/>
    <p:sldId id="264" r:id="rId5"/>
    <p:sldId id="259" r:id="rId6"/>
    <p:sldId id="265" r:id="rId7"/>
    <p:sldId id="267" r:id="rId8"/>
    <p:sldId id="260" r:id="rId9"/>
    <p:sldId id="266" r:id="rId10"/>
    <p:sldId id="273" r:id="rId11"/>
    <p:sldId id="261" r:id="rId12"/>
    <p:sldId id="272" r:id="rId13"/>
    <p:sldId id="274" r:id="rId14"/>
    <p:sldId id="276" r:id="rId15"/>
    <p:sldId id="277" r:id="rId16"/>
    <p:sldId id="278" r:id="rId17"/>
    <p:sldId id="280" r:id="rId18"/>
    <p:sldId id="279" r:id="rId19"/>
    <p:sldId id="275" r:id="rId20"/>
    <p:sldId id="282" r:id="rId21"/>
    <p:sldId id="283" r:id="rId22"/>
    <p:sldId id="284" r:id="rId23"/>
    <p:sldId id="285" r:id="rId24"/>
    <p:sldId id="286" r:id="rId25"/>
    <p:sldId id="287" r:id="rId26"/>
    <p:sldId id="288" r:id="rId27"/>
    <p:sldId id="262" r:id="rId28"/>
    <p:sldId id="290" r:id="rId29"/>
    <p:sldId id="289" r:id="rId30"/>
    <p:sldId id="292" r:id="rId31"/>
    <p:sldId id="291" r:id="rId32"/>
    <p:sldId id="263" r:id="rId33"/>
    <p:sldId id="270" r:id="rId34"/>
    <p:sldId id="281" r:id="rId35"/>
    <p:sldId id="271"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1555" autoAdjust="0"/>
  </p:normalViewPr>
  <p:slideViewPr>
    <p:cSldViewPr snapToGrid="0">
      <p:cViewPr varScale="1">
        <p:scale>
          <a:sx n="56" d="100"/>
          <a:sy n="56" d="100"/>
        </p:scale>
        <p:origin x="948"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6_4">
  <dgm:title val=""/>
  <dgm:desc val=""/>
  <dgm:catLst>
    <dgm:cat type="accent6" pri="11400"/>
  </dgm:catLst>
  <dgm:styleLbl name="node0">
    <dgm:fillClrLst meth="cycle">
      <a:schemeClr val="accent6">
        <a:shade val="60000"/>
      </a:schemeClr>
    </dgm:fillClrLst>
    <dgm:linClrLst meth="repeat">
      <a:schemeClr val="lt1"/>
    </dgm:linClrLst>
    <dgm:effectClrLst/>
    <dgm:txLinClrLst/>
    <dgm:txFillClrLst/>
    <dgm:txEffectClrLst/>
  </dgm:styleLbl>
  <dgm:styleLbl name="alignNode1">
    <dgm:fillClrLst meth="cycle">
      <a:schemeClr val="accent6">
        <a:shade val="50000"/>
      </a:schemeClr>
      <a:schemeClr val="accent6">
        <a:tint val="55000"/>
      </a:schemeClr>
    </dgm:fillClrLst>
    <dgm:linClrLst meth="cycle">
      <a:schemeClr val="accent6">
        <a:shade val="50000"/>
      </a:schemeClr>
      <a:schemeClr val="accent6">
        <a:tint val="55000"/>
      </a:schemeClr>
    </dgm:linClrLst>
    <dgm:effectClrLst/>
    <dgm:txLinClrLst/>
    <dgm:txFillClrLst/>
    <dgm:txEffectClrLst/>
  </dgm:styleLbl>
  <dgm:styleLbl name="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ln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vennNode1">
    <dgm:fillClrLst meth="cycle">
      <a:schemeClr val="accent6">
        <a:shade val="80000"/>
        <a:alpha val="50000"/>
      </a:schemeClr>
      <a:schemeClr val="accent6">
        <a:tint val="50000"/>
        <a:alpha val="50000"/>
      </a:schemeClr>
    </dgm:fillClrLst>
    <dgm:linClrLst meth="repeat">
      <a:schemeClr val="lt1"/>
    </dgm:linClrLst>
    <dgm:effectClrLst/>
    <dgm:txLinClrLst/>
    <dgm:txFillClrLst/>
    <dgm:txEffectClrLst/>
  </dgm:styleLbl>
  <dgm:styleLbl name="node2">
    <dgm:fillClrLst>
      <a:schemeClr val="accent6">
        <a:shade val="80000"/>
      </a:schemeClr>
    </dgm:fillClrLst>
    <dgm:linClrLst meth="repeat">
      <a:schemeClr val="lt1"/>
    </dgm:linClrLst>
    <dgm:effectClrLst/>
    <dgm:txLinClrLst/>
    <dgm:txFillClrLst/>
    <dgm:txEffectClrLst/>
  </dgm:styleLbl>
  <dgm:styleLbl name="node3">
    <dgm:fillClrLst>
      <a:schemeClr val="accent6">
        <a:tint val="99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f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b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sibTrans1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0000"/>
      </a:schemeClr>
    </dgm:fillClrLst>
    <dgm:linClrLst meth="repeat">
      <a:schemeClr val="lt1"/>
    </dgm:linClrLst>
    <dgm:effectClrLst/>
    <dgm:txLinClrLst/>
    <dgm:txFillClrLst/>
    <dgm:txEffectClrLst/>
  </dgm:styleLbl>
  <dgm:styleLbl name="asst3">
    <dgm:fillClrLst>
      <a:schemeClr val="accent6">
        <a:tint val="70000"/>
      </a:schemeClr>
    </dgm:fillClrLst>
    <dgm:linClrLst meth="repeat">
      <a:schemeClr val="lt1"/>
    </dgm:linClrLst>
    <dgm:effectClrLst/>
    <dgm:txLinClrLst/>
    <dgm:txFillClrLst/>
    <dgm:txEffectClrLst/>
  </dgm:styleLbl>
  <dgm:styleLbl name="asst4">
    <dgm:fillClrLst>
      <a:schemeClr val="accent6">
        <a:tint val="5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align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bgAccFollowNode1">
    <dgm:fillClrLst meth="repeat">
      <a:schemeClr val="accent6">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55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63F06D8-1868-4A36-9BB2-2563BFC35C34}" type="doc">
      <dgm:prSet loTypeId="urn:microsoft.com/office/officeart/2009/layout/CircleArrowProcess" loCatId="process" qsTypeId="urn:microsoft.com/office/officeart/2005/8/quickstyle/3d5" qsCatId="3D" csTypeId="urn:microsoft.com/office/officeart/2005/8/colors/accent6_4" csCatId="accent6" phldr="1"/>
      <dgm:spPr/>
      <dgm:t>
        <a:bodyPr/>
        <a:lstStyle/>
        <a:p>
          <a:endParaRPr lang="zh-CN" altLang="en-US"/>
        </a:p>
      </dgm:t>
    </dgm:pt>
    <dgm:pt modelId="{0D6A4FD7-4BB1-4626-8705-6101D2686BF7}">
      <dgm:prSet phldrT="[文本]"/>
      <dgm:spPr/>
      <dgm:t>
        <a:bodyPr/>
        <a:lstStyle/>
        <a:p>
          <a:r>
            <a:rPr lang="en-US" altLang="zh-CN" dirty="0"/>
            <a:t>Data Source</a:t>
          </a:r>
          <a:endParaRPr lang="zh-CN" altLang="en-US" dirty="0"/>
        </a:p>
      </dgm:t>
    </dgm:pt>
    <dgm:pt modelId="{4512EC6F-93EC-43A7-A025-42948C51B4D8}" type="parTrans" cxnId="{A4508B56-F133-45B9-B4E5-91782F08BC4F}">
      <dgm:prSet/>
      <dgm:spPr/>
      <dgm:t>
        <a:bodyPr/>
        <a:lstStyle/>
        <a:p>
          <a:endParaRPr lang="zh-CN" altLang="en-US"/>
        </a:p>
      </dgm:t>
    </dgm:pt>
    <dgm:pt modelId="{70850F31-D2FF-467E-B4AF-18819B3350EE}" type="sibTrans" cxnId="{A4508B56-F133-45B9-B4E5-91782F08BC4F}">
      <dgm:prSet/>
      <dgm:spPr/>
      <dgm:t>
        <a:bodyPr/>
        <a:lstStyle/>
        <a:p>
          <a:endParaRPr lang="zh-CN" altLang="en-US"/>
        </a:p>
      </dgm:t>
    </dgm:pt>
    <dgm:pt modelId="{F95594FF-7EE3-45F6-9BFB-08E3EE387841}">
      <dgm:prSet phldrT="[文本]"/>
      <dgm:spPr/>
      <dgm:t>
        <a:bodyPr/>
        <a:lstStyle/>
        <a:p>
          <a:r>
            <a:rPr lang="en-US" altLang="zh-CN" dirty="0"/>
            <a:t>ETL</a:t>
          </a:r>
          <a:endParaRPr lang="zh-CN" altLang="en-US" dirty="0"/>
        </a:p>
      </dgm:t>
    </dgm:pt>
    <dgm:pt modelId="{52E9405D-5F17-42D3-9CC8-DF8BE2075305}" type="parTrans" cxnId="{E7CF796B-9B04-4F28-8AA1-7CCC5FAFCB7F}">
      <dgm:prSet/>
      <dgm:spPr/>
      <dgm:t>
        <a:bodyPr/>
        <a:lstStyle/>
        <a:p>
          <a:endParaRPr lang="zh-CN" altLang="en-US"/>
        </a:p>
      </dgm:t>
    </dgm:pt>
    <dgm:pt modelId="{AEA08F62-1259-4430-AABC-35642A63E9BA}" type="sibTrans" cxnId="{E7CF796B-9B04-4F28-8AA1-7CCC5FAFCB7F}">
      <dgm:prSet/>
      <dgm:spPr/>
      <dgm:t>
        <a:bodyPr/>
        <a:lstStyle/>
        <a:p>
          <a:endParaRPr lang="zh-CN" altLang="en-US"/>
        </a:p>
      </dgm:t>
    </dgm:pt>
    <dgm:pt modelId="{D8FEBF0B-C555-4575-A871-2E302454BE3A}">
      <dgm:prSet phldrT="[文本]"/>
      <dgm:spPr/>
      <dgm:t>
        <a:bodyPr/>
        <a:lstStyle/>
        <a:p>
          <a:r>
            <a:rPr lang="en-US" altLang="zh-CN" dirty="0"/>
            <a:t>Analysis</a:t>
          </a:r>
          <a:endParaRPr lang="zh-CN" altLang="en-US" dirty="0"/>
        </a:p>
      </dgm:t>
    </dgm:pt>
    <dgm:pt modelId="{A7711189-4F92-437F-A8D8-0D807B338ACB}" type="parTrans" cxnId="{5F4C74AE-B339-4395-A534-8B3A2F91ADA5}">
      <dgm:prSet/>
      <dgm:spPr/>
      <dgm:t>
        <a:bodyPr/>
        <a:lstStyle/>
        <a:p>
          <a:endParaRPr lang="zh-CN" altLang="en-US"/>
        </a:p>
      </dgm:t>
    </dgm:pt>
    <dgm:pt modelId="{228BDC27-69B6-445E-806D-34024E71EEBC}" type="sibTrans" cxnId="{5F4C74AE-B339-4395-A534-8B3A2F91ADA5}">
      <dgm:prSet/>
      <dgm:spPr/>
      <dgm:t>
        <a:bodyPr/>
        <a:lstStyle/>
        <a:p>
          <a:endParaRPr lang="zh-CN" altLang="en-US"/>
        </a:p>
      </dgm:t>
    </dgm:pt>
    <dgm:pt modelId="{614455F1-D6C0-4FC5-84B6-95A013AE26C2}" type="pres">
      <dgm:prSet presAssocID="{963F06D8-1868-4A36-9BB2-2563BFC35C34}" presName="Name0" presStyleCnt="0">
        <dgm:presLayoutVars>
          <dgm:chMax val="7"/>
          <dgm:chPref val="7"/>
          <dgm:dir/>
          <dgm:animLvl val="lvl"/>
        </dgm:presLayoutVars>
      </dgm:prSet>
      <dgm:spPr/>
    </dgm:pt>
    <dgm:pt modelId="{F4D197E2-C161-493E-97CD-CF9C496C887E}" type="pres">
      <dgm:prSet presAssocID="{0D6A4FD7-4BB1-4626-8705-6101D2686BF7}" presName="Accent1" presStyleCnt="0"/>
      <dgm:spPr/>
    </dgm:pt>
    <dgm:pt modelId="{067B49A2-5F5D-45CB-812C-D70844462F29}" type="pres">
      <dgm:prSet presAssocID="{0D6A4FD7-4BB1-4626-8705-6101D2686BF7}" presName="Accent" presStyleLbl="node1" presStyleIdx="0" presStyleCnt="3"/>
      <dgm:spPr/>
    </dgm:pt>
    <dgm:pt modelId="{626AD457-7E97-4135-BE33-B16E20D8FDE7}" type="pres">
      <dgm:prSet presAssocID="{0D6A4FD7-4BB1-4626-8705-6101D2686BF7}" presName="Parent1" presStyleLbl="revTx" presStyleIdx="0" presStyleCnt="3">
        <dgm:presLayoutVars>
          <dgm:chMax val="1"/>
          <dgm:chPref val="1"/>
          <dgm:bulletEnabled val="1"/>
        </dgm:presLayoutVars>
      </dgm:prSet>
      <dgm:spPr/>
    </dgm:pt>
    <dgm:pt modelId="{74E198AA-F2F2-4EBD-9418-7D8BEE47A441}" type="pres">
      <dgm:prSet presAssocID="{F95594FF-7EE3-45F6-9BFB-08E3EE387841}" presName="Accent2" presStyleCnt="0"/>
      <dgm:spPr/>
    </dgm:pt>
    <dgm:pt modelId="{98A83E8E-0448-41F1-9CCD-522D0373DB10}" type="pres">
      <dgm:prSet presAssocID="{F95594FF-7EE3-45F6-9BFB-08E3EE387841}" presName="Accent" presStyleLbl="node1" presStyleIdx="1" presStyleCnt="3"/>
      <dgm:spPr/>
    </dgm:pt>
    <dgm:pt modelId="{13947D81-2FF0-4A50-AC7B-E8CF3DD21BBB}" type="pres">
      <dgm:prSet presAssocID="{F95594FF-7EE3-45F6-9BFB-08E3EE387841}" presName="Parent2" presStyleLbl="revTx" presStyleIdx="1" presStyleCnt="3">
        <dgm:presLayoutVars>
          <dgm:chMax val="1"/>
          <dgm:chPref val="1"/>
          <dgm:bulletEnabled val="1"/>
        </dgm:presLayoutVars>
      </dgm:prSet>
      <dgm:spPr/>
    </dgm:pt>
    <dgm:pt modelId="{DEC9C928-3BE1-419B-BF26-EC18828C19FE}" type="pres">
      <dgm:prSet presAssocID="{D8FEBF0B-C555-4575-A871-2E302454BE3A}" presName="Accent3" presStyleCnt="0"/>
      <dgm:spPr/>
    </dgm:pt>
    <dgm:pt modelId="{108063B2-DB6B-4DF2-9B47-72AF4ED5E316}" type="pres">
      <dgm:prSet presAssocID="{D8FEBF0B-C555-4575-A871-2E302454BE3A}" presName="Accent" presStyleLbl="node1" presStyleIdx="2" presStyleCnt="3"/>
      <dgm:spPr/>
    </dgm:pt>
    <dgm:pt modelId="{9360D04D-CE9F-4239-B5A6-315628343A9B}" type="pres">
      <dgm:prSet presAssocID="{D8FEBF0B-C555-4575-A871-2E302454BE3A}" presName="Parent3" presStyleLbl="revTx" presStyleIdx="2" presStyleCnt="3">
        <dgm:presLayoutVars>
          <dgm:chMax val="1"/>
          <dgm:chPref val="1"/>
          <dgm:bulletEnabled val="1"/>
        </dgm:presLayoutVars>
      </dgm:prSet>
      <dgm:spPr/>
    </dgm:pt>
  </dgm:ptLst>
  <dgm:cxnLst>
    <dgm:cxn modelId="{E7CF796B-9B04-4F28-8AA1-7CCC5FAFCB7F}" srcId="{963F06D8-1868-4A36-9BB2-2563BFC35C34}" destId="{F95594FF-7EE3-45F6-9BFB-08E3EE387841}" srcOrd="1" destOrd="0" parTransId="{52E9405D-5F17-42D3-9CC8-DF8BE2075305}" sibTransId="{AEA08F62-1259-4430-AABC-35642A63E9BA}"/>
    <dgm:cxn modelId="{E97D3250-DAF7-4094-B59F-FFDF00E14E1F}" type="presOf" srcId="{963F06D8-1868-4A36-9BB2-2563BFC35C34}" destId="{614455F1-D6C0-4FC5-84B6-95A013AE26C2}" srcOrd="0" destOrd="0" presId="urn:microsoft.com/office/officeart/2009/layout/CircleArrowProcess"/>
    <dgm:cxn modelId="{4457BF73-57B5-471F-8EE0-B73F57472C88}" type="presOf" srcId="{D8FEBF0B-C555-4575-A871-2E302454BE3A}" destId="{9360D04D-CE9F-4239-B5A6-315628343A9B}" srcOrd="0" destOrd="0" presId="urn:microsoft.com/office/officeart/2009/layout/CircleArrowProcess"/>
    <dgm:cxn modelId="{A4508B56-F133-45B9-B4E5-91782F08BC4F}" srcId="{963F06D8-1868-4A36-9BB2-2563BFC35C34}" destId="{0D6A4FD7-4BB1-4626-8705-6101D2686BF7}" srcOrd="0" destOrd="0" parTransId="{4512EC6F-93EC-43A7-A025-42948C51B4D8}" sibTransId="{70850F31-D2FF-467E-B4AF-18819B3350EE}"/>
    <dgm:cxn modelId="{F2245A79-BE00-4939-90C9-2204022C686D}" type="presOf" srcId="{F95594FF-7EE3-45F6-9BFB-08E3EE387841}" destId="{13947D81-2FF0-4A50-AC7B-E8CF3DD21BBB}" srcOrd="0" destOrd="0" presId="urn:microsoft.com/office/officeart/2009/layout/CircleArrowProcess"/>
    <dgm:cxn modelId="{5F4C74AE-B339-4395-A534-8B3A2F91ADA5}" srcId="{963F06D8-1868-4A36-9BB2-2563BFC35C34}" destId="{D8FEBF0B-C555-4575-A871-2E302454BE3A}" srcOrd="2" destOrd="0" parTransId="{A7711189-4F92-437F-A8D8-0D807B338ACB}" sibTransId="{228BDC27-69B6-445E-806D-34024E71EEBC}"/>
    <dgm:cxn modelId="{CA2831D7-8B1B-4B97-B354-05EF7F335DC7}" type="presOf" srcId="{0D6A4FD7-4BB1-4626-8705-6101D2686BF7}" destId="{626AD457-7E97-4135-BE33-B16E20D8FDE7}" srcOrd="0" destOrd="0" presId="urn:microsoft.com/office/officeart/2009/layout/CircleArrowProcess"/>
    <dgm:cxn modelId="{B0E4129F-B64C-4668-85BA-F7D94EDDE2FF}" type="presParOf" srcId="{614455F1-D6C0-4FC5-84B6-95A013AE26C2}" destId="{F4D197E2-C161-493E-97CD-CF9C496C887E}" srcOrd="0" destOrd="0" presId="urn:microsoft.com/office/officeart/2009/layout/CircleArrowProcess"/>
    <dgm:cxn modelId="{FED3A3A4-3ACC-47BB-8E21-1E9E21F5FB56}" type="presParOf" srcId="{F4D197E2-C161-493E-97CD-CF9C496C887E}" destId="{067B49A2-5F5D-45CB-812C-D70844462F29}" srcOrd="0" destOrd="0" presId="urn:microsoft.com/office/officeart/2009/layout/CircleArrowProcess"/>
    <dgm:cxn modelId="{2FB94C08-4681-4D5E-9954-A4CB93545E45}" type="presParOf" srcId="{614455F1-D6C0-4FC5-84B6-95A013AE26C2}" destId="{626AD457-7E97-4135-BE33-B16E20D8FDE7}" srcOrd="1" destOrd="0" presId="urn:microsoft.com/office/officeart/2009/layout/CircleArrowProcess"/>
    <dgm:cxn modelId="{15FF5009-369E-4050-9276-9432DC8A2A55}" type="presParOf" srcId="{614455F1-D6C0-4FC5-84B6-95A013AE26C2}" destId="{74E198AA-F2F2-4EBD-9418-7D8BEE47A441}" srcOrd="2" destOrd="0" presId="urn:microsoft.com/office/officeart/2009/layout/CircleArrowProcess"/>
    <dgm:cxn modelId="{0444B62A-D93E-4BA6-9E19-485DEBE45BC5}" type="presParOf" srcId="{74E198AA-F2F2-4EBD-9418-7D8BEE47A441}" destId="{98A83E8E-0448-41F1-9CCD-522D0373DB10}" srcOrd="0" destOrd="0" presId="urn:microsoft.com/office/officeart/2009/layout/CircleArrowProcess"/>
    <dgm:cxn modelId="{516FA29E-E734-4917-8D76-7E8BB7002838}" type="presParOf" srcId="{614455F1-D6C0-4FC5-84B6-95A013AE26C2}" destId="{13947D81-2FF0-4A50-AC7B-E8CF3DD21BBB}" srcOrd="3" destOrd="0" presId="urn:microsoft.com/office/officeart/2009/layout/CircleArrowProcess"/>
    <dgm:cxn modelId="{9F1FB266-05EC-4523-BDFE-35FEC7546723}" type="presParOf" srcId="{614455F1-D6C0-4FC5-84B6-95A013AE26C2}" destId="{DEC9C928-3BE1-419B-BF26-EC18828C19FE}" srcOrd="4" destOrd="0" presId="urn:microsoft.com/office/officeart/2009/layout/CircleArrowProcess"/>
    <dgm:cxn modelId="{D97AECDD-9DCE-4A1A-8662-55C0E3DB1844}" type="presParOf" srcId="{DEC9C928-3BE1-419B-BF26-EC18828C19FE}" destId="{108063B2-DB6B-4DF2-9B47-72AF4ED5E316}" srcOrd="0" destOrd="0" presId="urn:microsoft.com/office/officeart/2009/layout/CircleArrowProcess"/>
    <dgm:cxn modelId="{07F9A4A7-58A7-43B3-A0D1-DF501BB6ABA4}" type="presParOf" srcId="{614455F1-D6C0-4FC5-84B6-95A013AE26C2}" destId="{9360D04D-CE9F-4239-B5A6-315628343A9B}" srcOrd="5" destOrd="0" presId="urn:microsoft.com/office/officeart/2009/layout/CircleArrowProcess"/>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7B49A2-5F5D-45CB-812C-D70844462F29}">
      <dsp:nvSpPr>
        <dsp:cNvPr id="0" name=""/>
        <dsp:cNvSpPr/>
      </dsp:nvSpPr>
      <dsp:spPr>
        <a:xfrm>
          <a:off x="1267669" y="0"/>
          <a:ext cx="2002154" cy="2002459"/>
        </a:xfrm>
        <a:prstGeom prst="circularArrow">
          <a:avLst>
            <a:gd name="adj1" fmla="val 10980"/>
            <a:gd name="adj2" fmla="val 1142322"/>
            <a:gd name="adj3" fmla="val 4500000"/>
            <a:gd name="adj4" fmla="val 10800000"/>
            <a:gd name="adj5" fmla="val 12500"/>
          </a:avLst>
        </a:prstGeom>
        <a:solidFill>
          <a:schemeClr val="accent6">
            <a:shade val="50000"/>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sp>
    <dsp:sp modelId="{626AD457-7E97-4135-BE33-B16E20D8FDE7}">
      <dsp:nvSpPr>
        <dsp:cNvPr id="0" name=""/>
        <dsp:cNvSpPr/>
      </dsp:nvSpPr>
      <dsp:spPr>
        <a:xfrm>
          <a:off x="1710211" y="722948"/>
          <a:ext cx="1112558" cy="5561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altLang="zh-CN" sz="2000" kern="1200" dirty="0"/>
            <a:t>Data Source</a:t>
          </a:r>
          <a:endParaRPr lang="zh-CN" altLang="en-US" sz="2000" kern="1200" dirty="0"/>
        </a:p>
      </dsp:txBody>
      <dsp:txXfrm>
        <a:off x="1710211" y="722948"/>
        <a:ext cx="1112558" cy="556146"/>
      </dsp:txXfrm>
    </dsp:sp>
    <dsp:sp modelId="{98A83E8E-0448-41F1-9CCD-522D0373DB10}">
      <dsp:nvSpPr>
        <dsp:cNvPr id="0" name=""/>
        <dsp:cNvSpPr/>
      </dsp:nvSpPr>
      <dsp:spPr>
        <a:xfrm>
          <a:off x="711578" y="1150561"/>
          <a:ext cx="2002154" cy="2002459"/>
        </a:xfrm>
        <a:prstGeom prst="leftCircularArrow">
          <a:avLst>
            <a:gd name="adj1" fmla="val 10980"/>
            <a:gd name="adj2" fmla="val 1142322"/>
            <a:gd name="adj3" fmla="val 6300000"/>
            <a:gd name="adj4" fmla="val 18900000"/>
            <a:gd name="adj5" fmla="val 12500"/>
          </a:avLst>
        </a:prstGeom>
        <a:solidFill>
          <a:schemeClr val="accent6">
            <a:shade val="50000"/>
            <a:hueOff val="93008"/>
            <a:satOff val="-3590"/>
            <a:lumOff val="27574"/>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sp>
    <dsp:sp modelId="{13947D81-2FF0-4A50-AC7B-E8CF3DD21BBB}">
      <dsp:nvSpPr>
        <dsp:cNvPr id="0" name=""/>
        <dsp:cNvSpPr/>
      </dsp:nvSpPr>
      <dsp:spPr>
        <a:xfrm>
          <a:off x="1156376" y="1880165"/>
          <a:ext cx="1112558" cy="5561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altLang="zh-CN" sz="2000" kern="1200" dirty="0"/>
            <a:t>ETL</a:t>
          </a:r>
          <a:endParaRPr lang="zh-CN" altLang="en-US" sz="2000" kern="1200" dirty="0"/>
        </a:p>
      </dsp:txBody>
      <dsp:txXfrm>
        <a:off x="1156376" y="1880165"/>
        <a:ext cx="1112558" cy="556146"/>
      </dsp:txXfrm>
    </dsp:sp>
    <dsp:sp modelId="{108063B2-DB6B-4DF2-9B47-72AF4ED5E316}">
      <dsp:nvSpPr>
        <dsp:cNvPr id="0" name=""/>
        <dsp:cNvSpPr/>
      </dsp:nvSpPr>
      <dsp:spPr>
        <a:xfrm>
          <a:off x="1410170" y="2438807"/>
          <a:ext cx="1720161" cy="1720850"/>
        </a:xfrm>
        <a:prstGeom prst="blockArc">
          <a:avLst>
            <a:gd name="adj1" fmla="val 13500000"/>
            <a:gd name="adj2" fmla="val 10800000"/>
            <a:gd name="adj3" fmla="val 12740"/>
          </a:avLst>
        </a:prstGeom>
        <a:solidFill>
          <a:schemeClr val="accent6">
            <a:shade val="50000"/>
            <a:hueOff val="93008"/>
            <a:satOff val="-3590"/>
            <a:lumOff val="27574"/>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sp>
    <dsp:sp modelId="{9360D04D-CE9F-4239-B5A6-315628343A9B}">
      <dsp:nvSpPr>
        <dsp:cNvPr id="0" name=""/>
        <dsp:cNvSpPr/>
      </dsp:nvSpPr>
      <dsp:spPr>
        <a:xfrm>
          <a:off x="1712843" y="3039046"/>
          <a:ext cx="1112558" cy="5561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altLang="zh-CN" sz="2000" kern="1200" dirty="0"/>
            <a:t>Analysis</a:t>
          </a:r>
          <a:endParaRPr lang="zh-CN" altLang="en-US" sz="2000" kern="1200" dirty="0"/>
        </a:p>
      </dsp:txBody>
      <dsp:txXfrm>
        <a:off x="1712843" y="3039046"/>
        <a:ext cx="1112558" cy="556146"/>
      </dsp:txXfrm>
    </dsp:sp>
  </dsp:spTree>
</dsp:drawing>
</file>

<file path=ppt/diagrams/layout1.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866343-C85A-462B-ADE0-B20390C810A1}" type="datetimeFigureOut">
              <a:rPr lang="zh-CN" altLang="en-US" smtClean="0"/>
              <a:t>2022/2/21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C6B701-E39D-4261-B8B1-8AA316268341}" type="slidenum">
              <a:rPr lang="zh-CN" altLang="en-US" smtClean="0"/>
              <a:t>‹#›</a:t>
            </a:fld>
            <a:endParaRPr lang="zh-CN" altLang="en-US"/>
          </a:p>
        </p:txBody>
      </p:sp>
    </p:spTree>
    <p:extLst>
      <p:ext uri="{BB962C8B-B14F-4D97-AF65-F5344CB8AC3E}">
        <p14:creationId xmlns:p14="http://schemas.microsoft.com/office/powerpoint/2010/main" val="33672728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大纲内容介绍：一句话把总体内容介绍一下</a:t>
            </a:r>
          </a:p>
        </p:txBody>
      </p:sp>
      <p:sp>
        <p:nvSpPr>
          <p:cNvPr id="4" name="灯片编号占位符 3"/>
          <p:cNvSpPr>
            <a:spLocks noGrp="1"/>
          </p:cNvSpPr>
          <p:nvPr>
            <p:ph type="sldNum" sz="quarter" idx="5"/>
          </p:nvPr>
        </p:nvSpPr>
        <p:spPr/>
        <p:txBody>
          <a:bodyPr/>
          <a:lstStyle/>
          <a:p>
            <a:fld id="{F3C6B701-E39D-4261-B8B1-8AA316268341}" type="slidenum">
              <a:rPr lang="zh-CN" altLang="en-US" smtClean="0"/>
              <a:t>2</a:t>
            </a:fld>
            <a:endParaRPr lang="zh-CN" altLang="en-US"/>
          </a:p>
        </p:txBody>
      </p:sp>
    </p:spTree>
    <p:extLst>
      <p:ext uri="{BB962C8B-B14F-4D97-AF65-F5344CB8AC3E}">
        <p14:creationId xmlns:p14="http://schemas.microsoft.com/office/powerpoint/2010/main" val="31180481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OLAP </a:t>
            </a:r>
            <a:r>
              <a:rPr lang="zh-CN" altLang="en-US" dirty="0"/>
              <a:t>分析， 讲解决前面提出的</a:t>
            </a:r>
            <a:r>
              <a:rPr lang="en-US" altLang="zh-CN" dirty="0"/>
              <a:t>business questions.</a:t>
            </a:r>
          </a:p>
          <a:p>
            <a:r>
              <a:rPr lang="en-US" altLang="zh-CN" dirty="0"/>
              <a:t>2min </a:t>
            </a:r>
            <a:endParaRPr lang="zh-CN" altLang="en-US" dirty="0"/>
          </a:p>
        </p:txBody>
      </p:sp>
      <p:sp>
        <p:nvSpPr>
          <p:cNvPr id="4" name="灯片编号占位符 3"/>
          <p:cNvSpPr>
            <a:spLocks noGrp="1"/>
          </p:cNvSpPr>
          <p:nvPr>
            <p:ph type="sldNum" sz="quarter" idx="5"/>
          </p:nvPr>
        </p:nvSpPr>
        <p:spPr/>
        <p:txBody>
          <a:bodyPr/>
          <a:lstStyle/>
          <a:p>
            <a:fld id="{F3C6B701-E39D-4261-B8B1-8AA316268341}" type="slidenum">
              <a:rPr lang="zh-CN" altLang="en-US" smtClean="0"/>
              <a:t>28</a:t>
            </a:fld>
            <a:endParaRPr lang="zh-CN" altLang="en-US"/>
          </a:p>
        </p:txBody>
      </p:sp>
    </p:spTree>
    <p:extLst>
      <p:ext uri="{BB962C8B-B14F-4D97-AF65-F5344CB8AC3E}">
        <p14:creationId xmlns:p14="http://schemas.microsoft.com/office/powerpoint/2010/main" val="40905797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OLAP </a:t>
            </a:r>
            <a:r>
              <a:rPr lang="zh-CN" altLang="en-US" dirty="0"/>
              <a:t>分析， 讲解决前面提出的</a:t>
            </a:r>
            <a:r>
              <a:rPr lang="en-US" altLang="zh-CN" dirty="0"/>
              <a:t>business questions.</a:t>
            </a:r>
          </a:p>
          <a:p>
            <a:r>
              <a:rPr lang="en-US" altLang="zh-CN" dirty="0"/>
              <a:t>2min </a:t>
            </a:r>
            <a:endParaRPr lang="zh-CN" altLang="en-US" dirty="0"/>
          </a:p>
        </p:txBody>
      </p:sp>
      <p:sp>
        <p:nvSpPr>
          <p:cNvPr id="4" name="灯片编号占位符 3"/>
          <p:cNvSpPr>
            <a:spLocks noGrp="1"/>
          </p:cNvSpPr>
          <p:nvPr>
            <p:ph type="sldNum" sz="quarter" idx="5"/>
          </p:nvPr>
        </p:nvSpPr>
        <p:spPr/>
        <p:txBody>
          <a:bodyPr/>
          <a:lstStyle/>
          <a:p>
            <a:fld id="{F3C6B701-E39D-4261-B8B1-8AA316268341}" type="slidenum">
              <a:rPr lang="zh-CN" altLang="en-US" smtClean="0"/>
              <a:t>29</a:t>
            </a:fld>
            <a:endParaRPr lang="zh-CN" altLang="en-US"/>
          </a:p>
        </p:txBody>
      </p:sp>
    </p:spTree>
    <p:extLst>
      <p:ext uri="{BB962C8B-B14F-4D97-AF65-F5344CB8AC3E}">
        <p14:creationId xmlns:p14="http://schemas.microsoft.com/office/powerpoint/2010/main" val="1646370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OLAP </a:t>
            </a:r>
            <a:r>
              <a:rPr lang="zh-CN" altLang="en-US" dirty="0"/>
              <a:t>分析， 讲解决前面提出的</a:t>
            </a:r>
            <a:r>
              <a:rPr lang="en-US" altLang="zh-CN" dirty="0"/>
              <a:t>business questions.</a:t>
            </a:r>
          </a:p>
          <a:p>
            <a:r>
              <a:rPr lang="en-US" altLang="zh-CN" dirty="0"/>
              <a:t>2min </a:t>
            </a:r>
            <a:endParaRPr lang="zh-CN" altLang="en-US" dirty="0"/>
          </a:p>
        </p:txBody>
      </p:sp>
      <p:sp>
        <p:nvSpPr>
          <p:cNvPr id="4" name="灯片编号占位符 3"/>
          <p:cNvSpPr>
            <a:spLocks noGrp="1"/>
          </p:cNvSpPr>
          <p:nvPr>
            <p:ph type="sldNum" sz="quarter" idx="5"/>
          </p:nvPr>
        </p:nvSpPr>
        <p:spPr/>
        <p:txBody>
          <a:bodyPr/>
          <a:lstStyle/>
          <a:p>
            <a:fld id="{F3C6B701-E39D-4261-B8B1-8AA316268341}" type="slidenum">
              <a:rPr lang="zh-CN" altLang="en-US" smtClean="0"/>
              <a:t>30</a:t>
            </a:fld>
            <a:endParaRPr lang="zh-CN" altLang="en-US"/>
          </a:p>
        </p:txBody>
      </p:sp>
    </p:spTree>
    <p:extLst>
      <p:ext uri="{BB962C8B-B14F-4D97-AF65-F5344CB8AC3E}">
        <p14:creationId xmlns:p14="http://schemas.microsoft.com/office/powerpoint/2010/main" val="7022552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OLAP </a:t>
            </a:r>
            <a:r>
              <a:rPr lang="zh-CN" altLang="en-US" dirty="0"/>
              <a:t>分析， 讲解决前面提出的</a:t>
            </a:r>
            <a:r>
              <a:rPr lang="en-US" altLang="zh-CN" dirty="0"/>
              <a:t>business questions.</a:t>
            </a:r>
          </a:p>
          <a:p>
            <a:r>
              <a:rPr lang="en-US" altLang="zh-CN" dirty="0"/>
              <a:t>2min </a:t>
            </a:r>
            <a:endParaRPr lang="zh-CN" altLang="en-US" dirty="0"/>
          </a:p>
        </p:txBody>
      </p:sp>
      <p:sp>
        <p:nvSpPr>
          <p:cNvPr id="4" name="灯片编号占位符 3"/>
          <p:cNvSpPr>
            <a:spLocks noGrp="1"/>
          </p:cNvSpPr>
          <p:nvPr>
            <p:ph type="sldNum" sz="quarter" idx="5"/>
          </p:nvPr>
        </p:nvSpPr>
        <p:spPr/>
        <p:txBody>
          <a:bodyPr/>
          <a:lstStyle/>
          <a:p>
            <a:fld id="{F3C6B701-E39D-4261-B8B1-8AA316268341}" type="slidenum">
              <a:rPr lang="zh-CN" altLang="en-US" smtClean="0"/>
              <a:t>31</a:t>
            </a:fld>
            <a:endParaRPr lang="zh-CN" altLang="en-US"/>
          </a:p>
        </p:txBody>
      </p:sp>
    </p:spTree>
    <p:extLst>
      <p:ext uri="{BB962C8B-B14F-4D97-AF65-F5344CB8AC3E}">
        <p14:creationId xmlns:p14="http://schemas.microsoft.com/office/powerpoint/2010/main" val="3397094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总结，学到的东西和挑战 以及遇到的问题</a:t>
            </a:r>
            <a:endParaRPr lang="en-US" altLang="zh-CN" dirty="0"/>
          </a:p>
          <a:p>
            <a:r>
              <a:rPr lang="zh-CN" altLang="en-US" dirty="0"/>
              <a:t>这个就基本上讲</a:t>
            </a:r>
            <a:r>
              <a:rPr lang="en-US" altLang="zh-CN" dirty="0"/>
              <a:t>report </a:t>
            </a:r>
          </a:p>
          <a:p>
            <a:r>
              <a:rPr lang="en-US" altLang="zh-CN" dirty="0"/>
              <a:t>3min</a:t>
            </a:r>
            <a:endParaRPr lang="zh-CN" altLang="en-US" dirty="0"/>
          </a:p>
        </p:txBody>
      </p:sp>
      <p:sp>
        <p:nvSpPr>
          <p:cNvPr id="4" name="灯片编号占位符 3"/>
          <p:cNvSpPr>
            <a:spLocks noGrp="1"/>
          </p:cNvSpPr>
          <p:nvPr>
            <p:ph type="sldNum" sz="quarter" idx="5"/>
          </p:nvPr>
        </p:nvSpPr>
        <p:spPr/>
        <p:txBody>
          <a:bodyPr/>
          <a:lstStyle/>
          <a:p>
            <a:fld id="{F3C6B701-E39D-4261-B8B1-8AA316268341}" type="slidenum">
              <a:rPr lang="zh-CN" altLang="en-US" smtClean="0"/>
              <a:t>32</a:t>
            </a:fld>
            <a:endParaRPr lang="zh-CN" altLang="en-US"/>
          </a:p>
        </p:txBody>
      </p:sp>
    </p:spTree>
    <p:extLst>
      <p:ext uri="{BB962C8B-B14F-4D97-AF65-F5344CB8AC3E}">
        <p14:creationId xmlns:p14="http://schemas.microsoft.com/office/powerpoint/2010/main" val="32458916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数据仓库概念介绍： 讲一下概念和这个图，这个图上的内容从上到下分别经过的步骤。下一张</a:t>
            </a:r>
            <a:r>
              <a:rPr lang="en-US" altLang="zh-CN" dirty="0"/>
              <a:t>PPT</a:t>
            </a:r>
            <a:r>
              <a:rPr lang="zh-CN" altLang="en-US" dirty="0"/>
              <a:t>概括数据仓库主要完成的内容，从</a:t>
            </a:r>
            <a:r>
              <a:rPr lang="en-US" altLang="zh-CN" dirty="0"/>
              <a:t>Data source </a:t>
            </a:r>
            <a:r>
              <a:rPr lang="zh-CN" altLang="en-US" dirty="0"/>
              <a:t>获取数据，</a:t>
            </a:r>
            <a:endParaRPr lang="en-US" altLang="zh-CN" dirty="0"/>
          </a:p>
          <a:p>
            <a:r>
              <a:rPr lang="en-US" altLang="zh-CN" dirty="0"/>
              <a:t>ETL </a:t>
            </a:r>
            <a:r>
              <a:rPr lang="zh-CN" altLang="en-US" dirty="0"/>
              <a:t>然后</a:t>
            </a:r>
            <a:r>
              <a:rPr lang="en-US" altLang="zh-CN" dirty="0"/>
              <a:t>OLAP</a:t>
            </a:r>
            <a:r>
              <a:rPr lang="zh-CN" altLang="en-US" dirty="0"/>
              <a:t>分析。</a:t>
            </a:r>
            <a:endParaRPr lang="en-US" altLang="zh-CN" dirty="0"/>
          </a:p>
          <a:p>
            <a:r>
              <a:rPr lang="en-US" altLang="zh-CN" dirty="0"/>
              <a:t>1-4</a:t>
            </a:r>
            <a:r>
              <a:rPr lang="zh-CN" altLang="en-US" dirty="0"/>
              <a:t> </a:t>
            </a:r>
            <a:r>
              <a:rPr lang="en-US" altLang="zh-CN" dirty="0"/>
              <a:t>ppt</a:t>
            </a:r>
            <a:r>
              <a:rPr lang="zh-CN" altLang="en-US" dirty="0"/>
              <a:t> </a:t>
            </a:r>
            <a:r>
              <a:rPr lang="en-US" altLang="zh-CN" dirty="0"/>
              <a:t>2min</a:t>
            </a:r>
            <a:endParaRPr lang="zh-CN" altLang="en-US" dirty="0"/>
          </a:p>
        </p:txBody>
      </p:sp>
      <p:sp>
        <p:nvSpPr>
          <p:cNvPr id="4" name="灯片编号占位符 3"/>
          <p:cNvSpPr>
            <a:spLocks noGrp="1"/>
          </p:cNvSpPr>
          <p:nvPr>
            <p:ph type="sldNum" sz="quarter" idx="5"/>
          </p:nvPr>
        </p:nvSpPr>
        <p:spPr/>
        <p:txBody>
          <a:bodyPr/>
          <a:lstStyle/>
          <a:p>
            <a:fld id="{F3C6B701-E39D-4261-B8B1-8AA316268341}" type="slidenum">
              <a:rPr lang="zh-CN" altLang="en-US" smtClean="0"/>
              <a:t>3</a:t>
            </a:fld>
            <a:endParaRPr lang="zh-CN" altLang="en-US"/>
          </a:p>
        </p:txBody>
      </p:sp>
    </p:spTree>
    <p:extLst>
      <p:ext uri="{BB962C8B-B14F-4D97-AF65-F5344CB8AC3E}">
        <p14:creationId xmlns:p14="http://schemas.microsoft.com/office/powerpoint/2010/main" val="32828545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3C6B701-E39D-4261-B8B1-8AA316268341}" type="slidenum">
              <a:rPr lang="zh-CN" altLang="en-US" smtClean="0"/>
              <a:t>4</a:t>
            </a:fld>
            <a:endParaRPr lang="zh-CN" altLang="en-US"/>
          </a:p>
        </p:txBody>
      </p:sp>
    </p:spTree>
    <p:extLst>
      <p:ext uri="{BB962C8B-B14F-4D97-AF65-F5344CB8AC3E}">
        <p14:creationId xmlns:p14="http://schemas.microsoft.com/office/powerpoint/2010/main" val="37814157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介绍一下数据集的来源一句话，说明一下这个数据集的背景，结合</a:t>
            </a:r>
            <a:r>
              <a:rPr lang="en-US" altLang="zh-CN" dirty="0"/>
              <a:t>report</a:t>
            </a:r>
            <a:r>
              <a:rPr lang="zh-CN" altLang="en-US" dirty="0"/>
              <a:t>的内容</a:t>
            </a:r>
            <a:endParaRPr lang="en-US" altLang="zh-CN" dirty="0"/>
          </a:p>
          <a:p>
            <a:endParaRPr lang="en-US" altLang="zh-CN" dirty="0"/>
          </a:p>
          <a:p>
            <a:r>
              <a:rPr lang="en-US" altLang="zh-CN" dirty="0"/>
              <a:t>5-6 </a:t>
            </a:r>
            <a:r>
              <a:rPr lang="zh-CN" altLang="en-US" dirty="0"/>
              <a:t>用时 </a:t>
            </a:r>
            <a:r>
              <a:rPr lang="en-US" altLang="zh-CN" dirty="0"/>
              <a:t>3min</a:t>
            </a:r>
          </a:p>
          <a:p>
            <a:endParaRPr lang="en-US" altLang="zh-CN" dirty="0"/>
          </a:p>
          <a:p>
            <a:r>
              <a:rPr lang="en-US" altLang="zh-CN" dirty="0"/>
              <a:t>The Vaccine Adverse Event Reporting System (VAERS) was created by the Food and Drug Administration (FDA) and Centers for Disease Control and Prevention (CDC) to receive reports about adverse events that may be associated with vaccines…</a:t>
            </a:r>
            <a:r>
              <a:rPr lang="zh-CN" altLang="en-US" dirty="0"/>
              <a:t> 这段话可以直接读</a:t>
            </a:r>
          </a:p>
        </p:txBody>
      </p:sp>
      <p:sp>
        <p:nvSpPr>
          <p:cNvPr id="4" name="灯片编号占位符 3"/>
          <p:cNvSpPr>
            <a:spLocks noGrp="1"/>
          </p:cNvSpPr>
          <p:nvPr>
            <p:ph type="sldNum" sz="quarter" idx="5"/>
          </p:nvPr>
        </p:nvSpPr>
        <p:spPr/>
        <p:txBody>
          <a:bodyPr/>
          <a:lstStyle/>
          <a:p>
            <a:fld id="{F3C6B701-E39D-4261-B8B1-8AA316268341}" type="slidenum">
              <a:rPr lang="zh-CN" altLang="en-US" smtClean="0"/>
              <a:t>5</a:t>
            </a:fld>
            <a:endParaRPr lang="zh-CN" altLang="en-US"/>
          </a:p>
        </p:txBody>
      </p:sp>
    </p:spTree>
    <p:extLst>
      <p:ext uri="{BB962C8B-B14F-4D97-AF65-F5344CB8AC3E}">
        <p14:creationId xmlns:p14="http://schemas.microsoft.com/office/powerpoint/2010/main" val="32841874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从这里开始是数据仓库设计的介绍</a:t>
            </a:r>
            <a:endParaRPr lang="en-US" altLang="zh-CN" dirty="0"/>
          </a:p>
          <a:p>
            <a:endParaRPr lang="en-US" altLang="zh-CN" dirty="0"/>
          </a:p>
          <a:p>
            <a:r>
              <a:rPr lang="zh-CN" altLang="en-US" dirty="0"/>
              <a:t>根据数据集的内容设计将要解决的商业问题</a:t>
            </a:r>
            <a:endParaRPr lang="en-US" altLang="zh-CN" dirty="0"/>
          </a:p>
          <a:p>
            <a:r>
              <a:rPr lang="zh-CN" altLang="en-US" dirty="0"/>
              <a:t>把每个问题阐述一下</a:t>
            </a:r>
            <a:endParaRPr lang="en-US" altLang="zh-CN" dirty="0"/>
          </a:p>
          <a:p>
            <a:r>
              <a:rPr lang="zh-CN" altLang="en-US" dirty="0"/>
              <a:t>根据问题讲一下设计</a:t>
            </a:r>
            <a:r>
              <a:rPr lang="en-US" altLang="zh-CN" dirty="0"/>
              <a:t>ERD</a:t>
            </a:r>
            <a:r>
              <a:rPr lang="zh-CN" altLang="en-US" dirty="0"/>
              <a:t>的思路，需要设计什么</a:t>
            </a:r>
            <a:r>
              <a:rPr lang="en-US" altLang="zh-CN" dirty="0"/>
              <a:t>Dimensions </a:t>
            </a:r>
            <a:r>
              <a:rPr lang="zh-CN" altLang="en-US" dirty="0"/>
              <a:t>和</a:t>
            </a:r>
            <a:r>
              <a:rPr lang="en-US" altLang="zh-CN" dirty="0"/>
              <a:t>Fact measures.</a:t>
            </a:r>
          </a:p>
          <a:p>
            <a:endParaRPr lang="en-US" altLang="zh-CN" dirty="0"/>
          </a:p>
          <a:p>
            <a:r>
              <a:rPr lang="zh-CN" altLang="en-US" dirty="0"/>
              <a:t>用时 </a:t>
            </a:r>
            <a:r>
              <a:rPr lang="en-US" altLang="zh-CN" dirty="0"/>
              <a:t>4 min</a:t>
            </a:r>
            <a:endParaRPr lang="zh-CN" altLang="en-US" dirty="0"/>
          </a:p>
        </p:txBody>
      </p:sp>
      <p:sp>
        <p:nvSpPr>
          <p:cNvPr id="4" name="灯片编号占位符 3"/>
          <p:cNvSpPr>
            <a:spLocks noGrp="1"/>
          </p:cNvSpPr>
          <p:nvPr>
            <p:ph type="sldNum" sz="quarter" idx="5"/>
          </p:nvPr>
        </p:nvSpPr>
        <p:spPr/>
        <p:txBody>
          <a:bodyPr/>
          <a:lstStyle/>
          <a:p>
            <a:fld id="{F3C6B701-E39D-4261-B8B1-8AA316268341}" type="slidenum">
              <a:rPr lang="zh-CN" altLang="en-US" smtClean="0"/>
              <a:t>7</a:t>
            </a:fld>
            <a:endParaRPr lang="zh-CN" altLang="en-US"/>
          </a:p>
        </p:txBody>
      </p:sp>
    </p:spTree>
    <p:extLst>
      <p:ext uri="{BB962C8B-B14F-4D97-AF65-F5344CB8AC3E}">
        <p14:creationId xmlns:p14="http://schemas.microsoft.com/office/powerpoint/2010/main" val="16616513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3C6B701-E39D-4261-B8B1-8AA316268341}" type="slidenum">
              <a:rPr lang="zh-CN" altLang="en-US" smtClean="0"/>
              <a:t>8</a:t>
            </a:fld>
            <a:endParaRPr lang="zh-CN" altLang="en-US"/>
          </a:p>
        </p:txBody>
      </p:sp>
    </p:spTree>
    <p:extLst>
      <p:ext uri="{BB962C8B-B14F-4D97-AF65-F5344CB8AC3E}">
        <p14:creationId xmlns:p14="http://schemas.microsoft.com/office/powerpoint/2010/main" val="12286192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ETL </a:t>
            </a:r>
            <a:r>
              <a:rPr lang="zh-CN" altLang="en-US" dirty="0"/>
              <a:t>结合</a:t>
            </a:r>
            <a:r>
              <a:rPr lang="en-US" altLang="zh-CN" dirty="0"/>
              <a:t>report</a:t>
            </a:r>
            <a:r>
              <a:rPr lang="zh-CN" altLang="en-US" dirty="0"/>
              <a:t>， 先根据这三个单词讲每个过程需要做什么</a:t>
            </a:r>
            <a:endParaRPr lang="en-US" altLang="zh-CN" dirty="0"/>
          </a:p>
          <a:p>
            <a:r>
              <a:rPr lang="zh-CN" altLang="en-US" dirty="0"/>
              <a:t>然后翻后页</a:t>
            </a:r>
            <a:r>
              <a:rPr lang="en-US" altLang="zh-CN" dirty="0"/>
              <a:t>ppt </a:t>
            </a:r>
            <a:r>
              <a:rPr lang="zh-CN" altLang="en-US" dirty="0"/>
              <a:t>着重讲</a:t>
            </a:r>
            <a:r>
              <a:rPr lang="en-US" altLang="zh-CN" dirty="0"/>
              <a:t>T</a:t>
            </a:r>
            <a:r>
              <a:rPr lang="zh-CN" altLang="en-US" dirty="0"/>
              <a:t>， </a:t>
            </a:r>
            <a:r>
              <a:rPr lang="en-US" altLang="zh-CN" dirty="0"/>
              <a:t>T</a:t>
            </a:r>
            <a:r>
              <a:rPr lang="zh-CN" altLang="en-US" dirty="0"/>
              <a:t>里面着重讲数据清洗，我们用到</a:t>
            </a:r>
            <a:r>
              <a:rPr lang="en-US" altLang="zh-CN" dirty="0"/>
              <a:t>python</a:t>
            </a:r>
            <a:r>
              <a:rPr lang="zh-CN" altLang="en-US" dirty="0"/>
              <a:t>和</a:t>
            </a:r>
            <a:r>
              <a:rPr lang="en-US" altLang="zh-CN" dirty="0" err="1"/>
              <a:t>sql</a:t>
            </a:r>
            <a:r>
              <a:rPr lang="zh-CN" altLang="en-US" dirty="0"/>
              <a:t>进行数据清洗</a:t>
            </a:r>
            <a:endParaRPr lang="en-US" altLang="zh-CN" dirty="0"/>
          </a:p>
          <a:p>
            <a:r>
              <a:rPr lang="zh-CN" altLang="en-US" dirty="0"/>
              <a:t>这个大章节用时 </a:t>
            </a:r>
            <a:r>
              <a:rPr lang="en-US" altLang="zh-CN" dirty="0"/>
              <a:t>10min</a:t>
            </a:r>
            <a:endParaRPr lang="zh-CN" altLang="en-US" dirty="0"/>
          </a:p>
        </p:txBody>
      </p:sp>
      <p:sp>
        <p:nvSpPr>
          <p:cNvPr id="4" name="灯片编号占位符 3"/>
          <p:cNvSpPr>
            <a:spLocks noGrp="1"/>
          </p:cNvSpPr>
          <p:nvPr>
            <p:ph type="sldNum" sz="quarter" idx="5"/>
          </p:nvPr>
        </p:nvSpPr>
        <p:spPr/>
        <p:txBody>
          <a:bodyPr/>
          <a:lstStyle/>
          <a:p>
            <a:fld id="{F3C6B701-E39D-4261-B8B1-8AA316268341}" type="slidenum">
              <a:rPr lang="zh-CN" altLang="en-US" smtClean="0"/>
              <a:t>11</a:t>
            </a:fld>
            <a:endParaRPr lang="zh-CN" altLang="en-US"/>
          </a:p>
        </p:txBody>
      </p:sp>
    </p:spTree>
    <p:extLst>
      <p:ext uri="{BB962C8B-B14F-4D97-AF65-F5344CB8AC3E}">
        <p14:creationId xmlns:p14="http://schemas.microsoft.com/office/powerpoint/2010/main" val="36621481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3C6B701-E39D-4261-B8B1-8AA316268341}" type="slidenum">
              <a:rPr lang="zh-CN" altLang="en-US" smtClean="0"/>
              <a:t>15</a:t>
            </a:fld>
            <a:endParaRPr lang="zh-CN" altLang="en-US"/>
          </a:p>
        </p:txBody>
      </p:sp>
    </p:spTree>
    <p:extLst>
      <p:ext uri="{BB962C8B-B14F-4D97-AF65-F5344CB8AC3E}">
        <p14:creationId xmlns:p14="http://schemas.microsoft.com/office/powerpoint/2010/main" val="2422699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OLAP </a:t>
            </a:r>
            <a:r>
              <a:rPr lang="zh-CN" altLang="en-US" dirty="0"/>
              <a:t>分析， 讲解决前面提出的</a:t>
            </a:r>
            <a:r>
              <a:rPr lang="en-US" altLang="zh-CN" dirty="0"/>
              <a:t>business questions.</a:t>
            </a:r>
          </a:p>
          <a:p>
            <a:r>
              <a:rPr lang="en-US" altLang="zh-CN" dirty="0"/>
              <a:t>2min </a:t>
            </a:r>
            <a:endParaRPr lang="zh-CN" altLang="en-US" dirty="0"/>
          </a:p>
        </p:txBody>
      </p:sp>
      <p:sp>
        <p:nvSpPr>
          <p:cNvPr id="4" name="灯片编号占位符 3"/>
          <p:cNvSpPr>
            <a:spLocks noGrp="1"/>
          </p:cNvSpPr>
          <p:nvPr>
            <p:ph type="sldNum" sz="quarter" idx="5"/>
          </p:nvPr>
        </p:nvSpPr>
        <p:spPr/>
        <p:txBody>
          <a:bodyPr/>
          <a:lstStyle/>
          <a:p>
            <a:fld id="{F3C6B701-E39D-4261-B8B1-8AA316268341}" type="slidenum">
              <a:rPr lang="zh-CN" altLang="en-US" smtClean="0"/>
              <a:t>27</a:t>
            </a:fld>
            <a:endParaRPr lang="zh-CN" altLang="en-US"/>
          </a:p>
        </p:txBody>
      </p:sp>
    </p:spTree>
    <p:extLst>
      <p:ext uri="{BB962C8B-B14F-4D97-AF65-F5344CB8AC3E}">
        <p14:creationId xmlns:p14="http://schemas.microsoft.com/office/powerpoint/2010/main" val="11375175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zh-CN" altLang="en-US"/>
              <a:t>单击此处编辑母版标题样式</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2/21/2022</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zh-CN" altLang="en-US"/>
              <a:t>单击此处编辑母版标题样式</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48A87A34-81AB-432B-8DAE-1953F412C126}" type="datetimeFigureOut">
              <a:rPr lang="en-US" dirty="0"/>
              <a:t>2/21/2022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447191" y="2824269"/>
            <a:ext cx="4645152" cy="264445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412362" y="2821491"/>
            <a:ext cx="4645152" cy="2637371"/>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2/21/2022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2/21/2022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2/21/2022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2/21/2022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2/21/2022</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2/21/2022</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png"/><Relationship Id="rId7" Type="http://schemas.openxmlformats.org/officeDocument/2006/relationships/diagramColors" Target="../diagrams/colors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5.xml.rels><?xml version="1.0" encoding="UTF-8" standalone="yes"?>
<Relationships xmlns="http://schemas.openxmlformats.org/package/2006/relationships"><Relationship Id="rId3" Type="http://schemas.openxmlformats.org/officeDocument/2006/relationships/hyperlink" Target="https://www.kaggle.com/elenaeb/2021-vaers-vaccination-symptoms-adverse-data"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32B63F-6F41-4244-80AD-63E4CE53BB54}"/>
              </a:ext>
            </a:extLst>
          </p:cNvPr>
          <p:cNvSpPr>
            <a:spLocks noGrp="1"/>
          </p:cNvSpPr>
          <p:nvPr>
            <p:ph type="ctrTitle"/>
          </p:nvPr>
        </p:nvSpPr>
        <p:spPr/>
        <p:txBody>
          <a:bodyPr>
            <a:noAutofit/>
          </a:bodyPr>
          <a:lstStyle/>
          <a:p>
            <a:r>
              <a:rPr lang="en-US" altLang="zh-CN" sz="5400" dirty="0">
                <a:effectLst/>
                <a:latin typeface="Calibri" panose="020F0502020204030204" pitchFamily="34" charset="0"/>
                <a:ea typeface="等线" panose="02010600030101010101" pitchFamily="2" charset="-122"/>
                <a:cs typeface="Times New Roman" panose="02020603050405020304" pitchFamily="18" charset="0"/>
              </a:rPr>
              <a:t>Presentation of Designing and Implementing a data warehouse OF VAERS </a:t>
            </a:r>
            <a:endParaRPr lang="zh-CN" altLang="en-US" sz="5400" dirty="0"/>
          </a:p>
        </p:txBody>
      </p:sp>
      <p:sp>
        <p:nvSpPr>
          <p:cNvPr id="3" name="副标题 2">
            <a:extLst>
              <a:ext uri="{FF2B5EF4-FFF2-40B4-BE49-F238E27FC236}">
                <a16:creationId xmlns:a16="http://schemas.microsoft.com/office/drawing/2014/main" id="{BF0C0D89-8CA9-4103-9C45-43FF101412D3}"/>
              </a:ext>
            </a:extLst>
          </p:cNvPr>
          <p:cNvSpPr>
            <a:spLocks noGrp="1"/>
          </p:cNvSpPr>
          <p:nvPr>
            <p:ph type="subTitle" idx="1"/>
          </p:nvPr>
        </p:nvSpPr>
        <p:spPr/>
        <p:txBody>
          <a:bodyPr/>
          <a:lstStyle/>
          <a:p>
            <a:r>
              <a:rPr lang="en-US" altLang="zh-CN" sz="1800" dirty="0" err="1"/>
              <a:t>Name:xxx</a:t>
            </a:r>
            <a:br>
              <a:rPr lang="en-US" altLang="zh-CN" sz="1800" dirty="0"/>
            </a:br>
            <a:r>
              <a:rPr lang="en-US" altLang="zh-CN" sz="1800" dirty="0" err="1"/>
              <a:t>ID:xxx</a:t>
            </a:r>
            <a:endParaRPr lang="zh-CN" altLang="en-US" dirty="0"/>
          </a:p>
        </p:txBody>
      </p:sp>
    </p:spTree>
    <p:extLst>
      <p:ext uri="{BB962C8B-B14F-4D97-AF65-F5344CB8AC3E}">
        <p14:creationId xmlns:p14="http://schemas.microsoft.com/office/powerpoint/2010/main" val="10262747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74F598-5E33-4445-A4DF-0E1CF642B32C}"/>
              </a:ext>
            </a:extLst>
          </p:cNvPr>
          <p:cNvSpPr>
            <a:spLocks noGrp="1"/>
          </p:cNvSpPr>
          <p:nvPr>
            <p:ph type="title"/>
          </p:nvPr>
        </p:nvSpPr>
        <p:spPr/>
        <p:txBody>
          <a:bodyPr>
            <a:normAutofit fontScale="90000"/>
          </a:bodyPr>
          <a:lstStyle/>
          <a:p>
            <a:r>
              <a:rPr lang="en-US" altLang="zh-CN" sz="4000" dirty="0"/>
              <a:t>Design the Data Warehouse</a:t>
            </a:r>
            <a:br>
              <a:rPr lang="en-US" altLang="zh-CN" sz="3200" dirty="0"/>
            </a:br>
            <a:r>
              <a:rPr lang="en-US" altLang="zh-CN" sz="3100" dirty="0"/>
              <a:t>Design ERD of the data warehouse</a:t>
            </a:r>
            <a:br>
              <a:rPr lang="zh-CN" altLang="en-US" dirty="0"/>
            </a:br>
            <a:br>
              <a:rPr lang="en-US" altLang="zh-CN" sz="3200" dirty="0"/>
            </a:br>
            <a:endParaRPr lang="zh-CN" altLang="en-US" dirty="0"/>
          </a:p>
        </p:txBody>
      </p:sp>
      <p:sp>
        <p:nvSpPr>
          <p:cNvPr id="3" name="内容占位符 2">
            <a:extLst>
              <a:ext uri="{FF2B5EF4-FFF2-40B4-BE49-F238E27FC236}">
                <a16:creationId xmlns:a16="http://schemas.microsoft.com/office/drawing/2014/main" id="{E48B44D8-20A4-457A-A888-E0EE308974FC}"/>
              </a:ext>
            </a:extLst>
          </p:cNvPr>
          <p:cNvSpPr>
            <a:spLocks noGrp="1"/>
          </p:cNvSpPr>
          <p:nvPr>
            <p:ph idx="1"/>
          </p:nvPr>
        </p:nvSpPr>
        <p:spPr>
          <a:xfrm>
            <a:off x="386499" y="2015732"/>
            <a:ext cx="4807671" cy="3450613"/>
          </a:xfrm>
        </p:spPr>
        <p:txBody>
          <a:bodyPr>
            <a:normAutofit/>
          </a:bodyPr>
          <a:lstStyle/>
          <a:p>
            <a:r>
              <a:rPr lang="en-US" altLang="zh-CN" sz="2800" dirty="0"/>
              <a:t>Fact Measures</a:t>
            </a:r>
          </a:p>
          <a:p>
            <a:pPr algn="just">
              <a:buFont typeface="Wingdings" panose="05000000000000000000" pitchFamily="2" charset="2"/>
              <a:buChar char="p"/>
            </a:pPr>
            <a:r>
              <a:rPr lang="en-US" altLang="zh-CN" kern="100" dirty="0">
                <a:latin typeface="Verdana" panose="020B0604030504040204" pitchFamily="34" charset="0"/>
                <a:ea typeface="等线" panose="02010600030101010101" pitchFamily="2" charset="-122"/>
                <a:cs typeface="Times New Roman" panose="02020603050405020304" pitchFamily="18" charset="0"/>
              </a:rPr>
              <a:t>Total</a:t>
            </a:r>
            <a:r>
              <a:rPr lang="zh-CN" altLang="zh-CN" kern="100" dirty="0">
                <a:latin typeface="Verdana" panose="020B0604030504040204" pitchFamily="34" charset="0"/>
                <a:ea typeface="等线" panose="02010600030101010101" pitchFamily="2" charset="-122"/>
                <a:cs typeface="Times New Roman" panose="02020603050405020304" pitchFamily="18" charset="0"/>
              </a:rPr>
              <a:t> number</a:t>
            </a:r>
            <a:endParaRPr lang="en-US" altLang="zh-CN" kern="100" dirty="0">
              <a:latin typeface="Verdana" panose="020B0604030504040204" pitchFamily="34" charset="0"/>
              <a:ea typeface="等线" panose="02010600030101010101" pitchFamily="2" charset="-122"/>
              <a:cs typeface="Times New Roman" panose="02020603050405020304" pitchFamily="18" charset="0"/>
            </a:endParaRPr>
          </a:p>
          <a:p>
            <a:pPr algn="just">
              <a:buFont typeface="Wingdings" panose="05000000000000000000" pitchFamily="2" charset="2"/>
              <a:buChar char="p"/>
            </a:pPr>
            <a:r>
              <a:rPr lang="zh-CN" altLang="zh-CN" kern="100" dirty="0">
                <a:latin typeface="Verdana" panose="020B0604030504040204" pitchFamily="34" charset="0"/>
                <a:ea typeface="等线" panose="02010600030101010101" pitchFamily="2" charset="-122"/>
                <a:cs typeface="Times New Roman" panose="02020603050405020304" pitchFamily="18" charset="0"/>
              </a:rPr>
              <a:t>M</a:t>
            </a:r>
            <a:r>
              <a:rPr lang="en-US" altLang="zh-CN" kern="100" dirty="0">
                <a:latin typeface="Verdana" panose="020B0604030504040204" pitchFamily="34" charset="0"/>
                <a:ea typeface="等线" panose="02010600030101010101" pitchFamily="2" charset="-122"/>
                <a:cs typeface="Times New Roman" panose="02020603050405020304" pitchFamily="18" charset="0"/>
              </a:rPr>
              <a:t>ax</a:t>
            </a:r>
            <a:r>
              <a:rPr lang="zh-CN" altLang="zh-CN" kern="100" dirty="0">
                <a:latin typeface="Verdana" panose="020B0604030504040204" pitchFamily="34" charset="0"/>
                <a:ea typeface="等线" panose="02010600030101010101" pitchFamily="2" charset="-122"/>
                <a:cs typeface="Times New Roman" panose="02020603050405020304" pitchFamily="18" charset="0"/>
              </a:rPr>
              <a:t> onset day</a:t>
            </a:r>
          </a:p>
          <a:p>
            <a:pPr algn="just">
              <a:buFont typeface="Wingdings" panose="05000000000000000000" pitchFamily="2" charset="2"/>
              <a:buChar char="p"/>
            </a:pPr>
            <a:r>
              <a:rPr lang="en-US" altLang="zh-CN" kern="100" dirty="0">
                <a:latin typeface="Verdana" panose="020B0604030504040204" pitchFamily="34" charset="0"/>
                <a:ea typeface="等线" panose="02010600030101010101" pitchFamily="2" charset="-122"/>
                <a:cs typeface="Times New Roman" panose="02020603050405020304" pitchFamily="18" charset="0"/>
              </a:rPr>
              <a:t>Min onset day</a:t>
            </a:r>
            <a:endParaRPr lang="zh-CN" altLang="zh-CN" kern="100" dirty="0">
              <a:latin typeface="Verdana" panose="020B0604030504040204" pitchFamily="34" charset="0"/>
              <a:ea typeface="等线" panose="02010600030101010101" pitchFamily="2" charset="-122"/>
              <a:cs typeface="Times New Roman" panose="02020603050405020304" pitchFamily="18" charset="0"/>
            </a:endParaRPr>
          </a:p>
          <a:p>
            <a:pPr algn="just">
              <a:buFont typeface="Wingdings" panose="05000000000000000000" pitchFamily="2" charset="2"/>
              <a:buChar char="p"/>
            </a:pPr>
            <a:endParaRPr lang="en-US" altLang="zh-CN" sz="2200" kern="100" dirty="0">
              <a:latin typeface="Verdana" panose="020B0604030504040204" pitchFamily="34" charset="0"/>
              <a:ea typeface="等线" panose="02010600030101010101" pitchFamily="2" charset="-122"/>
              <a:cs typeface="Times New Roman" panose="02020603050405020304" pitchFamily="18" charset="0"/>
            </a:endParaRPr>
          </a:p>
          <a:p>
            <a:endParaRPr lang="zh-CN" altLang="en-US" sz="3100" dirty="0"/>
          </a:p>
        </p:txBody>
      </p:sp>
      <p:pic>
        <p:nvPicPr>
          <p:cNvPr id="6" name="图片 5">
            <a:extLst>
              <a:ext uri="{FF2B5EF4-FFF2-40B4-BE49-F238E27FC236}">
                <a16:creationId xmlns:a16="http://schemas.microsoft.com/office/drawing/2014/main" id="{0AD628EB-79C6-4101-9038-5D62E7384D5D}"/>
              </a:ext>
            </a:extLst>
          </p:cNvPr>
          <p:cNvPicPr>
            <a:picLocks noChangeAspect="1"/>
          </p:cNvPicPr>
          <p:nvPr/>
        </p:nvPicPr>
        <p:blipFill>
          <a:blip r:embed="rId2"/>
          <a:stretch>
            <a:fillRect/>
          </a:stretch>
        </p:blipFill>
        <p:spPr>
          <a:xfrm>
            <a:off x="6334606" y="0"/>
            <a:ext cx="5857394" cy="6858000"/>
          </a:xfrm>
          <a:prstGeom prst="rect">
            <a:avLst/>
          </a:prstGeom>
        </p:spPr>
      </p:pic>
    </p:spTree>
    <p:extLst>
      <p:ext uri="{BB962C8B-B14F-4D97-AF65-F5344CB8AC3E}">
        <p14:creationId xmlns:p14="http://schemas.microsoft.com/office/powerpoint/2010/main" val="24964622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74F598-5E33-4445-A4DF-0E1CF642B32C}"/>
              </a:ext>
            </a:extLst>
          </p:cNvPr>
          <p:cNvSpPr>
            <a:spLocks noGrp="1"/>
          </p:cNvSpPr>
          <p:nvPr>
            <p:ph type="title"/>
          </p:nvPr>
        </p:nvSpPr>
        <p:spPr/>
        <p:txBody>
          <a:bodyPr>
            <a:noAutofit/>
          </a:bodyPr>
          <a:lstStyle/>
          <a:p>
            <a:r>
              <a:rPr lang="en-US" altLang="zh-CN" sz="3600" dirty="0"/>
              <a:t>ETL Processing</a:t>
            </a:r>
            <a:br>
              <a:rPr lang="en-US" altLang="zh-CN" sz="3600" dirty="0"/>
            </a:br>
            <a:br>
              <a:rPr lang="en-US" altLang="zh-CN" sz="3600" dirty="0"/>
            </a:br>
            <a:endParaRPr lang="zh-CN" altLang="en-US" sz="3600" dirty="0"/>
          </a:p>
        </p:txBody>
      </p:sp>
      <p:sp>
        <p:nvSpPr>
          <p:cNvPr id="3" name="内容占位符 2">
            <a:extLst>
              <a:ext uri="{FF2B5EF4-FFF2-40B4-BE49-F238E27FC236}">
                <a16:creationId xmlns:a16="http://schemas.microsoft.com/office/drawing/2014/main" id="{E48B44D8-20A4-457A-A888-E0EE308974FC}"/>
              </a:ext>
            </a:extLst>
          </p:cNvPr>
          <p:cNvSpPr>
            <a:spLocks noGrp="1"/>
          </p:cNvSpPr>
          <p:nvPr>
            <p:ph idx="1"/>
          </p:nvPr>
        </p:nvSpPr>
        <p:spPr/>
        <p:txBody>
          <a:bodyPr>
            <a:normAutofit/>
          </a:bodyPr>
          <a:lstStyle/>
          <a:p>
            <a:r>
              <a:rPr lang="en-US" altLang="zh-CN" sz="2800" dirty="0"/>
              <a:t>Extraction</a:t>
            </a:r>
          </a:p>
          <a:p>
            <a:endParaRPr lang="en-US" altLang="zh-CN" sz="2800" dirty="0"/>
          </a:p>
          <a:p>
            <a:r>
              <a:rPr lang="en-US" altLang="zh-CN" sz="2800" dirty="0"/>
              <a:t>Transformation</a:t>
            </a:r>
          </a:p>
          <a:p>
            <a:endParaRPr lang="en-US" altLang="zh-CN" sz="2800" dirty="0"/>
          </a:p>
          <a:p>
            <a:r>
              <a:rPr lang="en-US" altLang="zh-CN" sz="2800" dirty="0"/>
              <a:t>Loading</a:t>
            </a:r>
            <a:endParaRPr lang="zh-CN" altLang="en-US" sz="2800" dirty="0"/>
          </a:p>
        </p:txBody>
      </p:sp>
    </p:spTree>
    <p:extLst>
      <p:ext uri="{BB962C8B-B14F-4D97-AF65-F5344CB8AC3E}">
        <p14:creationId xmlns:p14="http://schemas.microsoft.com/office/powerpoint/2010/main" val="19789264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74F598-5E33-4445-A4DF-0E1CF642B32C}"/>
              </a:ext>
            </a:extLst>
          </p:cNvPr>
          <p:cNvSpPr>
            <a:spLocks noGrp="1"/>
          </p:cNvSpPr>
          <p:nvPr>
            <p:ph type="title"/>
          </p:nvPr>
        </p:nvSpPr>
        <p:spPr/>
        <p:txBody>
          <a:bodyPr>
            <a:noAutofit/>
          </a:bodyPr>
          <a:lstStyle/>
          <a:p>
            <a:r>
              <a:rPr lang="en-US" altLang="zh-CN" sz="3600" dirty="0"/>
              <a:t>ETL Processing</a:t>
            </a:r>
            <a:br>
              <a:rPr lang="en-US" altLang="zh-CN" sz="3600" dirty="0"/>
            </a:br>
            <a:br>
              <a:rPr lang="en-US" altLang="zh-CN" sz="3600" dirty="0"/>
            </a:br>
            <a:endParaRPr lang="zh-CN" altLang="en-US" sz="3600" dirty="0"/>
          </a:p>
        </p:txBody>
      </p:sp>
      <p:sp>
        <p:nvSpPr>
          <p:cNvPr id="3" name="内容占位符 2">
            <a:extLst>
              <a:ext uri="{FF2B5EF4-FFF2-40B4-BE49-F238E27FC236}">
                <a16:creationId xmlns:a16="http://schemas.microsoft.com/office/drawing/2014/main" id="{E48B44D8-20A4-457A-A888-E0EE308974FC}"/>
              </a:ext>
            </a:extLst>
          </p:cNvPr>
          <p:cNvSpPr>
            <a:spLocks noGrp="1"/>
          </p:cNvSpPr>
          <p:nvPr>
            <p:ph idx="1"/>
          </p:nvPr>
        </p:nvSpPr>
        <p:spPr/>
        <p:txBody>
          <a:bodyPr>
            <a:normAutofit/>
          </a:bodyPr>
          <a:lstStyle/>
          <a:p>
            <a:r>
              <a:rPr lang="en-US" altLang="zh-CN" sz="2800" dirty="0"/>
              <a:t>Extraction</a:t>
            </a:r>
          </a:p>
          <a:p>
            <a:pPr>
              <a:buFont typeface="Wingdings" panose="05000000000000000000" pitchFamily="2" charset="2"/>
              <a:buChar char="p"/>
            </a:pPr>
            <a:r>
              <a:rPr lang="en-US" altLang="zh-CN" dirty="0"/>
              <a:t>Use Python lib—pandas</a:t>
            </a:r>
          </a:p>
          <a:p>
            <a:pPr>
              <a:buFont typeface="Wingdings" panose="05000000000000000000" pitchFamily="2" charset="2"/>
              <a:buChar char="p"/>
            </a:pPr>
            <a:r>
              <a:rPr lang="en-US" altLang="zh-CN" dirty="0"/>
              <a:t>Read csv file into pandas </a:t>
            </a:r>
            <a:r>
              <a:rPr lang="en-US" altLang="zh-CN" dirty="0" err="1"/>
              <a:t>DataFrame</a:t>
            </a:r>
            <a:endParaRPr lang="en-US" altLang="zh-CN" dirty="0"/>
          </a:p>
          <a:p>
            <a:endParaRPr lang="en-US" altLang="zh-CN" sz="2800" dirty="0"/>
          </a:p>
          <a:p>
            <a:endParaRPr lang="en-US" altLang="zh-CN" sz="2800" dirty="0"/>
          </a:p>
        </p:txBody>
      </p:sp>
      <p:pic>
        <p:nvPicPr>
          <p:cNvPr id="4" name="图片 3">
            <a:extLst>
              <a:ext uri="{FF2B5EF4-FFF2-40B4-BE49-F238E27FC236}">
                <a16:creationId xmlns:a16="http://schemas.microsoft.com/office/drawing/2014/main" id="{F26D14B7-BBF4-451F-9A39-67BECE02D1ED}"/>
              </a:ext>
            </a:extLst>
          </p:cNvPr>
          <p:cNvPicPr>
            <a:picLocks noChangeAspect="1"/>
          </p:cNvPicPr>
          <p:nvPr/>
        </p:nvPicPr>
        <p:blipFill>
          <a:blip r:embed="rId2"/>
          <a:stretch>
            <a:fillRect/>
          </a:stretch>
        </p:blipFill>
        <p:spPr>
          <a:xfrm>
            <a:off x="5780544" y="1853754"/>
            <a:ext cx="6261124" cy="3120734"/>
          </a:xfrm>
          <a:prstGeom prst="rect">
            <a:avLst/>
          </a:prstGeom>
        </p:spPr>
      </p:pic>
      <p:pic>
        <p:nvPicPr>
          <p:cNvPr id="5" name="图片 4">
            <a:extLst>
              <a:ext uri="{FF2B5EF4-FFF2-40B4-BE49-F238E27FC236}">
                <a16:creationId xmlns:a16="http://schemas.microsoft.com/office/drawing/2014/main" id="{65BAD856-A7C0-405B-8189-522AC06EC446}"/>
              </a:ext>
            </a:extLst>
          </p:cNvPr>
          <p:cNvPicPr>
            <a:picLocks noChangeAspect="1"/>
          </p:cNvPicPr>
          <p:nvPr/>
        </p:nvPicPr>
        <p:blipFill>
          <a:blip r:embed="rId3"/>
          <a:stretch>
            <a:fillRect/>
          </a:stretch>
        </p:blipFill>
        <p:spPr>
          <a:xfrm>
            <a:off x="5780543" y="2684678"/>
            <a:ext cx="6084309" cy="2641466"/>
          </a:xfrm>
          <a:prstGeom prst="rect">
            <a:avLst/>
          </a:prstGeom>
        </p:spPr>
      </p:pic>
      <p:pic>
        <p:nvPicPr>
          <p:cNvPr id="7" name="图片 6">
            <a:extLst>
              <a:ext uri="{FF2B5EF4-FFF2-40B4-BE49-F238E27FC236}">
                <a16:creationId xmlns:a16="http://schemas.microsoft.com/office/drawing/2014/main" id="{E8557B63-13D4-4DDF-BB77-7D9E9C824DB5}"/>
              </a:ext>
            </a:extLst>
          </p:cNvPr>
          <p:cNvPicPr>
            <a:picLocks noChangeAspect="1"/>
          </p:cNvPicPr>
          <p:nvPr/>
        </p:nvPicPr>
        <p:blipFill>
          <a:blip r:embed="rId4"/>
          <a:stretch>
            <a:fillRect/>
          </a:stretch>
        </p:blipFill>
        <p:spPr>
          <a:xfrm>
            <a:off x="5780543" y="3283994"/>
            <a:ext cx="6093767" cy="2521417"/>
          </a:xfrm>
          <a:prstGeom prst="rect">
            <a:avLst/>
          </a:prstGeom>
        </p:spPr>
      </p:pic>
      <p:pic>
        <p:nvPicPr>
          <p:cNvPr id="8" name="图片 7">
            <a:extLst>
              <a:ext uri="{FF2B5EF4-FFF2-40B4-BE49-F238E27FC236}">
                <a16:creationId xmlns:a16="http://schemas.microsoft.com/office/drawing/2014/main" id="{74AA7E2C-24B0-45AA-A5A1-F632B7BA45D6}"/>
              </a:ext>
            </a:extLst>
          </p:cNvPr>
          <p:cNvPicPr>
            <a:picLocks noChangeAspect="1"/>
          </p:cNvPicPr>
          <p:nvPr/>
        </p:nvPicPr>
        <p:blipFill>
          <a:blip r:embed="rId5"/>
          <a:stretch>
            <a:fillRect/>
          </a:stretch>
        </p:blipFill>
        <p:spPr>
          <a:xfrm>
            <a:off x="5780541" y="3761320"/>
            <a:ext cx="6172647" cy="2839596"/>
          </a:xfrm>
          <a:prstGeom prst="rect">
            <a:avLst/>
          </a:prstGeom>
        </p:spPr>
      </p:pic>
    </p:spTree>
    <p:extLst>
      <p:ext uri="{BB962C8B-B14F-4D97-AF65-F5344CB8AC3E}">
        <p14:creationId xmlns:p14="http://schemas.microsoft.com/office/powerpoint/2010/main" val="3068050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5" presetClass="entr" presetSubtype="0"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2000"/>
                                        <p:tgtEl>
                                          <p:spTgt spid="7"/>
                                        </p:tgtEl>
                                      </p:cBhvr>
                                    </p:animEffect>
                                    <p:anim calcmode="lin" valueType="num">
                                      <p:cBhvr>
                                        <p:cTn id="21" dur="2000" fill="hold"/>
                                        <p:tgtEl>
                                          <p:spTgt spid="7"/>
                                        </p:tgtEl>
                                        <p:attrNameLst>
                                          <p:attrName>ppt_w</p:attrName>
                                        </p:attrNameLst>
                                      </p:cBhvr>
                                      <p:tavLst>
                                        <p:tav tm="0" fmla="#ppt_w*sin(2.5*pi*$)">
                                          <p:val>
                                            <p:fltVal val="0"/>
                                          </p:val>
                                        </p:tav>
                                        <p:tav tm="100000">
                                          <p:val>
                                            <p:fltVal val="1"/>
                                          </p:val>
                                        </p:tav>
                                      </p:tavLst>
                                    </p:anim>
                                    <p:anim calcmode="lin" valueType="num">
                                      <p:cBhvr>
                                        <p:cTn id="22" dur="2000" fill="hold"/>
                                        <p:tgtEl>
                                          <p:spTgt spid="7"/>
                                        </p:tgtEl>
                                        <p:attrNameLst>
                                          <p:attrName>ppt_h</p:attrName>
                                        </p:attrNameLst>
                                      </p:cBhvr>
                                      <p:tavLst>
                                        <p:tav tm="0">
                                          <p:val>
                                            <p:strVal val="#ppt_h"/>
                                          </p:val>
                                        </p:tav>
                                        <p:tav tm="100000">
                                          <p:val>
                                            <p:strVal val="#ppt_h"/>
                                          </p:val>
                                        </p:tav>
                                      </p:tavLst>
                                    </p:anim>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down)">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74F598-5E33-4445-A4DF-0E1CF642B32C}"/>
              </a:ext>
            </a:extLst>
          </p:cNvPr>
          <p:cNvSpPr>
            <a:spLocks noGrp="1"/>
          </p:cNvSpPr>
          <p:nvPr>
            <p:ph type="title"/>
          </p:nvPr>
        </p:nvSpPr>
        <p:spPr/>
        <p:txBody>
          <a:bodyPr>
            <a:noAutofit/>
          </a:bodyPr>
          <a:lstStyle/>
          <a:p>
            <a:r>
              <a:rPr lang="en-US" altLang="zh-CN" sz="3600" dirty="0"/>
              <a:t>ETL Processing</a:t>
            </a:r>
            <a:br>
              <a:rPr lang="en-US" altLang="zh-CN" sz="3600" dirty="0"/>
            </a:br>
            <a:br>
              <a:rPr lang="en-US" altLang="zh-CN" sz="3600" dirty="0"/>
            </a:br>
            <a:endParaRPr lang="zh-CN" altLang="en-US" sz="3600" dirty="0"/>
          </a:p>
        </p:txBody>
      </p:sp>
      <p:sp>
        <p:nvSpPr>
          <p:cNvPr id="3" name="内容占位符 2">
            <a:extLst>
              <a:ext uri="{FF2B5EF4-FFF2-40B4-BE49-F238E27FC236}">
                <a16:creationId xmlns:a16="http://schemas.microsoft.com/office/drawing/2014/main" id="{E48B44D8-20A4-457A-A888-E0EE308974FC}"/>
              </a:ext>
            </a:extLst>
          </p:cNvPr>
          <p:cNvSpPr>
            <a:spLocks noGrp="1"/>
          </p:cNvSpPr>
          <p:nvPr>
            <p:ph idx="1"/>
          </p:nvPr>
        </p:nvSpPr>
        <p:spPr/>
        <p:txBody>
          <a:bodyPr>
            <a:normAutofit/>
          </a:bodyPr>
          <a:lstStyle/>
          <a:p>
            <a:r>
              <a:rPr lang="en-US" altLang="zh-CN" sz="2800" dirty="0"/>
              <a:t>Transformation</a:t>
            </a:r>
          </a:p>
          <a:p>
            <a:pPr>
              <a:buFont typeface="Wingdings" panose="05000000000000000000" pitchFamily="2" charset="2"/>
              <a:buChar char="u"/>
            </a:pPr>
            <a:r>
              <a:rPr lang="en-US" altLang="zh-CN" dirty="0">
                <a:latin typeface="Verdana" panose="020B0604030504040204" pitchFamily="34" charset="0"/>
                <a:ea typeface="Verdana" panose="020B0604030504040204" pitchFamily="34" charset="0"/>
              </a:rPr>
              <a:t>Data Cleansing</a:t>
            </a:r>
          </a:p>
          <a:p>
            <a:pPr>
              <a:buFont typeface="Wingdings" panose="05000000000000000000" pitchFamily="2" charset="2"/>
              <a:buChar char="p"/>
            </a:pPr>
            <a:r>
              <a:rPr lang="en-US" altLang="zh-CN" sz="2100" dirty="0">
                <a:latin typeface="Verdana" panose="020B0604030504040204" pitchFamily="34" charset="0"/>
                <a:ea typeface="Verdana" panose="020B0604030504040204" pitchFamily="34" charset="0"/>
              </a:rPr>
              <a:t>ETL tools - </a:t>
            </a:r>
            <a:r>
              <a:rPr lang="en-US" altLang="zh-CN" sz="2100" dirty="0" err="1">
                <a:latin typeface="Verdana" panose="020B0604030504040204" pitchFamily="34" charset="0"/>
                <a:ea typeface="Verdana" panose="020B0604030504040204" pitchFamily="34" charset="0"/>
              </a:rPr>
              <a:t>OpenRefine</a:t>
            </a:r>
            <a:endParaRPr lang="zh-CN" altLang="zh-CN" sz="2100" dirty="0">
              <a:latin typeface="Verdana" panose="020B0604030504040204" pitchFamily="34" charset="0"/>
            </a:endParaRPr>
          </a:p>
          <a:p>
            <a:pPr>
              <a:buFont typeface="Wingdings" panose="05000000000000000000" pitchFamily="2" charset="2"/>
              <a:buChar char="u"/>
            </a:pPr>
            <a:endParaRPr lang="en-US" altLang="zh-CN" dirty="0">
              <a:latin typeface="Verdana" panose="020B0604030504040204" pitchFamily="34" charset="0"/>
              <a:ea typeface="Verdana" panose="020B0604030504040204" pitchFamily="34" charset="0"/>
            </a:endParaRPr>
          </a:p>
          <a:p>
            <a:pPr>
              <a:buFont typeface="Wingdings" panose="05000000000000000000" pitchFamily="2" charset="2"/>
              <a:buChar char="u"/>
            </a:pPr>
            <a:endParaRPr lang="en-US" altLang="zh-CN" dirty="0">
              <a:latin typeface="Verdana" panose="020B0604030504040204" pitchFamily="34" charset="0"/>
              <a:ea typeface="Verdana" panose="020B0604030504040204" pitchFamily="34" charset="0"/>
            </a:endParaRPr>
          </a:p>
          <a:p>
            <a:pPr>
              <a:buFont typeface="Wingdings" panose="05000000000000000000" pitchFamily="2" charset="2"/>
              <a:buChar char="u"/>
            </a:pPr>
            <a:endParaRPr lang="en-US" altLang="zh-CN" dirty="0">
              <a:latin typeface="Verdana" panose="020B0604030504040204" pitchFamily="34" charset="0"/>
              <a:ea typeface="Verdana" panose="020B0604030504040204" pitchFamily="34" charset="0"/>
            </a:endParaRPr>
          </a:p>
          <a:p>
            <a:pPr>
              <a:buFont typeface="Wingdings" panose="05000000000000000000" pitchFamily="2" charset="2"/>
              <a:buChar char="u"/>
            </a:pPr>
            <a:endParaRPr lang="en-US" altLang="zh-CN" dirty="0">
              <a:latin typeface="Verdana" panose="020B0604030504040204" pitchFamily="34" charset="0"/>
              <a:ea typeface="Verdana" panose="020B0604030504040204" pitchFamily="34" charset="0"/>
            </a:endParaRPr>
          </a:p>
          <a:p>
            <a:pPr>
              <a:buFont typeface="Wingdings" panose="05000000000000000000" pitchFamily="2" charset="2"/>
              <a:buChar char="u"/>
            </a:pPr>
            <a:endParaRPr lang="en-US" altLang="zh-CN" dirty="0">
              <a:latin typeface="Verdana" panose="020B0604030504040204" pitchFamily="34" charset="0"/>
              <a:ea typeface="Verdana" panose="020B0604030504040204" pitchFamily="34" charset="0"/>
            </a:endParaRPr>
          </a:p>
          <a:p>
            <a:endParaRPr lang="en-US" altLang="zh-CN" sz="2800" dirty="0"/>
          </a:p>
        </p:txBody>
      </p:sp>
      <p:pic>
        <p:nvPicPr>
          <p:cNvPr id="4" name="图片 3">
            <a:extLst>
              <a:ext uri="{FF2B5EF4-FFF2-40B4-BE49-F238E27FC236}">
                <a16:creationId xmlns:a16="http://schemas.microsoft.com/office/drawing/2014/main" id="{73667A13-8695-4953-BFEE-CC8DC270B78F}"/>
              </a:ext>
            </a:extLst>
          </p:cNvPr>
          <p:cNvPicPr>
            <a:picLocks noChangeAspect="1"/>
          </p:cNvPicPr>
          <p:nvPr/>
        </p:nvPicPr>
        <p:blipFill rotWithShape="1">
          <a:blip r:embed="rId2"/>
          <a:srcRect t="4401"/>
          <a:stretch/>
        </p:blipFill>
        <p:spPr bwMode="auto">
          <a:xfrm>
            <a:off x="5428403" y="1754079"/>
            <a:ext cx="6576173" cy="334984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0269460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74F598-5E33-4445-A4DF-0E1CF642B32C}"/>
              </a:ext>
            </a:extLst>
          </p:cNvPr>
          <p:cNvSpPr>
            <a:spLocks noGrp="1"/>
          </p:cNvSpPr>
          <p:nvPr>
            <p:ph type="title"/>
          </p:nvPr>
        </p:nvSpPr>
        <p:spPr/>
        <p:txBody>
          <a:bodyPr>
            <a:noAutofit/>
          </a:bodyPr>
          <a:lstStyle/>
          <a:p>
            <a:r>
              <a:rPr lang="en-US" altLang="zh-CN" sz="3600" dirty="0"/>
              <a:t>ETL Processing</a:t>
            </a:r>
            <a:br>
              <a:rPr lang="en-US" altLang="zh-CN" sz="3600" dirty="0"/>
            </a:br>
            <a:br>
              <a:rPr lang="en-US" altLang="zh-CN" sz="3600" dirty="0"/>
            </a:br>
            <a:endParaRPr lang="zh-CN" altLang="en-US" sz="3600" dirty="0"/>
          </a:p>
        </p:txBody>
      </p:sp>
      <p:sp>
        <p:nvSpPr>
          <p:cNvPr id="3" name="内容占位符 2">
            <a:extLst>
              <a:ext uri="{FF2B5EF4-FFF2-40B4-BE49-F238E27FC236}">
                <a16:creationId xmlns:a16="http://schemas.microsoft.com/office/drawing/2014/main" id="{E48B44D8-20A4-457A-A888-E0EE308974FC}"/>
              </a:ext>
            </a:extLst>
          </p:cNvPr>
          <p:cNvSpPr>
            <a:spLocks noGrp="1"/>
          </p:cNvSpPr>
          <p:nvPr>
            <p:ph idx="1"/>
          </p:nvPr>
        </p:nvSpPr>
        <p:spPr/>
        <p:txBody>
          <a:bodyPr>
            <a:normAutofit/>
          </a:bodyPr>
          <a:lstStyle/>
          <a:p>
            <a:r>
              <a:rPr lang="en-US" altLang="zh-CN" sz="2800" dirty="0"/>
              <a:t>Transformation</a:t>
            </a:r>
          </a:p>
          <a:p>
            <a:pPr>
              <a:buFont typeface="Wingdings" panose="05000000000000000000" pitchFamily="2" charset="2"/>
              <a:buChar char="u"/>
            </a:pPr>
            <a:r>
              <a:rPr lang="en-US" altLang="zh-CN" dirty="0">
                <a:latin typeface="Verdana" panose="020B0604030504040204" pitchFamily="34" charset="0"/>
                <a:ea typeface="Verdana" panose="020B0604030504040204" pitchFamily="34" charset="0"/>
              </a:rPr>
              <a:t>Data Cleansing</a:t>
            </a:r>
          </a:p>
          <a:p>
            <a:pPr>
              <a:buFont typeface="Wingdings" panose="05000000000000000000" pitchFamily="2" charset="2"/>
              <a:buChar char="p"/>
            </a:pPr>
            <a:r>
              <a:rPr lang="en-US" altLang="zh-CN" dirty="0">
                <a:latin typeface="Verdana" panose="020B0604030504040204" pitchFamily="34" charset="0"/>
                <a:ea typeface="Verdana" panose="020B0604030504040204" pitchFamily="34" charset="0"/>
              </a:rPr>
              <a:t>Use Python lib- pandas, and SQL  </a:t>
            </a:r>
          </a:p>
          <a:p>
            <a:pPr marL="0" indent="0">
              <a:buNone/>
            </a:pPr>
            <a:r>
              <a:rPr lang="en-US" altLang="zh-CN" sz="1800" kern="100" dirty="0">
                <a:effectLst/>
                <a:latin typeface="Verdana" panose="020B0604030504040204" pitchFamily="34" charset="0"/>
                <a:ea typeface="等线" panose="02010600030101010101" pitchFamily="2" charset="-122"/>
                <a:cs typeface="Times New Roman" panose="02020603050405020304" pitchFamily="18" charset="0"/>
              </a:rPr>
              <a:t>(1) removing duplicated records, all columns that are null values</a:t>
            </a:r>
          </a:p>
          <a:p>
            <a:pPr marL="0" indent="0">
              <a:buNone/>
            </a:pPr>
            <a:r>
              <a:rPr lang="en-US" altLang="zh-CN" sz="1800" kern="100" dirty="0">
                <a:effectLst/>
                <a:latin typeface="Verdana" panose="020B0604030504040204" pitchFamily="34" charset="0"/>
                <a:ea typeface="等线" panose="02010600030101010101" pitchFamily="2" charset="-122"/>
                <a:cs typeface="Times New Roman" panose="02020603050405020304" pitchFamily="18" charset="0"/>
              </a:rPr>
              <a:t>(2) filtering of missing or inconsistent data</a:t>
            </a:r>
          </a:p>
          <a:p>
            <a:pPr marL="0" indent="0">
              <a:buNone/>
            </a:pPr>
            <a:r>
              <a:rPr lang="en-US" altLang="zh-CN" sz="1800" kern="100" dirty="0">
                <a:effectLst/>
                <a:latin typeface="Verdana" panose="020B0604030504040204" pitchFamily="34" charset="0"/>
                <a:ea typeface="等线" panose="02010600030101010101" pitchFamily="2" charset="-122"/>
                <a:cs typeface="Times New Roman" panose="02020603050405020304" pitchFamily="18" charset="0"/>
              </a:rPr>
              <a:t>(3) unifying semantic data representations</a:t>
            </a:r>
          </a:p>
          <a:p>
            <a:pPr marL="0" indent="0">
              <a:buNone/>
            </a:pPr>
            <a:r>
              <a:rPr lang="en-US" altLang="zh-CN" sz="1800" kern="100" dirty="0">
                <a:effectLst/>
                <a:latin typeface="Verdana" panose="020B0604030504040204" pitchFamily="34" charset="0"/>
                <a:ea typeface="等线" panose="02010600030101010101" pitchFamily="2" charset="-122"/>
                <a:cs typeface="Times New Roman" panose="02020603050405020304" pitchFamily="18" charset="0"/>
              </a:rPr>
              <a:t>(4) matching of entries from different sources.</a:t>
            </a:r>
          </a:p>
          <a:p>
            <a:pPr>
              <a:buFont typeface="Wingdings" panose="05000000000000000000" pitchFamily="2" charset="2"/>
              <a:buChar char="u"/>
            </a:pPr>
            <a:endParaRPr lang="en-US" altLang="zh-CN" dirty="0">
              <a:latin typeface="Verdana" panose="020B0604030504040204" pitchFamily="34" charset="0"/>
              <a:ea typeface="Verdana" panose="020B0604030504040204" pitchFamily="34" charset="0"/>
            </a:endParaRPr>
          </a:p>
          <a:p>
            <a:pPr>
              <a:buFont typeface="Wingdings" panose="05000000000000000000" pitchFamily="2" charset="2"/>
              <a:buChar char="u"/>
            </a:pPr>
            <a:endParaRPr lang="en-US" altLang="zh-CN" dirty="0">
              <a:latin typeface="Verdana" panose="020B0604030504040204" pitchFamily="34" charset="0"/>
              <a:ea typeface="Verdana" panose="020B0604030504040204" pitchFamily="34" charset="0"/>
            </a:endParaRPr>
          </a:p>
          <a:p>
            <a:pPr>
              <a:buFont typeface="Wingdings" panose="05000000000000000000" pitchFamily="2" charset="2"/>
              <a:buChar char="u"/>
            </a:pPr>
            <a:endParaRPr lang="en-US" altLang="zh-CN" dirty="0">
              <a:latin typeface="Verdana" panose="020B0604030504040204" pitchFamily="34" charset="0"/>
              <a:ea typeface="Verdana" panose="020B0604030504040204" pitchFamily="34" charset="0"/>
            </a:endParaRPr>
          </a:p>
          <a:p>
            <a:pPr>
              <a:buFont typeface="Wingdings" panose="05000000000000000000" pitchFamily="2" charset="2"/>
              <a:buChar char="u"/>
            </a:pPr>
            <a:endParaRPr lang="en-US" altLang="zh-CN" dirty="0">
              <a:latin typeface="Verdana" panose="020B0604030504040204" pitchFamily="34" charset="0"/>
              <a:ea typeface="Verdana" panose="020B0604030504040204" pitchFamily="34" charset="0"/>
            </a:endParaRPr>
          </a:p>
          <a:p>
            <a:pPr>
              <a:buFont typeface="Wingdings" panose="05000000000000000000" pitchFamily="2" charset="2"/>
              <a:buChar char="u"/>
            </a:pPr>
            <a:endParaRPr lang="en-US" altLang="zh-CN" dirty="0">
              <a:latin typeface="Verdana" panose="020B0604030504040204" pitchFamily="34" charset="0"/>
              <a:ea typeface="Verdana" panose="020B0604030504040204" pitchFamily="34" charset="0"/>
            </a:endParaRPr>
          </a:p>
          <a:p>
            <a:endParaRPr lang="en-US" altLang="zh-CN" sz="2800" dirty="0"/>
          </a:p>
        </p:txBody>
      </p:sp>
    </p:spTree>
    <p:extLst>
      <p:ext uri="{BB962C8B-B14F-4D97-AF65-F5344CB8AC3E}">
        <p14:creationId xmlns:p14="http://schemas.microsoft.com/office/powerpoint/2010/main" val="21415572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74F598-5E33-4445-A4DF-0E1CF642B32C}"/>
              </a:ext>
            </a:extLst>
          </p:cNvPr>
          <p:cNvSpPr>
            <a:spLocks noGrp="1"/>
          </p:cNvSpPr>
          <p:nvPr>
            <p:ph type="title"/>
          </p:nvPr>
        </p:nvSpPr>
        <p:spPr/>
        <p:txBody>
          <a:bodyPr>
            <a:noAutofit/>
          </a:bodyPr>
          <a:lstStyle/>
          <a:p>
            <a:r>
              <a:rPr lang="en-US" altLang="zh-CN" sz="3600" dirty="0"/>
              <a:t>ETL Processing</a:t>
            </a:r>
            <a:br>
              <a:rPr lang="en-US" altLang="zh-CN" sz="3600" dirty="0"/>
            </a:br>
            <a:br>
              <a:rPr lang="en-US" altLang="zh-CN" sz="3600" dirty="0"/>
            </a:br>
            <a:endParaRPr lang="zh-CN" altLang="en-US" sz="3600" dirty="0"/>
          </a:p>
        </p:txBody>
      </p:sp>
      <p:sp>
        <p:nvSpPr>
          <p:cNvPr id="3" name="内容占位符 2">
            <a:extLst>
              <a:ext uri="{FF2B5EF4-FFF2-40B4-BE49-F238E27FC236}">
                <a16:creationId xmlns:a16="http://schemas.microsoft.com/office/drawing/2014/main" id="{E48B44D8-20A4-457A-A888-E0EE308974FC}"/>
              </a:ext>
            </a:extLst>
          </p:cNvPr>
          <p:cNvSpPr>
            <a:spLocks noGrp="1"/>
          </p:cNvSpPr>
          <p:nvPr>
            <p:ph idx="1"/>
          </p:nvPr>
        </p:nvSpPr>
        <p:spPr/>
        <p:txBody>
          <a:bodyPr>
            <a:normAutofit/>
          </a:bodyPr>
          <a:lstStyle/>
          <a:p>
            <a:r>
              <a:rPr lang="en-US" altLang="zh-CN" sz="2800" dirty="0"/>
              <a:t>Transformation</a:t>
            </a:r>
          </a:p>
          <a:p>
            <a:pPr>
              <a:buFont typeface="Wingdings" panose="05000000000000000000" pitchFamily="2" charset="2"/>
              <a:buChar char="u"/>
            </a:pPr>
            <a:r>
              <a:rPr lang="en-US" altLang="zh-CN" dirty="0">
                <a:latin typeface="Verdana" panose="020B0604030504040204" pitchFamily="34" charset="0"/>
                <a:ea typeface="Verdana" panose="020B0604030504040204" pitchFamily="34" charset="0"/>
              </a:rPr>
              <a:t>Some examples of my data cleansing</a:t>
            </a:r>
          </a:p>
          <a:p>
            <a:pPr marL="0" indent="0">
              <a:buNone/>
            </a:pPr>
            <a:r>
              <a:rPr lang="en-US" altLang="zh-CN" b="1" i="0" dirty="0">
                <a:solidFill>
                  <a:srgbClr val="000000"/>
                </a:solidFill>
                <a:effectLst/>
                <a:latin typeface="Helvetica Neue"/>
              </a:rPr>
              <a:t>Remove duplicates records of the dataset: one example</a:t>
            </a:r>
          </a:p>
          <a:p>
            <a:pPr>
              <a:buFont typeface="Wingdings" panose="05000000000000000000" pitchFamily="2" charset="2"/>
              <a:buChar char="u"/>
            </a:pPr>
            <a:endParaRPr lang="en-US" altLang="zh-CN" dirty="0">
              <a:latin typeface="Verdana" panose="020B0604030504040204" pitchFamily="34" charset="0"/>
              <a:ea typeface="Verdana" panose="020B0604030504040204" pitchFamily="34" charset="0"/>
            </a:endParaRPr>
          </a:p>
          <a:p>
            <a:pPr>
              <a:buFont typeface="Wingdings" panose="05000000000000000000" pitchFamily="2" charset="2"/>
              <a:buChar char="u"/>
            </a:pPr>
            <a:endParaRPr lang="en-US" altLang="zh-CN" dirty="0">
              <a:latin typeface="Verdana" panose="020B0604030504040204" pitchFamily="34" charset="0"/>
              <a:ea typeface="Verdana" panose="020B0604030504040204" pitchFamily="34" charset="0"/>
            </a:endParaRPr>
          </a:p>
          <a:p>
            <a:pPr>
              <a:buFont typeface="Wingdings" panose="05000000000000000000" pitchFamily="2" charset="2"/>
              <a:buChar char="u"/>
            </a:pPr>
            <a:endParaRPr lang="en-US" altLang="zh-CN" dirty="0">
              <a:latin typeface="Verdana" panose="020B0604030504040204" pitchFamily="34" charset="0"/>
              <a:ea typeface="Verdana" panose="020B0604030504040204" pitchFamily="34" charset="0"/>
            </a:endParaRPr>
          </a:p>
          <a:p>
            <a:pPr>
              <a:buFont typeface="Wingdings" panose="05000000000000000000" pitchFamily="2" charset="2"/>
              <a:buChar char="u"/>
            </a:pPr>
            <a:endParaRPr lang="en-US" altLang="zh-CN" dirty="0">
              <a:latin typeface="Verdana" panose="020B0604030504040204" pitchFamily="34" charset="0"/>
              <a:ea typeface="Verdana" panose="020B0604030504040204" pitchFamily="34" charset="0"/>
            </a:endParaRPr>
          </a:p>
          <a:p>
            <a:pPr>
              <a:buFont typeface="Wingdings" panose="05000000000000000000" pitchFamily="2" charset="2"/>
              <a:buChar char="u"/>
            </a:pPr>
            <a:endParaRPr lang="en-US" altLang="zh-CN" dirty="0">
              <a:latin typeface="Verdana" panose="020B0604030504040204" pitchFamily="34" charset="0"/>
              <a:ea typeface="Verdana" panose="020B0604030504040204" pitchFamily="34" charset="0"/>
            </a:endParaRPr>
          </a:p>
          <a:p>
            <a:pPr>
              <a:buFont typeface="Wingdings" panose="05000000000000000000" pitchFamily="2" charset="2"/>
              <a:buChar char="u"/>
            </a:pPr>
            <a:endParaRPr lang="en-US" altLang="zh-CN" dirty="0">
              <a:latin typeface="Verdana" panose="020B0604030504040204" pitchFamily="34" charset="0"/>
              <a:ea typeface="Verdana" panose="020B0604030504040204" pitchFamily="34" charset="0"/>
            </a:endParaRPr>
          </a:p>
          <a:p>
            <a:endParaRPr lang="en-US" altLang="zh-CN" sz="2800" dirty="0"/>
          </a:p>
        </p:txBody>
      </p:sp>
      <p:pic>
        <p:nvPicPr>
          <p:cNvPr id="6" name="图片 5">
            <a:extLst>
              <a:ext uri="{FF2B5EF4-FFF2-40B4-BE49-F238E27FC236}">
                <a16:creationId xmlns:a16="http://schemas.microsoft.com/office/drawing/2014/main" id="{6F090E0F-D520-4AF9-A367-2EC328CDA9B8}"/>
              </a:ext>
            </a:extLst>
          </p:cNvPr>
          <p:cNvPicPr>
            <a:picLocks noChangeAspect="1"/>
          </p:cNvPicPr>
          <p:nvPr/>
        </p:nvPicPr>
        <p:blipFill>
          <a:blip r:embed="rId3"/>
          <a:stretch>
            <a:fillRect/>
          </a:stretch>
        </p:blipFill>
        <p:spPr>
          <a:xfrm>
            <a:off x="1451579" y="3492327"/>
            <a:ext cx="9328629" cy="3365673"/>
          </a:xfrm>
          <a:prstGeom prst="rect">
            <a:avLst/>
          </a:prstGeom>
        </p:spPr>
      </p:pic>
    </p:spTree>
    <p:extLst>
      <p:ext uri="{BB962C8B-B14F-4D97-AF65-F5344CB8AC3E}">
        <p14:creationId xmlns:p14="http://schemas.microsoft.com/office/powerpoint/2010/main" val="2624262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74F598-5E33-4445-A4DF-0E1CF642B32C}"/>
              </a:ext>
            </a:extLst>
          </p:cNvPr>
          <p:cNvSpPr>
            <a:spLocks noGrp="1"/>
          </p:cNvSpPr>
          <p:nvPr>
            <p:ph type="title"/>
          </p:nvPr>
        </p:nvSpPr>
        <p:spPr/>
        <p:txBody>
          <a:bodyPr>
            <a:noAutofit/>
          </a:bodyPr>
          <a:lstStyle/>
          <a:p>
            <a:r>
              <a:rPr lang="en-US" altLang="zh-CN" sz="3600" dirty="0"/>
              <a:t>ETL Processing</a:t>
            </a:r>
            <a:br>
              <a:rPr lang="en-US" altLang="zh-CN" sz="3600" dirty="0"/>
            </a:br>
            <a:br>
              <a:rPr lang="en-US" altLang="zh-CN" sz="3600" dirty="0"/>
            </a:br>
            <a:endParaRPr lang="zh-CN" altLang="en-US" sz="3600" dirty="0"/>
          </a:p>
        </p:txBody>
      </p:sp>
      <p:sp>
        <p:nvSpPr>
          <p:cNvPr id="3" name="内容占位符 2">
            <a:extLst>
              <a:ext uri="{FF2B5EF4-FFF2-40B4-BE49-F238E27FC236}">
                <a16:creationId xmlns:a16="http://schemas.microsoft.com/office/drawing/2014/main" id="{E48B44D8-20A4-457A-A888-E0EE308974FC}"/>
              </a:ext>
            </a:extLst>
          </p:cNvPr>
          <p:cNvSpPr>
            <a:spLocks noGrp="1"/>
          </p:cNvSpPr>
          <p:nvPr>
            <p:ph idx="1"/>
          </p:nvPr>
        </p:nvSpPr>
        <p:spPr/>
        <p:txBody>
          <a:bodyPr>
            <a:normAutofit/>
          </a:bodyPr>
          <a:lstStyle/>
          <a:p>
            <a:r>
              <a:rPr lang="en-US" altLang="zh-CN" sz="2800" dirty="0"/>
              <a:t>Transformation</a:t>
            </a:r>
          </a:p>
          <a:p>
            <a:pPr>
              <a:buFont typeface="Wingdings" panose="05000000000000000000" pitchFamily="2" charset="2"/>
              <a:buChar char="u"/>
            </a:pPr>
            <a:r>
              <a:rPr lang="en-US" altLang="zh-CN" dirty="0">
                <a:latin typeface="Verdana" panose="020B0604030504040204" pitchFamily="34" charset="0"/>
                <a:ea typeface="Verdana" panose="020B0604030504040204" pitchFamily="34" charset="0"/>
              </a:rPr>
              <a:t>Some examples of my data cleansing</a:t>
            </a:r>
          </a:p>
          <a:p>
            <a:pPr marL="0" indent="0">
              <a:buNone/>
            </a:pPr>
            <a:r>
              <a:rPr lang="en-US" altLang="zh-CN" b="1" i="0" dirty="0">
                <a:solidFill>
                  <a:srgbClr val="000000"/>
                </a:solidFill>
                <a:effectLst/>
                <a:latin typeface="Helvetica Neue"/>
              </a:rPr>
              <a:t>Checking whether all columns of dataset are null values that shouldn't be null</a:t>
            </a:r>
          </a:p>
          <a:p>
            <a:pPr>
              <a:buFont typeface="Wingdings" panose="05000000000000000000" pitchFamily="2" charset="2"/>
              <a:buChar char="u"/>
            </a:pPr>
            <a:endParaRPr lang="en-US" altLang="zh-CN" dirty="0">
              <a:latin typeface="Verdana" panose="020B0604030504040204" pitchFamily="34" charset="0"/>
              <a:ea typeface="Verdana" panose="020B0604030504040204" pitchFamily="34" charset="0"/>
            </a:endParaRPr>
          </a:p>
          <a:p>
            <a:pPr>
              <a:buFont typeface="Wingdings" panose="05000000000000000000" pitchFamily="2" charset="2"/>
              <a:buChar char="u"/>
            </a:pPr>
            <a:endParaRPr lang="en-US" altLang="zh-CN" dirty="0">
              <a:latin typeface="Verdana" panose="020B0604030504040204" pitchFamily="34" charset="0"/>
              <a:ea typeface="Verdana" panose="020B0604030504040204" pitchFamily="34" charset="0"/>
            </a:endParaRPr>
          </a:p>
          <a:p>
            <a:pPr>
              <a:buFont typeface="Wingdings" panose="05000000000000000000" pitchFamily="2" charset="2"/>
              <a:buChar char="u"/>
            </a:pPr>
            <a:endParaRPr lang="en-US" altLang="zh-CN" dirty="0">
              <a:latin typeface="Verdana" panose="020B0604030504040204" pitchFamily="34" charset="0"/>
              <a:ea typeface="Verdana" panose="020B0604030504040204" pitchFamily="34" charset="0"/>
            </a:endParaRPr>
          </a:p>
          <a:p>
            <a:pPr>
              <a:buFont typeface="Wingdings" panose="05000000000000000000" pitchFamily="2" charset="2"/>
              <a:buChar char="u"/>
            </a:pPr>
            <a:endParaRPr lang="en-US" altLang="zh-CN" dirty="0">
              <a:latin typeface="Verdana" panose="020B0604030504040204" pitchFamily="34" charset="0"/>
              <a:ea typeface="Verdana" panose="020B0604030504040204" pitchFamily="34" charset="0"/>
            </a:endParaRPr>
          </a:p>
          <a:p>
            <a:pPr>
              <a:buFont typeface="Wingdings" panose="05000000000000000000" pitchFamily="2" charset="2"/>
              <a:buChar char="u"/>
            </a:pPr>
            <a:endParaRPr lang="en-US" altLang="zh-CN" dirty="0">
              <a:latin typeface="Verdana" panose="020B0604030504040204" pitchFamily="34" charset="0"/>
              <a:ea typeface="Verdana" panose="020B0604030504040204" pitchFamily="34" charset="0"/>
            </a:endParaRPr>
          </a:p>
          <a:p>
            <a:pPr>
              <a:buFont typeface="Wingdings" panose="05000000000000000000" pitchFamily="2" charset="2"/>
              <a:buChar char="u"/>
            </a:pPr>
            <a:endParaRPr lang="en-US" altLang="zh-CN" dirty="0">
              <a:latin typeface="Verdana" panose="020B0604030504040204" pitchFamily="34" charset="0"/>
              <a:ea typeface="Verdana" panose="020B0604030504040204" pitchFamily="34" charset="0"/>
            </a:endParaRPr>
          </a:p>
          <a:p>
            <a:pPr>
              <a:buFont typeface="Wingdings" panose="05000000000000000000" pitchFamily="2" charset="2"/>
              <a:buChar char="u"/>
            </a:pPr>
            <a:endParaRPr lang="en-US" altLang="zh-CN" dirty="0">
              <a:latin typeface="Verdana" panose="020B0604030504040204" pitchFamily="34" charset="0"/>
              <a:ea typeface="Verdana" panose="020B0604030504040204" pitchFamily="34" charset="0"/>
            </a:endParaRPr>
          </a:p>
          <a:p>
            <a:endParaRPr lang="en-US" altLang="zh-CN" sz="2800" dirty="0"/>
          </a:p>
        </p:txBody>
      </p:sp>
      <p:pic>
        <p:nvPicPr>
          <p:cNvPr id="4" name="图片 3">
            <a:extLst>
              <a:ext uri="{FF2B5EF4-FFF2-40B4-BE49-F238E27FC236}">
                <a16:creationId xmlns:a16="http://schemas.microsoft.com/office/drawing/2014/main" id="{9F5B82DE-A932-4BBF-ABD8-9BC703383044}"/>
              </a:ext>
            </a:extLst>
          </p:cNvPr>
          <p:cNvPicPr>
            <a:picLocks noChangeAspect="1"/>
          </p:cNvPicPr>
          <p:nvPr/>
        </p:nvPicPr>
        <p:blipFill>
          <a:blip r:embed="rId2"/>
          <a:stretch>
            <a:fillRect/>
          </a:stretch>
        </p:blipFill>
        <p:spPr>
          <a:xfrm>
            <a:off x="0" y="1593533"/>
            <a:ext cx="12192000" cy="5110572"/>
          </a:xfrm>
          <a:prstGeom prst="rect">
            <a:avLst/>
          </a:prstGeom>
        </p:spPr>
      </p:pic>
    </p:spTree>
    <p:extLst>
      <p:ext uri="{BB962C8B-B14F-4D97-AF65-F5344CB8AC3E}">
        <p14:creationId xmlns:p14="http://schemas.microsoft.com/office/powerpoint/2010/main" val="1116127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74F598-5E33-4445-A4DF-0E1CF642B32C}"/>
              </a:ext>
            </a:extLst>
          </p:cNvPr>
          <p:cNvSpPr>
            <a:spLocks noGrp="1"/>
          </p:cNvSpPr>
          <p:nvPr>
            <p:ph type="title"/>
          </p:nvPr>
        </p:nvSpPr>
        <p:spPr/>
        <p:txBody>
          <a:bodyPr>
            <a:noAutofit/>
          </a:bodyPr>
          <a:lstStyle/>
          <a:p>
            <a:r>
              <a:rPr lang="en-US" altLang="zh-CN" sz="3600" dirty="0"/>
              <a:t>ETL Processing</a:t>
            </a:r>
            <a:br>
              <a:rPr lang="en-US" altLang="zh-CN" sz="3600" dirty="0"/>
            </a:br>
            <a:br>
              <a:rPr lang="en-US" altLang="zh-CN" sz="3600" dirty="0"/>
            </a:br>
            <a:endParaRPr lang="zh-CN" altLang="en-US" sz="3600" dirty="0"/>
          </a:p>
        </p:txBody>
      </p:sp>
      <p:sp>
        <p:nvSpPr>
          <p:cNvPr id="3" name="内容占位符 2">
            <a:extLst>
              <a:ext uri="{FF2B5EF4-FFF2-40B4-BE49-F238E27FC236}">
                <a16:creationId xmlns:a16="http://schemas.microsoft.com/office/drawing/2014/main" id="{E48B44D8-20A4-457A-A888-E0EE308974FC}"/>
              </a:ext>
            </a:extLst>
          </p:cNvPr>
          <p:cNvSpPr>
            <a:spLocks noGrp="1"/>
          </p:cNvSpPr>
          <p:nvPr>
            <p:ph idx="1"/>
          </p:nvPr>
        </p:nvSpPr>
        <p:spPr>
          <a:xfrm>
            <a:off x="966825" y="2095742"/>
            <a:ext cx="11011815" cy="3450613"/>
          </a:xfrm>
        </p:spPr>
        <p:txBody>
          <a:bodyPr>
            <a:normAutofit/>
          </a:bodyPr>
          <a:lstStyle/>
          <a:p>
            <a:r>
              <a:rPr lang="en-US" altLang="zh-CN" sz="2800" dirty="0"/>
              <a:t>Transformation</a:t>
            </a:r>
          </a:p>
          <a:p>
            <a:pPr>
              <a:buFont typeface="Wingdings" panose="05000000000000000000" pitchFamily="2" charset="2"/>
              <a:buChar char="u"/>
            </a:pPr>
            <a:r>
              <a:rPr lang="en-US" altLang="zh-CN" dirty="0">
                <a:latin typeface="Verdana" panose="020B0604030504040204" pitchFamily="34" charset="0"/>
                <a:ea typeface="Verdana" panose="020B0604030504040204" pitchFamily="34" charset="0"/>
              </a:rPr>
              <a:t>Some examples of my data cleansing--</a:t>
            </a:r>
            <a:r>
              <a:rPr lang="en-US" altLang="zh-CN" sz="2000" kern="100" dirty="0">
                <a:effectLst/>
                <a:latin typeface="Verdana" panose="020B0604030504040204" pitchFamily="34" charset="0"/>
                <a:ea typeface="等线" panose="02010600030101010101" pitchFamily="2" charset="-122"/>
                <a:cs typeface="Times New Roman" panose="02020603050405020304" pitchFamily="18" charset="0"/>
              </a:rPr>
              <a:t>  filtering of missing or inconsistent data</a:t>
            </a:r>
            <a:endParaRPr lang="en-US" altLang="zh-CN" dirty="0">
              <a:latin typeface="Verdana" panose="020B0604030504040204" pitchFamily="34" charset="0"/>
              <a:ea typeface="Verdana" panose="020B0604030504040204" pitchFamily="34" charset="0"/>
            </a:endParaRPr>
          </a:p>
          <a:p>
            <a:pPr>
              <a:buFont typeface="Wingdings" panose="05000000000000000000" pitchFamily="2" charset="2"/>
              <a:buChar char="u"/>
            </a:pPr>
            <a:endParaRPr lang="en-US" altLang="zh-CN" dirty="0">
              <a:latin typeface="Verdana" panose="020B0604030504040204" pitchFamily="34" charset="0"/>
              <a:ea typeface="Verdana" panose="020B0604030504040204" pitchFamily="34" charset="0"/>
            </a:endParaRPr>
          </a:p>
          <a:p>
            <a:pPr marL="0" indent="0">
              <a:buNone/>
            </a:pPr>
            <a:endParaRPr lang="en-US" altLang="zh-CN" dirty="0">
              <a:latin typeface="Verdana" panose="020B0604030504040204" pitchFamily="34" charset="0"/>
              <a:ea typeface="Verdana" panose="020B0604030504040204" pitchFamily="34" charset="0"/>
            </a:endParaRPr>
          </a:p>
          <a:p>
            <a:endParaRPr lang="en-US" altLang="zh-CN" sz="2800" dirty="0"/>
          </a:p>
        </p:txBody>
      </p:sp>
      <p:pic>
        <p:nvPicPr>
          <p:cNvPr id="5" name="图片 4">
            <a:extLst>
              <a:ext uri="{FF2B5EF4-FFF2-40B4-BE49-F238E27FC236}">
                <a16:creationId xmlns:a16="http://schemas.microsoft.com/office/drawing/2014/main" id="{61CED53B-AE8B-4B24-8C69-487E48240655}"/>
              </a:ext>
            </a:extLst>
          </p:cNvPr>
          <p:cNvPicPr>
            <a:picLocks noChangeAspect="1"/>
          </p:cNvPicPr>
          <p:nvPr/>
        </p:nvPicPr>
        <p:blipFill>
          <a:blip r:embed="rId2"/>
          <a:stretch>
            <a:fillRect/>
          </a:stretch>
        </p:blipFill>
        <p:spPr>
          <a:xfrm>
            <a:off x="876282" y="99085"/>
            <a:ext cx="10561125" cy="6724626"/>
          </a:xfrm>
          <a:prstGeom prst="rect">
            <a:avLst/>
          </a:prstGeom>
        </p:spPr>
      </p:pic>
      <p:pic>
        <p:nvPicPr>
          <p:cNvPr id="7" name="图片 6">
            <a:extLst>
              <a:ext uri="{FF2B5EF4-FFF2-40B4-BE49-F238E27FC236}">
                <a16:creationId xmlns:a16="http://schemas.microsoft.com/office/drawing/2014/main" id="{80B5AE9B-E414-4F52-B255-4C59C9C7DCE0}"/>
              </a:ext>
            </a:extLst>
          </p:cNvPr>
          <p:cNvPicPr>
            <a:picLocks noChangeAspect="1"/>
          </p:cNvPicPr>
          <p:nvPr/>
        </p:nvPicPr>
        <p:blipFill>
          <a:blip r:embed="rId3"/>
          <a:stretch>
            <a:fillRect/>
          </a:stretch>
        </p:blipFill>
        <p:spPr>
          <a:xfrm>
            <a:off x="1710744" y="828675"/>
            <a:ext cx="10048875" cy="5200650"/>
          </a:xfrm>
          <a:prstGeom prst="rect">
            <a:avLst/>
          </a:prstGeom>
        </p:spPr>
      </p:pic>
      <p:pic>
        <p:nvPicPr>
          <p:cNvPr id="9" name="图片 8">
            <a:extLst>
              <a:ext uri="{FF2B5EF4-FFF2-40B4-BE49-F238E27FC236}">
                <a16:creationId xmlns:a16="http://schemas.microsoft.com/office/drawing/2014/main" id="{922CDEEA-44E1-4987-8CD5-6976D620EC74}"/>
              </a:ext>
            </a:extLst>
          </p:cNvPr>
          <p:cNvPicPr>
            <a:picLocks noChangeAspect="1"/>
          </p:cNvPicPr>
          <p:nvPr/>
        </p:nvPicPr>
        <p:blipFill>
          <a:blip r:embed="rId4"/>
          <a:stretch>
            <a:fillRect/>
          </a:stretch>
        </p:blipFill>
        <p:spPr>
          <a:xfrm>
            <a:off x="2496294" y="1380952"/>
            <a:ext cx="8941113" cy="3967848"/>
          </a:xfrm>
          <a:prstGeom prst="rect">
            <a:avLst/>
          </a:prstGeom>
        </p:spPr>
      </p:pic>
      <p:pic>
        <p:nvPicPr>
          <p:cNvPr id="11" name="图片 10">
            <a:extLst>
              <a:ext uri="{FF2B5EF4-FFF2-40B4-BE49-F238E27FC236}">
                <a16:creationId xmlns:a16="http://schemas.microsoft.com/office/drawing/2014/main" id="{CF838737-8D7F-4D89-A086-21AB2C3EB692}"/>
              </a:ext>
            </a:extLst>
          </p:cNvPr>
          <p:cNvPicPr>
            <a:picLocks noChangeAspect="1"/>
          </p:cNvPicPr>
          <p:nvPr/>
        </p:nvPicPr>
        <p:blipFill>
          <a:blip r:embed="rId5"/>
          <a:stretch>
            <a:fillRect/>
          </a:stretch>
        </p:blipFill>
        <p:spPr>
          <a:xfrm>
            <a:off x="2666144" y="1877910"/>
            <a:ext cx="9202985" cy="4321866"/>
          </a:xfrm>
          <a:prstGeom prst="rect">
            <a:avLst/>
          </a:prstGeom>
        </p:spPr>
      </p:pic>
    </p:spTree>
    <p:extLst>
      <p:ext uri="{BB962C8B-B14F-4D97-AF65-F5344CB8AC3E}">
        <p14:creationId xmlns:p14="http://schemas.microsoft.com/office/powerpoint/2010/main" val="2277367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barn(inVertical)">
                                      <p:cBhvr>
                                        <p:cTn id="14" dur="5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p:cTn id="19" dur="500" fill="hold"/>
                                        <p:tgtEl>
                                          <p:spTgt spid="9"/>
                                        </p:tgtEl>
                                        <p:attrNameLst>
                                          <p:attrName>ppt_w</p:attrName>
                                        </p:attrNameLst>
                                      </p:cBhvr>
                                      <p:tavLst>
                                        <p:tav tm="0">
                                          <p:val>
                                            <p:fltVal val="0"/>
                                          </p:val>
                                        </p:tav>
                                        <p:tav tm="100000">
                                          <p:val>
                                            <p:strVal val="#ppt_w"/>
                                          </p:val>
                                        </p:tav>
                                      </p:tavLst>
                                    </p:anim>
                                    <p:anim calcmode="lin" valueType="num">
                                      <p:cBhvr>
                                        <p:cTn id="20" dur="500" fill="hold"/>
                                        <p:tgtEl>
                                          <p:spTgt spid="9"/>
                                        </p:tgtEl>
                                        <p:attrNameLst>
                                          <p:attrName>ppt_h</p:attrName>
                                        </p:attrNameLst>
                                      </p:cBhvr>
                                      <p:tavLst>
                                        <p:tav tm="0">
                                          <p:val>
                                            <p:fltVal val="0"/>
                                          </p:val>
                                        </p:tav>
                                        <p:tav tm="100000">
                                          <p:val>
                                            <p:strVal val="#ppt_h"/>
                                          </p:val>
                                        </p:tav>
                                      </p:tavLst>
                                    </p:anim>
                                    <p:animEffect transition="in" filter="fade">
                                      <p:cBhvr>
                                        <p:cTn id="21" dur="5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wipe(down)">
                                      <p:cBhvr>
                                        <p:cTn id="2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74F598-5E33-4445-A4DF-0E1CF642B32C}"/>
              </a:ext>
            </a:extLst>
          </p:cNvPr>
          <p:cNvSpPr>
            <a:spLocks noGrp="1"/>
          </p:cNvSpPr>
          <p:nvPr>
            <p:ph type="title"/>
          </p:nvPr>
        </p:nvSpPr>
        <p:spPr/>
        <p:txBody>
          <a:bodyPr>
            <a:noAutofit/>
          </a:bodyPr>
          <a:lstStyle/>
          <a:p>
            <a:r>
              <a:rPr lang="en-US" altLang="zh-CN" sz="3600" dirty="0"/>
              <a:t>ETL Processing</a:t>
            </a:r>
            <a:br>
              <a:rPr lang="en-US" altLang="zh-CN" sz="3600" dirty="0"/>
            </a:br>
            <a:br>
              <a:rPr lang="en-US" altLang="zh-CN" sz="3600" dirty="0"/>
            </a:br>
            <a:endParaRPr lang="zh-CN" altLang="en-US" sz="3600" dirty="0"/>
          </a:p>
        </p:txBody>
      </p:sp>
      <p:sp>
        <p:nvSpPr>
          <p:cNvPr id="3" name="内容占位符 2">
            <a:extLst>
              <a:ext uri="{FF2B5EF4-FFF2-40B4-BE49-F238E27FC236}">
                <a16:creationId xmlns:a16="http://schemas.microsoft.com/office/drawing/2014/main" id="{E48B44D8-20A4-457A-A888-E0EE308974FC}"/>
              </a:ext>
            </a:extLst>
          </p:cNvPr>
          <p:cNvSpPr>
            <a:spLocks noGrp="1"/>
          </p:cNvSpPr>
          <p:nvPr>
            <p:ph idx="1"/>
          </p:nvPr>
        </p:nvSpPr>
        <p:spPr/>
        <p:txBody>
          <a:bodyPr>
            <a:normAutofit/>
          </a:bodyPr>
          <a:lstStyle/>
          <a:p>
            <a:r>
              <a:rPr lang="en-US" altLang="zh-CN" sz="2800" dirty="0"/>
              <a:t>Transformation</a:t>
            </a:r>
          </a:p>
          <a:p>
            <a:pPr>
              <a:buFont typeface="Wingdings" panose="05000000000000000000" pitchFamily="2" charset="2"/>
              <a:buChar char="u"/>
            </a:pPr>
            <a:r>
              <a:rPr lang="en-US" altLang="zh-CN" dirty="0">
                <a:latin typeface="Verdana" panose="020B0604030504040204" pitchFamily="34" charset="0"/>
                <a:ea typeface="Verdana" panose="020B0604030504040204" pitchFamily="34" charset="0"/>
              </a:rPr>
              <a:t>Some examples of my data cleansing</a:t>
            </a:r>
          </a:p>
          <a:p>
            <a:pPr>
              <a:buFont typeface="Wingdings" panose="05000000000000000000" pitchFamily="2" charset="2"/>
              <a:buChar char="u"/>
            </a:pPr>
            <a:endParaRPr lang="en-US" altLang="zh-CN" dirty="0">
              <a:latin typeface="Verdana" panose="020B0604030504040204" pitchFamily="34" charset="0"/>
              <a:ea typeface="Verdana" panose="020B0604030504040204" pitchFamily="34" charset="0"/>
            </a:endParaRPr>
          </a:p>
          <a:p>
            <a:pPr>
              <a:buFont typeface="Wingdings" panose="05000000000000000000" pitchFamily="2" charset="2"/>
              <a:buChar char="u"/>
            </a:pPr>
            <a:r>
              <a:rPr lang="en-US" altLang="zh-CN" dirty="0">
                <a:latin typeface="Verdana" panose="020B0604030504040204" pitchFamily="34" charset="0"/>
                <a:ea typeface="Verdana" panose="020B0604030504040204" pitchFamily="34" charset="0"/>
              </a:rPr>
              <a:t>RECVDATE, VAX_DATE, ONSET_DATE need to be converted to Date type.</a:t>
            </a:r>
          </a:p>
          <a:p>
            <a:pPr>
              <a:buFont typeface="Wingdings" panose="05000000000000000000" pitchFamily="2" charset="2"/>
              <a:buChar char="u"/>
            </a:pPr>
            <a:endParaRPr lang="en-US" altLang="zh-CN" dirty="0">
              <a:latin typeface="Verdana" panose="020B0604030504040204" pitchFamily="34" charset="0"/>
              <a:ea typeface="Verdana" panose="020B0604030504040204" pitchFamily="34" charset="0"/>
            </a:endParaRPr>
          </a:p>
          <a:p>
            <a:endParaRPr lang="en-US" altLang="zh-CN" sz="2800" dirty="0"/>
          </a:p>
        </p:txBody>
      </p:sp>
      <p:pic>
        <p:nvPicPr>
          <p:cNvPr id="5" name="图片 4">
            <a:extLst>
              <a:ext uri="{FF2B5EF4-FFF2-40B4-BE49-F238E27FC236}">
                <a16:creationId xmlns:a16="http://schemas.microsoft.com/office/drawing/2014/main" id="{5C6F21EA-9E7F-4F2B-BC1A-6DE57C15D050}"/>
              </a:ext>
            </a:extLst>
          </p:cNvPr>
          <p:cNvPicPr>
            <a:picLocks noChangeAspect="1"/>
          </p:cNvPicPr>
          <p:nvPr/>
        </p:nvPicPr>
        <p:blipFill>
          <a:blip r:embed="rId2"/>
          <a:stretch>
            <a:fillRect/>
          </a:stretch>
        </p:blipFill>
        <p:spPr>
          <a:xfrm>
            <a:off x="1451579" y="2866766"/>
            <a:ext cx="9984125" cy="3063311"/>
          </a:xfrm>
          <a:prstGeom prst="rect">
            <a:avLst/>
          </a:prstGeom>
        </p:spPr>
      </p:pic>
    </p:spTree>
    <p:extLst>
      <p:ext uri="{BB962C8B-B14F-4D97-AF65-F5344CB8AC3E}">
        <p14:creationId xmlns:p14="http://schemas.microsoft.com/office/powerpoint/2010/main" val="1154950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74F598-5E33-4445-A4DF-0E1CF642B32C}"/>
              </a:ext>
            </a:extLst>
          </p:cNvPr>
          <p:cNvSpPr>
            <a:spLocks noGrp="1"/>
          </p:cNvSpPr>
          <p:nvPr>
            <p:ph type="title"/>
          </p:nvPr>
        </p:nvSpPr>
        <p:spPr/>
        <p:txBody>
          <a:bodyPr>
            <a:noAutofit/>
          </a:bodyPr>
          <a:lstStyle/>
          <a:p>
            <a:r>
              <a:rPr lang="en-US" altLang="zh-CN" sz="3600" dirty="0"/>
              <a:t>ETL Processing</a:t>
            </a:r>
            <a:br>
              <a:rPr lang="en-US" altLang="zh-CN" sz="3600" dirty="0"/>
            </a:br>
            <a:br>
              <a:rPr lang="en-US" altLang="zh-CN" sz="3600" dirty="0"/>
            </a:br>
            <a:endParaRPr lang="zh-CN" altLang="en-US" sz="3600" dirty="0"/>
          </a:p>
        </p:txBody>
      </p:sp>
      <p:sp>
        <p:nvSpPr>
          <p:cNvPr id="3" name="内容占位符 2">
            <a:extLst>
              <a:ext uri="{FF2B5EF4-FFF2-40B4-BE49-F238E27FC236}">
                <a16:creationId xmlns:a16="http://schemas.microsoft.com/office/drawing/2014/main" id="{E48B44D8-20A4-457A-A888-E0EE308974FC}"/>
              </a:ext>
            </a:extLst>
          </p:cNvPr>
          <p:cNvSpPr>
            <a:spLocks noGrp="1"/>
          </p:cNvSpPr>
          <p:nvPr>
            <p:ph idx="1"/>
          </p:nvPr>
        </p:nvSpPr>
        <p:spPr/>
        <p:txBody>
          <a:bodyPr>
            <a:normAutofit/>
          </a:bodyPr>
          <a:lstStyle/>
          <a:p>
            <a:r>
              <a:rPr lang="en-US" altLang="zh-CN" sz="2800" dirty="0"/>
              <a:t>Loading- sex </a:t>
            </a:r>
            <a:r>
              <a:rPr lang="en-US" altLang="zh-CN" sz="2800" dirty="0" err="1"/>
              <a:t>dimenison</a:t>
            </a:r>
            <a:endParaRPr lang="zh-CN" altLang="en-US" sz="2800" dirty="0"/>
          </a:p>
        </p:txBody>
      </p:sp>
      <p:pic>
        <p:nvPicPr>
          <p:cNvPr id="4" name="内容占位符 4">
            <a:extLst>
              <a:ext uri="{FF2B5EF4-FFF2-40B4-BE49-F238E27FC236}">
                <a16:creationId xmlns:a16="http://schemas.microsoft.com/office/drawing/2014/main" id="{E7BA01D0-C87A-4243-8F52-9286BADEE370}"/>
              </a:ext>
            </a:extLst>
          </p:cNvPr>
          <p:cNvPicPr>
            <a:picLocks noChangeAspect="1"/>
          </p:cNvPicPr>
          <p:nvPr/>
        </p:nvPicPr>
        <p:blipFill>
          <a:blip r:embed="rId2"/>
          <a:stretch>
            <a:fillRect/>
          </a:stretch>
        </p:blipFill>
        <p:spPr>
          <a:xfrm>
            <a:off x="1451579" y="2574993"/>
            <a:ext cx="9604375" cy="2926261"/>
          </a:xfrm>
          <a:prstGeom prst="rect">
            <a:avLst/>
          </a:prstGeom>
        </p:spPr>
      </p:pic>
    </p:spTree>
    <p:extLst>
      <p:ext uri="{BB962C8B-B14F-4D97-AF65-F5344CB8AC3E}">
        <p14:creationId xmlns:p14="http://schemas.microsoft.com/office/powerpoint/2010/main" val="31398655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F9EC1BF1-6FE0-4FE0-8F09-DAD80071F67C}"/>
              </a:ext>
            </a:extLst>
          </p:cNvPr>
          <p:cNvSpPr txBox="1"/>
          <p:nvPr/>
        </p:nvSpPr>
        <p:spPr>
          <a:xfrm>
            <a:off x="1593130" y="725864"/>
            <a:ext cx="9096866" cy="5786199"/>
          </a:xfrm>
          <a:prstGeom prst="rect">
            <a:avLst/>
          </a:prstGeom>
          <a:noFill/>
        </p:spPr>
        <p:txBody>
          <a:bodyPr wrap="square" rtlCol="0">
            <a:spAutoFit/>
          </a:bodyPr>
          <a:lstStyle/>
          <a:p>
            <a:pPr marL="285750" indent="-285750">
              <a:buFont typeface="Wingdings" panose="05000000000000000000" pitchFamily="2" charset="2"/>
              <a:buChar char="u"/>
            </a:pPr>
            <a:r>
              <a:rPr lang="en-US" altLang="zh-CN" sz="3200" dirty="0"/>
              <a:t>Data Warehouse Introduction</a:t>
            </a:r>
          </a:p>
          <a:p>
            <a:pPr marL="285750" indent="-285750">
              <a:buFont typeface="Wingdings" panose="05000000000000000000" pitchFamily="2" charset="2"/>
              <a:buChar char="u"/>
            </a:pPr>
            <a:endParaRPr lang="en-US" altLang="zh-CN" sz="3200" dirty="0"/>
          </a:p>
          <a:p>
            <a:pPr marL="285750" indent="-285750">
              <a:buFont typeface="Wingdings" panose="05000000000000000000" pitchFamily="2" charset="2"/>
              <a:buChar char="u"/>
            </a:pPr>
            <a:r>
              <a:rPr lang="en-US" altLang="zh-CN" sz="3200" dirty="0"/>
              <a:t>Dataset</a:t>
            </a:r>
          </a:p>
          <a:p>
            <a:pPr marL="285750" indent="-285750">
              <a:buFont typeface="Wingdings" panose="05000000000000000000" pitchFamily="2" charset="2"/>
              <a:buChar char="u"/>
            </a:pPr>
            <a:endParaRPr lang="en-US" altLang="zh-CN" sz="3200" dirty="0"/>
          </a:p>
          <a:p>
            <a:pPr marL="285750" indent="-285750">
              <a:buFont typeface="Wingdings" panose="05000000000000000000" pitchFamily="2" charset="2"/>
              <a:buChar char="u"/>
            </a:pPr>
            <a:r>
              <a:rPr lang="en-US" altLang="zh-CN" sz="3200" dirty="0"/>
              <a:t>Design the Data Warehouse</a:t>
            </a:r>
          </a:p>
          <a:p>
            <a:pPr marL="285750" indent="-285750">
              <a:buFont typeface="Wingdings" panose="05000000000000000000" pitchFamily="2" charset="2"/>
              <a:buChar char="u"/>
            </a:pPr>
            <a:endParaRPr lang="en-US" altLang="zh-CN" sz="3200" dirty="0"/>
          </a:p>
          <a:p>
            <a:pPr marL="285750" indent="-285750">
              <a:buFont typeface="Wingdings" panose="05000000000000000000" pitchFamily="2" charset="2"/>
              <a:buChar char="u"/>
            </a:pPr>
            <a:r>
              <a:rPr lang="en-US" altLang="zh-CN" sz="3200" dirty="0"/>
              <a:t>ETL Processing</a:t>
            </a:r>
          </a:p>
          <a:p>
            <a:pPr marL="285750" indent="-285750">
              <a:buFont typeface="Wingdings" panose="05000000000000000000" pitchFamily="2" charset="2"/>
              <a:buChar char="u"/>
            </a:pPr>
            <a:endParaRPr lang="en-US" altLang="zh-CN" sz="3200" dirty="0"/>
          </a:p>
          <a:p>
            <a:pPr marL="285750" indent="-285750">
              <a:buFont typeface="Wingdings" panose="05000000000000000000" pitchFamily="2" charset="2"/>
              <a:buChar char="u"/>
            </a:pPr>
            <a:r>
              <a:rPr lang="en-US" altLang="zh-CN" sz="3200" dirty="0"/>
              <a:t>OLAP Analysis</a:t>
            </a:r>
          </a:p>
          <a:p>
            <a:pPr marL="285750" indent="-285750">
              <a:buFont typeface="Wingdings" panose="05000000000000000000" pitchFamily="2" charset="2"/>
              <a:buChar char="u"/>
            </a:pPr>
            <a:endParaRPr lang="en-US" altLang="zh-CN" sz="3200" dirty="0"/>
          </a:p>
          <a:p>
            <a:pPr marL="285750" indent="-285750">
              <a:buFont typeface="Wingdings" panose="05000000000000000000" pitchFamily="2" charset="2"/>
              <a:buChar char="u"/>
            </a:pPr>
            <a:r>
              <a:rPr lang="en-US" altLang="zh-CN" sz="3200" dirty="0"/>
              <a:t>Summary</a:t>
            </a:r>
          </a:p>
          <a:p>
            <a:endParaRPr lang="en-US" altLang="zh-CN" dirty="0"/>
          </a:p>
        </p:txBody>
      </p:sp>
    </p:spTree>
    <p:extLst>
      <p:ext uri="{BB962C8B-B14F-4D97-AF65-F5344CB8AC3E}">
        <p14:creationId xmlns:p14="http://schemas.microsoft.com/office/powerpoint/2010/main" val="8304678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74F598-5E33-4445-A4DF-0E1CF642B32C}"/>
              </a:ext>
            </a:extLst>
          </p:cNvPr>
          <p:cNvSpPr>
            <a:spLocks noGrp="1"/>
          </p:cNvSpPr>
          <p:nvPr>
            <p:ph type="title"/>
          </p:nvPr>
        </p:nvSpPr>
        <p:spPr/>
        <p:txBody>
          <a:bodyPr>
            <a:noAutofit/>
          </a:bodyPr>
          <a:lstStyle/>
          <a:p>
            <a:r>
              <a:rPr lang="en-US" altLang="zh-CN" sz="3600" dirty="0"/>
              <a:t>ETL Processing</a:t>
            </a:r>
            <a:br>
              <a:rPr lang="en-US" altLang="zh-CN" sz="3600" dirty="0"/>
            </a:br>
            <a:br>
              <a:rPr lang="en-US" altLang="zh-CN" sz="3600" dirty="0"/>
            </a:br>
            <a:endParaRPr lang="zh-CN" altLang="en-US" sz="3600" dirty="0"/>
          </a:p>
        </p:txBody>
      </p:sp>
      <p:sp>
        <p:nvSpPr>
          <p:cNvPr id="3" name="内容占位符 2">
            <a:extLst>
              <a:ext uri="{FF2B5EF4-FFF2-40B4-BE49-F238E27FC236}">
                <a16:creationId xmlns:a16="http://schemas.microsoft.com/office/drawing/2014/main" id="{E48B44D8-20A4-457A-A888-E0EE308974FC}"/>
              </a:ext>
            </a:extLst>
          </p:cNvPr>
          <p:cNvSpPr>
            <a:spLocks noGrp="1"/>
          </p:cNvSpPr>
          <p:nvPr>
            <p:ph idx="1"/>
          </p:nvPr>
        </p:nvSpPr>
        <p:spPr/>
        <p:txBody>
          <a:bodyPr>
            <a:normAutofit/>
          </a:bodyPr>
          <a:lstStyle/>
          <a:p>
            <a:r>
              <a:rPr lang="en-US" altLang="zh-CN" sz="2800" dirty="0"/>
              <a:t>Loading– age group dimension</a:t>
            </a:r>
            <a:endParaRPr lang="zh-CN" altLang="en-US" sz="2800" dirty="0"/>
          </a:p>
        </p:txBody>
      </p:sp>
      <p:pic>
        <p:nvPicPr>
          <p:cNvPr id="6" name="图片 5">
            <a:extLst>
              <a:ext uri="{FF2B5EF4-FFF2-40B4-BE49-F238E27FC236}">
                <a16:creationId xmlns:a16="http://schemas.microsoft.com/office/drawing/2014/main" id="{FAE48E66-ACF9-478A-A0DD-08389BFBBDD3}"/>
              </a:ext>
            </a:extLst>
          </p:cNvPr>
          <p:cNvPicPr>
            <a:picLocks noChangeAspect="1"/>
          </p:cNvPicPr>
          <p:nvPr/>
        </p:nvPicPr>
        <p:blipFill>
          <a:blip r:embed="rId2"/>
          <a:stretch>
            <a:fillRect/>
          </a:stretch>
        </p:blipFill>
        <p:spPr>
          <a:xfrm>
            <a:off x="4183216" y="1391655"/>
            <a:ext cx="7166774" cy="4792155"/>
          </a:xfrm>
          <a:prstGeom prst="rect">
            <a:avLst/>
          </a:prstGeom>
        </p:spPr>
      </p:pic>
    </p:spTree>
    <p:extLst>
      <p:ext uri="{BB962C8B-B14F-4D97-AF65-F5344CB8AC3E}">
        <p14:creationId xmlns:p14="http://schemas.microsoft.com/office/powerpoint/2010/main" val="23218264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74F598-5E33-4445-A4DF-0E1CF642B32C}"/>
              </a:ext>
            </a:extLst>
          </p:cNvPr>
          <p:cNvSpPr>
            <a:spLocks noGrp="1"/>
          </p:cNvSpPr>
          <p:nvPr>
            <p:ph type="title"/>
          </p:nvPr>
        </p:nvSpPr>
        <p:spPr/>
        <p:txBody>
          <a:bodyPr>
            <a:noAutofit/>
          </a:bodyPr>
          <a:lstStyle/>
          <a:p>
            <a:r>
              <a:rPr lang="en-US" altLang="zh-CN" sz="3600" dirty="0"/>
              <a:t>ETL Processing</a:t>
            </a:r>
            <a:br>
              <a:rPr lang="en-US" altLang="zh-CN" sz="3600" dirty="0"/>
            </a:br>
            <a:br>
              <a:rPr lang="en-US" altLang="zh-CN" sz="3600" dirty="0"/>
            </a:br>
            <a:endParaRPr lang="zh-CN" altLang="en-US" sz="3600" dirty="0"/>
          </a:p>
        </p:txBody>
      </p:sp>
      <p:sp>
        <p:nvSpPr>
          <p:cNvPr id="3" name="内容占位符 2">
            <a:extLst>
              <a:ext uri="{FF2B5EF4-FFF2-40B4-BE49-F238E27FC236}">
                <a16:creationId xmlns:a16="http://schemas.microsoft.com/office/drawing/2014/main" id="{E48B44D8-20A4-457A-A888-E0EE308974FC}"/>
              </a:ext>
            </a:extLst>
          </p:cNvPr>
          <p:cNvSpPr>
            <a:spLocks noGrp="1"/>
          </p:cNvSpPr>
          <p:nvPr>
            <p:ph idx="1"/>
          </p:nvPr>
        </p:nvSpPr>
        <p:spPr/>
        <p:txBody>
          <a:bodyPr>
            <a:normAutofit/>
          </a:bodyPr>
          <a:lstStyle/>
          <a:p>
            <a:r>
              <a:rPr lang="en-US" altLang="zh-CN" sz="2800" dirty="0"/>
              <a:t>Loading– symptom dimension</a:t>
            </a:r>
            <a:endParaRPr lang="zh-CN" altLang="en-US" sz="2800" dirty="0"/>
          </a:p>
        </p:txBody>
      </p:sp>
      <p:pic>
        <p:nvPicPr>
          <p:cNvPr id="5" name="图片 4">
            <a:extLst>
              <a:ext uri="{FF2B5EF4-FFF2-40B4-BE49-F238E27FC236}">
                <a16:creationId xmlns:a16="http://schemas.microsoft.com/office/drawing/2014/main" id="{3213A5BE-2873-40F9-8AB2-1CB56849E45B}"/>
              </a:ext>
            </a:extLst>
          </p:cNvPr>
          <p:cNvPicPr>
            <a:picLocks noChangeAspect="1"/>
          </p:cNvPicPr>
          <p:nvPr/>
        </p:nvPicPr>
        <p:blipFill>
          <a:blip r:embed="rId2"/>
          <a:stretch>
            <a:fillRect/>
          </a:stretch>
        </p:blipFill>
        <p:spPr>
          <a:xfrm>
            <a:off x="3314700" y="1275578"/>
            <a:ext cx="8683942" cy="4930919"/>
          </a:xfrm>
          <a:prstGeom prst="rect">
            <a:avLst/>
          </a:prstGeom>
        </p:spPr>
      </p:pic>
    </p:spTree>
    <p:extLst>
      <p:ext uri="{BB962C8B-B14F-4D97-AF65-F5344CB8AC3E}">
        <p14:creationId xmlns:p14="http://schemas.microsoft.com/office/powerpoint/2010/main" val="37359897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74F598-5E33-4445-A4DF-0E1CF642B32C}"/>
              </a:ext>
            </a:extLst>
          </p:cNvPr>
          <p:cNvSpPr>
            <a:spLocks noGrp="1"/>
          </p:cNvSpPr>
          <p:nvPr>
            <p:ph type="title"/>
          </p:nvPr>
        </p:nvSpPr>
        <p:spPr/>
        <p:txBody>
          <a:bodyPr>
            <a:noAutofit/>
          </a:bodyPr>
          <a:lstStyle/>
          <a:p>
            <a:r>
              <a:rPr lang="en-US" altLang="zh-CN" sz="3600" dirty="0"/>
              <a:t>ETL Processing</a:t>
            </a:r>
            <a:br>
              <a:rPr lang="en-US" altLang="zh-CN" sz="3600" dirty="0"/>
            </a:br>
            <a:br>
              <a:rPr lang="en-US" altLang="zh-CN" sz="3600" dirty="0"/>
            </a:br>
            <a:endParaRPr lang="zh-CN" altLang="en-US" sz="3600" dirty="0"/>
          </a:p>
        </p:txBody>
      </p:sp>
      <p:sp>
        <p:nvSpPr>
          <p:cNvPr id="3" name="内容占位符 2">
            <a:extLst>
              <a:ext uri="{FF2B5EF4-FFF2-40B4-BE49-F238E27FC236}">
                <a16:creationId xmlns:a16="http://schemas.microsoft.com/office/drawing/2014/main" id="{E48B44D8-20A4-457A-A888-E0EE308974FC}"/>
              </a:ext>
            </a:extLst>
          </p:cNvPr>
          <p:cNvSpPr>
            <a:spLocks noGrp="1"/>
          </p:cNvSpPr>
          <p:nvPr>
            <p:ph idx="1"/>
          </p:nvPr>
        </p:nvSpPr>
        <p:spPr/>
        <p:txBody>
          <a:bodyPr>
            <a:normAutofit/>
          </a:bodyPr>
          <a:lstStyle/>
          <a:p>
            <a:r>
              <a:rPr lang="en-US" altLang="zh-CN" sz="2800" dirty="0"/>
              <a:t>Loading--vax dimension</a:t>
            </a:r>
            <a:endParaRPr lang="zh-CN" altLang="en-US" sz="2800" dirty="0"/>
          </a:p>
        </p:txBody>
      </p:sp>
      <p:pic>
        <p:nvPicPr>
          <p:cNvPr id="6" name="图片 5">
            <a:extLst>
              <a:ext uri="{FF2B5EF4-FFF2-40B4-BE49-F238E27FC236}">
                <a16:creationId xmlns:a16="http://schemas.microsoft.com/office/drawing/2014/main" id="{E2CB61C3-591D-4C71-BB2A-10D27A06A731}"/>
              </a:ext>
            </a:extLst>
          </p:cNvPr>
          <p:cNvPicPr>
            <a:picLocks noChangeAspect="1"/>
          </p:cNvPicPr>
          <p:nvPr/>
        </p:nvPicPr>
        <p:blipFill>
          <a:blip r:embed="rId2"/>
          <a:stretch>
            <a:fillRect/>
          </a:stretch>
        </p:blipFill>
        <p:spPr>
          <a:xfrm>
            <a:off x="3340417" y="1853754"/>
            <a:ext cx="9077325" cy="4429125"/>
          </a:xfrm>
          <a:prstGeom prst="rect">
            <a:avLst/>
          </a:prstGeom>
        </p:spPr>
      </p:pic>
    </p:spTree>
    <p:extLst>
      <p:ext uri="{BB962C8B-B14F-4D97-AF65-F5344CB8AC3E}">
        <p14:creationId xmlns:p14="http://schemas.microsoft.com/office/powerpoint/2010/main" val="17466743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74F598-5E33-4445-A4DF-0E1CF642B32C}"/>
              </a:ext>
            </a:extLst>
          </p:cNvPr>
          <p:cNvSpPr>
            <a:spLocks noGrp="1"/>
          </p:cNvSpPr>
          <p:nvPr>
            <p:ph type="title"/>
          </p:nvPr>
        </p:nvSpPr>
        <p:spPr/>
        <p:txBody>
          <a:bodyPr>
            <a:noAutofit/>
          </a:bodyPr>
          <a:lstStyle/>
          <a:p>
            <a:r>
              <a:rPr lang="en-US" altLang="zh-CN" sz="3600" dirty="0"/>
              <a:t>ETL Processing</a:t>
            </a:r>
            <a:br>
              <a:rPr lang="en-US" altLang="zh-CN" sz="3600" dirty="0"/>
            </a:br>
            <a:br>
              <a:rPr lang="en-US" altLang="zh-CN" sz="3600" dirty="0"/>
            </a:br>
            <a:endParaRPr lang="zh-CN" altLang="en-US" sz="3600" dirty="0"/>
          </a:p>
        </p:txBody>
      </p:sp>
      <p:sp>
        <p:nvSpPr>
          <p:cNvPr id="3" name="内容占位符 2">
            <a:extLst>
              <a:ext uri="{FF2B5EF4-FFF2-40B4-BE49-F238E27FC236}">
                <a16:creationId xmlns:a16="http://schemas.microsoft.com/office/drawing/2014/main" id="{E48B44D8-20A4-457A-A888-E0EE308974FC}"/>
              </a:ext>
            </a:extLst>
          </p:cNvPr>
          <p:cNvSpPr>
            <a:spLocks noGrp="1"/>
          </p:cNvSpPr>
          <p:nvPr>
            <p:ph idx="1"/>
          </p:nvPr>
        </p:nvSpPr>
        <p:spPr/>
        <p:txBody>
          <a:bodyPr>
            <a:normAutofit/>
          </a:bodyPr>
          <a:lstStyle/>
          <a:p>
            <a:r>
              <a:rPr lang="en-US" altLang="zh-CN" sz="2800" dirty="0"/>
              <a:t>Loading– </a:t>
            </a:r>
            <a:r>
              <a:rPr lang="en-US" altLang="zh-CN" sz="2800" dirty="0" err="1"/>
              <a:t>vaers</a:t>
            </a:r>
            <a:r>
              <a:rPr lang="en-US" altLang="zh-CN" sz="2800" dirty="0"/>
              <a:t> dimension</a:t>
            </a:r>
            <a:endParaRPr lang="zh-CN" altLang="en-US" sz="2800" dirty="0"/>
          </a:p>
        </p:txBody>
      </p:sp>
      <p:pic>
        <p:nvPicPr>
          <p:cNvPr id="5" name="图片 4">
            <a:extLst>
              <a:ext uri="{FF2B5EF4-FFF2-40B4-BE49-F238E27FC236}">
                <a16:creationId xmlns:a16="http://schemas.microsoft.com/office/drawing/2014/main" id="{8EF93BC4-7BBD-4B3E-8721-593CE4EC6A43}"/>
              </a:ext>
            </a:extLst>
          </p:cNvPr>
          <p:cNvPicPr>
            <a:picLocks noChangeAspect="1"/>
          </p:cNvPicPr>
          <p:nvPr/>
        </p:nvPicPr>
        <p:blipFill>
          <a:blip r:embed="rId2"/>
          <a:stretch>
            <a:fillRect/>
          </a:stretch>
        </p:blipFill>
        <p:spPr>
          <a:xfrm>
            <a:off x="2770040" y="2015732"/>
            <a:ext cx="8472800" cy="3929902"/>
          </a:xfrm>
          <a:prstGeom prst="rect">
            <a:avLst/>
          </a:prstGeom>
        </p:spPr>
      </p:pic>
    </p:spTree>
    <p:extLst>
      <p:ext uri="{BB962C8B-B14F-4D97-AF65-F5344CB8AC3E}">
        <p14:creationId xmlns:p14="http://schemas.microsoft.com/office/powerpoint/2010/main" val="5590876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74F598-5E33-4445-A4DF-0E1CF642B32C}"/>
              </a:ext>
            </a:extLst>
          </p:cNvPr>
          <p:cNvSpPr>
            <a:spLocks noGrp="1"/>
          </p:cNvSpPr>
          <p:nvPr>
            <p:ph type="title"/>
          </p:nvPr>
        </p:nvSpPr>
        <p:spPr/>
        <p:txBody>
          <a:bodyPr>
            <a:noAutofit/>
          </a:bodyPr>
          <a:lstStyle/>
          <a:p>
            <a:r>
              <a:rPr lang="en-US" altLang="zh-CN" sz="3600" dirty="0"/>
              <a:t>ETL Processing</a:t>
            </a:r>
            <a:br>
              <a:rPr lang="en-US" altLang="zh-CN" sz="3600" dirty="0"/>
            </a:br>
            <a:br>
              <a:rPr lang="en-US" altLang="zh-CN" sz="3600" dirty="0"/>
            </a:br>
            <a:endParaRPr lang="zh-CN" altLang="en-US" sz="3600" dirty="0"/>
          </a:p>
        </p:txBody>
      </p:sp>
      <p:sp>
        <p:nvSpPr>
          <p:cNvPr id="3" name="内容占位符 2">
            <a:extLst>
              <a:ext uri="{FF2B5EF4-FFF2-40B4-BE49-F238E27FC236}">
                <a16:creationId xmlns:a16="http://schemas.microsoft.com/office/drawing/2014/main" id="{E48B44D8-20A4-457A-A888-E0EE308974FC}"/>
              </a:ext>
            </a:extLst>
          </p:cNvPr>
          <p:cNvSpPr>
            <a:spLocks noGrp="1"/>
          </p:cNvSpPr>
          <p:nvPr>
            <p:ph idx="1"/>
          </p:nvPr>
        </p:nvSpPr>
        <p:spPr/>
        <p:txBody>
          <a:bodyPr>
            <a:normAutofit/>
          </a:bodyPr>
          <a:lstStyle/>
          <a:p>
            <a:r>
              <a:rPr lang="en-US" altLang="zh-CN" sz="2800" dirty="0"/>
              <a:t>Loading– time dimension</a:t>
            </a:r>
            <a:endParaRPr lang="zh-CN" altLang="en-US" sz="2800" dirty="0"/>
          </a:p>
        </p:txBody>
      </p:sp>
      <p:pic>
        <p:nvPicPr>
          <p:cNvPr id="8" name="图片 7">
            <a:extLst>
              <a:ext uri="{FF2B5EF4-FFF2-40B4-BE49-F238E27FC236}">
                <a16:creationId xmlns:a16="http://schemas.microsoft.com/office/drawing/2014/main" id="{9A49B367-8812-439E-85AE-8631FBA0DC84}"/>
              </a:ext>
            </a:extLst>
          </p:cNvPr>
          <p:cNvPicPr>
            <a:picLocks noChangeAspect="1"/>
          </p:cNvPicPr>
          <p:nvPr/>
        </p:nvPicPr>
        <p:blipFill>
          <a:blip r:embed="rId2"/>
          <a:stretch>
            <a:fillRect/>
          </a:stretch>
        </p:blipFill>
        <p:spPr>
          <a:xfrm>
            <a:off x="2588725" y="1716862"/>
            <a:ext cx="9603275" cy="4581068"/>
          </a:xfrm>
          <a:prstGeom prst="rect">
            <a:avLst/>
          </a:prstGeom>
        </p:spPr>
      </p:pic>
    </p:spTree>
    <p:extLst>
      <p:ext uri="{BB962C8B-B14F-4D97-AF65-F5344CB8AC3E}">
        <p14:creationId xmlns:p14="http://schemas.microsoft.com/office/powerpoint/2010/main" val="31572337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74F598-5E33-4445-A4DF-0E1CF642B32C}"/>
              </a:ext>
            </a:extLst>
          </p:cNvPr>
          <p:cNvSpPr>
            <a:spLocks noGrp="1"/>
          </p:cNvSpPr>
          <p:nvPr>
            <p:ph type="title"/>
          </p:nvPr>
        </p:nvSpPr>
        <p:spPr/>
        <p:txBody>
          <a:bodyPr>
            <a:noAutofit/>
          </a:bodyPr>
          <a:lstStyle/>
          <a:p>
            <a:r>
              <a:rPr lang="en-US" altLang="zh-CN" sz="3600" dirty="0"/>
              <a:t>ETL Processing</a:t>
            </a:r>
            <a:br>
              <a:rPr lang="en-US" altLang="zh-CN" sz="3600" dirty="0"/>
            </a:br>
            <a:br>
              <a:rPr lang="en-US" altLang="zh-CN" sz="3600" dirty="0"/>
            </a:br>
            <a:endParaRPr lang="zh-CN" altLang="en-US" sz="3600" dirty="0"/>
          </a:p>
        </p:txBody>
      </p:sp>
      <p:sp>
        <p:nvSpPr>
          <p:cNvPr id="3" name="内容占位符 2">
            <a:extLst>
              <a:ext uri="{FF2B5EF4-FFF2-40B4-BE49-F238E27FC236}">
                <a16:creationId xmlns:a16="http://schemas.microsoft.com/office/drawing/2014/main" id="{E48B44D8-20A4-457A-A888-E0EE308974FC}"/>
              </a:ext>
            </a:extLst>
          </p:cNvPr>
          <p:cNvSpPr>
            <a:spLocks noGrp="1"/>
          </p:cNvSpPr>
          <p:nvPr>
            <p:ph idx="1"/>
          </p:nvPr>
        </p:nvSpPr>
        <p:spPr/>
        <p:txBody>
          <a:bodyPr>
            <a:normAutofit/>
          </a:bodyPr>
          <a:lstStyle/>
          <a:p>
            <a:r>
              <a:rPr lang="en-US" altLang="zh-CN" sz="2800" dirty="0"/>
              <a:t>Loading– address dimension</a:t>
            </a:r>
            <a:endParaRPr lang="zh-CN" altLang="en-US" sz="2800" dirty="0"/>
          </a:p>
        </p:txBody>
      </p:sp>
      <p:pic>
        <p:nvPicPr>
          <p:cNvPr id="5" name="图片 4">
            <a:extLst>
              <a:ext uri="{FF2B5EF4-FFF2-40B4-BE49-F238E27FC236}">
                <a16:creationId xmlns:a16="http://schemas.microsoft.com/office/drawing/2014/main" id="{3AB4EA39-7F33-41E3-945E-3169D04CA193}"/>
              </a:ext>
            </a:extLst>
          </p:cNvPr>
          <p:cNvPicPr>
            <a:picLocks noChangeAspect="1"/>
          </p:cNvPicPr>
          <p:nvPr/>
        </p:nvPicPr>
        <p:blipFill>
          <a:blip r:embed="rId2"/>
          <a:stretch>
            <a:fillRect/>
          </a:stretch>
        </p:blipFill>
        <p:spPr>
          <a:xfrm>
            <a:off x="1137146" y="2804712"/>
            <a:ext cx="10747834" cy="2558451"/>
          </a:xfrm>
          <a:prstGeom prst="rect">
            <a:avLst/>
          </a:prstGeom>
        </p:spPr>
      </p:pic>
    </p:spTree>
    <p:extLst>
      <p:ext uri="{BB962C8B-B14F-4D97-AF65-F5344CB8AC3E}">
        <p14:creationId xmlns:p14="http://schemas.microsoft.com/office/powerpoint/2010/main" val="42759243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74F598-5E33-4445-A4DF-0E1CF642B32C}"/>
              </a:ext>
            </a:extLst>
          </p:cNvPr>
          <p:cNvSpPr>
            <a:spLocks noGrp="1"/>
          </p:cNvSpPr>
          <p:nvPr>
            <p:ph type="title"/>
          </p:nvPr>
        </p:nvSpPr>
        <p:spPr/>
        <p:txBody>
          <a:bodyPr>
            <a:noAutofit/>
          </a:bodyPr>
          <a:lstStyle/>
          <a:p>
            <a:r>
              <a:rPr lang="en-US" altLang="zh-CN" sz="3600" dirty="0"/>
              <a:t>ETL Processing</a:t>
            </a:r>
            <a:br>
              <a:rPr lang="en-US" altLang="zh-CN" sz="3600" dirty="0"/>
            </a:br>
            <a:br>
              <a:rPr lang="en-US" altLang="zh-CN" sz="3600" dirty="0"/>
            </a:br>
            <a:endParaRPr lang="zh-CN" altLang="en-US" sz="3600" dirty="0"/>
          </a:p>
        </p:txBody>
      </p:sp>
      <p:sp>
        <p:nvSpPr>
          <p:cNvPr id="3" name="内容占位符 2">
            <a:extLst>
              <a:ext uri="{FF2B5EF4-FFF2-40B4-BE49-F238E27FC236}">
                <a16:creationId xmlns:a16="http://schemas.microsoft.com/office/drawing/2014/main" id="{E48B44D8-20A4-457A-A888-E0EE308974FC}"/>
              </a:ext>
            </a:extLst>
          </p:cNvPr>
          <p:cNvSpPr>
            <a:spLocks noGrp="1"/>
          </p:cNvSpPr>
          <p:nvPr>
            <p:ph idx="1"/>
          </p:nvPr>
        </p:nvSpPr>
        <p:spPr/>
        <p:txBody>
          <a:bodyPr>
            <a:normAutofit/>
          </a:bodyPr>
          <a:lstStyle/>
          <a:p>
            <a:r>
              <a:rPr lang="en-US" altLang="zh-CN" sz="2800" dirty="0"/>
              <a:t>Loading– </a:t>
            </a:r>
            <a:r>
              <a:rPr lang="en-US" altLang="zh-CN" sz="2800" dirty="0" err="1"/>
              <a:t>vaers</a:t>
            </a:r>
            <a:r>
              <a:rPr lang="en-US" altLang="zh-CN" sz="2800" dirty="0"/>
              <a:t> fact table</a:t>
            </a:r>
            <a:endParaRPr lang="zh-CN" altLang="en-US" sz="2800" dirty="0"/>
          </a:p>
        </p:txBody>
      </p:sp>
      <p:pic>
        <p:nvPicPr>
          <p:cNvPr id="6" name="图片 5">
            <a:extLst>
              <a:ext uri="{FF2B5EF4-FFF2-40B4-BE49-F238E27FC236}">
                <a16:creationId xmlns:a16="http://schemas.microsoft.com/office/drawing/2014/main" id="{6B1DA708-81E8-4EFD-91D0-AEA272D465C2}"/>
              </a:ext>
            </a:extLst>
          </p:cNvPr>
          <p:cNvPicPr>
            <a:picLocks noChangeAspect="1"/>
          </p:cNvPicPr>
          <p:nvPr/>
        </p:nvPicPr>
        <p:blipFill>
          <a:blip r:embed="rId2"/>
          <a:stretch>
            <a:fillRect/>
          </a:stretch>
        </p:blipFill>
        <p:spPr>
          <a:xfrm>
            <a:off x="5043641" y="1853754"/>
            <a:ext cx="6356677" cy="4826248"/>
          </a:xfrm>
          <a:prstGeom prst="rect">
            <a:avLst/>
          </a:prstGeom>
        </p:spPr>
      </p:pic>
    </p:spTree>
    <p:extLst>
      <p:ext uri="{BB962C8B-B14F-4D97-AF65-F5344CB8AC3E}">
        <p14:creationId xmlns:p14="http://schemas.microsoft.com/office/powerpoint/2010/main" val="22453735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74F598-5E33-4445-A4DF-0E1CF642B32C}"/>
              </a:ext>
            </a:extLst>
          </p:cNvPr>
          <p:cNvSpPr>
            <a:spLocks noGrp="1"/>
          </p:cNvSpPr>
          <p:nvPr>
            <p:ph type="title"/>
          </p:nvPr>
        </p:nvSpPr>
        <p:spPr/>
        <p:txBody>
          <a:bodyPr>
            <a:noAutofit/>
          </a:bodyPr>
          <a:lstStyle/>
          <a:p>
            <a:r>
              <a:rPr lang="en-US" altLang="zh-CN" sz="3600" dirty="0"/>
              <a:t>OLAP Analysis</a:t>
            </a:r>
            <a:br>
              <a:rPr lang="en-US" altLang="zh-CN" sz="3600" dirty="0"/>
            </a:br>
            <a:br>
              <a:rPr lang="en-US" altLang="zh-CN" sz="3600" dirty="0"/>
            </a:br>
            <a:endParaRPr lang="zh-CN" altLang="en-US" sz="3600" dirty="0"/>
          </a:p>
        </p:txBody>
      </p:sp>
      <p:pic>
        <p:nvPicPr>
          <p:cNvPr id="4" name="内容占位符 3">
            <a:extLst>
              <a:ext uri="{FF2B5EF4-FFF2-40B4-BE49-F238E27FC236}">
                <a16:creationId xmlns:a16="http://schemas.microsoft.com/office/drawing/2014/main" id="{492532B8-2A22-4DC0-ACAD-2682BC673B37}"/>
              </a:ext>
            </a:extLst>
          </p:cNvPr>
          <p:cNvPicPr>
            <a:picLocks noGrp="1" noChangeAspect="1"/>
          </p:cNvPicPr>
          <p:nvPr>
            <p:ph idx="1"/>
          </p:nvPr>
        </p:nvPicPr>
        <p:blipFill>
          <a:blip r:embed="rId3"/>
          <a:stretch>
            <a:fillRect/>
          </a:stretch>
        </p:blipFill>
        <p:spPr>
          <a:xfrm>
            <a:off x="1451579" y="1936115"/>
            <a:ext cx="7961154" cy="3449638"/>
          </a:xfrm>
        </p:spPr>
      </p:pic>
    </p:spTree>
    <p:extLst>
      <p:ext uri="{BB962C8B-B14F-4D97-AF65-F5344CB8AC3E}">
        <p14:creationId xmlns:p14="http://schemas.microsoft.com/office/powerpoint/2010/main" val="719710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74F598-5E33-4445-A4DF-0E1CF642B32C}"/>
              </a:ext>
            </a:extLst>
          </p:cNvPr>
          <p:cNvSpPr>
            <a:spLocks noGrp="1"/>
          </p:cNvSpPr>
          <p:nvPr>
            <p:ph type="title"/>
          </p:nvPr>
        </p:nvSpPr>
        <p:spPr/>
        <p:txBody>
          <a:bodyPr>
            <a:noAutofit/>
          </a:bodyPr>
          <a:lstStyle/>
          <a:p>
            <a:r>
              <a:rPr lang="en-US" altLang="zh-CN" sz="3600" dirty="0"/>
              <a:t>OLAP Analysis</a:t>
            </a:r>
            <a:br>
              <a:rPr lang="en-US" altLang="zh-CN" sz="3600" dirty="0"/>
            </a:br>
            <a:br>
              <a:rPr lang="en-US" altLang="zh-CN" sz="3600" dirty="0"/>
            </a:br>
            <a:endParaRPr lang="zh-CN" altLang="en-US" sz="3600" dirty="0"/>
          </a:p>
        </p:txBody>
      </p:sp>
      <p:pic>
        <p:nvPicPr>
          <p:cNvPr id="4" name="内容占位符 3">
            <a:extLst>
              <a:ext uri="{FF2B5EF4-FFF2-40B4-BE49-F238E27FC236}">
                <a16:creationId xmlns:a16="http://schemas.microsoft.com/office/drawing/2014/main" id="{9F39A138-62EC-4FC7-BF8C-E67E95A2A14B}"/>
              </a:ext>
            </a:extLst>
          </p:cNvPr>
          <p:cNvPicPr>
            <a:picLocks noGrp="1" noChangeAspect="1"/>
          </p:cNvPicPr>
          <p:nvPr>
            <p:ph idx="1"/>
          </p:nvPr>
        </p:nvPicPr>
        <p:blipFill>
          <a:blip r:embed="rId3"/>
          <a:stretch>
            <a:fillRect/>
          </a:stretch>
        </p:blipFill>
        <p:spPr>
          <a:xfrm>
            <a:off x="1451578" y="1853753"/>
            <a:ext cx="8435371" cy="5435469"/>
          </a:xfrm>
        </p:spPr>
      </p:pic>
    </p:spTree>
    <p:extLst>
      <p:ext uri="{BB962C8B-B14F-4D97-AF65-F5344CB8AC3E}">
        <p14:creationId xmlns:p14="http://schemas.microsoft.com/office/powerpoint/2010/main" val="15495873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74F598-5E33-4445-A4DF-0E1CF642B32C}"/>
              </a:ext>
            </a:extLst>
          </p:cNvPr>
          <p:cNvSpPr>
            <a:spLocks noGrp="1"/>
          </p:cNvSpPr>
          <p:nvPr>
            <p:ph type="title"/>
          </p:nvPr>
        </p:nvSpPr>
        <p:spPr/>
        <p:txBody>
          <a:bodyPr>
            <a:noAutofit/>
          </a:bodyPr>
          <a:lstStyle/>
          <a:p>
            <a:r>
              <a:rPr lang="en-US" altLang="zh-CN" sz="3600" dirty="0"/>
              <a:t>OLAP Analysis</a:t>
            </a:r>
            <a:br>
              <a:rPr lang="en-US" altLang="zh-CN" sz="3600" dirty="0"/>
            </a:br>
            <a:br>
              <a:rPr lang="en-US" altLang="zh-CN" sz="3600" dirty="0"/>
            </a:br>
            <a:endParaRPr lang="zh-CN" altLang="en-US" sz="3600" dirty="0"/>
          </a:p>
        </p:txBody>
      </p:sp>
      <p:sp>
        <p:nvSpPr>
          <p:cNvPr id="9" name="内容占位符 8">
            <a:extLst>
              <a:ext uri="{FF2B5EF4-FFF2-40B4-BE49-F238E27FC236}">
                <a16:creationId xmlns:a16="http://schemas.microsoft.com/office/drawing/2014/main" id="{077CA36C-3799-4935-AB46-5E7E4CE446A5}"/>
              </a:ext>
            </a:extLst>
          </p:cNvPr>
          <p:cNvSpPr>
            <a:spLocks noGrp="1"/>
          </p:cNvSpPr>
          <p:nvPr>
            <p:ph idx="1"/>
          </p:nvPr>
        </p:nvSpPr>
        <p:spPr/>
        <p:txBody>
          <a:bodyPr/>
          <a:lstStyle/>
          <a:p>
            <a:endParaRPr lang="zh-CN" altLang="en-US"/>
          </a:p>
        </p:txBody>
      </p:sp>
      <p:pic>
        <p:nvPicPr>
          <p:cNvPr id="11" name="图片 10">
            <a:extLst>
              <a:ext uri="{FF2B5EF4-FFF2-40B4-BE49-F238E27FC236}">
                <a16:creationId xmlns:a16="http://schemas.microsoft.com/office/drawing/2014/main" id="{DA293DA1-ACA2-481F-ACFA-8E831F29DD0D}"/>
              </a:ext>
            </a:extLst>
          </p:cNvPr>
          <p:cNvPicPr>
            <a:picLocks noChangeAspect="1"/>
          </p:cNvPicPr>
          <p:nvPr/>
        </p:nvPicPr>
        <p:blipFill>
          <a:blip r:embed="rId3"/>
          <a:stretch>
            <a:fillRect/>
          </a:stretch>
        </p:blipFill>
        <p:spPr>
          <a:xfrm>
            <a:off x="2160270" y="438777"/>
            <a:ext cx="9332295" cy="5980445"/>
          </a:xfrm>
          <a:prstGeom prst="rect">
            <a:avLst/>
          </a:prstGeom>
        </p:spPr>
      </p:pic>
    </p:spTree>
    <p:extLst>
      <p:ext uri="{BB962C8B-B14F-4D97-AF65-F5344CB8AC3E}">
        <p14:creationId xmlns:p14="http://schemas.microsoft.com/office/powerpoint/2010/main" val="20712800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74F598-5E33-4445-A4DF-0E1CF642B32C}"/>
              </a:ext>
            </a:extLst>
          </p:cNvPr>
          <p:cNvSpPr>
            <a:spLocks noGrp="1"/>
          </p:cNvSpPr>
          <p:nvPr>
            <p:ph type="title"/>
          </p:nvPr>
        </p:nvSpPr>
        <p:spPr/>
        <p:txBody>
          <a:bodyPr>
            <a:noAutofit/>
          </a:bodyPr>
          <a:lstStyle/>
          <a:p>
            <a:r>
              <a:rPr lang="en-US" altLang="zh-CN" sz="3600" dirty="0"/>
              <a:t>Data Warehouse Introduction</a:t>
            </a:r>
            <a:br>
              <a:rPr lang="en-US" altLang="zh-CN" sz="3600" dirty="0"/>
            </a:br>
            <a:endParaRPr lang="zh-CN" altLang="en-US" sz="3600" dirty="0"/>
          </a:p>
        </p:txBody>
      </p:sp>
      <p:sp>
        <p:nvSpPr>
          <p:cNvPr id="5" name="文本框 4">
            <a:extLst>
              <a:ext uri="{FF2B5EF4-FFF2-40B4-BE49-F238E27FC236}">
                <a16:creationId xmlns:a16="http://schemas.microsoft.com/office/drawing/2014/main" id="{ECBBB5FD-66B4-43A1-8E74-16B735245691}"/>
              </a:ext>
            </a:extLst>
          </p:cNvPr>
          <p:cNvSpPr txBox="1"/>
          <p:nvPr/>
        </p:nvSpPr>
        <p:spPr>
          <a:xfrm>
            <a:off x="7202078" y="2083324"/>
            <a:ext cx="4062953" cy="2031325"/>
          </a:xfrm>
          <a:prstGeom prst="rect">
            <a:avLst/>
          </a:prstGeom>
          <a:noFill/>
        </p:spPr>
        <p:txBody>
          <a:bodyPr wrap="square" rtlCol="0">
            <a:spAutoFit/>
          </a:bodyPr>
          <a:lstStyle/>
          <a:p>
            <a:r>
              <a:rPr lang="en-US" altLang="zh-CN" sz="1800" kern="100" dirty="0">
                <a:effectLst/>
                <a:latin typeface="Verdana" panose="020B0604030504040204" pitchFamily="34" charset="0"/>
                <a:ea typeface="等线" panose="02010600030101010101" pitchFamily="2" charset="-122"/>
                <a:cs typeface="Times New Roman" panose="02020603050405020304" pitchFamily="18" charset="0"/>
              </a:rPr>
              <a:t>An integrated, subject-oriented, time-variant, nonvolatile database that</a:t>
            </a:r>
            <a:r>
              <a:rPr lang="en-US" altLang="zh-CN" sz="1800" kern="0" dirty="0">
                <a:solidFill>
                  <a:srgbClr val="000000"/>
                </a:solidFill>
                <a:effectLst/>
                <a:latin typeface="Verdana" panose="020B0604030504040204" pitchFamily="34" charset="0"/>
                <a:ea typeface="宋体" panose="02010600030101010101" pitchFamily="2" charset="-122"/>
                <a:cs typeface="宋体" panose="02010600030101010101" pitchFamily="2" charset="-122"/>
              </a:rPr>
              <a:t> provides support for decision making.</a:t>
            </a:r>
          </a:p>
          <a:p>
            <a:endParaRPr lang="en-US" altLang="zh-CN" sz="1800" kern="0" dirty="0">
              <a:solidFill>
                <a:srgbClr val="000000"/>
              </a:solidFill>
              <a:effectLst/>
              <a:latin typeface="Verdana" panose="020B0604030504040204" pitchFamily="34" charset="0"/>
              <a:ea typeface="宋体" panose="02010600030101010101" pitchFamily="2" charset="-122"/>
              <a:cs typeface="Times New Roman" panose="02020603050405020304" pitchFamily="18" charset="0"/>
            </a:endParaRPr>
          </a:p>
          <a:p>
            <a:endParaRPr lang="zh-CN" altLang="zh-CN" sz="1800" kern="100" dirty="0">
              <a:effectLst/>
              <a:latin typeface="Verdana" panose="020B0604030504040204" pitchFamily="34" charset="0"/>
              <a:ea typeface="等线" panose="02010600030101010101" pitchFamily="2" charset="-122"/>
              <a:cs typeface="Times New Roman" panose="02020603050405020304" pitchFamily="18" charset="0"/>
            </a:endParaRPr>
          </a:p>
          <a:p>
            <a:endParaRPr lang="zh-CN" altLang="en-US" dirty="0"/>
          </a:p>
        </p:txBody>
      </p:sp>
      <p:sp>
        <p:nvSpPr>
          <p:cNvPr id="7" name="内容占位符 6">
            <a:extLst>
              <a:ext uri="{FF2B5EF4-FFF2-40B4-BE49-F238E27FC236}">
                <a16:creationId xmlns:a16="http://schemas.microsoft.com/office/drawing/2014/main" id="{426381EB-441F-46F3-A51E-7F4E7CC2A6E0}"/>
              </a:ext>
            </a:extLst>
          </p:cNvPr>
          <p:cNvSpPr>
            <a:spLocks noGrp="1"/>
          </p:cNvSpPr>
          <p:nvPr>
            <p:ph idx="1"/>
          </p:nvPr>
        </p:nvSpPr>
        <p:spPr/>
        <p:txBody>
          <a:bodyPr/>
          <a:lstStyle/>
          <a:p>
            <a:endParaRPr lang="en-US" altLang="zh-CN" dirty="0"/>
          </a:p>
          <a:p>
            <a:endParaRPr lang="zh-CN" altLang="en-US" dirty="0"/>
          </a:p>
        </p:txBody>
      </p:sp>
      <p:pic>
        <p:nvPicPr>
          <p:cNvPr id="8" name="内容占位符 3">
            <a:extLst>
              <a:ext uri="{FF2B5EF4-FFF2-40B4-BE49-F238E27FC236}">
                <a16:creationId xmlns:a16="http://schemas.microsoft.com/office/drawing/2014/main" id="{60973882-03FF-4AF7-BB13-1E9AD86E5DE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51579" y="1931283"/>
            <a:ext cx="5510663" cy="4017030"/>
          </a:xfrm>
          <a:prstGeom prst="rect">
            <a:avLst/>
          </a:prstGeom>
          <a:noFill/>
          <a:ln>
            <a:noFill/>
          </a:ln>
        </p:spPr>
      </p:pic>
    </p:spTree>
    <p:extLst>
      <p:ext uri="{BB962C8B-B14F-4D97-AF65-F5344CB8AC3E}">
        <p14:creationId xmlns:p14="http://schemas.microsoft.com/office/powerpoint/2010/main" val="41595098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74F598-5E33-4445-A4DF-0E1CF642B32C}"/>
              </a:ext>
            </a:extLst>
          </p:cNvPr>
          <p:cNvSpPr>
            <a:spLocks noGrp="1"/>
          </p:cNvSpPr>
          <p:nvPr>
            <p:ph type="title"/>
          </p:nvPr>
        </p:nvSpPr>
        <p:spPr/>
        <p:txBody>
          <a:bodyPr>
            <a:noAutofit/>
          </a:bodyPr>
          <a:lstStyle/>
          <a:p>
            <a:r>
              <a:rPr lang="en-US" altLang="zh-CN" sz="3600" dirty="0"/>
              <a:t>OLAP Analysis</a:t>
            </a:r>
            <a:br>
              <a:rPr lang="en-US" altLang="zh-CN" sz="3600" dirty="0"/>
            </a:br>
            <a:br>
              <a:rPr lang="en-US" altLang="zh-CN" sz="3600" dirty="0"/>
            </a:br>
            <a:endParaRPr lang="zh-CN" altLang="en-US" sz="3600" dirty="0"/>
          </a:p>
        </p:txBody>
      </p:sp>
      <p:pic>
        <p:nvPicPr>
          <p:cNvPr id="4" name="内容占位符 3">
            <a:extLst>
              <a:ext uri="{FF2B5EF4-FFF2-40B4-BE49-F238E27FC236}">
                <a16:creationId xmlns:a16="http://schemas.microsoft.com/office/drawing/2014/main" id="{90883781-F115-4439-BB36-347052F5C9D4}"/>
              </a:ext>
            </a:extLst>
          </p:cNvPr>
          <p:cNvPicPr>
            <a:picLocks noGrp="1" noChangeAspect="1"/>
          </p:cNvPicPr>
          <p:nvPr>
            <p:ph idx="1"/>
          </p:nvPr>
        </p:nvPicPr>
        <p:blipFill>
          <a:blip r:embed="rId3"/>
          <a:stretch>
            <a:fillRect/>
          </a:stretch>
        </p:blipFill>
        <p:spPr>
          <a:xfrm>
            <a:off x="3548876" y="1043288"/>
            <a:ext cx="7732901" cy="5096845"/>
          </a:xfrm>
        </p:spPr>
      </p:pic>
    </p:spTree>
    <p:extLst>
      <p:ext uri="{BB962C8B-B14F-4D97-AF65-F5344CB8AC3E}">
        <p14:creationId xmlns:p14="http://schemas.microsoft.com/office/powerpoint/2010/main" val="41481087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74F598-5E33-4445-A4DF-0E1CF642B32C}"/>
              </a:ext>
            </a:extLst>
          </p:cNvPr>
          <p:cNvSpPr>
            <a:spLocks noGrp="1"/>
          </p:cNvSpPr>
          <p:nvPr>
            <p:ph type="title"/>
          </p:nvPr>
        </p:nvSpPr>
        <p:spPr/>
        <p:txBody>
          <a:bodyPr>
            <a:noAutofit/>
          </a:bodyPr>
          <a:lstStyle/>
          <a:p>
            <a:r>
              <a:rPr lang="en-US" altLang="zh-CN" sz="3600" dirty="0"/>
              <a:t>OLAP Analysis</a:t>
            </a:r>
            <a:br>
              <a:rPr lang="en-US" altLang="zh-CN" sz="3600" dirty="0"/>
            </a:br>
            <a:br>
              <a:rPr lang="en-US" altLang="zh-CN" sz="3600" dirty="0"/>
            </a:br>
            <a:endParaRPr lang="zh-CN" altLang="en-US" sz="3600" dirty="0"/>
          </a:p>
        </p:txBody>
      </p:sp>
      <p:sp>
        <p:nvSpPr>
          <p:cNvPr id="9" name="内容占位符 8">
            <a:extLst>
              <a:ext uri="{FF2B5EF4-FFF2-40B4-BE49-F238E27FC236}">
                <a16:creationId xmlns:a16="http://schemas.microsoft.com/office/drawing/2014/main" id="{077CA36C-3799-4935-AB46-5E7E4CE446A5}"/>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17A0005A-4944-424B-8193-6B4C3DBCF5E8}"/>
              </a:ext>
            </a:extLst>
          </p:cNvPr>
          <p:cNvPicPr>
            <a:picLocks noChangeAspect="1"/>
          </p:cNvPicPr>
          <p:nvPr/>
        </p:nvPicPr>
        <p:blipFill>
          <a:blip r:embed="rId3"/>
          <a:stretch>
            <a:fillRect/>
          </a:stretch>
        </p:blipFill>
        <p:spPr>
          <a:xfrm>
            <a:off x="2208677" y="1472534"/>
            <a:ext cx="9603275" cy="4848255"/>
          </a:xfrm>
          <a:prstGeom prst="rect">
            <a:avLst/>
          </a:prstGeom>
        </p:spPr>
      </p:pic>
    </p:spTree>
    <p:extLst>
      <p:ext uri="{BB962C8B-B14F-4D97-AF65-F5344CB8AC3E}">
        <p14:creationId xmlns:p14="http://schemas.microsoft.com/office/powerpoint/2010/main" val="7893603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74F598-5E33-4445-A4DF-0E1CF642B32C}"/>
              </a:ext>
            </a:extLst>
          </p:cNvPr>
          <p:cNvSpPr>
            <a:spLocks noGrp="1"/>
          </p:cNvSpPr>
          <p:nvPr>
            <p:ph type="title"/>
          </p:nvPr>
        </p:nvSpPr>
        <p:spPr/>
        <p:txBody>
          <a:bodyPr>
            <a:noAutofit/>
          </a:bodyPr>
          <a:lstStyle/>
          <a:p>
            <a:r>
              <a:rPr lang="en-US" altLang="zh-CN" sz="3600" dirty="0" err="1"/>
              <a:t>SuMMARY</a:t>
            </a:r>
            <a:br>
              <a:rPr lang="en-US" altLang="zh-CN" sz="3600" dirty="0"/>
            </a:br>
            <a:br>
              <a:rPr lang="en-US" altLang="zh-CN" sz="3600" dirty="0"/>
            </a:br>
            <a:endParaRPr lang="zh-CN" altLang="en-US" sz="3600" dirty="0"/>
          </a:p>
        </p:txBody>
      </p:sp>
      <p:sp>
        <p:nvSpPr>
          <p:cNvPr id="3" name="内容占位符 2">
            <a:extLst>
              <a:ext uri="{FF2B5EF4-FFF2-40B4-BE49-F238E27FC236}">
                <a16:creationId xmlns:a16="http://schemas.microsoft.com/office/drawing/2014/main" id="{E48B44D8-20A4-457A-A888-E0EE308974FC}"/>
              </a:ext>
            </a:extLst>
          </p:cNvPr>
          <p:cNvSpPr>
            <a:spLocks noGrp="1"/>
          </p:cNvSpPr>
          <p:nvPr>
            <p:ph idx="1"/>
          </p:nvPr>
        </p:nvSpPr>
        <p:spPr/>
        <p:txBody>
          <a:bodyPr>
            <a:normAutofit/>
          </a:bodyPr>
          <a:lstStyle/>
          <a:p>
            <a:r>
              <a:rPr lang="en-US" altLang="zh-CN" sz="2800" dirty="0"/>
              <a:t>What I have lean</a:t>
            </a:r>
          </a:p>
          <a:p>
            <a:endParaRPr lang="en-US" altLang="zh-CN" sz="2800" dirty="0"/>
          </a:p>
          <a:p>
            <a:r>
              <a:rPr lang="en-US" altLang="zh-CN" sz="2800" dirty="0"/>
              <a:t>Some challenge</a:t>
            </a:r>
          </a:p>
          <a:p>
            <a:endParaRPr lang="en-US" altLang="zh-CN" sz="2800" dirty="0"/>
          </a:p>
          <a:p>
            <a:r>
              <a:rPr lang="en-US" altLang="zh-CN" sz="2800" dirty="0"/>
              <a:t>Problems when I finish my final project</a:t>
            </a:r>
            <a:endParaRPr lang="zh-CN" altLang="en-US" sz="2800" dirty="0"/>
          </a:p>
        </p:txBody>
      </p:sp>
    </p:spTree>
    <p:extLst>
      <p:ext uri="{BB962C8B-B14F-4D97-AF65-F5344CB8AC3E}">
        <p14:creationId xmlns:p14="http://schemas.microsoft.com/office/powerpoint/2010/main" val="26154871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74F598-5E33-4445-A4DF-0E1CF642B32C}"/>
              </a:ext>
            </a:extLst>
          </p:cNvPr>
          <p:cNvSpPr>
            <a:spLocks noGrp="1"/>
          </p:cNvSpPr>
          <p:nvPr>
            <p:ph type="title"/>
          </p:nvPr>
        </p:nvSpPr>
        <p:spPr/>
        <p:txBody>
          <a:bodyPr>
            <a:noAutofit/>
          </a:bodyPr>
          <a:lstStyle/>
          <a:p>
            <a:r>
              <a:rPr lang="en-US" altLang="zh-CN" sz="3600" dirty="0" err="1"/>
              <a:t>SuMMARY</a:t>
            </a:r>
            <a:br>
              <a:rPr lang="en-US" altLang="zh-CN" sz="3600" dirty="0"/>
            </a:br>
            <a:br>
              <a:rPr lang="en-US" altLang="zh-CN" sz="3600" dirty="0"/>
            </a:br>
            <a:endParaRPr lang="zh-CN" altLang="en-US" sz="3600" dirty="0"/>
          </a:p>
        </p:txBody>
      </p:sp>
      <p:sp>
        <p:nvSpPr>
          <p:cNvPr id="3" name="内容占位符 2">
            <a:extLst>
              <a:ext uri="{FF2B5EF4-FFF2-40B4-BE49-F238E27FC236}">
                <a16:creationId xmlns:a16="http://schemas.microsoft.com/office/drawing/2014/main" id="{E48B44D8-20A4-457A-A888-E0EE308974FC}"/>
              </a:ext>
            </a:extLst>
          </p:cNvPr>
          <p:cNvSpPr>
            <a:spLocks noGrp="1"/>
          </p:cNvSpPr>
          <p:nvPr>
            <p:ph idx="1"/>
          </p:nvPr>
        </p:nvSpPr>
        <p:spPr/>
        <p:txBody>
          <a:bodyPr>
            <a:normAutofit/>
          </a:bodyPr>
          <a:lstStyle/>
          <a:p>
            <a:r>
              <a:rPr lang="en-US" altLang="zh-CN" sz="2800" dirty="0"/>
              <a:t>What I have lean</a:t>
            </a:r>
          </a:p>
          <a:p>
            <a:pPr>
              <a:buFont typeface="Wingdings" panose="05000000000000000000" pitchFamily="2" charset="2"/>
              <a:buChar char="p"/>
            </a:pPr>
            <a:r>
              <a:rPr lang="en-US" altLang="zh-CN" sz="1800" dirty="0">
                <a:latin typeface="Verdana" panose="020B0604030504040204" pitchFamily="34" charset="0"/>
                <a:ea typeface="等线" panose="02010600030101010101" pitchFamily="2" charset="-122"/>
                <a:cs typeface="Times New Roman" panose="02020603050405020304" pitchFamily="18" charset="0"/>
              </a:rPr>
              <a:t>Design data warehouse</a:t>
            </a:r>
          </a:p>
          <a:p>
            <a:pPr marL="0" indent="0">
              <a:buNone/>
            </a:pPr>
            <a:endParaRPr lang="en-US" altLang="zh-CN" sz="1800" dirty="0">
              <a:latin typeface="Verdana" panose="020B0604030504040204" pitchFamily="34" charset="0"/>
              <a:ea typeface="等线" panose="02010600030101010101" pitchFamily="2" charset="-122"/>
              <a:cs typeface="Times New Roman" panose="02020603050405020304" pitchFamily="18" charset="0"/>
            </a:endParaRPr>
          </a:p>
          <a:p>
            <a:pPr>
              <a:buFont typeface="Wingdings" panose="05000000000000000000" pitchFamily="2" charset="2"/>
              <a:buChar char="p"/>
            </a:pPr>
            <a:r>
              <a:rPr lang="en-US" altLang="zh-CN" sz="1800" dirty="0">
                <a:latin typeface="Verdana" panose="020B0604030504040204" pitchFamily="34" charset="0"/>
                <a:ea typeface="等线" panose="02010600030101010101" pitchFamily="2" charset="-122"/>
                <a:cs typeface="Times New Roman" panose="02020603050405020304" pitchFamily="18" charset="0"/>
              </a:rPr>
              <a:t>ETL processing</a:t>
            </a:r>
          </a:p>
          <a:p>
            <a:pPr>
              <a:buFont typeface="Wingdings" panose="05000000000000000000" pitchFamily="2" charset="2"/>
              <a:buChar char="p"/>
            </a:pPr>
            <a:endParaRPr lang="en-US" altLang="zh-CN" sz="1800" dirty="0">
              <a:latin typeface="Verdana" panose="020B0604030504040204" pitchFamily="34" charset="0"/>
              <a:ea typeface="等线" panose="02010600030101010101" pitchFamily="2" charset="-122"/>
              <a:cs typeface="Times New Roman" panose="02020603050405020304" pitchFamily="18" charset="0"/>
            </a:endParaRPr>
          </a:p>
          <a:p>
            <a:pPr>
              <a:buFont typeface="Wingdings" panose="05000000000000000000" pitchFamily="2" charset="2"/>
              <a:buChar char="p"/>
            </a:pPr>
            <a:r>
              <a:rPr lang="en-US" altLang="zh-CN" sz="1800" dirty="0">
                <a:latin typeface="Verdana" panose="020B0604030504040204" pitchFamily="34" charset="0"/>
                <a:ea typeface="等线" panose="02010600030101010101" pitchFamily="2" charset="-122"/>
                <a:cs typeface="Times New Roman" panose="02020603050405020304" pitchFamily="18" charset="0"/>
              </a:rPr>
              <a:t>OLAP analysis to answer business problems</a:t>
            </a:r>
          </a:p>
          <a:p>
            <a:pPr>
              <a:buFont typeface="Wingdings" panose="05000000000000000000" pitchFamily="2" charset="2"/>
              <a:buChar char="p"/>
            </a:pPr>
            <a:endParaRPr lang="zh-CN" altLang="en-US" sz="1800" dirty="0">
              <a:latin typeface="Verdana" panose="020B0604030504040204" pitchFamily="34" charset="0"/>
              <a:ea typeface="等线" panose="02010600030101010101" pitchFamily="2" charset="-122"/>
              <a:cs typeface="Times New Roman" panose="02020603050405020304" pitchFamily="18" charset="0"/>
            </a:endParaRPr>
          </a:p>
          <a:p>
            <a:pPr marL="0" indent="0">
              <a:buNone/>
            </a:pPr>
            <a:endParaRPr lang="en-US" altLang="zh-CN" sz="1800" dirty="0">
              <a:latin typeface="Verdana" panose="020B0604030504040204" pitchFamily="34" charset="0"/>
              <a:ea typeface="等线" panose="02010600030101010101" pitchFamily="2" charset="-122"/>
              <a:cs typeface="Times New Roman" panose="02020603050405020304" pitchFamily="18" charset="0"/>
            </a:endParaRPr>
          </a:p>
          <a:p>
            <a:endParaRPr lang="en-US" altLang="zh-CN" sz="2800" dirty="0"/>
          </a:p>
        </p:txBody>
      </p:sp>
    </p:spTree>
    <p:extLst>
      <p:ext uri="{BB962C8B-B14F-4D97-AF65-F5344CB8AC3E}">
        <p14:creationId xmlns:p14="http://schemas.microsoft.com/office/powerpoint/2010/main" val="14446985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74F598-5E33-4445-A4DF-0E1CF642B32C}"/>
              </a:ext>
            </a:extLst>
          </p:cNvPr>
          <p:cNvSpPr>
            <a:spLocks noGrp="1"/>
          </p:cNvSpPr>
          <p:nvPr>
            <p:ph type="title"/>
          </p:nvPr>
        </p:nvSpPr>
        <p:spPr/>
        <p:txBody>
          <a:bodyPr>
            <a:noAutofit/>
          </a:bodyPr>
          <a:lstStyle/>
          <a:p>
            <a:r>
              <a:rPr lang="en-US" altLang="zh-CN" sz="3600" dirty="0" err="1"/>
              <a:t>SuMMARY</a:t>
            </a:r>
            <a:br>
              <a:rPr lang="en-US" altLang="zh-CN" sz="3600" dirty="0"/>
            </a:br>
            <a:br>
              <a:rPr lang="en-US" altLang="zh-CN" sz="3600" dirty="0"/>
            </a:br>
            <a:endParaRPr lang="zh-CN" altLang="en-US" sz="3600" dirty="0"/>
          </a:p>
        </p:txBody>
      </p:sp>
      <p:sp>
        <p:nvSpPr>
          <p:cNvPr id="3" name="内容占位符 2">
            <a:extLst>
              <a:ext uri="{FF2B5EF4-FFF2-40B4-BE49-F238E27FC236}">
                <a16:creationId xmlns:a16="http://schemas.microsoft.com/office/drawing/2014/main" id="{E48B44D8-20A4-457A-A888-E0EE308974FC}"/>
              </a:ext>
            </a:extLst>
          </p:cNvPr>
          <p:cNvSpPr>
            <a:spLocks noGrp="1"/>
          </p:cNvSpPr>
          <p:nvPr>
            <p:ph idx="1"/>
          </p:nvPr>
        </p:nvSpPr>
        <p:spPr/>
        <p:txBody>
          <a:bodyPr>
            <a:normAutofit lnSpcReduction="10000"/>
          </a:bodyPr>
          <a:lstStyle/>
          <a:p>
            <a:r>
              <a:rPr lang="en-US" altLang="zh-CN" sz="2800" dirty="0"/>
              <a:t>Some challenge</a:t>
            </a:r>
          </a:p>
          <a:p>
            <a:pPr>
              <a:buFont typeface="Wingdings" panose="05000000000000000000" pitchFamily="2" charset="2"/>
              <a:buChar char="p"/>
            </a:pPr>
            <a:r>
              <a:rPr lang="en-US" altLang="zh-CN" sz="1800" dirty="0">
                <a:latin typeface="Verdana" panose="020B0604030504040204" pitchFamily="34" charset="0"/>
                <a:ea typeface="等线" panose="02010600030101010101" pitchFamily="2" charset="-122"/>
                <a:cs typeface="Times New Roman" panose="02020603050405020304" pitchFamily="18" charset="0"/>
              </a:rPr>
              <a:t>Design data warehouse– how to choose dimensions, how to design fact measures</a:t>
            </a:r>
          </a:p>
          <a:p>
            <a:pPr marL="0" indent="0">
              <a:buNone/>
            </a:pPr>
            <a:endParaRPr lang="en-US" altLang="zh-CN" sz="1800" dirty="0">
              <a:latin typeface="Verdana" panose="020B0604030504040204" pitchFamily="34" charset="0"/>
              <a:ea typeface="等线" panose="02010600030101010101" pitchFamily="2" charset="-122"/>
              <a:cs typeface="Times New Roman" panose="02020603050405020304" pitchFamily="18" charset="0"/>
            </a:endParaRPr>
          </a:p>
          <a:p>
            <a:pPr>
              <a:buFont typeface="Wingdings" panose="05000000000000000000" pitchFamily="2" charset="2"/>
              <a:buChar char="p"/>
            </a:pPr>
            <a:r>
              <a:rPr lang="en-US" altLang="zh-CN" sz="1800" dirty="0">
                <a:latin typeface="Verdana" panose="020B0604030504040204" pitchFamily="34" charset="0"/>
                <a:ea typeface="等线" panose="02010600030101010101" pitchFamily="2" charset="-122"/>
                <a:cs typeface="Times New Roman" panose="02020603050405020304" pitchFamily="18" charset="0"/>
              </a:rPr>
              <a:t>ETL processing— extraction and transformation are very key steps, data cleansing need a lot of time</a:t>
            </a:r>
          </a:p>
          <a:p>
            <a:pPr>
              <a:buFont typeface="Wingdings" panose="05000000000000000000" pitchFamily="2" charset="2"/>
              <a:buChar char="p"/>
            </a:pPr>
            <a:endParaRPr lang="en-US" altLang="zh-CN" sz="1800" dirty="0">
              <a:latin typeface="Verdana" panose="020B0604030504040204" pitchFamily="34" charset="0"/>
              <a:ea typeface="等线" panose="02010600030101010101" pitchFamily="2" charset="-122"/>
              <a:cs typeface="Times New Roman" panose="02020603050405020304" pitchFamily="18" charset="0"/>
            </a:endParaRPr>
          </a:p>
          <a:p>
            <a:pPr>
              <a:buFont typeface="Wingdings" panose="05000000000000000000" pitchFamily="2" charset="2"/>
              <a:buChar char="p"/>
            </a:pPr>
            <a:r>
              <a:rPr lang="en-US" altLang="zh-CN" sz="1800" dirty="0">
                <a:latin typeface="Verdana" panose="020B0604030504040204" pitchFamily="34" charset="0"/>
                <a:ea typeface="等线" panose="02010600030101010101" pitchFamily="2" charset="-122"/>
                <a:cs typeface="Times New Roman" panose="02020603050405020304" pitchFamily="18" charset="0"/>
              </a:rPr>
              <a:t>OLAP analysis to answer business problems— </a:t>
            </a:r>
            <a:r>
              <a:rPr lang="en-US" altLang="zh-CN" sz="1800" dirty="0" err="1">
                <a:latin typeface="Verdana" panose="020B0604030504040204" pitchFamily="34" charset="0"/>
                <a:ea typeface="等线" panose="02010600030101010101" pitchFamily="2" charset="-122"/>
                <a:cs typeface="Times New Roman" panose="02020603050405020304" pitchFamily="18" charset="0"/>
              </a:rPr>
              <a:t>sql</a:t>
            </a:r>
            <a:r>
              <a:rPr lang="en-US" altLang="zh-CN" sz="1800" dirty="0">
                <a:latin typeface="Verdana" panose="020B0604030504040204" pitchFamily="34" charset="0"/>
                <a:ea typeface="等线" panose="02010600030101010101" pitchFamily="2" charset="-122"/>
                <a:cs typeface="Times New Roman" panose="02020603050405020304" pitchFamily="18" charset="0"/>
              </a:rPr>
              <a:t> technology</a:t>
            </a:r>
            <a:endParaRPr lang="zh-CN" altLang="en-US" sz="1800" dirty="0">
              <a:latin typeface="Verdana" panose="020B0604030504040204" pitchFamily="34" charset="0"/>
              <a:ea typeface="等线" panose="02010600030101010101" pitchFamily="2" charset="-122"/>
              <a:cs typeface="Times New Roman" panose="02020603050405020304" pitchFamily="18" charset="0"/>
            </a:endParaRPr>
          </a:p>
          <a:p>
            <a:pPr marL="0" indent="0">
              <a:buNone/>
            </a:pPr>
            <a:endParaRPr lang="en-US" altLang="zh-CN" sz="1800" dirty="0">
              <a:latin typeface="Verdana" panose="020B0604030504040204" pitchFamily="34" charset="0"/>
              <a:ea typeface="等线" panose="02010600030101010101" pitchFamily="2" charset="-122"/>
              <a:cs typeface="Times New Roman" panose="02020603050405020304" pitchFamily="18" charset="0"/>
            </a:endParaRPr>
          </a:p>
          <a:p>
            <a:endParaRPr lang="en-US" altLang="zh-CN" sz="2800" dirty="0"/>
          </a:p>
        </p:txBody>
      </p:sp>
    </p:spTree>
    <p:extLst>
      <p:ext uri="{BB962C8B-B14F-4D97-AF65-F5344CB8AC3E}">
        <p14:creationId xmlns:p14="http://schemas.microsoft.com/office/powerpoint/2010/main" val="4065685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74F598-5E33-4445-A4DF-0E1CF642B32C}"/>
              </a:ext>
            </a:extLst>
          </p:cNvPr>
          <p:cNvSpPr>
            <a:spLocks noGrp="1"/>
          </p:cNvSpPr>
          <p:nvPr>
            <p:ph type="title"/>
          </p:nvPr>
        </p:nvSpPr>
        <p:spPr/>
        <p:txBody>
          <a:bodyPr>
            <a:noAutofit/>
          </a:bodyPr>
          <a:lstStyle/>
          <a:p>
            <a:r>
              <a:rPr lang="en-US" altLang="zh-CN" sz="3600" dirty="0" err="1"/>
              <a:t>SuMMARY</a:t>
            </a:r>
            <a:br>
              <a:rPr lang="en-US" altLang="zh-CN" sz="3600" dirty="0"/>
            </a:br>
            <a:br>
              <a:rPr lang="en-US" altLang="zh-CN" sz="3600" dirty="0"/>
            </a:br>
            <a:endParaRPr lang="zh-CN" altLang="en-US" sz="3600" dirty="0"/>
          </a:p>
        </p:txBody>
      </p:sp>
      <p:sp>
        <p:nvSpPr>
          <p:cNvPr id="3" name="内容占位符 2">
            <a:extLst>
              <a:ext uri="{FF2B5EF4-FFF2-40B4-BE49-F238E27FC236}">
                <a16:creationId xmlns:a16="http://schemas.microsoft.com/office/drawing/2014/main" id="{E48B44D8-20A4-457A-A888-E0EE308974FC}"/>
              </a:ext>
            </a:extLst>
          </p:cNvPr>
          <p:cNvSpPr>
            <a:spLocks noGrp="1"/>
          </p:cNvSpPr>
          <p:nvPr>
            <p:ph idx="1"/>
          </p:nvPr>
        </p:nvSpPr>
        <p:spPr/>
        <p:txBody>
          <a:bodyPr>
            <a:normAutofit/>
          </a:bodyPr>
          <a:lstStyle/>
          <a:p>
            <a:r>
              <a:rPr lang="en-US" altLang="zh-CN" sz="2800" dirty="0"/>
              <a:t>Problems when I finish my final project</a:t>
            </a:r>
          </a:p>
          <a:p>
            <a:pPr>
              <a:buFont typeface="Wingdings" panose="05000000000000000000" pitchFamily="2" charset="2"/>
              <a:buChar char="p"/>
            </a:pPr>
            <a:r>
              <a:rPr lang="en-US" altLang="zh-CN" dirty="0">
                <a:latin typeface="Verdana" panose="020B0604030504040204" pitchFamily="34" charset="0"/>
                <a:ea typeface="等线" panose="02010600030101010101" pitchFamily="2" charset="-122"/>
                <a:cs typeface="Times New Roman" panose="02020603050405020304" pitchFamily="18" charset="0"/>
              </a:rPr>
              <a:t>Extraction: </a:t>
            </a:r>
            <a:r>
              <a:rPr lang="en-US" altLang="zh-CN" dirty="0" err="1">
                <a:latin typeface="Verdana" panose="020B0604030504040204" pitchFamily="34" charset="0"/>
                <a:ea typeface="等线" panose="02010600030101010101" pitchFamily="2" charset="-122"/>
                <a:cs typeface="Times New Roman" panose="02020603050405020304" pitchFamily="18" charset="0"/>
              </a:rPr>
              <a:t>UnicodeDecodeError</a:t>
            </a:r>
            <a:endParaRPr lang="en-US" altLang="zh-CN" dirty="0">
              <a:latin typeface="Verdana" panose="020B0604030504040204" pitchFamily="34" charset="0"/>
              <a:ea typeface="等线" panose="02010600030101010101" pitchFamily="2" charset="-122"/>
              <a:cs typeface="Times New Roman" panose="02020603050405020304" pitchFamily="18" charset="0"/>
            </a:endParaRPr>
          </a:p>
          <a:p>
            <a:pPr>
              <a:buFont typeface="Wingdings" panose="05000000000000000000" pitchFamily="2" charset="2"/>
              <a:buChar char="p"/>
            </a:pPr>
            <a:r>
              <a:rPr lang="en-US" altLang="zh-CN" dirty="0">
                <a:latin typeface="Verdana" panose="020B0604030504040204" pitchFamily="34" charset="0"/>
                <a:ea typeface="等线" panose="02010600030101010101" pitchFamily="2" charset="-122"/>
                <a:cs typeface="Times New Roman" panose="02020603050405020304" pitchFamily="18" charset="0"/>
              </a:rPr>
              <a:t>Extraction: </a:t>
            </a:r>
            <a:r>
              <a:rPr lang="en-US" altLang="zh-CN" sz="1800" dirty="0" err="1">
                <a:effectLst/>
                <a:latin typeface="Verdana" panose="020B0604030504040204" pitchFamily="34" charset="0"/>
                <a:ea typeface="等线" panose="02010600030101010101" pitchFamily="2" charset="-122"/>
                <a:cs typeface="Times New Roman" panose="02020603050405020304" pitchFamily="18" charset="0"/>
              </a:rPr>
              <a:t>ParseError</a:t>
            </a:r>
            <a:r>
              <a:rPr lang="en-US" altLang="zh-CN" sz="1800" dirty="0">
                <a:effectLst/>
                <a:latin typeface="Verdana" panose="020B0604030504040204" pitchFamily="34" charset="0"/>
                <a:ea typeface="等线" panose="02010600030101010101" pitchFamily="2" charset="-122"/>
                <a:cs typeface="Times New Roman" panose="02020603050405020304" pitchFamily="18" charset="0"/>
              </a:rPr>
              <a:t> of dataset, It has inconsistent number of columns of my dataset.</a:t>
            </a:r>
          </a:p>
          <a:p>
            <a:pPr>
              <a:buFont typeface="Wingdings" panose="05000000000000000000" pitchFamily="2" charset="2"/>
              <a:buChar char="p"/>
            </a:pPr>
            <a:r>
              <a:rPr lang="en-US" altLang="zh-CN" sz="1800" dirty="0">
                <a:latin typeface="Verdana" panose="020B0604030504040204" pitchFamily="34" charset="0"/>
                <a:ea typeface="等线" panose="02010600030101010101" pitchFamily="2" charset="-122"/>
                <a:cs typeface="Times New Roman" panose="02020603050405020304" pitchFamily="18" charset="0"/>
              </a:rPr>
              <a:t>Dataset is huge: query is a little bit slow. Here I add some useful indexes to try to make it faster.</a:t>
            </a:r>
            <a:endParaRPr lang="zh-CN" altLang="en-US" dirty="0"/>
          </a:p>
        </p:txBody>
      </p:sp>
    </p:spTree>
    <p:extLst>
      <p:ext uri="{BB962C8B-B14F-4D97-AF65-F5344CB8AC3E}">
        <p14:creationId xmlns:p14="http://schemas.microsoft.com/office/powerpoint/2010/main" val="41990491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74F598-5E33-4445-A4DF-0E1CF642B32C}"/>
              </a:ext>
            </a:extLst>
          </p:cNvPr>
          <p:cNvSpPr>
            <a:spLocks noGrp="1"/>
          </p:cNvSpPr>
          <p:nvPr>
            <p:ph type="title"/>
          </p:nvPr>
        </p:nvSpPr>
        <p:spPr/>
        <p:txBody>
          <a:bodyPr>
            <a:noAutofit/>
          </a:bodyPr>
          <a:lstStyle/>
          <a:p>
            <a:r>
              <a:rPr lang="en-US" altLang="zh-CN" sz="3600" dirty="0"/>
              <a:t>Data Warehouse Introduction</a:t>
            </a:r>
            <a:br>
              <a:rPr lang="en-US" altLang="zh-CN" sz="3600" dirty="0"/>
            </a:br>
            <a:endParaRPr lang="zh-CN" altLang="en-US" sz="3600" dirty="0"/>
          </a:p>
        </p:txBody>
      </p:sp>
      <p:sp>
        <p:nvSpPr>
          <p:cNvPr id="7" name="内容占位符 6">
            <a:extLst>
              <a:ext uri="{FF2B5EF4-FFF2-40B4-BE49-F238E27FC236}">
                <a16:creationId xmlns:a16="http://schemas.microsoft.com/office/drawing/2014/main" id="{426381EB-441F-46F3-A51E-7F4E7CC2A6E0}"/>
              </a:ext>
            </a:extLst>
          </p:cNvPr>
          <p:cNvSpPr>
            <a:spLocks noGrp="1"/>
          </p:cNvSpPr>
          <p:nvPr>
            <p:ph idx="1"/>
          </p:nvPr>
        </p:nvSpPr>
        <p:spPr/>
        <p:txBody>
          <a:bodyPr/>
          <a:lstStyle/>
          <a:p>
            <a:endParaRPr lang="en-US" altLang="zh-CN" dirty="0"/>
          </a:p>
          <a:p>
            <a:endParaRPr lang="zh-CN" altLang="en-US" dirty="0"/>
          </a:p>
        </p:txBody>
      </p:sp>
      <p:pic>
        <p:nvPicPr>
          <p:cNvPr id="8" name="内容占位符 3">
            <a:extLst>
              <a:ext uri="{FF2B5EF4-FFF2-40B4-BE49-F238E27FC236}">
                <a16:creationId xmlns:a16="http://schemas.microsoft.com/office/drawing/2014/main" id="{60973882-03FF-4AF7-BB13-1E9AD86E5DE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62663" y="2036451"/>
            <a:ext cx="5510663" cy="4017030"/>
          </a:xfrm>
          <a:prstGeom prst="rect">
            <a:avLst/>
          </a:prstGeom>
          <a:noFill/>
          <a:ln>
            <a:noFill/>
          </a:ln>
        </p:spPr>
      </p:pic>
      <p:graphicFrame>
        <p:nvGraphicFramePr>
          <p:cNvPr id="3" name="图示 2">
            <a:extLst>
              <a:ext uri="{FF2B5EF4-FFF2-40B4-BE49-F238E27FC236}">
                <a16:creationId xmlns:a16="http://schemas.microsoft.com/office/drawing/2014/main" id="{3EDDE7A1-F4C6-40E5-A6D9-AFF370A9ACF6}"/>
              </a:ext>
            </a:extLst>
          </p:cNvPr>
          <p:cNvGraphicFramePr/>
          <p:nvPr>
            <p:extLst>
              <p:ext uri="{D42A27DB-BD31-4B8C-83A1-F6EECF244321}">
                <p14:modId xmlns:p14="http://schemas.microsoft.com/office/powerpoint/2010/main" val="2297604553"/>
              </p:ext>
            </p:extLst>
          </p:nvPr>
        </p:nvGraphicFramePr>
        <p:xfrm>
          <a:off x="7365272" y="1890497"/>
          <a:ext cx="3981403" cy="415965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6915759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74F598-5E33-4445-A4DF-0E1CF642B32C}"/>
              </a:ext>
            </a:extLst>
          </p:cNvPr>
          <p:cNvSpPr>
            <a:spLocks noGrp="1"/>
          </p:cNvSpPr>
          <p:nvPr>
            <p:ph type="title"/>
          </p:nvPr>
        </p:nvSpPr>
        <p:spPr/>
        <p:txBody>
          <a:bodyPr>
            <a:normAutofit/>
          </a:bodyPr>
          <a:lstStyle/>
          <a:p>
            <a:r>
              <a:rPr lang="en-US" altLang="zh-CN" sz="3600" dirty="0"/>
              <a:t>Dataset</a:t>
            </a:r>
          </a:p>
        </p:txBody>
      </p:sp>
      <p:sp>
        <p:nvSpPr>
          <p:cNvPr id="3" name="内容占位符 2">
            <a:extLst>
              <a:ext uri="{FF2B5EF4-FFF2-40B4-BE49-F238E27FC236}">
                <a16:creationId xmlns:a16="http://schemas.microsoft.com/office/drawing/2014/main" id="{E48B44D8-20A4-457A-A888-E0EE308974FC}"/>
              </a:ext>
            </a:extLst>
          </p:cNvPr>
          <p:cNvSpPr>
            <a:spLocks noGrp="1"/>
          </p:cNvSpPr>
          <p:nvPr>
            <p:ph idx="1"/>
          </p:nvPr>
        </p:nvSpPr>
        <p:spPr/>
        <p:txBody>
          <a:bodyPr/>
          <a:lstStyle/>
          <a:p>
            <a:r>
              <a:rPr lang="en-US" altLang="zh-CN" sz="1800" kern="100" dirty="0">
                <a:effectLst/>
                <a:latin typeface="Helvetica" panose="020B0604020202020204" pitchFamily="34" charset="0"/>
                <a:ea typeface="等线" panose="02010600030101010101" pitchFamily="2" charset="-122"/>
                <a:cs typeface="Times New Roman" panose="02020603050405020304" pitchFamily="18" charset="0"/>
              </a:rPr>
              <a:t>VAERS Data Sets </a:t>
            </a:r>
            <a:r>
              <a:rPr lang="zh-CN" altLang="zh-CN" sz="1800" kern="100" dirty="0">
                <a:effectLst/>
                <a:latin typeface="Verdana" panose="020B0604030504040204" pitchFamily="34" charset="0"/>
                <a:ea typeface="等线" panose="02010600030101010101" pitchFamily="2" charset="-122"/>
                <a:cs typeface="Times New Roman" panose="02020603050405020304" pitchFamily="18" charset="0"/>
              </a:rPr>
              <a:t>（</a:t>
            </a:r>
            <a:r>
              <a:rPr lang="en-US" altLang="zh-CN" sz="1800" kern="100" dirty="0">
                <a:effectLst/>
                <a:latin typeface="Verdana" panose="020B0604030504040204" pitchFamily="34" charset="0"/>
                <a:ea typeface="等线" panose="02010600030101010101" pitchFamily="2" charset="-122"/>
                <a:cs typeface="Times New Roman" panose="02020603050405020304" pitchFamily="18" charset="0"/>
              </a:rPr>
              <a:t>Vaccine Adverse Event Reporting System</a:t>
            </a:r>
            <a:r>
              <a:rPr lang="zh-CN" altLang="zh-CN" sz="1800" kern="100" dirty="0">
                <a:effectLst/>
                <a:latin typeface="Verdana" panose="020B0604030504040204" pitchFamily="34" charset="0"/>
                <a:ea typeface="等线" panose="02010600030101010101" pitchFamily="2" charset="-122"/>
                <a:cs typeface="Times New Roman" panose="02020603050405020304" pitchFamily="18" charset="0"/>
              </a:rPr>
              <a:t>）</a:t>
            </a:r>
            <a:r>
              <a:rPr lang="en-US" altLang="zh-CN" sz="1800" kern="100" dirty="0">
                <a:effectLst/>
                <a:latin typeface="Verdana" panose="020B0604030504040204" pitchFamily="34" charset="0"/>
                <a:ea typeface="等线" panose="02010600030101010101" pitchFamily="2" charset="-122"/>
                <a:cs typeface="Times New Roman" panose="02020603050405020304" pitchFamily="18" charset="0"/>
              </a:rPr>
              <a:t>is </a:t>
            </a:r>
            <a:r>
              <a:rPr lang="zh-CN" altLang="zh-CN" sz="1800" kern="100" dirty="0">
                <a:effectLst/>
                <a:latin typeface="Verdana" panose="020B0604030504040204" pitchFamily="34" charset="0"/>
                <a:ea typeface="等线" panose="02010600030101010101" pitchFamily="2" charset="-122"/>
                <a:cs typeface="Times New Roman" panose="02020603050405020304" pitchFamily="18" charset="0"/>
              </a:rPr>
              <a:t>is directly downloaded from </a:t>
            </a:r>
            <a:r>
              <a:rPr lang="en-US" altLang="zh-CN" sz="1800" u="sng" kern="100" dirty="0">
                <a:solidFill>
                  <a:srgbClr val="0563C1"/>
                </a:solidFill>
                <a:effectLst/>
                <a:latin typeface="Verdana" panose="020B0604030504040204" pitchFamily="34" charset="0"/>
                <a:ea typeface="等线" panose="02010600030101010101" pitchFamily="2" charset="-122"/>
                <a:cs typeface="Times New Roman" panose="02020603050405020304" pitchFamily="18" charset="0"/>
                <a:hlinkClick r:id="rId3"/>
              </a:rPr>
              <a:t>https://www.kaggle.com/elenaeb/2021-vaers-vaccination-symptoms-adverse-data</a:t>
            </a:r>
            <a:endParaRPr lang="zh-CN" altLang="zh-CN" sz="1800" kern="100" dirty="0">
              <a:effectLst/>
              <a:latin typeface="Verdana" panose="020B0604030504040204" pitchFamily="34" charset="0"/>
              <a:ea typeface="等线" panose="02010600030101010101" pitchFamily="2" charset="-122"/>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35175001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74F598-5E33-4445-A4DF-0E1CF642B32C}"/>
              </a:ext>
            </a:extLst>
          </p:cNvPr>
          <p:cNvSpPr>
            <a:spLocks noGrp="1"/>
          </p:cNvSpPr>
          <p:nvPr>
            <p:ph type="title"/>
          </p:nvPr>
        </p:nvSpPr>
        <p:spPr/>
        <p:txBody>
          <a:bodyPr>
            <a:normAutofit/>
          </a:bodyPr>
          <a:lstStyle/>
          <a:p>
            <a:r>
              <a:rPr lang="en-US" altLang="zh-CN" sz="3600" dirty="0"/>
              <a:t>Dataset</a:t>
            </a:r>
          </a:p>
        </p:txBody>
      </p:sp>
      <p:pic>
        <p:nvPicPr>
          <p:cNvPr id="4" name="内容占位符 3">
            <a:extLst>
              <a:ext uri="{FF2B5EF4-FFF2-40B4-BE49-F238E27FC236}">
                <a16:creationId xmlns:a16="http://schemas.microsoft.com/office/drawing/2014/main" id="{12EE6C01-7D8E-4C87-9071-1D1A61A887CA}"/>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14630" y="1930891"/>
            <a:ext cx="3494245" cy="4122590"/>
          </a:xfrm>
          <a:prstGeom prst="rect">
            <a:avLst/>
          </a:prstGeom>
          <a:noFill/>
          <a:ln>
            <a:noFill/>
          </a:ln>
        </p:spPr>
      </p:pic>
      <p:pic>
        <p:nvPicPr>
          <p:cNvPr id="5" name="图片 4">
            <a:extLst>
              <a:ext uri="{FF2B5EF4-FFF2-40B4-BE49-F238E27FC236}">
                <a16:creationId xmlns:a16="http://schemas.microsoft.com/office/drawing/2014/main" id="{83C67EF3-8057-45ED-990D-2CCC370E17C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808494" y="1930891"/>
            <a:ext cx="3494245" cy="4122590"/>
          </a:xfrm>
          <a:prstGeom prst="rect">
            <a:avLst/>
          </a:prstGeom>
          <a:noFill/>
          <a:ln>
            <a:noFill/>
          </a:ln>
        </p:spPr>
      </p:pic>
      <p:pic>
        <p:nvPicPr>
          <p:cNvPr id="6" name="图片 5">
            <a:extLst>
              <a:ext uri="{FF2B5EF4-FFF2-40B4-BE49-F238E27FC236}">
                <a16:creationId xmlns:a16="http://schemas.microsoft.com/office/drawing/2014/main" id="{6BCA3AF0-903C-406E-B7C0-9931694D6DFB}"/>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975835" y="1930891"/>
            <a:ext cx="4977353" cy="2066074"/>
          </a:xfrm>
          <a:prstGeom prst="rect">
            <a:avLst/>
          </a:prstGeom>
          <a:noFill/>
          <a:ln>
            <a:noFill/>
          </a:ln>
        </p:spPr>
      </p:pic>
      <p:pic>
        <p:nvPicPr>
          <p:cNvPr id="7" name="图片 6">
            <a:extLst>
              <a:ext uri="{FF2B5EF4-FFF2-40B4-BE49-F238E27FC236}">
                <a16:creationId xmlns:a16="http://schemas.microsoft.com/office/drawing/2014/main" id="{41E801B3-217D-4880-BE2D-8C295FE0DD7C}"/>
              </a:ext>
            </a:extLst>
          </p:cNvPr>
          <p:cNvPicPr>
            <a:picLocks noChangeAspect="1"/>
          </p:cNvPicPr>
          <p:nvPr/>
        </p:nvPicPr>
        <p:blipFill>
          <a:blip r:embed="rId5"/>
          <a:stretch>
            <a:fillRect/>
          </a:stretch>
        </p:blipFill>
        <p:spPr>
          <a:xfrm>
            <a:off x="6096000" y="3601039"/>
            <a:ext cx="5951736" cy="2509003"/>
          </a:xfrm>
          <a:prstGeom prst="rect">
            <a:avLst/>
          </a:prstGeom>
        </p:spPr>
      </p:pic>
    </p:spTree>
    <p:extLst>
      <p:ext uri="{BB962C8B-B14F-4D97-AF65-F5344CB8AC3E}">
        <p14:creationId xmlns:p14="http://schemas.microsoft.com/office/powerpoint/2010/main" val="3677845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barn(inVertical)">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barn(inVertical)">
                                      <p:cBhvr>
                                        <p:cTn id="2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74F598-5E33-4445-A4DF-0E1CF642B32C}"/>
              </a:ext>
            </a:extLst>
          </p:cNvPr>
          <p:cNvSpPr>
            <a:spLocks noGrp="1"/>
          </p:cNvSpPr>
          <p:nvPr>
            <p:ph type="title"/>
          </p:nvPr>
        </p:nvSpPr>
        <p:spPr/>
        <p:txBody>
          <a:bodyPr>
            <a:noAutofit/>
          </a:bodyPr>
          <a:lstStyle/>
          <a:p>
            <a:r>
              <a:rPr lang="en-US" altLang="zh-CN" sz="3600" dirty="0"/>
              <a:t>Design the Data Warehouse</a:t>
            </a:r>
            <a:br>
              <a:rPr lang="en-US" altLang="zh-CN" sz="3600" dirty="0"/>
            </a:br>
            <a:br>
              <a:rPr lang="en-US" altLang="zh-CN" sz="3600" dirty="0"/>
            </a:br>
            <a:endParaRPr lang="zh-CN" altLang="en-US" sz="3600" dirty="0"/>
          </a:p>
        </p:txBody>
      </p:sp>
      <p:sp>
        <p:nvSpPr>
          <p:cNvPr id="3" name="内容占位符 2">
            <a:extLst>
              <a:ext uri="{FF2B5EF4-FFF2-40B4-BE49-F238E27FC236}">
                <a16:creationId xmlns:a16="http://schemas.microsoft.com/office/drawing/2014/main" id="{E48B44D8-20A4-457A-A888-E0EE308974FC}"/>
              </a:ext>
            </a:extLst>
          </p:cNvPr>
          <p:cNvSpPr>
            <a:spLocks noGrp="1"/>
          </p:cNvSpPr>
          <p:nvPr>
            <p:ph idx="1"/>
          </p:nvPr>
        </p:nvSpPr>
        <p:spPr/>
        <p:txBody>
          <a:bodyPr>
            <a:normAutofit/>
          </a:bodyPr>
          <a:lstStyle/>
          <a:p>
            <a:r>
              <a:rPr lang="en-US" altLang="zh-CN" sz="2800" dirty="0"/>
              <a:t>Some business questions to analyze </a:t>
            </a:r>
          </a:p>
          <a:p>
            <a:endParaRPr lang="en-US" altLang="zh-CN" sz="2800" dirty="0"/>
          </a:p>
          <a:p>
            <a:r>
              <a:rPr lang="en-US" altLang="zh-CN" sz="2800" dirty="0"/>
              <a:t>Design ERD of the data warehouse</a:t>
            </a:r>
            <a:endParaRPr lang="zh-CN" altLang="en-US" sz="2800" dirty="0"/>
          </a:p>
        </p:txBody>
      </p:sp>
    </p:spTree>
    <p:extLst>
      <p:ext uri="{BB962C8B-B14F-4D97-AF65-F5344CB8AC3E}">
        <p14:creationId xmlns:p14="http://schemas.microsoft.com/office/powerpoint/2010/main" val="1129735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74F598-5E33-4445-A4DF-0E1CF642B32C}"/>
              </a:ext>
            </a:extLst>
          </p:cNvPr>
          <p:cNvSpPr>
            <a:spLocks noGrp="1"/>
          </p:cNvSpPr>
          <p:nvPr>
            <p:ph type="title"/>
          </p:nvPr>
        </p:nvSpPr>
        <p:spPr/>
        <p:txBody>
          <a:bodyPr>
            <a:normAutofit fontScale="90000"/>
          </a:bodyPr>
          <a:lstStyle/>
          <a:p>
            <a:r>
              <a:rPr lang="en-US" altLang="zh-CN" sz="4000" dirty="0"/>
              <a:t>Design the Data Warehouse</a:t>
            </a:r>
            <a:br>
              <a:rPr lang="en-US" altLang="zh-CN" sz="3200" dirty="0"/>
            </a:br>
            <a:r>
              <a:rPr lang="en-US" altLang="zh-CN" sz="3100" dirty="0"/>
              <a:t>Some business questions to analyze </a:t>
            </a:r>
            <a:br>
              <a:rPr lang="en-US" altLang="zh-CN" sz="3200" dirty="0"/>
            </a:br>
            <a:br>
              <a:rPr lang="en-US" altLang="zh-CN" sz="3200" dirty="0"/>
            </a:br>
            <a:endParaRPr lang="zh-CN" altLang="en-US" dirty="0"/>
          </a:p>
        </p:txBody>
      </p:sp>
      <p:sp>
        <p:nvSpPr>
          <p:cNvPr id="3" name="内容占位符 2">
            <a:extLst>
              <a:ext uri="{FF2B5EF4-FFF2-40B4-BE49-F238E27FC236}">
                <a16:creationId xmlns:a16="http://schemas.microsoft.com/office/drawing/2014/main" id="{E48B44D8-20A4-457A-A888-E0EE308974FC}"/>
              </a:ext>
            </a:extLst>
          </p:cNvPr>
          <p:cNvSpPr>
            <a:spLocks noGrp="1"/>
          </p:cNvSpPr>
          <p:nvPr>
            <p:ph idx="1"/>
          </p:nvPr>
        </p:nvSpPr>
        <p:spPr/>
        <p:txBody>
          <a:bodyPr/>
          <a:lstStyle/>
          <a:p>
            <a:r>
              <a:rPr lang="en-US" altLang="zh-CN" sz="2800" dirty="0"/>
              <a:t>Some business questions to analyze </a:t>
            </a:r>
          </a:p>
          <a:p>
            <a:pPr marL="0" indent="0">
              <a:buNone/>
            </a:pPr>
            <a:r>
              <a:rPr lang="zh-CN" altLang="zh-CN" sz="1800" kern="100" dirty="0">
                <a:effectLst/>
                <a:latin typeface="Verdana" panose="020B0604030504040204" pitchFamily="34" charset="0"/>
                <a:ea typeface="等线" panose="02010600030101010101" pitchFamily="2" charset="-122"/>
                <a:cs typeface="Times New Roman" panose="02020603050405020304" pitchFamily="18" charset="0"/>
              </a:rPr>
              <a:t>（1） What are the symptoms at different ages after getting the COVID-19 vaccine? Which symptoms are the most?</a:t>
            </a:r>
          </a:p>
          <a:p>
            <a:pPr marL="0" indent="0">
              <a:buNone/>
            </a:pPr>
            <a:r>
              <a:rPr lang="zh-CN" altLang="zh-CN" sz="1800" kern="100" dirty="0">
                <a:effectLst/>
                <a:latin typeface="Verdana" panose="020B0604030504040204" pitchFamily="34" charset="0"/>
                <a:ea typeface="等线" panose="02010600030101010101" pitchFamily="2" charset="-122"/>
                <a:cs typeface="Times New Roman" panose="02020603050405020304" pitchFamily="18" charset="0"/>
              </a:rPr>
              <a:t>（2）Looking at the vaccines developed by different companies for COVID-19, which company developed the vaccines that produced the most adverse reactions? Which company's vaccine produced the fewest adverse reactions?</a:t>
            </a:r>
          </a:p>
          <a:p>
            <a:pPr marL="0" indent="0">
              <a:buNone/>
            </a:pPr>
            <a:endParaRPr lang="en-US" altLang="zh-CN" dirty="0"/>
          </a:p>
        </p:txBody>
      </p:sp>
    </p:spTree>
    <p:extLst>
      <p:ext uri="{BB962C8B-B14F-4D97-AF65-F5344CB8AC3E}">
        <p14:creationId xmlns:p14="http://schemas.microsoft.com/office/powerpoint/2010/main" val="33747533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74F598-5E33-4445-A4DF-0E1CF642B32C}"/>
              </a:ext>
            </a:extLst>
          </p:cNvPr>
          <p:cNvSpPr>
            <a:spLocks noGrp="1"/>
          </p:cNvSpPr>
          <p:nvPr>
            <p:ph type="title"/>
          </p:nvPr>
        </p:nvSpPr>
        <p:spPr/>
        <p:txBody>
          <a:bodyPr>
            <a:normAutofit fontScale="90000"/>
          </a:bodyPr>
          <a:lstStyle/>
          <a:p>
            <a:r>
              <a:rPr lang="en-US" altLang="zh-CN" sz="4000" dirty="0"/>
              <a:t>Design the Data Warehouse</a:t>
            </a:r>
            <a:br>
              <a:rPr lang="en-US" altLang="zh-CN" sz="3200" dirty="0"/>
            </a:br>
            <a:r>
              <a:rPr lang="en-US" altLang="zh-CN" sz="3100" dirty="0"/>
              <a:t>Design ERD of the data warehouse</a:t>
            </a:r>
            <a:br>
              <a:rPr lang="zh-CN" altLang="en-US" dirty="0"/>
            </a:br>
            <a:br>
              <a:rPr lang="en-US" altLang="zh-CN" sz="3200" dirty="0"/>
            </a:br>
            <a:endParaRPr lang="zh-CN" altLang="en-US" dirty="0"/>
          </a:p>
        </p:txBody>
      </p:sp>
      <p:sp>
        <p:nvSpPr>
          <p:cNvPr id="3" name="内容占位符 2">
            <a:extLst>
              <a:ext uri="{FF2B5EF4-FFF2-40B4-BE49-F238E27FC236}">
                <a16:creationId xmlns:a16="http://schemas.microsoft.com/office/drawing/2014/main" id="{E48B44D8-20A4-457A-A888-E0EE308974FC}"/>
              </a:ext>
            </a:extLst>
          </p:cNvPr>
          <p:cNvSpPr>
            <a:spLocks noGrp="1"/>
          </p:cNvSpPr>
          <p:nvPr>
            <p:ph idx="1"/>
          </p:nvPr>
        </p:nvSpPr>
        <p:spPr>
          <a:xfrm>
            <a:off x="386499" y="2015732"/>
            <a:ext cx="4807671" cy="3450613"/>
          </a:xfrm>
        </p:spPr>
        <p:txBody>
          <a:bodyPr>
            <a:normAutofit fontScale="92500" lnSpcReduction="10000"/>
          </a:bodyPr>
          <a:lstStyle/>
          <a:p>
            <a:r>
              <a:rPr lang="en-US" altLang="zh-CN" sz="2800" dirty="0"/>
              <a:t>Dimensions</a:t>
            </a:r>
          </a:p>
          <a:p>
            <a:pPr algn="just">
              <a:buFont typeface="Wingdings" panose="05000000000000000000" pitchFamily="2" charset="2"/>
              <a:buChar char="p"/>
            </a:pPr>
            <a:r>
              <a:rPr lang="zh-CN" altLang="zh-CN" sz="1800" kern="100" dirty="0">
                <a:effectLst/>
                <a:latin typeface="Verdana" panose="020B0604030504040204" pitchFamily="34" charset="0"/>
                <a:ea typeface="等线" panose="02010600030101010101" pitchFamily="2" charset="-122"/>
                <a:cs typeface="Times New Roman" panose="02020603050405020304" pitchFamily="18" charset="0"/>
              </a:rPr>
              <a:t>Time dimension</a:t>
            </a:r>
          </a:p>
          <a:p>
            <a:pPr algn="just">
              <a:buFont typeface="Wingdings" panose="05000000000000000000" pitchFamily="2" charset="2"/>
              <a:buChar char="p"/>
            </a:pPr>
            <a:r>
              <a:rPr lang="zh-CN" altLang="zh-CN" sz="1800" kern="100" dirty="0">
                <a:effectLst/>
                <a:latin typeface="Verdana" panose="020B0604030504040204" pitchFamily="34" charset="0"/>
                <a:ea typeface="等线" panose="02010600030101010101" pitchFamily="2" charset="-122"/>
                <a:cs typeface="Times New Roman" panose="02020603050405020304" pitchFamily="18" charset="0"/>
              </a:rPr>
              <a:t>Vax dimension</a:t>
            </a:r>
          </a:p>
          <a:p>
            <a:pPr algn="just">
              <a:buFont typeface="Wingdings" panose="05000000000000000000" pitchFamily="2" charset="2"/>
              <a:buChar char="p"/>
            </a:pPr>
            <a:r>
              <a:rPr lang="zh-CN" altLang="zh-CN" sz="1800" kern="100" dirty="0">
                <a:effectLst/>
                <a:latin typeface="Verdana" panose="020B0604030504040204" pitchFamily="34" charset="0"/>
                <a:ea typeface="等线" panose="02010600030101010101" pitchFamily="2" charset="-122"/>
                <a:cs typeface="Times New Roman" panose="02020603050405020304" pitchFamily="18" charset="0"/>
              </a:rPr>
              <a:t>Symptom dimension</a:t>
            </a:r>
          </a:p>
          <a:p>
            <a:pPr algn="just">
              <a:buFont typeface="Wingdings" panose="05000000000000000000" pitchFamily="2" charset="2"/>
              <a:buChar char="p"/>
            </a:pPr>
            <a:r>
              <a:rPr lang="zh-CN" altLang="zh-CN" sz="1800" kern="100" dirty="0">
                <a:effectLst/>
                <a:latin typeface="Verdana" panose="020B0604030504040204" pitchFamily="34" charset="0"/>
                <a:ea typeface="等线" panose="02010600030101010101" pitchFamily="2" charset="-122"/>
                <a:cs typeface="Times New Roman" panose="02020603050405020304" pitchFamily="18" charset="0"/>
              </a:rPr>
              <a:t>Age group dimension</a:t>
            </a:r>
          </a:p>
          <a:p>
            <a:pPr algn="just">
              <a:buFont typeface="Wingdings" panose="05000000000000000000" pitchFamily="2" charset="2"/>
              <a:buChar char="p"/>
            </a:pPr>
            <a:r>
              <a:rPr lang="zh-CN" altLang="zh-CN" sz="1800" kern="100" dirty="0">
                <a:effectLst/>
                <a:latin typeface="Verdana" panose="020B0604030504040204" pitchFamily="34" charset="0"/>
                <a:ea typeface="等线" panose="02010600030101010101" pitchFamily="2" charset="-122"/>
                <a:cs typeface="Times New Roman" panose="02020603050405020304" pitchFamily="18" charset="0"/>
              </a:rPr>
              <a:t>Sex dimension</a:t>
            </a:r>
            <a:endParaRPr lang="en-US" altLang="zh-CN" sz="1800" kern="100" dirty="0">
              <a:effectLst/>
              <a:latin typeface="Verdana" panose="020B0604030504040204" pitchFamily="34" charset="0"/>
              <a:ea typeface="等线" panose="02010600030101010101" pitchFamily="2" charset="-122"/>
              <a:cs typeface="Times New Roman" panose="02020603050405020304" pitchFamily="18" charset="0"/>
            </a:endParaRPr>
          </a:p>
          <a:p>
            <a:pPr algn="just">
              <a:buFont typeface="Wingdings" panose="05000000000000000000" pitchFamily="2" charset="2"/>
              <a:buChar char="p"/>
            </a:pPr>
            <a:r>
              <a:rPr lang="en-US" altLang="zh-CN" sz="1800" kern="100" dirty="0">
                <a:latin typeface="Verdana" panose="020B0604030504040204" pitchFamily="34" charset="0"/>
                <a:ea typeface="等线" panose="02010600030101010101" pitchFamily="2" charset="-122"/>
                <a:cs typeface="Times New Roman" panose="02020603050405020304" pitchFamily="18" charset="0"/>
              </a:rPr>
              <a:t>Address dimension</a:t>
            </a:r>
          </a:p>
          <a:p>
            <a:pPr algn="just">
              <a:buFont typeface="Wingdings" panose="05000000000000000000" pitchFamily="2" charset="2"/>
              <a:buChar char="p"/>
            </a:pPr>
            <a:r>
              <a:rPr lang="en-US" altLang="zh-CN" sz="1800" kern="100" dirty="0" err="1">
                <a:latin typeface="Verdana" panose="020B0604030504040204" pitchFamily="34" charset="0"/>
                <a:ea typeface="等线" panose="02010600030101010101" pitchFamily="2" charset="-122"/>
                <a:cs typeface="Times New Roman" panose="02020603050405020304" pitchFamily="18" charset="0"/>
              </a:rPr>
              <a:t>Vaers</a:t>
            </a:r>
            <a:r>
              <a:rPr lang="en-US" altLang="zh-CN" sz="1800" kern="100" dirty="0">
                <a:latin typeface="Verdana" panose="020B0604030504040204" pitchFamily="34" charset="0"/>
                <a:ea typeface="等线" panose="02010600030101010101" pitchFamily="2" charset="-122"/>
                <a:cs typeface="Times New Roman" panose="02020603050405020304" pitchFamily="18" charset="0"/>
              </a:rPr>
              <a:t> dimension</a:t>
            </a:r>
            <a:endParaRPr lang="en-US" altLang="zh-CN" sz="1800" dirty="0"/>
          </a:p>
          <a:p>
            <a:pPr marL="0" indent="0">
              <a:buNone/>
            </a:pPr>
            <a:endParaRPr lang="zh-CN" altLang="en-US" sz="3100" dirty="0"/>
          </a:p>
        </p:txBody>
      </p:sp>
      <p:pic>
        <p:nvPicPr>
          <p:cNvPr id="6" name="图片 5">
            <a:extLst>
              <a:ext uri="{FF2B5EF4-FFF2-40B4-BE49-F238E27FC236}">
                <a16:creationId xmlns:a16="http://schemas.microsoft.com/office/drawing/2014/main" id="{37AF0E46-F470-48ED-B5B6-FE413D5D2684}"/>
              </a:ext>
            </a:extLst>
          </p:cNvPr>
          <p:cNvPicPr>
            <a:picLocks noChangeAspect="1"/>
          </p:cNvPicPr>
          <p:nvPr/>
        </p:nvPicPr>
        <p:blipFill>
          <a:blip r:embed="rId2"/>
          <a:stretch>
            <a:fillRect/>
          </a:stretch>
        </p:blipFill>
        <p:spPr>
          <a:xfrm>
            <a:off x="5948107" y="-182880"/>
            <a:ext cx="5857394" cy="6858000"/>
          </a:xfrm>
          <a:prstGeom prst="rect">
            <a:avLst/>
          </a:prstGeom>
        </p:spPr>
      </p:pic>
    </p:spTree>
    <p:extLst>
      <p:ext uri="{BB962C8B-B14F-4D97-AF65-F5344CB8AC3E}">
        <p14:creationId xmlns:p14="http://schemas.microsoft.com/office/powerpoint/2010/main" val="1912110594"/>
      </p:ext>
    </p:extLst>
  </p:cSld>
  <p:clrMapOvr>
    <a:masterClrMapping/>
  </p:clrMapOvr>
</p:sld>
</file>

<file path=ppt/theme/theme1.xml><?xml version="1.0" encoding="utf-8"?>
<a:theme xmlns:a="http://schemas.openxmlformats.org/drawingml/2006/main" name="画廊">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TM10001114[[fn=画廊]]</Template>
  <TotalTime>788</TotalTime>
  <Words>947</Words>
  <Application>Microsoft Office PowerPoint</Application>
  <PresentationFormat>宽屏</PresentationFormat>
  <Paragraphs>196</Paragraphs>
  <Slides>35</Slides>
  <Notes>14</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35</vt:i4>
      </vt:variant>
    </vt:vector>
  </HeadingPairs>
  <TitlesOfParts>
    <vt:vector size="44" baseType="lpstr">
      <vt:lpstr>Helvetica Neue</vt:lpstr>
      <vt:lpstr>等线</vt:lpstr>
      <vt:lpstr>Arial</vt:lpstr>
      <vt:lpstr>Calibri</vt:lpstr>
      <vt:lpstr>Gill Sans MT</vt:lpstr>
      <vt:lpstr>Helvetica</vt:lpstr>
      <vt:lpstr>Verdana</vt:lpstr>
      <vt:lpstr>Wingdings</vt:lpstr>
      <vt:lpstr>画廊</vt:lpstr>
      <vt:lpstr>Presentation of Designing and Implementing a data warehouse OF VAERS </vt:lpstr>
      <vt:lpstr>PowerPoint 演示文稿</vt:lpstr>
      <vt:lpstr>Data Warehouse Introduction </vt:lpstr>
      <vt:lpstr>Data Warehouse Introduction </vt:lpstr>
      <vt:lpstr>Dataset</vt:lpstr>
      <vt:lpstr>Dataset</vt:lpstr>
      <vt:lpstr>Design the Data Warehouse  </vt:lpstr>
      <vt:lpstr>Design the Data Warehouse Some business questions to analyze   </vt:lpstr>
      <vt:lpstr>Design the Data Warehouse Design ERD of the data warehouse  </vt:lpstr>
      <vt:lpstr>Design the Data Warehouse Design ERD of the data warehouse  </vt:lpstr>
      <vt:lpstr>ETL Processing  </vt:lpstr>
      <vt:lpstr>ETL Processing  </vt:lpstr>
      <vt:lpstr>ETL Processing  </vt:lpstr>
      <vt:lpstr>ETL Processing  </vt:lpstr>
      <vt:lpstr>ETL Processing  </vt:lpstr>
      <vt:lpstr>ETL Processing  </vt:lpstr>
      <vt:lpstr>ETL Processing  </vt:lpstr>
      <vt:lpstr>ETL Processing  </vt:lpstr>
      <vt:lpstr>ETL Processing  </vt:lpstr>
      <vt:lpstr>ETL Processing  </vt:lpstr>
      <vt:lpstr>ETL Processing  </vt:lpstr>
      <vt:lpstr>ETL Processing  </vt:lpstr>
      <vt:lpstr>ETL Processing  </vt:lpstr>
      <vt:lpstr>ETL Processing  </vt:lpstr>
      <vt:lpstr>ETL Processing  </vt:lpstr>
      <vt:lpstr>ETL Processing  </vt:lpstr>
      <vt:lpstr>OLAP Analysis  </vt:lpstr>
      <vt:lpstr>OLAP Analysis  </vt:lpstr>
      <vt:lpstr>OLAP Analysis  </vt:lpstr>
      <vt:lpstr>OLAP Analysis  </vt:lpstr>
      <vt:lpstr>OLAP Analysis  </vt:lpstr>
      <vt:lpstr>SuMMARY  </vt:lpstr>
      <vt:lpstr>SuMMARY  </vt:lpstr>
      <vt:lpstr>SuMMARY  </vt:lpstr>
      <vt:lpstr>SuMMARY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of Designing and Implementing a data warehouse OF VAERS </dc:title>
  <dc:creator>lihon</dc:creator>
  <cp:lastModifiedBy>lihon</cp:lastModifiedBy>
  <cp:revision>35</cp:revision>
  <dcterms:created xsi:type="dcterms:W3CDTF">2022-02-19T22:06:54Z</dcterms:created>
  <dcterms:modified xsi:type="dcterms:W3CDTF">2022-02-20T17:19:26Z</dcterms:modified>
</cp:coreProperties>
</file>