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7" r:id="rId3"/>
  </p:sldMasterIdLst>
  <p:notesMasterIdLst>
    <p:notesMasterId r:id="rId47"/>
  </p:notesMasterIdLst>
  <p:sldIdLst>
    <p:sldId id="256" r:id="rId4"/>
    <p:sldId id="313" r:id="rId5"/>
    <p:sldId id="348" r:id="rId6"/>
    <p:sldId id="259" r:id="rId7"/>
    <p:sldId id="260" r:id="rId8"/>
    <p:sldId id="261" r:id="rId9"/>
    <p:sldId id="363" r:id="rId10"/>
    <p:sldId id="364" r:id="rId11"/>
    <p:sldId id="267" r:id="rId12"/>
    <p:sldId id="365" r:id="rId13"/>
    <p:sldId id="370" r:id="rId14"/>
    <p:sldId id="366" r:id="rId15"/>
    <p:sldId id="367" r:id="rId16"/>
    <p:sldId id="368" r:id="rId17"/>
    <p:sldId id="369" r:id="rId18"/>
    <p:sldId id="349" r:id="rId19"/>
    <p:sldId id="271" r:id="rId20"/>
    <p:sldId id="371" r:id="rId21"/>
    <p:sldId id="350" r:id="rId22"/>
    <p:sldId id="372" r:id="rId23"/>
    <p:sldId id="352" r:id="rId24"/>
    <p:sldId id="353" r:id="rId25"/>
    <p:sldId id="354" r:id="rId26"/>
    <p:sldId id="355" r:id="rId27"/>
    <p:sldId id="356" r:id="rId28"/>
    <p:sldId id="361" r:id="rId29"/>
    <p:sldId id="373" r:id="rId30"/>
    <p:sldId id="357" r:id="rId31"/>
    <p:sldId id="358" r:id="rId32"/>
    <p:sldId id="374" r:id="rId33"/>
    <p:sldId id="362" r:id="rId34"/>
    <p:sldId id="359" r:id="rId35"/>
    <p:sldId id="375" r:id="rId36"/>
    <p:sldId id="376" r:id="rId37"/>
    <p:sldId id="284" r:id="rId38"/>
    <p:sldId id="295" r:id="rId39"/>
    <p:sldId id="307" r:id="rId40"/>
    <p:sldId id="377" r:id="rId41"/>
    <p:sldId id="309" r:id="rId42"/>
    <p:sldId id="378" r:id="rId43"/>
    <p:sldId id="311" r:id="rId44"/>
    <p:sldId id="297" r:id="rId45"/>
    <p:sldId id="318" r:id="rId46"/>
  </p:sldIdLst>
  <p:sldSz cx="9144000" cy="5143500" type="screen16x9"/>
  <p:notesSz cx="6858000" cy="9144000"/>
  <p:embeddedFontLst>
    <p:embeddedFont>
      <p:font typeface="Arial Narrow" panose="020B0606020202030204" pitchFamily="34" charset="0"/>
      <p:regular r:id="rId48"/>
      <p:bold r:id="rId49"/>
      <p:italic r:id="rId50"/>
      <p:boldItalic r:id="rId51"/>
    </p:embeddedFont>
    <p:embeddedFont>
      <p:font typeface="Cambria Math" panose="02040503050406030204" pitchFamily="18" charset="0"/>
      <p:regular r:id="rId52"/>
    </p:embeddedFont>
    <p:embeddedFont>
      <p:font typeface="Raleway" panose="020B0604020202020204" charset="0"/>
      <p:regular r:id="rId53"/>
      <p:bold r:id="rId54"/>
      <p:italic r:id="rId55"/>
      <p:boldItalic r:id="rId56"/>
    </p:embeddedFont>
    <p:embeddedFont>
      <p:font typeface="Calibri" panose="020F0502020204030204"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02">
          <p15:clr>
            <a:srgbClr val="000000"/>
          </p15:clr>
        </p15:guide>
        <p15:guide id="2" orient="horz" pos="3018">
          <p15:clr>
            <a:srgbClr val="000000"/>
          </p15:clr>
        </p15:guide>
        <p15:guide id="3" orient="horz" pos="226">
          <p15:clr>
            <a:srgbClr val="000000"/>
          </p15:clr>
        </p15:guide>
        <p15:guide id="4" orient="horz" pos="681">
          <p15:clr>
            <a:srgbClr val="000000"/>
          </p15:clr>
        </p15:guide>
        <p15:guide id="5" orient="horz" pos="1277">
          <p15:clr>
            <a:srgbClr val="000000"/>
          </p15:clr>
        </p15:guide>
        <p15:guide id="6" orient="horz" pos="1457">
          <p15:clr>
            <a:srgbClr val="000000"/>
          </p15:clr>
        </p15:guide>
        <p15:guide id="7" orient="horz" pos="1575">
          <p15:clr>
            <a:srgbClr val="000000"/>
          </p15:clr>
        </p15:guide>
        <p15:guide id="8" orient="horz" pos="1749">
          <p15:clr>
            <a:srgbClr val="000000"/>
          </p15:clr>
        </p15:guide>
        <p15:guide id="9" orient="horz" pos="2480">
          <p15:clr>
            <a:srgbClr val="000000"/>
          </p15:clr>
        </p15:guide>
        <p15:guide id="10" orient="horz" pos="1153">
          <p15:clr>
            <a:srgbClr val="000000"/>
          </p15:clr>
        </p15:guide>
        <p15:guide id="11" orient="horz" pos="338">
          <p15:clr>
            <a:srgbClr val="000000"/>
          </p15:clr>
        </p15:guide>
        <p15:guide id="12" orient="horz" pos="200">
          <p15:clr>
            <a:srgbClr val="000000"/>
          </p15:clr>
        </p15:guide>
        <p15:guide id="13" orient="horz" pos="2013">
          <p15:clr>
            <a:srgbClr val="000000"/>
          </p15:clr>
        </p15:guide>
        <p15:guide id="14" orient="horz" pos="532">
          <p15:clr>
            <a:srgbClr val="000000"/>
          </p15:clr>
        </p15:guide>
        <p15:guide id="15" orient="horz" pos="202">
          <p15:clr>
            <a:srgbClr val="000000"/>
          </p15:clr>
        </p15:guide>
        <p15:guide id="16" pos="235">
          <p15:clr>
            <a:srgbClr val="000000"/>
          </p15:clr>
        </p15:guide>
        <p15:guide id="17" pos="26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96" autoAdjust="0"/>
    <p:restoredTop sz="82853" autoAdjust="0"/>
  </p:normalViewPr>
  <p:slideViewPr>
    <p:cSldViewPr snapToGrid="0">
      <p:cViewPr varScale="1">
        <p:scale>
          <a:sx n="75" d="100"/>
          <a:sy n="75" d="100"/>
        </p:scale>
        <p:origin x="640" y="52"/>
      </p:cViewPr>
      <p:guideLst>
        <p:guide orient="horz" pos="902"/>
        <p:guide orient="horz" pos="3018"/>
        <p:guide orient="horz" pos="226"/>
        <p:guide orient="horz" pos="681"/>
        <p:guide orient="horz" pos="1277"/>
        <p:guide orient="horz" pos="1457"/>
        <p:guide orient="horz" pos="1575"/>
        <p:guide orient="horz" pos="1749"/>
        <p:guide orient="horz" pos="2480"/>
        <p:guide orient="horz" pos="1153"/>
        <p:guide orient="horz" pos="338"/>
        <p:guide orient="horz" pos="200"/>
        <p:guide orient="horz" pos="2013"/>
        <p:guide orient="horz" pos="532"/>
        <p:guide orient="horz" pos="202"/>
        <p:guide pos="235"/>
        <p:guide pos="263"/>
      </p:guideLst>
    </p:cSldViewPr>
  </p:slideViewPr>
  <p:notesTextViewPr>
    <p:cViewPr>
      <p:scale>
        <a:sx n="1" d="1"/>
        <a:sy n="1" d="1"/>
      </p:scale>
      <p:origin x="0" y="0"/>
    </p:cViewPr>
  </p:notesTextViewPr>
  <p:sorterViewPr>
    <p:cViewPr>
      <p:scale>
        <a:sx n="200" d="100"/>
        <a:sy n="200" d="100"/>
      </p:scale>
      <p:origin x="0" y="-143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5.fntdata"/><Relationship Id="rId60" Type="http://schemas.openxmlformats.org/officeDocument/2006/relationships/font" Target="fonts/font1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4.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
        <p:nvSpPr>
          <p:cNvPr id="36" name="Google Shape;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4444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154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73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196677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45111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4343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645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AU"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282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277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381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54c234b1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 name="Google Shape;43;g54c234b1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2578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521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0082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3935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0377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AU"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161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6059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8644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9989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62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526fcc9f9f_1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 name="Google Shape;49;g526fcc9f9f_1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1819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490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9016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596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370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pPr/>
              <a:t>38</a:t>
            </a:fld>
            <a:endParaRPr lang="en-US" dirty="0"/>
          </a:p>
        </p:txBody>
      </p:sp>
    </p:spTree>
    <p:extLst>
      <p:ext uri="{BB962C8B-B14F-4D97-AF65-F5344CB8AC3E}">
        <p14:creationId xmlns:p14="http://schemas.microsoft.com/office/powerpoint/2010/main" val="399925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7527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7B7C2B7B-7F19-EC4A-882E-0CBA487FEC0C}" type="slidenum">
              <a:rPr lang="en-US" smtClean="0"/>
              <a:pPr/>
              <a:t>40</a:t>
            </a:fld>
            <a:endParaRPr lang="en-US" dirty="0"/>
          </a:p>
        </p:txBody>
      </p:sp>
    </p:spTree>
    <p:extLst>
      <p:ext uri="{BB962C8B-B14F-4D97-AF65-F5344CB8AC3E}">
        <p14:creationId xmlns:p14="http://schemas.microsoft.com/office/powerpoint/2010/main" val="391101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8881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508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452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AU"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7989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901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61950" indent="0">
              <a:buNone/>
            </a:pPr>
            <a:endParaRPr lang="en-AU" sz="100" dirty="0" smtClean="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630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791d6d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 name="Google Shape;55;g5791d6d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68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
        <p:cNvGrpSpPr/>
        <p:nvPr/>
      </p:nvGrpSpPr>
      <p:grpSpPr>
        <a:xfrm>
          <a:off x="0" y="0"/>
          <a:ext cx="0" cy="0"/>
          <a:chOff x="0" y="0"/>
          <a:chExt cx="0" cy="0"/>
        </a:xfrm>
      </p:grpSpPr>
      <p:sp>
        <p:nvSpPr>
          <p:cNvPr id="8" name="Google Shape;8;p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i="0" u="none" strike="noStrike" cap="none">
                <a:solidFill>
                  <a:schemeClr val="dk1"/>
                </a:solidFill>
                <a:latin typeface="Raleway"/>
                <a:ea typeface="Raleway"/>
                <a:cs typeface="Raleway"/>
                <a:sym typeface="Raleway"/>
              </a:defRPr>
            </a:lvl1pPr>
            <a:lvl2pPr marL="0" marR="0" lvl="1" indent="0" algn="l" rtl="0">
              <a:spcBef>
                <a:spcPts val="0"/>
              </a:spcBef>
              <a:buNone/>
              <a:defRPr sz="1800" i="0" u="none" strike="noStrike" cap="none">
                <a:solidFill>
                  <a:schemeClr val="dk1"/>
                </a:solidFill>
                <a:latin typeface="Raleway"/>
                <a:ea typeface="Raleway"/>
                <a:cs typeface="Raleway"/>
                <a:sym typeface="Raleway"/>
              </a:defRPr>
            </a:lvl2pPr>
            <a:lvl3pPr marL="0" marR="0" lvl="2" indent="0" algn="l" rtl="0">
              <a:spcBef>
                <a:spcPts val="0"/>
              </a:spcBef>
              <a:buNone/>
              <a:defRPr sz="1800" i="0" u="none" strike="noStrike" cap="none">
                <a:solidFill>
                  <a:schemeClr val="dk1"/>
                </a:solidFill>
                <a:latin typeface="Raleway"/>
                <a:ea typeface="Raleway"/>
                <a:cs typeface="Raleway"/>
                <a:sym typeface="Raleway"/>
              </a:defRPr>
            </a:lvl3pPr>
            <a:lvl4pPr marL="0" marR="0" lvl="3" indent="0" algn="l" rtl="0">
              <a:spcBef>
                <a:spcPts val="0"/>
              </a:spcBef>
              <a:buNone/>
              <a:defRPr sz="1800" i="0" u="none" strike="noStrike" cap="none">
                <a:solidFill>
                  <a:schemeClr val="dk1"/>
                </a:solidFill>
                <a:latin typeface="Raleway"/>
                <a:ea typeface="Raleway"/>
                <a:cs typeface="Raleway"/>
                <a:sym typeface="Raleway"/>
              </a:defRPr>
            </a:lvl4pPr>
            <a:lvl5pPr marL="0" marR="0" lvl="4" indent="0" algn="l" rtl="0">
              <a:spcBef>
                <a:spcPts val="0"/>
              </a:spcBef>
              <a:buNone/>
              <a:defRPr sz="1800" i="0" u="none" strike="noStrike" cap="none">
                <a:solidFill>
                  <a:schemeClr val="dk1"/>
                </a:solidFill>
                <a:latin typeface="Raleway"/>
                <a:ea typeface="Raleway"/>
                <a:cs typeface="Raleway"/>
                <a:sym typeface="Raleway"/>
              </a:defRPr>
            </a:lvl5pPr>
            <a:lvl6pPr marL="0" marR="0" lvl="5" indent="0" algn="l" rtl="0">
              <a:spcBef>
                <a:spcPts val="0"/>
              </a:spcBef>
              <a:buNone/>
              <a:defRPr sz="1800" i="0" u="none" strike="noStrike" cap="none">
                <a:solidFill>
                  <a:schemeClr val="dk1"/>
                </a:solidFill>
                <a:latin typeface="Raleway"/>
                <a:ea typeface="Raleway"/>
                <a:cs typeface="Raleway"/>
                <a:sym typeface="Raleway"/>
              </a:defRPr>
            </a:lvl6pPr>
            <a:lvl7pPr marL="0" marR="0" lvl="6" indent="0" algn="l" rtl="0">
              <a:spcBef>
                <a:spcPts val="0"/>
              </a:spcBef>
              <a:buNone/>
              <a:defRPr sz="1800" i="0" u="none" strike="noStrike" cap="none">
                <a:solidFill>
                  <a:schemeClr val="dk1"/>
                </a:solidFill>
                <a:latin typeface="Raleway"/>
                <a:ea typeface="Raleway"/>
                <a:cs typeface="Raleway"/>
                <a:sym typeface="Raleway"/>
              </a:defRPr>
            </a:lvl7pPr>
            <a:lvl8pPr marL="0" marR="0" lvl="7" indent="0" algn="l" rtl="0">
              <a:spcBef>
                <a:spcPts val="0"/>
              </a:spcBef>
              <a:buNone/>
              <a:defRPr sz="1800" i="0" u="none" strike="noStrike" cap="none">
                <a:solidFill>
                  <a:schemeClr val="dk1"/>
                </a:solidFill>
                <a:latin typeface="Raleway"/>
                <a:ea typeface="Raleway"/>
                <a:cs typeface="Raleway"/>
                <a:sym typeface="Raleway"/>
              </a:defRPr>
            </a:lvl8pPr>
            <a:lvl9pPr marL="0" marR="0" lvl="8" indent="0" algn="l" rtl="0">
              <a:spcBef>
                <a:spcPts val="0"/>
              </a:spcBef>
              <a:buNone/>
              <a:defRPr sz="1800"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
        <p:nvSpPr>
          <p:cNvPr id="9" name="Google Shape;9;p2"/>
          <p:cNvSpPr txBox="1">
            <a:spLocks noGrp="1"/>
          </p:cNvSpPr>
          <p:nvPr>
            <p:ph type="body" idx="1"/>
          </p:nvPr>
        </p:nvSpPr>
        <p:spPr>
          <a:xfrm>
            <a:off x="276543" y="1884363"/>
            <a:ext cx="6088696" cy="487362"/>
          </a:xfrm>
          <a:prstGeom prst="rect">
            <a:avLst/>
          </a:prstGeom>
          <a:noFill/>
          <a:ln>
            <a:noFill/>
          </a:ln>
        </p:spPr>
        <p:txBody>
          <a:bodyPr spcFirstLastPara="1" wrap="square" lIns="91425" tIns="45700" rIns="91425" bIns="45700" anchor="t" anchorCtr="0"/>
          <a:lstStyle>
            <a:lvl1pPr marL="457200" marR="0" lvl="0" indent="-228600" algn="l" rtl="0">
              <a:spcBef>
                <a:spcPts val="600"/>
              </a:spcBef>
              <a:spcAft>
                <a:spcPts val="0"/>
              </a:spcAft>
              <a:buClr>
                <a:schemeClr val="dk1"/>
              </a:buClr>
              <a:buSzPts val="3000"/>
              <a:buFont typeface="Raleway"/>
              <a:buNone/>
              <a:defRPr sz="3000" i="0" u="none" strike="noStrike" cap="none">
                <a:solidFill>
                  <a:schemeClr val="dk1"/>
                </a:solidFill>
                <a:latin typeface="Raleway"/>
                <a:ea typeface="Raleway"/>
                <a:cs typeface="Raleway"/>
                <a:sym typeface="Raleway"/>
              </a:defRPr>
            </a:lvl1pPr>
            <a:lvl2pPr marL="914400" marR="0" lvl="1" indent="-406400" algn="l" rtl="0">
              <a:spcBef>
                <a:spcPts val="560"/>
              </a:spcBef>
              <a:spcAft>
                <a:spcPts val="0"/>
              </a:spcAft>
              <a:buClr>
                <a:schemeClr val="dk1"/>
              </a:buClr>
              <a:buSzPts val="2800"/>
              <a:buFont typeface="Raleway"/>
              <a:buChar char="–"/>
              <a:defRPr sz="2800" i="0" u="none" strike="noStrike" cap="none">
                <a:solidFill>
                  <a:schemeClr val="dk1"/>
                </a:solidFill>
                <a:latin typeface="Raleway"/>
                <a:ea typeface="Raleway"/>
                <a:cs typeface="Raleway"/>
                <a:sym typeface="Raleway"/>
              </a:defRPr>
            </a:lvl2pPr>
            <a:lvl3pPr marL="1371600" marR="0" lvl="2" indent="-381000" algn="l" rtl="0">
              <a:spcBef>
                <a:spcPts val="480"/>
              </a:spcBef>
              <a:spcAft>
                <a:spcPts val="0"/>
              </a:spcAft>
              <a:buClr>
                <a:schemeClr val="dk1"/>
              </a:buClr>
              <a:buSzPts val="2400"/>
              <a:buFont typeface="Raleway"/>
              <a:buChar char="•"/>
              <a:defRPr sz="2400" i="0" u="none" strike="noStrike" cap="none">
                <a:solidFill>
                  <a:schemeClr val="dk1"/>
                </a:solidFill>
                <a:latin typeface="Raleway"/>
                <a:ea typeface="Raleway"/>
                <a:cs typeface="Raleway"/>
                <a:sym typeface="Raleway"/>
              </a:defRPr>
            </a:lvl3pPr>
            <a:lvl4pPr marL="1828800" marR="0" lvl="3"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4pPr>
            <a:lvl5pPr marL="2286000" marR="0" lvl="4"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6pPr>
            <a:lvl7pPr marL="3200400" marR="0" lvl="6"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7pPr>
            <a:lvl8pPr marL="3657600" marR="0" lvl="7"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8pPr>
            <a:lvl9pPr marL="4114800" marR="0" lvl="8"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9pPr>
          </a:lstStyle>
          <a:p>
            <a:endParaRPr/>
          </a:p>
        </p:txBody>
      </p:sp>
      <p:sp>
        <p:nvSpPr>
          <p:cNvPr id="10" name="Google Shape;10;p2"/>
          <p:cNvSpPr txBox="1">
            <a:spLocks noGrp="1"/>
          </p:cNvSpPr>
          <p:nvPr>
            <p:ph type="body" idx="2"/>
          </p:nvPr>
        </p:nvSpPr>
        <p:spPr>
          <a:xfrm>
            <a:off x="276542" y="2646680"/>
            <a:ext cx="6088697" cy="487363"/>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Clr>
                <a:srgbClr val="000000"/>
              </a:buClr>
              <a:buSzPts val="1800"/>
              <a:buFont typeface="Raleway"/>
              <a:buNone/>
              <a:defRPr sz="1800" i="0" u="none" strike="noStrike" cap="none">
                <a:solidFill>
                  <a:srgbClr val="000000"/>
                </a:solidFill>
                <a:latin typeface="Raleway"/>
                <a:ea typeface="Raleway"/>
                <a:cs typeface="Raleway"/>
                <a:sym typeface="Raleway"/>
              </a:defRPr>
            </a:lvl1pPr>
            <a:lvl2pPr marL="914400" marR="0" lvl="1" indent="-406400" algn="l" rtl="0">
              <a:spcBef>
                <a:spcPts val="560"/>
              </a:spcBef>
              <a:spcAft>
                <a:spcPts val="0"/>
              </a:spcAft>
              <a:buClr>
                <a:schemeClr val="dk1"/>
              </a:buClr>
              <a:buSzPts val="2800"/>
              <a:buFont typeface="Raleway"/>
              <a:buChar char="–"/>
              <a:defRPr sz="2800" i="0" u="none" strike="noStrike" cap="none">
                <a:solidFill>
                  <a:schemeClr val="dk1"/>
                </a:solidFill>
                <a:latin typeface="Raleway"/>
                <a:ea typeface="Raleway"/>
                <a:cs typeface="Raleway"/>
                <a:sym typeface="Raleway"/>
              </a:defRPr>
            </a:lvl2pPr>
            <a:lvl3pPr marL="1371600" marR="0" lvl="2" indent="-381000" algn="l" rtl="0">
              <a:spcBef>
                <a:spcPts val="480"/>
              </a:spcBef>
              <a:spcAft>
                <a:spcPts val="0"/>
              </a:spcAft>
              <a:buClr>
                <a:schemeClr val="dk1"/>
              </a:buClr>
              <a:buSzPts val="2400"/>
              <a:buFont typeface="Raleway"/>
              <a:buChar char="•"/>
              <a:defRPr sz="2400" i="0" u="none" strike="noStrike" cap="none">
                <a:solidFill>
                  <a:schemeClr val="dk1"/>
                </a:solidFill>
                <a:latin typeface="Raleway"/>
                <a:ea typeface="Raleway"/>
                <a:cs typeface="Raleway"/>
                <a:sym typeface="Raleway"/>
              </a:defRPr>
            </a:lvl3pPr>
            <a:lvl4pPr marL="1828800" marR="0" lvl="3"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4pPr>
            <a:lvl5pPr marL="2286000" marR="0" lvl="4"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6pPr>
            <a:lvl7pPr marL="3200400" marR="0" lvl="6"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7pPr>
            <a:lvl8pPr marL="3657600" marR="0" lvl="7"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8pPr>
            <a:lvl9pPr marL="4114800" marR="0" lvl="8"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4BD93-91EA-0649-BF93-DA8D0130BC28}" type="datetimeFigureOut">
              <a:rPr lang="en-AU" smtClean="0"/>
              <a:pPr/>
              <a:t>16/04/2021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9F2BFE-3465-E541-A929-F1EAC2C50E3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DC4BD93-91EA-0649-BF93-DA8D0130BC28}" type="datetimeFigureOut">
              <a:rPr lang="en-AU" smtClean="0"/>
              <a:pPr/>
              <a:t>16/04/2021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99F2BFE-3465-E541-A929-F1EAC2C50E31}" type="slidenum">
              <a:rPr lang="en-AU" smtClean="0"/>
              <a:pPr/>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7DC4BD93-91EA-0649-BF93-DA8D0130BC28}" type="datetimeFigureOut">
              <a:rPr lang="en-AU" smtClean="0"/>
              <a:pPr/>
              <a:t>16/04/2021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99F2BFE-3465-E541-A929-F1EAC2C50E31}" type="slidenum">
              <a:rPr lang="en-AU" smtClean="0"/>
              <a:pPr/>
              <a:t>‹#›</a:t>
            </a:fld>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DC4BD93-91EA-0649-BF93-DA8D0130BC28}" type="datetimeFigureOut">
              <a:rPr lang="en-AU" smtClean="0"/>
              <a:pPr/>
              <a:t>16/04/2021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99F2BFE-3465-E541-A929-F1EAC2C50E31}" type="slidenum">
              <a:rPr lang="en-AU" smtClean="0"/>
              <a:pPr/>
              <a:t>‹#›</a:t>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4BD93-91EA-0649-BF93-DA8D0130BC28}" type="datetimeFigureOut">
              <a:rPr lang="en-AU" smtClean="0"/>
              <a:pPr/>
              <a:t>16/04/2021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99F2BFE-3465-E541-A929-F1EAC2C50E31}" type="slidenum">
              <a:rPr lang="en-AU" smtClean="0"/>
              <a:pPr/>
              <a:t>‹#›</a:t>
            </a:fld>
            <a:endParaRPr lang="en-A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4BD93-91EA-0649-BF93-DA8D0130BC28}" type="datetimeFigureOut">
              <a:rPr lang="en-AU" smtClean="0"/>
              <a:pPr/>
              <a:t>16/04/2021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99F2BFE-3465-E541-A929-F1EAC2C50E31}" type="slidenum">
              <a:rPr lang="en-AU" smtClean="0"/>
              <a:pPr/>
              <a:t>‹#›</a:t>
            </a:fld>
            <a:endParaRPr lang="en-A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DC4BD93-91EA-0649-BF93-DA8D0130BC28}" type="datetimeFigureOut">
              <a:rPr lang="en-AU" smtClean="0"/>
              <a:pPr/>
              <a:t>16/04/2021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9F2BFE-3465-E541-A929-F1EAC2C50E31}" type="slidenum">
              <a:rPr lang="en-AU" smtClean="0"/>
              <a:pPr/>
              <a:t>‹#›</a:t>
            </a:fld>
            <a:endParaRPr lang="en-A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DC4BD93-91EA-0649-BF93-DA8D0130BC28}" type="datetimeFigureOut">
              <a:rPr lang="en-AU" smtClean="0"/>
              <a:pPr/>
              <a:t>16/04/2021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9F2BFE-3465-E541-A929-F1EAC2C50E3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262110" y="999825"/>
            <a:ext cx="8319621" cy="3225701"/>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Raleway"/>
              <a:buChar char="▪"/>
              <a:defRPr sz="240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Raleway"/>
              <a:buChar char="–"/>
              <a:defRPr sz="1600" i="0" u="none" strike="noStrike" cap="none">
                <a:solidFill>
                  <a:schemeClr val="dk1"/>
                </a:solidFill>
                <a:latin typeface="Raleway"/>
                <a:ea typeface="Raleway"/>
                <a:cs typeface="Raleway"/>
                <a:sym typeface="Raleway"/>
              </a:defRPr>
            </a:lvl4pPr>
            <a:lvl5pPr marL="2286000" marR="0" lvl="4" indent="-342900" algn="l" rtl="0">
              <a:spcBef>
                <a:spcPts val="36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6pPr>
            <a:lvl7pPr marL="3200400" marR="0" lvl="6" indent="-342900" algn="l" rtl="0">
              <a:spcBef>
                <a:spcPts val="36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7pPr>
            <a:lvl8pPr marL="3657600" marR="0" lvl="7" indent="-342900" algn="l" rtl="0">
              <a:spcBef>
                <a:spcPts val="36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8pPr>
            <a:lvl9pPr marL="4114800" marR="0" lvl="8" indent="-342900" algn="l" rtl="0">
              <a:spcBef>
                <a:spcPts val="36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9pPr>
          </a:lstStyle>
          <a:p>
            <a:endParaRPr/>
          </a:p>
        </p:txBody>
      </p:sp>
      <p:sp>
        <p:nvSpPr>
          <p:cNvPr id="15" name="Google Shape;15;p4"/>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Raleway"/>
                <a:ea typeface="Raleway"/>
                <a:cs typeface="Raleway"/>
                <a:sym typeface="Raleway"/>
              </a:rPr>
              <a:pPr marL="0" marR="0" lvl="0" indent="0" algn="ctr" rtl="0">
                <a:spcBef>
                  <a:spcPts val="0"/>
                </a:spcBef>
                <a:spcAft>
                  <a:spcPts val="0"/>
                </a:spcAft>
                <a:buNone/>
              </a:pPr>
              <a:t>‹#›</a:t>
            </a:fld>
            <a:endParaRPr sz="2400">
              <a:solidFill>
                <a:schemeClr val="dk1"/>
              </a:solidFill>
              <a:latin typeface="Raleway"/>
              <a:ea typeface="Raleway"/>
              <a:cs typeface="Raleway"/>
              <a:sym typeface="Raleway"/>
            </a:endParaRPr>
          </a:p>
        </p:txBody>
      </p:sp>
      <p:sp>
        <p:nvSpPr>
          <p:cNvPr id="16" name="Google Shape;16;p4"/>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1pPr>
            <a:lvl2pPr marL="914400" marR="0" lvl="1" indent="-406400" algn="l" rtl="0">
              <a:spcBef>
                <a:spcPts val="560"/>
              </a:spcBef>
              <a:spcAft>
                <a:spcPts val="0"/>
              </a:spcAft>
              <a:buClr>
                <a:schemeClr val="dk1"/>
              </a:buClr>
              <a:buSzPts val="2800"/>
              <a:buFont typeface="Raleway"/>
              <a:buChar char="–"/>
              <a:defRPr sz="2800" i="0" u="none" strike="noStrike" cap="none">
                <a:solidFill>
                  <a:schemeClr val="dk1"/>
                </a:solidFill>
                <a:latin typeface="Raleway"/>
                <a:ea typeface="Raleway"/>
                <a:cs typeface="Raleway"/>
                <a:sym typeface="Raleway"/>
              </a:defRPr>
            </a:lvl2pPr>
            <a:lvl3pPr marL="1371600" marR="0" lvl="2" indent="-381000" algn="l" rtl="0">
              <a:spcBef>
                <a:spcPts val="480"/>
              </a:spcBef>
              <a:spcAft>
                <a:spcPts val="0"/>
              </a:spcAft>
              <a:buClr>
                <a:schemeClr val="dk1"/>
              </a:buClr>
              <a:buSzPts val="2400"/>
              <a:buFont typeface="Raleway"/>
              <a:buChar char="•"/>
              <a:defRPr sz="2400" i="0" u="none" strike="noStrike" cap="none">
                <a:solidFill>
                  <a:schemeClr val="dk1"/>
                </a:solidFill>
                <a:latin typeface="Raleway"/>
                <a:ea typeface="Raleway"/>
                <a:cs typeface="Raleway"/>
                <a:sym typeface="Raleway"/>
              </a:defRPr>
            </a:lvl3pPr>
            <a:lvl4pPr marL="1828800" marR="0" lvl="3"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4pPr>
            <a:lvl5pPr marL="2286000" marR="0" lvl="4"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6pPr>
            <a:lvl7pPr marL="3200400" marR="0" lvl="6"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7pPr>
            <a:lvl8pPr marL="3657600" marR="0" lvl="7"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8pPr>
            <a:lvl9pPr marL="4114800" marR="0" lvl="8" indent="-355600" algn="l" rtl="0">
              <a:spcBef>
                <a:spcPts val="4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5"/>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pPr marL="0" marR="0" lvl="0" indent="0" algn="ctr" rtl="0">
                <a:spcBef>
                  <a:spcPts val="0"/>
                </a:spcBef>
                <a:spcAft>
                  <a:spcPts val="0"/>
                </a:spcAft>
                <a:buNone/>
              </a:pPr>
              <a:t>‹#›</a:t>
            </a:fld>
            <a:endParaRPr sz="2400">
              <a:solidFill>
                <a:schemeClr val="dk1"/>
              </a:solidFill>
              <a:latin typeface="Arial Narrow"/>
              <a:ea typeface="Arial Narrow"/>
              <a:cs typeface="Arial Narrow"/>
              <a:sym typeface="Arial Narrow"/>
            </a:endParaRPr>
          </a:p>
        </p:txBody>
      </p:sp>
      <p:sp>
        <p:nvSpPr>
          <p:cNvPr id="19" name="Google Shape;19;p5"/>
          <p:cNvSpPr txBox="1">
            <a:spLocks noGrp="1"/>
          </p:cNvSpPr>
          <p:nvPr>
            <p:ph type="body" idx="1"/>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0"/>
        <p:cNvGrpSpPr/>
        <p:nvPr/>
      </p:nvGrpSpPr>
      <p:grpSpPr>
        <a:xfrm>
          <a:off x="0" y="0"/>
          <a:ext cx="0" cy="0"/>
          <a:chOff x="0" y="0"/>
          <a:chExt cx="0" cy="0"/>
        </a:xfrm>
      </p:grpSpPr>
      <p:sp>
        <p:nvSpPr>
          <p:cNvPr id="21" name="Google Shape;21;p6"/>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pPr marL="0" marR="0" lvl="0" indent="0" algn="ctr" rtl="0">
                <a:spcBef>
                  <a:spcPts val="0"/>
                </a:spcBef>
                <a:spcAft>
                  <a:spcPts val="0"/>
                </a:spcAft>
                <a:buNone/>
              </a:pPr>
              <a:t>‹#›</a:t>
            </a:fld>
            <a:endParaRPr sz="2400">
              <a:solidFill>
                <a:schemeClr val="dk1"/>
              </a:solidFill>
              <a:latin typeface="Arial Narrow"/>
              <a:ea typeface="Arial Narrow"/>
              <a:cs typeface="Arial Narrow"/>
              <a:sym typeface="Arial Narrow"/>
            </a:endParaRPr>
          </a:p>
        </p:txBody>
      </p:sp>
      <p:sp>
        <p:nvSpPr>
          <p:cNvPr id="22" name="Google Shape;22;p6"/>
          <p:cNvSpPr txBox="1">
            <a:spLocks noGrp="1"/>
          </p:cNvSpPr>
          <p:nvPr>
            <p:ph type="body" idx="1"/>
          </p:nvPr>
        </p:nvSpPr>
        <p:spPr>
          <a:xfrm>
            <a:off x="256066" y="1005931"/>
            <a:ext cx="4038600" cy="3089329"/>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6"/>
          <p:cNvSpPr txBox="1">
            <a:spLocks noGrp="1"/>
          </p:cNvSpPr>
          <p:nvPr>
            <p:ph type="body" idx="2"/>
          </p:nvPr>
        </p:nvSpPr>
        <p:spPr>
          <a:xfrm>
            <a:off x="4553746" y="1005931"/>
            <a:ext cx="4038600" cy="3089329"/>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6"/>
          <p:cNvSpPr txBox="1">
            <a:spLocks noGrp="1"/>
          </p:cNvSpPr>
          <p:nvPr>
            <p:ph type="body" idx="3"/>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5"/>
        <p:cNvGrpSpPr/>
        <p:nvPr/>
      </p:nvGrpSpPr>
      <p:grpSpPr>
        <a:xfrm>
          <a:off x="0" y="0"/>
          <a:ext cx="0" cy="0"/>
          <a:chOff x="0" y="0"/>
          <a:chExt cx="0" cy="0"/>
        </a:xfrm>
      </p:grpSpPr>
      <p:sp>
        <p:nvSpPr>
          <p:cNvPr id="26" name="Google Shape;26;p7"/>
          <p:cNvSpPr>
            <a:spLocks noGrp="1"/>
          </p:cNvSpPr>
          <p:nvPr>
            <p:ph type="pic" idx="2"/>
          </p:nvPr>
        </p:nvSpPr>
        <p:spPr>
          <a:xfrm>
            <a:off x="3197172" y="996950"/>
            <a:ext cx="5511828" cy="2998993"/>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7" name="Google Shape;27;p7"/>
          <p:cNvSpPr txBox="1">
            <a:spLocks noGrp="1"/>
          </p:cNvSpPr>
          <p:nvPr>
            <p:ph type="body" idx="1"/>
          </p:nvPr>
        </p:nvSpPr>
        <p:spPr>
          <a:xfrm>
            <a:off x="261414" y="996950"/>
            <a:ext cx="2484666" cy="299899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Google Shape;28;p7"/>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pPr marL="0" marR="0" lvl="0" indent="0" algn="ctr" rtl="0">
                <a:spcBef>
                  <a:spcPts val="0"/>
                </a:spcBef>
                <a:spcAft>
                  <a:spcPts val="0"/>
                </a:spcAft>
                <a:buNone/>
              </a:pPr>
              <a:t>‹#›</a:t>
            </a:fld>
            <a:endParaRPr sz="2400">
              <a:solidFill>
                <a:schemeClr val="dk1"/>
              </a:solidFill>
              <a:latin typeface="Arial Narrow"/>
              <a:ea typeface="Arial Narrow"/>
              <a:cs typeface="Arial Narrow"/>
              <a:sym typeface="Arial Narrow"/>
            </a:endParaRPr>
          </a:p>
        </p:txBody>
      </p:sp>
      <p:sp>
        <p:nvSpPr>
          <p:cNvPr id="29" name="Google Shape;29;p7"/>
          <p:cNvSpPr txBox="1">
            <a:spLocks noGrp="1"/>
          </p:cNvSpPr>
          <p:nvPr>
            <p:ph type="body" idx="3"/>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0"/>
        <p:cNvGrpSpPr/>
        <p:nvPr/>
      </p:nvGrpSpPr>
      <p:grpSpPr>
        <a:xfrm>
          <a:off x="0" y="0"/>
          <a:ext cx="0" cy="0"/>
          <a:chOff x="0" y="0"/>
          <a:chExt cx="0" cy="0"/>
        </a:xfrm>
      </p:grpSpPr>
      <p:sp>
        <p:nvSpPr>
          <p:cNvPr id="31" name="Google Shape;31;p8"/>
          <p:cNvSpPr>
            <a:spLocks noGrp="1"/>
          </p:cNvSpPr>
          <p:nvPr>
            <p:ph type="pic" idx="2"/>
          </p:nvPr>
        </p:nvSpPr>
        <p:spPr>
          <a:xfrm>
            <a:off x="377508" y="1001432"/>
            <a:ext cx="8288662" cy="3063901"/>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2" name="Google Shape;32;p8"/>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pPr marL="0" marR="0" lvl="0" indent="0" algn="ctr" rtl="0">
                <a:spcBef>
                  <a:spcPts val="0"/>
                </a:spcBef>
                <a:spcAft>
                  <a:spcPts val="0"/>
                </a:spcAft>
                <a:buNone/>
              </a:pPr>
              <a:t>‹#›</a:t>
            </a:fld>
            <a:endParaRPr sz="2400">
              <a:solidFill>
                <a:schemeClr val="dk1"/>
              </a:solidFill>
              <a:latin typeface="Arial Narrow"/>
              <a:ea typeface="Arial Narrow"/>
              <a:cs typeface="Arial Narrow"/>
              <a:sym typeface="Arial Narrow"/>
            </a:endParaRPr>
          </a:p>
        </p:txBody>
      </p:sp>
      <p:sp>
        <p:nvSpPr>
          <p:cNvPr id="33" name="Google Shape;33;p8"/>
          <p:cNvSpPr txBox="1">
            <a:spLocks noGrp="1"/>
          </p:cNvSpPr>
          <p:nvPr>
            <p:ph type="body" idx="1"/>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8C5E1-CA78-144B-A978-43C1D8C90971}" type="datetimeFigureOut">
              <a:rPr lang="en-US" smtClean="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042D2E-B3C0-844A-B5AA-CF2FBD73BBB4}" type="slidenum">
              <a:rPr lang="en-US" smtClean="0"/>
              <a:pPr/>
              <a:t>‹#›</a:t>
            </a:fld>
            <a:endParaRPr lang="en-US" dirty="0"/>
          </a:p>
        </p:txBody>
      </p:sp>
    </p:spTree>
    <p:extLst>
      <p:ext uri="{BB962C8B-B14F-4D97-AF65-F5344CB8AC3E}">
        <p14:creationId xmlns:p14="http://schemas.microsoft.com/office/powerpoint/2010/main" val="308609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endParaRPr lang="en-AU"/>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7DC4BD93-91EA-0649-BF93-DA8D0130BC28}" type="datetimeFigureOut">
              <a:rPr lang="en-AU" smtClean="0"/>
              <a:pPr/>
              <a:t>16/04/2021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9F2BFE-3465-E541-A929-F1EAC2C50E3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DC4BD93-91EA-0649-BF93-DA8D0130BC28}" type="datetimeFigureOut">
              <a:rPr lang="en-AU" smtClean="0"/>
              <a:pPr/>
              <a:t>16/04/2021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9F2BFE-3465-E541-A929-F1EAC2C50E3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descr="PPT templates-1-widescreen-FINAL.jpg"/>
          <p:cNvPicPr preferRelativeResize="0"/>
          <p:nvPr/>
        </p:nvPicPr>
        <p:blipFill rotWithShape="1">
          <a:blip r:embed="rId3">
            <a:alphaModFix/>
          </a:blip>
          <a:srcRect/>
          <a:stretch/>
        </p:blipFill>
        <p:spPr>
          <a:xfrm>
            <a:off x="0" y="0"/>
            <a:ext cx="9135879"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11"/>
        <p:cNvGrpSpPr/>
        <p:nvPr/>
      </p:nvGrpSpPr>
      <p:grpSpPr>
        <a:xfrm>
          <a:off x="0" y="0"/>
          <a:ext cx="0" cy="0"/>
          <a:chOff x="0" y="0"/>
          <a:chExt cx="0" cy="0"/>
        </a:xfrm>
      </p:grpSpPr>
      <p:pic>
        <p:nvPicPr>
          <p:cNvPr id="12" name="Google Shape;12;p3" descr="PPT templates-1-widescreen-FINAL-4.jpg"/>
          <p:cNvPicPr preferRelativeResize="0"/>
          <p:nvPr/>
        </p:nvPicPr>
        <p:blipFill rotWithShape="1">
          <a:blip r:embed="rId8">
            <a:alphaModFix/>
          </a:blip>
          <a:srcRect/>
          <a:stretch/>
        </p:blipFill>
        <p:spPr>
          <a:xfrm>
            <a:off x="0" y="0"/>
            <a:ext cx="9135879" cy="514350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7DC4BD93-91EA-0649-BF93-DA8D0130BC28}" type="datetimeFigureOut">
              <a:rPr lang="en-AU" smtClean="0"/>
              <a:pPr/>
              <a:t>16/04/2021</a:t>
            </a:fld>
            <a:endParaRPr lang="en-AU"/>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99F2BFE-3465-E541-A929-F1EAC2C50E3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A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8.emf"/><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276543" y="1884363"/>
            <a:ext cx="6088696" cy="4873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0"/>
              <a:buFont typeface="Arial"/>
              <a:buNone/>
            </a:pPr>
            <a:r>
              <a:rPr lang="en-GB" dirty="0"/>
              <a:t>Machine Learning: Classification Techniques</a:t>
            </a:r>
            <a:endParaRPr sz="3000" b="0" i="0" u="none" strike="noStrike" cap="none" dirty="0">
              <a:solidFill>
                <a:schemeClr val="dk1"/>
              </a:solidFill>
              <a:latin typeface="Arial Narrow"/>
              <a:ea typeface="Arial Narrow"/>
              <a:cs typeface="Arial Narrow"/>
              <a:sym typeface="Arial Narrow"/>
            </a:endParaRPr>
          </a:p>
        </p:txBody>
      </p:sp>
      <p:sp>
        <p:nvSpPr>
          <p:cNvPr id="39" name="Google Shape;39;p9"/>
          <p:cNvSpPr txBox="1">
            <a:spLocks noGrp="1"/>
          </p:cNvSpPr>
          <p:nvPr>
            <p:ph type="body" idx="2"/>
          </p:nvPr>
        </p:nvSpPr>
        <p:spPr>
          <a:xfrm>
            <a:off x="276439" y="3340638"/>
            <a:ext cx="6088800" cy="487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800"/>
              <a:buFont typeface="Arial"/>
              <a:buNone/>
            </a:pPr>
            <a:r>
              <a:rPr lang="en-US" sz="1800" b="0" i="0" u="none" strike="noStrike" cap="none" dirty="0">
                <a:solidFill>
                  <a:srgbClr val="000000"/>
                </a:solidFill>
                <a:latin typeface="Raleway" panose="020B0604020202020204" charset="0"/>
                <a:ea typeface="Arial Narrow"/>
                <a:cs typeface="Arial Narrow"/>
                <a:sym typeface="Arial Narrow"/>
              </a:rPr>
              <a:t>Prajwol Sangat</a:t>
            </a:r>
            <a:endParaRPr sz="1800" b="0" i="0" u="none" strike="noStrike" cap="none" dirty="0">
              <a:solidFill>
                <a:srgbClr val="000000"/>
              </a:solidFill>
              <a:latin typeface="Raleway" panose="020B0604020202020204" charset="0"/>
              <a:ea typeface="Arial Narrow"/>
              <a:cs typeface="Arial Narrow"/>
              <a:sym typeface="Arial Narrow"/>
            </a:endParaRPr>
          </a:p>
        </p:txBody>
      </p:sp>
      <p:sp>
        <p:nvSpPr>
          <p:cNvPr id="40" name="Google Shape;40;p9"/>
          <p:cNvSpPr txBox="1"/>
          <p:nvPr/>
        </p:nvSpPr>
        <p:spPr>
          <a:xfrm>
            <a:off x="4689280" y="302472"/>
            <a:ext cx="1960068" cy="85408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GB" sz="1850">
                <a:solidFill>
                  <a:srgbClr val="006DAE"/>
                </a:solidFill>
                <a:latin typeface="Arial Narrow"/>
                <a:ea typeface="Arial Narrow"/>
                <a:cs typeface="Arial Narrow"/>
                <a:sym typeface="Arial Narrow"/>
              </a:rPr>
              <a:t>MONASH</a:t>
            </a:r>
            <a:r>
              <a:rPr lang="en-GB" sz="1850" baseline="30000">
                <a:solidFill>
                  <a:schemeClr val="dk1"/>
                </a:solidFill>
                <a:latin typeface="Arial Narrow"/>
                <a:ea typeface="Arial Narrow"/>
                <a:cs typeface="Arial Narrow"/>
                <a:sym typeface="Arial Narrow"/>
              </a:rPr>
              <a:t/>
            </a:r>
            <a:br>
              <a:rPr lang="en-GB" sz="1850" baseline="30000">
                <a:solidFill>
                  <a:schemeClr val="dk1"/>
                </a:solidFill>
                <a:latin typeface="Arial Narrow"/>
                <a:ea typeface="Arial Narrow"/>
                <a:cs typeface="Arial Narrow"/>
                <a:sym typeface="Arial Narrow"/>
              </a:rPr>
            </a:br>
            <a:r>
              <a:rPr lang="en-GB" sz="1850">
                <a:solidFill>
                  <a:schemeClr val="dk1"/>
                </a:solidFill>
                <a:latin typeface="Arial Narrow"/>
                <a:ea typeface="Arial Narrow"/>
                <a:cs typeface="Arial Narrow"/>
                <a:sym typeface="Arial Narrow"/>
              </a:rPr>
              <a:t>INFORMATION</a:t>
            </a:r>
            <a:endParaRPr/>
          </a:p>
          <a:p>
            <a:pPr marL="0" marR="0" lvl="0" indent="0" algn="l" rtl="0">
              <a:spcBef>
                <a:spcPts val="0"/>
              </a:spcBef>
              <a:spcAft>
                <a:spcPts val="0"/>
              </a:spcAft>
              <a:buNone/>
            </a:pPr>
            <a:r>
              <a:rPr lang="en-GB" sz="1850">
                <a:solidFill>
                  <a:schemeClr val="dk1"/>
                </a:solidFill>
                <a:latin typeface="Arial Narrow"/>
                <a:ea typeface="Arial Narrow"/>
                <a:cs typeface="Arial Narrow"/>
                <a:sym typeface="Arial Narrow"/>
              </a:rPr>
              <a:t>TECHNOLOGY</a:t>
            </a:r>
            <a:endParaRPr sz="1850">
              <a:solidFill>
                <a:schemeClr val="dk1"/>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155848" y="3104635"/>
            <a:ext cx="8933288" cy="1037597"/>
          </a:xfrm>
          <a:prstGeom prst="rect">
            <a:avLst/>
          </a:prstGeom>
          <a:noFill/>
          <a:ln>
            <a:noFill/>
          </a:ln>
        </p:spPr>
        <p:txBody>
          <a:bodyPr spcFirstLastPara="1" wrap="square" lIns="91425" tIns="45700" rIns="91425" bIns="45700" anchor="t" anchorCtr="0">
            <a:noAutofit/>
          </a:bodyPr>
          <a:lstStyle/>
          <a:p>
            <a:pPr marL="76200" indent="0">
              <a:buNone/>
            </a:pPr>
            <a:r>
              <a:rPr lang="en-AU" sz="2000" dirty="0"/>
              <a:t>The most common approach in building a decision tree:</a:t>
            </a:r>
          </a:p>
          <a:p>
            <a:pPr lvl="1">
              <a:spcBef>
                <a:spcPts val="1200"/>
              </a:spcBef>
              <a:buNone/>
            </a:pPr>
            <a:r>
              <a:rPr lang="en-AU" sz="1600" dirty="0" smtClean="0"/>
              <a:t>ID3 </a:t>
            </a:r>
            <a:r>
              <a:rPr lang="en-AU" sz="1600" dirty="0"/>
              <a:t>(Iterative Dichotomiser 3) → uses </a:t>
            </a:r>
            <a:r>
              <a:rPr lang="en-AU" sz="1600" b="1" i="1" dirty="0">
                <a:solidFill>
                  <a:schemeClr val="bg2">
                    <a:lumMod val="60000"/>
                    <a:lumOff val="40000"/>
                  </a:schemeClr>
                </a:solidFill>
              </a:rPr>
              <a:t>Entropy function </a:t>
            </a:r>
            <a:r>
              <a:rPr lang="en-AU" sz="1600" dirty="0"/>
              <a:t>and </a:t>
            </a:r>
            <a:r>
              <a:rPr lang="en-AU" sz="1600" b="1" i="1" dirty="0">
                <a:solidFill>
                  <a:schemeClr val="bg2">
                    <a:lumMod val="60000"/>
                    <a:lumOff val="40000"/>
                  </a:schemeClr>
                </a:solidFill>
              </a:rPr>
              <a:t>Information gain </a:t>
            </a:r>
            <a:r>
              <a:rPr lang="en-AU" sz="1600" dirty="0"/>
              <a:t>as </a:t>
            </a:r>
            <a:r>
              <a:rPr lang="en-AU" sz="1600" dirty="0" smtClean="0"/>
              <a:t>metrics to construct a DT.</a:t>
            </a:r>
            <a:endParaRPr lang="en-AU" sz="1600" dirty="0"/>
          </a:p>
          <a:p>
            <a:pPr marL="558800" lvl="1" indent="0">
              <a:spcBef>
                <a:spcPts val="1200"/>
              </a:spcBef>
              <a:buNone/>
            </a:pPr>
            <a:endParaRPr lang="en-AU" sz="1600" dirty="0"/>
          </a:p>
          <a:p>
            <a:pPr marL="76200" indent="0">
              <a:buNone/>
            </a:pPr>
            <a:endParaRPr lang="en-AU" sz="2000" b="1" dirty="0"/>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lvl="0" indent="0">
              <a:spcBef>
                <a:spcPts val="0"/>
              </a:spcBef>
              <a:buSzPts val="2000"/>
            </a:pPr>
            <a:r>
              <a:rPr lang="en-GB" dirty="0"/>
              <a:t>Decision Tree Algorithm</a:t>
            </a:r>
          </a:p>
        </p:txBody>
      </p:sp>
      <p:sp>
        <p:nvSpPr>
          <p:cNvPr id="2" name="TextBox 1"/>
          <p:cNvSpPr txBox="1"/>
          <p:nvPr/>
        </p:nvSpPr>
        <p:spPr>
          <a:xfrm>
            <a:off x="859536" y="1902068"/>
            <a:ext cx="8101584" cy="1077218"/>
          </a:xfrm>
          <a:prstGeom prst="rect">
            <a:avLst/>
          </a:prstGeom>
          <a:noFill/>
        </p:spPr>
        <p:txBody>
          <a:bodyPr wrap="square" rtlCol="0">
            <a:spAutoFit/>
          </a:bodyPr>
          <a:lstStyle/>
          <a:p>
            <a:pPr marL="285750" indent="-285750">
              <a:buFont typeface="Wingdings" panose="05000000000000000000" pitchFamily="2" charset="2"/>
              <a:buChar char="q"/>
            </a:pPr>
            <a:r>
              <a:rPr lang="en-US" sz="1600" dirty="0" smtClean="0">
                <a:latin typeface="Raleway" panose="020B0604020202020204" charset="0"/>
              </a:rPr>
              <a:t>Initialization: All training data at the root node</a:t>
            </a:r>
          </a:p>
          <a:p>
            <a:pPr marL="285750" indent="-285750">
              <a:buFont typeface="Wingdings" panose="05000000000000000000" pitchFamily="2" charset="2"/>
              <a:buChar char="q"/>
            </a:pPr>
            <a:r>
              <a:rPr lang="en-US" sz="1600" dirty="0" smtClean="0">
                <a:latin typeface="Raleway" panose="020B0604020202020204" charset="0"/>
              </a:rPr>
              <a:t>Partition training data recursively by choosing one attribute at a time</a:t>
            </a:r>
          </a:p>
          <a:p>
            <a:pPr marL="285750" indent="-285750">
              <a:buFont typeface="Wingdings" panose="05000000000000000000" pitchFamily="2" charset="2"/>
              <a:buChar char="q"/>
            </a:pPr>
            <a:r>
              <a:rPr lang="en-US" sz="1600" dirty="0" smtClean="0">
                <a:latin typeface="Raleway" panose="020B0604020202020204" charset="0"/>
              </a:rPr>
              <a:t>Repeat process for partitioned dataset</a:t>
            </a:r>
          </a:p>
          <a:p>
            <a:pPr marL="285750" indent="-285750">
              <a:buFont typeface="Wingdings" panose="05000000000000000000" pitchFamily="2" charset="2"/>
              <a:buChar char="q"/>
            </a:pPr>
            <a:r>
              <a:rPr lang="en-US" sz="1600" dirty="0" smtClean="0">
                <a:latin typeface="Raleway" panose="020B0604020202020204" charset="0"/>
              </a:rPr>
              <a:t>Stopping criteria: When all training data in each partition have same target class</a:t>
            </a:r>
            <a:endParaRPr lang="en-MY" sz="1600" dirty="0"/>
          </a:p>
        </p:txBody>
      </p:sp>
      <p:sp>
        <p:nvSpPr>
          <p:cNvPr id="8" name="Google Shape;57;p12"/>
          <p:cNvSpPr txBox="1">
            <a:spLocks/>
          </p:cNvSpPr>
          <p:nvPr/>
        </p:nvSpPr>
        <p:spPr>
          <a:xfrm>
            <a:off x="91840" y="1383269"/>
            <a:ext cx="9144000" cy="1037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Raleway"/>
              <a:buChar char="▪"/>
              <a:defRPr sz="2400" b="0" i="0" u="none" strike="noStrike" cap="none">
                <a:solidFill>
                  <a:schemeClr val="dk1"/>
                </a:solidFill>
                <a:latin typeface="Raleway"/>
                <a:ea typeface="Raleway"/>
                <a:cs typeface="Raleway"/>
                <a:sym typeface="Raleway"/>
              </a:defRPr>
            </a:lvl1pPr>
            <a:lvl2pPr marL="914400" marR="0" lvl="1" indent="-355600" algn="l" rtl="0">
              <a:lnSpc>
                <a:spcPct val="100000"/>
              </a:lnSpc>
              <a:spcBef>
                <a:spcPts val="400"/>
              </a:spcBef>
              <a:spcAft>
                <a:spcPts val="0"/>
              </a:spcAft>
              <a:buClr>
                <a:schemeClr val="dk1"/>
              </a:buClr>
              <a:buSzPts val="2000"/>
              <a:buFont typeface="Raleway"/>
              <a:buChar char="–"/>
              <a:defRPr sz="2000" b="0" i="0" u="none" strike="noStrike" cap="none">
                <a:solidFill>
                  <a:schemeClr val="dk1"/>
                </a:solidFill>
                <a:latin typeface="Raleway"/>
                <a:ea typeface="Raleway"/>
                <a:cs typeface="Raleway"/>
                <a:sym typeface="Raleway"/>
              </a:defRPr>
            </a:lvl2pPr>
            <a:lvl3pPr marL="1371600" marR="0" lvl="2"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3pPr>
            <a:lvl4pPr marL="1828800" marR="0" lvl="3" indent="-330200" algn="l" rtl="0">
              <a:lnSpc>
                <a:spcPct val="100000"/>
              </a:lnSpc>
              <a:spcBef>
                <a:spcPts val="32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4pPr>
            <a:lvl5pPr marL="2286000" marR="0" lvl="4"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5pPr>
            <a:lvl6pPr marL="2743200" marR="0" lvl="5"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6pPr>
            <a:lvl7pPr marL="3200400" marR="0" lvl="6"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7pPr>
            <a:lvl8pPr marL="3657600" marR="0" lvl="7"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8pPr>
            <a:lvl9pPr marL="4114800" marR="0" lvl="8"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9pPr>
          </a:lstStyle>
          <a:p>
            <a:pPr marL="76200" indent="0">
              <a:buFont typeface="Raleway"/>
              <a:buNone/>
            </a:pPr>
            <a:r>
              <a:rPr lang="en-AU" sz="2000" dirty="0" smtClean="0"/>
              <a:t>Constructing a DT is generally a recursive process</a:t>
            </a:r>
            <a:endParaRPr lang="en-AU" sz="1600" dirty="0" smtClean="0"/>
          </a:p>
          <a:p>
            <a:pPr marL="558800" lvl="1" indent="0">
              <a:spcBef>
                <a:spcPts val="1200"/>
              </a:spcBef>
              <a:buFont typeface="Raleway"/>
              <a:buNone/>
            </a:pPr>
            <a:endParaRPr lang="en-AU" sz="1600" dirty="0" smtClean="0"/>
          </a:p>
          <a:p>
            <a:pPr marL="76200" indent="0">
              <a:buFont typeface="Raleway"/>
              <a:buNone/>
            </a:pPr>
            <a:endParaRPr lang="en-AU" sz="2000" b="1" dirty="0"/>
          </a:p>
        </p:txBody>
      </p:sp>
      <p:sp>
        <p:nvSpPr>
          <p:cNvPr id="9" name="Google Shape;57;p12"/>
          <p:cNvSpPr txBox="1">
            <a:spLocks/>
          </p:cNvSpPr>
          <p:nvPr/>
        </p:nvSpPr>
        <p:spPr>
          <a:xfrm>
            <a:off x="105356" y="785397"/>
            <a:ext cx="9144000" cy="4725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Raleway"/>
              <a:buChar char="▪"/>
              <a:defRPr sz="2400" b="0" i="0" u="none" strike="noStrike" cap="none">
                <a:solidFill>
                  <a:schemeClr val="dk1"/>
                </a:solidFill>
                <a:latin typeface="Raleway"/>
                <a:ea typeface="Raleway"/>
                <a:cs typeface="Raleway"/>
                <a:sym typeface="Raleway"/>
              </a:defRPr>
            </a:lvl1pPr>
            <a:lvl2pPr marL="914400" marR="0" lvl="1" indent="-355600" algn="l" rtl="0">
              <a:lnSpc>
                <a:spcPct val="100000"/>
              </a:lnSpc>
              <a:spcBef>
                <a:spcPts val="400"/>
              </a:spcBef>
              <a:spcAft>
                <a:spcPts val="0"/>
              </a:spcAft>
              <a:buClr>
                <a:schemeClr val="dk1"/>
              </a:buClr>
              <a:buSzPts val="2000"/>
              <a:buFont typeface="Raleway"/>
              <a:buChar char="–"/>
              <a:defRPr sz="2000" b="0" i="0" u="none" strike="noStrike" cap="none">
                <a:solidFill>
                  <a:schemeClr val="dk1"/>
                </a:solidFill>
                <a:latin typeface="Raleway"/>
                <a:ea typeface="Raleway"/>
                <a:cs typeface="Raleway"/>
                <a:sym typeface="Raleway"/>
              </a:defRPr>
            </a:lvl2pPr>
            <a:lvl3pPr marL="1371600" marR="0" lvl="2"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3pPr>
            <a:lvl4pPr marL="1828800" marR="0" lvl="3" indent="-330200" algn="l" rtl="0">
              <a:lnSpc>
                <a:spcPct val="100000"/>
              </a:lnSpc>
              <a:spcBef>
                <a:spcPts val="32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4pPr>
            <a:lvl5pPr marL="2286000" marR="0" lvl="4"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5pPr>
            <a:lvl6pPr marL="2743200" marR="0" lvl="5"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6pPr>
            <a:lvl7pPr marL="3200400" marR="0" lvl="6"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7pPr>
            <a:lvl8pPr marL="3657600" marR="0" lvl="7"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8pPr>
            <a:lvl9pPr marL="4114800" marR="0" lvl="8" indent="-342900" algn="l" rtl="0">
              <a:lnSpc>
                <a:spcPct val="100000"/>
              </a:lnSpc>
              <a:spcBef>
                <a:spcPts val="360"/>
              </a:spcBef>
              <a:spcAft>
                <a:spcPts val="0"/>
              </a:spcAft>
              <a:buClr>
                <a:schemeClr val="dk1"/>
              </a:buClr>
              <a:buSzPts val="1800"/>
              <a:buFont typeface="Raleway"/>
              <a:buChar char="•"/>
              <a:defRPr sz="1800" b="0" i="0" u="none" strike="noStrike" cap="none">
                <a:solidFill>
                  <a:schemeClr val="dk1"/>
                </a:solidFill>
                <a:latin typeface="Raleway"/>
                <a:ea typeface="Raleway"/>
                <a:cs typeface="Raleway"/>
                <a:sym typeface="Raleway"/>
              </a:defRPr>
            </a:lvl9pPr>
          </a:lstStyle>
          <a:p>
            <a:pPr marL="76200" indent="0">
              <a:buFont typeface="Raleway"/>
              <a:buNone/>
            </a:pPr>
            <a:r>
              <a:rPr lang="en-AU" sz="2000" dirty="0" smtClean="0"/>
              <a:t>Supervised Learning – need output labels to build a DT </a:t>
            </a:r>
            <a:endParaRPr lang="en-AU" sz="1600" dirty="0" smtClean="0"/>
          </a:p>
          <a:p>
            <a:pPr marL="558800" lvl="1" indent="0">
              <a:spcBef>
                <a:spcPts val="1200"/>
              </a:spcBef>
              <a:buFont typeface="Raleway"/>
              <a:buNone/>
            </a:pPr>
            <a:endParaRPr lang="en-AU" sz="1600" dirty="0" smtClean="0"/>
          </a:p>
          <a:p>
            <a:pPr marL="76200" indent="0">
              <a:buFont typeface="Raleway"/>
              <a:buNone/>
            </a:pPr>
            <a:endParaRPr lang="en-AU" sz="2000" b="1" dirty="0"/>
          </a:p>
        </p:txBody>
      </p:sp>
    </p:spTree>
    <p:extLst>
      <p:ext uri="{BB962C8B-B14F-4D97-AF65-F5344CB8AC3E}">
        <p14:creationId xmlns:p14="http://schemas.microsoft.com/office/powerpoint/2010/main" val="1405119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686990" y="1080875"/>
            <a:ext cx="8012510" cy="2722690"/>
          </a:xfrm>
          <a:prstGeom prst="rect">
            <a:avLst/>
          </a:prstGeom>
          <a:noFill/>
          <a:ln>
            <a:noFill/>
          </a:ln>
        </p:spPr>
        <p:txBody>
          <a:bodyPr spcFirstLastPara="1" wrap="square" lIns="91425" tIns="45700" rIns="91425" bIns="45700" anchor="t" anchorCtr="0">
            <a:noAutofit/>
          </a:bodyPr>
          <a:lstStyle/>
          <a:p>
            <a:pPr indent="-355600">
              <a:spcBef>
                <a:spcPts val="0"/>
              </a:spcBef>
              <a:buSzPts val="2000"/>
              <a:defRPr/>
            </a:pPr>
            <a:r>
              <a:rPr lang="en-AU" sz="2000" dirty="0"/>
              <a:t>ID3 (Iterative Dichotomiser 3) was developed in 1986 by Ross Quinlan.</a:t>
            </a:r>
          </a:p>
          <a:p>
            <a:pPr indent="-355600">
              <a:spcBef>
                <a:spcPts val="0"/>
              </a:spcBef>
              <a:buSzPts val="2000"/>
              <a:buNone/>
              <a:defRPr/>
            </a:pPr>
            <a:r>
              <a:rPr lang="en-AU" sz="2000" dirty="0"/>
              <a:t> </a:t>
            </a:r>
          </a:p>
          <a:p>
            <a:pPr indent="-355600">
              <a:spcBef>
                <a:spcPts val="0"/>
              </a:spcBef>
              <a:buSzPts val="2000"/>
              <a:defRPr/>
            </a:pPr>
            <a:r>
              <a:rPr lang="en-AU" sz="2000" dirty="0"/>
              <a:t>The algorithm creates </a:t>
            </a:r>
            <a:r>
              <a:rPr lang="en-AU" sz="2000" b="1" dirty="0"/>
              <a:t>a multiway tree</a:t>
            </a:r>
            <a:r>
              <a:rPr lang="en-AU" sz="2000" dirty="0"/>
              <a:t>, finding for each node (i.e. in a greedy manner) the </a:t>
            </a:r>
            <a:r>
              <a:rPr lang="en-AU" sz="2000" b="1" dirty="0"/>
              <a:t>categorical feature that will yield the largest information gain for categorical targets.</a:t>
            </a:r>
          </a:p>
          <a:p>
            <a:pPr indent="-355600">
              <a:spcBef>
                <a:spcPts val="0"/>
              </a:spcBef>
              <a:buSzPts val="2000"/>
              <a:buNone/>
              <a:defRPr/>
            </a:pPr>
            <a:r>
              <a:rPr lang="en-AU" sz="2000" dirty="0"/>
              <a:t> </a:t>
            </a:r>
          </a:p>
          <a:p>
            <a:pPr indent="-355600">
              <a:spcBef>
                <a:spcPts val="0"/>
              </a:spcBef>
              <a:buSzPts val="2000"/>
              <a:defRPr/>
            </a:pPr>
            <a:r>
              <a:rPr lang="en-AU" sz="2000" dirty="0"/>
              <a:t>Trees are grown to their maximum size and then a pruning step is usually applied to improve the ability of the tree to generalise to unseen data.</a:t>
            </a:r>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 (Iterative Dichotomiser 3)</a:t>
            </a:r>
          </a:p>
          <a:p>
            <a:pPr marL="101600" lvl="0" indent="0">
              <a:spcBef>
                <a:spcPts val="0"/>
              </a:spcBef>
              <a:buSzPts val="2000"/>
            </a:pPr>
            <a:endParaRPr lang="en-GB" dirty="0"/>
          </a:p>
        </p:txBody>
      </p:sp>
    </p:spTree>
    <p:extLst>
      <p:ext uri="{BB962C8B-B14F-4D97-AF65-F5344CB8AC3E}">
        <p14:creationId xmlns:p14="http://schemas.microsoft.com/office/powerpoint/2010/main" val="241691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smtClean="0"/>
              <a:t>Entropy</a:t>
            </a:r>
            <a:endParaRPr lang="en-AU" dirty="0"/>
          </a:p>
          <a:p>
            <a:pPr marL="101600" lvl="0" indent="0">
              <a:spcBef>
                <a:spcPts val="0"/>
              </a:spcBef>
              <a:buSzPts val="2000"/>
            </a:pPr>
            <a:endParaRPr lang="en-GB" dirty="0"/>
          </a:p>
        </p:txBody>
      </p:sp>
      <p:sp>
        <p:nvSpPr>
          <p:cNvPr id="6" name="Google Shape;57;p12"/>
          <p:cNvSpPr txBox="1">
            <a:spLocks noGrp="1"/>
          </p:cNvSpPr>
          <p:nvPr>
            <p:ph type="body" idx="1"/>
          </p:nvPr>
        </p:nvSpPr>
        <p:spPr>
          <a:xfrm>
            <a:off x="279082" y="772867"/>
            <a:ext cx="8012510" cy="1094434"/>
          </a:xfrm>
          <a:prstGeom prst="rect">
            <a:avLst/>
          </a:prstGeom>
          <a:noFill/>
          <a:ln>
            <a:noFill/>
          </a:ln>
        </p:spPr>
        <p:txBody>
          <a:bodyPr spcFirstLastPara="1" wrap="square" lIns="91425" tIns="45700" rIns="91425" bIns="45700" anchor="t" anchorCtr="0">
            <a:noAutofit/>
          </a:bodyPr>
          <a:lstStyle/>
          <a:p>
            <a:pPr marL="444500" indent="-342900">
              <a:spcBef>
                <a:spcPts val="0"/>
              </a:spcBef>
              <a:buSzPts val="2000"/>
              <a:buFont typeface="Wingdings" panose="05000000000000000000" pitchFamily="2" charset="2"/>
              <a:buChar char="q"/>
              <a:defRPr/>
            </a:pPr>
            <a:r>
              <a:rPr lang="en-US" sz="1800" dirty="0" smtClean="0">
                <a:solidFill>
                  <a:srgbClr val="C00000"/>
                </a:solidFill>
              </a:rPr>
              <a:t>Measure </a:t>
            </a:r>
            <a:r>
              <a:rPr lang="en-US" sz="1800" dirty="0">
                <a:solidFill>
                  <a:srgbClr val="C00000"/>
                </a:solidFill>
              </a:rPr>
              <a:t>of </a:t>
            </a:r>
            <a:r>
              <a:rPr lang="en-AU" sz="1800" dirty="0" smtClean="0">
                <a:solidFill>
                  <a:srgbClr val="C00000"/>
                </a:solidFill>
              </a:rPr>
              <a:t>uncertainty or </a:t>
            </a:r>
            <a:r>
              <a:rPr lang="en-US" sz="1800" dirty="0" smtClean="0">
                <a:solidFill>
                  <a:srgbClr val="C00000"/>
                </a:solidFill>
              </a:rPr>
              <a:t>randomness </a:t>
            </a:r>
            <a:r>
              <a:rPr lang="en-US" sz="1800" dirty="0">
                <a:solidFill>
                  <a:srgbClr val="C00000"/>
                </a:solidFill>
              </a:rPr>
              <a:t>in </a:t>
            </a:r>
            <a:r>
              <a:rPr lang="en-US" sz="1800" dirty="0" smtClean="0">
                <a:solidFill>
                  <a:srgbClr val="C00000"/>
                </a:solidFill>
              </a:rPr>
              <a:t>data</a:t>
            </a:r>
          </a:p>
          <a:p>
            <a:pPr marL="444500" indent="-342900">
              <a:spcBef>
                <a:spcPts val="0"/>
              </a:spcBef>
              <a:buSzPts val="2000"/>
              <a:buFont typeface="Wingdings" panose="05000000000000000000" pitchFamily="2" charset="2"/>
              <a:buChar char="q"/>
              <a:defRPr/>
            </a:pPr>
            <a:r>
              <a:rPr lang="en-US" sz="1800" dirty="0" smtClean="0"/>
              <a:t>Informs </a:t>
            </a:r>
            <a:r>
              <a:rPr lang="en-US" sz="1800" dirty="0"/>
              <a:t>the </a:t>
            </a:r>
            <a:r>
              <a:rPr lang="en-US" sz="1800" dirty="0" smtClean="0"/>
              <a:t>predictability </a:t>
            </a:r>
            <a:r>
              <a:rPr lang="en-US" sz="1800" dirty="0"/>
              <a:t>of </a:t>
            </a:r>
            <a:r>
              <a:rPr lang="en-US" sz="1800" dirty="0" smtClean="0"/>
              <a:t>an event</a:t>
            </a:r>
          </a:p>
          <a:p>
            <a:pPr lvl="1">
              <a:spcBef>
                <a:spcPts val="0"/>
              </a:spcBef>
              <a:buFont typeface="Wingdings" panose="05000000000000000000" pitchFamily="2" charset="2"/>
              <a:buChar char="Ø"/>
              <a:defRPr/>
            </a:pPr>
            <a:r>
              <a:rPr lang="en-US" sz="1400" dirty="0"/>
              <a:t> </a:t>
            </a:r>
            <a:r>
              <a:rPr lang="en-US" sz="1800" dirty="0" smtClean="0"/>
              <a:t>Low value -&gt; Less uncertainty</a:t>
            </a:r>
            <a:r>
              <a:rPr lang="en-AU" sz="1800" dirty="0" smtClean="0"/>
              <a:t>,   high value -&gt; high uncertainty</a:t>
            </a:r>
            <a:endParaRPr lang="en-US" sz="1800" dirty="0" smtClean="0"/>
          </a:p>
        </p:txBody>
      </p:sp>
      <mc:AlternateContent xmlns:mc="http://schemas.openxmlformats.org/markup-compatibility/2006" xmlns:a14="http://schemas.microsoft.com/office/drawing/2010/main">
        <mc:Choice Requires="a14">
          <p:sp>
            <p:nvSpPr>
              <p:cNvPr id="3" name="TextBox 2"/>
              <p:cNvSpPr txBox="1"/>
              <p:nvPr/>
            </p:nvSpPr>
            <p:spPr>
              <a:xfrm>
                <a:off x="2332551" y="1756725"/>
                <a:ext cx="1952786" cy="5881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log</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den>
                          </m:f>
                          <m:r>
                            <a:rPr lang="en-US" b="0" i="0" smtClean="0">
                              <a:latin typeface="Cambria Math" panose="02040503050406030204" pitchFamily="18" charset="0"/>
                            </a:rPr>
                            <m:t>  </m:t>
                          </m:r>
                        </m:e>
                      </m:nary>
                    </m:oMath>
                  </m:oMathPara>
                </a14:m>
                <a:endParaRPr lang="en-MY" dirty="0"/>
              </a:p>
            </p:txBody>
          </p:sp>
        </mc:Choice>
        <mc:Fallback xmlns="">
          <p:sp>
            <p:nvSpPr>
              <p:cNvPr id="3" name="TextBox 2"/>
              <p:cNvSpPr txBox="1">
                <a:spLocks noRot="1" noChangeAspect="1" noMove="1" noResize="1" noEditPoints="1" noAdjustHandles="1" noChangeArrowheads="1" noChangeShapeType="1" noTextEdit="1"/>
              </p:cNvSpPr>
              <p:nvPr/>
            </p:nvSpPr>
            <p:spPr>
              <a:xfrm>
                <a:off x="2332551" y="1756725"/>
                <a:ext cx="1952786" cy="588174"/>
              </a:xfrm>
              <a:prstGeom prst="rect">
                <a:avLst/>
              </a:prstGeom>
              <a:blipFill>
                <a:blip r:embed="rId3"/>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99832" y="1867301"/>
                <a:ext cx="707700"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oMath>
                  </m:oMathPara>
                </a14:m>
                <a:endParaRPr lang="en-MY" dirty="0"/>
              </a:p>
            </p:txBody>
          </p:sp>
        </mc:Choice>
        <mc:Fallback xmlns="">
          <p:sp>
            <p:nvSpPr>
              <p:cNvPr id="8" name="TextBox 7"/>
              <p:cNvSpPr txBox="1">
                <a:spLocks noRot="1" noChangeAspect="1" noMove="1" noResize="1" noEditPoints="1" noAdjustHandles="1" noChangeArrowheads="1" noChangeShapeType="1" noTextEdit="1"/>
              </p:cNvSpPr>
              <p:nvPr/>
            </p:nvSpPr>
            <p:spPr>
              <a:xfrm>
                <a:off x="4599832" y="1867301"/>
                <a:ext cx="707700" cy="215444"/>
              </a:xfrm>
              <a:prstGeom prst="rect">
                <a:avLst/>
              </a:prstGeom>
              <a:blipFill>
                <a:blip r:embed="rId4"/>
                <a:stretch>
                  <a:fillRect b="-25000"/>
                </a:stretch>
              </a:blipFill>
            </p:spPr>
            <p:txBody>
              <a:bodyPr/>
              <a:lstStyle/>
              <a:p>
                <a:r>
                  <a:rPr lang="en-MY">
                    <a:noFill/>
                  </a:rPr>
                  <a:t> </a:t>
                </a:r>
              </a:p>
            </p:txBody>
          </p:sp>
        </mc:Fallback>
      </mc:AlternateContent>
      <p:sp>
        <p:nvSpPr>
          <p:cNvPr id="5" name="TextBox 4"/>
          <p:cNvSpPr txBox="1"/>
          <p:nvPr/>
        </p:nvSpPr>
        <p:spPr>
          <a:xfrm>
            <a:off x="5114440" y="1850792"/>
            <a:ext cx="2564970" cy="307777"/>
          </a:xfrm>
          <a:prstGeom prst="rect">
            <a:avLst/>
          </a:prstGeom>
          <a:noFill/>
        </p:spPr>
        <p:txBody>
          <a:bodyPr wrap="square" rtlCol="0">
            <a:spAutoFit/>
          </a:bodyPr>
          <a:lstStyle/>
          <a:p>
            <a:r>
              <a:rPr lang="en-US" dirty="0" smtClean="0">
                <a:latin typeface="Raleway" panose="020B0604020202020204" charset="0"/>
              </a:rPr>
              <a:t>- Probability of event </a:t>
            </a:r>
            <a:r>
              <a:rPr lang="en-US" i="1" dirty="0" err="1" smtClean="0">
                <a:latin typeface="Raleway" panose="020B0604020202020204" charset="0"/>
              </a:rPr>
              <a:t>i</a:t>
            </a:r>
            <a:endParaRPr lang="en-MY" i="1" dirty="0">
              <a:latin typeface="Raleway" panose="020B0604020202020204" charset="0"/>
            </a:endParaRPr>
          </a:p>
        </p:txBody>
      </p:sp>
      <mc:AlternateContent xmlns:mc="http://schemas.openxmlformats.org/markup-compatibility/2006" xmlns:a14="http://schemas.microsoft.com/office/drawing/2010/main">
        <mc:Choice Requires="a14">
          <p:sp>
            <p:nvSpPr>
              <p:cNvPr id="10" name="TextBox 9"/>
              <p:cNvSpPr txBox="1"/>
              <p:nvPr/>
            </p:nvSpPr>
            <p:spPr>
              <a:xfrm>
                <a:off x="4599832" y="2117389"/>
                <a:ext cx="707700"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MY" dirty="0"/>
              </a:p>
            </p:txBody>
          </p:sp>
        </mc:Choice>
        <mc:Fallback xmlns="">
          <p:sp>
            <p:nvSpPr>
              <p:cNvPr id="10" name="TextBox 9"/>
              <p:cNvSpPr txBox="1">
                <a:spLocks noRot="1" noChangeAspect="1" noMove="1" noResize="1" noEditPoints="1" noAdjustHandles="1" noChangeArrowheads="1" noChangeShapeType="1" noTextEdit="1"/>
              </p:cNvSpPr>
              <p:nvPr/>
            </p:nvSpPr>
            <p:spPr>
              <a:xfrm>
                <a:off x="4599832" y="2117389"/>
                <a:ext cx="707700" cy="215444"/>
              </a:xfrm>
              <a:prstGeom prst="rect">
                <a:avLst/>
              </a:prstGeom>
              <a:blipFill>
                <a:blip r:embed="rId5"/>
                <a:stretch>
                  <a:fillRect/>
                </a:stretch>
              </a:blipFill>
            </p:spPr>
            <p:txBody>
              <a:bodyPr/>
              <a:lstStyle/>
              <a:p>
                <a:r>
                  <a:rPr lang="en-MY">
                    <a:noFill/>
                  </a:rPr>
                  <a:t> </a:t>
                </a:r>
              </a:p>
            </p:txBody>
          </p:sp>
        </mc:Fallback>
      </mc:AlternateContent>
      <p:sp>
        <p:nvSpPr>
          <p:cNvPr id="11" name="TextBox 10"/>
          <p:cNvSpPr txBox="1"/>
          <p:nvPr/>
        </p:nvSpPr>
        <p:spPr>
          <a:xfrm>
            <a:off x="5114440" y="2071222"/>
            <a:ext cx="2564970" cy="307777"/>
          </a:xfrm>
          <a:prstGeom prst="rect">
            <a:avLst/>
          </a:prstGeom>
          <a:noFill/>
        </p:spPr>
        <p:txBody>
          <a:bodyPr wrap="square" rtlCol="0">
            <a:spAutoFit/>
          </a:bodyPr>
          <a:lstStyle/>
          <a:p>
            <a:r>
              <a:rPr lang="en-US" dirty="0" smtClean="0">
                <a:latin typeface="Raleway" panose="020B0604020202020204" charset="0"/>
              </a:rPr>
              <a:t>- Number of events</a:t>
            </a:r>
            <a:endParaRPr lang="en-MY" i="1" dirty="0">
              <a:latin typeface="Raleway" panose="020B0604020202020204" charset="0"/>
            </a:endParaRPr>
          </a:p>
        </p:txBody>
      </p:sp>
      <mc:AlternateContent xmlns:mc="http://schemas.openxmlformats.org/markup-compatibility/2006" xmlns:a14="http://schemas.microsoft.com/office/drawing/2010/main">
        <mc:Choice Requires="a14">
          <p:sp>
            <p:nvSpPr>
              <p:cNvPr id="13" name="TextBox 12"/>
              <p:cNvSpPr txBox="1"/>
              <p:nvPr/>
            </p:nvSpPr>
            <p:spPr>
              <a:xfrm>
                <a:off x="1795276" y="2598850"/>
                <a:ext cx="4675266" cy="869597"/>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𝑃𝑙𝑎𝑦</m:t>
                        </m:r>
                        <m:r>
                          <a:rPr lang="en-US" b="0" i="1" smtClean="0">
                            <a:latin typeface="Cambria Math" panose="02040503050406030204" pitchFamily="18" charset="0"/>
                          </a:rPr>
                          <m:t>_</m:t>
                        </m:r>
                        <m:r>
                          <a:rPr lang="en-US" b="0" i="1" smtClean="0">
                            <a:latin typeface="Cambria Math" panose="02040503050406030204" pitchFamily="18" charset="0"/>
                          </a:rPr>
                          <m:t>𝑏𝑎𝑠𝑘𝑒𝑡𝑏𝑎𝑙𝑙</m:t>
                        </m:r>
                      </m:e>
                    </m:d>
                    <m:r>
                      <a:rPr lang="en-US" b="0" i="1" smtClean="0">
                        <a:latin typeface="Cambria Math" panose="02040503050406030204" pitchFamily="18" charset="0"/>
                      </a:rPr>
                      <m:t>=</m:t>
                    </m:r>
                  </m:oMath>
                </a14:m>
                <a:r>
                  <a:rPr lang="en-US" b="0" i="1" dirty="0" smtClean="0">
                    <a:latin typeface="Cambria Math" panose="02040503050406030204" pitchFamily="18" charset="0"/>
                  </a:rPr>
                  <a:t> p(yes) </a:t>
                </a:r>
                <a:r>
                  <a:rPr lang="en-US" b="0" dirty="0" smtClean="0">
                    <a:latin typeface="Cambria Math" panose="02040503050406030204" pitchFamily="18" charset="0"/>
                  </a:rPr>
                  <a:t>log</a:t>
                </a:r>
                <a:r>
                  <a:rPr lang="en-US" b="0" i="1" dirty="0" smtClean="0">
                    <a:latin typeface="Cambria Math" panose="02040503050406030204" pitchFamily="18" charset="0"/>
                  </a:rPr>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i="1" dirty="0">
                            <a:latin typeface="Cambria Math" panose="02040503050406030204" pitchFamily="18" charset="0"/>
                          </a:rPr>
                          <m:t>yes</m:t>
                        </m:r>
                        <m:r>
                          <m:rPr>
                            <m:nor/>
                          </m:rPr>
                          <a:rPr lang="en-US" i="1" dirty="0">
                            <a:latin typeface="Cambria Math" panose="02040503050406030204" pitchFamily="18" charset="0"/>
                          </a:rPr>
                          <m:t>)</m:t>
                        </m:r>
                      </m:den>
                    </m:f>
                    <m:r>
                      <a:rPr lang="en-US" b="0" i="1" smtClean="0">
                        <a:latin typeface="Cambria Math" panose="02040503050406030204" pitchFamily="18" charset="0"/>
                      </a:rPr>
                      <m:t>+</m:t>
                    </m:r>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b="0" i="1" dirty="0" smtClean="0">
                        <a:latin typeface="Cambria Math" panose="02040503050406030204" pitchFamily="18" charset="0"/>
                      </a:rPr>
                      <m:t>no</m:t>
                    </m:r>
                    <m:r>
                      <m:rPr>
                        <m:nor/>
                      </m:rPr>
                      <a:rPr lang="en-US" i="1" dirty="0">
                        <a:latin typeface="Cambria Math" panose="02040503050406030204" pitchFamily="18" charset="0"/>
                      </a:rPr>
                      <m:t>) </m:t>
                    </m:r>
                    <m:r>
                      <m:rPr>
                        <m:nor/>
                      </m:rPr>
                      <a:rPr lang="en-US" dirty="0">
                        <a:latin typeface="Cambria Math" panose="02040503050406030204" pitchFamily="18" charset="0"/>
                      </a:rPr>
                      <m:t>log</m:t>
                    </m:r>
                    <m:r>
                      <m:rPr>
                        <m:nor/>
                      </m:rPr>
                      <a:rPr lang="en-US" i="1" dirty="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b="0" i="1" dirty="0" smtClean="0">
                            <a:latin typeface="Cambria Math" panose="02040503050406030204" pitchFamily="18" charset="0"/>
                          </a:rPr>
                          <m:t>no</m:t>
                        </m:r>
                        <m:r>
                          <m:rPr>
                            <m:nor/>
                          </m:rPr>
                          <a:rPr lang="en-US" i="1" dirty="0">
                            <a:latin typeface="Cambria Math" panose="02040503050406030204" pitchFamily="18" charset="0"/>
                          </a:rPr>
                          <m:t>)</m:t>
                        </m:r>
                      </m:den>
                    </m:f>
                  </m:oMath>
                </a14:m>
                <a:endParaRPr lang="en-US" b="0" i="1" dirty="0" smtClean="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                                        =−(</m:t>
                    </m:r>
                  </m:oMath>
                </a14:m>
                <a:r>
                  <a:rPr lang="en-MY" dirty="0" smtClean="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14</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i="1">
                                <a:latin typeface="Cambria Math" panose="02040503050406030204" pitchFamily="18" charset="0"/>
                              </a:rPr>
                            </m:ctrlPr>
                          </m:fPr>
                          <m:num>
                            <m:r>
                              <a:rPr lang="en-US" b="0" i="1" smtClean="0">
                                <a:latin typeface="Cambria Math" panose="02040503050406030204" pitchFamily="18" charset="0"/>
                              </a:rPr>
                              <m:t>9</m:t>
                            </m:r>
                          </m:num>
                          <m:den>
                            <m:r>
                              <a:rPr lang="en-US" i="1">
                                <a:latin typeface="Cambria Math" panose="02040503050406030204" pitchFamily="18" charset="0"/>
                              </a:rPr>
                              <m:t>14</m:t>
                            </m:r>
                          </m:den>
                        </m:f>
                      </m:e>
                    </m:func>
                    <m:r>
                      <a:rPr lang="en-US" b="0" i="1" smtClean="0">
                        <a:latin typeface="Cambria Math" panose="02040503050406030204" pitchFamily="18" charset="0"/>
                      </a:rPr>
                      <m:t>) −</m:t>
                    </m:r>
                    <m:r>
                      <a:rPr lang="en-US" i="1">
                        <a:latin typeface="Cambria Math" panose="02040503050406030204" pitchFamily="18" charset="0"/>
                      </a:rPr>
                      <m:t>(</m:t>
                    </m:r>
                    <m:r>
                      <m:rPr>
                        <m:nor/>
                      </m:rPr>
                      <a:rPr lang="en-MY" dirty="0"/>
                      <m:t> </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e>
                    </m:func>
                    <m:r>
                      <a:rPr lang="en-US" i="1">
                        <a:latin typeface="Cambria Math" panose="02040503050406030204" pitchFamily="18" charset="0"/>
                      </a:rPr>
                      <m:t>)</m:t>
                    </m:r>
                  </m:oMath>
                </a14:m>
                <a:r>
                  <a:rPr lang="en-MY" dirty="0" smtClean="0"/>
                  <a:t> </a:t>
                </a:r>
              </a:p>
              <a:p>
                <a:r>
                  <a:rPr lang="en-MY" dirty="0"/>
                  <a:t> </a:t>
                </a:r>
                <a:r>
                  <a:rPr lang="en-MY" dirty="0" smtClean="0"/>
                  <a:t>                               = 0.2831</a:t>
                </a:r>
              </a:p>
            </p:txBody>
          </p:sp>
        </mc:Choice>
        <mc:Fallback xmlns="">
          <p:sp>
            <p:nvSpPr>
              <p:cNvPr id="13" name="TextBox 12"/>
              <p:cNvSpPr txBox="1">
                <a:spLocks noRot="1" noChangeAspect="1" noMove="1" noResize="1" noEditPoints="1" noAdjustHandles="1" noChangeArrowheads="1" noChangeShapeType="1" noTextEdit="1"/>
              </p:cNvSpPr>
              <p:nvPr/>
            </p:nvSpPr>
            <p:spPr>
              <a:xfrm>
                <a:off x="1795276" y="2598850"/>
                <a:ext cx="4675266" cy="869597"/>
              </a:xfrm>
              <a:prstGeom prst="rect">
                <a:avLst/>
              </a:prstGeom>
              <a:blipFill>
                <a:blip r:embed="rId6"/>
                <a:stretch>
                  <a:fillRect l="-1305" t="-2098" b="-11888"/>
                </a:stretch>
              </a:blipFill>
            </p:spPr>
            <p:txBody>
              <a:bodyPr/>
              <a:lstStyle/>
              <a:p>
                <a:r>
                  <a:rPr lang="en-MY">
                    <a:noFill/>
                  </a:rPr>
                  <a:t> </a:t>
                </a:r>
              </a:p>
            </p:txBody>
          </p:sp>
        </mc:Fallback>
      </mc:AlternateContent>
      <p:graphicFrame>
        <p:nvGraphicFramePr>
          <p:cNvPr id="9" name="Table 8"/>
          <p:cNvGraphicFramePr>
            <a:graphicFrameLocks noGrp="1"/>
          </p:cNvGraphicFramePr>
          <p:nvPr>
            <p:extLst/>
          </p:nvPr>
        </p:nvGraphicFramePr>
        <p:xfrm>
          <a:off x="311799" y="3738258"/>
          <a:ext cx="1348240" cy="754380"/>
        </p:xfrm>
        <a:graphic>
          <a:graphicData uri="http://schemas.openxmlformats.org/drawingml/2006/table">
            <a:tbl>
              <a:tblPr firstRow="1" bandRow="1">
                <a:tableStyleId>{5C22544A-7EE6-4342-B048-85BDC9FD1C3A}</a:tableStyleId>
              </a:tblPr>
              <a:tblGrid>
                <a:gridCol w="674120">
                  <a:extLst>
                    <a:ext uri="{9D8B030D-6E8A-4147-A177-3AD203B41FA5}">
                      <a16:colId xmlns:a16="http://schemas.microsoft.com/office/drawing/2014/main" val="2409816326"/>
                    </a:ext>
                  </a:extLst>
                </a:gridCol>
                <a:gridCol w="674120">
                  <a:extLst>
                    <a:ext uri="{9D8B030D-6E8A-4147-A177-3AD203B41FA5}">
                      <a16:colId xmlns:a16="http://schemas.microsoft.com/office/drawing/2014/main" val="1636750654"/>
                    </a:ext>
                  </a:extLst>
                </a:gridCol>
              </a:tblGrid>
              <a:tr h="193598">
                <a:tc gridSpan="2">
                  <a:txBody>
                    <a:bodyPr/>
                    <a:lstStyle/>
                    <a:p>
                      <a:r>
                        <a:rPr lang="en-US" sz="1050" dirty="0" smtClean="0"/>
                        <a:t>Play Basketball</a:t>
                      </a:r>
                      <a:endParaRPr lang="en-MY" sz="1050" dirty="0"/>
                    </a:p>
                  </a:txBody>
                  <a:tcPr/>
                </a:tc>
                <a:tc hMerge="1">
                  <a:txBody>
                    <a:bodyPr/>
                    <a:lstStyle/>
                    <a:p>
                      <a:endParaRPr lang="en-MY" dirty="0"/>
                    </a:p>
                  </a:txBody>
                  <a:tcPr/>
                </a:tc>
                <a:extLst>
                  <a:ext uri="{0D108BD9-81ED-4DB2-BD59-A6C34878D82A}">
                    <a16:rowId xmlns:a16="http://schemas.microsoft.com/office/drawing/2014/main" val="1124343018"/>
                  </a:ext>
                </a:extLst>
              </a:tr>
              <a:tr h="193598">
                <a:tc>
                  <a:txBody>
                    <a:bodyPr/>
                    <a:lstStyle/>
                    <a:p>
                      <a:r>
                        <a:rPr lang="en-US" sz="1050" dirty="0" smtClean="0"/>
                        <a:t>Yes</a:t>
                      </a:r>
                      <a:endParaRPr lang="en-MY" sz="1050" dirty="0"/>
                    </a:p>
                  </a:txBody>
                  <a:tcPr/>
                </a:tc>
                <a:tc>
                  <a:txBody>
                    <a:bodyPr/>
                    <a:lstStyle/>
                    <a:p>
                      <a:r>
                        <a:rPr lang="en-US" sz="1050" dirty="0" smtClean="0"/>
                        <a:t>No</a:t>
                      </a:r>
                      <a:endParaRPr lang="en-MY" sz="1050" dirty="0"/>
                    </a:p>
                  </a:txBody>
                  <a:tcPr/>
                </a:tc>
                <a:extLst>
                  <a:ext uri="{0D108BD9-81ED-4DB2-BD59-A6C34878D82A}">
                    <a16:rowId xmlns:a16="http://schemas.microsoft.com/office/drawing/2014/main" val="2125291412"/>
                  </a:ext>
                </a:extLst>
              </a:tr>
              <a:tr h="193598">
                <a:tc>
                  <a:txBody>
                    <a:bodyPr/>
                    <a:lstStyle/>
                    <a:p>
                      <a:r>
                        <a:rPr lang="en-US" sz="1050" dirty="0" smtClean="0"/>
                        <a:t>13</a:t>
                      </a:r>
                      <a:endParaRPr lang="en-MY" sz="1050" dirty="0"/>
                    </a:p>
                  </a:txBody>
                  <a:tcPr/>
                </a:tc>
                <a:tc>
                  <a:txBody>
                    <a:bodyPr/>
                    <a:lstStyle/>
                    <a:p>
                      <a:r>
                        <a:rPr lang="en-US" sz="1050" dirty="0" smtClean="0"/>
                        <a:t>1</a:t>
                      </a:r>
                      <a:endParaRPr lang="en-MY" sz="1050" dirty="0"/>
                    </a:p>
                  </a:txBody>
                  <a:tcPr/>
                </a:tc>
                <a:extLst>
                  <a:ext uri="{0D108BD9-81ED-4DB2-BD59-A6C34878D82A}">
                    <a16:rowId xmlns:a16="http://schemas.microsoft.com/office/drawing/2014/main" val="716954839"/>
                  </a:ext>
                </a:extLst>
              </a:tr>
            </a:tbl>
          </a:graphicData>
        </a:graphic>
      </p:graphicFrame>
      <mc:AlternateContent xmlns:mc="http://schemas.openxmlformats.org/markup-compatibility/2006" xmlns:a14="http://schemas.microsoft.com/office/drawing/2010/main">
        <mc:Choice Requires="a14">
          <p:sp>
            <p:nvSpPr>
              <p:cNvPr id="15" name="TextBox 14"/>
              <p:cNvSpPr txBox="1"/>
              <p:nvPr/>
            </p:nvSpPr>
            <p:spPr>
              <a:xfrm>
                <a:off x="1947704" y="3845854"/>
                <a:ext cx="4675266" cy="539187"/>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𝑃𝑙𝑎𝑦</m:t>
                        </m:r>
                        <m:r>
                          <a:rPr lang="en-US" b="0" i="1" smtClean="0">
                            <a:latin typeface="Cambria Math" panose="02040503050406030204" pitchFamily="18" charset="0"/>
                          </a:rPr>
                          <m:t>_</m:t>
                        </m:r>
                        <m:r>
                          <a:rPr lang="en-US" b="0" i="1" smtClean="0">
                            <a:latin typeface="Cambria Math" panose="02040503050406030204" pitchFamily="18" charset="0"/>
                          </a:rPr>
                          <m:t>𝑏𝑎𝑠𝑘𝑒𝑡𝑏𝑎𝑙𝑙</m:t>
                        </m:r>
                      </m:e>
                    </m:d>
                    <m:r>
                      <a:rPr lang="en-US" b="0" i="1" smtClean="0">
                        <a:latin typeface="Cambria Math" panose="02040503050406030204" pitchFamily="18" charset="0"/>
                      </a:rPr>
                      <m:t>=−(</m:t>
                    </m:r>
                  </m:oMath>
                </a14:m>
                <a:r>
                  <a:rPr lang="en-MY" dirty="0" smtClean="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13</m:t>
                        </m:r>
                      </m:num>
                      <m:den>
                        <m:r>
                          <a:rPr lang="en-US" b="0" i="1" smtClean="0">
                            <a:latin typeface="Cambria Math" panose="02040503050406030204" pitchFamily="18" charset="0"/>
                          </a:rPr>
                          <m:t>14</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i="1">
                                <a:latin typeface="Cambria Math" panose="02040503050406030204" pitchFamily="18" charset="0"/>
                              </a:rPr>
                            </m:ctrlPr>
                          </m:fPr>
                          <m:num>
                            <m:r>
                              <a:rPr lang="en-US" b="0" i="1" smtClean="0">
                                <a:latin typeface="Cambria Math" panose="02040503050406030204" pitchFamily="18" charset="0"/>
                              </a:rPr>
                              <m:t>13</m:t>
                            </m:r>
                          </m:num>
                          <m:den>
                            <m:r>
                              <a:rPr lang="en-US" i="1">
                                <a:latin typeface="Cambria Math" panose="02040503050406030204" pitchFamily="18" charset="0"/>
                              </a:rPr>
                              <m:t>14</m:t>
                            </m:r>
                          </m:den>
                        </m:f>
                      </m:e>
                    </m:func>
                    <m:r>
                      <a:rPr lang="en-US" b="0" i="1" smtClean="0">
                        <a:latin typeface="Cambria Math" panose="02040503050406030204" pitchFamily="18" charset="0"/>
                      </a:rPr>
                      <m:t>) −</m:t>
                    </m:r>
                    <m:r>
                      <a:rPr lang="en-US" i="1">
                        <a:latin typeface="Cambria Math" panose="02040503050406030204" pitchFamily="18" charset="0"/>
                      </a:rPr>
                      <m:t>(</m:t>
                    </m:r>
                    <m:r>
                      <m:rPr>
                        <m:nor/>
                      </m:rPr>
                      <a:rPr lang="en-MY" dirty="0"/>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14</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14</m:t>
                            </m:r>
                          </m:den>
                        </m:f>
                      </m:e>
                    </m:func>
                    <m:r>
                      <a:rPr lang="en-US" i="1">
                        <a:latin typeface="Cambria Math" panose="02040503050406030204" pitchFamily="18" charset="0"/>
                      </a:rPr>
                      <m:t>)</m:t>
                    </m:r>
                  </m:oMath>
                </a14:m>
                <a:r>
                  <a:rPr lang="en-MY" dirty="0" smtClean="0"/>
                  <a:t> </a:t>
                </a:r>
              </a:p>
              <a:p>
                <a:r>
                  <a:rPr lang="en-MY" dirty="0"/>
                  <a:t> </a:t>
                </a:r>
                <a:r>
                  <a:rPr lang="en-MY" dirty="0" smtClean="0"/>
                  <a:t>                               = 0.1115</a:t>
                </a:r>
              </a:p>
            </p:txBody>
          </p:sp>
        </mc:Choice>
        <mc:Fallback xmlns="">
          <p:sp>
            <p:nvSpPr>
              <p:cNvPr id="15" name="TextBox 14"/>
              <p:cNvSpPr txBox="1">
                <a:spLocks noRot="1" noChangeAspect="1" noMove="1" noResize="1" noEditPoints="1" noAdjustHandles="1" noChangeArrowheads="1" noChangeShapeType="1" noTextEdit="1"/>
              </p:cNvSpPr>
              <p:nvPr/>
            </p:nvSpPr>
            <p:spPr>
              <a:xfrm>
                <a:off x="1947704" y="3845854"/>
                <a:ext cx="4675266" cy="539187"/>
              </a:xfrm>
              <a:prstGeom prst="rect">
                <a:avLst/>
              </a:prstGeom>
              <a:blipFill>
                <a:blip r:embed="rId7"/>
                <a:stretch>
                  <a:fillRect l="-1305" b="-17045"/>
                </a:stretch>
              </a:blipFill>
            </p:spPr>
            <p:txBody>
              <a:bodyPr/>
              <a:lstStyle/>
              <a:p>
                <a:r>
                  <a:rPr lang="en-MY">
                    <a:noFill/>
                  </a:rPr>
                  <a:t> </a:t>
                </a:r>
              </a:p>
            </p:txBody>
          </p:sp>
        </mc:Fallback>
      </mc:AlternateContent>
      <p:grpSp>
        <p:nvGrpSpPr>
          <p:cNvPr id="16" name="Group 15"/>
          <p:cNvGrpSpPr/>
          <p:nvPr/>
        </p:nvGrpSpPr>
        <p:grpSpPr>
          <a:xfrm>
            <a:off x="131876" y="2184196"/>
            <a:ext cx="2347881" cy="1194797"/>
            <a:chOff x="131876" y="2184196"/>
            <a:chExt cx="2347881" cy="1194797"/>
          </a:xfrm>
        </p:grpSpPr>
        <p:pic>
          <p:nvPicPr>
            <p:cNvPr id="7" name="Picture 6"/>
            <p:cNvPicPr>
              <a:picLocks noChangeAspect="1"/>
            </p:cNvPicPr>
            <p:nvPr/>
          </p:nvPicPr>
          <p:blipFill>
            <a:blip r:embed="rId8"/>
            <a:stretch>
              <a:fillRect/>
            </a:stretch>
          </p:blipFill>
          <p:spPr>
            <a:xfrm>
              <a:off x="279082" y="2497393"/>
              <a:ext cx="1413675" cy="881600"/>
            </a:xfrm>
            <a:prstGeom prst="rect">
              <a:avLst/>
            </a:prstGeom>
          </p:spPr>
        </p:pic>
        <p:sp>
          <p:nvSpPr>
            <p:cNvPr id="12" name="TextBox 11"/>
            <p:cNvSpPr txBox="1"/>
            <p:nvPr/>
          </p:nvSpPr>
          <p:spPr>
            <a:xfrm>
              <a:off x="131876" y="2184196"/>
              <a:ext cx="2347881" cy="276999"/>
            </a:xfrm>
            <a:prstGeom prst="rect">
              <a:avLst/>
            </a:prstGeom>
            <a:noFill/>
          </p:spPr>
          <p:txBody>
            <a:bodyPr wrap="square" rtlCol="0">
              <a:spAutoFit/>
            </a:bodyPr>
            <a:lstStyle/>
            <a:p>
              <a:r>
                <a:rPr lang="en-US" sz="1200" dirty="0" smtClean="0">
                  <a:solidFill>
                    <a:srgbClr val="C00000"/>
                  </a:solidFill>
                  <a:latin typeface="Raleway" panose="020B0604020202020204" charset="0"/>
                </a:rPr>
                <a:t>Less homogeneous</a:t>
              </a:r>
              <a:endParaRPr lang="en-MY" sz="1200" dirty="0">
                <a:solidFill>
                  <a:srgbClr val="C00000"/>
                </a:solidFill>
                <a:latin typeface="Raleway" panose="020B0604020202020204" charset="0"/>
              </a:endParaRPr>
            </a:p>
          </p:txBody>
        </p:sp>
      </p:grpSp>
      <p:sp>
        <p:nvSpPr>
          <p:cNvPr id="17" name="TextBox 16"/>
          <p:cNvSpPr txBox="1"/>
          <p:nvPr/>
        </p:nvSpPr>
        <p:spPr>
          <a:xfrm>
            <a:off x="131875" y="3462141"/>
            <a:ext cx="2347881" cy="276999"/>
          </a:xfrm>
          <a:prstGeom prst="rect">
            <a:avLst/>
          </a:prstGeom>
          <a:noFill/>
        </p:spPr>
        <p:txBody>
          <a:bodyPr wrap="square" rtlCol="0">
            <a:spAutoFit/>
          </a:bodyPr>
          <a:lstStyle/>
          <a:p>
            <a:r>
              <a:rPr lang="en-US" sz="1200" dirty="0" smtClean="0">
                <a:solidFill>
                  <a:srgbClr val="C00000"/>
                </a:solidFill>
                <a:latin typeface="Raleway" panose="020B0604020202020204" charset="0"/>
              </a:rPr>
              <a:t>More homogeneous</a:t>
            </a:r>
            <a:endParaRPr lang="en-MY" sz="1200" dirty="0">
              <a:solidFill>
                <a:srgbClr val="C00000"/>
              </a:solidFill>
              <a:latin typeface="Raleway" panose="020B0604020202020204" charset="0"/>
            </a:endParaRPr>
          </a:p>
        </p:txBody>
      </p:sp>
      <p:sp>
        <p:nvSpPr>
          <p:cNvPr id="14" name="TextBox 13"/>
          <p:cNvSpPr txBox="1"/>
          <p:nvPr/>
        </p:nvSpPr>
        <p:spPr>
          <a:xfrm>
            <a:off x="6687519" y="3600640"/>
            <a:ext cx="2456481" cy="738664"/>
          </a:xfrm>
          <a:prstGeom prst="rect">
            <a:avLst/>
          </a:prstGeom>
          <a:noFill/>
        </p:spPr>
        <p:txBody>
          <a:bodyPr wrap="square" rtlCol="0">
            <a:spAutoFit/>
          </a:bodyPr>
          <a:lstStyle/>
          <a:p>
            <a:r>
              <a:rPr lang="en-US" dirty="0" smtClean="0">
                <a:solidFill>
                  <a:schemeClr val="bg1"/>
                </a:solidFill>
                <a:latin typeface="Raleway" panose="020B0604020202020204" charset="0"/>
              </a:rPr>
              <a:t>If samples are </a:t>
            </a:r>
            <a:r>
              <a:rPr lang="en-US" dirty="0">
                <a:solidFill>
                  <a:schemeClr val="bg1"/>
                </a:solidFill>
                <a:latin typeface="Raleway" panose="020B0604020202020204" charset="0"/>
              </a:rPr>
              <a:t>completely </a:t>
            </a:r>
            <a:r>
              <a:rPr lang="en-US" dirty="0" smtClean="0">
                <a:solidFill>
                  <a:schemeClr val="bg1"/>
                </a:solidFill>
                <a:latin typeface="Raleway" panose="020B0604020202020204" charset="0"/>
              </a:rPr>
              <a:t>homogeneous, </a:t>
            </a:r>
            <a:r>
              <a:rPr lang="en-US" dirty="0">
                <a:solidFill>
                  <a:schemeClr val="bg1"/>
                </a:solidFill>
                <a:latin typeface="Raleway" panose="020B0604020202020204" charset="0"/>
              </a:rPr>
              <a:t>the entropy is zero</a:t>
            </a:r>
            <a:endParaRPr lang="en-MY" dirty="0">
              <a:solidFill>
                <a:schemeClr val="bg1"/>
              </a:solidFill>
              <a:latin typeface="Raleway" panose="020B0604020202020204" charset="0"/>
            </a:endParaRPr>
          </a:p>
        </p:txBody>
      </p:sp>
    </p:spTree>
    <p:extLst>
      <p:ext uri="{BB962C8B-B14F-4D97-AF65-F5344CB8AC3E}">
        <p14:creationId xmlns:p14="http://schemas.microsoft.com/office/powerpoint/2010/main" val="215736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7346" y="73361"/>
            <a:ext cx="8641398" cy="469424"/>
          </a:xfrm>
        </p:spPr>
        <p:txBody>
          <a:bodyPr/>
          <a:lstStyle/>
          <a:p>
            <a:r>
              <a:rPr lang="en-AU" b="1" dirty="0"/>
              <a:t>Information gain</a:t>
            </a:r>
            <a:endParaRPr lang="en-MY" dirty="0"/>
          </a:p>
        </p:txBody>
      </p:sp>
      <p:sp>
        <p:nvSpPr>
          <p:cNvPr id="4" name="TextBox 3"/>
          <p:cNvSpPr txBox="1"/>
          <p:nvPr/>
        </p:nvSpPr>
        <p:spPr>
          <a:xfrm>
            <a:off x="297450" y="1152741"/>
            <a:ext cx="3182994" cy="3200876"/>
          </a:xfrm>
          <a:prstGeom prst="rect">
            <a:avLst/>
          </a:prstGeom>
          <a:noFill/>
        </p:spPr>
        <p:txBody>
          <a:bodyPr wrap="square" rtlCol="0">
            <a:spAutoFit/>
          </a:bodyPr>
          <a:lstStyle/>
          <a:p>
            <a:pPr marL="285750" lvl="1" indent="-285750">
              <a:buFont typeface="Wingdings" panose="05000000000000000000" pitchFamily="2" charset="2"/>
              <a:buChar char="q"/>
            </a:pPr>
            <a:r>
              <a:rPr lang="en-AU" sz="1600" dirty="0" smtClean="0">
                <a:latin typeface="Raleway" panose="020B0604020202020204" charset="0"/>
              </a:rPr>
              <a:t>IG for </a:t>
            </a:r>
            <a:r>
              <a:rPr lang="en-AU" sz="1600" dirty="0">
                <a:latin typeface="Raleway" panose="020B0604020202020204" charset="0"/>
              </a:rPr>
              <a:t>a set S </a:t>
            </a:r>
            <a:r>
              <a:rPr lang="en-AU" sz="1600" dirty="0">
                <a:solidFill>
                  <a:srgbClr val="C00000"/>
                </a:solidFill>
                <a:latin typeface="Raleway" panose="020B0604020202020204" charset="0"/>
              </a:rPr>
              <a:t>is change in entropy after deciding on a attribute A</a:t>
            </a:r>
            <a:r>
              <a:rPr lang="en-AU" sz="1600" dirty="0" smtClean="0">
                <a:solidFill>
                  <a:srgbClr val="C00000"/>
                </a:solidFill>
                <a:latin typeface="Raleway" panose="020B0604020202020204" charset="0"/>
              </a:rPr>
              <a:t>.</a:t>
            </a:r>
          </a:p>
          <a:p>
            <a:pPr lvl="1"/>
            <a:endParaRPr lang="en-AU" sz="1000" dirty="0" smtClean="0">
              <a:solidFill>
                <a:srgbClr val="C00000"/>
              </a:solidFill>
              <a:latin typeface="Raleway" panose="020B0604020202020204" charset="0"/>
            </a:endParaRPr>
          </a:p>
          <a:p>
            <a:pPr marL="285750" lvl="1" indent="-285750">
              <a:buFont typeface="Wingdings" panose="05000000000000000000" pitchFamily="2" charset="2"/>
              <a:buChar char="q"/>
            </a:pPr>
            <a:r>
              <a:rPr lang="en-US" sz="1600" dirty="0" smtClean="0">
                <a:solidFill>
                  <a:schemeClr val="bg1"/>
                </a:solidFill>
                <a:latin typeface="Raleway" panose="020B0604020202020204" charset="0"/>
              </a:rPr>
              <a:t>It </a:t>
            </a:r>
            <a:r>
              <a:rPr lang="en-US" sz="1600" dirty="0">
                <a:solidFill>
                  <a:schemeClr val="bg1"/>
                </a:solidFill>
                <a:latin typeface="Raleway" panose="020B0604020202020204" charset="0"/>
              </a:rPr>
              <a:t>computes </a:t>
            </a:r>
            <a:r>
              <a:rPr lang="en-US" sz="1600" dirty="0" smtClean="0">
                <a:solidFill>
                  <a:schemeClr val="bg1"/>
                </a:solidFill>
                <a:latin typeface="Raleway" panose="020B0604020202020204" charset="0"/>
              </a:rPr>
              <a:t>difference between </a:t>
            </a:r>
            <a:r>
              <a:rPr lang="en-US" sz="1600" dirty="0">
                <a:solidFill>
                  <a:schemeClr val="bg1"/>
                </a:solidFill>
                <a:latin typeface="Raleway" panose="020B0604020202020204" charset="0"/>
              </a:rPr>
              <a:t>entropy </a:t>
            </a:r>
            <a:r>
              <a:rPr lang="en-US" sz="1600" dirty="0">
                <a:solidFill>
                  <a:srgbClr val="C00000"/>
                </a:solidFill>
                <a:latin typeface="Raleway" panose="020B0604020202020204" charset="0"/>
              </a:rPr>
              <a:t>before split</a:t>
            </a:r>
            <a:r>
              <a:rPr lang="en-US" sz="1600" dirty="0">
                <a:solidFill>
                  <a:schemeClr val="bg1"/>
                </a:solidFill>
                <a:latin typeface="Raleway" panose="020B0604020202020204" charset="0"/>
              </a:rPr>
              <a:t> and average entropy </a:t>
            </a:r>
            <a:r>
              <a:rPr lang="en-US" sz="1600" dirty="0">
                <a:solidFill>
                  <a:srgbClr val="C00000"/>
                </a:solidFill>
                <a:latin typeface="Raleway" panose="020B0604020202020204" charset="0"/>
              </a:rPr>
              <a:t>after split </a:t>
            </a:r>
            <a:r>
              <a:rPr lang="en-US" sz="1600" dirty="0">
                <a:solidFill>
                  <a:schemeClr val="bg1"/>
                </a:solidFill>
                <a:latin typeface="Raleway" panose="020B0604020202020204" charset="0"/>
              </a:rPr>
              <a:t>of </a:t>
            </a:r>
            <a:r>
              <a:rPr lang="en-US" sz="1600" dirty="0" smtClean="0">
                <a:solidFill>
                  <a:schemeClr val="bg1"/>
                </a:solidFill>
                <a:latin typeface="Raleway" panose="020B0604020202020204" charset="0"/>
              </a:rPr>
              <a:t>the dataset </a:t>
            </a:r>
            <a:r>
              <a:rPr lang="en-US" sz="1600" dirty="0">
                <a:solidFill>
                  <a:schemeClr val="bg1"/>
                </a:solidFill>
                <a:latin typeface="Raleway" panose="020B0604020202020204" charset="0"/>
              </a:rPr>
              <a:t>based on </a:t>
            </a:r>
            <a:r>
              <a:rPr lang="en-US" sz="1600" dirty="0" smtClean="0">
                <a:solidFill>
                  <a:schemeClr val="bg1"/>
                </a:solidFill>
                <a:latin typeface="Raleway" panose="020B0604020202020204" charset="0"/>
              </a:rPr>
              <a:t>an attribute A</a:t>
            </a:r>
          </a:p>
          <a:p>
            <a:pPr marL="285750" lvl="1" indent="-285750">
              <a:buFont typeface="Wingdings" panose="05000000000000000000" pitchFamily="2" charset="2"/>
              <a:buChar char="q"/>
            </a:pPr>
            <a:endParaRPr lang="en-US" sz="1600" dirty="0">
              <a:solidFill>
                <a:schemeClr val="bg1"/>
              </a:solidFill>
              <a:latin typeface="Raleway" panose="020B0604020202020204" charset="0"/>
            </a:endParaRPr>
          </a:p>
          <a:p>
            <a:pPr marL="285750" lvl="1" indent="-285750">
              <a:buFont typeface="Wingdings" panose="05000000000000000000" pitchFamily="2" charset="2"/>
              <a:buChar char="q"/>
            </a:pPr>
            <a:r>
              <a:rPr lang="en-US" sz="1600" dirty="0" smtClean="0">
                <a:solidFill>
                  <a:schemeClr val="bg1"/>
                </a:solidFill>
                <a:latin typeface="Raleway" panose="020B0604020202020204" charset="0"/>
              </a:rPr>
              <a:t> Used to decide which attributes are more relevant in </a:t>
            </a:r>
            <a:r>
              <a:rPr lang="en-AU" sz="1600" dirty="0">
                <a:latin typeface="Raleway" panose="020B0604020202020204" charset="0"/>
              </a:rPr>
              <a:t>ID3 algorithm</a:t>
            </a:r>
            <a:endParaRPr lang="en-MY" sz="1600" dirty="0">
              <a:solidFill>
                <a:schemeClr val="bg1"/>
              </a:solidFill>
            </a:endParaRPr>
          </a:p>
        </p:txBody>
      </p:sp>
      <p:grpSp>
        <p:nvGrpSpPr>
          <p:cNvPr id="14" name="Group 13"/>
          <p:cNvGrpSpPr/>
          <p:nvPr/>
        </p:nvGrpSpPr>
        <p:grpSpPr>
          <a:xfrm>
            <a:off x="2075378" y="1478156"/>
            <a:ext cx="8935395" cy="1565159"/>
            <a:chOff x="1764659" y="921514"/>
            <a:chExt cx="8935395" cy="1565159"/>
          </a:xfrm>
        </p:grpSpPr>
        <mc:AlternateContent xmlns:mc="http://schemas.openxmlformats.org/markup-compatibility/2006" xmlns:a14="http://schemas.microsoft.com/office/drawing/2010/main">
          <mc:Choice Requires="a14">
            <p:sp>
              <p:nvSpPr>
                <p:cNvPr id="5" name="TextBox 4"/>
                <p:cNvSpPr txBox="1"/>
                <p:nvPr/>
              </p:nvSpPr>
              <p:spPr>
                <a:xfrm>
                  <a:off x="1764659" y="921514"/>
                  <a:ext cx="62531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𝐼𝐺</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𝐴</m:t>
                            </m:r>
                          </m:e>
                        </m:d>
                        <m:r>
                          <a:rPr lang="en-US" sz="1800" b="0" i="1" smtClean="0">
                            <a:latin typeface="Cambria Math" panose="02040503050406030204" pitchFamily="18" charset="0"/>
                          </a:rPr>
                          <m:t>=</m:t>
                        </m:r>
                        <m:r>
                          <a:rPr lang="en-US" sz="1800" b="0" i="1" smtClean="0">
                            <a:latin typeface="Cambria Math" panose="02040503050406030204" pitchFamily="18" charset="0"/>
                          </a:rPr>
                          <m:t>𝐻</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r>
                          <a:rPr lang="en-US" sz="1800" b="0" i="1" smtClean="0">
                            <a:latin typeface="Cambria Math" panose="02040503050406030204" pitchFamily="18" charset="0"/>
                          </a:rPr>
                          <m:t>−</m:t>
                        </m:r>
                        <m:r>
                          <a:rPr lang="en-US" sz="1800" b="0" i="1" smtClean="0">
                            <a:latin typeface="Cambria Math" panose="02040503050406030204" pitchFamily="18" charset="0"/>
                          </a:rPr>
                          <m:t>𝐻</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𝐴</m:t>
                            </m:r>
                          </m:e>
                        </m:d>
                      </m:oMath>
                    </m:oMathPara>
                  </a14:m>
                  <a:endParaRPr lang="en-US" sz="1800" b="0" i="1" dirty="0" smtClean="0">
                    <a:latin typeface="Cambria Math"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64659" y="921514"/>
                  <a:ext cx="6253184" cy="276999"/>
                </a:xfrm>
                <a:prstGeom prst="rect">
                  <a:avLst/>
                </a:prstGeom>
                <a:blipFill>
                  <a:blip r:embed="rId3"/>
                  <a:stretch>
                    <a:fillRect b="-8696"/>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446870" y="1325221"/>
                  <a:ext cx="6253184" cy="314253"/>
                </a:xfrm>
                <a:prstGeom prst="rect">
                  <a:avLst/>
                </a:prstGeom>
                <a:noFill/>
              </p:spPr>
              <p:txBody>
                <a:bodyPr wrap="square" lIns="0" tIns="0" rIns="0" bIns="0" rtlCol="0">
                  <a:spAutoFit/>
                </a:bodyPr>
                <a:lstStyle/>
                <a:p>
                  <a:r>
                    <a:rPr lang="en-US" sz="1800" b="0" dirty="0" smtClean="0">
                      <a:latin typeface="Cambria Math" panose="02040503050406030204" pitchFamily="18" charset="0"/>
                    </a:rPr>
                    <a:t>= </a:t>
                  </a:r>
                  <a14:m>
                    <m:oMath xmlns:m="http://schemas.openxmlformats.org/officeDocument/2006/math">
                      <m:r>
                        <a:rPr lang="en-US" sz="1800" i="1">
                          <a:latin typeface="Cambria Math" panose="02040503050406030204" pitchFamily="18" charset="0"/>
                        </a:rPr>
                        <m:t>𝐻</m:t>
                      </m:r>
                      <m:d>
                        <m:dPr>
                          <m:ctrlPr>
                            <a:rPr lang="en-US" sz="1800" i="1">
                              <a:latin typeface="Cambria Math" panose="02040503050406030204" pitchFamily="18" charset="0"/>
                            </a:rPr>
                          </m:ctrlPr>
                        </m:dPr>
                        <m:e>
                          <m:r>
                            <a:rPr lang="en-US" sz="1800" i="1">
                              <a:latin typeface="Cambria Math" panose="02040503050406030204" pitchFamily="18" charset="0"/>
                            </a:rPr>
                            <m:t>𝑆</m:t>
                          </m:r>
                        </m:e>
                      </m:d>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𝑖</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𝑉𝑎𝑙𝑢𝑒𝑠</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𝐴</m:t>
                          </m:r>
                          <m:r>
                            <a:rPr lang="en-US" sz="1800" b="0" i="1" smtClean="0">
                              <a:latin typeface="Cambria Math" panose="02040503050406030204" pitchFamily="18" charset="0"/>
                              <a:ea typeface="Cambria Math" panose="02040503050406030204" pitchFamily="18" charset="0"/>
                            </a:rPr>
                            <m:t>)</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𝐻</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e>
                      </m:nary>
                    </m:oMath>
                  </a14:m>
                  <a:endParaRPr lang="en-US" sz="1800" b="0" i="1" dirty="0" smtClean="0">
                    <a:latin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446870" y="1325221"/>
                  <a:ext cx="6253184" cy="314253"/>
                </a:xfrm>
                <a:prstGeom prst="rect">
                  <a:avLst/>
                </a:prstGeom>
                <a:blipFill>
                  <a:blip r:embed="rId4"/>
                  <a:stretch>
                    <a:fillRect l="-2242" t="-156863" b="-225490"/>
                  </a:stretch>
                </a:blipFill>
              </p:spPr>
              <p:txBody>
                <a:bodyPr/>
                <a:lstStyle/>
                <a:p>
                  <a:r>
                    <a:rPr lang="en-MY">
                      <a:noFill/>
                    </a:rPr>
                    <a:t> </a:t>
                  </a:r>
                </a:p>
              </p:txBody>
            </p:sp>
          </mc:Fallback>
        </mc:AlternateContent>
        <p:sp>
          <p:nvSpPr>
            <p:cNvPr id="8" name="Right Brace 7"/>
            <p:cNvSpPr/>
            <p:nvPr/>
          </p:nvSpPr>
          <p:spPr>
            <a:xfrm rot="5400000">
              <a:off x="4726003" y="1487050"/>
              <a:ext cx="173255" cy="7315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9" name="Right Brace 8"/>
            <p:cNvSpPr/>
            <p:nvPr/>
          </p:nvSpPr>
          <p:spPr>
            <a:xfrm rot="5400000">
              <a:off x="6339195" y="857557"/>
              <a:ext cx="173256" cy="19905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1" name="TextBox 10"/>
            <p:cNvSpPr txBox="1"/>
            <p:nvPr/>
          </p:nvSpPr>
          <p:spPr>
            <a:xfrm>
              <a:off x="3927107" y="1939438"/>
              <a:ext cx="1597794" cy="523220"/>
            </a:xfrm>
            <a:prstGeom prst="rect">
              <a:avLst/>
            </a:prstGeom>
            <a:noFill/>
          </p:spPr>
          <p:txBody>
            <a:bodyPr wrap="square" rtlCol="0">
              <a:spAutoFit/>
            </a:bodyPr>
            <a:lstStyle/>
            <a:p>
              <a:r>
                <a:rPr lang="en-US" dirty="0" smtClean="0">
                  <a:solidFill>
                    <a:srgbClr val="C00000"/>
                  </a:solidFill>
                </a:rPr>
                <a:t>Entropy before (on entire set A)</a:t>
              </a:r>
              <a:endParaRPr lang="en-MY" dirty="0">
                <a:solidFill>
                  <a:srgbClr val="C00000"/>
                </a:solidFill>
              </a:endParaRPr>
            </a:p>
          </p:txBody>
        </p:sp>
        <p:sp>
          <p:nvSpPr>
            <p:cNvPr id="12" name="TextBox 11"/>
            <p:cNvSpPr txBox="1"/>
            <p:nvPr/>
          </p:nvSpPr>
          <p:spPr>
            <a:xfrm>
              <a:off x="5674091" y="1963453"/>
              <a:ext cx="2343751" cy="523220"/>
            </a:xfrm>
            <a:prstGeom prst="rect">
              <a:avLst/>
            </a:prstGeom>
            <a:noFill/>
          </p:spPr>
          <p:txBody>
            <a:bodyPr wrap="square" rtlCol="0">
              <a:spAutoFit/>
            </a:bodyPr>
            <a:lstStyle/>
            <a:p>
              <a:r>
                <a:rPr lang="en-US" dirty="0" smtClean="0">
                  <a:solidFill>
                    <a:srgbClr val="C00000"/>
                  </a:solidFill>
                </a:rPr>
                <a:t>Entropy after a decision based on A</a:t>
              </a:r>
              <a:endParaRPr lang="en-MY" dirty="0">
                <a:solidFill>
                  <a:srgbClr val="C00000"/>
                </a:solidFill>
              </a:endParaRPr>
            </a:p>
          </p:txBody>
        </p:sp>
      </p:grpSp>
      <p:cxnSp>
        <p:nvCxnSpPr>
          <p:cNvPr id="24" name="Straight Arrow Connector 23"/>
          <p:cNvCxnSpPr/>
          <p:nvPr/>
        </p:nvCxnSpPr>
        <p:spPr>
          <a:xfrm flipH="1">
            <a:off x="6871317" y="1242874"/>
            <a:ext cx="860479" cy="512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61429" y="870012"/>
            <a:ext cx="1242874" cy="738664"/>
          </a:xfrm>
          <a:prstGeom prst="rect">
            <a:avLst/>
          </a:prstGeom>
          <a:noFill/>
        </p:spPr>
        <p:txBody>
          <a:bodyPr wrap="square" rtlCol="0">
            <a:spAutoFit/>
          </a:bodyPr>
          <a:lstStyle/>
          <a:p>
            <a:r>
              <a:rPr lang="en-US" dirty="0" smtClean="0"/>
              <a:t>Weighted sum entropy given A</a:t>
            </a:r>
            <a:endParaRPr lang="en-MY" dirty="0"/>
          </a:p>
        </p:txBody>
      </p:sp>
      <mc:AlternateContent xmlns:mc="http://schemas.openxmlformats.org/markup-compatibility/2006" xmlns:a14="http://schemas.microsoft.com/office/drawing/2010/main">
        <mc:Choice Requires="a14">
          <p:sp>
            <p:nvSpPr>
              <p:cNvPr id="26" name="TextBox 25"/>
              <p:cNvSpPr txBox="1"/>
              <p:nvPr/>
            </p:nvSpPr>
            <p:spPr>
              <a:xfrm>
                <a:off x="3744725" y="3368732"/>
                <a:ext cx="8006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𝑖</m:t>
                          </m:r>
                        </m:sub>
                      </m:sSub>
                    </m:oMath>
                  </m:oMathPara>
                </a14:m>
                <a:endParaRPr lang="en-US" sz="1800" b="0" i="1" dirty="0" smtClean="0">
                  <a:latin typeface="Cambria Math" panose="020405030504060302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744725" y="3368732"/>
                <a:ext cx="800642" cy="276999"/>
              </a:xfrm>
              <a:prstGeom prst="rect">
                <a:avLst/>
              </a:prstGeom>
              <a:blipFill>
                <a:blip r:embed="rId5"/>
                <a:stretch>
                  <a:fillRect b="-20000"/>
                </a:stretch>
              </a:blipFill>
            </p:spPr>
            <p:txBody>
              <a:bodyPr/>
              <a:lstStyle/>
              <a:p>
                <a:r>
                  <a:rPr lang="en-MY">
                    <a:noFill/>
                  </a:rPr>
                  <a:t> </a:t>
                </a:r>
              </a:p>
            </p:txBody>
          </p:sp>
        </mc:Fallback>
      </mc:AlternateContent>
      <p:sp>
        <p:nvSpPr>
          <p:cNvPr id="27" name="TextBox 26"/>
          <p:cNvSpPr txBox="1"/>
          <p:nvPr/>
        </p:nvSpPr>
        <p:spPr>
          <a:xfrm>
            <a:off x="4305669" y="3368732"/>
            <a:ext cx="4367813" cy="307777"/>
          </a:xfrm>
          <a:prstGeom prst="rect">
            <a:avLst/>
          </a:prstGeom>
          <a:noFill/>
        </p:spPr>
        <p:txBody>
          <a:bodyPr wrap="square" rtlCol="0">
            <a:spAutoFit/>
          </a:bodyPr>
          <a:lstStyle/>
          <a:p>
            <a:r>
              <a:rPr lang="en-US" dirty="0" smtClean="0"/>
              <a:t>Subset/partition of data after splitting </a:t>
            </a:r>
            <a:r>
              <a:rPr lang="en-US" i="1" dirty="0" smtClean="0"/>
              <a:t>S</a:t>
            </a:r>
            <a:endParaRPr lang="en-MY" i="1" dirty="0"/>
          </a:p>
        </p:txBody>
      </p:sp>
    </p:spTree>
    <p:extLst>
      <p:ext uri="{BB962C8B-B14F-4D97-AF65-F5344CB8AC3E}">
        <p14:creationId xmlns:p14="http://schemas.microsoft.com/office/powerpoint/2010/main" val="2190606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1397"/>
            <a:ext cx="8641398" cy="436295"/>
          </a:xfrm>
        </p:spPr>
        <p:txBody>
          <a:bodyPr/>
          <a:lstStyle/>
          <a:p>
            <a:r>
              <a:rPr lang="en-US" b="1" dirty="0" smtClean="0"/>
              <a:t>Example</a:t>
            </a:r>
            <a:endParaRPr lang="en-MY" b="1" dirty="0"/>
          </a:p>
        </p:txBody>
      </p:sp>
      <p:pic>
        <p:nvPicPr>
          <p:cNvPr id="3" name="Picture 2"/>
          <p:cNvPicPr>
            <a:picLocks noChangeAspect="1"/>
          </p:cNvPicPr>
          <p:nvPr/>
        </p:nvPicPr>
        <p:blipFill>
          <a:blip r:embed="rId3"/>
          <a:stretch>
            <a:fillRect/>
          </a:stretch>
        </p:blipFill>
        <p:spPr>
          <a:xfrm>
            <a:off x="420464" y="595111"/>
            <a:ext cx="2982806" cy="1761754"/>
          </a:xfrm>
          <a:prstGeom prst="rect">
            <a:avLst/>
          </a:prstGeom>
        </p:spPr>
      </p:pic>
      <p:sp>
        <p:nvSpPr>
          <p:cNvPr id="4" name="Oval 3"/>
          <p:cNvSpPr/>
          <p:nvPr/>
        </p:nvSpPr>
        <p:spPr>
          <a:xfrm>
            <a:off x="5663611" y="1179992"/>
            <a:ext cx="1296484" cy="482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Outlook</a:t>
            </a:r>
            <a:endParaRPr lang="en-MY" dirty="0"/>
          </a:p>
        </p:txBody>
      </p:sp>
      <p:cxnSp>
        <p:nvCxnSpPr>
          <p:cNvPr id="5" name="Straight Arrow Connector 4"/>
          <p:cNvCxnSpPr>
            <a:stCxn id="4" idx="4"/>
          </p:cNvCxnSpPr>
          <p:nvPr/>
        </p:nvCxnSpPr>
        <p:spPr>
          <a:xfrm flipH="1">
            <a:off x="5406503" y="1662149"/>
            <a:ext cx="905350" cy="41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4"/>
          </p:cNvCxnSpPr>
          <p:nvPr/>
        </p:nvCxnSpPr>
        <p:spPr>
          <a:xfrm flipH="1">
            <a:off x="6297261" y="1662149"/>
            <a:ext cx="14592" cy="458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4"/>
          </p:cNvCxnSpPr>
          <p:nvPr/>
        </p:nvCxnSpPr>
        <p:spPr>
          <a:xfrm>
            <a:off x="6311853" y="1662149"/>
            <a:ext cx="886330" cy="41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66149" y="790832"/>
            <a:ext cx="1091407" cy="307777"/>
          </a:xfrm>
          <a:prstGeom prst="rect">
            <a:avLst/>
          </a:prstGeom>
          <a:noFill/>
        </p:spPr>
        <p:txBody>
          <a:bodyPr wrap="square" rtlCol="0">
            <a:spAutoFit/>
          </a:bodyPr>
          <a:lstStyle/>
          <a:p>
            <a:r>
              <a:rPr lang="en-US" dirty="0" smtClean="0">
                <a:solidFill>
                  <a:srgbClr val="0070C0"/>
                </a:solidFill>
              </a:rPr>
              <a:t>9 yes</a:t>
            </a:r>
            <a:r>
              <a:rPr lang="en-US" dirty="0" smtClean="0"/>
              <a:t>/ </a:t>
            </a:r>
            <a:r>
              <a:rPr lang="en-US" dirty="0" smtClean="0">
                <a:solidFill>
                  <a:schemeClr val="accent6">
                    <a:lumMod val="75000"/>
                  </a:schemeClr>
                </a:solidFill>
              </a:rPr>
              <a:t>5 no</a:t>
            </a:r>
            <a:endParaRPr lang="en-MY" dirty="0">
              <a:solidFill>
                <a:schemeClr val="accent6">
                  <a:lumMod val="75000"/>
                </a:schemeClr>
              </a:solidFill>
            </a:endParaRPr>
          </a:p>
        </p:txBody>
      </p:sp>
      <p:sp>
        <p:nvSpPr>
          <p:cNvPr id="9" name="TextBox 8"/>
          <p:cNvSpPr txBox="1"/>
          <p:nvPr/>
        </p:nvSpPr>
        <p:spPr>
          <a:xfrm>
            <a:off x="4572204" y="2230017"/>
            <a:ext cx="1091407" cy="307777"/>
          </a:xfrm>
          <a:prstGeom prst="rect">
            <a:avLst/>
          </a:prstGeom>
          <a:noFill/>
        </p:spPr>
        <p:txBody>
          <a:bodyPr wrap="square" rtlCol="0">
            <a:spAutoFit/>
          </a:bodyPr>
          <a:lstStyle/>
          <a:p>
            <a:r>
              <a:rPr lang="en-US" dirty="0" smtClean="0">
                <a:solidFill>
                  <a:srgbClr val="0070C0"/>
                </a:solidFill>
              </a:rPr>
              <a:t>3 yes</a:t>
            </a:r>
            <a:r>
              <a:rPr lang="en-US" dirty="0" smtClean="0"/>
              <a:t>/ </a:t>
            </a:r>
            <a:r>
              <a:rPr lang="en-US" dirty="0" smtClean="0">
                <a:solidFill>
                  <a:schemeClr val="accent6">
                    <a:lumMod val="75000"/>
                  </a:schemeClr>
                </a:solidFill>
              </a:rPr>
              <a:t>2 no</a:t>
            </a:r>
            <a:endParaRPr lang="en-MY" dirty="0">
              <a:solidFill>
                <a:schemeClr val="accent6">
                  <a:lumMod val="75000"/>
                </a:schemeClr>
              </a:solidFill>
            </a:endParaRPr>
          </a:p>
        </p:txBody>
      </p:sp>
      <p:sp>
        <p:nvSpPr>
          <p:cNvPr id="10" name="TextBox 9"/>
          <p:cNvSpPr txBox="1"/>
          <p:nvPr/>
        </p:nvSpPr>
        <p:spPr>
          <a:xfrm>
            <a:off x="5868688" y="2230017"/>
            <a:ext cx="1091407" cy="307777"/>
          </a:xfrm>
          <a:prstGeom prst="rect">
            <a:avLst/>
          </a:prstGeom>
          <a:noFill/>
        </p:spPr>
        <p:txBody>
          <a:bodyPr wrap="square" rtlCol="0">
            <a:spAutoFit/>
          </a:bodyPr>
          <a:lstStyle/>
          <a:p>
            <a:r>
              <a:rPr lang="en-US" dirty="0" smtClean="0">
                <a:solidFill>
                  <a:srgbClr val="0070C0"/>
                </a:solidFill>
              </a:rPr>
              <a:t>4 yes</a:t>
            </a:r>
            <a:r>
              <a:rPr lang="en-US" dirty="0" smtClean="0"/>
              <a:t>/ </a:t>
            </a:r>
            <a:r>
              <a:rPr lang="en-US" dirty="0" smtClean="0">
                <a:solidFill>
                  <a:schemeClr val="accent6">
                    <a:lumMod val="75000"/>
                  </a:schemeClr>
                </a:solidFill>
              </a:rPr>
              <a:t>0 no</a:t>
            </a:r>
            <a:endParaRPr lang="en-MY" dirty="0">
              <a:solidFill>
                <a:schemeClr val="accent6">
                  <a:lumMod val="75000"/>
                </a:schemeClr>
              </a:solidFill>
            </a:endParaRPr>
          </a:p>
        </p:txBody>
      </p:sp>
      <p:sp>
        <p:nvSpPr>
          <p:cNvPr id="11" name="TextBox 10"/>
          <p:cNvSpPr txBox="1"/>
          <p:nvPr/>
        </p:nvSpPr>
        <p:spPr>
          <a:xfrm>
            <a:off x="7198183" y="2240616"/>
            <a:ext cx="1091407" cy="307777"/>
          </a:xfrm>
          <a:prstGeom prst="rect">
            <a:avLst/>
          </a:prstGeom>
          <a:noFill/>
        </p:spPr>
        <p:txBody>
          <a:bodyPr wrap="square" rtlCol="0">
            <a:spAutoFit/>
          </a:bodyPr>
          <a:lstStyle/>
          <a:p>
            <a:r>
              <a:rPr lang="en-US" dirty="0" smtClean="0">
                <a:solidFill>
                  <a:srgbClr val="0070C0"/>
                </a:solidFill>
              </a:rPr>
              <a:t>2 yes</a:t>
            </a:r>
            <a:r>
              <a:rPr lang="en-US" dirty="0" smtClean="0"/>
              <a:t>/ </a:t>
            </a:r>
            <a:r>
              <a:rPr lang="en-US" dirty="0" smtClean="0">
                <a:solidFill>
                  <a:schemeClr val="accent6">
                    <a:lumMod val="75000"/>
                  </a:schemeClr>
                </a:solidFill>
              </a:rPr>
              <a:t>3 no</a:t>
            </a:r>
            <a:endParaRPr lang="en-MY" dirty="0">
              <a:solidFill>
                <a:schemeClr val="accent6">
                  <a:lumMod val="75000"/>
                </a:schemeClr>
              </a:solidFill>
            </a:endParaRPr>
          </a:p>
        </p:txBody>
      </p:sp>
      <p:sp>
        <p:nvSpPr>
          <p:cNvPr id="12" name="TextBox 11"/>
          <p:cNvSpPr txBox="1"/>
          <p:nvPr/>
        </p:nvSpPr>
        <p:spPr>
          <a:xfrm>
            <a:off x="5945970" y="1782202"/>
            <a:ext cx="861048" cy="307777"/>
          </a:xfrm>
          <a:prstGeom prst="rect">
            <a:avLst/>
          </a:prstGeom>
          <a:noFill/>
        </p:spPr>
        <p:txBody>
          <a:bodyPr wrap="square" rtlCol="0">
            <a:spAutoFit/>
          </a:bodyPr>
          <a:lstStyle/>
          <a:p>
            <a:r>
              <a:rPr lang="en-US" dirty="0" smtClean="0"/>
              <a:t>overcast</a:t>
            </a:r>
            <a:endParaRPr lang="en-MY" dirty="0"/>
          </a:p>
        </p:txBody>
      </p:sp>
      <p:sp>
        <p:nvSpPr>
          <p:cNvPr id="13" name="TextBox 12"/>
          <p:cNvSpPr txBox="1"/>
          <p:nvPr/>
        </p:nvSpPr>
        <p:spPr>
          <a:xfrm>
            <a:off x="4998130" y="1648806"/>
            <a:ext cx="861048" cy="307777"/>
          </a:xfrm>
          <a:prstGeom prst="rect">
            <a:avLst/>
          </a:prstGeom>
          <a:noFill/>
        </p:spPr>
        <p:txBody>
          <a:bodyPr wrap="square" rtlCol="0">
            <a:spAutoFit/>
          </a:bodyPr>
          <a:lstStyle/>
          <a:p>
            <a:r>
              <a:rPr lang="en-US" dirty="0" smtClean="0"/>
              <a:t>sunny</a:t>
            </a:r>
            <a:endParaRPr lang="en-MY" dirty="0"/>
          </a:p>
        </p:txBody>
      </p:sp>
      <p:sp>
        <p:nvSpPr>
          <p:cNvPr id="14" name="TextBox 13"/>
          <p:cNvSpPr txBox="1"/>
          <p:nvPr/>
        </p:nvSpPr>
        <p:spPr>
          <a:xfrm>
            <a:off x="6882838" y="1658982"/>
            <a:ext cx="861048" cy="307777"/>
          </a:xfrm>
          <a:prstGeom prst="rect">
            <a:avLst/>
          </a:prstGeom>
          <a:noFill/>
        </p:spPr>
        <p:txBody>
          <a:bodyPr wrap="square" rtlCol="0">
            <a:spAutoFit/>
          </a:bodyPr>
          <a:lstStyle/>
          <a:p>
            <a:r>
              <a:rPr lang="en-US" dirty="0" smtClean="0"/>
              <a:t>rainy</a:t>
            </a:r>
            <a:endParaRPr lang="en-MY" dirty="0"/>
          </a:p>
        </p:txBody>
      </p:sp>
      <mc:AlternateContent xmlns:mc="http://schemas.openxmlformats.org/markup-compatibility/2006" xmlns:a14="http://schemas.microsoft.com/office/drawing/2010/main">
        <mc:Choice Requires="a14">
          <p:sp>
            <p:nvSpPr>
              <p:cNvPr id="15" name="TextBox 14"/>
              <p:cNvSpPr txBox="1"/>
              <p:nvPr/>
            </p:nvSpPr>
            <p:spPr>
              <a:xfrm>
                <a:off x="5582130" y="158246"/>
                <a:ext cx="3462464" cy="561885"/>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oMath>
                </a14:m>
                <a:r>
                  <a:rPr lang="en-US" b="0" i="1" dirty="0" smtClean="0">
                    <a:latin typeface="Cambria Math" panose="02040503050406030204" pitchFamily="18" charset="0"/>
                  </a:rPr>
                  <a:t> p(yes) </a:t>
                </a:r>
                <a:r>
                  <a:rPr lang="en-US" b="0" dirty="0" smtClean="0">
                    <a:latin typeface="Cambria Math" panose="02040503050406030204" pitchFamily="18" charset="0"/>
                  </a:rPr>
                  <a:t>log</a:t>
                </a:r>
                <a:r>
                  <a:rPr lang="en-US" b="0" i="1" dirty="0" smtClean="0">
                    <a:latin typeface="Cambria Math" panose="02040503050406030204" pitchFamily="18" charset="0"/>
                  </a:rPr>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i="1" dirty="0">
                            <a:latin typeface="Cambria Math" panose="02040503050406030204" pitchFamily="18" charset="0"/>
                          </a:rPr>
                          <m:t>yes</m:t>
                        </m:r>
                        <m:r>
                          <m:rPr>
                            <m:nor/>
                          </m:rPr>
                          <a:rPr lang="en-US" i="1" dirty="0">
                            <a:latin typeface="Cambria Math" panose="02040503050406030204" pitchFamily="18" charset="0"/>
                          </a:rPr>
                          <m:t>)</m:t>
                        </m:r>
                      </m:den>
                    </m:f>
                    <m:r>
                      <a:rPr lang="en-US" b="0" i="1" smtClean="0">
                        <a:latin typeface="Cambria Math" panose="02040503050406030204" pitchFamily="18" charset="0"/>
                      </a:rPr>
                      <m:t>+</m:t>
                    </m:r>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b="0" i="1" dirty="0" smtClean="0">
                        <a:latin typeface="Cambria Math" panose="02040503050406030204" pitchFamily="18" charset="0"/>
                      </a:rPr>
                      <m:t>no</m:t>
                    </m:r>
                    <m:r>
                      <m:rPr>
                        <m:nor/>
                      </m:rPr>
                      <a:rPr lang="en-US" i="1" dirty="0">
                        <a:latin typeface="Cambria Math" panose="02040503050406030204" pitchFamily="18" charset="0"/>
                      </a:rPr>
                      <m:t>) </m:t>
                    </m:r>
                    <m:r>
                      <m:rPr>
                        <m:nor/>
                      </m:rPr>
                      <a:rPr lang="en-US" dirty="0">
                        <a:latin typeface="Cambria Math" panose="02040503050406030204" pitchFamily="18" charset="0"/>
                      </a:rPr>
                      <m:t>log</m:t>
                    </m:r>
                    <m:r>
                      <m:rPr>
                        <m:nor/>
                      </m:rPr>
                      <a:rPr lang="en-US" i="1" dirty="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b="0" i="1" dirty="0" smtClean="0">
                            <a:latin typeface="Cambria Math" panose="02040503050406030204" pitchFamily="18" charset="0"/>
                          </a:rPr>
                          <m:t>no</m:t>
                        </m:r>
                        <m:r>
                          <m:rPr>
                            <m:nor/>
                          </m:rPr>
                          <a:rPr lang="en-US" i="1" dirty="0">
                            <a:latin typeface="Cambria Math" panose="02040503050406030204" pitchFamily="18" charset="0"/>
                          </a:rPr>
                          <m:t>)</m:t>
                        </m:r>
                      </m:den>
                    </m:f>
                  </m:oMath>
                </a14:m>
                <a:endParaRPr lang="en-MY" dirty="0" smtClean="0"/>
              </a:p>
              <a:p>
                <a:r>
                  <a:rPr lang="en-MY" dirty="0"/>
                  <a:t> </a:t>
                </a:r>
                <a:r>
                  <a:rPr lang="en-MY" dirty="0" smtClean="0"/>
                  <a:t>        = 0.2831</a:t>
                </a:r>
              </a:p>
            </p:txBody>
          </p:sp>
        </mc:Choice>
        <mc:Fallback xmlns="">
          <p:sp>
            <p:nvSpPr>
              <p:cNvPr id="15" name="TextBox 14"/>
              <p:cNvSpPr txBox="1">
                <a:spLocks noRot="1" noChangeAspect="1" noMove="1" noResize="1" noEditPoints="1" noAdjustHandles="1" noChangeArrowheads="1" noChangeShapeType="1" noTextEdit="1"/>
              </p:cNvSpPr>
              <p:nvPr/>
            </p:nvSpPr>
            <p:spPr>
              <a:xfrm>
                <a:off x="5582130" y="158246"/>
                <a:ext cx="3462464" cy="561885"/>
              </a:xfrm>
              <a:prstGeom prst="rect">
                <a:avLst/>
              </a:prstGeom>
              <a:blipFill>
                <a:blip r:embed="rId4"/>
                <a:stretch>
                  <a:fillRect l="-1761" t="-3261" b="-19565"/>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287799" y="2564346"/>
                <a:ext cx="6253184" cy="845744"/>
              </a:xfrm>
              <a:prstGeom prst="rect">
                <a:avLst/>
              </a:prstGeom>
              <a:noFill/>
            </p:spPr>
            <p:txBody>
              <a:bodyPr wrap="square" lIns="0" tIns="0" rIns="0" bIns="0" rtlCol="0">
                <a:spAutoFit/>
              </a:bodyPr>
              <a:lstStyle/>
              <a:p>
                <a:r>
                  <a:rPr lang="en-US" b="0" i="1" dirty="0" smtClean="0">
                    <a:latin typeface="Cambria Math" panose="02040503050406030204" pitchFamily="18" charset="0"/>
                  </a:rPr>
                  <a:t>H</a:t>
                </a:r>
                <a:r>
                  <a:rPr lang="en-US" b="0" dirty="0" smtClean="0">
                    <a:latin typeface="Cambria Math" panose="02040503050406030204" pitchFamily="18" charset="0"/>
                  </a:rPr>
                  <a:t>(</a:t>
                </a:r>
                <a:r>
                  <a:rPr lang="en-US" b="0" i="1" dirty="0" smtClean="0">
                    <a:latin typeface="Cambria Math" panose="02040503050406030204" pitchFamily="18" charset="0"/>
                  </a:rPr>
                  <a:t>S,A</a:t>
                </a:r>
                <a:r>
                  <a:rPr lang="en-US" b="0" dirty="0" smtClean="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𝑠𝑢𝑛𝑛𝑦</m:t>
                        </m:r>
                      </m:e>
                    </m:d>
                    <m:r>
                      <a:rPr lang="en-US" b="0" i="1" smtClean="0">
                        <a:latin typeface="Cambria Math" panose="02040503050406030204" pitchFamily="18" charset="0"/>
                      </a:rPr>
                      <m:t>𝐻</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𝑠𝑢𝑛𝑛𝑦</m:t>
                            </m:r>
                          </m:sub>
                        </m:sSub>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𝑜𝑣𝑒𝑟𝑐𝑎𝑠𝑡</m:t>
                        </m:r>
                      </m:e>
                    </m:d>
                    <m:r>
                      <a:rPr lang="en-US" i="1">
                        <a:latin typeface="Cambria Math" panose="02040503050406030204" pitchFamily="18" charset="0"/>
                      </a:rPr>
                      <m:t>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𝑜𝑣𝑒𝑟𝑐𝑎𝑠𝑡</m:t>
                            </m:r>
                          </m:sub>
                        </m:sSub>
                      </m:e>
                    </m:d>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𝑟𝑎𝑖𝑛</m:t>
                        </m:r>
                      </m:e>
                    </m:d>
                    <m:r>
                      <a:rPr lang="en-US" i="1">
                        <a:latin typeface="Cambria Math" panose="02040503050406030204" pitchFamily="18" charset="0"/>
                      </a:rPr>
                      <m:t>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𝑟𝑎𝑖𝑛</m:t>
                            </m:r>
                          </m:sub>
                        </m:sSub>
                      </m:e>
                    </m:d>
                  </m:oMath>
                </a14:m>
                <a:endParaRPr lang="en-US" i="1" dirty="0" smtClean="0">
                  <a:latin typeface="Cambria Math" panose="02040503050406030204" pitchFamily="18" charset="0"/>
                </a:endParaRPr>
              </a:p>
              <a:p>
                <a:r>
                  <a:rPr lang="en-US" b="0" i="1" dirty="0">
                    <a:latin typeface="Cambria Math" panose="02040503050406030204" pitchFamily="18" charset="0"/>
                  </a:rPr>
                  <a:t> </a:t>
                </a:r>
                <a:r>
                  <a:rPr lang="en-US" b="0" i="1" dirty="0" smtClean="0">
                    <a:latin typeface="Cambria Math" panose="02040503050406030204" pitchFamily="18" charset="0"/>
                  </a:rPr>
                  <a:t>            </a:t>
                </a:r>
                <a:r>
                  <a:rPr lang="en-US" sz="1600" b="0" dirty="0" smtClean="0">
                    <a:latin typeface="Cambria Math" panose="02040503050406030204" pitchFamily="18" charset="0"/>
                  </a:rPr>
                  <a:t>=</a:t>
                </a:r>
                <a:r>
                  <a:rPr lang="en-US" sz="1600" b="0" i="1" dirty="0" smtClean="0">
                    <a:latin typeface="Cambria Math" panose="02040503050406030204" pitchFamily="18" charset="0"/>
                  </a:rPr>
                  <a:t>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14</m:t>
                        </m:r>
                      </m:den>
                    </m:f>
                    <m:r>
                      <a:rPr lang="en-US" sz="1600" b="0" i="1" smtClean="0">
                        <a:latin typeface="Cambria Math" panose="02040503050406030204" pitchFamily="18" charset="0"/>
                      </a:rPr>
                      <m:t>(0.2922)</m:t>
                    </m:r>
                  </m:oMath>
                </a14:m>
                <a:r>
                  <a:rPr lang="en-US" sz="1600" b="0" i="1" dirty="0" smtClean="0">
                    <a:latin typeface="Cambria Math" panose="02040503050406030204" pitchFamily="18" charset="0"/>
                  </a:rPr>
                  <a:t>             </a:t>
                </a:r>
                <a:r>
                  <a:rPr lang="en-US" sz="1600" b="0" dirty="0" smtClean="0">
                    <a:latin typeface="Cambria Math" panose="02040503050406030204" pitchFamily="18" charset="0"/>
                  </a:rPr>
                  <a:t>+    </a:t>
                </a:r>
                <a14:m>
                  <m:oMath xmlns:m="http://schemas.openxmlformats.org/officeDocument/2006/math">
                    <m:f>
                      <m:fPr>
                        <m:ctrlPr>
                          <a:rPr lang="en-US" sz="1600" i="1">
                            <a:latin typeface="Cambria Math" panose="02040503050406030204" pitchFamily="18" charset="0"/>
                          </a:rPr>
                        </m:ctrlPr>
                      </m:fPr>
                      <m:num>
                        <m:r>
                          <a:rPr lang="en-US" sz="1600" b="0" i="1" smtClean="0">
                            <a:latin typeface="Cambria Math" panose="02040503050406030204" pitchFamily="18" charset="0"/>
                          </a:rPr>
                          <m:t>4</m:t>
                        </m:r>
                      </m:num>
                      <m:den>
                        <m:r>
                          <a:rPr lang="en-US" sz="1600" i="1">
                            <a:latin typeface="Cambria Math" panose="02040503050406030204" pitchFamily="18" charset="0"/>
                          </a:rPr>
                          <m:t>14</m:t>
                        </m:r>
                      </m:den>
                    </m:f>
                    <m:r>
                      <a:rPr lang="en-US" sz="1600" i="1">
                        <a:latin typeface="Cambria Math" panose="02040503050406030204" pitchFamily="18" charset="0"/>
                      </a:rPr>
                      <m:t>(</m:t>
                    </m:r>
                    <m:r>
                      <a:rPr lang="en-US" sz="1600" b="0" i="1" smtClean="0">
                        <a:latin typeface="Cambria Math" panose="02040503050406030204" pitchFamily="18" charset="0"/>
                      </a:rPr>
                      <m:t>0</m:t>
                    </m:r>
                  </m:oMath>
                </a14:m>
                <a:r>
                  <a:rPr lang="en-US" sz="1600" b="0" dirty="0" smtClean="0">
                    <a:latin typeface="Cambria Math" panose="02040503050406030204" pitchFamily="18" charset="0"/>
                  </a:rPr>
                  <a:t>)                       + </a:t>
                </a:r>
                <a14:m>
                  <m:oMath xmlns:m="http://schemas.openxmlformats.org/officeDocument/2006/math">
                    <m:f>
                      <m:fPr>
                        <m:ctrlPr>
                          <a:rPr lang="en-US" sz="1600" i="1">
                            <a:latin typeface="Cambria Math" panose="02040503050406030204" pitchFamily="18" charset="0"/>
                          </a:rPr>
                        </m:ctrlPr>
                      </m:fPr>
                      <m:num>
                        <m:r>
                          <a:rPr lang="en-US" sz="1600" b="0" i="1" smtClean="0">
                            <a:latin typeface="Cambria Math" panose="02040503050406030204" pitchFamily="18" charset="0"/>
                          </a:rPr>
                          <m:t>5</m:t>
                        </m:r>
                      </m:num>
                      <m:den>
                        <m:r>
                          <a:rPr lang="en-US" sz="1600" i="1">
                            <a:latin typeface="Cambria Math" panose="02040503050406030204" pitchFamily="18" charset="0"/>
                          </a:rPr>
                          <m:t>14</m:t>
                        </m:r>
                      </m:den>
                    </m:f>
                    <m:r>
                      <a:rPr lang="en-US" sz="1600" i="1">
                        <a:latin typeface="Cambria Math" panose="02040503050406030204" pitchFamily="18" charset="0"/>
                      </a:rPr>
                      <m:t>(0.2922</m:t>
                    </m:r>
                  </m:oMath>
                </a14:m>
                <a:r>
                  <a:rPr lang="en-US" sz="1600" b="0" dirty="0" smtClean="0">
                    <a:latin typeface="Cambria Math" panose="02040503050406030204" pitchFamily="18" charset="0"/>
                  </a:rPr>
                  <a:t>)</a:t>
                </a:r>
                <a:endParaRPr lang="en-US" sz="1600" dirty="0">
                  <a:latin typeface="Cambria Math" panose="02040503050406030204" pitchFamily="18" charset="0"/>
                </a:endParaRPr>
              </a:p>
              <a:p>
                <a:r>
                  <a:rPr lang="en-US" sz="1600" b="0" dirty="0" smtClean="0">
                    <a:latin typeface="Cambria Math" panose="02040503050406030204" pitchFamily="18" charset="0"/>
                  </a:rPr>
                  <a:t>            </a:t>
                </a:r>
                <a:r>
                  <a:rPr lang="en-US" sz="1600" b="0" dirty="0" smtClean="0">
                    <a:solidFill>
                      <a:schemeClr val="accent6">
                        <a:lumMod val="75000"/>
                      </a:schemeClr>
                    </a:solidFill>
                    <a:latin typeface="Cambria Math" panose="02040503050406030204" pitchFamily="18" charset="0"/>
                  </a:rPr>
                  <a:t>= 0.2087</a:t>
                </a:r>
              </a:p>
            </p:txBody>
          </p:sp>
        </mc:Choice>
        <mc:Fallback xmlns="">
          <p:sp>
            <p:nvSpPr>
              <p:cNvPr id="17" name="TextBox 16"/>
              <p:cNvSpPr txBox="1">
                <a:spLocks noRot="1" noChangeAspect="1" noMove="1" noResize="1" noEditPoints="1" noAdjustHandles="1" noChangeArrowheads="1" noChangeShapeType="1" noTextEdit="1"/>
              </p:cNvSpPr>
              <p:nvPr/>
            </p:nvSpPr>
            <p:spPr>
              <a:xfrm>
                <a:off x="3287799" y="2564346"/>
                <a:ext cx="6253184" cy="845744"/>
              </a:xfrm>
              <a:prstGeom prst="rect">
                <a:avLst/>
              </a:prstGeom>
              <a:blipFill>
                <a:blip r:embed="rId5"/>
                <a:stretch>
                  <a:fillRect l="-1754" t="-6522" b="-13768"/>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7601" y="2457549"/>
                <a:ext cx="3379700" cy="827406"/>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𝑠𝑢𝑛𝑛𝑦</m:t>
                            </m:r>
                          </m:sub>
                        </m:sSub>
                      </m:e>
                    </m:d>
                  </m:oMath>
                </a14:m>
                <a:r>
                  <a:rPr lang="en-US" b="0" i="1" dirty="0" smtClean="0">
                    <a:latin typeface="Cambria Math" panose="02040503050406030204" pitchFamily="18" charset="0"/>
                  </a:rPr>
                  <a:t> = - </a:t>
                </a:r>
                <a:r>
                  <a:rPr lang="en-US" b="0" dirty="0" smtClean="0">
                    <a:latin typeface="Cambria Math" panose="02040503050406030204" pitchFamily="18" charset="0"/>
                  </a:rPr>
                  <a:t>(</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oMath>
                </a14:m>
                <a:r>
                  <a:rPr lang="en-US" b="0" dirty="0" smtClean="0">
                    <a:latin typeface="Cambria Math" panose="02040503050406030204" pitchFamily="18" charset="0"/>
                  </a:rPr>
                  <a:t>log</a:t>
                </a:r>
                <a:r>
                  <a:rPr lang="en-US" b="0" i="1" dirty="0" smtClean="0">
                    <a:latin typeface="Cambria Math" panose="02040503050406030204" pitchFamily="18" charset="0"/>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oMath>
                </a14:m>
                <a:r>
                  <a:rPr lang="en-US" b="0" dirty="0" smtClean="0">
                    <a:latin typeface="Cambria Math" panose="02040503050406030204" pitchFamily="18" charset="0"/>
                  </a:rPr>
                  <a:t>)-</a:t>
                </a:r>
                <a:r>
                  <a:rPr lang="en-US" dirty="0">
                    <a:latin typeface="Cambria Math" panose="02040503050406030204" pitchFamily="18" charset="0"/>
                  </a:rPr>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5</m:t>
                        </m:r>
                      </m:den>
                    </m:f>
                  </m:oMath>
                </a14:m>
                <a:r>
                  <a:rPr lang="en-US" dirty="0">
                    <a:latin typeface="Cambria Math" panose="02040503050406030204" pitchFamily="18" charset="0"/>
                  </a:rPr>
                  <a:t>log</a:t>
                </a:r>
                <a:r>
                  <a:rPr lang="en-US" i="1" dirty="0">
                    <a:latin typeface="Cambria Math" panose="02040503050406030204" pitchFamily="18" charset="0"/>
                  </a:rPr>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5</m:t>
                        </m:r>
                      </m:den>
                    </m:f>
                  </m:oMath>
                </a14:m>
                <a:r>
                  <a:rPr lang="en-US" dirty="0" smtClean="0">
                    <a:latin typeface="Cambria Math" panose="02040503050406030204" pitchFamily="18" charset="0"/>
                  </a:rPr>
                  <a:t>)=0.2922</a:t>
                </a:r>
                <a:endParaRPr lang="en-US" i="1" dirty="0" smtClean="0">
                  <a:latin typeface="Cambria Math" panose="02040503050406030204" pitchFamily="18" charset="0"/>
                </a:endParaRPr>
              </a:p>
              <a:p>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𝑜𝑣𝑒𝑟𝑐𝑎𝑠𝑡</m:t>
                            </m:r>
                          </m:sub>
                        </m:sSub>
                      </m:e>
                    </m:d>
                  </m:oMath>
                </a14:m>
                <a:r>
                  <a:rPr lang="en-US" i="1" dirty="0" smtClean="0">
                    <a:latin typeface="Cambria Math" panose="02040503050406030204" pitchFamily="18" charset="0"/>
                  </a:rPr>
                  <a:t>= </a:t>
                </a:r>
                <a:r>
                  <a:rPr lang="en-US" dirty="0" smtClean="0">
                    <a:latin typeface="Cambria Math" panose="02040503050406030204" pitchFamily="18" charset="0"/>
                  </a:rPr>
                  <a:t>0</a:t>
                </a:r>
              </a:p>
              <a:p>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𝑟𝑎𝑖𝑛</m:t>
                            </m:r>
                          </m:sub>
                        </m:sSub>
                      </m:e>
                    </m:d>
                  </m:oMath>
                </a14:m>
                <a:r>
                  <a:rPr lang="en-US" b="0" i="1" dirty="0" smtClean="0">
                    <a:latin typeface="Cambria Math" panose="02040503050406030204" pitchFamily="18" charset="0"/>
                  </a:rPr>
                  <a:t>       = </a:t>
                </a:r>
                <a:r>
                  <a:rPr lang="en-US" dirty="0" smtClean="0">
                    <a:latin typeface="Cambria Math" panose="02040503050406030204" pitchFamily="18" charset="0"/>
                  </a:rPr>
                  <a:t>- </a:t>
                </a:r>
                <a:r>
                  <a:rPr lang="en-US" dirty="0">
                    <a:latin typeface="Cambria Math" panose="02040503050406030204" pitchFamily="18" charset="0"/>
                  </a:rPr>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5</m:t>
                        </m:r>
                      </m:den>
                    </m:f>
                  </m:oMath>
                </a14:m>
                <a:r>
                  <a:rPr lang="en-US" dirty="0">
                    <a:latin typeface="Cambria Math" panose="02040503050406030204" pitchFamily="18" charset="0"/>
                  </a:rPr>
                  <a:t>log</a:t>
                </a:r>
                <a:r>
                  <a:rPr lang="en-US" i="1" dirty="0">
                    <a:latin typeface="Cambria Math" panose="02040503050406030204" pitchFamily="18" charset="0"/>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5</m:t>
                        </m:r>
                      </m:den>
                    </m:f>
                  </m:oMath>
                </a14:m>
                <a:r>
                  <a:rPr lang="en-US" dirty="0" smtClean="0">
                    <a:latin typeface="Cambria Math" panose="02040503050406030204" pitchFamily="18" charset="0"/>
                  </a:rPr>
                  <a:t>)</a:t>
                </a:r>
                <a:r>
                  <a:rPr lang="en-US" i="1" dirty="0" smtClean="0">
                    <a:latin typeface="Cambria Math" panose="02040503050406030204" pitchFamily="18" charset="0"/>
                  </a:rPr>
                  <a:t>- </a:t>
                </a:r>
                <a:r>
                  <a:rPr lang="en-US" dirty="0">
                    <a:latin typeface="Cambria Math" panose="02040503050406030204" pitchFamily="18" charset="0"/>
                  </a:rPr>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oMath>
                </a14:m>
                <a:r>
                  <a:rPr lang="en-US" dirty="0">
                    <a:latin typeface="Cambria Math" panose="02040503050406030204" pitchFamily="18" charset="0"/>
                  </a:rPr>
                  <a:t>log</a:t>
                </a:r>
                <a:r>
                  <a:rPr lang="en-US" i="1" dirty="0">
                    <a:latin typeface="Cambria Math" panose="02040503050406030204" pitchFamily="18" charset="0"/>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oMath>
                </a14:m>
                <a:r>
                  <a:rPr lang="en-US" dirty="0" smtClean="0">
                    <a:latin typeface="Cambria Math" panose="02040503050406030204" pitchFamily="18" charset="0"/>
                  </a:rPr>
                  <a:t>) = 0.2922</a:t>
                </a:r>
                <a:endParaRPr lang="en-US" b="0" i="1" dirty="0" smtClean="0">
                  <a:latin typeface="Cambria Math" panose="020405030504060302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7601" y="2457549"/>
                <a:ext cx="3379700" cy="827406"/>
              </a:xfrm>
              <a:prstGeom prst="rect">
                <a:avLst/>
              </a:prstGeom>
              <a:blipFill>
                <a:blip r:embed="rId6"/>
                <a:stretch>
                  <a:fillRect l="-1805" t="-2206" b="-5882"/>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628426" y="3610464"/>
                <a:ext cx="6253184" cy="7330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𝐼𝐺</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𝑃𝑙𝑎𝑦</m:t>
                          </m:r>
                          <m:r>
                            <a:rPr lang="en-US" sz="1600" b="0" i="1" smtClean="0">
                              <a:latin typeface="Cambria Math" panose="02040503050406030204" pitchFamily="18" charset="0"/>
                            </a:rPr>
                            <m:t>_</m:t>
                          </m:r>
                          <m:r>
                            <a:rPr lang="en-US" sz="1600" b="0" i="1" smtClean="0">
                              <a:latin typeface="Cambria Math" panose="02040503050406030204" pitchFamily="18" charset="0"/>
                            </a:rPr>
                            <m:t>𝑏𝑎𝑠𝑘𝑒𝑡𝑏𝑎𝑙𝑙</m:t>
                          </m:r>
                          <m:r>
                            <a:rPr lang="en-US" sz="1600" b="0" i="1" smtClean="0">
                              <a:latin typeface="Cambria Math" panose="02040503050406030204" pitchFamily="18" charset="0"/>
                            </a:rPr>
                            <m:t>,</m:t>
                          </m:r>
                          <m:r>
                            <a:rPr lang="en-US" sz="1600" b="0" i="1" smtClean="0">
                              <a:latin typeface="Cambria Math" panose="02040503050406030204" pitchFamily="18" charset="0"/>
                            </a:rPr>
                            <m:t>𝑜𝑢𝑡𝑙𝑜𝑜𝑘</m:t>
                          </m:r>
                        </m:e>
                      </m:d>
                      <m:r>
                        <a:rPr lang="en-US" sz="1600" b="0" i="1" smtClean="0">
                          <a:latin typeface="Cambria Math" panose="02040503050406030204" pitchFamily="18" charset="0"/>
                        </a:rPr>
                        <m:t>=</m:t>
                      </m:r>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i="1">
                              <a:latin typeface="Cambria Math" panose="02040503050406030204" pitchFamily="18" charset="0"/>
                            </a:rPr>
                            <m:t>𝑃𝑙𝑎𝑦</m:t>
                          </m:r>
                          <m:r>
                            <a:rPr lang="en-US" sz="1600" i="1">
                              <a:latin typeface="Cambria Math" panose="02040503050406030204" pitchFamily="18" charset="0"/>
                            </a:rPr>
                            <m:t>_</m:t>
                          </m:r>
                          <m:r>
                            <a:rPr lang="en-US" sz="1600" i="1">
                              <a:latin typeface="Cambria Math" panose="02040503050406030204" pitchFamily="18" charset="0"/>
                            </a:rPr>
                            <m:t>𝑏𝑎𝑠𝑘𝑒𝑡𝑏𝑎𝑙𝑙</m:t>
                          </m:r>
                        </m:e>
                      </m:d>
                      <m:r>
                        <a:rPr lang="en-US" sz="1600" b="0" i="1" smtClean="0">
                          <a:latin typeface="Cambria Math" panose="02040503050406030204" pitchFamily="18" charset="0"/>
                        </a:rPr>
                        <m:t>−</m:t>
                      </m:r>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i="1">
                              <a:latin typeface="Cambria Math" panose="02040503050406030204" pitchFamily="18" charset="0"/>
                            </a:rPr>
                            <m:t>𝑃𝑙𝑎𝑦</m:t>
                          </m:r>
                          <m:r>
                            <a:rPr lang="en-US" sz="1600" i="1">
                              <a:latin typeface="Cambria Math" panose="02040503050406030204" pitchFamily="18" charset="0"/>
                            </a:rPr>
                            <m:t>_</m:t>
                          </m:r>
                          <m:r>
                            <a:rPr lang="en-US" sz="1600" i="1">
                              <a:latin typeface="Cambria Math" panose="02040503050406030204" pitchFamily="18" charset="0"/>
                            </a:rPr>
                            <m:t>𝑏𝑎𝑠𝑘𝑒𝑡𝑏𝑎𝑙𝑙</m:t>
                          </m:r>
                          <m:r>
                            <a:rPr lang="en-US" sz="1600" b="0" i="1" smtClean="0">
                              <a:latin typeface="Cambria Math" panose="02040503050406030204" pitchFamily="18" charset="0"/>
                            </a:rPr>
                            <m:t>,</m:t>
                          </m:r>
                          <m:r>
                            <a:rPr lang="en-US" sz="1600" i="1">
                              <a:latin typeface="Cambria Math" panose="02040503050406030204" pitchFamily="18" charset="0"/>
                            </a:rPr>
                            <m:t>𝑜𝑢𝑡𝑙𝑜𝑜𝑘</m:t>
                          </m:r>
                        </m:e>
                      </m:d>
                    </m:oMath>
                  </m:oMathPara>
                </a14:m>
                <a:endParaRPr lang="en-US" sz="1600" b="0" i="1" dirty="0" smtClean="0">
                  <a:latin typeface="Cambria Math" panose="02040503050406030204" pitchFamily="18" charset="0"/>
                </a:endParaRPr>
              </a:p>
              <a:p>
                <a:r>
                  <a:rPr lang="en-US" sz="1600" i="1" dirty="0">
                    <a:latin typeface="Cambria Math" panose="02040503050406030204" pitchFamily="18" charset="0"/>
                  </a:rPr>
                  <a:t> </a:t>
                </a:r>
                <a:r>
                  <a:rPr lang="en-US" sz="1600" i="1" dirty="0" smtClean="0">
                    <a:latin typeface="Cambria Math" panose="02040503050406030204" pitchFamily="18" charset="0"/>
                  </a:rPr>
                  <a:t>               </a:t>
                </a:r>
                <a:r>
                  <a:rPr lang="en-US" sz="1600" dirty="0" smtClean="0">
                    <a:latin typeface="Cambria Math" panose="02040503050406030204" pitchFamily="18" charset="0"/>
                  </a:rPr>
                  <a:t> =  0.2831 – 0.2087  = 0.0744</a:t>
                </a:r>
                <a:endParaRPr lang="en-US" sz="1600" b="0" dirty="0" smtClean="0">
                  <a:latin typeface="Cambria Math" panose="020405030504060302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628426" y="3610464"/>
                <a:ext cx="6253184" cy="733021"/>
              </a:xfrm>
              <a:prstGeom prst="rect">
                <a:avLst/>
              </a:prstGeom>
              <a:blipFill>
                <a:blip r:embed="rId7"/>
                <a:stretch>
                  <a:fillRect b="-15702"/>
                </a:stretch>
              </a:blipFill>
            </p:spPr>
            <p:txBody>
              <a:bodyPr/>
              <a:lstStyle/>
              <a:p>
                <a:r>
                  <a:rPr lang="en-MY">
                    <a:noFill/>
                  </a:rPr>
                  <a:t> </a:t>
                </a:r>
              </a:p>
            </p:txBody>
          </p:sp>
        </mc:Fallback>
      </mc:AlternateContent>
      <p:sp>
        <p:nvSpPr>
          <p:cNvPr id="21" name="Rectangle 20"/>
          <p:cNvSpPr/>
          <p:nvPr/>
        </p:nvSpPr>
        <p:spPr>
          <a:xfrm>
            <a:off x="47601" y="3712862"/>
            <a:ext cx="3632825" cy="830997"/>
          </a:xfrm>
          <a:prstGeom prst="rect">
            <a:avLst/>
          </a:prstGeom>
        </p:spPr>
        <p:txBody>
          <a:bodyPr wrap="square">
            <a:spAutoFit/>
          </a:bodyPr>
          <a:lstStyle/>
          <a:p>
            <a:r>
              <a:rPr lang="en-AU" sz="1600" dirty="0">
                <a:latin typeface="Raleway" panose="020B0604020202020204" charset="0"/>
              </a:rPr>
              <a:t>In ID3 algorithm, </a:t>
            </a:r>
            <a:r>
              <a:rPr lang="en-AU" sz="1600" dirty="0" smtClean="0">
                <a:latin typeface="Raleway" panose="020B0604020202020204" charset="0"/>
              </a:rPr>
              <a:t>we </a:t>
            </a:r>
            <a:r>
              <a:rPr lang="en-AU" sz="1600" dirty="0">
                <a:latin typeface="Raleway" panose="020B0604020202020204" charset="0"/>
              </a:rPr>
              <a:t>select </a:t>
            </a:r>
            <a:r>
              <a:rPr lang="en-AU" sz="1600" dirty="0" smtClean="0">
                <a:latin typeface="Raleway" panose="020B0604020202020204" charset="0"/>
              </a:rPr>
              <a:t>attribute </a:t>
            </a:r>
            <a:r>
              <a:rPr lang="en-AU" sz="1600" dirty="0">
                <a:latin typeface="Raleway" panose="020B0604020202020204" charset="0"/>
              </a:rPr>
              <a:t>with the highest gain to be the node in the tree</a:t>
            </a:r>
            <a:endParaRPr lang="en-MY" sz="1600" dirty="0">
              <a:latin typeface="Raleway" panose="020B0604020202020204" charset="0"/>
            </a:endParaRPr>
          </a:p>
        </p:txBody>
      </p:sp>
      <p:pic>
        <p:nvPicPr>
          <p:cNvPr id="23" name="Picture 22"/>
          <p:cNvPicPr>
            <a:picLocks noChangeAspect="1"/>
          </p:cNvPicPr>
          <p:nvPr/>
        </p:nvPicPr>
        <p:blipFill>
          <a:blip r:embed="rId8"/>
          <a:stretch>
            <a:fillRect/>
          </a:stretch>
        </p:blipFill>
        <p:spPr>
          <a:xfrm>
            <a:off x="3493862" y="588279"/>
            <a:ext cx="1413675" cy="881600"/>
          </a:xfrm>
          <a:prstGeom prst="rect">
            <a:avLst/>
          </a:prstGeom>
        </p:spPr>
      </p:pic>
    </p:spTree>
    <p:extLst>
      <p:ext uri="{BB962C8B-B14F-4D97-AF65-F5344CB8AC3E}">
        <p14:creationId xmlns:p14="http://schemas.microsoft.com/office/powerpoint/2010/main" val="206298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 (Iterative Dichotomiser 3)</a:t>
            </a:r>
          </a:p>
          <a:p>
            <a:pPr marL="101600" lvl="0" indent="0">
              <a:spcBef>
                <a:spcPts val="0"/>
              </a:spcBef>
              <a:buSzPts val="2000"/>
            </a:pPr>
            <a:endParaRPr lang="en-GB" dirty="0"/>
          </a:p>
        </p:txBody>
      </p:sp>
      <p:sp>
        <p:nvSpPr>
          <p:cNvPr id="5" name="Text Placeholder 4">
            <a:extLst>
              <a:ext uri="{FF2B5EF4-FFF2-40B4-BE49-F238E27FC236}">
                <a16:creationId xmlns:a16="http://schemas.microsoft.com/office/drawing/2014/main" id="{F71029B1-042A-4D96-93DD-2C26FA20582E}"/>
              </a:ext>
            </a:extLst>
          </p:cNvPr>
          <p:cNvSpPr>
            <a:spLocks noGrp="1"/>
          </p:cNvSpPr>
          <p:nvPr>
            <p:ph type="body" idx="1"/>
          </p:nvPr>
        </p:nvSpPr>
        <p:spPr>
          <a:xfrm>
            <a:off x="130250" y="1406177"/>
            <a:ext cx="8319621" cy="3225701"/>
          </a:xfrm>
        </p:spPr>
        <p:txBody>
          <a:bodyPr/>
          <a:lstStyle/>
          <a:p>
            <a:r>
              <a:rPr lang="en-AU" sz="1400" b="1" dirty="0">
                <a:solidFill>
                  <a:srgbClr val="C00000"/>
                </a:solidFill>
              </a:rPr>
              <a:t>Steps</a:t>
            </a:r>
          </a:p>
        </p:txBody>
      </p:sp>
      <p:sp>
        <p:nvSpPr>
          <p:cNvPr id="7" name="Google Shape;57;p12"/>
          <p:cNvSpPr txBox="1">
            <a:spLocks/>
          </p:cNvSpPr>
          <p:nvPr/>
        </p:nvSpPr>
        <p:spPr>
          <a:xfrm>
            <a:off x="-186183" y="1737513"/>
            <a:ext cx="6869802" cy="3740150"/>
          </a:xfrm>
          <a:prstGeom prst="rect">
            <a:avLst/>
          </a:prstGeom>
          <a:noFill/>
          <a:ln>
            <a:noFill/>
          </a:ln>
        </p:spPr>
        <p:txBody>
          <a:bodyPr spcFirstLastPara="1" wrap="square" lIns="91425" tIns="45700" rIns="91425" bIns="45700" anchor="t" anchorCtr="0">
            <a:noAutofit/>
          </a:bodyPr>
          <a:lstStyle/>
          <a:p>
            <a:pPr marL="914400" marR="0" lvl="1" indent="-355600" algn="l" defTabSz="914400" rtl="0" eaLnBrk="1" fontAlgn="auto" latinLnBrk="0" hangingPunct="1">
              <a:lnSpc>
                <a:spcPct val="100000"/>
              </a:lnSpc>
              <a:spcBef>
                <a:spcPts val="600"/>
              </a:spcBef>
              <a:spcAft>
                <a:spcPts val="0"/>
              </a:spcAft>
              <a:buClr>
                <a:schemeClr val="dk1"/>
              </a:buClr>
              <a:buSzPct val="100000"/>
              <a:buFont typeface="+mj-lt"/>
              <a:buAutoNum type="arabicPeriod"/>
              <a:tabLst/>
              <a:defRPr/>
            </a:pP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Compute </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the entropy for</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dataset </a:t>
            </a:r>
            <a:r>
              <a:rPr lang="en-AU" i="1" dirty="0" smtClean="0">
                <a:solidFill>
                  <a:schemeClr val="dk1"/>
                </a:solidFill>
                <a:latin typeface="Raleway"/>
                <a:ea typeface="Raleway"/>
                <a:cs typeface="Raleway"/>
                <a:sym typeface="Raleway"/>
              </a:rPr>
              <a:t>S</a:t>
            </a:r>
          </a:p>
          <a:p>
            <a:pPr marL="914400" marR="0" lvl="1" indent="-355600" algn="l" defTabSz="914400" rtl="0" eaLnBrk="1" fontAlgn="auto" latinLnBrk="0" hangingPunct="1">
              <a:lnSpc>
                <a:spcPct val="100000"/>
              </a:lnSpc>
              <a:spcBef>
                <a:spcPts val="600"/>
              </a:spcBef>
              <a:spcAft>
                <a:spcPts val="0"/>
              </a:spcAft>
              <a:buClr>
                <a:schemeClr val="dk1"/>
              </a:buClr>
              <a:buSzPct val="100000"/>
              <a:tabLst/>
              <a:defRPr/>
            </a:pPr>
            <a:endParaRPr lang="en-AU" sz="500" dirty="0" smtClean="0">
              <a:solidFill>
                <a:schemeClr val="dk1"/>
              </a:solidFill>
              <a:latin typeface="Raleway"/>
              <a:ea typeface="Raleway"/>
              <a:cs typeface="Raleway"/>
              <a:sym typeface="Raleway"/>
            </a:endParaRPr>
          </a:p>
          <a:p>
            <a:pPr marL="558800" marR="0" lvl="1" algn="l" defTabSz="914400" rtl="0" eaLnBrk="1" fontAlgn="auto" latinLnBrk="0" hangingPunct="1">
              <a:lnSpc>
                <a:spcPct val="100000"/>
              </a:lnSpc>
              <a:spcBef>
                <a:spcPts val="600"/>
              </a:spcBef>
              <a:spcAft>
                <a:spcPts val="0"/>
              </a:spcAft>
              <a:buClr>
                <a:schemeClr val="dk1"/>
              </a:buClr>
              <a:buSzPct val="100000"/>
              <a:tabLst/>
              <a:defRPr/>
            </a:pP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2</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	For</a:t>
            </a:r>
            <a:r>
              <a:rPr kumimoji="0" lang="en-AU" sz="1400" b="0" i="0" u="none" strike="noStrike" kern="0" cap="none" spc="0" normalizeH="0" noProof="0" dirty="0">
                <a:ln>
                  <a:noFill/>
                </a:ln>
                <a:solidFill>
                  <a:schemeClr val="dk1"/>
                </a:solidFill>
                <a:effectLst/>
                <a:uLnTx/>
                <a:uFillTx/>
                <a:latin typeface="Raleway"/>
                <a:ea typeface="Raleway"/>
                <a:cs typeface="Raleway"/>
                <a:sym typeface="Raleway"/>
              </a:rPr>
              <a:t> every </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attribute/feature </a:t>
            </a:r>
            <a:r>
              <a:rPr kumimoji="0" lang="en-AU" sz="1400" b="0" i="1" u="none" strike="noStrike" kern="0" cap="none" spc="0" normalizeH="0" noProof="0" dirty="0" smtClean="0">
                <a:ln>
                  <a:noFill/>
                </a:ln>
                <a:solidFill>
                  <a:schemeClr val="dk1"/>
                </a:solidFill>
                <a:effectLst/>
                <a:uLnTx/>
                <a:uFillTx/>
                <a:latin typeface="Raleway"/>
                <a:ea typeface="Raleway"/>
                <a:cs typeface="Raleway"/>
                <a:sym typeface="Raleway"/>
              </a:rPr>
              <a:t>A</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a:t>
            </a:r>
            <a:endParaRPr kumimoji="0" lang="en-AU" sz="1400" b="0" i="0" u="none" strike="noStrike" kern="0" cap="none" spc="0" normalizeH="0" noProof="0" dirty="0">
              <a:ln>
                <a:noFill/>
              </a:ln>
              <a:solidFill>
                <a:schemeClr val="dk1"/>
              </a:solidFill>
              <a:effectLst/>
              <a:uLnTx/>
              <a:uFillTx/>
              <a:latin typeface="Raleway"/>
              <a:ea typeface="Raleway"/>
              <a:cs typeface="Raleway"/>
              <a:sym typeface="Raleway"/>
            </a:endParaRPr>
          </a:p>
          <a:p>
            <a:pPr marL="914400" lvl="5" indent="-355600">
              <a:spcBef>
                <a:spcPts val="600"/>
              </a:spcBef>
              <a:buClr>
                <a:schemeClr val="dk1"/>
              </a:buClr>
              <a:buSzPct val="100000"/>
            </a:pPr>
            <a:r>
              <a:rPr lang="en-AU" baseline="0" dirty="0">
                <a:solidFill>
                  <a:schemeClr val="dk1"/>
                </a:solidFill>
                <a:latin typeface="Raleway"/>
                <a:ea typeface="Raleway"/>
                <a:cs typeface="Raleway"/>
                <a:sym typeface="Raleway"/>
              </a:rPr>
              <a:t>	2.1. Calculate entropy for </a:t>
            </a:r>
            <a:r>
              <a:rPr lang="en-AU" baseline="0" dirty="0" smtClean="0">
                <a:solidFill>
                  <a:schemeClr val="dk1"/>
                </a:solidFill>
                <a:latin typeface="Raleway"/>
                <a:ea typeface="Raleway"/>
                <a:cs typeface="Raleway"/>
                <a:sym typeface="Raleway"/>
              </a:rPr>
              <a:t>each </a:t>
            </a:r>
            <a:r>
              <a:rPr lang="en-AU" baseline="0" dirty="0">
                <a:solidFill>
                  <a:schemeClr val="dk1"/>
                </a:solidFill>
                <a:latin typeface="Raleway"/>
                <a:ea typeface="Raleway"/>
                <a:cs typeface="Raleway"/>
                <a:sym typeface="Raleway"/>
              </a:rPr>
              <a:t>categorical</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value of </a:t>
            </a:r>
            <a:r>
              <a:rPr lang="en-AU" i="1" dirty="0" smtClean="0">
                <a:solidFill>
                  <a:schemeClr val="dk1"/>
                </a:solidFill>
                <a:latin typeface="Raleway"/>
                <a:ea typeface="Raleway"/>
                <a:cs typeface="Raleway"/>
                <a:sym typeface="Raleway"/>
              </a:rPr>
              <a:t>A</a:t>
            </a:r>
            <a:endParaRPr lang="en-AU" i="1" dirty="0">
              <a:solidFill>
                <a:schemeClr val="dk1"/>
              </a:solidFill>
              <a:latin typeface="Raleway"/>
              <a:ea typeface="Raleway"/>
              <a:cs typeface="Raleway"/>
              <a:sym typeface="Raleway"/>
            </a:endParaRPr>
          </a:p>
          <a:p>
            <a:pPr marL="914400" lvl="5" indent="-355600">
              <a:spcBef>
                <a:spcPts val="600"/>
              </a:spcBef>
              <a:buClr>
                <a:schemeClr val="dk1"/>
              </a:buClr>
              <a:buSzPct val="100000"/>
            </a:pPr>
            <a:r>
              <a:rPr kumimoji="0" lang="en-AU" b="0" i="0" u="none" strike="noStrike" kern="0" cap="none" spc="0" normalizeH="0" baseline="0" noProof="0" dirty="0">
                <a:ln>
                  <a:noFill/>
                </a:ln>
                <a:solidFill>
                  <a:schemeClr val="dk1"/>
                </a:solidFill>
                <a:effectLst/>
                <a:uLnTx/>
                <a:uFillTx/>
                <a:latin typeface="Raleway"/>
                <a:ea typeface="Raleway"/>
                <a:cs typeface="Raleway"/>
                <a:sym typeface="Raleway"/>
              </a:rPr>
              <a:t>	2.2</a:t>
            </a:r>
            <a:r>
              <a:rPr kumimoji="0" lang="en-AU" b="0" i="0" u="none" strike="noStrike" kern="0" cap="none" spc="0" normalizeH="0" noProof="0" dirty="0">
                <a:ln>
                  <a:noFill/>
                </a:ln>
                <a:solidFill>
                  <a:schemeClr val="dk1"/>
                </a:solidFill>
                <a:effectLst/>
                <a:uLnTx/>
                <a:uFillTx/>
                <a:latin typeface="Raleway"/>
                <a:ea typeface="Raleway"/>
                <a:cs typeface="Raleway"/>
                <a:sym typeface="Raleway"/>
              </a:rPr>
              <a:t>  Take </a:t>
            </a:r>
            <a:r>
              <a:rPr kumimoji="0" lang="en-AU" b="0" i="0" u="none" strike="noStrike" kern="0" cap="none" spc="0" normalizeH="0" noProof="0" dirty="0" smtClean="0">
                <a:ln>
                  <a:noFill/>
                </a:ln>
                <a:solidFill>
                  <a:schemeClr val="dk1"/>
                </a:solidFill>
                <a:effectLst/>
                <a:uLnTx/>
                <a:uFillTx/>
                <a:latin typeface="Raleway"/>
                <a:ea typeface="Raleway"/>
                <a:cs typeface="Raleway"/>
                <a:sym typeface="Raleway"/>
              </a:rPr>
              <a:t>weighted average entropy </a:t>
            </a:r>
            <a:r>
              <a:rPr kumimoji="0" lang="en-AU" b="0" i="0" u="none" strike="noStrike" kern="0" cap="none" spc="0" normalizeH="0" noProof="0" dirty="0">
                <a:ln>
                  <a:noFill/>
                </a:ln>
                <a:solidFill>
                  <a:schemeClr val="dk1"/>
                </a:solidFill>
                <a:effectLst/>
                <a:uLnTx/>
                <a:uFillTx/>
                <a:latin typeface="Raleway"/>
                <a:ea typeface="Raleway"/>
                <a:cs typeface="Raleway"/>
                <a:sym typeface="Raleway"/>
              </a:rPr>
              <a:t>for the </a:t>
            </a:r>
            <a:r>
              <a:rPr kumimoji="0" lang="en-AU" b="0" i="0" u="none" strike="noStrike" kern="0" cap="none" spc="0" normalizeH="0" noProof="0" dirty="0" smtClean="0">
                <a:ln>
                  <a:noFill/>
                </a:ln>
                <a:solidFill>
                  <a:schemeClr val="dk1"/>
                </a:solidFill>
                <a:effectLst/>
                <a:uLnTx/>
                <a:uFillTx/>
                <a:latin typeface="Raleway"/>
                <a:ea typeface="Raleway"/>
                <a:cs typeface="Raleway"/>
                <a:sym typeface="Raleway"/>
              </a:rPr>
              <a:t>current attribute</a:t>
            </a:r>
            <a:endParaRPr kumimoji="0" lang="en-AU" b="0" i="0" u="none" strike="noStrike" kern="0" cap="none" spc="0" normalizeH="0" noProof="0" dirty="0">
              <a:ln>
                <a:noFill/>
              </a:ln>
              <a:solidFill>
                <a:schemeClr val="dk1"/>
              </a:solidFill>
              <a:effectLst/>
              <a:uLnTx/>
              <a:uFillTx/>
              <a:latin typeface="Raleway"/>
              <a:ea typeface="Raleway"/>
              <a:cs typeface="Raleway"/>
              <a:sym typeface="Raleway"/>
            </a:endParaRPr>
          </a:p>
          <a:p>
            <a:pPr marL="914400" lvl="5" indent="-355600">
              <a:spcBef>
                <a:spcPts val="600"/>
              </a:spcBef>
              <a:buClr>
                <a:schemeClr val="dk1"/>
              </a:buClr>
              <a:buSzPct val="100000"/>
            </a:pPr>
            <a:r>
              <a:rPr lang="en-AU" baseline="0" dirty="0">
                <a:solidFill>
                  <a:schemeClr val="dk1"/>
                </a:solidFill>
                <a:latin typeface="Raleway"/>
                <a:ea typeface="Raleway"/>
                <a:cs typeface="Raleway"/>
                <a:sym typeface="Raleway"/>
              </a:rPr>
              <a:t>	2.3   Calculate</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IG </a:t>
            </a:r>
            <a:r>
              <a:rPr lang="en-AU" dirty="0">
                <a:solidFill>
                  <a:schemeClr val="dk1"/>
                </a:solidFill>
                <a:latin typeface="Raleway"/>
                <a:ea typeface="Raleway"/>
                <a:cs typeface="Raleway"/>
                <a:sym typeface="Raleway"/>
              </a:rPr>
              <a:t>for </a:t>
            </a:r>
            <a:r>
              <a:rPr lang="en-AU" dirty="0" smtClean="0">
                <a:solidFill>
                  <a:schemeClr val="dk1"/>
                </a:solidFill>
                <a:latin typeface="Raleway"/>
                <a:ea typeface="Raleway"/>
                <a:cs typeface="Raleway"/>
                <a:sym typeface="Raleway"/>
              </a:rPr>
              <a:t>the current attribute</a:t>
            </a:r>
          </a:p>
          <a:p>
            <a:pPr marL="914400" lvl="5" indent="-355600">
              <a:spcBef>
                <a:spcPts val="600"/>
              </a:spcBef>
              <a:buClr>
                <a:schemeClr val="dk1"/>
              </a:buClr>
              <a:buSzPct val="100000"/>
            </a:pPr>
            <a:endParaRPr kumimoji="0" lang="en-AU" sz="5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558800" lvl="1">
              <a:spcBef>
                <a:spcPts val="600"/>
              </a:spcBef>
              <a:buClr>
                <a:schemeClr val="dk1"/>
              </a:buClr>
              <a:buSzPct val="100000"/>
              <a:defRPr/>
            </a:pPr>
            <a:r>
              <a:rPr lang="en-AU" dirty="0">
                <a:solidFill>
                  <a:schemeClr val="dk1"/>
                </a:solidFill>
                <a:latin typeface="Raleway"/>
                <a:ea typeface="Raleway"/>
                <a:cs typeface="Raleway"/>
                <a:sym typeface="Raleway"/>
              </a:rPr>
              <a:t>3.	</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Pick the </a:t>
            </a:r>
            <a:r>
              <a:rPr lang="en-AU" dirty="0" smtClean="0">
                <a:solidFill>
                  <a:schemeClr val="dk1"/>
                </a:solidFill>
                <a:latin typeface="Raleway"/>
                <a:ea typeface="Raleway"/>
                <a:cs typeface="Raleway"/>
                <a:sym typeface="Raleway"/>
              </a:rPr>
              <a:t>attribute with </a:t>
            </a: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highest IG to be a node, </a:t>
            </a:r>
            <a:r>
              <a:rPr lang="en-AU" dirty="0" smtClean="0">
                <a:solidFill>
                  <a:schemeClr val="dk1"/>
                </a:solidFill>
                <a:latin typeface="Raleway"/>
                <a:ea typeface="Raleway"/>
                <a:cs typeface="Raleway"/>
                <a:sym typeface="Raleway"/>
              </a:rPr>
              <a:t>and </a:t>
            </a: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split dataset by its branch to child</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 nodes/subsets</a:t>
            </a:r>
            <a:endParaRPr kumimoji="0" lang="en-AU" sz="5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558800" marR="0" lvl="1" algn="l" defTabSz="914400" rtl="0" eaLnBrk="1" fontAlgn="auto" latinLnBrk="0" hangingPunct="1">
              <a:lnSpc>
                <a:spcPct val="100000"/>
              </a:lnSpc>
              <a:spcBef>
                <a:spcPts val="600"/>
              </a:spcBef>
              <a:spcAft>
                <a:spcPts val="0"/>
              </a:spcAft>
              <a:buClr>
                <a:schemeClr val="dk1"/>
              </a:buClr>
              <a:buSzPct val="100000"/>
              <a:tabLst/>
              <a:defRPr/>
            </a:pPr>
            <a:r>
              <a:rPr lang="en-AU" dirty="0">
                <a:solidFill>
                  <a:schemeClr val="dk1"/>
                </a:solidFill>
                <a:latin typeface="Raleway"/>
                <a:ea typeface="Raleway"/>
                <a:cs typeface="Raleway"/>
                <a:sym typeface="Raleway"/>
              </a:rPr>
              <a:t>4.	</a:t>
            </a:r>
            <a:r>
              <a:rPr lang="en-AU" dirty="0" smtClean="0">
                <a:solidFill>
                  <a:schemeClr val="dk1"/>
                </a:solidFill>
                <a:latin typeface="Raleway"/>
                <a:ea typeface="Raleway"/>
                <a:cs typeface="Raleway"/>
                <a:sym typeface="Raleway"/>
              </a:rPr>
              <a:t>Repeat same process at every child node </a:t>
            </a:r>
            <a:r>
              <a:rPr lang="en-AU" dirty="0">
                <a:solidFill>
                  <a:schemeClr val="dk1"/>
                </a:solidFill>
                <a:latin typeface="Raleway"/>
                <a:ea typeface="Raleway"/>
                <a:cs typeface="Raleway"/>
                <a:sym typeface="Raleway"/>
              </a:rPr>
              <a:t>until the tree is </a:t>
            </a:r>
            <a:r>
              <a:rPr lang="en-AU" dirty="0" smtClean="0">
                <a:solidFill>
                  <a:schemeClr val="dk1"/>
                </a:solidFill>
                <a:latin typeface="Raleway"/>
                <a:ea typeface="Raleway"/>
                <a:cs typeface="Raleway"/>
                <a:sym typeface="Raleway"/>
              </a:rPr>
              <a:t>complete</a:t>
            </a:r>
            <a:endPar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76200" marR="0" lvl="0" indent="0" algn="l" defTabSz="914400" rtl="0" eaLnBrk="1" fontAlgn="auto" latinLnBrk="0" hangingPunct="1">
              <a:lnSpc>
                <a:spcPct val="100000"/>
              </a:lnSpc>
              <a:spcBef>
                <a:spcPts val="480"/>
              </a:spcBef>
              <a:spcAft>
                <a:spcPts val="0"/>
              </a:spcAft>
              <a:buClr>
                <a:schemeClr val="dk1"/>
              </a:buClr>
              <a:buSzPts val="2400"/>
              <a:buFont typeface="Raleway"/>
              <a:buNone/>
              <a:tabLst/>
              <a:defRPr/>
            </a:pPr>
            <a:endParaRPr kumimoji="0" lang="en-AU" sz="2000" b="1" i="0" u="none" strike="noStrike" kern="0" cap="none" spc="0" normalizeH="0" baseline="0" noProof="0" dirty="0">
              <a:ln>
                <a:noFill/>
              </a:ln>
              <a:solidFill>
                <a:schemeClr val="dk1"/>
              </a:solidFill>
              <a:effectLst/>
              <a:uLnTx/>
              <a:uFillTx/>
              <a:latin typeface="Raleway"/>
              <a:ea typeface="Raleway"/>
              <a:cs typeface="Raleway"/>
              <a:sym typeface="Raleway"/>
            </a:endParaRPr>
          </a:p>
        </p:txBody>
      </p:sp>
      <mc:AlternateContent xmlns:mc="http://schemas.openxmlformats.org/markup-compatibility/2006" xmlns:a14="http://schemas.microsoft.com/office/drawing/2010/main">
        <mc:Choice Requires="a14">
          <p:sp>
            <p:nvSpPr>
              <p:cNvPr id="6" name="TextBox 5"/>
              <p:cNvSpPr txBox="1"/>
              <p:nvPr/>
            </p:nvSpPr>
            <p:spPr>
              <a:xfrm>
                <a:off x="6481860" y="2485592"/>
                <a:ext cx="118696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b="0" i="1" dirty="0" smtClean="0">
                  <a:latin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481860" y="2485592"/>
                <a:ext cx="1186961" cy="215444"/>
              </a:xfrm>
              <a:prstGeom prst="rect">
                <a:avLst/>
              </a:prstGeom>
              <a:blipFill>
                <a:blip r:embed="rId3"/>
                <a:stretch>
                  <a:fillRect b="-34286"/>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07444" y="2744500"/>
                <a:ext cx="3126592" cy="276999"/>
              </a:xfrm>
              <a:prstGeom prst="rect">
                <a:avLst/>
              </a:prstGeom>
              <a:noFill/>
            </p:spPr>
            <p:txBody>
              <a:bodyPr wrap="square" lIns="0" tIns="0" rIns="0" bIns="0" rtlCol="0">
                <a:spAutoFit/>
              </a:bodyPr>
              <a:lstStyle/>
              <a:p>
                <a:r>
                  <a:rPr lang="en-US" sz="1800" b="0" dirty="0" smtClean="0">
                    <a:latin typeface="Cambria Math" panose="02040503050406030204" pitchFamily="18" charset="0"/>
                  </a:rPr>
                  <a:t> </a:t>
                </a:r>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𝑉𝑎𝑙𝑢𝑒𝑠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b="0" i="1" dirty="0" smtClean="0">
                  <a:latin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07444" y="2744500"/>
                <a:ext cx="3126592" cy="276999"/>
              </a:xfrm>
              <a:prstGeom prst="rect">
                <a:avLst/>
              </a:prstGeom>
              <a:blipFill>
                <a:blip r:embed="rId4"/>
                <a:stretch>
                  <a:fillRect l="-390" t="-113043" b="-184783"/>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476874" y="3108427"/>
                <a:ext cx="4770065"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oMath>
                  </m:oMathPara>
                </a14:m>
                <a:endParaRPr lang="en-US" b="0" i="1" dirty="0" smtClean="0">
                  <a:latin typeface="Cambria Math"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476874" y="3108427"/>
                <a:ext cx="4770065" cy="215444"/>
              </a:xfrm>
              <a:prstGeom prst="rect">
                <a:avLst/>
              </a:prstGeom>
              <a:blipFill>
                <a:blip r:embed="rId5"/>
                <a:stretch>
                  <a:fillRect b="-8571"/>
                </a:stretch>
              </a:blipFill>
            </p:spPr>
            <p:txBody>
              <a:bodyPr/>
              <a:lstStyle/>
              <a:p>
                <a:r>
                  <a:rPr lang="en-MY">
                    <a:noFill/>
                  </a:rPr>
                  <a:t> </a:t>
                </a:r>
              </a:p>
            </p:txBody>
          </p:sp>
        </mc:Fallback>
      </mc:AlternateContent>
      <p:sp>
        <p:nvSpPr>
          <p:cNvPr id="2" name="Right Arrow 1"/>
          <p:cNvSpPr/>
          <p:nvPr/>
        </p:nvSpPr>
        <p:spPr>
          <a:xfrm>
            <a:off x="6386610" y="2558600"/>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ight Arrow 9"/>
          <p:cNvSpPr/>
          <p:nvPr/>
        </p:nvSpPr>
        <p:spPr>
          <a:xfrm>
            <a:off x="6400174" y="2913777"/>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Right Arrow 10"/>
          <p:cNvSpPr/>
          <p:nvPr/>
        </p:nvSpPr>
        <p:spPr>
          <a:xfrm>
            <a:off x="6400174" y="3202111"/>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mc:AlternateContent xmlns:mc="http://schemas.openxmlformats.org/markup-compatibility/2006" xmlns:a14="http://schemas.microsoft.com/office/drawing/2010/main">
        <mc:Choice Requires="a14">
          <p:sp>
            <p:nvSpPr>
              <p:cNvPr id="12" name="TextBox 11"/>
              <p:cNvSpPr txBox="1"/>
              <p:nvPr/>
            </p:nvSpPr>
            <p:spPr>
              <a:xfrm>
                <a:off x="6481859" y="1878397"/>
                <a:ext cx="118696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𝐻</m:t>
                      </m:r>
                      <m:r>
                        <a:rPr lang="en-US" i="1" smtClean="0">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oMath>
                  </m:oMathPara>
                </a14:m>
                <a:endParaRPr lang="en-US" b="0" i="1" dirty="0" smtClean="0">
                  <a:latin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481859" y="1878397"/>
                <a:ext cx="1186961" cy="215444"/>
              </a:xfrm>
              <a:prstGeom prst="rect">
                <a:avLst/>
              </a:prstGeom>
              <a:blipFill>
                <a:blip r:embed="rId6"/>
                <a:stretch>
                  <a:fillRect b="-37143"/>
                </a:stretch>
              </a:blipFill>
            </p:spPr>
            <p:txBody>
              <a:bodyPr/>
              <a:lstStyle/>
              <a:p>
                <a:r>
                  <a:rPr lang="en-MY">
                    <a:noFill/>
                  </a:rPr>
                  <a:t> </a:t>
                </a:r>
              </a:p>
            </p:txBody>
          </p:sp>
        </mc:Fallback>
      </mc:AlternateContent>
      <p:sp>
        <p:nvSpPr>
          <p:cNvPr id="13" name="Right Arrow 12"/>
          <p:cNvSpPr/>
          <p:nvPr/>
        </p:nvSpPr>
        <p:spPr>
          <a:xfrm>
            <a:off x="6344193" y="1929360"/>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extBox 2"/>
          <p:cNvSpPr txBox="1"/>
          <p:nvPr/>
        </p:nvSpPr>
        <p:spPr>
          <a:xfrm>
            <a:off x="492981" y="763325"/>
            <a:ext cx="7776376" cy="800219"/>
          </a:xfrm>
          <a:prstGeom prst="rect">
            <a:avLst/>
          </a:prstGeom>
          <a:noFill/>
        </p:spPr>
        <p:txBody>
          <a:bodyPr wrap="square" rtlCol="0">
            <a:spAutoFit/>
          </a:bodyPr>
          <a:lstStyle/>
          <a:p>
            <a:pPr marL="285750" indent="-285750">
              <a:buFont typeface="Wingdings" panose="05000000000000000000" pitchFamily="2" charset="2"/>
              <a:buChar char="q"/>
            </a:pPr>
            <a:r>
              <a:rPr lang="en-US" sz="1600" dirty="0" smtClean="0">
                <a:latin typeface="Raleway" panose="020B0604020202020204" charset="0"/>
              </a:rPr>
              <a:t>It constructs DT, by finding for each node </a:t>
            </a:r>
            <a:r>
              <a:rPr lang="en-US" sz="1600" dirty="0">
                <a:latin typeface="Raleway" panose="020B0604020202020204" charset="0"/>
              </a:rPr>
              <a:t>attribute</a:t>
            </a:r>
            <a:r>
              <a:rPr lang="en-US" sz="1600" dirty="0" smtClean="0">
                <a:latin typeface="Raleway" panose="020B0604020202020204" charset="0"/>
              </a:rPr>
              <a:t> </a:t>
            </a:r>
            <a:r>
              <a:rPr lang="en-US" sz="1600" dirty="0">
                <a:latin typeface="Raleway" panose="020B0604020202020204" charset="0"/>
              </a:rPr>
              <a:t>that returns the highest information </a:t>
            </a:r>
            <a:r>
              <a:rPr lang="en-US" sz="1600" dirty="0" smtClean="0">
                <a:latin typeface="Raleway" panose="020B0604020202020204" charset="0"/>
              </a:rPr>
              <a:t>gain to split the data</a:t>
            </a:r>
            <a:endParaRPr lang="en-US" sz="1600" dirty="0">
              <a:latin typeface="Raleway" panose="020B0604020202020204" charset="0"/>
            </a:endParaRPr>
          </a:p>
          <a:p>
            <a:pPr marL="285750" indent="-285750">
              <a:buFont typeface="Wingdings" panose="05000000000000000000" pitchFamily="2" charset="2"/>
              <a:buChar char="q"/>
            </a:pPr>
            <a:endParaRPr lang="en-MY" dirty="0">
              <a:latin typeface="Raleway" panose="020B0604020202020204" charset="0"/>
            </a:endParaRPr>
          </a:p>
        </p:txBody>
      </p:sp>
      <p:sp>
        <p:nvSpPr>
          <p:cNvPr id="4" name="TextBox 3"/>
          <p:cNvSpPr txBox="1"/>
          <p:nvPr/>
        </p:nvSpPr>
        <p:spPr>
          <a:xfrm>
            <a:off x="6920601" y="3728917"/>
            <a:ext cx="2223399" cy="738664"/>
          </a:xfrm>
          <a:prstGeom prst="rect">
            <a:avLst/>
          </a:prstGeom>
          <a:noFill/>
        </p:spPr>
        <p:txBody>
          <a:bodyPr wrap="square" rtlCol="0">
            <a:spAutoFit/>
          </a:bodyPr>
          <a:lstStyle/>
          <a:p>
            <a:r>
              <a:rPr lang="en-US" dirty="0" smtClean="0">
                <a:solidFill>
                  <a:srgbClr val="C00000"/>
                </a:solidFill>
              </a:rPr>
              <a:t>Stopping condition</a:t>
            </a:r>
            <a:r>
              <a:rPr lang="en-US" dirty="0" smtClean="0"/>
              <a:t>: when data in each partition have same target class</a:t>
            </a:r>
            <a:endParaRPr lang="en-MY" dirty="0"/>
          </a:p>
        </p:txBody>
      </p:sp>
    </p:spTree>
    <p:extLst>
      <p:ext uri="{BB962C8B-B14F-4D97-AF65-F5344CB8AC3E}">
        <p14:creationId xmlns:p14="http://schemas.microsoft.com/office/powerpoint/2010/main" val="24919563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GB" dirty="0"/>
              <a:t>Decision Trees: </a:t>
            </a:r>
            <a:r>
              <a:rPr lang="en-US" dirty="0">
                <a:solidFill>
                  <a:srgbClr val="800000"/>
                </a:solidFill>
              </a:rPr>
              <a:t>To Jog or Not To Jog</a:t>
            </a:r>
          </a:p>
          <a:p>
            <a:pPr marL="101600" lvl="0" indent="0">
              <a:spcBef>
                <a:spcPts val="0"/>
              </a:spcBef>
              <a:buSzPts val="2000"/>
            </a:pPr>
            <a:endParaRPr lang="en-GB" dirty="0">
              <a:solidFill>
                <a:srgbClr val="FFFF00"/>
              </a:solidFill>
            </a:endParaRPr>
          </a:p>
        </p:txBody>
      </p:sp>
      <p:pic>
        <p:nvPicPr>
          <p:cNvPr id="2" name="Picture 1">
            <a:extLst>
              <a:ext uri="{FF2B5EF4-FFF2-40B4-BE49-F238E27FC236}">
                <a16:creationId xmlns:a16="http://schemas.microsoft.com/office/drawing/2014/main" id="{C86F14FE-5B17-4178-B578-6EFCE0A7968D}"/>
              </a:ext>
            </a:extLst>
          </p:cNvPr>
          <p:cNvPicPr>
            <a:picLocks noChangeAspect="1"/>
          </p:cNvPicPr>
          <p:nvPr/>
        </p:nvPicPr>
        <p:blipFill rotWithShape="1">
          <a:blip r:embed="rId3"/>
          <a:srcRect b="3531"/>
          <a:stretch/>
        </p:blipFill>
        <p:spPr>
          <a:xfrm>
            <a:off x="279082" y="785442"/>
            <a:ext cx="5674157" cy="3572615"/>
          </a:xfrm>
          <a:prstGeom prst="rect">
            <a:avLst/>
          </a:prstGeom>
        </p:spPr>
      </p:pic>
      <p:sp>
        <p:nvSpPr>
          <p:cNvPr id="55" name="TextBox 54">
            <a:extLst>
              <a:ext uri="{FF2B5EF4-FFF2-40B4-BE49-F238E27FC236}">
                <a16:creationId xmlns:a16="http://schemas.microsoft.com/office/drawing/2014/main" id="{91578959-2F21-4CF6-8AC3-A943A554EA0B}"/>
              </a:ext>
            </a:extLst>
          </p:cNvPr>
          <p:cNvSpPr txBox="1"/>
          <p:nvPr/>
        </p:nvSpPr>
        <p:spPr>
          <a:xfrm>
            <a:off x="5756969" y="2185639"/>
            <a:ext cx="3107949" cy="954107"/>
          </a:xfrm>
          <a:prstGeom prst="rect">
            <a:avLst/>
          </a:prstGeom>
          <a:noFill/>
        </p:spPr>
        <p:txBody>
          <a:bodyPr wrap="square" rtlCol="0">
            <a:spAutoFit/>
          </a:bodyPr>
          <a:lstStyle/>
          <a:p>
            <a:r>
              <a:rPr lang="en-AU" dirty="0">
                <a:latin typeface="Raleway" panose="020B0604020202020204" charset="0"/>
              </a:rPr>
              <a:t>A decision tree is constructed based only on the given training dataset. It is not based on a universal belief. </a:t>
            </a:r>
            <a:endParaRPr lang="en-US" dirty="0">
              <a:latin typeface="Raleway" panose="020B0604020202020204" charset="0"/>
            </a:endParaRPr>
          </a:p>
        </p:txBody>
      </p:sp>
    </p:spTree>
    <p:extLst>
      <p:ext uri="{BB962C8B-B14F-4D97-AF65-F5344CB8AC3E}">
        <p14:creationId xmlns:p14="http://schemas.microsoft.com/office/powerpoint/2010/main" val="3780185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6202" y="824447"/>
            <a:ext cx="3566459" cy="3751184"/>
          </a:xfrm>
          <a:prstGeom prst="rect">
            <a:avLst/>
          </a:prstGeom>
          <a:noFill/>
          <a:ln>
            <a:noFill/>
          </a:ln>
        </p:spPr>
        <p:txBody>
          <a:bodyPr spcFirstLastPara="1" wrap="square" lIns="91425" tIns="45700" rIns="91425" bIns="45700" anchor="t" anchorCtr="0">
            <a:noAutofit/>
          </a:bodyPr>
          <a:lstStyle/>
          <a:p>
            <a:pPr marL="360363" indent="0">
              <a:buNone/>
            </a:pPr>
            <a:r>
              <a:rPr lang="en-AU" sz="1600" b="1" dirty="0"/>
              <a:t>Example: </a:t>
            </a:r>
            <a:r>
              <a:rPr lang="en-AU" sz="1600" dirty="0"/>
              <a:t>Consider a piece of data collected over the course of 15 days where the features are Weather, Temperature, Time, Day and the outcome variable is whether Jogging was done on the day. Now, our job is to build a predictive model which takes in above 4 parameters and predicts whether Jogging will be done on the day. We’ll build a decision tree to do that using </a:t>
            </a:r>
            <a:r>
              <a:rPr lang="en-AU" sz="1600" b="1" dirty="0"/>
              <a:t>ID3 algorithm.</a:t>
            </a:r>
            <a:endParaRPr lang="en-AU" sz="1600" dirty="0"/>
          </a:p>
          <a:p>
            <a:pPr marL="76200" indent="0">
              <a:buNone/>
            </a:pPr>
            <a:endParaRPr lang="en-AU" sz="1400" b="1" dirty="0"/>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p>
          <a:p>
            <a:pPr marL="101600" lvl="0" indent="0">
              <a:spcBef>
                <a:spcPts val="0"/>
              </a:spcBef>
              <a:buSzPts val="2000"/>
            </a:pPr>
            <a:endParaRPr lang="en-GB" dirty="0"/>
          </a:p>
        </p:txBody>
      </p:sp>
      <p:pic>
        <p:nvPicPr>
          <p:cNvPr id="5" name="Picture 4">
            <a:extLst>
              <a:ext uri="{FF2B5EF4-FFF2-40B4-BE49-F238E27FC236}">
                <a16:creationId xmlns:a16="http://schemas.microsoft.com/office/drawing/2014/main" id="{F00A8B06-5AE2-44C2-82A5-59C7A6ECC95E}"/>
              </a:ext>
            </a:extLst>
          </p:cNvPr>
          <p:cNvPicPr>
            <a:picLocks noChangeAspect="1"/>
          </p:cNvPicPr>
          <p:nvPr/>
        </p:nvPicPr>
        <p:blipFill>
          <a:blip r:embed="rId3"/>
          <a:stretch>
            <a:fillRect/>
          </a:stretch>
        </p:blipFill>
        <p:spPr>
          <a:xfrm>
            <a:off x="3602661" y="765724"/>
            <a:ext cx="5410200" cy="3429000"/>
          </a:xfrm>
          <a:prstGeom prst="rect">
            <a:avLst/>
          </a:prstGeom>
        </p:spPr>
      </p:pic>
    </p:spTree>
    <p:extLst>
      <p:ext uri="{BB962C8B-B14F-4D97-AF65-F5344CB8AC3E}">
        <p14:creationId xmlns:p14="http://schemas.microsoft.com/office/powerpoint/2010/main" val="406818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 (Iterative Dichotomiser 3)</a:t>
            </a:r>
          </a:p>
          <a:p>
            <a:pPr marL="101600" lvl="0" indent="0">
              <a:spcBef>
                <a:spcPts val="0"/>
              </a:spcBef>
              <a:buSzPts val="2000"/>
            </a:pPr>
            <a:endParaRPr lang="en-GB" dirty="0"/>
          </a:p>
        </p:txBody>
      </p:sp>
      <p:sp>
        <p:nvSpPr>
          <p:cNvPr id="5" name="Text Placeholder 4">
            <a:extLst>
              <a:ext uri="{FF2B5EF4-FFF2-40B4-BE49-F238E27FC236}">
                <a16:creationId xmlns:a16="http://schemas.microsoft.com/office/drawing/2014/main" id="{F71029B1-042A-4D96-93DD-2C26FA20582E}"/>
              </a:ext>
            </a:extLst>
          </p:cNvPr>
          <p:cNvSpPr>
            <a:spLocks noGrp="1"/>
          </p:cNvSpPr>
          <p:nvPr>
            <p:ph type="body" idx="1"/>
          </p:nvPr>
        </p:nvSpPr>
        <p:spPr>
          <a:xfrm>
            <a:off x="130250" y="1406177"/>
            <a:ext cx="8319621" cy="3225701"/>
          </a:xfrm>
        </p:spPr>
        <p:txBody>
          <a:bodyPr/>
          <a:lstStyle/>
          <a:p>
            <a:r>
              <a:rPr lang="en-AU" sz="1400" b="1" dirty="0">
                <a:solidFill>
                  <a:srgbClr val="C00000"/>
                </a:solidFill>
              </a:rPr>
              <a:t>Steps</a:t>
            </a:r>
          </a:p>
        </p:txBody>
      </p:sp>
      <p:sp>
        <p:nvSpPr>
          <p:cNvPr id="7" name="Google Shape;57;p12"/>
          <p:cNvSpPr txBox="1">
            <a:spLocks/>
          </p:cNvSpPr>
          <p:nvPr/>
        </p:nvSpPr>
        <p:spPr>
          <a:xfrm>
            <a:off x="-186183" y="1737513"/>
            <a:ext cx="6869802" cy="3740150"/>
          </a:xfrm>
          <a:prstGeom prst="rect">
            <a:avLst/>
          </a:prstGeom>
          <a:noFill/>
          <a:ln>
            <a:noFill/>
          </a:ln>
        </p:spPr>
        <p:txBody>
          <a:bodyPr spcFirstLastPara="1" wrap="square" lIns="91425" tIns="45700" rIns="91425" bIns="45700" anchor="t" anchorCtr="0">
            <a:noAutofit/>
          </a:bodyPr>
          <a:lstStyle/>
          <a:p>
            <a:pPr marL="914400" marR="0" lvl="1" indent="-355600" algn="l" defTabSz="914400" rtl="0" eaLnBrk="1" fontAlgn="auto" latinLnBrk="0" hangingPunct="1">
              <a:lnSpc>
                <a:spcPct val="100000"/>
              </a:lnSpc>
              <a:spcBef>
                <a:spcPts val="600"/>
              </a:spcBef>
              <a:spcAft>
                <a:spcPts val="0"/>
              </a:spcAft>
              <a:buClr>
                <a:schemeClr val="dk1"/>
              </a:buClr>
              <a:buSzPct val="100000"/>
              <a:buFont typeface="+mj-lt"/>
              <a:buAutoNum type="arabicPeriod"/>
              <a:tabLst/>
              <a:defRPr/>
            </a:pP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Compute </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the entropy for</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dataset </a:t>
            </a:r>
            <a:r>
              <a:rPr lang="en-AU" i="1" dirty="0" smtClean="0">
                <a:solidFill>
                  <a:schemeClr val="dk1"/>
                </a:solidFill>
                <a:latin typeface="Raleway"/>
                <a:ea typeface="Raleway"/>
                <a:cs typeface="Raleway"/>
                <a:sym typeface="Raleway"/>
              </a:rPr>
              <a:t>S</a:t>
            </a:r>
          </a:p>
          <a:p>
            <a:pPr marL="914400" marR="0" lvl="1" indent="-355600" algn="l" defTabSz="914400" rtl="0" eaLnBrk="1" fontAlgn="auto" latinLnBrk="0" hangingPunct="1">
              <a:lnSpc>
                <a:spcPct val="100000"/>
              </a:lnSpc>
              <a:spcBef>
                <a:spcPts val="600"/>
              </a:spcBef>
              <a:spcAft>
                <a:spcPts val="0"/>
              </a:spcAft>
              <a:buClr>
                <a:schemeClr val="dk1"/>
              </a:buClr>
              <a:buSzPct val="100000"/>
              <a:tabLst/>
              <a:defRPr/>
            </a:pPr>
            <a:endParaRPr lang="en-AU" sz="500" dirty="0" smtClean="0">
              <a:solidFill>
                <a:schemeClr val="dk1"/>
              </a:solidFill>
              <a:latin typeface="Raleway"/>
              <a:ea typeface="Raleway"/>
              <a:cs typeface="Raleway"/>
              <a:sym typeface="Raleway"/>
            </a:endParaRPr>
          </a:p>
          <a:p>
            <a:pPr marL="558800" marR="0" lvl="1" algn="l" defTabSz="914400" rtl="0" eaLnBrk="1" fontAlgn="auto" latinLnBrk="0" hangingPunct="1">
              <a:lnSpc>
                <a:spcPct val="100000"/>
              </a:lnSpc>
              <a:spcBef>
                <a:spcPts val="600"/>
              </a:spcBef>
              <a:spcAft>
                <a:spcPts val="0"/>
              </a:spcAft>
              <a:buClr>
                <a:schemeClr val="dk1"/>
              </a:buClr>
              <a:buSzPct val="100000"/>
              <a:tabLst/>
              <a:defRPr/>
            </a:pP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2</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	For</a:t>
            </a:r>
            <a:r>
              <a:rPr kumimoji="0" lang="en-AU" sz="1400" b="0" i="0" u="none" strike="noStrike" kern="0" cap="none" spc="0" normalizeH="0" noProof="0" dirty="0">
                <a:ln>
                  <a:noFill/>
                </a:ln>
                <a:solidFill>
                  <a:schemeClr val="dk1"/>
                </a:solidFill>
                <a:effectLst/>
                <a:uLnTx/>
                <a:uFillTx/>
                <a:latin typeface="Raleway"/>
                <a:ea typeface="Raleway"/>
                <a:cs typeface="Raleway"/>
                <a:sym typeface="Raleway"/>
              </a:rPr>
              <a:t> every </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attribute/feature </a:t>
            </a:r>
            <a:r>
              <a:rPr kumimoji="0" lang="en-AU" sz="1400" b="0" i="1" u="none" strike="noStrike" kern="0" cap="none" spc="0" normalizeH="0" noProof="0" dirty="0" smtClean="0">
                <a:ln>
                  <a:noFill/>
                </a:ln>
                <a:solidFill>
                  <a:schemeClr val="dk1"/>
                </a:solidFill>
                <a:effectLst/>
                <a:uLnTx/>
                <a:uFillTx/>
                <a:latin typeface="Raleway"/>
                <a:ea typeface="Raleway"/>
                <a:cs typeface="Raleway"/>
                <a:sym typeface="Raleway"/>
              </a:rPr>
              <a:t>A</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a:t>
            </a:r>
            <a:endParaRPr kumimoji="0" lang="en-AU" sz="1400" b="0" i="0" u="none" strike="noStrike" kern="0" cap="none" spc="0" normalizeH="0" noProof="0" dirty="0">
              <a:ln>
                <a:noFill/>
              </a:ln>
              <a:solidFill>
                <a:schemeClr val="dk1"/>
              </a:solidFill>
              <a:effectLst/>
              <a:uLnTx/>
              <a:uFillTx/>
              <a:latin typeface="Raleway"/>
              <a:ea typeface="Raleway"/>
              <a:cs typeface="Raleway"/>
              <a:sym typeface="Raleway"/>
            </a:endParaRPr>
          </a:p>
          <a:p>
            <a:pPr marL="914400" lvl="5" indent="-355600">
              <a:spcBef>
                <a:spcPts val="600"/>
              </a:spcBef>
              <a:buClr>
                <a:schemeClr val="dk1"/>
              </a:buClr>
              <a:buSzPct val="100000"/>
            </a:pPr>
            <a:r>
              <a:rPr lang="en-AU" baseline="0" dirty="0">
                <a:solidFill>
                  <a:schemeClr val="dk1"/>
                </a:solidFill>
                <a:latin typeface="Raleway"/>
                <a:ea typeface="Raleway"/>
                <a:cs typeface="Raleway"/>
                <a:sym typeface="Raleway"/>
              </a:rPr>
              <a:t>	2.1. Calculate entropy for </a:t>
            </a:r>
            <a:r>
              <a:rPr lang="en-AU" baseline="0" dirty="0" smtClean="0">
                <a:solidFill>
                  <a:schemeClr val="dk1"/>
                </a:solidFill>
                <a:latin typeface="Raleway"/>
                <a:ea typeface="Raleway"/>
                <a:cs typeface="Raleway"/>
                <a:sym typeface="Raleway"/>
              </a:rPr>
              <a:t>each </a:t>
            </a:r>
            <a:r>
              <a:rPr lang="en-AU" baseline="0" dirty="0">
                <a:solidFill>
                  <a:schemeClr val="dk1"/>
                </a:solidFill>
                <a:latin typeface="Raleway"/>
                <a:ea typeface="Raleway"/>
                <a:cs typeface="Raleway"/>
                <a:sym typeface="Raleway"/>
              </a:rPr>
              <a:t>categorical</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value of </a:t>
            </a:r>
            <a:r>
              <a:rPr lang="en-AU" i="1" dirty="0" smtClean="0">
                <a:solidFill>
                  <a:schemeClr val="dk1"/>
                </a:solidFill>
                <a:latin typeface="Raleway"/>
                <a:ea typeface="Raleway"/>
                <a:cs typeface="Raleway"/>
                <a:sym typeface="Raleway"/>
              </a:rPr>
              <a:t>A</a:t>
            </a:r>
            <a:endParaRPr lang="en-AU" i="1" dirty="0">
              <a:solidFill>
                <a:schemeClr val="dk1"/>
              </a:solidFill>
              <a:latin typeface="Raleway"/>
              <a:ea typeface="Raleway"/>
              <a:cs typeface="Raleway"/>
              <a:sym typeface="Raleway"/>
            </a:endParaRPr>
          </a:p>
          <a:p>
            <a:pPr marL="914400" lvl="5" indent="-355600">
              <a:spcBef>
                <a:spcPts val="600"/>
              </a:spcBef>
              <a:buClr>
                <a:schemeClr val="dk1"/>
              </a:buClr>
              <a:buSzPct val="100000"/>
            </a:pPr>
            <a:r>
              <a:rPr kumimoji="0" lang="en-AU" b="0" i="0" u="none" strike="noStrike" kern="0" cap="none" spc="0" normalizeH="0" baseline="0" noProof="0" dirty="0">
                <a:ln>
                  <a:noFill/>
                </a:ln>
                <a:solidFill>
                  <a:schemeClr val="dk1"/>
                </a:solidFill>
                <a:effectLst/>
                <a:uLnTx/>
                <a:uFillTx/>
                <a:latin typeface="Raleway"/>
                <a:ea typeface="Raleway"/>
                <a:cs typeface="Raleway"/>
                <a:sym typeface="Raleway"/>
              </a:rPr>
              <a:t>	2.2</a:t>
            </a:r>
            <a:r>
              <a:rPr kumimoji="0" lang="en-AU" b="0" i="0" u="none" strike="noStrike" kern="0" cap="none" spc="0" normalizeH="0" noProof="0" dirty="0">
                <a:ln>
                  <a:noFill/>
                </a:ln>
                <a:solidFill>
                  <a:schemeClr val="dk1"/>
                </a:solidFill>
                <a:effectLst/>
                <a:uLnTx/>
                <a:uFillTx/>
                <a:latin typeface="Raleway"/>
                <a:ea typeface="Raleway"/>
                <a:cs typeface="Raleway"/>
                <a:sym typeface="Raleway"/>
              </a:rPr>
              <a:t>  Take </a:t>
            </a:r>
            <a:r>
              <a:rPr kumimoji="0" lang="en-AU" b="0" i="0" u="none" strike="noStrike" kern="0" cap="none" spc="0" normalizeH="0" noProof="0" dirty="0" smtClean="0">
                <a:ln>
                  <a:noFill/>
                </a:ln>
                <a:solidFill>
                  <a:schemeClr val="dk1"/>
                </a:solidFill>
                <a:effectLst/>
                <a:uLnTx/>
                <a:uFillTx/>
                <a:latin typeface="Raleway"/>
                <a:ea typeface="Raleway"/>
                <a:cs typeface="Raleway"/>
                <a:sym typeface="Raleway"/>
              </a:rPr>
              <a:t>weighted average entropy </a:t>
            </a:r>
            <a:r>
              <a:rPr kumimoji="0" lang="en-AU" b="0" i="0" u="none" strike="noStrike" kern="0" cap="none" spc="0" normalizeH="0" noProof="0" dirty="0">
                <a:ln>
                  <a:noFill/>
                </a:ln>
                <a:solidFill>
                  <a:schemeClr val="dk1"/>
                </a:solidFill>
                <a:effectLst/>
                <a:uLnTx/>
                <a:uFillTx/>
                <a:latin typeface="Raleway"/>
                <a:ea typeface="Raleway"/>
                <a:cs typeface="Raleway"/>
                <a:sym typeface="Raleway"/>
              </a:rPr>
              <a:t>for the </a:t>
            </a:r>
            <a:r>
              <a:rPr kumimoji="0" lang="en-AU" b="0" i="0" u="none" strike="noStrike" kern="0" cap="none" spc="0" normalizeH="0" noProof="0" dirty="0" smtClean="0">
                <a:ln>
                  <a:noFill/>
                </a:ln>
                <a:solidFill>
                  <a:schemeClr val="dk1"/>
                </a:solidFill>
                <a:effectLst/>
                <a:uLnTx/>
                <a:uFillTx/>
                <a:latin typeface="Raleway"/>
                <a:ea typeface="Raleway"/>
                <a:cs typeface="Raleway"/>
                <a:sym typeface="Raleway"/>
              </a:rPr>
              <a:t>current attribute</a:t>
            </a:r>
            <a:endParaRPr kumimoji="0" lang="en-AU" b="0" i="0" u="none" strike="noStrike" kern="0" cap="none" spc="0" normalizeH="0" noProof="0" dirty="0">
              <a:ln>
                <a:noFill/>
              </a:ln>
              <a:solidFill>
                <a:schemeClr val="dk1"/>
              </a:solidFill>
              <a:effectLst/>
              <a:uLnTx/>
              <a:uFillTx/>
              <a:latin typeface="Raleway"/>
              <a:ea typeface="Raleway"/>
              <a:cs typeface="Raleway"/>
              <a:sym typeface="Raleway"/>
            </a:endParaRPr>
          </a:p>
          <a:p>
            <a:pPr marL="914400" lvl="5" indent="-355600">
              <a:spcBef>
                <a:spcPts val="600"/>
              </a:spcBef>
              <a:buClr>
                <a:schemeClr val="dk1"/>
              </a:buClr>
              <a:buSzPct val="100000"/>
            </a:pPr>
            <a:r>
              <a:rPr lang="en-AU" baseline="0" dirty="0">
                <a:solidFill>
                  <a:schemeClr val="dk1"/>
                </a:solidFill>
                <a:latin typeface="Raleway"/>
                <a:ea typeface="Raleway"/>
                <a:cs typeface="Raleway"/>
                <a:sym typeface="Raleway"/>
              </a:rPr>
              <a:t>	2.3   Calculate</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IG </a:t>
            </a:r>
            <a:r>
              <a:rPr lang="en-AU" dirty="0">
                <a:solidFill>
                  <a:schemeClr val="dk1"/>
                </a:solidFill>
                <a:latin typeface="Raleway"/>
                <a:ea typeface="Raleway"/>
                <a:cs typeface="Raleway"/>
                <a:sym typeface="Raleway"/>
              </a:rPr>
              <a:t>for </a:t>
            </a:r>
            <a:r>
              <a:rPr lang="en-AU" dirty="0" smtClean="0">
                <a:solidFill>
                  <a:schemeClr val="dk1"/>
                </a:solidFill>
                <a:latin typeface="Raleway"/>
                <a:ea typeface="Raleway"/>
                <a:cs typeface="Raleway"/>
                <a:sym typeface="Raleway"/>
              </a:rPr>
              <a:t>the current attribute</a:t>
            </a:r>
          </a:p>
          <a:p>
            <a:pPr marL="914400" lvl="5" indent="-355600">
              <a:spcBef>
                <a:spcPts val="600"/>
              </a:spcBef>
              <a:buClr>
                <a:schemeClr val="dk1"/>
              </a:buClr>
              <a:buSzPct val="100000"/>
            </a:pPr>
            <a:endParaRPr kumimoji="0" lang="en-AU" sz="5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558800" lvl="1">
              <a:spcBef>
                <a:spcPts val="600"/>
              </a:spcBef>
              <a:buClr>
                <a:schemeClr val="dk1"/>
              </a:buClr>
              <a:buSzPct val="100000"/>
              <a:defRPr/>
            </a:pPr>
            <a:r>
              <a:rPr lang="en-AU" dirty="0">
                <a:solidFill>
                  <a:schemeClr val="dk1"/>
                </a:solidFill>
                <a:latin typeface="Raleway"/>
                <a:ea typeface="Raleway"/>
                <a:cs typeface="Raleway"/>
                <a:sym typeface="Raleway"/>
              </a:rPr>
              <a:t>3.	</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Pick the </a:t>
            </a:r>
            <a:r>
              <a:rPr lang="en-AU" dirty="0" smtClean="0">
                <a:solidFill>
                  <a:schemeClr val="dk1"/>
                </a:solidFill>
                <a:latin typeface="Raleway"/>
                <a:ea typeface="Raleway"/>
                <a:cs typeface="Raleway"/>
                <a:sym typeface="Raleway"/>
              </a:rPr>
              <a:t>attribute with </a:t>
            </a: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highest IG to be a node, </a:t>
            </a:r>
            <a:r>
              <a:rPr lang="en-AU" dirty="0" smtClean="0">
                <a:solidFill>
                  <a:schemeClr val="dk1"/>
                </a:solidFill>
                <a:latin typeface="Raleway"/>
                <a:ea typeface="Raleway"/>
                <a:cs typeface="Raleway"/>
                <a:sym typeface="Raleway"/>
              </a:rPr>
              <a:t>and </a:t>
            </a: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split dataset by its branch to child</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 nodes/subsets</a:t>
            </a:r>
            <a:endParaRPr kumimoji="0" lang="en-AU" sz="5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558800" marR="0" lvl="1" algn="l" defTabSz="914400" rtl="0" eaLnBrk="1" fontAlgn="auto" latinLnBrk="0" hangingPunct="1">
              <a:lnSpc>
                <a:spcPct val="100000"/>
              </a:lnSpc>
              <a:spcBef>
                <a:spcPts val="600"/>
              </a:spcBef>
              <a:spcAft>
                <a:spcPts val="0"/>
              </a:spcAft>
              <a:buClr>
                <a:schemeClr val="dk1"/>
              </a:buClr>
              <a:buSzPct val="100000"/>
              <a:tabLst/>
              <a:defRPr/>
            </a:pPr>
            <a:r>
              <a:rPr lang="en-AU" dirty="0">
                <a:solidFill>
                  <a:schemeClr val="dk1"/>
                </a:solidFill>
                <a:latin typeface="Raleway"/>
                <a:ea typeface="Raleway"/>
                <a:cs typeface="Raleway"/>
                <a:sym typeface="Raleway"/>
              </a:rPr>
              <a:t>4.	</a:t>
            </a:r>
            <a:r>
              <a:rPr lang="en-AU" dirty="0" smtClean="0">
                <a:solidFill>
                  <a:schemeClr val="dk1"/>
                </a:solidFill>
                <a:latin typeface="Raleway"/>
                <a:ea typeface="Raleway"/>
                <a:cs typeface="Raleway"/>
                <a:sym typeface="Raleway"/>
              </a:rPr>
              <a:t>Repeat same process at every child node </a:t>
            </a:r>
            <a:r>
              <a:rPr lang="en-AU" dirty="0">
                <a:solidFill>
                  <a:schemeClr val="dk1"/>
                </a:solidFill>
                <a:latin typeface="Raleway"/>
                <a:ea typeface="Raleway"/>
                <a:cs typeface="Raleway"/>
                <a:sym typeface="Raleway"/>
              </a:rPr>
              <a:t>until the tree is </a:t>
            </a:r>
            <a:r>
              <a:rPr lang="en-AU" dirty="0" smtClean="0">
                <a:solidFill>
                  <a:schemeClr val="dk1"/>
                </a:solidFill>
                <a:latin typeface="Raleway"/>
                <a:ea typeface="Raleway"/>
                <a:cs typeface="Raleway"/>
                <a:sym typeface="Raleway"/>
              </a:rPr>
              <a:t>complete</a:t>
            </a:r>
            <a:endPar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76200" marR="0" lvl="0" indent="0" algn="l" defTabSz="914400" rtl="0" eaLnBrk="1" fontAlgn="auto" latinLnBrk="0" hangingPunct="1">
              <a:lnSpc>
                <a:spcPct val="100000"/>
              </a:lnSpc>
              <a:spcBef>
                <a:spcPts val="480"/>
              </a:spcBef>
              <a:spcAft>
                <a:spcPts val="0"/>
              </a:spcAft>
              <a:buClr>
                <a:schemeClr val="dk1"/>
              </a:buClr>
              <a:buSzPts val="2400"/>
              <a:buFont typeface="Raleway"/>
              <a:buNone/>
              <a:tabLst/>
              <a:defRPr/>
            </a:pPr>
            <a:endParaRPr kumimoji="0" lang="en-AU" sz="2000" b="1" i="0" u="none" strike="noStrike" kern="0" cap="none" spc="0" normalizeH="0" baseline="0" noProof="0" dirty="0">
              <a:ln>
                <a:noFill/>
              </a:ln>
              <a:solidFill>
                <a:schemeClr val="dk1"/>
              </a:solidFill>
              <a:effectLst/>
              <a:uLnTx/>
              <a:uFillTx/>
              <a:latin typeface="Raleway"/>
              <a:ea typeface="Raleway"/>
              <a:cs typeface="Raleway"/>
              <a:sym typeface="Raleway"/>
            </a:endParaRPr>
          </a:p>
        </p:txBody>
      </p:sp>
      <mc:AlternateContent xmlns:mc="http://schemas.openxmlformats.org/markup-compatibility/2006" xmlns:a14="http://schemas.microsoft.com/office/drawing/2010/main">
        <mc:Choice Requires="a14">
          <p:sp>
            <p:nvSpPr>
              <p:cNvPr id="6" name="TextBox 5"/>
              <p:cNvSpPr txBox="1"/>
              <p:nvPr/>
            </p:nvSpPr>
            <p:spPr>
              <a:xfrm>
                <a:off x="6481860" y="2485592"/>
                <a:ext cx="118696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b="0" i="1" dirty="0" smtClean="0">
                  <a:latin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481860" y="2485592"/>
                <a:ext cx="1186961" cy="215444"/>
              </a:xfrm>
              <a:prstGeom prst="rect">
                <a:avLst/>
              </a:prstGeom>
              <a:blipFill>
                <a:blip r:embed="rId3"/>
                <a:stretch>
                  <a:fillRect b="-34286"/>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07444" y="2744500"/>
                <a:ext cx="3126592" cy="276999"/>
              </a:xfrm>
              <a:prstGeom prst="rect">
                <a:avLst/>
              </a:prstGeom>
              <a:noFill/>
            </p:spPr>
            <p:txBody>
              <a:bodyPr wrap="square" lIns="0" tIns="0" rIns="0" bIns="0" rtlCol="0">
                <a:spAutoFit/>
              </a:bodyPr>
              <a:lstStyle/>
              <a:p>
                <a:r>
                  <a:rPr lang="en-US" sz="1800" b="0" dirty="0" smtClean="0">
                    <a:latin typeface="Cambria Math" panose="02040503050406030204" pitchFamily="18" charset="0"/>
                  </a:rPr>
                  <a:t> </a:t>
                </a:r>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𝑉𝑎𝑙𝑢𝑒𝑠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b="0" i="1" dirty="0" smtClean="0">
                  <a:latin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07444" y="2744500"/>
                <a:ext cx="3126592" cy="276999"/>
              </a:xfrm>
              <a:prstGeom prst="rect">
                <a:avLst/>
              </a:prstGeom>
              <a:blipFill>
                <a:blip r:embed="rId4"/>
                <a:stretch>
                  <a:fillRect l="-390" t="-113043" b="-184783"/>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476874" y="3108427"/>
                <a:ext cx="4770065"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oMath>
                  </m:oMathPara>
                </a14:m>
                <a:endParaRPr lang="en-US" b="0" i="1" dirty="0" smtClean="0">
                  <a:latin typeface="Cambria Math"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476874" y="3108427"/>
                <a:ext cx="4770065" cy="215444"/>
              </a:xfrm>
              <a:prstGeom prst="rect">
                <a:avLst/>
              </a:prstGeom>
              <a:blipFill>
                <a:blip r:embed="rId5"/>
                <a:stretch>
                  <a:fillRect b="-8571"/>
                </a:stretch>
              </a:blipFill>
            </p:spPr>
            <p:txBody>
              <a:bodyPr/>
              <a:lstStyle/>
              <a:p>
                <a:r>
                  <a:rPr lang="en-MY">
                    <a:noFill/>
                  </a:rPr>
                  <a:t> </a:t>
                </a:r>
              </a:p>
            </p:txBody>
          </p:sp>
        </mc:Fallback>
      </mc:AlternateContent>
      <p:sp>
        <p:nvSpPr>
          <p:cNvPr id="2" name="Right Arrow 1"/>
          <p:cNvSpPr/>
          <p:nvPr/>
        </p:nvSpPr>
        <p:spPr>
          <a:xfrm>
            <a:off x="6386610" y="2558600"/>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ight Arrow 9"/>
          <p:cNvSpPr/>
          <p:nvPr/>
        </p:nvSpPr>
        <p:spPr>
          <a:xfrm>
            <a:off x="6400174" y="2913777"/>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Right Arrow 10"/>
          <p:cNvSpPr/>
          <p:nvPr/>
        </p:nvSpPr>
        <p:spPr>
          <a:xfrm>
            <a:off x="6400174" y="3202111"/>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mc:AlternateContent xmlns:mc="http://schemas.openxmlformats.org/markup-compatibility/2006" xmlns:a14="http://schemas.microsoft.com/office/drawing/2010/main">
        <mc:Choice Requires="a14">
          <p:sp>
            <p:nvSpPr>
              <p:cNvPr id="12" name="TextBox 11"/>
              <p:cNvSpPr txBox="1"/>
              <p:nvPr/>
            </p:nvSpPr>
            <p:spPr>
              <a:xfrm>
                <a:off x="6481859" y="1878397"/>
                <a:ext cx="118696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𝐻</m:t>
                      </m:r>
                      <m:r>
                        <a:rPr lang="en-US" i="1" smtClean="0">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oMath>
                  </m:oMathPara>
                </a14:m>
                <a:endParaRPr lang="en-US" b="0" i="1" dirty="0" smtClean="0">
                  <a:latin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481859" y="1878397"/>
                <a:ext cx="1186961" cy="215444"/>
              </a:xfrm>
              <a:prstGeom prst="rect">
                <a:avLst/>
              </a:prstGeom>
              <a:blipFill>
                <a:blip r:embed="rId6"/>
                <a:stretch>
                  <a:fillRect b="-37143"/>
                </a:stretch>
              </a:blipFill>
            </p:spPr>
            <p:txBody>
              <a:bodyPr/>
              <a:lstStyle/>
              <a:p>
                <a:r>
                  <a:rPr lang="en-MY">
                    <a:noFill/>
                  </a:rPr>
                  <a:t> </a:t>
                </a:r>
              </a:p>
            </p:txBody>
          </p:sp>
        </mc:Fallback>
      </mc:AlternateContent>
      <p:sp>
        <p:nvSpPr>
          <p:cNvPr id="13" name="Right Arrow 12"/>
          <p:cNvSpPr/>
          <p:nvPr/>
        </p:nvSpPr>
        <p:spPr>
          <a:xfrm>
            <a:off x="6344193" y="1929360"/>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extBox 2"/>
          <p:cNvSpPr txBox="1"/>
          <p:nvPr/>
        </p:nvSpPr>
        <p:spPr>
          <a:xfrm>
            <a:off x="492981" y="763325"/>
            <a:ext cx="7776376" cy="800219"/>
          </a:xfrm>
          <a:prstGeom prst="rect">
            <a:avLst/>
          </a:prstGeom>
          <a:noFill/>
        </p:spPr>
        <p:txBody>
          <a:bodyPr wrap="square" rtlCol="0">
            <a:spAutoFit/>
          </a:bodyPr>
          <a:lstStyle/>
          <a:p>
            <a:pPr marL="285750" indent="-285750">
              <a:buFont typeface="Wingdings" panose="05000000000000000000" pitchFamily="2" charset="2"/>
              <a:buChar char="q"/>
            </a:pPr>
            <a:r>
              <a:rPr lang="en-US" sz="1600" dirty="0" smtClean="0">
                <a:latin typeface="Raleway" panose="020B0604020202020204" charset="0"/>
              </a:rPr>
              <a:t>It constructs DT, by finding for each node </a:t>
            </a:r>
            <a:r>
              <a:rPr lang="en-US" sz="1600" dirty="0">
                <a:latin typeface="Raleway" panose="020B0604020202020204" charset="0"/>
              </a:rPr>
              <a:t>attribute</a:t>
            </a:r>
            <a:r>
              <a:rPr lang="en-US" sz="1600" dirty="0" smtClean="0">
                <a:latin typeface="Raleway" panose="020B0604020202020204" charset="0"/>
              </a:rPr>
              <a:t> </a:t>
            </a:r>
            <a:r>
              <a:rPr lang="en-US" sz="1600" dirty="0">
                <a:latin typeface="Raleway" panose="020B0604020202020204" charset="0"/>
              </a:rPr>
              <a:t>that returns the highest information </a:t>
            </a:r>
            <a:r>
              <a:rPr lang="en-US" sz="1600" dirty="0" smtClean="0">
                <a:latin typeface="Raleway" panose="020B0604020202020204" charset="0"/>
              </a:rPr>
              <a:t>gain to split the data</a:t>
            </a:r>
            <a:endParaRPr lang="en-US" sz="1600" dirty="0">
              <a:latin typeface="Raleway" panose="020B0604020202020204" charset="0"/>
            </a:endParaRPr>
          </a:p>
          <a:p>
            <a:pPr marL="285750" indent="-285750">
              <a:buFont typeface="Wingdings" panose="05000000000000000000" pitchFamily="2" charset="2"/>
              <a:buChar char="q"/>
            </a:pPr>
            <a:endParaRPr lang="en-MY" dirty="0">
              <a:latin typeface="Raleway" panose="020B0604020202020204" charset="0"/>
            </a:endParaRPr>
          </a:p>
        </p:txBody>
      </p:sp>
      <p:sp>
        <p:nvSpPr>
          <p:cNvPr id="4" name="TextBox 3"/>
          <p:cNvSpPr txBox="1"/>
          <p:nvPr/>
        </p:nvSpPr>
        <p:spPr>
          <a:xfrm>
            <a:off x="6920601" y="3728917"/>
            <a:ext cx="2223399" cy="738664"/>
          </a:xfrm>
          <a:prstGeom prst="rect">
            <a:avLst/>
          </a:prstGeom>
          <a:noFill/>
        </p:spPr>
        <p:txBody>
          <a:bodyPr wrap="square" rtlCol="0">
            <a:spAutoFit/>
          </a:bodyPr>
          <a:lstStyle/>
          <a:p>
            <a:r>
              <a:rPr lang="en-US" dirty="0" smtClean="0">
                <a:solidFill>
                  <a:srgbClr val="C00000"/>
                </a:solidFill>
              </a:rPr>
              <a:t>Stopping condition</a:t>
            </a:r>
            <a:r>
              <a:rPr lang="en-US" dirty="0" smtClean="0"/>
              <a:t>: when data in each partition have same target class</a:t>
            </a:r>
            <a:endParaRPr lang="en-MY" dirty="0"/>
          </a:p>
        </p:txBody>
      </p:sp>
      <p:sp>
        <p:nvSpPr>
          <p:cNvPr id="14" name="Rectangle 13"/>
          <p:cNvSpPr/>
          <p:nvPr/>
        </p:nvSpPr>
        <p:spPr>
          <a:xfrm>
            <a:off x="382772" y="1737513"/>
            <a:ext cx="3530009" cy="47405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6332748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9" name="Picture 8">
            <a:extLst>
              <a:ext uri="{FF2B5EF4-FFF2-40B4-BE49-F238E27FC236}">
                <a16:creationId xmlns:a16="http://schemas.microsoft.com/office/drawing/2014/main" id="{C18E739E-9C3F-46E9-BC2D-027A87740F0C}"/>
              </a:ext>
            </a:extLst>
          </p:cNvPr>
          <p:cNvPicPr>
            <a:picLocks noChangeAspect="1"/>
          </p:cNvPicPr>
          <p:nvPr/>
        </p:nvPicPr>
        <p:blipFill>
          <a:blip r:embed="rId3"/>
          <a:srcRect l="26266"/>
          <a:stretch>
            <a:fillRect/>
          </a:stretch>
        </p:blipFill>
        <p:spPr>
          <a:xfrm>
            <a:off x="1401809" y="2696032"/>
            <a:ext cx="3892492" cy="699640"/>
          </a:xfrm>
          <a:prstGeom prst="rect">
            <a:avLst/>
          </a:prstGeom>
        </p:spPr>
      </p:pic>
      <p:pic>
        <p:nvPicPr>
          <p:cNvPr id="7" name="Picture 6">
            <a:extLst>
              <a:ext uri="{FF2B5EF4-FFF2-40B4-BE49-F238E27FC236}">
                <a16:creationId xmlns:a16="http://schemas.microsoft.com/office/drawing/2014/main" id="{FD0A2AD8-9552-433B-A045-2C584A748BC7}"/>
              </a:ext>
            </a:extLst>
          </p:cNvPr>
          <p:cNvPicPr>
            <a:picLocks noChangeAspect="1"/>
          </p:cNvPicPr>
          <p:nvPr/>
        </p:nvPicPr>
        <p:blipFill rotWithShape="1">
          <a:blip r:embed="rId4"/>
          <a:srcRect l="7868" b="8959"/>
          <a:stretch/>
        </p:blipFill>
        <p:spPr>
          <a:xfrm>
            <a:off x="279082" y="766276"/>
            <a:ext cx="4855828" cy="1479958"/>
          </a:xfrm>
          <a:prstGeom prst="rect">
            <a:avLst/>
          </a:prstGeom>
        </p:spPr>
      </p:pic>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endParaRPr lang="en-GB" dirty="0"/>
          </a:p>
        </p:txBody>
      </p:sp>
      <p:pic>
        <p:nvPicPr>
          <p:cNvPr id="5" name="Picture 4">
            <a:extLst>
              <a:ext uri="{FF2B5EF4-FFF2-40B4-BE49-F238E27FC236}">
                <a16:creationId xmlns:a16="http://schemas.microsoft.com/office/drawing/2014/main" id="{F00A8B06-5AE2-44C2-82A5-59C7A6ECC95E}"/>
              </a:ext>
            </a:extLst>
          </p:cNvPr>
          <p:cNvPicPr>
            <a:picLocks noChangeAspect="1"/>
          </p:cNvPicPr>
          <p:nvPr/>
        </p:nvPicPr>
        <p:blipFill rotWithShape="1">
          <a:blip r:embed="rId5"/>
          <a:srcRect t="7522" b="3915"/>
          <a:stretch/>
        </p:blipFill>
        <p:spPr>
          <a:xfrm>
            <a:off x="5187847" y="766276"/>
            <a:ext cx="3880652" cy="2178260"/>
          </a:xfrm>
          <a:prstGeom prst="rect">
            <a:avLst/>
          </a:prstGeom>
        </p:spPr>
      </p:pic>
      <p:pic>
        <p:nvPicPr>
          <p:cNvPr id="8" name="Picture 7">
            <a:extLst>
              <a:ext uri="{FF2B5EF4-FFF2-40B4-BE49-F238E27FC236}">
                <a16:creationId xmlns:a16="http://schemas.microsoft.com/office/drawing/2014/main" id="{D34EBA97-A2F9-44E9-92B2-2B37CB7E1CA3}"/>
              </a:ext>
            </a:extLst>
          </p:cNvPr>
          <p:cNvPicPr>
            <a:picLocks noChangeAspect="1"/>
          </p:cNvPicPr>
          <p:nvPr/>
        </p:nvPicPr>
        <p:blipFill rotWithShape="1">
          <a:blip r:embed="rId6"/>
          <a:srcRect b="42065"/>
          <a:stretch/>
        </p:blipFill>
        <p:spPr>
          <a:xfrm>
            <a:off x="109056" y="3439591"/>
            <a:ext cx="6599040" cy="561958"/>
          </a:xfrm>
          <a:prstGeom prst="rect">
            <a:avLst/>
          </a:prstGeom>
        </p:spPr>
      </p:pic>
      <p:graphicFrame>
        <p:nvGraphicFramePr>
          <p:cNvPr id="2" name="Table 1">
            <a:extLst>
              <a:ext uri="{FF2B5EF4-FFF2-40B4-BE49-F238E27FC236}">
                <a16:creationId xmlns:a16="http://schemas.microsoft.com/office/drawing/2014/main" id="{7FCDFAB9-ADB0-490C-B094-D101ADD0DB4C}"/>
              </a:ext>
            </a:extLst>
          </p:cNvPr>
          <p:cNvGraphicFramePr>
            <a:graphicFrameLocks noGrp="1"/>
          </p:cNvGraphicFramePr>
          <p:nvPr>
            <p:extLst>
              <p:ext uri="{D42A27DB-BD31-4B8C-83A1-F6EECF244321}">
                <p14:modId xmlns:p14="http://schemas.microsoft.com/office/powerpoint/2010/main" val="872609075"/>
              </p:ext>
            </p:extLst>
          </p:nvPr>
        </p:nvGraphicFramePr>
        <p:xfrm>
          <a:off x="7128173" y="3141442"/>
          <a:ext cx="1778696" cy="1112520"/>
        </p:xfrm>
        <a:graphic>
          <a:graphicData uri="http://schemas.openxmlformats.org/drawingml/2006/table">
            <a:tbl>
              <a:tblPr firstRow="1" bandRow="1">
                <a:tableStyleId>{5C22544A-7EE6-4342-B048-85BDC9FD1C3A}</a:tableStyleId>
              </a:tblPr>
              <a:tblGrid>
                <a:gridCol w="889348">
                  <a:extLst>
                    <a:ext uri="{9D8B030D-6E8A-4147-A177-3AD203B41FA5}">
                      <a16:colId xmlns:a16="http://schemas.microsoft.com/office/drawing/2014/main" val="3772786226"/>
                    </a:ext>
                  </a:extLst>
                </a:gridCol>
                <a:gridCol w="889348">
                  <a:extLst>
                    <a:ext uri="{9D8B030D-6E8A-4147-A177-3AD203B41FA5}">
                      <a16:colId xmlns:a16="http://schemas.microsoft.com/office/drawing/2014/main" val="2043827189"/>
                    </a:ext>
                  </a:extLst>
                </a:gridCol>
              </a:tblGrid>
              <a:tr h="370840">
                <a:tc gridSpan="2">
                  <a:txBody>
                    <a:bodyPr/>
                    <a:lstStyle/>
                    <a:p>
                      <a:pPr algn="ctr"/>
                      <a:r>
                        <a:rPr lang="en-AU" dirty="0"/>
                        <a:t>Jog</a:t>
                      </a:r>
                      <a:endParaRPr lang="en-GB" dirty="0"/>
                    </a:p>
                  </a:txBody>
                  <a:tcPr/>
                </a:tc>
                <a:tc hMerge="1">
                  <a:txBody>
                    <a:bodyPr/>
                    <a:lstStyle/>
                    <a:p>
                      <a:endParaRPr lang="en-GB" dirty="0"/>
                    </a:p>
                  </a:txBody>
                  <a:tcPr/>
                </a:tc>
                <a:extLst>
                  <a:ext uri="{0D108BD9-81ED-4DB2-BD59-A6C34878D82A}">
                    <a16:rowId xmlns:a16="http://schemas.microsoft.com/office/drawing/2014/main" val="433301432"/>
                  </a:ext>
                </a:extLst>
              </a:tr>
              <a:tr h="370840">
                <a:tc>
                  <a:txBody>
                    <a:bodyPr/>
                    <a:lstStyle/>
                    <a:p>
                      <a:pPr algn="ctr"/>
                      <a:r>
                        <a:rPr lang="en-AU" dirty="0"/>
                        <a:t>Yes</a:t>
                      </a:r>
                      <a:endParaRPr lang="en-GB" dirty="0"/>
                    </a:p>
                  </a:txBody>
                  <a:tcPr/>
                </a:tc>
                <a:tc>
                  <a:txBody>
                    <a:bodyPr/>
                    <a:lstStyle/>
                    <a:p>
                      <a:pPr algn="ctr"/>
                      <a:r>
                        <a:rPr lang="en-AU" dirty="0"/>
                        <a:t>No</a:t>
                      </a:r>
                      <a:endParaRPr lang="en-GB" dirty="0"/>
                    </a:p>
                  </a:txBody>
                  <a:tcPr/>
                </a:tc>
                <a:extLst>
                  <a:ext uri="{0D108BD9-81ED-4DB2-BD59-A6C34878D82A}">
                    <a16:rowId xmlns:a16="http://schemas.microsoft.com/office/drawing/2014/main" val="1483144222"/>
                  </a:ext>
                </a:extLst>
              </a:tr>
              <a:tr h="370840">
                <a:tc>
                  <a:txBody>
                    <a:bodyPr/>
                    <a:lstStyle/>
                    <a:p>
                      <a:pPr algn="ctr"/>
                      <a:r>
                        <a:rPr lang="en-AU" dirty="0"/>
                        <a:t>5</a:t>
                      </a:r>
                      <a:endParaRPr lang="en-GB" dirty="0"/>
                    </a:p>
                  </a:txBody>
                  <a:tcPr/>
                </a:tc>
                <a:tc>
                  <a:txBody>
                    <a:bodyPr/>
                    <a:lstStyle/>
                    <a:p>
                      <a:pPr algn="ctr"/>
                      <a:r>
                        <a:rPr lang="en-AU" dirty="0"/>
                        <a:t>10</a:t>
                      </a:r>
                      <a:endParaRPr lang="en-GB" dirty="0"/>
                    </a:p>
                  </a:txBody>
                  <a:tcPr/>
                </a:tc>
                <a:extLst>
                  <a:ext uri="{0D108BD9-81ED-4DB2-BD59-A6C34878D82A}">
                    <a16:rowId xmlns:a16="http://schemas.microsoft.com/office/drawing/2014/main" val="2810351764"/>
                  </a:ext>
                </a:extLst>
              </a:tr>
            </a:tbl>
          </a:graphicData>
        </a:graphic>
      </p:graphicFrame>
    </p:spTree>
    <p:extLst>
      <p:ext uri="{BB962C8B-B14F-4D97-AF65-F5344CB8AC3E}">
        <p14:creationId xmlns:p14="http://schemas.microsoft.com/office/powerpoint/2010/main" val="410439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262110" y="999825"/>
            <a:ext cx="8319600" cy="3225600"/>
          </a:xfrm>
          <a:prstGeom prst="rect">
            <a:avLst/>
          </a:prstGeom>
          <a:noFill/>
          <a:ln>
            <a:noFill/>
          </a:ln>
        </p:spPr>
        <p:txBody>
          <a:bodyPr spcFirstLastPara="1" wrap="square" lIns="91425" tIns="45700" rIns="91425" bIns="45700" anchor="t" anchorCtr="0">
            <a:noAutofit/>
          </a:bodyPr>
          <a:lstStyle/>
          <a:p>
            <a:pPr marL="457200" lvl="0" indent="-355600" algn="l" rtl="0">
              <a:spcBef>
                <a:spcPts val="0"/>
              </a:spcBef>
              <a:spcAft>
                <a:spcPts val="0"/>
              </a:spcAft>
              <a:buSzPts val="2000"/>
              <a:buChar char="▪"/>
            </a:pPr>
            <a:r>
              <a:rPr lang="en-GB" sz="2000" dirty="0"/>
              <a:t>Data Transformer, Estimators, Pipelines</a:t>
            </a:r>
            <a:endParaRPr sz="2000" dirty="0"/>
          </a:p>
          <a:p>
            <a:pPr marL="457200" lvl="0" indent="-355600" algn="l" rtl="0">
              <a:spcBef>
                <a:spcPts val="0"/>
              </a:spcBef>
              <a:spcAft>
                <a:spcPts val="0"/>
              </a:spcAft>
              <a:buSzPts val="2000"/>
              <a:buChar char="▪"/>
            </a:pPr>
            <a:r>
              <a:rPr lang="en-GB" sz="2000" dirty="0"/>
              <a:t>Feature Selection and Extraction</a:t>
            </a:r>
            <a:endParaRPr sz="2000" dirty="0"/>
          </a:p>
        </p:txBody>
      </p:sp>
      <p:sp>
        <p:nvSpPr>
          <p:cNvPr id="46" name="Google Shape;46;p10"/>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GB"/>
              <a:t>Last week</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 (Iterative Dichotomiser 3)</a:t>
            </a:r>
          </a:p>
          <a:p>
            <a:pPr marL="101600" lvl="0" indent="0">
              <a:spcBef>
                <a:spcPts val="0"/>
              </a:spcBef>
              <a:buSzPts val="2000"/>
            </a:pPr>
            <a:endParaRPr lang="en-GB" dirty="0"/>
          </a:p>
        </p:txBody>
      </p:sp>
      <p:sp>
        <p:nvSpPr>
          <p:cNvPr id="5" name="Text Placeholder 4">
            <a:extLst>
              <a:ext uri="{FF2B5EF4-FFF2-40B4-BE49-F238E27FC236}">
                <a16:creationId xmlns:a16="http://schemas.microsoft.com/office/drawing/2014/main" id="{F71029B1-042A-4D96-93DD-2C26FA20582E}"/>
              </a:ext>
            </a:extLst>
          </p:cNvPr>
          <p:cNvSpPr>
            <a:spLocks noGrp="1"/>
          </p:cNvSpPr>
          <p:nvPr>
            <p:ph type="body" idx="1"/>
          </p:nvPr>
        </p:nvSpPr>
        <p:spPr>
          <a:xfrm>
            <a:off x="130250" y="1406177"/>
            <a:ext cx="8319621" cy="3225701"/>
          </a:xfrm>
        </p:spPr>
        <p:txBody>
          <a:bodyPr/>
          <a:lstStyle/>
          <a:p>
            <a:r>
              <a:rPr lang="en-AU" sz="1400" b="1" dirty="0">
                <a:solidFill>
                  <a:srgbClr val="C00000"/>
                </a:solidFill>
              </a:rPr>
              <a:t>Steps</a:t>
            </a:r>
          </a:p>
        </p:txBody>
      </p:sp>
      <p:sp>
        <p:nvSpPr>
          <p:cNvPr id="7" name="Google Shape;57;p12"/>
          <p:cNvSpPr txBox="1">
            <a:spLocks/>
          </p:cNvSpPr>
          <p:nvPr/>
        </p:nvSpPr>
        <p:spPr>
          <a:xfrm>
            <a:off x="-186183" y="1737513"/>
            <a:ext cx="6869802" cy="3740150"/>
          </a:xfrm>
          <a:prstGeom prst="rect">
            <a:avLst/>
          </a:prstGeom>
          <a:noFill/>
          <a:ln>
            <a:noFill/>
          </a:ln>
        </p:spPr>
        <p:txBody>
          <a:bodyPr spcFirstLastPara="1" wrap="square" lIns="91425" tIns="45700" rIns="91425" bIns="45700" anchor="t" anchorCtr="0">
            <a:noAutofit/>
          </a:bodyPr>
          <a:lstStyle/>
          <a:p>
            <a:pPr marL="914400" marR="0" lvl="1" indent="-355600" algn="l" defTabSz="914400" rtl="0" eaLnBrk="1" fontAlgn="auto" latinLnBrk="0" hangingPunct="1">
              <a:lnSpc>
                <a:spcPct val="100000"/>
              </a:lnSpc>
              <a:spcBef>
                <a:spcPts val="600"/>
              </a:spcBef>
              <a:spcAft>
                <a:spcPts val="0"/>
              </a:spcAft>
              <a:buClr>
                <a:schemeClr val="dk1"/>
              </a:buClr>
              <a:buSzPct val="100000"/>
              <a:buFont typeface="+mj-lt"/>
              <a:buAutoNum type="arabicPeriod"/>
              <a:tabLst/>
              <a:defRPr/>
            </a:pP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Compute </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the entropy for</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dataset </a:t>
            </a:r>
            <a:r>
              <a:rPr lang="en-AU" i="1" dirty="0" smtClean="0">
                <a:solidFill>
                  <a:schemeClr val="dk1"/>
                </a:solidFill>
                <a:latin typeface="Raleway"/>
                <a:ea typeface="Raleway"/>
                <a:cs typeface="Raleway"/>
                <a:sym typeface="Raleway"/>
              </a:rPr>
              <a:t>S</a:t>
            </a:r>
          </a:p>
          <a:p>
            <a:pPr marL="914400" marR="0" lvl="1" indent="-355600" algn="l" defTabSz="914400" rtl="0" eaLnBrk="1" fontAlgn="auto" latinLnBrk="0" hangingPunct="1">
              <a:lnSpc>
                <a:spcPct val="100000"/>
              </a:lnSpc>
              <a:spcBef>
                <a:spcPts val="600"/>
              </a:spcBef>
              <a:spcAft>
                <a:spcPts val="0"/>
              </a:spcAft>
              <a:buClr>
                <a:schemeClr val="dk1"/>
              </a:buClr>
              <a:buSzPct val="100000"/>
              <a:tabLst/>
              <a:defRPr/>
            </a:pPr>
            <a:endParaRPr lang="en-AU" sz="500" dirty="0" smtClean="0">
              <a:solidFill>
                <a:schemeClr val="dk1"/>
              </a:solidFill>
              <a:latin typeface="Raleway"/>
              <a:ea typeface="Raleway"/>
              <a:cs typeface="Raleway"/>
              <a:sym typeface="Raleway"/>
            </a:endParaRPr>
          </a:p>
          <a:p>
            <a:pPr marL="558800" marR="0" lvl="1" algn="l" defTabSz="914400" rtl="0" eaLnBrk="1" fontAlgn="auto" latinLnBrk="0" hangingPunct="1">
              <a:lnSpc>
                <a:spcPct val="100000"/>
              </a:lnSpc>
              <a:spcBef>
                <a:spcPts val="600"/>
              </a:spcBef>
              <a:spcAft>
                <a:spcPts val="0"/>
              </a:spcAft>
              <a:buClr>
                <a:schemeClr val="dk1"/>
              </a:buClr>
              <a:buSzPct val="100000"/>
              <a:tabLst/>
              <a:defRPr/>
            </a:pP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2</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	For</a:t>
            </a:r>
            <a:r>
              <a:rPr kumimoji="0" lang="en-AU" sz="1400" b="0" i="0" u="none" strike="noStrike" kern="0" cap="none" spc="0" normalizeH="0" noProof="0" dirty="0">
                <a:ln>
                  <a:noFill/>
                </a:ln>
                <a:solidFill>
                  <a:schemeClr val="dk1"/>
                </a:solidFill>
                <a:effectLst/>
                <a:uLnTx/>
                <a:uFillTx/>
                <a:latin typeface="Raleway"/>
                <a:ea typeface="Raleway"/>
                <a:cs typeface="Raleway"/>
                <a:sym typeface="Raleway"/>
              </a:rPr>
              <a:t> every </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attribute/feature </a:t>
            </a:r>
            <a:r>
              <a:rPr kumimoji="0" lang="en-AU" sz="1400" b="0" i="1" u="none" strike="noStrike" kern="0" cap="none" spc="0" normalizeH="0" noProof="0" dirty="0" smtClean="0">
                <a:ln>
                  <a:noFill/>
                </a:ln>
                <a:solidFill>
                  <a:schemeClr val="dk1"/>
                </a:solidFill>
                <a:effectLst/>
                <a:uLnTx/>
                <a:uFillTx/>
                <a:latin typeface="Raleway"/>
                <a:ea typeface="Raleway"/>
                <a:cs typeface="Raleway"/>
                <a:sym typeface="Raleway"/>
              </a:rPr>
              <a:t>A</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a:t>
            </a:r>
            <a:endParaRPr kumimoji="0" lang="en-AU" sz="1400" b="0" i="0" u="none" strike="noStrike" kern="0" cap="none" spc="0" normalizeH="0" noProof="0" dirty="0">
              <a:ln>
                <a:noFill/>
              </a:ln>
              <a:solidFill>
                <a:schemeClr val="dk1"/>
              </a:solidFill>
              <a:effectLst/>
              <a:uLnTx/>
              <a:uFillTx/>
              <a:latin typeface="Raleway"/>
              <a:ea typeface="Raleway"/>
              <a:cs typeface="Raleway"/>
              <a:sym typeface="Raleway"/>
            </a:endParaRPr>
          </a:p>
          <a:p>
            <a:pPr marL="914400" lvl="5" indent="-355600">
              <a:spcBef>
                <a:spcPts val="600"/>
              </a:spcBef>
              <a:buClr>
                <a:schemeClr val="dk1"/>
              </a:buClr>
              <a:buSzPct val="100000"/>
            </a:pPr>
            <a:r>
              <a:rPr lang="en-AU" baseline="0" dirty="0">
                <a:solidFill>
                  <a:schemeClr val="dk1"/>
                </a:solidFill>
                <a:latin typeface="Raleway"/>
                <a:ea typeface="Raleway"/>
                <a:cs typeface="Raleway"/>
                <a:sym typeface="Raleway"/>
              </a:rPr>
              <a:t>	2.1. Calculate entropy for </a:t>
            </a:r>
            <a:r>
              <a:rPr lang="en-AU" baseline="0" dirty="0" smtClean="0">
                <a:solidFill>
                  <a:schemeClr val="dk1"/>
                </a:solidFill>
                <a:latin typeface="Raleway"/>
                <a:ea typeface="Raleway"/>
                <a:cs typeface="Raleway"/>
                <a:sym typeface="Raleway"/>
              </a:rPr>
              <a:t>each </a:t>
            </a:r>
            <a:r>
              <a:rPr lang="en-AU" baseline="0" dirty="0">
                <a:solidFill>
                  <a:schemeClr val="dk1"/>
                </a:solidFill>
                <a:latin typeface="Raleway"/>
                <a:ea typeface="Raleway"/>
                <a:cs typeface="Raleway"/>
                <a:sym typeface="Raleway"/>
              </a:rPr>
              <a:t>categorical</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value of </a:t>
            </a:r>
            <a:r>
              <a:rPr lang="en-AU" i="1" dirty="0" smtClean="0">
                <a:solidFill>
                  <a:schemeClr val="dk1"/>
                </a:solidFill>
                <a:latin typeface="Raleway"/>
                <a:ea typeface="Raleway"/>
                <a:cs typeface="Raleway"/>
                <a:sym typeface="Raleway"/>
              </a:rPr>
              <a:t>A</a:t>
            </a:r>
            <a:endParaRPr lang="en-AU" i="1" dirty="0">
              <a:solidFill>
                <a:schemeClr val="dk1"/>
              </a:solidFill>
              <a:latin typeface="Raleway"/>
              <a:ea typeface="Raleway"/>
              <a:cs typeface="Raleway"/>
              <a:sym typeface="Raleway"/>
            </a:endParaRPr>
          </a:p>
          <a:p>
            <a:pPr marL="914400" lvl="5" indent="-355600">
              <a:spcBef>
                <a:spcPts val="600"/>
              </a:spcBef>
              <a:buClr>
                <a:schemeClr val="dk1"/>
              </a:buClr>
              <a:buSzPct val="100000"/>
            </a:pPr>
            <a:r>
              <a:rPr kumimoji="0" lang="en-AU" b="0" i="0" u="none" strike="noStrike" kern="0" cap="none" spc="0" normalizeH="0" baseline="0" noProof="0" dirty="0">
                <a:ln>
                  <a:noFill/>
                </a:ln>
                <a:solidFill>
                  <a:schemeClr val="dk1"/>
                </a:solidFill>
                <a:effectLst/>
                <a:uLnTx/>
                <a:uFillTx/>
                <a:latin typeface="Raleway"/>
                <a:ea typeface="Raleway"/>
                <a:cs typeface="Raleway"/>
                <a:sym typeface="Raleway"/>
              </a:rPr>
              <a:t>	2.2</a:t>
            </a:r>
            <a:r>
              <a:rPr kumimoji="0" lang="en-AU" b="0" i="0" u="none" strike="noStrike" kern="0" cap="none" spc="0" normalizeH="0" noProof="0" dirty="0">
                <a:ln>
                  <a:noFill/>
                </a:ln>
                <a:solidFill>
                  <a:schemeClr val="dk1"/>
                </a:solidFill>
                <a:effectLst/>
                <a:uLnTx/>
                <a:uFillTx/>
                <a:latin typeface="Raleway"/>
                <a:ea typeface="Raleway"/>
                <a:cs typeface="Raleway"/>
                <a:sym typeface="Raleway"/>
              </a:rPr>
              <a:t>  Take </a:t>
            </a:r>
            <a:r>
              <a:rPr kumimoji="0" lang="en-AU" b="0" i="0" u="none" strike="noStrike" kern="0" cap="none" spc="0" normalizeH="0" noProof="0" dirty="0" smtClean="0">
                <a:ln>
                  <a:noFill/>
                </a:ln>
                <a:solidFill>
                  <a:schemeClr val="dk1"/>
                </a:solidFill>
                <a:effectLst/>
                <a:uLnTx/>
                <a:uFillTx/>
                <a:latin typeface="Raleway"/>
                <a:ea typeface="Raleway"/>
                <a:cs typeface="Raleway"/>
                <a:sym typeface="Raleway"/>
              </a:rPr>
              <a:t>weighted average entropy </a:t>
            </a:r>
            <a:r>
              <a:rPr kumimoji="0" lang="en-AU" b="0" i="0" u="none" strike="noStrike" kern="0" cap="none" spc="0" normalizeH="0" noProof="0" dirty="0">
                <a:ln>
                  <a:noFill/>
                </a:ln>
                <a:solidFill>
                  <a:schemeClr val="dk1"/>
                </a:solidFill>
                <a:effectLst/>
                <a:uLnTx/>
                <a:uFillTx/>
                <a:latin typeface="Raleway"/>
                <a:ea typeface="Raleway"/>
                <a:cs typeface="Raleway"/>
                <a:sym typeface="Raleway"/>
              </a:rPr>
              <a:t>for the </a:t>
            </a:r>
            <a:r>
              <a:rPr kumimoji="0" lang="en-AU" b="0" i="0" u="none" strike="noStrike" kern="0" cap="none" spc="0" normalizeH="0" noProof="0" dirty="0" smtClean="0">
                <a:ln>
                  <a:noFill/>
                </a:ln>
                <a:solidFill>
                  <a:schemeClr val="dk1"/>
                </a:solidFill>
                <a:effectLst/>
                <a:uLnTx/>
                <a:uFillTx/>
                <a:latin typeface="Raleway"/>
                <a:ea typeface="Raleway"/>
                <a:cs typeface="Raleway"/>
                <a:sym typeface="Raleway"/>
              </a:rPr>
              <a:t>current attribute</a:t>
            </a:r>
            <a:endParaRPr kumimoji="0" lang="en-AU" b="0" i="0" u="none" strike="noStrike" kern="0" cap="none" spc="0" normalizeH="0" noProof="0" dirty="0">
              <a:ln>
                <a:noFill/>
              </a:ln>
              <a:solidFill>
                <a:schemeClr val="dk1"/>
              </a:solidFill>
              <a:effectLst/>
              <a:uLnTx/>
              <a:uFillTx/>
              <a:latin typeface="Raleway"/>
              <a:ea typeface="Raleway"/>
              <a:cs typeface="Raleway"/>
              <a:sym typeface="Raleway"/>
            </a:endParaRPr>
          </a:p>
          <a:p>
            <a:pPr marL="914400" lvl="5" indent="-355600">
              <a:spcBef>
                <a:spcPts val="600"/>
              </a:spcBef>
              <a:buClr>
                <a:schemeClr val="dk1"/>
              </a:buClr>
              <a:buSzPct val="100000"/>
            </a:pPr>
            <a:r>
              <a:rPr lang="en-AU" baseline="0" dirty="0">
                <a:solidFill>
                  <a:schemeClr val="dk1"/>
                </a:solidFill>
                <a:latin typeface="Raleway"/>
                <a:ea typeface="Raleway"/>
                <a:cs typeface="Raleway"/>
                <a:sym typeface="Raleway"/>
              </a:rPr>
              <a:t>	2.3   Calculate</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IG </a:t>
            </a:r>
            <a:r>
              <a:rPr lang="en-AU" dirty="0">
                <a:solidFill>
                  <a:schemeClr val="dk1"/>
                </a:solidFill>
                <a:latin typeface="Raleway"/>
                <a:ea typeface="Raleway"/>
                <a:cs typeface="Raleway"/>
                <a:sym typeface="Raleway"/>
              </a:rPr>
              <a:t>for </a:t>
            </a:r>
            <a:r>
              <a:rPr lang="en-AU" dirty="0" smtClean="0">
                <a:solidFill>
                  <a:schemeClr val="dk1"/>
                </a:solidFill>
                <a:latin typeface="Raleway"/>
                <a:ea typeface="Raleway"/>
                <a:cs typeface="Raleway"/>
                <a:sym typeface="Raleway"/>
              </a:rPr>
              <a:t>the current attribute</a:t>
            </a:r>
          </a:p>
          <a:p>
            <a:pPr marL="914400" lvl="5" indent="-355600">
              <a:spcBef>
                <a:spcPts val="600"/>
              </a:spcBef>
              <a:buClr>
                <a:schemeClr val="dk1"/>
              </a:buClr>
              <a:buSzPct val="100000"/>
            </a:pPr>
            <a:endParaRPr kumimoji="0" lang="en-AU" sz="5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558800" lvl="1">
              <a:spcBef>
                <a:spcPts val="600"/>
              </a:spcBef>
              <a:buClr>
                <a:schemeClr val="dk1"/>
              </a:buClr>
              <a:buSzPct val="100000"/>
              <a:defRPr/>
            </a:pPr>
            <a:r>
              <a:rPr lang="en-AU" dirty="0">
                <a:solidFill>
                  <a:schemeClr val="dk1"/>
                </a:solidFill>
                <a:latin typeface="Raleway"/>
                <a:ea typeface="Raleway"/>
                <a:cs typeface="Raleway"/>
                <a:sym typeface="Raleway"/>
              </a:rPr>
              <a:t>3.	</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Pick the </a:t>
            </a:r>
            <a:r>
              <a:rPr lang="en-AU" dirty="0" smtClean="0">
                <a:solidFill>
                  <a:schemeClr val="dk1"/>
                </a:solidFill>
                <a:latin typeface="Raleway"/>
                <a:ea typeface="Raleway"/>
                <a:cs typeface="Raleway"/>
                <a:sym typeface="Raleway"/>
              </a:rPr>
              <a:t>attribute with </a:t>
            </a: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highest IG to be a node, </a:t>
            </a:r>
            <a:r>
              <a:rPr lang="en-AU" dirty="0" smtClean="0">
                <a:solidFill>
                  <a:schemeClr val="dk1"/>
                </a:solidFill>
                <a:latin typeface="Raleway"/>
                <a:ea typeface="Raleway"/>
                <a:cs typeface="Raleway"/>
                <a:sym typeface="Raleway"/>
              </a:rPr>
              <a:t>and </a:t>
            </a: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split dataset by its branch to child</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 nodes/subsets</a:t>
            </a:r>
            <a:endParaRPr kumimoji="0" lang="en-AU" sz="5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558800" marR="0" lvl="1" algn="l" defTabSz="914400" rtl="0" eaLnBrk="1" fontAlgn="auto" latinLnBrk="0" hangingPunct="1">
              <a:lnSpc>
                <a:spcPct val="100000"/>
              </a:lnSpc>
              <a:spcBef>
                <a:spcPts val="600"/>
              </a:spcBef>
              <a:spcAft>
                <a:spcPts val="0"/>
              </a:spcAft>
              <a:buClr>
                <a:schemeClr val="dk1"/>
              </a:buClr>
              <a:buSzPct val="100000"/>
              <a:tabLst/>
              <a:defRPr/>
            </a:pPr>
            <a:r>
              <a:rPr lang="en-AU" dirty="0">
                <a:solidFill>
                  <a:schemeClr val="dk1"/>
                </a:solidFill>
                <a:latin typeface="Raleway"/>
                <a:ea typeface="Raleway"/>
                <a:cs typeface="Raleway"/>
                <a:sym typeface="Raleway"/>
              </a:rPr>
              <a:t>4.	</a:t>
            </a:r>
            <a:r>
              <a:rPr lang="en-AU" dirty="0" smtClean="0">
                <a:solidFill>
                  <a:schemeClr val="dk1"/>
                </a:solidFill>
                <a:latin typeface="Raleway"/>
                <a:ea typeface="Raleway"/>
                <a:cs typeface="Raleway"/>
                <a:sym typeface="Raleway"/>
              </a:rPr>
              <a:t>Repeat same process at every child node </a:t>
            </a:r>
            <a:r>
              <a:rPr lang="en-AU" dirty="0">
                <a:solidFill>
                  <a:schemeClr val="dk1"/>
                </a:solidFill>
                <a:latin typeface="Raleway"/>
                <a:ea typeface="Raleway"/>
                <a:cs typeface="Raleway"/>
                <a:sym typeface="Raleway"/>
              </a:rPr>
              <a:t>until the tree is </a:t>
            </a:r>
            <a:r>
              <a:rPr lang="en-AU" dirty="0" smtClean="0">
                <a:solidFill>
                  <a:schemeClr val="dk1"/>
                </a:solidFill>
                <a:latin typeface="Raleway"/>
                <a:ea typeface="Raleway"/>
                <a:cs typeface="Raleway"/>
                <a:sym typeface="Raleway"/>
              </a:rPr>
              <a:t>complete</a:t>
            </a:r>
            <a:endPar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76200" marR="0" lvl="0" indent="0" algn="l" defTabSz="914400" rtl="0" eaLnBrk="1" fontAlgn="auto" latinLnBrk="0" hangingPunct="1">
              <a:lnSpc>
                <a:spcPct val="100000"/>
              </a:lnSpc>
              <a:spcBef>
                <a:spcPts val="480"/>
              </a:spcBef>
              <a:spcAft>
                <a:spcPts val="0"/>
              </a:spcAft>
              <a:buClr>
                <a:schemeClr val="dk1"/>
              </a:buClr>
              <a:buSzPts val="2400"/>
              <a:buFont typeface="Raleway"/>
              <a:buNone/>
              <a:tabLst/>
              <a:defRPr/>
            </a:pPr>
            <a:endParaRPr kumimoji="0" lang="en-AU" sz="2000" b="1" i="0" u="none" strike="noStrike" kern="0" cap="none" spc="0" normalizeH="0" baseline="0" noProof="0" dirty="0">
              <a:ln>
                <a:noFill/>
              </a:ln>
              <a:solidFill>
                <a:schemeClr val="dk1"/>
              </a:solidFill>
              <a:effectLst/>
              <a:uLnTx/>
              <a:uFillTx/>
              <a:latin typeface="Raleway"/>
              <a:ea typeface="Raleway"/>
              <a:cs typeface="Raleway"/>
              <a:sym typeface="Raleway"/>
            </a:endParaRPr>
          </a:p>
        </p:txBody>
      </p:sp>
      <mc:AlternateContent xmlns:mc="http://schemas.openxmlformats.org/markup-compatibility/2006" xmlns:a14="http://schemas.microsoft.com/office/drawing/2010/main">
        <mc:Choice Requires="a14">
          <p:sp>
            <p:nvSpPr>
              <p:cNvPr id="6" name="TextBox 5"/>
              <p:cNvSpPr txBox="1"/>
              <p:nvPr/>
            </p:nvSpPr>
            <p:spPr>
              <a:xfrm>
                <a:off x="6481860" y="2485592"/>
                <a:ext cx="118696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b="0" i="1" dirty="0" smtClean="0">
                  <a:latin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481860" y="2485592"/>
                <a:ext cx="1186961" cy="215444"/>
              </a:xfrm>
              <a:prstGeom prst="rect">
                <a:avLst/>
              </a:prstGeom>
              <a:blipFill>
                <a:blip r:embed="rId3"/>
                <a:stretch>
                  <a:fillRect b="-34286"/>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07444" y="2744500"/>
                <a:ext cx="3126592" cy="276999"/>
              </a:xfrm>
              <a:prstGeom prst="rect">
                <a:avLst/>
              </a:prstGeom>
              <a:noFill/>
            </p:spPr>
            <p:txBody>
              <a:bodyPr wrap="square" lIns="0" tIns="0" rIns="0" bIns="0" rtlCol="0">
                <a:spAutoFit/>
              </a:bodyPr>
              <a:lstStyle/>
              <a:p>
                <a:r>
                  <a:rPr lang="en-US" sz="1800" b="0" dirty="0" smtClean="0">
                    <a:latin typeface="Cambria Math" panose="02040503050406030204" pitchFamily="18" charset="0"/>
                  </a:rPr>
                  <a:t> </a:t>
                </a:r>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𝑉𝑎𝑙𝑢𝑒𝑠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b="0" i="1" dirty="0" smtClean="0">
                  <a:latin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07444" y="2744500"/>
                <a:ext cx="3126592" cy="276999"/>
              </a:xfrm>
              <a:prstGeom prst="rect">
                <a:avLst/>
              </a:prstGeom>
              <a:blipFill>
                <a:blip r:embed="rId4"/>
                <a:stretch>
                  <a:fillRect l="-390" t="-113043" b="-184783"/>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476874" y="3108427"/>
                <a:ext cx="4770065"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oMath>
                  </m:oMathPara>
                </a14:m>
                <a:endParaRPr lang="en-US" b="0" i="1" dirty="0" smtClean="0">
                  <a:latin typeface="Cambria Math"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476874" y="3108427"/>
                <a:ext cx="4770065" cy="215444"/>
              </a:xfrm>
              <a:prstGeom prst="rect">
                <a:avLst/>
              </a:prstGeom>
              <a:blipFill>
                <a:blip r:embed="rId5"/>
                <a:stretch>
                  <a:fillRect b="-8571"/>
                </a:stretch>
              </a:blipFill>
            </p:spPr>
            <p:txBody>
              <a:bodyPr/>
              <a:lstStyle/>
              <a:p>
                <a:r>
                  <a:rPr lang="en-MY">
                    <a:noFill/>
                  </a:rPr>
                  <a:t> </a:t>
                </a:r>
              </a:p>
            </p:txBody>
          </p:sp>
        </mc:Fallback>
      </mc:AlternateContent>
      <p:sp>
        <p:nvSpPr>
          <p:cNvPr id="2" name="Right Arrow 1"/>
          <p:cNvSpPr/>
          <p:nvPr/>
        </p:nvSpPr>
        <p:spPr>
          <a:xfrm>
            <a:off x="6386610" y="2558600"/>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ight Arrow 9"/>
          <p:cNvSpPr/>
          <p:nvPr/>
        </p:nvSpPr>
        <p:spPr>
          <a:xfrm>
            <a:off x="6400174" y="2913777"/>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Right Arrow 10"/>
          <p:cNvSpPr/>
          <p:nvPr/>
        </p:nvSpPr>
        <p:spPr>
          <a:xfrm>
            <a:off x="6400174" y="3202111"/>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mc:AlternateContent xmlns:mc="http://schemas.openxmlformats.org/markup-compatibility/2006" xmlns:a14="http://schemas.microsoft.com/office/drawing/2010/main">
        <mc:Choice Requires="a14">
          <p:sp>
            <p:nvSpPr>
              <p:cNvPr id="12" name="TextBox 11"/>
              <p:cNvSpPr txBox="1"/>
              <p:nvPr/>
            </p:nvSpPr>
            <p:spPr>
              <a:xfrm>
                <a:off x="6481859" y="1878397"/>
                <a:ext cx="118696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𝐻</m:t>
                      </m:r>
                      <m:r>
                        <a:rPr lang="en-US" i="1" smtClean="0">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oMath>
                  </m:oMathPara>
                </a14:m>
                <a:endParaRPr lang="en-US" b="0" i="1" dirty="0" smtClean="0">
                  <a:latin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481859" y="1878397"/>
                <a:ext cx="1186961" cy="215444"/>
              </a:xfrm>
              <a:prstGeom prst="rect">
                <a:avLst/>
              </a:prstGeom>
              <a:blipFill>
                <a:blip r:embed="rId6"/>
                <a:stretch>
                  <a:fillRect b="-37143"/>
                </a:stretch>
              </a:blipFill>
            </p:spPr>
            <p:txBody>
              <a:bodyPr/>
              <a:lstStyle/>
              <a:p>
                <a:r>
                  <a:rPr lang="en-MY">
                    <a:noFill/>
                  </a:rPr>
                  <a:t> </a:t>
                </a:r>
              </a:p>
            </p:txBody>
          </p:sp>
        </mc:Fallback>
      </mc:AlternateContent>
      <p:sp>
        <p:nvSpPr>
          <p:cNvPr id="13" name="Right Arrow 12"/>
          <p:cNvSpPr/>
          <p:nvPr/>
        </p:nvSpPr>
        <p:spPr>
          <a:xfrm>
            <a:off x="6344193" y="1929360"/>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extBox 2"/>
          <p:cNvSpPr txBox="1"/>
          <p:nvPr/>
        </p:nvSpPr>
        <p:spPr>
          <a:xfrm>
            <a:off x="492981" y="763325"/>
            <a:ext cx="7776376" cy="800219"/>
          </a:xfrm>
          <a:prstGeom prst="rect">
            <a:avLst/>
          </a:prstGeom>
          <a:noFill/>
        </p:spPr>
        <p:txBody>
          <a:bodyPr wrap="square" rtlCol="0">
            <a:spAutoFit/>
          </a:bodyPr>
          <a:lstStyle/>
          <a:p>
            <a:pPr marL="285750" indent="-285750">
              <a:buFont typeface="Wingdings" panose="05000000000000000000" pitchFamily="2" charset="2"/>
              <a:buChar char="q"/>
            </a:pPr>
            <a:r>
              <a:rPr lang="en-US" sz="1600" dirty="0" smtClean="0">
                <a:latin typeface="Raleway" panose="020B0604020202020204" charset="0"/>
              </a:rPr>
              <a:t>It constructs DT, by finding for each node </a:t>
            </a:r>
            <a:r>
              <a:rPr lang="en-US" sz="1600" dirty="0">
                <a:latin typeface="Raleway" panose="020B0604020202020204" charset="0"/>
              </a:rPr>
              <a:t>attribute</a:t>
            </a:r>
            <a:r>
              <a:rPr lang="en-US" sz="1600" dirty="0" smtClean="0">
                <a:latin typeface="Raleway" panose="020B0604020202020204" charset="0"/>
              </a:rPr>
              <a:t> </a:t>
            </a:r>
            <a:r>
              <a:rPr lang="en-US" sz="1600" dirty="0">
                <a:latin typeface="Raleway" panose="020B0604020202020204" charset="0"/>
              </a:rPr>
              <a:t>that returns the highest information </a:t>
            </a:r>
            <a:r>
              <a:rPr lang="en-US" sz="1600" dirty="0" smtClean="0">
                <a:latin typeface="Raleway" panose="020B0604020202020204" charset="0"/>
              </a:rPr>
              <a:t>gain to split the data</a:t>
            </a:r>
            <a:endParaRPr lang="en-US" sz="1600" dirty="0">
              <a:latin typeface="Raleway" panose="020B0604020202020204" charset="0"/>
            </a:endParaRPr>
          </a:p>
          <a:p>
            <a:pPr marL="285750" indent="-285750">
              <a:buFont typeface="Wingdings" panose="05000000000000000000" pitchFamily="2" charset="2"/>
              <a:buChar char="q"/>
            </a:pPr>
            <a:endParaRPr lang="en-MY" dirty="0">
              <a:latin typeface="Raleway" panose="020B0604020202020204" charset="0"/>
            </a:endParaRPr>
          </a:p>
        </p:txBody>
      </p:sp>
      <p:sp>
        <p:nvSpPr>
          <p:cNvPr id="4" name="TextBox 3"/>
          <p:cNvSpPr txBox="1"/>
          <p:nvPr/>
        </p:nvSpPr>
        <p:spPr>
          <a:xfrm>
            <a:off x="6920601" y="3728917"/>
            <a:ext cx="2223399" cy="738664"/>
          </a:xfrm>
          <a:prstGeom prst="rect">
            <a:avLst/>
          </a:prstGeom>
          <a:noFill/>
        </p:spPr>
        <p:txBody>
          <a:bodyPr wrap="square" rtlCol="0">
            <a:spAutoFit/>
          </a:bodyPr>
          <a:lstStyle/>
          <a:p>
            <a:r>
              <a:rPr lang="en-US" dirty="0" smtClean="0">
                <a:solidFill>
                  <a:srgbClr val="C00000"/>
                </a:solidFill>
              </a:rPr>
              <a:t>Stopping condition</a:t>
            </a:r>
            <a:r>
              <a:rPr lang="en-US" dirty="0" smtClean="0"/>
              <a:t>: when data in each partition have same target class</a:t>
            </a:r>
            <a:endParaRPr lang="en-MY" dirty="0"/>
          </a:p>
        </p:txBody>
      </p:sp>
      <p:sp>
        <p:nvSpPr>
          <p:cNvPr id="14" name="Rectangle 13"/>
          <p:cNvSpPr/>
          <p:nvPr/>
        </p:nvSpPr>
        <p:spPr>
          <a:xfrm>
            <a:off x="419854" y="2285999"/>
            <a:ext cx="5367877" cy="120863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6711076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0" name="Picture 9">
            <a:extLst>
              <a:ext uri="{FF2B5EF4-FFF2-40B4-BE49-F238E27FC236}">
                <a16:creationId xmlns:a16="http://schemas.microsoft.com/office/drawing/2014/main" id="{AF70819B-585E-4BDA-8E85-B3BB6A26D1CA}"/>
              </a:ext>
            </a:extLst>
          </p:cNvPr>
          <p:cNvPicPr>
            <a:picLocks noChangeAspect="1"/>
          </p:cNvPicPr>
          <p:nvPr/>
        </p:nvPicPr>
        <p:blipFill rotWithShape="1">
          <a:blip r:embed="rId3"/>
          <a:srcRect l="3755"/>
          <a:stretch/>
        </p:blipFill>
        <p:spPr>
          <a:xfrm>
            <a:off x="243281" y="2316429"/>
            <a:ext cx="5964572" cy="2060794"/>
          </a:xfrm>
          <a:prstGeom prst="rect">
            <a:avLst/>
          </a:prstGeom>
        </p:spPr>
      </p:pic>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endParaRPr lang="en-GB" dirty="0"/>
          </a:p>
        </p:txBody>
      </p:sp>
      <p:pic>
        <p:nvPicPr>
          <p:cNvPr id="5" name="Picture 4">
            <a:extLst>
              <a:ext uri="{FF2B5EF4-FFF2-40B4-BE49-F238E27FC236}">
                <a16:creationId xmlns:a16="http://schemas.microsoft.com/office/drawing/2014/main" id="{F00A8B06-5AE2-44C2-82A5-59C7A6ECC95E}"/>
              </a:ext>
            </a:extLst>
          </p:cNvPr>
          <p:cNvPicPr>
            <a:picLocks noChangeAspect="1"/>
          </p:cNvPicPr>
          <p:nvPr/>
        </p:nvPicPr>
        <p:blipFill rotWithShape="1">
          <a:blip r:embed="rId4"/>
          <a:srcRect t="7522" b="3915"/>
          <a:stretch/>
        </p:blipFill>
        <p:spPr>
          <a:xfrm>
            <a:off x="5187847" y="766276"/>
            <a:ext cx="3880652" cy="2178260"/>
          </a:xfrm>
          <a:prstGeom prst="rect">
            <a:avLst/>
          </a:prstGeom>
        </p:spPr>
      </p:pic>
      <p:pic>
        <p:nvPicPr>
          <p:cNvPr id="13" name="Picture 12">
            <a:extLst>
              <a:ext uri="{FF2B5EF4-FFF2-40B4-BE49-F238E27FC236}">
                <a16:creationId xmlns:a16="http://schemas.microsoft.com/office/drawing/2014/main" id="{35D9A0A7-3AFE-4847-9462-436A6A5B17F3}"/>
              </a:ext>
            </a:extLst>
          </p:cNvPr>
          <p:cNvPicPr>
            <a:picLocks noChangeAspect="1"/>
          </p:cNvPicPr>
          <p:nvPr/>
        </p:nvPicPr>
        <p:blipFill rotWithShape="1">
          <a:blip r:embed="rId5"/>
          <a:srcRect l="20777" b="25540"/>
          <a:stretch/>
        </p:blipFill>
        <p:spPr>
          <a:xfrm>
            <a:off x="6863" y="795241"/>
            <a:ext cx="5064863" cy="630888"/>
          </a:xfrm>
          <a:prstGeom prst="rect">
            <a:avLst/>
          </a:prstGeom>
          <a:ln>
            <a:solidFill>
              <a:srgbClr val="FF6600"/>
            </a:solidFill>
          </a:ln>
        </p:spPr>
      </p:pic>
      <p:pic>
        <p:nvPicPr>
          <p:cNvPr id="14" name="Picture 13">
            <a:extLst>
              <a:ext uri="{FF2B5EF4-FFF2-40B4-BE49-F238E27FC236}">
                <a16:creationId xmlns:a16="http://schemas.microsoft.com/office/drawing/2014/main" id="{6DB0B3FF-A605-43AD-9105-EB892FEC1A0D}"/>
              </a:ext>
            </a:extLst>
          </p:cNvPr>
          <p:cNvPicPr>
            <a:picLocks noChangeAspect="1"/>
          </p:cNvPicPr>
          <p:nvPr/>
        </p:nvPicPr>
        <p:blipFill rotWithShape="1">
          <a:blip r:embed="rId6"/>
          <a:srcRect l="17358" b="21901"/>
          <a:stretch/>
        </p:blipFill>
        <p:spPr>
          <a:xfrm>
            <a:off x="34439" y="1539961"/>
            <a:ext cx="5037287" cy="630889"/>
          </a:xfrm>
          <a:prstGeom prst="rect">
            <a:avLst/>
          </a:prstGeom>
          <a:ln>
            <a:solidFill>
              <a:srgbClr val="FF6600"/>
            </a:solidFill>
          </a:ln>
        </p:spPr>
      </p:pic>
      <p:graphicFrame>
        <p:nvGraphicFramePr>
          <p:cNvPr id="7" name="Table 6">
            <a:extLst>
              <a:ext uri="{FF2B5EF4-FFF2-40B4-BE49-F238E27FC236}">
                <a16:creationId xmlns:a16="http://schemas.microsoft.com/office/drawing/2014/main" id="{C0F119E9-8C04-4E44-93B0-D7432D172D4A}"/>
              </a:ext>
            </a:extLst>
          </p:cNvPr>
          <p:cNvGraphicFramePr>
            <a:graphicFrameLocks noGrp="1"/>
          </p:cNvGraphicFramePr>
          <p:nvPr>
            <p:extLst>
              <p:ext uri="{D42A27DB-BD31-4B8C-83A1-F6EECF244321}">
                <p14:modId xmlns:p14="http://schemas.microsoft.com/office/powerpoint/2010/main" val="2205979363"/>
              </p:ext>
            </p:extLst>
          </p:nvPr>
        </p:nvGraphicFramePr>
        <p:xfrm>
          <a:off x="4772416" y="2944536"/>
          <a:ext cx="4346631" cy="1993592"/>
        </p:xfrm>
        <a:graphic>
          <a:graphicData uri="http://schemas.openxmlformats.org/drawingml/2006/table">
            <a:tbl>
              <a:tblPr firstRow="1" bandRow="1">
                <a:tableStyleId>{5C22544A-7EE6-4342-B048-85BDC9FD1C3A}</a:tableStyleId>
              </a:tblPr>
              <a:tblGrid>
                <a:gridCol w="989557">
                  <a:extLst>
                    <a:ext uri="{9D8B030D-6E8A-4147-A177-3AD203B41FA5}">
                      <a16:colId xmlns:a16="http://schemas.microsoft.com/office/drawing/2014/main" val="3456872321"/>
                    </a:ext>
                  </a:extLst>
                </a:gridCol>
                <a:gridCol w="1503123">
                  <a:extLst>
                    <a:ext uri="{9D8B030D-6E8A-4147-A177-3AD203B41FA5}">
                      <a16:colId xmlns:a16="http://schemas.microsoft.com/office/drawing/2014/main" val="2122841820"/>
                    </a:ext>
                  </a:extLst>
                </a:gridCol>
                <a:gridCol w="588723">
                  <a:extLst>
                    <a:ext uri="{9D8B030D-6E8A-4147-A177-3AD203B41FA5}">
                      <a16:colId xmlns:a16="http://schemas.microsoft.com/office/drawing/2014/main" val="3772786226"/>
                    </a:ext>
                  </a:extLst>
                </a:gridCol>
                <a:gridCol w="570270">
                  <a:extLst>
                    <a:ext uri="{9D8B030D-6E8A-4147-A177-3AD203B41FA5}">
                      <a16:colId xmlns:a16="http://schemas.microsoft.com/office/drawing/2014/main" val="2043827189"/>
                    </a:ext>
                  </a:extLst>
                </a:gridCol>
                <a:gridCol w="694958">
                  <a:extLst>
                    <a:ext uri="{9D8B030D-6E8A-4147-A177-3AD203B41FA5}">
                      <a16:colId xmlns:a16="http://schemas.microsoft.com/office/drawing/2014/main" val="2921757208"/>
                    </a:ext>
                  </a:extLst>
                </a:gridCol>
              </a:tblGrid>
              <a:tr h="377862">
                <a:tc gridSpan="2">
                  <a:txBody>
                    <a:bodyPr/>
                    <a:lstStyle/>
                    <a:p>
                      <a:pPr algn="ctr"/>
                      <a:endParaRPr lang="en-GB" dirty="0"/>
                    </a:p>
                  </a:txBody>
                  <a:tcPr/>
                </a:tc>
                <a:tc hMerge="1">
                  <a:txBody>
                    <a:bodyPr/>
                    <a:lstStyle/>
                    <a:p>
                      <a:pPr algn="ctr"/>
                      <a:endParaRPr lang="en-GB" dirty="0"/>
                    </a:p>
                  </a:txBody>
                  <a:tcPr/>
                </a:tc>
                <a:tc gridSpan="2">
                  <a:txBody>
                    <a:bodyPr/>
                    <a:lstStyle/>
                    <a:p>
                      <a:pPr algn="ctr"/>
                      <a:r>
                        <a:rPr lang="en-AU" dirty="0"/>
                        <a:t>Jog</a:t>
                      </a:r>
                      <a:endParaRPr lang="en-GB" dirty="0"/>
                    </a:p>
                  </a:txBody>
                  <a:tcPr/>
                </a:tc>
                <a:tc hMerge="1">
                  <a:txBody>
                    <a:bodyPr/>
                    <a:lstStyle/>
                    <a:p>
                      <a:endParaRPr lang="en-GB" dirty="0"/>
                    </a:p>
                  </a:txBody>
                  <a:tcPr/>
                </a:tc>
                <a:tc>
                  <a:txBody>
                    <a:bodyPr/>
                    <a:lstStyle/>
                    <a:p>
                      <a:pPr algn="ctr"/>
                      <a:endParaRPr lang="en-GB" dirty="0"/>
                    </a:p>
                  </a:txBody>
                  <a:tcPr/>
                </a:tc>
                <a:extLst>
                  <a:ext uri="{0D108BD9-81ED-4DB2-BD59-A6C34878D82A}">
                    <a16:rowId xmlns:a16="http://schemas.microsoft.com/office/drawing/2014/main" val="433301432"/>
                  </a:ext>
                </a:extLst>
              </a:tr>
              <a:tr h="316024">
                <a:tc gridSpan="2">
                  <a:txBody>
                    <a:bodyPr/>
                    <a:lstStyle/>
                    <a:p>
                      <a:pPr algn="ctr"/>
                      <a:endParaRPr lang="en-GB" dirty="0"/>
                    </a:p>
                  </a:txBody>
                  <a:tcPr/>
                </a:tc>
                <a:tc hMerge="1">
                  <a:txBody>
                    <a:bodyPr/>
                    <a:lstStyle/>
                    <a:p>
                      <a:pPr algn="ctr"/>
                      <a:endParaRPr lang="en-GB" dirty="0"/>
                    </a:p>
                  </a:txBody>
                  <a:tcPr/>
                </a:tc>
                <a:tc>
                  <a:txBody>
                    <a:bodyPr/>
                    <a:lstStyle/>
                    <a:p>
                      <a:pPr algn="ctr"/>
                      <a:r>
                        <a:rPr lang="en-AU" b="1" dirty="0"/>
                        <a:t>Yes</a:t>
                      </a:r>
                      <a:endParaRPr lang="en-GB" b="1" dirty="0"/>
                    </a:p>
                  </a:txBody>
                  <a:tcPr/>
                </a:tc>
                <a:tc>
                  <a:txBody>
                    <a:bodyPr/>
                    <a:lstStyle/>
                    <a:p>
                      <a:pPr algn="ctr"/>
                      <a:r>
                        <a:rPr lang="en-AU" b="1" dirty="0"/>
                        <a:t>No</a:t>
                      </a:r>
                      <a:endParaRPr lang="en-GB" b="1" dirty="0"/>
                    </a:p>
                  </a:txBody>
                  <a:tcPr/>
                </a:tc>
                <a:tc>
                  <a:txBody>
                    <a:bodyPr/>
                    <a:lstStyle/>
                    <a:p>
                      <a:pPr algn="ctr"/>
                      <a:endParaRPr lang="en-GB" dirty="0"/>
                    </a:p>
                  </a:txBody>
                  <a:tcPr/>
                </a:tc>
                <a:extLst>
                  <a:ext uri="{0D108BD9-81ED-4DB2-BD59-A6C34878D82A}">
                    <a16:rowId xmlns:a16="http://schemas.microsoft.com/office/drawing/2014/main" val="1483144222"/>
                  </a:ext>
                </a:extLst>
              </a:tr>
              <a:tr h="316024">
                <a:tc rowSpan="3">
                  <a:txBody>
                    <a:bodyPr/>
                    <a:lstStyle/>
                    <a:p>
                      <a:pPr algn="ctr"/>
                      <a:r>
                        <a:rPr lang="en-AU" b="1" dirty="0"/>
                        <a:t>Weather</a:t>
                      </a:r>
                      <a:endParaRPr lang="en-GB" b="1" dirty="0"/>
                    </a:p>
                  </a:txBody>
                  <a:tcPr anchor="ctr"/>
                </a:tc>
                <a:tc>
                  <a:txBody>
                    <a:bodyPr/>
                    <a:lstStyle/>
                    <a:p>
                      <a:pPr algn="ctr"/>
                      <a:r>
                        <a:rPr lang="en-AU" b="1" dirty="0"/>
                        <a:t>Fine</a:t>
                      </a:r>
                      <a:endParaRPr lang="en-GB" b="1" dirty="0"/>
                    </a:p>
                  </a:txBody>
                  <a:tcPr/>
                </a:tc>
                <a:tc>
                  <a:txBody>
                    <a:bodyPr/>
                    <a:lstStyle/>
                    <a:p>
                      <a:pPr algn="ctr"/>
                      <a:r>
                        <a:rPr lang="en-AU" dirty="0"/>
                        <a:t>4</a:t>
                      </a:r>
                      <a:endParaRPr lang="en-GB" dirty="0"/>
                    </a:p>
                  </a:txBody>
                  <a:tcPr/>
                </a:tc>
                <a:tc>
                  <a:txBody>
                    <a:bodyPr/>
                    <a:lstStyle/>
                    <a:p>
                      <a:pPr algn="ctr"/>
                      <a:r>
                        <a:rPr lang="en-AU" dirty="0"/>
                        <a:t>3</a:t>
                      </a:r>
                      <a:endParaRPr lang="en-GB" dirty="0"/>
                    </a:p>
                  </a:txBody>
                  <a:tcPr/>
                </a:tc>
                <a:tc>
                  <a:txBody>
                    <a:bodyPr/>
                    <a:lstStyle/>
                    <a:p>
                      <a:pPr algn="ctr"/>
                      <a:r>
                        <a:rPr lang="en-AU" dirty="0"/>
                        <a:t>7</a:t>
                      </a:r>
                      <a:endParaRPr lang="en-GB" dirty="0"/>
                    </a:p>
                  </a:txBody>
                  <a:tcPr/>
                </a:tc>
                <a:extLst>
                  <a:ext uri="{0D108BD9-81ED-4DB2-BD59-A6C34878D82A}">
                    <a16:rowId xmlns:a16="http://schemas.microsoft.com/office/drawing/2014/main" val="2810351764"/>
                  </a:ext>
                </a:extLst>
              </a:tr>
              <a:tr h="316024">
                <a:tc vMerge="1">
                  <a:txBody>
                    <a:bodyPr/>
                    <a:lstStyle/>
                    <a:p>
                      <a:pPr algn="ctr"/>
                      <a:endParaRPr lang="en-GB" dirty="0"/>
                    </a:p>
                  </a:txBody>
                  <a:tcPr/>
                </a:tc>
                <a:tc>
                  <a:txBody>
                    <a:bodyPr/>
                    <a:lstStyle/>
                    <a:p>
                      <a:pPr algn="ctr"/>
                      <a:r>
                        <a:rPr lang="en-AU" b="1" dirty="0"/>
                        <a:t>Shower</a:t>
                      </a:r>
                      <a:endParaRPr lang="en-GB" b="1" dirty="0"/>
                    </a:p>
                  </a:txBody>
                  <a:tcPr/>
                </a:tc>
                <a:tc>
                  <a:txBody>
                    <a:bodyPr/>
                    <a:lstStyle/>
                    <a:p>
                      <a:pPr algn="ctr"/>
                      <a:r>
                        <a:rPr lang="en-AU" dirty="0"/>
                        <a:t>1</a:t>
                      </a:r>
                      <a:endParaRPr lang="en-GB" dirty="0"/>
                    </a:p>
                  </a:txBody>
                  <a:tcPr/>
                </a:tc>
                <a:tc>
                  <a:txBody>
                    <a:bodyPr/>
                    <a:lstStyle/>
                    <a:p>
                      <a:pPr algn="ctr"/>
                      <a:r>
                        <a:rPr lang="en-AU" dirty="0"/>
                        <a:t>3</a:t>
                      </a:r>
                      <a:endParaRPr lang="en-GB" dirty="0"/>
                    </a:p>
                  </a:txBody>
                  <a:tcPr/>
                </a:tc>
                <a:tc>
                  <a:txBody>
                    <a:bodyPr/>
                    <a:lstStyle/>
                    <a:p>
                      <a:pPr algn="ctr"/>
                      <a:r>
                        <a:rPr lang="en-AU" dirty="0"/>
                        <a:t>4</a:t>
                      </a:r>
                      <a:endParaRPr lang="en-GB" dirty="0"/>
                    </a:p>
                  </a:txBody>
                  <a:tcPr/>
                </a:tc>
                <a:extLst>
                  <a:ext uri="{0D108BD9-81ED-4DB2-BD59-A6C34878D82A}">
                    <a16:rowId xmlns:a16="http://schemas.microsoft.com/office/drawing/2014/main" val="2841005835"/>
                  </a:ext>
                </a:extLst>
              </a:tr>
              <a:tr h="351634">
                <a:tc vMerge="1">
                  <a:txBody>
                    <a:bodyPr/>
                    <a:lstStyle/>
                    <a:p>
                      <a:pPr algn="ctr"/>
                      <a:endParaRPr lang="en-GB" dirty="0"/>
                    </a:p>
                  </a:txBody>
                  <a:tcPr/>
                </a:tc>
                <a:tc>
                  <a:txBody>
                    <a:bodyPr/>
                    <a:lstStyle/>
                    <a:p>
                      <a:pPr algn="ctr"/>
                      <a:r>
                        <a:rPr lang="en-AU" b="1" dirty="0"/>
                        <a:t>Thunderstorm</a:t>
                      </a:r>
                      <a:endParaRPr lang="en-GB" b="1" dirty="0"/>
                    </a:p>
                  </a:txBody>
                  <a:tcPr/>
                </a:tc>
                <a:tc>
                  <a:txBody>
                    <a:bodyPr/>
                    <a:lstStyle/>
                    <a:p>
                      <a:pPr algn="ctr"/>
                      <a:r>
                        <a:rPr lang="en-AU" dirty="0"/>
                        <a:t>0</a:t>
                      </a:r>
                      <a:endParaRPr lang="en-GB" dirty="0"/>
                    </a:p>
                  </a:txBody>
                  <a:tcPr/>
                </a:tc>
                <a:tc>
                  <a:txBody>
                    <a:bodyPr/>
                    <a:lstStyle/>
                    <a:p>
                      <a:pPr algn="ctr"/>
                      <a:r>
                        <a:rPr lang="en-AU" dirty="0"/>
                        <a:t>4</a:t>
                      </a:r>
                      <a:endParaRPr lang="en-GB" dirty="0"/>
                    </a:p>
                  </a:txBody>
                  <a:tcPr/>
                </a:tc>
                <a:tc>
                  <a:txBody>
                    <a:bodyPr/>
                    <a:lstStyle/>
                    <a:p>
                      <a:pPr algn="ctr"/>
                      <a:r>
                        <a:rPr lang="en-AU" dirty="0"/>
                        <a:t>4</a:t>
                      </a:r>
                      <a:endParaRPr lang="en-GB" dirty="0"/>
                    </a:p>
                  </a:txBody>
                  <a:tcPr/>
                </a:tc>
                <a:extLst>
                  <a:ext uri="{0D108BD9-81ED-4DB2-BD59-A6C34878D82A}">
                    <a16:rowId xmlns:a16="http://schemas.microsoft.com/office/drawing/2014/main" val="1558539653"/>
                  </a:ext>
                </a:extLst>
              </a:tr>
              <a:tr h="316024">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AU" dirty="0"/>
                        <a:t>15</a:t>
                      </a:r>
                      <a:endParaRPr lang="en-GB" dirty="0"/>
                    </a:p>
                  </a:txBody>
                  <a:tcPr/>
                </a:tc>
                <a:extLst>
                  <a:ext uri="{0D108BD9-81ED-4DB2-BD59-A6C34878D82A}">
                    <a16:rowId xmlns:a16="http://schemas.microsoft.com/office/drawing/2014/main" val="1034415236"/>
                  </a:ext>
                </a:extLst>
              </a:tr>
            </a:tbl>
          </a:graphicData>
        </a:graphic>
      </p:graphicFrame>
    </p:spTree>
    <p:extLst>
      <p:ext uri="{BB962C8B-B14F-4D97-AF65-F5344CB8AC3E}">
        <p14:creationId xmlns:p14="http://schemas.microsoft.com/office/powerpoint/2010/main" val="55967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0" name="Picture 9">
            <a:extLst>
              <a:ext uri="{FF2B5EF4-FFF2-40B4-BE49-F238E27FC236}">
                <a16:creationId xmlns:a16="http://schemas.microsoft.com/office/drawing/2014/main" id="{AF70819B-585E-4BDA-8E85-B3BB6A26D1CA}"/>
              </a:ext>
            </a:extLst>
          </p:cNvPr>
          <p:cNvPicPr>
            <a:picLocks noChangeAspect="1"/>
          </p:cNvPicPr>
          <p:nvPr/>
        </p:nvPicPr>
        <p:blipFill rotWithShape="1">
          <a:blip r:embed="rId3"/>
          <a:srcRect l="3755"/>
          <a:stretch/>
        </p:blipFill>
        <p:spPr>
          <a:xfrm>
            <a:off x="243281" y="2316429"/>
            <a:ext cx="5964572" cy="2060794"/>
          </a:xfrm>
          <a:prstGeom prst="rect">
            <a:avLst/>
          </a:prstGeom>
        </p:spPr>
      </p:pic>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endParaRPr lang="en-GB" dirty="0"/>
          </a:p>
        </p:txBody>
      </p:sp>
      <p:pic>
        <p:nvPicPr>
          <p:cNvPr id="5" name="Picture 4">
            <a:extLst>
              <a:ext uri="{FF2B5EF4-FFF2-40B4-BE49-F238E27FC236}">
                <a16:creationId xmlns:a16="http://schemas.microsoft.com/office/drawing/2014/main" id="{F00A8B06-5AE2-44C2-82A5-59C7A6ECC95E}"/>
              </a:ext>
            </a:extLst>
          </p:cNvPr>
          <p:cNvPicPr>
            <a:picLocks noChangeAspect="1"/>
          </p:cNvPicPr>
          <p:nvPr/>
        </p:nvPicPr>
        <p:blipFill rotWithShape="1">
          <a:blip r:embed="rId4"/>
          <a:srcRect t="7522" b="3915"/>
          <a:stretch/>
        </p:blipFill>
        <p:spPr>
          <a:xfrm>
            <a:off x="5187847" y="766276"/>
            <a:ext cx="3880652" cy="2178260"/>
          </a:xfrm>
          <a:prstGeom prst="rect">
            <a:avLst/>
          </a:prstGeom>
        </p:spPr>
      </p:pic>
      <p:pic>
        <p:nvPicPr>
          <p:cNvPr id="15" name="Picture 14">
            <a:extLst>
              <a:ext uri="{FF2B5EF4-FFF2-40B4-BE49-F238E27FC236}">
                <a16:creationId xmlns:a16="http://schemas.microsoft.com/office/drawing/2014/main" id="{21B29A3E-4C73-45BF-A40A-78EF97908ABF}"/>
              </a:ext>
            </a:extLst>
          </p:cNvPr>
          <p:cNvPicPr>
            <a:picLocks noChangeAspect="1"/>
          </p:cNvPicPr>
          <p:nvPr/>
        </p:nvPicPr>
        <p:blipFill>
          <a:blip r:embed="rId5"/>
          <a:srcRect l="16847" b="10188"/>
          <a:stretch>
            <a:fillRect/>
          </a:stretch>
        </p:blipFill>
        <p:spPr>
          <a:xfrm>
            <a:off x="445036" y="884837"/>
            <a:ext cx="4382595" cy="1254672"/>
          </a:xfrm>
          <a:prstGeom prst="rect">
            <a:avLst/>
          </a:prstGeom>
          <a:ln>
            <a:solidFill>
              <a:srgbClr val="FF6600"/>
            </a:solidFill>
          </a:ln>
        </p:spPr>
      </p:pic>
      <p:graphicFrame>
        <p:nvGraphicFramePr>
          <p:cNvPr id="6" name="Table 5">
            <a:extLst>
              <a:ext uri="{FF2B5EF4-FFF2-40B4-BE49-F238E27FC236}">
                <a16:creationId xmlns:a16="http://schemas.microsoft.com/office/drawing/2014/main" id="{ACF74974-82F4-40EB-95B1-7A30586A01F5}"/>
              </a:ext>
            </a:extLst>
          </p:cNvPr>
          <p:cNvGraphicFramePr>
            <a:graphicFrameLocks noGrp="1"/>
          </p:cNvGraphicFramePr>
          <p:nvPr>
            <p:extLst>
              <p:ext uri="{D42A27DB-BD31-4B8C-83A1-F6EECF244321}">
                <p14:modId xmlns:p14="http://schemas.microsoft.com/office/powerpoint/2010/main" val="3987572360"/>
              </p:ext>
            </p:extLst>
          </p:nvPr>
        </p:nvGraphicFramePr>
        <p:xfrm>
          <a:off x="4772416" y="2944536"/>
          <a:ext cx="4346631" cy="1993592"/>
        </p:xfrm>
        <a:graphic>
          <a:graphicData uri="http://schemas.openxmlformats.org/drawingml/2006/table">
            <a:tbl>
              <a:tblPr firstRow="1" bandRow="1">
                <a:tableStyleId>{5C22544A-7EE6-4342-B048-85BDC9FD1C3A}</a:tableStyleId>
              </a:tblPr>
              <a:tblGrid>
                <a:gridCol w="989557">
                  <a:extLst>
                    <a:ext uri="{9D8B030D-6E8A-4147-A177-3AD203B41FA5}">
                      <a16:colId xmlns:a16="http://schemas.microsoft.com/office/drawing/2014/main" val="3456872321"/>
                    </a:ext>
                  </a:extLst>
                </a:gridCol>
                <a:gridCol w="1503123">
                  <a:extLst>
                    <a:ext uri="{9D8B030D-6E8A-4147-A177-3AD203B41FA5}">
                      <a16:colId xmlns:a16="http://schemas.microsoft.com/office/drawing/2014/main" val="2122841820"/>
                    </a:ext>
                  </a:extLst>
                </a:gridCol>
                <a:gridCol w="588723">
                  <a:extLst>
                    <a:ext uri="{9D8B030D-6E8A-4147-A177-3AD203B41FA5}">
                      <a16:colId xmlns:a16="http://schemas.microsoft.com/office/drawing/2014/main" val="3772786226"/>
                    </a:ext>
                  </a:extLst>
                </a:gridCol>
                <a:gridCol w="570270">
                  <a:extLst>
                    <a:ext uri="{9D8B030D-6E8A-4147-A177-3AD203B41FA5}">
                      <a16:colId xmlns:a16="http://schemas.microsoft.com/office/drawing/2014/main" val="2043827189"/>
                    </a:ext>
                  </a:extLst>
                </a:gridCol>
                <a:gridCol w="694958">
                  <a:extLst>
                    <a:ext uri="{9D8B030D-6E8A-4147-A177-3AD203B41FA5}">
                      <a16:colId xmlns:a16="http://schemas.microsoft.com/office/drawing/2014/main" val="2921757208"/>
                    </a:ext>
                  </a:extLst>
                </a:gridCol>
              </a:tblGrid>
              <a:tr h="377862">
                <a:tc gridSpan="2">
                  <a:txBody>
                    <a:bodyPr/>
                    <a:lstStyle/>
                    <a:p>
                      <a:pPr algn="ctr"/>
                      <a:endParaRPr lang="en-GB" dirty="0"/>
                    </a:p>
                  </a:txBody>
                  <a:tcPr/>
                </a:tc>
                <a:tc hMerge="1">
                  <a:txBody>
                    <a:bodyPr/>
                    <a:lstStyle/>
                    <a:p>
                      <a:pPr algn="ctr"/>
                      <a:endParaRPr lang="en-GB" dirty="0"/>
                    </a:p>
                  </a:txBody>
                  <a:tcPr/>
                </a:tc>
                <a:tc gridSpan="2">
                  <a:txBody>
                    <a:bodyPr/>
                    <a:lstStyle/>
                    <a:p>
                      <a:pPr algn="ctr"/>
                      <a:r>
                        <a:rPr lang="en-AU" dirty="0"/>
                        <a:t>Jog</a:t>
                      </a:r>
                      <a:endParaRPr lang="en-GB" dirty="0"/>
                    </a:p>
                  </a:txBody>
                  <a:tcPr/>
                </a:tc>
                <a:tc hMerge="1">
                  <a:txBody>
                    <a:bodyPr/>
                    <a:lstStyle/>
                    <a:p>
                      <a:endParaRPr lang="en-GB" dirty="0"/>
                    </a:p>
                  </a:txBody>
                  <a:tcPr/>
                </a:tc>
                <a:tc>
                  <a:txBody>
                    <a:bodyPr/>
                    <a:lstStyle/>
                    <a:p>
                      <a:pPr algn="ctr"/>
                      <a:endParaRPr lang="en-GB" dirty="0"/>
                    </a:p>
                  </a:txBody>
                  <a:tcPr/>
                </a:tc>
                <a:extLst>
                  <a:ext uri="{0D108BD9-81ED-4DB2-BD59-A6C34878D82A}">
                    <a16:rowId xmlns:a16="http://schemas.microsoft.com/office/drawing/2014/main" val="433301432"/>
                  </a:ext>
                </a:extLst>
              </a:tr>
              <a:tr h="316024">
                <a:tc gridSpan="2">
                  <a:txBody>
                    <a:bodyPr/>
                    <a:lstStyle/>
                    <a:p>
                      <a:pPr algn="ctr"/>
                      <a:endParaRPr lang="en-GB" dirty="0"/>
                    </a:p>
                  </a:txBody>
                  <a:tcPr/>
                </a:tc>
                <a:tc hMerge="1">
                  <a:txBody>
                    <a:bodyPr/>
                    <a:lstStyle/>
                    <a:p>
                      <a:pPr algn="ctr"/>
                      <a:endParaRPr lang="en-GB" dirty="0"/>
                    </a:p>
                  </a:txBody>
                  <a:tcPr/>
                </a:tc>
                <a:tc>
                  <a:txBody>
                    <a:bodyPr/>
                    <a:lstStyle/>
                    <a:p>
                      <a:pPr algn="ctr"/>
                      <a:r>
                        <a:rPr lang="en-AU" b="1" dirty="0"/>
                        <a:t>Yes</a:t>
                      </a:r>
                      <a:endParaRPr lang="en-GB" b="1" dirty="0"/>
                    </a:p>
                  </a:txBody>
                  <a:tcPr/>
                </a:tc>
                <a:tc>
                  <a:txBody>
                    <a:bodyPr/>
                    <a:lstStyle/>
                    <a:p>
                      <a:pPr algn="ctr"/>
                      <a:r>
                        <a:rPr lang="en-AU" b="1" dirty="0"/>
                        <a:t>No</a:t>
                      </a:r>
                      <a:endParaRPr lang="en-GB" b="1" dirty="0"/>
                    </a:p>
                  </a:txBody>
                  <a:tcPr/>
                </a:tc>
                <a:tc>
                  <a:txBody>
                    <a:bodyPr/>
                    <a:lstStyle/>
                    <a:p>
                      <a:pPr algn="ctr"/>
                      <a:endParaRPr lang="en-GB" dirty="0"/>
                    </a:p>
                  </a:txBody>
                  <a:tcPr/>
                </a:tc>
                <a:extLst>
                  <a:ext uri="{0D108BD9-81ED-4DB2-BD59-A6C34878D82A}">
                    <a16:rowId xmlns:a16="http://schemas.microsoft.com/office/drawing/2014/main" val="1483144222"/>
                  </a:ext>
                </a:extLst>
              </a:tr>
              <a:tr h="316024">
                <a:tc rowSpan="3">
                  <a:txBody>
                    <a:bodyPr/>
                    <a:lstStyle/>
                    <a:p>
                      <a:pPr algn="ctr"/>
                      <a:r>
                        <a:rPr lang="en-AU" b="1" dirty="0"/>
                        <a:t>Weather</a:t>
                      </a:r>
                      <a:endParaRPr lang="en-GB" b="1" dirty="0"/>
                    </a:p>
                  </a:txBody>
                  <a:tcPr anchor="ctr"/>
                </a:tc>
                <a:tc>
                  <a:txBody>
                    <a:bodyPr/>
                    <a:lstStyle/>
                    <a:p>
                      <a:pPr algn="ctr"/>
                      <a:r>
                        <a:rPr lang="en-AU" b="1" dirty="0"/>
                        <a:t>Fine</a:t>
                      </a:r>
                      <a:endParaRPr lang="en-GB" b="1" dirty="0"/>
                    </a:p>
                  </a:txBody>
                  <a:tcPr/>
                </a:tc>
                <a:tc>
                  <a:txBody>
                    <a:bodyPr/>
                    <a:lstStyle/>
                    <a:p>
                      <a:pPr algn="ctr"/>
                      <a:r>
                        <a:rPr lang="en-AU" dirty="0"/>
                        <a:t>4</a:t>
                      </a:r>
                      <a:endParaRPr lang="en-GB" dirty="0"/>
                    </a:p>
                  </a:txBody>
                  <a:tcPr/>
                </a:tc>
                <a:tc>
                  <a:txBody>
                    <a:bodyPr/>
                    <a:lstStyle/>
                    <a:p>
                      <a:pPr algn="ctr"/>
                      <a:r>
                        <a:rPr lang="en-AU" dirty="0"/>
                        <a:t>3</a:t>
                      </a:r>
                      <a:endParaRPr lang="en-GB" dirty="0"/>
                    </a:p>
                  </a:txBody>
                  <a:tcPr/>
                </a:tc>
                <a:tc>
                  <a:txBody>
                    <a:bodyPr/>
                    <a:lstStyle/>
                    <a:p>
                      <a:pPr algn="ctr"/>
                      <a:r>
                        <a:rPr lang="en-AU" dirty="0"/>
                        <a:t>7</a:t>
                      </a:r>
                      <a:endParaRPr lang="en-GB" dirty="0"/>
                    </a:p>
                  </a:txBody>
                  <a:tcPr/>
                </a:tc>
                <a:extLst>
                  <a:ext uri="{0D108BD9-81ED-4DB2-BD59-A6C34878D82A}">
                    <a16:rowId xmlns:a16="http://schemas.microsoft.com/office/drawing/2014/main" val="2810351764"/>
                  </a:ext>
                </a:extLst>
              </a:tr>
              <a:tr h="316024">
                <a:tc vMerge="1">
                  <a:txBody>
                    <a:bodyPr/>
                    <a:lstStyle/>
                    <a:p>
                      <a:pPr algn="ctr"/>
                      <a:endParaRPr lang="en-GB" dirty="0"/>
                    </a:p>
                  </a:txBody>
                  <a:tcPr/>
                </a:tc>
                <a:tc>
                  <a:txBody>
                    <a:bodyPr/>
                    <a:lstStyle/>
                    <a:p>
                      <a:pPr algn="ctr"/>
                      <a:r>
                        <a:rPr lang="en-AU" b="1" dirty="0"/>
                        <a:t>Shower</a:t>
                      </a:r>
                      <a:endParaRPr lang="en-GB" b="1" dirty="0"/>
                    </a:p>
                  </a:txBody>
                  <a:tcPr/>
                </a:tc>
                <a:tc>
                  <a:txBody>
                    <a:bodyPr/>
                    <a:lstStyle/>
                    <a:p>
                      <a:pPr algn="ctr"/>
                      <a:r>
                        <a:rPr lang="en-AU" dirty="0"/>
                        <a:t>1</a:t>
                      </a:r>
                      <a:endParaRPr lang="en-GB" dirty="0"/>
                    </a:p>
                  </a:txBody>
                  <a:tcPr/>
                </a:tc>
                <a:tc>
                  <a:txBody>
                    <a:bodyPr/>
                    <a:lstStyle/>
                    <a:p>
                      <a:pPr algn="ctr"/>
                      <a:r>
                        <a:rPr lang="en-AU" dirty="0"/>
                        <a:t>3</a:t>
                      </a:r>
                      <a:endParaRPr lang="en-GB" dirty="0"/>
                    </a:p>
                  </a:txBody>
                  <a:tcPr/>
                </a:tc>
                <a:tc>
                  <a:txBody>
                    <a:bodyPr/>
                    <a:lstStyle/>
                    <a:p>
                      <a:pPr algn="ctr"/>
                      <a:r>
                        <a:rPr lang="en-AU" dirty="0"/>
                        <a:t>4</a:t>
                      </a:r>
                      <a:endParaRPr lang="en-GB" dirty="0"/>
                    </a:p>
                  </a:txBody>
                  <a:tcPr/>
                </a:tc>
                <a:extLst>
                  <a:ext uri="{0D108BD9-81ED-4DB2-BD59-A6C34878D82A}">
                    <a16:rowId xmlns:a16="http://schemas.microsoft.com/office/drawing/2014/main" val="2841005835"/>
                  </a:ext>
                </a:extLst>
              </a:tr>
              <a:tr h="351634">
                <a:tc vMerge="1">
                  <a:txBody>
                    <a:bodyPr/>
                    <a:lstStyle/>
                    <a:p>
                      <a:pPr algn="ctr"/>
                      <a:endParaRPr lang="en-GB" dirty="0"/>
                    </a:p>
                  </a:txBody>
                  <a:tcPr/>
                </a:tc>
                <a:tc>
                  <a:txBody>
                    <a:bodyPr/>
                    <a:lstStyle/>
                    <a:p>
                      <a:pPr algn="ctr"/>
                      <a:r>
                        <a:rPr lang="en-AU" b="1" dirty="0"/>
                        <a:t>Thunderstorm</a:t>
                      </a:r>
                      <a:endParaRPr lang="en-GB" b="1" dirty="0"/>
                    </a:p>
                  </a:txBody>
                  <a:tcPr/>
                </a:tc>
                <a:tc>
                  <a:txBody>
                    <a:bodyPr/>
                    <a:lstStyle/>
                    <a:p>
                      <a:pPr algn="ctr"/>
                      <a:r>
                        <a:rPr lang="en-AU" dirty="0"/>
                        <a:t>0</a:t>
                      </a:r>
                      <a:endParaRPr lang="en-GB" dirty="0"/>
                    </a:p>
                  </a:txBody>
                  <a:tcPr/>
                </a:tc>
                <a:tc>
                  <a:txBody>
                    <a:bodyPr/>
                    <a:lstStyle/>
                    <a:p>
                      <a:pPr algn="ctr"/>
                      <a:r>
                        <a:rPr lang="en-AU" dirty="0"/>
                        <a:t>4</a:t>
                      </a:r>
                      <a:endParaRPr lang="en-GB" dirty="0"/>
                    </a:p>
                  </a:txBody>
                  <a:tcPr/>
                </a:tc>
                <a:tc>
                  <a:txBody>
                    <a:bodyPr/>
                    <a:lstStyle/>
                    <a:p>
                      <a:pPr algn="ctr"/>
                      <a:r>
                        <a:rPr lang="en-AU" dirty="0"/>
                        <a:t>4</a:t>
                      </a:r>
                      <a:endParaRPr lang="en-GB" dirty="0"/>
                    </a:p>
                  </a:txBody>
                  <a:tcPr/>
                </a:tc>
                <a:extLst>
                  <a:ext uri="{0D108BD9-81ED-4DB2-BD59-A6C34878D82A}">
                    <a16:rowId xmlns:a16="http://schemas.microsoft.com/office/drawing/2014/main" val="1558539653"/>
                  </a:ext>
                </a:extLst>
              </a:tr>
              <a:tr h="316024">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AU" dirty="0"/>
                        <a:t>15</a:t>
                      </a:r>
                      <a:endParaRPr lang="en-GB" dirty="0"/>
                    </a:p>
                  </a:txBody>
                  <a:tcPr/>
                </a:tc>
                <a:extLst>
                  <a:ext uri="{0D108BD9-81ED-4DB2-BD59-A6C34878D82A}">
                    <a16:rowId xmlns:a16="http://schemas.microsoft.com/office/drawing/2014/main" val="1034415236"/>
                  </a:ext>
                </a:extLst>
              </a:tr>
            </a:tbl>
          </a:graphicData>
        </a:graphic>
      </p:graphicFrame>
    </p:spTree>
    <p:extLst>
      <p:ext uri="{BB962C8B-B14F-4D97-AF65-F5344CB8AC3E}">
        <p14:creationId xmlns:p14="http://schemas.microsoft.com/office/powerpoint/2010/main" val="3966554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0" name="Picture 9">
            <a:extLst>
              <a:ext uri="{FF2B5EF4-FFF2-40B4-BE49-F238E27FC236}">
                <a16:creationId xmlns:a16="http://schemas.microsoft.com/office/drawing/2014/main" id="{AF70819B-585E-4BDA-8E85-B3BB6A26D1CA}"/>
              </a:ext>
            </a:extLst>
          </p:cNvPr>
          <p:cNvPicPr>
            <a:picLocks noChangeAspect="1"/>
          </p:cNvPicPr>
          <p:nvPr/>
        </p:nvPicPr>
        <p:blipFill rotWithShape="1">
          <a:blip r:embed="rId3"/>
          <a:srcRect l="3755"/>
          <a:stretch/>
        </p:blipFill>
        <p:spPr>
          <a:xfrm>
            <a:off x="243281" y="2316429"/>
            <a:ext cx="5964572" cy="2060794"/>
          </a:xfrm>
          <a:prstGeom prst="rect">
            <a:avLst/>
          </a:prstGeom>
        </p:spPr>
      </p:pic>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endParaRPr lang="en-GB" dirty="0"/>
          </a:p>
        </p:txBody>
      </p:sp>
      <p:pic>
        <p:nvPicPr>
          <p:cNvPr id="5" name="Picture 4">
            <a:extLst>
              <a:ext uri="{FF2B5EF4-FFF2-40B4-BE49-F238E27FC236}">
                <a16:creationId xmlns:a16="http://schemas.microsoft.com/office/drawing/2014/main" id="{F00A8B06-5AE2-44C2-82A5-59C7A6ECC95E}"/>
              </a:ext>
            </a:extLst>
          </p:cNvPr>
          <p:cNvPicPr>
            <a:picLocks noChangeAspect="1"/>
          </p:cNvPicPr>
          <p:nvPr/>
        </p:nvPicPr>
        <p:blipFill rotWithShape="1">
          <a:blip r:embed="rId4"/>
          <a:srcRect t="7522" b="3915"/>
          <a:stretch/>
        </p:blipFill>
        <p:spPr>
          <a:xfrm>
            <a:off x="5187847" y="766276"/>
            <a:ext cx="3880652" cy="2178260"/>
          </a:xfrm>
          <a:prstGeom prst="rect">
            <a:avLst/>
          </a:prstGeom>
        </p:spPr>
      </p:pic>
      <p:pic>
        <p:nvPicPr>
          <p:cNvPr id="6" name="Picture 5">
            <a:extLst>
              <a:ext uri="{FF2B5EF4-FFF2-40B4-BE49-F238E27FC236}">
                <a16:creationId xmlns:a16="http://schemas.microsoft.com/office/drawing/2014/main" id="{3E88F367-A8BB-4B06-A9EE-915B86F7A053}"/>
              </a:ext>
            </a:extLst>
          </p:cNvPr>
          <p:cNvPicPr>
            <a:picLocks noChangeAspect="1"/>
          </p:cNvPicPr>
          <p:nvPr/>
        </p:nvPicPr>
        <p:blipFill>
          <a:blip r:embed="rId5"/>
          <a:srcRect l="11861" b="18053"/>
          <a:stretch>
            <a:fillRect/>
          </a:stretch>
        </p:blipFill>
        <p:spPr>
          <a:xfrm>
            <a:off x="75501" y="1033557"/>
            <a:ext cx="5112346" cy="778841"/>
          </a:xfrm>
          <a:prstGeom prst="rect">
            <a:avLst/>
          </a:prstGeom>
          <a:ln>
            <a:solidFill>
              <a:srgbClr val="FF6600"/>
            </a:solidFill>
          </a:ln>
        </p:spPr>
      </p:pic>
    </p:spTree>
    <p:extLst>
      <p:ext uri="{BB962C8B-B14F-4D97-AF65-F5344CB8AC3E}">
        <p14:creationId xmlns:p14="http://schemas.microsoft.com/office/powerpoint/2010/main" val="631267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endParaRPr lang="en-GB" dirty="0"/>
          </a:p>
        </p:txBody>
      </p:sp>
      <p:pic>
        <p:nvPicPr>
          <p:cNvPr id="7" name="Picture 6">
            <a:extLst>
              <a:ext uri="{FF2B5EF4-FFF2-40B4-BE49-F238E27FC236}">
                <a16:creationId xmlns:a16="http://schemas.microsoft.com/office/drawing/2014/main" id="{3BBBC986-3E63-4445-A904-EAC86DFA9C99}"/>
              </a:ext>
            </a:extLst>
          </p:cNvPr>
          <p:cNvPicPr>
            <a:picLocks noChangeAspect="1"/>
          </p:cNvPicPr>
          <p:nvPr/>
        </p:nvPicPr>
        <p:blipFill>
          <a:blip r:embed="rId3"/>
          <a:srcRect l="2555" b="11799"/>
          <a:stretch>
            <a:fillRect/>
          </a:stretch>
        </p:blipFill>
        <p:spPr>
          <a:xfrm>
            <a:off x="0" y="1846370"/>
            <a:ext cx="5981350" cy="2530854"/>
          </a:xfrm>
          <a:prstGeom prst="rect">
            <a:avLst/>
          </a:prstGeom>
        </p:spPr>
      </p:pic>
      <p:pic>
        <p:nvPicPr>
          <p:cNvPr id="5" name="Picture 4">
            <a:extLst>
              <a:ext uri="{FF2B5EF4-FFF2-40B4-BE49-F238E27FC236}">
                <a16:creationId xmlns:a16="http://schemas.microsoft.com/office/drawing/2014/main" id="{F00A8B06-5AE2-44C2-82A5-59C7A6ECC95E}"/>
              </a:ext>
            </a:extLst>
          </p:cNvPr>
          <p:cNvPicPr>
            <a:picLocks noChangeAspect="1"/>
          </p:cNvPicPr>
          <p:nvPr/>
        </p:nvPicPr>
        <p:blipFill rotWithShape="1">
          <a:blip r:embed="rId4"/>
          <a:srcRect t="7522" b="3915"/>
          <a:stretch/>
        </p:blipFill>
        <p:spPr>
          <a:xfrm>
            <a:off x="5187847" y="766276"/>
            <a:ext cx="3880652" cy="2178260"/>
          </a:xfrm>
          <a:prstGeom prst="rect">
            <a:avLst/>
          </a:prstGeom>
        </p:spPr>
      </p:pic>
      <p:graphicFrame>
        <p:nvGraphicFramePr>
          <p:cNvPr id="6" name="Table 5">
            <a:extLst>
              <a:ext uri="{FF2B5EF4-FFF2-40B4-BE49-F238E27FC236}">
                <a16:creationId xmlns:a16="http://schemas.microsoft.com/office/drawing/2014/main" id="{2EA944DF-4EC5-484B-9D99-6D04E7E89D1B}"/>
              </a:ext>
            </a:extLst>
          </p:cNvPr>
          <p:cNvGraphicFramePr>
            <a:graphicFrameLocks noGrp="1"/>
          </p:cNvGraphicFramePr>
          <p:nvPr>
            <p:extLst>
              <p:ext uri="{D42A27DB-BD31-4B8C-83A1-F6EECF244321}">
                <p14:modId xmlns:p14="http://schemas.microsoft.com/office/powerpoint/2010/main" val="1283212903"/>
              </p:ext>
            </p:extLst>
          </p:nvPr>
        </p:nvGraphicFramePr>
        <p:xfrm>
          <a:off x="5060514" y="3295264"/>
          <a:ext cx="4068000" cy="1862267"/>
        </p:xfrm>
        <a:graphic>
          <a:graphicData uri="http://schemas.openxmlformats.org/drawingml/2006/table">
            <a:tbl>
              <a:tblPr firstRow="1" bandRow="1">
                <a:tableStyleId>{5C22544A-7EE6-4342-B048-85BDC9FD1C3A}</a:tableStyleId>
              </a:tblPr>
              <a:tblGrid>
                <a:gridCol w="1289537">
                  <a:extLst>
                    <a:ext uri="{9D8B030D-6E8A-4147-A177-3AD203B41FA5}">
                      <a16:colId xmlns:a16="http://schemas.microsoft.com/office/drawing/2014/main" val="3456872321"/>
                    </a:ext>
                  </a:extLst>
                </a:gridCol>
                <a:gridCol w="1043356">
                  <a:extLst>
                    <a:ext uri="{9D8B030D-6E8A-4147-A177-3AD203B41FA5}">
                      <a16:colId xmlns:a16="http://schemas.microsoft.com/office/drawing/2014/main" val="2122841820"/>
                    </a:ext>
                  </a:extLst>
                </a:gridCol>
                <a:gridCol w="550984">
                  <a:extLst>
                    <a:ext uri="{9D8B030D-6E8A-4147-A177-3AD203B41FA5}">
                      <a16:colId xmlns:a16="http://schemas.microsoft.com/office/drawing/2014/main" val="3772786226"/>
                    </a:ext>
                  </a:extLst>
                </a:gridCol>
                <a:gridCol w="533715">
                  <a:extLst>
                    <a:ext uri="{9D8B030D-6E8A-4147-A177-3AD203B41FA5}">
                      <a16:colId xmlns:a16="http://schemas.microsoft.com/office/drawing/2014/main" val="2043827189"/>
                    </a:ext>
                  </a:extLst>
                </a:gridCol>
                <a:gridCol w="650408">
                  <a:extLst>
                    <a:ext uri="{9D8B030D-6E8A-4147-A177-3AD203B41FA5}">
                      <a16:colId xmlns:a16="http://schemas.microsoft.com/office/drawing/2014/main" val="2921757208"/>
                    </a:ext>
                  </a:extLst>
                </a:gridCol>
              </a:tblGrid>
              <a:tr h="333094">
                <a:tc gridSpan="2">
                  <a:txBody>
                    <a:bodyPr/>
                    <a:lstStyle/>
                    <a:p>
                      <a:pPr algn="ctr"/>
                      <a:endParaRPr lang="en-GB" dirty="0"/>
                    </a:p>
                  </a:txBody>
                  <a:tcPr/>
                </a:tc>
                <a:tc hMerge="1">
                  <a:txBody>
                    <a:bodyPr/>
                    <a:lstStyle/>
                    <a:p>
                      <a:pPr algn="ctr"/>
                      <a:endParaRPr lang="en-GB" dirty="0"/>
                    </a:p>
                  </a:txBody>
                  <a:tcPr/>
                </a:tc>
                <a:tc gridSpan="2">
                  <a:txBody>
                    <a:bodyPr/>
                    <a:lstStyle/>
                    <a:p>
                      <a:pPr algn="ctr"/>
                      <a:r>
                        <a:rPr lang="en-AU" dirty="0"/>
                        <a:t>Jog</a:t>
                      </a:r>
                      <a:endParaRPr lang="en-GB" dirty="0"/>
                    </a:p>
                  </a:txBody>
                  <a:tcPr/>
                </a:tc>
                <a:tc hMerge="1">
                  <a:txBody>
                    <a:bodyPr/>
                    <a:lstStyle/>
                    <a:p>
                      <a:endParaRPr lang="en-GB" dirty="0"/>
                    </a:p>
                  </a:txBody>
                  <a:tcPr/>
                </a:tc>
                <a:tc>
                  <a:txBody>
                    <a:bodyPr/>
                    <a:lstStyle/>
                    <a:p>
                      <a:pPr algn="ctr"/>
                      <a:endParaRPr lang="en-GB" dirty="0"/>
                    </a:p>
                  </a:txBody>
                  <a:tcPr/>
                </a:tc>
                <a:extLst>
                  <a:ext uri="{0D108BD9-81ED-4DB2-BD59-A6C34878D82A}">
                    <a16:rowId xmlns:a16="http://schemas.microsoft.com/office/drawing/2014/main" val="433301432"/>
                  </a:ext>
                </a:extLst>
              </a:tr>
              <a:tr h="298233">
                <a:tc gridSpan="2">
                  <a:txBody>
                    <a:bodyPr/>
                    <a:lstStyle/>
                    <a:p>
                      <a:pPr algn="ctr"/>
                      <a:endParaRPr lang="en-GB" dirty="0"/>
                    </a:p>
                  </a:txBody>
                  <a:tcPr/>
                </a:tc>
                <a:tc hMerge="1">
                  <a:txBody>
                    <a:bodyPr/>
                    <a:lstStyle/>
                    <a:p>
                      <a:pPr algn="ctr"/>
                      <a:endParaRPr lang="en-GB" dirty="0"/>
                    </a:p>
                  </a:txBody>
                  <a:tcPr/>
                </a:tc>
                <a:tc>
                  <a:txBody>
                    <a:bodyPr/>
                    <a:lstStyle/>
                    <a:p>
                      <a:pPr algn="ctr"/>
                      <a:r>
                        <a:rPr lang="en-AU" b="1" dirty="0"/>
                        <a:t>Yes</a:t>
                      </a:r>
                      <a:endParaRPr lang="en-GB" b="1" dirty="0"/>
                    </a:p>
                  </a:txBody>
                  <a:tcPr/>
                </a:tc>
                <a:tc>
                  <a:txBody>
                    <a:bodyPr/>
                    <a:lstStyle/>
                    <a:p>
                      <a:pPr algn="ctr"/>
                      <a:r>
                        <a:rPr lang="en-AU" b="1" dirty="0"/>
                        <a:t>No</a:t>
                      </a:r>
                      <a:endParaRPr lang="en-GB" b="1" dirty="0"/>
                    </a:p>
                  </a:txBody>
                  <a:tcPr/>
                </a:tc>
                <a:tc>
                  <a:txBody>
                    <a:bodyPr/>
                    <a:lstStyle/>
                    <a:p>
                      <a:pPr algn="ctr"/>
                      <a:endParaRPr lang="en-GB" dirty="0"/>
                    </a:p>
                  </a:txBody>
                  <a:tcPr/>
                </a:tc>
                <a:extLst>
                  <a:ext uri="{0D108BD9-81ED-4DB2-BD59-A6C34878D82A}">
                    <a16:rowId xmlns:a16="http://schemas.microsoft.com/office/drawing/2014/main" val="1483144222"/>
                  </a:ext>
                </a:extLst>
              </a:tr>
              <a:tr h="298233">
                <a:tc rowSpan="3">
                  <a:txBody>
                    <a:bodyPr/>
                    <a:lstStyle/>
                    <a:p>
                      <a:pPr algn="ctr"/>
                      <a:r>
                        <a:rPr lang="en-AU" b="1" dirty="0"/>
                        <a:t>Temperature</a:t>
                      </a:r>
                      <a:endParaRPr lang="en-GB" b="1" dirty="0"/>
                    </a:p>
                  </a:txBody>
                  <a:tcPr anchor="ctr"/>
                </a:tc>
                <a:tc>
                  <a:txBody>
                    <a:bodyPr/>
                    <a:lstStyle/>
                    <a:p>
                      <a:pPr algn="ctr"/>
                      <a:r>
                        <a:rPr lang="en-AU" b="1" dirty="0"/>
                        <a:t>Hot</a:t>
                      </a:r>
                      <a:endParaRPr lang="en-GB" b="1" dirty="0"/>
                    </a:p>
                  </a:txBody>
                  <a:tcPr/>
                </a:tc>
                <a:tc>
                  <a:txBody>
                    <a:bodyPr/>
                    <a:lstStyle/>
                    <a:p>
                      <a:pPr algn="ctr"/>
                      <a:r>
                        <a:rPr lang="en-AU" dirty="0"/>
                        <a:t>2</a:t>
                      </a:r>
                      <a:endParaRPr lang="en-GB" dirty="0"/>
                    </a:p>
                  </a:txBody>
                  <a:tcPr/>
                </a:tc>
                <a:tc>
                  <a:txBody>
                    <a:bodyPr/>
                    <a:lstStyle/>
                    <a:p>
                      <a:pPr algn="ctr"/>
                      <a:r>
                        <a:rPr lang="en-AU" dirty="0"/>
                        <a:t>3</a:t>
                      </a:r>
                      <a:endParaRPr lang="en-GB" dirty="0"/>
                    </a:p>
                  </a:txBody>
                  <a:tcPr/>
                </a:tc>
                <a:tc>
                  <a:txBody>
                    <a:bodyPr/>
                    <a:lstStyle/>
                    <a:p>
                      <a:pPr algn="ctr"/>
                      <a:r>
                        <a:rPr lang="en-AU" dirty="0"/>
                        <a:t>5</a:t>
                      </a:r>
                      <a:endParaRPr lang="en-GB" dirty="0"/>
                    </a:p>
                  </a:txBody>
                  <a:tcPr/>
                </a:tc>
                <a:extLst>
                  <a:ext uri="{0D108BD9-81ED-4DB2-BD59-A6C34878D82A}">
                    <a16:rowId xmlns:a16="http://schemas.microsoft.com/office/drawing/2014/main" val="2810351764"/>
                  </a:ext>
                </a:extLst>
              </a:tr>
              <a:tr h="298233">
                <a:tc vMerge="1">
                  <a:txBody>
                    <a:bodyPr/>
                    <a:lstStyle/>
                    <a:p>
                      <a:pPr algn="ctr"/>
                      <a:endParaRPr lang="en-GB" dirty="0"/>
                    </a:p>
                  </a:txBody>
                  <a:tcPr/>
                </a:tc>
                <a:tc>
                  <a:txBody>
                    <a:bodyPr/>
                    <a:lstStyle/>
                    <a:p>
                      <a:pPr algn="ctr"/>
                      <a:r>
                        <a:rPr lang="en-AU" b="1" dirty="0"/>
                        <a:t>Mild</a:t>
                      </a:r>
                      <a:endParaRPr lang="en-GB" b="1" dirty="0"/>
                    </a:p>
                  </a:txBody>
                  <a:tcPr/>
                </a:tc>
                <a:tc>
                  <a:txBody>
                    <a:bodyPr/>
                    <a:lstStyle/>
                    <a:p>
                      <a:pPr algn="ctr"/>
                      <a:r>
                        <a:rPr lang="en-AU" dirty="0"/>
                        <a:t>3</a:t>
                      </a:r>
                      <a:endParaRPr lang="en-GB" dirty="0"/>
                    </a:p>
                  </a:txBody>
                  <a:tcPr/>
                </a:tc>
                <a:tc>
                  <a:txBody>
                    <a:bodyPr/>
                    <a:lstStyle/>
                    <a:p>
                      <a:pPr algn="ctr"/>
                      <a:r>
                        <a:rPr lang="en-AU" dirty="0"/>
                        <a:t>2</a:t>
                      </a:r>
                      <a:endParaRPr lang="en-GB" dirty="0"/>
                    </a:p>
                  </a:txBody>
                  <a:tcPr/>
                </a:tc>
                <a:tc>
                  <a:txBody>
                    <a:bodyPr/>
                    <a:lstStyle/>
                    <a:p>
                      <a:pPr algn="ctr"/>
                      <a:r>
                        <a:rPr lang="en-AU" dirty="0"/>
                        <a:t>5</a:t>
                      </a:r>
                      <a:endParaRPr lang="en-GB" dirty="0"/>
                    </a:p>
                  </a:txBody>
                  <a:tcPr/>
                </a:tc>
                <a:extLst>
                  <a:ext uri="{0D108BD9-81ED-4DB2-BD59-A6C34878D82A}">
                    <a16:rowId xmlns:a16="http://schemas.microsoft.com/office/drawing/2014/main" val="2841005835"/>
                  </a:ext>
                </a:extLst>
              </a:tr>
              <a:tr h="309973">
                <a:tc vMerge="1">
                  <a:txBody>
                    <a:bodyPr/>
                    <a:lstStyle/>
                    <a:p>
                      <a:pPr algn="ctr"/>
                      <a:endParaRPr lang="en-GB" dirty="0"/>
                    </a:p>
                  </a:txBody>
                  <a:tcPr/>
                </a:tc>
                <a:tc>
                  <a:txBody>
                    <a:bodyPr/>
                    <a:lstStyle/>
                    <a:p>
                      <a:pPr algn="ctr"/>
                      <a:r>
                        <a:rPr lang="en-AU" b="1" dirty="0"/>
                        <a:t>Cool</a:t>
                      </a:r>
                      <a:endParaRPr lang="en-GB" b="1" dirty="0"/>
                    </a:p>
                  </a:txBody>
                  <a:tcPr/>
                </a:tc>
                <a:tc>
                  <a:txBody>
                    <a:bodyPr/>
                    <a:lstStyle/>
                    <a:p>
                      <a:pPr algn="ctr"/>
                      <a:r>
                        <a:rPr lang="en-AU" dirty="0"/>
                        <a:t>1</a:t>
                      </a:r>
                      <a:endParaRPr lang="en-GB" dirty="0"/>
                    </a:p>
                  </a:txBody>
                  <a:tcPr/>
                </a:tc>
                <a:tc>
                  <a:txBody>
                    <a:bodyPr/>
                    <a:lstStyle/>
                    <a:p>
                      <a:pPr algn="ctr"/>
                      <a:r>
                        <a:rPr lang="en-AU" dirty="0"/>
                        <a:t>4</a:t>
                      </a:r>
                      <a:endParaRPr lang="en-GB" dirty="0"/>
                    </a:p>
                  </a:txBody>
                  <a:tcPr/>
                </a:tc>
                <a:tc>
                  <a:txBody>
                    <a:bodyPr/>
                    <a:lstStyle/>
                    <a:p>
                      <a:pPr algn="ctr"/>
                      <a:r>
                        <a:rPr lang="en-AU" dirty="0"/>
                        <a:t>5</a:t>
                      </a:r>
                      <a:endParaRPr lang="en-GB" dirty="0"/>
                    </a:p>
                  </a:txBody>
                  <a:tcPr/>
                </a:tc>
                <a:extLst>
                  <a:ext uri="{0D108BD9-81ED-4DB2-BD59-A6C34878D82A}">
                    <a16:rowId xmlns:a16="http://schemas.microsoft.com/office/drawing/2014/main" val="1558539653"/>
                  </a:ext>
                </a:extLst>
              </a:tr>
              <a:tr h="298233">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AU" dirty="0"/>
                        <a:t>15</a:t>
                      </a:r>
                      <a:endParaRPr lang="en-GB" dirty="0"/>
                    </a:p>
                  </a:txBody>
                  <a:tcPr/>
                </a:tc>
                <a:extLst>
                  <a:ext uri="{0D108BD9-81ED-4DB2-BD59-A6C34878D82A}">
                    <a16:rowId xmlns:a16="http://schemas.microsoft.com/office/drawing/2014/main" val="1034415236"/>
                  </a:ext>
                </a:extLst>
              </a:tr>
            </a:tbl>
          </a:graphicData>
        </a:graphic>
      </p:graphicFrame>
    </p:spTree>
    <p:extLst>
      <p:ext uri="{BB962C8B-B14F-4D97-AF65-F5344CB8AC3E}">
        <p14:creationId xmlns:p14="http://schemas.microsoft.com/office/powerpoint/2010/main" val="308690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endParaRPr lang="en-GB" dirty="0"/>
          </a:p>
        </p:txBody>
      </p:sp>
      <p:pic>
        <p:nvPicPr>
          <p:cNvPr id="6" name="Picture 5">
            <a:extLst>
              <a:ext uri="{FF2B5EF4-FFF2-40B4-BE49-F238E27FC236}">
                <a16:creationId xmlns:a16="http://schemas.microsoft.com/office/drawing/2014/main" id="{61E5EA81-4811-4989-84D8-3E08596BB230}"/>
              </a:ext>
            </a:extLst>
          </p:cNvPr>
          <p:cNvPicPr>
            <a:picLocks noChangeAspect="1"/>
          </p:cNvPicPr>
          <p:nvPr/>
        </p:nvPicPr>
        <p:blipFill>
          <a:blip r:embed="rId3"/>
          <a:srcRect l="3885" b="4718"/>
          <a:stretch>
            <a:fillRect/>
          </a:stretch>
        </p:blipFill>
        <p:spPr>
          <a:xfrm>
            <a:off x="75501" y="1842464"/>
            <a:ext cx="5830349" cy="2534759"/>
          </a:xfrm>
          <a:prstGeom prst="rect">
            <a:avLst/>
          </a:prstGeom>
        </p:spPr>
      </p:pic>
      <p:pic>
        <p:nvPicPr>
          <p:cNvPr id="5" name="Picture 4">
            <a:extLst>
              <a:ext uri="{FF2B5EF4-FFF2-40B4-BE49-F238E27FC236}">
                <a16:creationId xmlns:a16="http://schemas.microsoft.com/office/drawing/2014/main" id="{F00A8B06-5AE2-44C2-82A5-59C7A6ECC95E}"/>
              </a:ext>
            </a:extLst>
          </p:cNvPr>
          <p:cNvPicPr>
            <a:picLocks noChangeAspect="1"/>
          </p:cNvPicPr>
          <p:nvPr/>
        </p:nvPicPr>
        <p:blipFill rotWithShape="1">
          <a:blip r:embed="rId4"/>
          <a:srcRect t="7522" b="3915"/>
          <a:stretch/>
        </p:blipFill>
        <p:spPr>
          <a:xfrm>
            <a:off x="5187847" y="766276"/>
            <a:ext cx="3880652" cy="2178260"/>
          </a:xfrm>
          <a:prstGeom prst="rect">
            <a:avLst/>
          </a:prstGeom>
        </p:spPr>
      </p:pic>
      <p:graphicFrame>
        <p:nvGraphicFramePr>
          <p:cNvPr id="7" name="Table 6">
            <a:extLst>
              <a:ext uri="{FF2B5EF4-FFF2-40B4-BE49-F238E27FC236}">
                <a16:creationId xmlns:a16="http://schemas.microsoft.com/office/drawing/2014/main" id="{82441B27-32A6-4FCD-AE2B-9FC99AF0E69F}"/>
              </a:ext>
            </a:extLst>
          </p:cNvPr>
          <p:cNvGraphicFramePr>
            <a:graphicFrameLocks noGrp="1"/>
          </p:cNvGraphicFramePr>
          <p:nvPr>
            <p:extLst>
              <p:ext uri="{D42A27DB-BD31-4B8C-83A1-F6EECF244321}">
                <p14:modId xmlns:p14="http://schemas.microsoft.com/office/powerpoint/2010/main" val="736420179"/>
              </p:ext>
            </p:extLst>
          </p:nvPr>
        </p:nvGraphicFramePr>
        <p:xfrm>
          <a:off x="5060514" y="3295264"/>
          <a:ext cx="4068000" cy="1862267"/>
        </p:xfrm>
        <a:graphic>
          <a:graphicData uri="http://schemas.openxmlformats.org/drawingml/2006/table">
            <a:tbl>
              <a:tblPr firstRow="1" bandRow="1">
                <a:tableStyleId>{5C22544A-7EE6-4342-B048-85BDC9FD1C3A}</a:tableStyleId>
              </a:tblPr>
              <a:tblGrid>
                <a:gridCol w="1289537">
                  <a:extLst>
                    <a:ext uri="{9D8B030D-6E8A-4147-A177-3AD203B41FA5}">
                      <a16:colId xmlns:a16="http://schemas.microsoft.com/office/drawing/2014/main" val="3456872321"/>
                    </a:ext>
                  </a:extLst>
                </a:gridCol>
                <a:gridCol w="1043356">
                  <a:extLst>
                    <a:ext uri="{9D8B030D-6E8A-4147-A177-3AD203B41FA5}">
                      <a16:colId xmlns:a16="http://schemas.microsoft.com/office/drawing/2014/main" val="2122841820"/>
                    </a:ext>
                  </a:extLst>
                </a:gridCol>
                <a:gridCol w="550984">
                  <a:extLst>
                    <a:ext uri="{9D8B030D-6E8A-4147-A177-3AD203B41FA5}">
                      <a16:colId xmlns:a16="http://schemas.microsoft.com/office/drawing/2014/main" val="3772786226"/>
                    </a:ext>
                  </a:extLst>
                </a:gridCol>
                <a:gridCol w="533715">
                  <a:extLst>
                    <a:ext uri="{9D8B030D-6E8A-4147-A177-3AD203B41FA5}">
                      <a16:colId xmlns:a16="http://schemas.microsoft.com/office/drawing/2014/main" val="2043827189"/>
                    </a:ext>
                  </a:extLst>
                </a:gridCol>
                <a:gridCol w="650408">
                  <a:extLst>
                    <a:ext uri="{9D8B030D-6E8A-4147-A177-3AD203B41FA5}">
                      <a16:colId xmlns:a16="http://schemas.microsoft.com/office/drawing/2014/main" val="2921757208"/>
                    </a:ext>
                  </a:extLst>
                </a:gridCol>
              </a:tblGrid>
              <a:tr h="333094">
                <a:tc gridSpan="2">
                  <a:txBody>
                    <a:bodyPr/>
                    <a:lstStyle/>
                    <a:p>
                      <a:pPr algn="ctr"/>
                      <a:endParaRPr lang="en-GB" dirty="0"/>
                    </a:p>
                  </a:txBody>
                  <a:tcPr/>
                </a:tc>
                <a:tc hMerge="1">
                  <a:txBody>
                    <a:bodyPr/>
                    <a:lstStyle/>
                    <a:p>
                      <a:pPr algn="ctr"/>
                      <a:endParaRPr lang="en-GB" dirty="0"/>
                    </a:p>
                  </a:txBody>
                  <a:tcPr/>
                </a:tc>
                <a:tc gridSpan="2">
                  <a:txBody>
                    <a:bodyPr/>
                    <a:lstStyle/>
                    <a:p>
                      <a:pPr algn="ctr"/>
                      <a:r>
                        <a:rPr lang="en-AU" dirty="0"/>
                        <a:t>Jog</a:t>
                      </a:r>
                      <a:endParaRPr lang="en-GB" dirty="0"/>
                    </a:p>
                  </a:txBody>
                  <a:tcPr/>
                </a:tc>
                <a:tc hMerge="1">
                  <a:txBody>
                    <a:bodyPr/>
                    <a:lstStyle/>
                    <a:p>
                      <a:endParaRPr lang="en-GB" dirty="0"/>
                    </a:p>
                  </a:txBody>
                  <a:tcPr/>
                </a:tc>
                <a:tc>
                  <a:txBody>
                    <a:bodyPr/>
                    <a:lstStyle/>
                    <a:p>
                      <a:pPr algn="ctr"/>
                      <a:endParaRPr lang="en-GB" dirty="0"/>
                    </a:p>
                  </a:txBody>
                  <a:tcPr/>
                </a:tc>
                <a:extLst>
                  <a:ext uri="{0D108BD9-81ED-4DB2-BD59-A6C34878D82A}">
                    <a16:rowId xmlns:a16="http://schemas.microsoft.com/office/drawing/2014/main" val="433301432"/>
                  </a:ext>
                </a:extLst>
              </a:tr>
              <a:tr h="298233">
                <a:tc gridSpan="2">
                  <a:txBody>
                    <a:bodyPr/>
                    <a:lstStyle/>
                    <a:p>
                      <a:pPr algn="ctr"/>
                      <a:endParaRPr lang="en-GB" dirty="0"/>
                    </a:p>
                  </a:txBody>
                  <a:tcPr/>
                </a:tc>
                <a:tc hMerge="1">
                  <a:txBody>
                    <a:bodyPr/>
                    <a:lstStyle/>
                    <a:p>
                      <a:pPr algn="ctr"/>
                      <a:endParaRPr lang="en-GB" dirty="0"/>
                    </a:p>
                  </a:txBody>
                  <a:tcPr/>
                </a:tc>
                <a:tc>
                  <a:txBody>
                    <a:bodyPr/>
                    <a:lstStyle/>
                    <a:p>
                      <a:pPr algn="ctr"/>
                      <a:r>
                        <a:rPr lang="en-AU" b="1" dirty="0"/>
                        <a:t>Yes</a:t>
                      </a:r>
                      <a:endParaRPr lang="en-GB" b="1" dirty="0"/>
                    </a:p>
                  </a:txBody>
                  <a:tcPr/>
                </a:tc>
                <a:tc>
                  <a:txBody>
                    <a:bodyPr/>
                    <a:lstStyle/>
                    <a:p>
                      <a:pPr algn="ctr"/>
                      <a:r>
                        <a:rPr lang="en-AU" b="1" dirty="0"/>
                        <a:t>No</a:t>
                      </a:r>
                      <a:endParaRPr lang="en-GB" b="1" dirty="0"/>
                    </a:p>
                  </a:txBody>
                  <a:tcPr/>
                </a:tc>
                <a:tc>
                  <a:txBody>
                    <a:bodyPr/>
                    <a:lstStyle/>
                    <a:p>
                      <a:pPr algn="ctr"/>
                      <a:endParaRPr lang="en-GB" dirty="0"/>
                    </a:p>
                  </a:txBody>
                  <a:tcPr/>
                </a:tc>
                <a:extLst>
                  <a:ext uri="{0D108BD9-81ED-4DB2-BD59-A6C34878D82A}">
                    <a16:rowId xmlns:a16="http://schemas.microsoft.com/office/drawing/2014/main" val="1483144222"/>
                  </a:ext>
                </a:extLst>
              </a:tr>
              <a:tr h="298233">
                <a:tc rowSpan="3">
                  <a:txBody>
                    <a:bodyPr/>
                    <a:lstStyle/>
                    <a:p>
                      <a:pPr algn="ctr"/>
                      <a:r>
                        <a:rPr lang="en-AU" b="1" dirty="0"/>
                        <a:t>Time</a:t>
                      </a:r>
                      <a:endParaRPr lang="en-GB" b="1" dirty="0"/>
                    </a:p>
                  </a:txBody>
                  <a:tcPr anchor="ctr"/>
                </a:tc>
                <a:tc>
                  <a:txBody>
                    <a:bodyPr/>
                    <a:lstStyle/>
                    <a:p>
                      <a:pPr algn="ctr"/>
                      <a:r>
                        <a:rPr lang="en-AU" b="1" dirty="0"/>
                        <a:t>Dawn</a:t>
                      </a:r>
                      <a:endParaRPr lang="en-GB" b="1" dirty="0"/>
                    </a:p>
                  </a:txBody>
                  <a:tcPr/>
                </a:tc>
                <a:tc>
                  <a:txBody>
                    <a:bodyPr/>
                    <a:lstStyle/>
                    <a:p>
                      <a:pPr algn="ctr"/>
                      <a:r>
                        <a:rPr lang="en-AU" dirty="0"/>
                        <a:t>0</a:t>
                      </a:r>
                      <a:endParaRPr lang="en-GB" dirty="0"/>
                    </a:p>
                  </a:txBody>
                  <a:tcPr/>
                </a:tc>
                <a:tc>
                  <a:txBody>
                    <a:bodyPr/>
                    <a:lstStyle/>
                    <a:p>
                      <a:pPr algn="ctr"/>
                      <a:r>
                        <a:rPr lang="en-AU" dirty="0"/>
                        <a:t>5</a:t>
                      </a:r>
                      <a:endParaRPr lang="en-GB" dirty="0"/>
                    </a:p>
                  </a:txBody>
                  <a:tcPr/>
                </a:tc>
                <a:tc>
                  <a:txBody>
                    <a:bodyPr/>
                    <a:lstStyle/>
                    <a:p>
                      <a:pPr algn="ctr"/>
                      <a:r>
                        <a:rPr lang="en-AU" dirty="0"/>
                        <a:t>5</a:t>
                      </a:r>
                      <a:endParaRPr lang="en-GB" dirty="0"/>
                    </a:p>
                  </a:txBody>
                  <a:tcPr/>
                </a:tc>
                <a:extLst>
                  <a:ext uri="{0D108BD9-81ED-4DB2-BD59-A6C34878D82A}">
                    <a16:rowId xmlns:a16="http://schemas.microsoft.com/office/drawing/2014/main" val="2810351764"/>
                  </a:ext>
                </a:extLst>
              </a:tr>
              <a:tr h="298233">
                <a:tc vMerge="1">
                  <a:txBody>
                    <a:bodyPr/>
                    <a:lstStyle/>
                    <a:p>
                      <a:pPr algn="ctr"/>
                      <a:endParaRPr lang="en-GB" dirty="0"/>
                    </a:p>
                  </a:txBody>
                  <a:tcPr/>
                </a:tc>
                <a:tc>
                  <a:txBody>
                    <a:bodyPr/>
                    <a:lstStyle/>
                    <a:p>
                      <a:pPr algn="ctr"/>
                      <a:r>
                        <a:rPr lang="en-AU" b="1" dirty="0"/>
                        <a:t>Midday</a:t>
                      </a:r>
                      <a:endParaRPr lang="en-GB" b="1" dirty="0"/>
                    </a:p>
                  </a:txBody>
                  <a:tcPr/>
                </a:tc>
                <a:tc>
                  <a:txBody>
                    <a:bodyPr/>
                    <a:lstStyle/>
                    <a:p>
                      <a:pPr algn="ctr"/>
                      <a:r>
                        <a:rPr lang="en-AU" dirty="0"/>
                        <a:t>2</a:t>
                      </a:r>
                      <a:endParaRPr lang="en-GB" dirty="0"/>
                    </a:p>
                  </a:txBody>
                  <a:tcPr/>
                </a:tc>
                <a:tc>
                  <a:txBody>
                    <a:bodyPr/>
                    <a:lstStyle/>
                    <a:p>
                      <a:pPr algn="ctr"/>
                      <a:r>
                        <a:rPr lang="en-AU" dirty="0"/>
                        <a:t>4</a:t>
                      </a:r>
                      <a:endParaRPr lang="en-GB" dirty="0"/>
                    </a:p>
                  </a:txBody>
                  <a:tcPr/>
                </a:tc>
                <a:tc>
                  <a:txBody>
                    <a:bodyPr/>
                    <a:lstStyle/>
                    <a:p>
                      <a:pPr algn="ctr"/>
                      <a:r>
                        <a:rPr lang="en-AU" dirty="0"/>
                        <a:t>6</a:t>
                      </a:r>
                      <a:endParaRPr lang="en-GB" dirty="0"/>
                    </a:p>
                  </a:txBody>
                  <a:tcPr/>
                </a:tc>
                <a:extLst>
                  <a:ext uri="{0D108BD9-81ED-4DB2-BD59-A6C34878D82A}">
                    <a16:rowId xmlns:a16="http://schemas.microsoft.com/office/drawing/2014/main" val="2841005835"/>
                  </a:ext>
                </a:extLst>
              </a:tr>
              <a:tr h="309973">
                <a:tc vMerge="1">
                  <a:txBody>
                    <a:bodyPr/>
                    <a:lstStyle/>
                    <a:p>
                      <a:pPr algn="ctr"/>
                      <a:endParaRPr lang="en-GB" dirty="0"/>
                    </a:p>
                  </a:txBody>
                  <a:tcPr/>
                </a:tc>
                <a:tc>
                  <a:txBody>
                    <a:bodyPr/>
                    <a:lstStyle/>
                    <a:p>
                      <a:pPr algn="ctr"/>
                      <a:r>
                        <a:rPr lang="en-AU" b="1" dirty="0"/>
                        <a:t>Sunset</a:t>
                      </a:r>
                      <a:endParaRPr lang="en-GB" b="1" dirty="0"/>
                    </a:p>
                  </a:txBody>
                  <a:tcPr/>
                </a:tc>
                <a:tc>
                  <a:txBody>
                    <a:bodyPr/>
                    <a:lstStyle/>
                    <a:p>
                      <a:pPr algn="ctr"/>
                      <a:r>
                        <a:rPr lang="en-AU" dirty="0"/>
                        <a:t>3</a:t>
                      </a:r>
                      <a:endParaRPr lang="en-GB" dirty="0"/>
                    </a:p>
                  </a:txBody>
                  <a:tcPr/>
                </a:tc>
                <a:tc>
                  <a:txBody>
                    <a:bodyPr/>
                    <a:lstStyle/>
                    <a:p>
                      <a:pPr algn="ctr"/>
                      <a:r>
                        <a:rPr lang="en-AU" dirty="0"/>
                        <a:t>1</a:t>
                      </a:r>
                      <a:endParaRPr lang="en-GB" dirty="0"/>
                    </a:p>
                  </a:txBody>
                  <a:tcPr/>
                </a:tc>
                <a:tc>
                  <a:txBody>
                    <a:bodyPr/>
                    <a:lstStyle/>
                    <a:p>
                      <a:pPr algn="ctr"/>
                      <a:r>
                        <a:rPr lang="en-AU" dirty="0"/>
                        <a:t>4</a:t>
                      </a:r>
                      <a:endParaRPr lang="en-GB" dirty="0"/>
                    </a:p>
                  </a:txBody>
                  <a:tcPr/>
                </a:tc>
                <a:extLst>
                  <a:ext uri="{0D108BD9-81ED-4DB2-BD59-A6C34878D82A}">
                    <a16:rowId xmlns:a16="http://schemas.microsoft.com/office/drawing/2014/main" val="1558539653"/>
                  </a:ext>
                </a:extLst>
              </a:tr>
              <a:tr h="298233">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AU" dirty="0"/>
                        <a:t>15</a:t>
                      </a:r>
                      <a:endParaRPr lang="en-GB" dirty="0"/>
                    </a:p>
                  </a:txBody>
                  <a:tcPr/>
                </a:tc>
                <a:extLst>
                  <a:ext uri="{0D108BD9-81ED-4DB2-BD59-A6C34878D82A}">
                    <a16:rowId xmlns:a16="http://schemas.microsoft.com/office/drawing/2014/main" val="1034415236"/>
                  </a:ext>
                </a:extLst>
              </a:tr>
            </a:tbl>
          </a:graphicData>
        </a:graphic>
      </p:graphicFrame>
    </p:spTree>
    <p:extLst>
      <p:ext uri="{BB962C8B-B14F-4D97-AF65-F5344CB8AC3E}">
        <p14:creationId xmlns:p14="http://schemas.microsoft.com/office/powerpoint/2010/main" val="3247459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endParaRPr lang="en-GB" dirty="0"/>
          </a:p>
        </p:txBody>
      </p:sp>
      <p:pic>
        <p:nvPicPr>
          <p:cNvPr id="2" name="Picture 1">
            <a:extLst>
              <a:ext uri="{FF2B5EF4-FFF2-40B4-BE49-F238E27FC236}">
                <a16:creationId xmlns:a16="http://schemas.microsoft.com/office/drawing/2014/main" id="{4670C3FC-6411-44CC-9BD4-A89F66F821AF}"/>
              </a:ext>
            </a:extLst>
          </p:cNvPr>
          <p:cNvPicPr>
            <a:picLocks noChangeAspect="1"/>
          </p:cNvPicPr>
          <p:nvPr/>
        </p:nvPicPr>
        <p:blipFill>
          <a:blip r:embed="rId3"/>
          <a:stretch>
            <a:fillRect/>
          </a:stretch>
        </p:blipFill>
        <p:spPr>
          <a:xfrm>
            <a:off x="309263" y="2198964"/>
            <a:ext cx="5112124" cy="2059885"/>
          </a:xfrm>
          <a:prstGeom prst="rect">
            <a:avLst/>
          </a:prstGeom>
        </p:spPr>
      </p:pic>
      <p:pic>
        <p:nvPicPr>
          <p:cNvPr id="5" name="Picture 4">
            <a:extLst>
              <a:ext uri="{FF2B5EF4-FFF2-40B4-BE49-F238E27FC236}">
                <a16:creationId xmlns:a16="http://schemas.microsoft.com/office/drawing/2014/main" id="{F00A8B06-5AE2-44C2-82A5-59C7A6ECC95E}"/>
              </a:ext>
            </a:extLst>
          </p:cNvPr>
          <p:cNvPicPr>
            <a:picLocks noChangeAspect="1"/>
          </p:cNvPicPr>
          <p:nvPr/>
        </p:nvPicPr>
        <p:blipFill rotWithShape="1">
          <a:blip r:embed="rId4"/>
          <a:srcRect t="7522" b="3915"/>
          <a:stretch/>
        </p:blipFill>
        <p:spPr>
          <a:xfrm>
            <a:off x="5187847" y="766276"/>
            <a:ext cx="3880652" cy="2178260"/>
          </a:xfrm>
          <a:prstGeom prst="rect">
            <a:avLst/>
          </a:prstGeom>
        </p:spPr>
      </p:pic>
      <p:graphicFrame>
        <p:nvGraphicFramePr>
          <p:cNvPr id="7" name="Table 6">
            <a:extLst>
              <a:ext uri="{FF2B5EF4-FFF2-40B4-BE49-F238E27FC236}">
                <a16:creationId xmlns:a16="http://schemas.microsoft.com/office/drawing/2014/main" id="{82441B27-32A6-4FCD-AE2B-9FC99AF0E69F}"/>
              </a:ext>
            </a:extLst>
          </p:cNvPr>
          <p:cNvGraphicFramePr>
            <a:graphicFrameLocks noGrp="1"/>
          </p:cNvGraphicFramePr>
          <p:nvPr>
            <p:extLst>
              <p:ext uri="{D42A27DB-BD31-4B8C-83A1-F6EECF244321}">
                <p14:modId xmlns:p14="http://schemas.microsoft.com/office/powerpoint/2010/main" val="3549232293"/>
              </p:ext>
            </p:extLst>
          </p:nvPr>
        </p:nvGraphicFramePr>
        <p:xfrm>
          <a:off x="4822521" y="3231716"/>
          <a:ext cx="4305993" cy="1605265"/>
        </p:xfrm>
        <a:graphic>
          <a:graphicData uri="http://schemas.openxmlformats.org/drawingml/2006/table">
            <a:tbl>
              <a:tblPr firstRow="1" bandRow="1">
                <a:tableStyleId>{5C22544A-7EE6-4342-B048-85BDC9FD1C3A}</a:tableStyleId>
              </a:tblPr>
              <a:tblGrid>
                <a:gridCol w="1364980">
                  <a:extLst>
                    <a:ext uri="{9D8B030D-6E8A-4147-A177-3AD203B41FA5}">
                      <a16:colId xmlns:a16="http://schemas.microsoft.com/office/drawing/2014/main" val="3456872321"/>
                    </a:ext>
                  </a:extLst>
                </a:gridCol>
                <a:gridCol w="1104396">
                  <a:extLst>
                    <a:ext uri="{9D8B030D-6E8A-4147-A177-3AD203B41FA5}">
                      <a16:colId xmlns:a16="http://schemas.microsoft.com/office/drawing/2014/main" val="2122841820"/>
                    </a:ext>
                  </a:extLst>
                </a:gridCol>
                <a:gridCol w="583219">
                  <a:extLst>
                    <a:ext uri="{9D8B030D-6E8A-4147-A177-3AD203B41FA5}">
                      <a16:colId xmlns:a16="http://schemas.microsoft.com/office/drawing/2014/main" val="3772786226"/>
                    </a:ext>
                  </a:extLst>
                </a:gridCol>
                <a:gridCol w="564939">
                  <a:extLst>
                    <a:ext uri="{9D8B030D-6E8A-4147-A177-3AD203B41FA5}">
                      <a16:colId xmlns:a16="http://schemas.microsoft.com/office/drawing/2014/main" val="2043827189"/>
                    </a:ext>
                  </a:extLst>
                </a:gridCol>
                <a:gridCol w="688459">
                  <a:extLst>
                    <a:ext uri="{9D8B030D-6E8A-4147-A177-3AD203B41FA5}">
                      <a16:colId xmlns:a16="http://schemas.microsoft.com/office/drawing/2014/main" val="2921757208"/>
                    </a:ext>
                  </a:extLst>
                </a:gridCol>
              </a:tblGrid>
              <a:tr h="344461">
                <a:tc gridSpan="2">
                  <a:txBody>
                    <a:bodyPr/>
                    <a:lstStyle/>
                    <a:p>
                      <a:pPr algn="ctr"/>
                      <a:endParaRPr lang="en-GB" dirty="0"/>
                    </a:p>
                  </a:txBody>
                  <a:tcPr/>
                </a:tc>
                <a:tc hMerge="1">
                  <a:txBody>
                    <a:bodyPr/>
                    <a:lstStyle/>
                    <a:p>
                      <a:pPr algn="ctr"/>
                      <a:endParaRPr lang="en-GB" dirty="0"/>
                    </a:p>
                  </a:txBody>
                  <a:tcPr/>
                </a:tc>
                <a:tc gridSpan="2">
                  <a:txBody>
                    <a:bodyPr/>
                    <a:lstStyle/>
                    <a:p>
                      <a:pPr algn="ctr"/>
                      <a:r>
                        <a:rPr lang="en-AU" dirty="0"/>
                        <a:t>Jog</a:t>
                      </a:r>
                      <a:endParaRPr lang="en-GB" dirty="0"/>
                    </a:p>
                  </a:txBody>
                  <a:tcPr/>
                </a:tc>
                <a:tc hMerge="1">
                  <a:txBody>
                    <a:bodyPr/>
                    <a:lstStyle/>
                    <a:p>
                      <a:endParaRPr lang="en-GB" dirty="0"/>
                    </a:p>
                  </a:txBody>
                  <a:tcPr/>
                </a:tc>
                <a:tc>
                  <a:txBody>
                    <a:bodyPr/>
                    <a:lstStyle/>
                    <a:p>
                      <a:pPr algn="ctr"/>
                      <a:endParaRPr lang="en-GB" dirty="0"/>
                    </a:p>
                  </a:txBody>
                  <a:tcPr/>
                </a:tc>
                <a:extLst>
                  <a:ext uri="{0D108BD9-81ED-4DB2-BD59-A6C34878D82A}">
                    <a16:rowId xmlns:a16="http://schemas.microsoft.com/office/drawing/2014/main" val="433301432"/>
                  </a:ext>
                </a:extLst>
              </a:tr>
              <a:tr h="315201">
                <a:tc gridSpan="2">
                  <a:txBody>
                    <a:bodyPr/>
                    <a:lstStyle/>
                    <a:p>
                      <a:pPr algn="ctr"/>
                      <a:endParaRPr lang="en-GB" dirty="0"/>
                    </a:p>
                  </a:txBody>
                  <a:tcPr/>
                </a:tc>
                <a:tc hMerge="1">
                  <a:txBody>
                    <a:bodyPr/>
                    <a:lstStyle/>
                    <a:p>
                      <a:pPr algn="ctr"/>
                      <a:endParaRPr lang="en-GB" dirty="0"/>
                    </a:p>
                  </a:txBody>
                  <a:tcPr/>
                </a:tc>
                <a:tc>
                  <a:txBody>
                    <a:bodyPr/>
                    <a:lstStyle/>
                    <a:p>
                      <a:pPr algn="ctr"/>
                      <a:r>
                        <a:rPr lang="en-AU" b="1" dirty="0"/>
                        <a:t>Yes</a:t>
                      </a:r>
                      <a:endParaRPr lang="en-GB" b="1" dirty="0"/>
                    </a:p>
                  </a:txBody>
                  <a:tcPr/>
                </a:tc>
                <a:tc>
                  <a:txBody>
                    <a:bodyPr/>
                    <a:lstStyle/>
                    <a:p>
                      <a:pPr algn="ctr"/>
                      <a:r>
                        <a:rPr lang="en-AU" b="1" dirty="0"/>
                        <a:t>No</a:t>
                      </a:r>
                      <a:endParaRPr lang="en-GB" b="1" dirty="0"/>
                    </a:p>
                  </a:txBody>
                  <a:tcPr/>
                </a:tc>
                <a:tc>
                  <a:txBody>
                    <a:bodyPr/>
                    <a:lstStyle/>
                    <a:p>
                      <a:pPr algn="ctr"/>
                      <a:endParaRPr lang="en-GB" dirty="0"/>
                    </a:p>
                  </a:txBody>
                  <a:tcPr/>
                </a:tc>
                <a:extLst>
                  <a:ext uri="{0D108BD9-81ED-4DB2-BD59-A6C34878D82A}">
                    <a16:rowId xmlns:a16="http://schemas.microsoft.com/office/drawing/2014/main" val="1483144222"/>
                  </a:ext>
                </a:extLst>
              </a:tr>
              <a:tr h="315201">
                <a:tc rowSpan="2">
                  <a:txBody>
                    <a:bodyPr/>
                    <a:lstStyle/>
                    <a:p>
                      <a:pPr algn="ctr"/>
                      <a:r>
                        <a:rPr lang="en-AU" b="1" dirty="0"/>
                        <a:t>Day</a:t>
                      </a:r>
                      <a:endParaRPr lang="en-GB" b="1" dirty="0"/>
                    </a:p>
                  </a:txBody>
                  <a:tcPr anchor="ctr"/>
                </a:tc>
                <a:tc>
                  <a:txBody>
                    <a:bodyPr/>
                    <a:lstStyle/>
                    <a:p>
                      <a:pPr algn="ctr"/>
                      <a:r>
                        <a:rPr lang="en-AU" b="1" dirty="0"/>
                        <a:t>Weekend</a:t>
                      </a:r>
                      <a:endParaRPr lang="en-GB" b="1" dirty="0"/>
                    </a:p>
                  </a:txBody>
                  <a:tcPr/>
                </a:tc>
                <a:tc>
                  <a:txBody>
                    <a:bodyPr/>
                    <a:lstStyle/>
                    <a:p>
                      <a:pPr algn="ctr"/>
                      <a:r>
                        <a:rPr lang="en-AU" dirty="0"/>
                        <a:t>4</a:t>
                      </a:r>
                      <a:endParaRPr lang="en-GB" dirty="0"/>
                    </a:p>
                  </a:txBody>
                  <a:tcPr/>
                </a:tc>
                <a:tc>
                  <a:txBody>
                    <a:bodyPr/>
                    <a:lstStyle/>
                    <a:p>
                      <a:pPr algn="ctr"/>
                      <a:r>
                        <a:rPr lang="en-AU" dirty="0"/>
                        <a:t>6</a:t>
                      </a:r>
                      <a:endParaRPr lang="en-GB" dirty="0"/>
                    </a:p>
                  </a:txBody>
                  <a:tcPr/>
                </a:tc>
                <a:tc>
                  <a:txBody>
                    <a:bodyPr/>
                    <a:lstStyle/>
                    <a:p>
                      <a:pPr algn="ctr"/>
                      <a:r>
                        <a:rPr lang="en-AU" dirty="0"/>
                        <a:t>10</a:t>
                      </a:r>
                      <a:endParaRPr lang="en-GB" dirty="0"/>
                    </a:p>
                  </a:txBody>
                  <a:tcPr/>
                </a:tc>
                <a:extLst>
                  <a:ext uri="{0D108BD9-81ED-4DB2-BD59-A6C34878D82A}">
                    <a16:rowId xmlns:a16="http://schemas.microsoft.com/office/drawing/2014/main" val="2810351764"/>
                  </a:ext>
                </a:extLst>
              </a:tr>
              <a:tr h="315201">
                <a:tc vMerge="1">
                  <a:txBody>
                    <a:bodyPr/>
                    <a:lstStyle/>
                    <a:p>
                      <a:pPr algn="ctr"/>
                      <a:endParaRPr lang="en-GB" dirty="0"/>
                    </a:p>
                  </a:txBody>
                  <a:tcPr/>
                </a:tc>
                <a:tc>
                  <a:txBody>
                    <a:bodyPr/>
                    <a:lstStyle/>
                    <a:p>
                      <a:pPr algn="ctr"/>
                      <a:r>
                        <a:rPr lang="en-AU" b="1" dirty="0"/>
                        <a:t>Weekday</a:t>
                      </a:r>
                      <a:endParaRPr lang="en-GB" b="1" dirty="0"/>
                    </a:p>
                  </a:txBody>
                  <a:tcPr/>
                </a:tc>
                <a:tc>
                  <a:txBody>
                    <a:bodyPr/>
                    <a:lstStyle/>
                    <a:p>
                      <a:pPr algn="ctr"/>
                      <a:r>
                        <a:rPr lang="en-AU" dirty="0"/>
                        <a:t>1</a:t>
                      </a:r>
                      <a:endParaRPr lang="en-GB" dirty="0"/>
                    </a:p>
                  </a:txBody>
                  <a:tcPr/>
                </a:tc>
                <a:tc>
                  <a:txBody>
                    <a:bodyPr/>
                    <a:lstStyle/>
                    <a:p>
                      <a:pPr algn="ctr"/>
                      <a:r>
                        <a:rPr lang="en-AU" dirty="0"/>
                        <a:t>4</a:t>
                      </a:r>
                      <a:endParaRPr lang="en-GB" dirty="0"/>
                    </a:p>
                  </a:txBody>
                  <a:tcPr/>
                </a:tc>
                <a:tc>
                  <a:txBody>
                    <a:bodyPr/>
                    <a:lstStyle/>
                    <a:p>
                      <a:pPr algn="ctr"/>
                      <a:r>
                        <a:rPr lang="en-AU" dirty="0"/>
                        <a:t>5</a:t>
                      </a:r>
                      <a:endParaRPr lang="en-GB" dirty="0"/>
                    </a:p>
                  </a:txBody>
                  <a:tcPr/>
                </a:tc>
                <a:extLst>
                  <a:ext uri="{0D108BD9-81ED-4DB2-BD59-A6C34878D82A}">
                    <a16:rowId xmlns:a16="http://schemas.microsoft.com/office/drawing/2014/main" val="2841005835"/>
                  </a:ext>
                </a:extLst>
              </a:tr>
              <a:tr h="315201">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AU" dirty="0"/>
                        <a:t>15</a:t>
                      </a:r>
                      <a:endParaRPr lang="en-GB" dirty="0"/>
                    </a:p>
                  </a:txBody>
                  <a:tcPr/>
                </a:tc>
                <a:extLst>
                  <a:ext uri="{0D108BD9-81ED-4DB2-BD59-A6C34878D82A}">
                    <a16:rowId xmlns:a16="http://schemas.microsoft.com/office/drawing/2014/main" val="1034415236"/>
                  </a:ext>
                </a:extLst>
              </a:tr>
            </a:tbl>
          </a:graphicData>
        </a:graphic>
      </p:graphicFrame>
    </p:spTree>
    <p:extLst>
      <p:ext uri="{BB962C8B-B14F-4D97-AF65-F5344CB8AC3E}">
        <p14:creationId xmlns:p14="http://schemas.microsoft.com/office/powerpoint/2010/main" val="170146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 (Iterative Dichotomiser 3)</a:t>
            </a:r>
          </a:p>
          <a:p>
            <a:pPr marL="101600" lvl="0" indent="0">
              <a:spcBef>
                <a:spcPts val="0"/>
              </a:spcBef>
              <a:buSzPts val="2000"/>
            </a:pPr>
            <a:endParaRPr lang="en-GB" dirty="0"/>
          </a:p>
        </p:txBody>
      </p:sp>
      <p:sp>
        <p:nvSpPr>
          <p:cNvPr id="5" name="Text Placeholder 4">
            <a:extLst>
              <a:ext uri="{FF2B5EF4-FFF2-40B4-BE49-F238E27FC236}">
                <a16:creationId xmlns:a16="http://schemas.microsoft.com/office/drawing/2014/main" id="{F71029B1-042A-4D96-93DD-2C26FA20582E}"/>
              </a:ext>
            </a:extLst>
          </p:cNvPr>
          <p:cNvSpPr>
            <a:spLocks noGrp="1"/>
          </p:cNvSpPr>
          <p:nvPr>
            <p:ph type="body" idx="1"/>
          </p:nvPr>
        </p:nvSpPr>
        <p:spPr>
          <a:xfrm>
            <a:off x="130250" y="1406177"/>
            <a:ext cx="8319621" cy="3225701"/>
          </a:xfrm>
        </p:spPr>
        <p:txBody>
          <a:bodyPr/>
          <a:lstStyle/>
          <a:p>
            <a:r>
              <a:rPr lang="en-AU" sz="1400" b="1" dirty="0">
                <a:solidFill>
                  <a:srgbClr val="C00000"/>
                </a:solidFill>
              </a:rPr>
              <a:t>Steps</a:t>
            </a:r>
          </a:p>
        </p:txBody>
      </p:sp>
      <p:sp>
        <p:nvSpPr>
          <p:cNvPr id="7" name="Google Shape;57;p12"/>
          <p:cNvSpPr txBox="1">
            <a:spLocks/>
          </p:cNvSpPr>
          <p:nvPr/>
        </p:nvSpPr>
        <p:spPr>
          <a:xfrm>
            <a:off x="-186183" y="1737513"/>
            <a:ext cx="6869802" cy="3740150"/>
          </a:xfrm>
          <a:prstGeom prst="rect">
            <a:avLst/>
          </a:prstGeom>
          <a:noFill/>
          <a:ln>
            <a:noFill/>
          </a:ln>
        </p:spPr>
        <p:txBody>
          <a:bodyPr spcFirstLastPara="1" wrap="square" lIns="91425" tIns="45700" rIns="91425" bIns="45700" anchor="t" anchorCtr="0">
            <a:noAutofit/>
          </a:bodyPr>
          <a:lstStyle/>
          <a:p>
            <a:pPr marL="914400" marR="0" lvl="1" indent="-355600" algn="l" defTabSz="914400" rtl="0" eaLnBrk="1" fontAlgn="auto" latinLnBrk="0" hangingPunct="1">
              <a:lnSpc>
                <a:spcPct val="100000"/>
              </a:lnSpc>
              <a:spcBef>
                <a:spcPts val="600"/>
              </a:spcBef>
              <a:spcAft>
                <a:spcPts val="0"/>
              </a:spcAft>
              <a:buClr>
                <a:schemeClr val="dk1"/>
              </a:buClr>
              <a:buSzPct val="100000"/>
              <a:buFont typeface="+mj-lt"/>
              <a:buAutoNum type="arabicPeriod"/>
              <a:tabLst/>
              <a:defRPr/>
            </a:pP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Compute </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the entropy for</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dataset </a:t>
            </a:r>
            <a:r>
              <a:rPr lang="en-AU" i="1" dirty="0" smtClean="0">
                <a:solidFill>
                  <a:schemeClr val="dk1"/>
                </a:solidFill>
                <a:latin typeface="Raleway"/>
                <a:ea typeface="Raleway"/>
                <a:cs typeface="Raleway"/>
                <a:sym typeface="Raleway"/>
              </a:rPr>
              <a:t>S</a:t>
            </a:r>
          </a:p>
          <a:p>
            <a:pPr marL="914400" marR="0" lvl="1" indent="-355600" algn="l" defTabSz="914400" rtl="0" eaLnBrk="1" fontAlgn="auto" latinLnBrk="0" hangingPunct="1">
              <a:lnSpc>
                <a:spcPct val="100000"/>
              </a:lnSpc>
              <a:spcBef>
                <a:spcPts val="600"/>
              </a:spcBef>
              <a:spcAft>
                <a:spcPts val="0"/>
              </a:spcAft>
              <a:buClr>
                <a:schemeClr val="dk1"/>
              </a:buClr>
              <a:buSzPct val="100000"/>
              <a:tabLst/>
              <a:defRPr/>
            </a:pPr>
            <a:endParaRPr lang="en-AU" sz="500" dirty="0" smtClean="0">
              <a:solidFill>
                <a:schemeClr val="dk1"/>
              </a:solidFill>
              <a:latin typeface="Raleway"/>
              <a:ea typeface="Raleway"/>
              <a:cs typeface="Raleway"/>
              <a:sym typeface="Raleway"/>
            </a:endParaRPr>
          </a:p>
          <a:p>
            <a:pPr marL="558800" marR="0" lvl="1" algn="l" defTabSz="914400" rtl="0" eaLnBrk="1" fontAlgn="auto" latinLnBrk="0" hangingPunct="1">
              <a:lnSpc>
                <a:spcPct val="100000"/>
              </a:lnSpc>
              <a:spcBef>
                <a:spcPts val="600"/>
              </a:spcBef>
              <a:spcAft>
                <a:spcPts val="0"/>
              </a:spcAft>
              <a:buClr>
                <a:schemeClr val="dk1"/>
              </a:buClr>
              <a:buSzPct val="100000"/>
              <a:tabLst/>
              <a:defRPr/>
            </a:pP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2</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	For</a:t>
            </a:r>
            <a:r>
              <a:rPr kumimoji="0" lang="en-AU" sz="1400" b="0" i="0" u="none" strike="noStrike" kern="0" cap="none" spc="0" normalizeH="0" noProof="0" dirty="0">
                <a:ln>
                  <a:noFill/>
                </a:ln>
                <a:solidFill>
                  <a:schemeClr val="dk1"/>
                </a:solidFill>
                <a:effectLst/>
                <a:uLnTx/>
                <a:uFillTx/>
                <a:latin typeface="Raleway"/>
                <a:ea typeface="Raleway"/>
                <a:cs typeface="Raleway"/>
                <a:sym typeface="Raleway"/>
              </a:rPr>
              <a:t> every </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attribute/feature </a:t>
            </a:r>
            <a:r>
              <a:rPr kumimoji="0" lang="en-AU" sz="1400" b="0" i="1" u="none" strike="noStrike" kern="0" cap="none" spc="0" normalizeH="0" noProof="0" dirty="0" smtClean="0">
                <a:ln>
                  <a:noFill/>
                </a:ln>
                <a:solidFill>
                  <a:schemeClr val="dk1"/>
                </a:solidFill>
                <a:effectLst/>
                <a:uLnTx/>
                <a:uFillTx/>
                <a:latin typeface="Raleway"/>
                <a:ea typeface="Raleway"/>
                <a:cs typeface="Raleway"/>
                <a:sym typeface="Raleway"/>
              </a:rPr>
              <a:t>A</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a:t>
            </a:r>
            <a:endParaRPr kumimoji="0" lang="en-AU" sz="1400" b="0" i="0" u="none" strike="noStrike" kern="0" cap="none" spc="0" normalizeH="0" noProof="0" dirty="0">
              <a:ln>
                <a:noFill/>
              </a:ln>
              <a:solidFill>
                <a:schemeClr val="dk1"/>
              </a:solidFill>
              <a:effectLst/>
              <a:uLnTx/>
              <a:uFillTx/>
              <a:latin typeface="Raleway"/>
              <a:ea typeface="Raleway"/>
              <a:cs typeface="Raleway"/>
              <a:sym typeface="Raleway"/>
            </a:endParaRPr>
          </a:p>
          <a:p>
            <a:pPr marL="914400" lvl="5" indent="-355600">
              <a:spcBef>
                <a:spcPts val="600"/>
              </a:spcBef>
              <a:buClr>
                <a:schemeClr val="dk1"/>
              </a:buClr>
              <a:buSzPct val="100000"/>
            </a:pPr>
            <a:r>
              <a:rPr lang="en-AU" baseline="0" dirty="0">
                <a:solidFill>
                  <a:schemeClr val="dk1"/>
                </a:solidFill>
                <a:latin typeface="Raleway"/>
                <a:ea typeface="Raleway"/>
                <a:cs typeface="Raleway"/>
                <a:sym typeface="Raleway"/>
              </a:rPr>
              <a:t>	2.1. Calculate entropy for </a:t>
            </a:r>
            <a:r>
              <a:rPr lang="en-AU" baseline="0" dirty="0" smtClean="0">
                <a:solidFill>
                  <a:schemeClr val="dk1"/>
                </a:solidFill>
                <a:latin typeface="Raleway"/>
                <a:ea typeface="Raleway"/>
                <a:cs typeface="Raleway"/>
                <a:sym typeface="Raleway"/>
              </a:rPr>
              <a:t>each </a:t>
            </a:r>
            <a:r>
              <a:rPr lang="en-AU" baseline="0" dirty="0">
                <a:solidFill>
                  <a:schemeClr val="dk1"/>
                </a:solidFill>
                <a:latin typeface="Raleway"/>
                <a:ea typeface="Raleway"/>
                <a:cs typeface="Raleway"/>
                <a:sym typeface="Raleway"/>
              </a:rPr>
              <a:t>categorical</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value of </a:t>
            </a:r>
            <a:r>
              <a:rPr lang="en-AU" i="1" dirty="0" smtClean="0">
                <a:solidFill>
                  <a:schemeClr val="dk1"/>
                </a:solidFill>
                <a:latin typeface="Raleway"/>
                <a:ea typeface="Raleway"/>
                <a:cs typeface="Raleway"/>
                <a:sym typeface="Raleway"/>
              </a:rPr>
              <a:t>A</a:t>
            </a:r>
            <a:endParaRPr lang="en-AU" i="1" dirty="0">
              <a:solidFill>
                <a:schemeClr val="dk1"/>
              </a:solidFill>
              <a:latin typeface="Raleway"/>
              <a:ea typeface="Raleway"/>
              <a:cs typeface="Raleway"/>
              <a:sym typeface="Raleway"/>
            </a:endParaRPr>
          </a:p>
          <a:p>
            <a:pPr marL="914400" lvl="5" indent="-355600">
              <a:spcBef>
                <a:spcPts val="600"/>
              </a:spcBef>
              <a:buClr>
                <a:schemeClr val="dk1"/>
              </a:buClr>
              <a:buSzPct val="100000"/>
            </a:pPr>
            <a:r>
              <a:rPr kumimoji="0" lang="en-AU" b="0" i="0" u="none" strike="noStrike" kern="0" cap="none" spc="0" normalizeH="0" baseline="0" noProof="0" dirty="0">
                <a:ln>
                  <a:noFill/>
                </a:ln>
                <a:solidFill>
                  <a:schemeClr val="dk1"/>
                </a:solidFill>
                <a:effectLst/>
                <a:uLnTx/>
                <a:uFillTx/>
                <a:latin typeface="Raleway"/>
                <a:ea typeface="Raleway"/>
                <a:cs typeface="Raleway"/>
                <a:sym typeface="Raleway"/>
              </a:rPr>
              <a:t>	2.2</a:t>
            </a:r>
            <a:r>
              <a:rPr kumimoji="0" lang="en-AU" b="0" i="0" u="none" strike="noStrike" kern="0" cap="none" spc="0" normalizeH="0" noProof="0" dirty="0">
                <a:ln>
                  <a:noFill/>
                </a:ln>
                <a:solidFill>
                  <a:schemeClr val="dk1"/>
                </a:solidFill>
                <a:effectLst/>
                <a:uLnTx/>
                <a:uFillTx/>
                <a:latin typeface="Raleway"/>
                <a:ea typeface="Raleway"/>
                <a:cs typeface="Raleway"/>
                <a:sym typeface="Raleway"/>
              </a:rPr>
              <a:t>  Take </a:t>
            </a:r>
            <a:r>
              <a:rPr kumimoji="0" lang="en-AU" b="0" i="0" u="none" strike="noStrike" kern="0" cap="none" spc="0" normalizeH="0" noProof="0" dirty="0" smtClean="0">
                <a:ln>
                  <a:noFill/>
                </a:ln>
                <a:solidFill>
                  <a:schemeClr val="dk1"/>
                </a:solidFill>
                <a:effectLst/>
                <a:uLnTx/>
                <a:uFillTx/>
                <a:latin typeface="Raleway"/>
                <a:ea typeface="Raleway"/>
                <a:cs typeface="Raleway"/>
                <a:sym typeface="Raleway"/>
              </a:rPr>
              <a:t>weighted average entropy </a:t>
            </a:r>
            <a:r>
              <a:rPr kumimoji="0" lang="en-AU" b="0" i="0" u="none" strike="noStrike" kern="0" cap="none" spc="0" normalizeH="0" noProof="0" dirty="0">
                <a:ln>
                  <a:noFill/>
                </a:ln>
                <a:solidFill>
                  <a:schemeClr val="dk1"/>
                </a:solidFill>
                <a:effectLst/>
                <a:uLnTx/>
                <a:uFillTx/>
                <a:latin typeface="Raleway"/>
                <a:ea typeface="Raleway"/>
                <a:cs typeface="Raleway"/>
                <a:sym typeface="Raleway"/>
              </a:rPr>
              <a:t>for the </a:t>
            </a:r>
            <a:r>
              <a:rPr kumimoji="0" lang="en-AU" b="0" i="0" u="none" strike="noStrike" kern="0" cap="none" spc="0" normalizeH="0" noProof="0" dirty="0" smtClean="0">
                <a:ln>
                  <a:noFill/>
                </a:ln>
                <a:solidFill>
                  <a:schemeClr val="dk1"/>
                </a:solidFill>
                <a:effectLst/>
                <a:uLnTx/>
                <a:uFillTx/>
                <a:latin typeface="Raleway"/>
                <a:ea typeface="Raleway"/>
                <a:cs typeface="Raleway"/>
                <a:sym typeface="Raleway"/>
              </a:rPr>
              <a:t>current attribute</a:t>
            </a:r>
            <a:endParaRPr kumimoji="0" lang="en-AU" b="0" i="0" u="none" strike="noStrike" kern="0" cap="none" spc="0" normalizeH="0" noProof="0" dirty="0">
              <a:ln>
                <a:noFill/>
              </a:ln>
              <a:solidFill>
                <a:schemeClr val="dk1"/>
              </a:solidFill>
              <a:effectLst/>
              <a:uLnTx/>
              <a:uFillTx/>
              <a:latin typeface="Raleway"/>
              <a:ea typeface="Raleway"/>
              <a:cs typeface="Raleway"/>
              <a:sym typeface="Raleway"/>
            </a:endParaRPr>
          </a:p>
          <a:p>
            <a:pPr marL="914400" lvl="5" indent="-355600">
              <a:spcBef>
                <a:spcPts val="600"/>
              </a:spcBef>
              <a:buClr>
                <a:schemeClr val="dk1"/>
              </a:buClr>
              <a:buSzPct val="100000"/>
            </a:pPr>
            <a:r>
              <a:rPr lang="en-AU" baseline="0" dirty="0">
                <a:solidFill>
                  <a:schemeClr val="dk1"/>
                </a:solidFill>
                <a:latin typeface="Raleway"/>
                <a:ea typeface="Raleway"/>
                <a:cs typeface="Raleway"/>
                <a:sym typeface="Raleway"/>
              </a:rPr>
              <a:t>	2.3   Calculate</a:t>
            </a:r>
            <a:r>
              <a:rPr lang="en-AU" dirty="0">
                <a:solidFill>
                  <a:schemeClr val="dk1"/>
                </a:solidFill>
                <a:latin typeface="Raleway"/>
                <a:ea typeface="Raleway"/>
                <a:cs typeface="Raleway"/>
                <a:sym typeface="Raleway"/>
              </a:rPr>
              <a:t> </a:t>
            </a:r>
            <a:r>
              <a:rPr lang="en-AU" dirty="0" smtClean="0">
                <a:solidFill>
                  <a:schemeClr val="dk1"/>
                </a:solidFill>
                <a:latin typeface="Raleway"/>
                <a:ea typeface="Raleway"/>
                <a:cs typeface="Raleway"/>
                <a:sym typeface="Raleway"/>
              </a:rPr>
              <a:t>IG </a:t>
            </a:r>
            <a:r>
              <a:rPr lang="en-AU" dirty="0">
                <a:solidFill>
                  <a:schemeClr val="dk1"/>
                </a:solidFill>
                <a:latin typeface="Raleway"/>
                <a:ea typeface="Raleway"/>
                <a:cs typeface="Raleway"/>
                <a:sym typeface="Raleway"/>
              </a:rPr>
              <a:t>for </a:t>
            </a:r>
            <a:r>
              <a:rPr lang="en-AU" dirty="0" smtClean="0">
                <a:solidFill>
                  <a:schemeClr val="dk1"/>
                </a:solidFill>
                <a:latin typeface="Raleway"/>
                <a:ea typeface="Raleway"/>
                <a:cs typeface="Raleway"/>
                <a:sym typeface="Raleway"/>
              </a:rPr>
              <a:t>the current attribute</a:t>
            </a:r>
          </a:p>
          <a:p>
            <a:pPr marL="914400" lvl="5" indent="-355600">
              <a:spcBef>
                <a:spcPts val="600"/>
              </a:spcBef>
              <a:buClr>
                <a:schemeClr val="dk1"/>
              </a:buClr>
              <a:buSzPct val="100000"/>
            </a:pPr>
            <a:endParaRPr kumimoji="0" lang="en-AU" sz="5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558800" lvl="1">
              <a:spcBef>
                <a:spcPts val="600"/>
              </a:spcBef>
              <a:buClr>
                <a:schemeClr val="dk1"/>
              </a:buClr>
              <a:buSzPct val="100000"/>
              <a:defRPr/>
            </a:pPr>
            <a:r>
              <a:rPr lang="en-AU" dirty="0">
                <a:solidFill>
                  <a:schemeClr val="dk1"/>
                </a:solidFill>
                <a:latin typeface="Raleway"/>
                <a:ea typeface="Raleway"/>
                <a:cs typeface="Raleway"/>
                <a:sym typeface="Raleway"/>
              </a:rPr>
              <a:t>3.	</a:t>
            </a:r>
            <a:r>
              <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rPr>
              <a:t>Pick the </a:t>
            </a:r>
            <a:r>
              <a:rPr lang="en-AU" dirty="0" smtClean="0">
                <a:solidFill>
                  <a:schemeClr val="dk1"/>
                </a:solidFill>
                <a:latin typeface="Raleway"/>
                <a:ea typeface="Raleway"/>
                <a:cs typeface="Raleway"/>
                <a:sym typeface="Raleway"/>
              </a:rPr>
              <a:t>attribute with </a:t>
            </a: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highest IG to be a node, </a:t>
            </a:r>
            <a:r>
              <a:rPr lang="en-AU" dirty="0" smtClean="0">
                <a:solidFill>
                  <a:schemeClr val="dk1"/>
                </a:solidFill>
                <a:latin typeface="Raleway"/>
                <a:ea typeface="Raleway"/>
                <a:cs typeface="Raleway"/>
                <a:sym typeface="Raleway"/>
              </a:rPr>
              <a:t>and </a:t>
            </a:r>
            <a:r>
              <a:rPr kumimoji="0" lang="en-AU" sz="1400" b="0" i="0" u="none" strike="noStrike" kern="0" cap="none" spc="0" normalizeH="0" baseline="0" noProof="0" dirty="0" smtClean="0">
                <a:ln>
                  <a:noFill/>
                </a:ln>
                <a:solidFill>
                  <a:schemeClr val="dk1"/>
                </a:solidFill>
                <a:effectLst/>
                <a:uLnTx/>
                <a:uFillTx/>
                <a:latin typeface="Raleway"/>
                <a:ea typeface="Raleway"/>
                <a:cs typeface="Raleway"/>
                <a:sym typeface="Raleway"/>
              </a:rPr>
              <a:t>split dataset by its branch to child</a:t>
            </a:r>
            <a:r>
              <a:rPr kumimoji="0" lang="en-AU" sz="1400" b="0" i="0" u="none" strike="noStrike" kern="0" cap="none" spc="0" normalizeH="0" noProof="0" dirty="0" smtClean="0">
                <a:ln>
                  <a:noFill/>
                </a:ln>
                <a:solidFill>
                  <a:schemeClr val="dk1"/>
                </a:solidFill>
                <a:effectLst/>
                <a:uLnTx/>
                <a:uFillTx/>
                <a:latin typeface="Raleway"/>
                <a:ea typeface="Raleway"/>
                <a:cs typeface="Raleway"/>
                <a:sym typeface="Raleway"/>
              </a:rPr>
              <a:t> nodes/subsets</a:t>
            </a:r>
            <a:endParaRPr kumimoji="0" lang="en-AU" sz="5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558800" marR="0" lvl="1" algn="l" defTabSz="914400" rtl="0" eaLnBrk="1" fontAlgn="auto" latinLnBrk="0" hangingPunct="1">
              <a:lnSpc>
                <a:spcPct val="100000"/>
              </a:lnSpc>
              <a:spcBef>
                <a:spcPts val="600"/>
              </a:spcBef>
              <a:spcAft>
                <a:spcPts val="0"/>
              </a:spcAft>
              <a:buClr>
                <a:schemeClr val="dk1"/>
              </a:buClr>
              <a:buSzPct val="100000"/>
              <a:tabLst/>
              <a:defRPr/>
            </a:pPr>
            <a:r>
              <a:rPr lang="en-AU" dirty="0">
                <a:solidFill>
                  <a:schemeClr val="dk1"/>
                </a:solidFill>
                <a:latin typeface="Raleway"/>
                <a:ea typeface="Raleway"/>
                <a:cs typeface="Raleway"/>
                <a:sym typeface="Raleway"/>
              </a:rPr>
              <a:t>4.	</a:t>
            </a:r>
            <a:r>
              <a:rPr lang="en-AU" dirty="0" smtClean="0">
                <a:solidFill>
                  <a:schemeClr val="dk1"/>
                </a:solidFill>
                <a:latin typeface="Raleway"/>
                <a:ea typeface="Raleway"/>
                <a:cs typeface="Raleway"/>
                <a:sym typeface="Raleway"/>
              </a:rPr>
              <a:t>Repeat same process at every child node </a:t>
            </a:r>
            <a:r>
              <a:rPr lang="en-AU" dirty="0">
                <a:solidFill>
                  <a:schemeClr val="dk1"/>
                </a:solidFill>
                <a:latin typeface="Raleway"/>
                <a:ea typeface="Raleway"/>
                <a:cs typeface="Raleway"/>
                <a:sym typeface="Raleway"/>
              </a:rPr>
              <a:t>until the tree is </a:t>
            </a:r>
            <a:r>
              <a:rPr lang="en-AU" dirty="0" smtClean="0">
                <a:solidFill>
                  <a:schemeClr val="dk1"/>
                </a:solidFill>
                <a:latin typeface="Raleway"/>
                <a:ea typeface="Raleway"/>
                <a:cs typeface="Raleway"/>
                <a:sym typeface="Raleway"/>
              </a:rPr>
              <a:t>complete</a:t>
            </a:r>
            <a:endParaRPr kumimoji="0" lang="en-AU" sz="1400" b="0" i="0" u="none" strike="noStrike" kern="0" cap="none" spc="0" normalizeH="0" baseline="0" noProof="0" dirty="0">
              <a:ln>
                <a:noFill/>
              </a:ln>
              <a:solidFill>
                <a:schemeClr val="dk1"/>
              </a:solidFill>
              <a:effectLst/>
              <a:uLnTx/>
              <a:uFillTx/>
              <a:latin typeface="Raleway"/>
              <a:ea typeface="Raleway"/>
              <a:cs typeface="Raleway"/>
              <a:sym typeface="Raleway"/>
            </a:endParaRPr>
          </a:p>
          <a:p>
            <a:pPr marL="76200" marR="0" lvl="0" indent="0" algn="l" defTabSz="914400" rtl="0" eaLnBrk="1" fontAlgn="auto" latinLnBrk="0" hangingPunct="1">
              <a:lnSpc>
                <a:spcPct val="100000"/>
              </a:lnSpc>
              <a:spcBef>
                <a:spcPts val="480"/>
              </a:spcBef>
              <a:spcAft>
                <a:spcPts val="0"/>
              </a:spcAft>
              <a:buClr>
                <a:schemeClr val="dk1"/>
              </a:buClr>
              <a:buSzPts val="2400"/>
              <a:buFont typeface="Raleway"/>
              <a:buNone/>
              <a:tabLst/>
              <a:defRPr/>
            </a:pPr>
            <a:endParaRPr kumimoji="0" lang="en-AU" sz="2000" b="1" i="0" u="none" strike="noStrike" kern="0" cap="none" spc="0" normalizeH="0" baseline="0" noProof="0" dirty="0">
              <a:ln>
                <a:noFill/>
              </a:ln>
              <a:solidFill>
                <a:schemeClr val="dk1"/>
              </a:solidFill>
              <a:effectLst/>
              <a:uLnTx/>
              <a:uFillTx/>
              <a:latin typeface="Raleway"/>
              <a:ea typeface="Raleway"/>
              <a:cs typeface="Raleway"/>
              <a:sym typeface="Raleway"/>
            </a:endParaRPr>
          </a:p>
        </p:txBody>
      </p:sp>
      <mc:AlternateContent xmlns:mc="http://schemas.openxmlformats.org/markup-compatibility/2006" xmlns:a14="http://schemas.microsoft.com/office/drawing/2010/main">
        <mc:Choice Requires="a14">
          <p:sp>
            <p:nvSpPr>
              <p:cNvPr id="6" name="TextBox 5"/>
              <p:cNvSpPr txBox="1"/>
              <p:nvPr/>
            </p:nvSpPr>
            <p:spPr>
              <a:xfrm>
                <a:off x="6481860" y="2485592"/>
                <a:ext cx="118696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b="0" i="1" dirty="0" smtClean="0">
                  <a:latin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481860" y="2485592"/>
                <a:ext cx="1186961" cy="215444"/>
              </a:xfrm>
              <a:prstGeom prst="rect">
                <a:avLst/>
              </a:prstGeom>
              <a:blipFill>
                <a:blip r:embed="rId3"/>
                <a:stretch>
                  <a:fillRect b="-34286"/>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07444" y="2744500"/>
                <a:ext cx="3126592" cy="276999"/>
              </a:xfrm>
              <a:prstGeom prst="rect">
                <a:avLst/>
              </a:prstGeom>
              <a:noFill/>
            </p:spPr>
            <p:txBody>
              <a:bodyPr wrap="square" lIns="0" tIns="0" rIns="0" bIns="0" rtlCol="0">
                <a:spAutoFit/>
              </a:bodyPr>
              <a:lstStyle/>
              <a:p>
                <a:r>
                  <a:rPr lang="en-US" sz="1800" b="0" dirty="0" smtClean="0">
                    <a:latin typeface="Cambria Math" panose="02040503050406030204" pitchFamily="18" charset="0"/>
                  </a:rPr>
                  <a:t> </a:t>
                </a:r>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𝑉𝑎𝑙𝑢𝑒𝑠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b="0" i="1" dirty="0" smtClean="0">
                  <a:latin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07444" y="2744500"/>
                <a:ext cx="3126592" cy="276999"/>
              </a:xfrm>
              <a:prstGeom prst="rect">
                <a:avLst/>
              </a:prstGeom>
              <a:blipFill>
                <a:blip r:embed="rId4"/>
                <a:stretch>
                  <a:fillRect l="-390" t="-113043" b="-184783"/>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476874" y="3108427"/>
                <a:ext cx="4770065"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oMath>
                  </m:oMathPara>
                </a14:m>
                <a:endParaRPr lang="en-US" b="0" i="1" dirty="0" smtClean="0">
                  <a:latin typeface="Cambria Math"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476874" y="3108427"/>
                <a:ext cx="4770065" cy="215444"/>
              </a:xfrm>
              <a:prstGeom prst="rect">
                <a:avLst/>
              </a:prstGeom>
              <a:blipFill>
                <a:blip r:embed="rId5"/>
                <a:stretch>
                  <a:fillRect b="-8571"/>
                </a:stretch>
              </a:blipFill>
            </p:spPr>
            <p:txBody>
              <a:bodyPr/>
              <a:lstStyle/>
              <a:p>
                <a:r>
                  <a:rPr lang="en-MY">
                    <a:noFill/>
                  </a:rPr>
                  <a:t> </a:t>
                </a:r>
              </a:p>
            </p:txBody>
          </p:sp>
        </mc:Fallback>
      </mc:AlternateContent>
      <p:sp>
        <p:nvSpPr>
          <p:cNvPr id="2" name="Right Arrow 1"/>
          <p:cNvSpPr/>
          <p:nvPr/>
        </p:nvSpPr>
        <p:spPr>
          <a:xfrm>
            <a:off x="6386610" y="2558600"/>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ight Arrow 9"/>
          <p:cNvSpPr/>
          <p:nvPr/>
        </p:nvSpPr>
        <p:spPr>
          <a:xfrm>
            <a:off x="6400174" y="2913777"/>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Right Arrow 10"/>
          <p:cNvSpPr/>
          <p:nvPr/>
        </p:nvSpPr>
        <p:spPr>
          <a:xfrm>
            <a:off x="6400174" y="3202111"/>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mc:AlternateContent xmlns:mc="http://schemas.openxmlformats.org/markup-compatibility/2006" xmlns:a14="http://schemas.microsoft.com/office/drawing/2010/main">
        <mc:Choice Requires="a14">
          <p:sp>
            <p:nvSpPr>
              <p:cNvPr id="12" name="TextBox 11"/>
              <p:cNvSpPr txBox="1"/>
              <p:nvPr/>
            </p:nvSpPr>
            <p:spPr>
              <a:xfrm>
                <a:off x="6481859" y="1878397"/>
                <a:ext cx="118696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𝐻</m:t>
                      </m:r>
                      <m:r>
                        <a:rPr lang="en-US" i="1" smtClean="0">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oMath>
                  </m:oMathPara>
                </a14:m>
                <a:endParaRPr lang="en-US" b="0" i="1" dirty="0" smtClean="0">
                  <a:latin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481859" y="1878397"/>
                <a:ext cx="1186961" cy="215444"/>
              </a:xfrm>
              <a:prstGeom prst="rect">
                <a:avLst/>
              </a:prstGeom>
              <a:blipFill>
                <a:blip r:embed="rId6"/>
                <a:stretch>
                  <a:fillRect b="-37143"/>
                </a:stretch>
              </a:blipFill>
            </p:spPr>
            <p:txBody>
              <a:bodyPr/>
              <a:lstStyle/>
              <a:p>
                <a:r>
                  <a:rPr lang="en-MY">
                    <a:noFill/>
                  </a:rPr>
                  <a:t> </a:t>
                </a:r>
              </a:p>
            </p:txBody>
          </p:sp>
        </mc:Fallback>
      </mc:AlternateContent>
      <p:sp>
        <p:nvSpPr>
          <p:cNvPr id="13" name="Right Arrow 12"/>
          <p:cNvSpPr/>
          <p:nvPr/>
        </p:nvSpPr>
        <p:spPr>
          <a:xfrm>
            <a:off x="6344193" y="1929360"/>
            <a:ext cx="297009" cy="15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extBox 2"/>
          <p:cNvSpPr txBox="1"/>
          <p:nvPr/>
        </p:nvSpPr>
        <p:spPr>
          <a:xfrm>
            <a:off x="492981" y="763325"/>
            <a:ext cx="7776376" cy="800219"/>
          </a:xfrm>
          <a:prstGeom prst="rect">
            <a:avLst/>
          </a:prstGeom>
          <a:noFill/>
        </p:spPr>
        <p:txBody>
          <a:bodyPr wrap="square" rtlCol="0">
            <a:spAutoFit/>
          </a:bodyPr>
          <a:lstStyle/>
          <a:p>
            <a:pPr marL="285750" indent="-285750">
              <a:buFont typeface="Wingdings" panose="05000000000000000000" pitchFamily="2" charset="2"/>
              <a:buChar char="q"/>
            </a:pPr>
            <a:r>
              <a:rPr lang="en-US" sz="1600" dirty="0" smtClean="0">
                <a:latin typeface="Raleway" panose="020B0604020202020204" charset="0"/>
              </a:rPr>
              <a:t>It constructs DT, by finding for each node </a:t>
            </a:r>
            <a:r>
              <a:rPr lang="en-US" sz="1600" dirty="0">
                <a:latin typeface="Raleway" panose="020B0604020202020204" charset="0"/>
              </a:rPr>
              <a:t>attribute</a:t>
            </a:r>
            <a:r>
              <a:rPr lang="en-US" sz="1600" dirty="0" smtClean="0">
                <a:latin typeface="Raleway" panose="020B0604020202020204" charset="0"/>
              </a:rPr>
              <a:t> </a:t>
            </a:r>
            <a:r>
              <a:rPr lang="en-US" sz="1600" dirty="0">
                <a:latin typeface="Raleway" panose="020B0604020202020204" charset="0"/>
              </a:rPr>
              <a:t>that returns the highest information </a:t>
            </a:r>
            <a:r>
              <a:rPr lang="en-US" sz="1600" dirty="0" smtClean="0">
                <a:latin typeface="Raleway" panose="020B0604020202020204" charset="0"/>
              </a:rPr>
              <a:t>gain to split the data</a:t>
            </a:r>
            <a:endParaRPr lang="en-US" sz="1600" dirty="0">
              <a:latin typeface="Raleway" panose="020B0604020202020204" charset="0"/>
            </a:endParaRPr>
          </a:p>
          <a:p>
            <a:pPr marL="285750" indent="-285750">
              <a:buFont typeface="Wingdings" panose="05000000000000000000" pitchFamily="2" charset="2"/>
              <a:buChar char="q"/>
            </a:pPr>
            <a:endParaRPr lang="en-MY" dirty="0">
              <a:latin typeface="Raleway" panose="020B0604020202020204" charset="0"/>
            </a:endParaRPr>
          </a:p>
        </p:txBody>
      </p:sp>
      <p:sp>
        <p:nvSpPr>
          <p:cNvPr id="4" name="TextBox 3"/>
          <p:cNvSpPr txBox="1"/>
          <p:nvPr/>
        </p:nvSpPr>
        <p:spPr>
          <a:xfrm>
            <a:off x="6920601" y="3728917"/>
            <a:ext cx="2223399" cy="738664"/>
          </a:xfrm>
          <a:prstGeom prst="rect">
            <a:avLst/>
          </a:prstGeom>
          <a:noFill/>
        </p:spPr>
        <p:txBody>
          <a:bodyPr wrap="square" rtlCol="0">
            <a:spAutoFit/>
          </a:bodyPr>
          <a:lstStyle/>
          <a:p>
            <a:r>
              <a:rPr lang="en-US" dirty="0" smtClean="0">
                <a:solidFill>
                  <a:srgbClr val="C00000"/>
                </a:solidFill>
              </a:rPr>
              <a:t>Stopping condition</a:t>
            </a:r>
            <a:r>
              <a:rPr lang="en-US" dirty="0" smtClean="0"/>
              <a:t>: when data in each partition have same target class</a:t>
            </a:r>
            <a:endParaRPr lang="en-MY" dirty="0"/>
          </a:p>
        </p:txBody>
      </p:sp>
      <p:sp>
        <p:nvSpPr>
          <p:cNvPr id="14" name="Rectangle 13"/>
          <p:cNvSpPr/>
          <p:nvPr/>
        </p:nvSpPr>
        <p:spPr>
          <a:xfrm>
            <a:off x="279082" y="3631549"/>
            <a:ext cx="6362120" cy="48548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54878015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endParaRPr lang="en-GB" dirty="0"/>
          </a:p>
        </p:txBody>
      </p:sp>
      <p:pic>
        <p:nvPicPr>
          <p:cNvPr id="2" name="Picture 1">
            <a:extLst>
              <a:ext uri="{FF2B5EF4-FFF2-40B4-BE49-F238E27FC236}">
                <a16:creationId xmlns:a16="http://schemas.microsoft.com/office/drawing/2014/main" id="{04A25295-71A3-4AF3-BF15-2E3761F81D1F}"/>
              </a:ext>
            </a:extLst>
          </p:cNvPr>
          <p:cNvPicPr>
            <a:picLocks noChangeAspect="1"/>
          </p:cNvPicPr>
          <p:nvPr/>
        </p:nvPicPr>
        <p:blipFill>
          <a:blip r:embed="rId3"/>
          <a:stretch>
            <a:fillRect/>
          </a:stretch>
        </p:blipFill>
        <p:spPr>
          <a:xfrm>
            <a:off x="279082" y="950160"/>
            <a:ext cx="4670422" cy="1555026"/>
          </a:xfrm>
          <a:prstGeom prst="rect">
            <a:avLst/>
          </a:prstGeom>
        </p:spPr>
      </p:pic>
      <p:pic>
        <p:nvPicPr>
          <p:cNvPr id="5" name="Picture 4">
            <a:extLst>
              <a:ext uri="{FF2B5EF4-FFF2-40B4-BE49-F238E27FC236}">
                <a16:creationId xmlns:a16="http://schemas.microsoft.com/office/drawing/2014/main" id="{F00A8B06-5AE2-44C2-82A5-59C7A6ECC95E}"/>
              </a:ext>
            </a:extLst>
          </p:cNvPr>
          <p:cNvPicPr>
            <a:picLocks noChangeAspect="1"/>
          </p:cNvPicPr>
          <p:nvPr/>
        </p:nvPicPr>
        <p:blipFill rotWithShape="1">
          <a:blip r:embed="rId4"/>
          <a:srcRect t="7522" b="3915"/>
          <a:stretch/>
        </p:blipFill>
        <p:spPr>
          <a:xfrm>
            <a:off x="5187847" y="766276"/>
            <a:ext cx="3880652" cy="2178260"/>
          </a:xfrm>
          <a:prstGeom prst="rect">
            <a:avLst/>
          </a:prstGeom>
        </p:spPr>
      </p:pic>
      <p:pic>
        <p:nvPicPr>
          <p:cNvPr id="8" name="Picture 7">
            <a:extLst>
              <a:ext uri="{FF2B5EF4-FFF2-40B4-BE49-F238E27FC236}">
                <a16:creationId xmlns:a16="http://schemas.microsoft.com/office/drawing/2014/main" id="{DFA8CB8B-A65C-44E4-A5BC-CA28AE3F71C8}"/>
              </a:ext>
            </a:extLst>
          </p:cNvPr>
          <p:cNvPicPr>
            <a:picLocks noChangeAspect="1"/>
          </p:cNvPicPr>
          <p:nvPr/>
        </p:nvPicPr>
        <p:blipFill rotWithShape="1">
          <a:blip r:embed="rId5"/>
          <a:srcRect t="64966"/>
          <a:stretch/>
        </p:blipFill>
        <p:spPr>
          <a:xfrm>
            <a:off x="889233" y="2944537"/>
            <a:ext cx="7197754" cy="1372765"/>
          </a:xfrm>
          <a:prstGeom prst="rect">
            <a:avLst/>
          </a:prstGeom>
        </p:spPr>
      </p:pic>
    </p:spTree>
    <p:extLst>
      <p:ext uri="{BB962C8B-B14F-4D97-AF65-F5344CB8AC3E}">
        <p14:creationId xmlns:p14="http://schemas.microsoft.com/office/powerpoint/2010/main" val="1632431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endParaRPr lang="en-GB" dirty="0"/>
          </a:p>
        </p:txBody>
      </p:sp>
      <p:sp>
        <p:nvSpPr>
          <p:cNvPr id="3" name="Rectangle 2">
            <a:extLst>
              <a:ext uri="{FF2B5EF4-FFF2-40B4-BE49-F238E27FC236}">
                <a16:creationId xmlns:a16="http://schemas.microsoft.com/office/drawing/2014/main" id="{EFCFB08C-4C46-4341-A0B0-22E7B763A334}"/>
              </a:ext>
            </a:extLst>
          </p:cNvPr>
          <p:cNvSpPr/>
          <p:nvPr/>
        </p:nvSpPr>
        <p:spPr>
          <a:xfrm>
            <a:off x="51046" y="2350815"/>
            <a:ext cx="5234938" cy="2031325"/>
          </a:xfrm>
          <a:prstGeom prst="rect">
            <a:avLst/>
          </a:prstGeom>
        </p:spPr>
        <p:txBody>
          <a:bodyPr wrap="square">
            <a:spAutoFit/>
          </a:bodyPr>
          <a:lstStyle/>
          <a:p>
            <a:pPr marL="285750" indent="-285750">
              <a:buFont typeface="Wingdings" panose="05000000000000000000" pitchFamily="2" charset="2"/>
              <a:buChar char="§"/>
            </a:pPr>
            <a:r>
              <a:rPr lang="en-AU" sz="1800" dirty="0">
                <a:latin typeface="Raleway" panose="020B0604020202020204" charset="0"/>
              </a:rPr>
              <a:t>The next stage is to process partition </a:t>
            </a:r>
            <a:r>
              <a:rPr lang="en-AU" sz="1800" i="1" dirty="0">
                <a:latin typeface="Raleway" panose="020B0604020202020204" charset="0"/>
              </a:rPr>
              <a:t>D</a:t>
            </a:r>
            <a:r>
              <a:rPr lang="en-AU" sz="1800" baseline="-25000" dirty="0">
                <a:latin typeface="Raleway" panose="020B0604020202020204" charset="0"/>
              </a:rPr>
              <a:t>1</a:t>
            </a:r>
            <a:r>
              <a:rPr lang="en-AU" sz="1800" dirty="0">
                <a:latin typeface="Raleway" panose="020B0604020202020204" charset="0"/>
              </a:rPr>
              <a:t> consisting of records with Time=</a:t>
            </a:r>
            <a:r>
              <a:rPr lang="en-AU" sz="1800" i="1" dirty="0">
                <a:latin typeface="Raleway" panose="020B0604020202020204" charset="0"/>
              </a:rPr>
              <a:t>Midday</a:t>
            </a:r>
            <a:r>
              <a:rPr lang="en-AU" sz="1800" dirty="0">
                <a:latin typeface="Raleway" panose="020B0604020202020204" charset="0"/>
              </a:rPr>
              <a:t>. Training dataset partition </a:t>
            </a:r>
            <a:r>
              <a:rPr lang="en-AU" sz="1800" i="1" dirty="0">
                <a:latin typeface="Raleway" panose="020B0604020202020204" charset="0"/>
              </a:rPr>
              <a:t>D</a:t>
            </a:r>
            <a:r>
              <a:rPr lang="en-AU" sz="1800" baseline="-25000" dirty="0">
                <a:latin typeface="Raleway" panose="020B0604020202020204" charset="0"/>
              </a:rPr>
              <a:t>1</a:t>
            </a:r>
            <a:r>
              <a:rPr lang="en-AU" sz="1800" dirty="0">
                <a:latin typeface="Raleway" panose="020B0604020202020204" charset="0"/>
              </a:rPr>
              <a:t> consists of 6 records with record#: 3, 6, 8, 9, 10, and 15. The next task is to determine the splitting attribute for partition </a:t>
            </a:r>
            <a:r>
              <a:rPr lang="en-AU" sz="1800" i="1" dirty="0">
                <a:latin typeface="Raleway" panose="020B0604020202020204" charset="0"/>
              </a:rPr>
              <a:t>D</a:t>
            </a:r>
            <a:r>
              <a:rPr lang="en-AU" sz="1800" baseline="-25000" dirty="0">
                <a:latin typeface="Raleway" panose="020B0604020202020204" charset="0"/>
              </a:rPr>
              <a:t>1</a:t>
            </a:r>
            <a:r>
              <a:rPr lang="en-AU" sz="1800" dirty="0">
                <a:latin typeface="Raleway" panose="020B0604020202020204" charset="0"/>
              </a:rPr>
              <a:t>, whether it is </a:t>
            </a:r>
            <a:r>
              <a:rPr lang="en-AU" sz="1800" i="1" dirty="0">
                <a:latin typeface="Raleway" panose="020B0604020202020204" charset="0"/>
              </a:rPr>
              <a:t>Weather</a:t>
            </a:r>
            <a:r>
              <a:rPr lang="en-AU" sz="1800" dirty="0">
                <a:latin typeface="Raleway" panose="020B0604020202020204" charset="0"/>
              </a:rPr>
              <a:t>, </a:t>
            </a:r>
            <a:r>
              <a:rPr lang="en-AU" sz="1800" i="1" dirty="0">
                <a:latin typeface="Raleway" panose="020B0604020202020204" charset="0"/>
              </a:rPr>
              <a:t>Temperature</a:t>
            </a:r>
            <a:r>
              <a:rPr lang="en-AU" sz="1800" dirty="0">
                <a:latin typeface="Raleway" panose="020B0604020202020204" charset="0"/>
              </a:rPr>
              <a:t>, or </a:t>
            </a:r>
            <a:r>
              <a:rPr lang="en-AU" sz="1800" i="1" dirty="0">
                <a:latin typeface="Raleway" panose="020B0604020202020204" charset="0"/>
              </a:rPr>
              <a:t>Day</a:t>
            </a:r>
            <a:r>
              <a:rPr lang="en-AU" sz="1800" dirty="0">
                <a:latin typeface="Raleway" panose="020B0604020202020204" charset="0"/>
              </a:rPr>
              <a:t>. </a:t>
            </a:r>
            <a:endParaRPr lang="en-US" sz="1800" dirty="0">
              <a:latin typeface="Raleway" panose="020B0604020202020204" charset="0"/>
            </a:endParaRPr>
          </a:p>
        </p:txBody>
      </p:sp>
      <p:graphicFrame>
        <p:nvGraphicFramePr>
          <p:cNvPr id="8" name="Table 7">
            <a:extLst>
              <a:ext uri="{FF2B5EF4-FFF2-40B4-BE49-F238E27FC236}">
                <a16:creationId xmlns:a16="http://schemas.microsoft.com/office/drawing/2014/main" id="{E84F9DD3-C5EB-40A1-86BC-FA2659F8B852}"/>
              </a:ext>
            </a:extLst>
          </p:cNvPr>
          <p:cNvGraphicFramePr>
            <a:graphicFrameLocks noGrp="1"/>
          </p:cNvGraphicFramePr>
          <p:nvPr>
            <p:extLst>
              <p:ext uri="{D42A27DB-BD31-4B8C-83A1-F6EECF244321}">
                <p14:modId xmlns:p14="http://schemas.microsoft.com/office/powerpoint/2010/main" val="3851973740"/>
              </p:ext>
            </p:extLst>
          </p:nvPr>
        </p:nvGraphicFramePr>
        <p:xfrm>
          <a:off x="3930688" y="796491"/>
          <a:ext cx="1008000" cy="914400"/>
        </p:xfrm>
        <a:graphic>
          <a:graphicData uri="http://schemas.openxmlformats.org/drawingml/2006/table">
            <a:tbl>
              <a:tblPr firstRow="1" bandRow="1">
                <a:tableStyleId>{5C22544A-7EE6-4342-B048-85BDC9FD1C3A}</a:tableStyleId>
              </a:tblPr>
              <a:tblGrid>
                <a:gridCol w="504000">
                  <a:extLst>
                    <a:ext uri="{9D8B030D-6E8A-4147-A177-3AD203B41FA5}">
                      <a16:colId xmlns:a16="http://schemas.microsoft.com/office/drawing/2014/main" val="3772786226"/>
                    </a:ext>
                  </a:extLst>
                </a:gridCol>
                <a:gridCol w="504000">
                  <a:extLst>
                    <a:ext uri="{9D8B030D-6E8A-4147-A177-3AD203B41FA5}">
                      <a16:colId xmlns:a16="http://schemas.microsoft.com/office/drawing/2014/main" val="2043827189"/>
                    </a:ext>
                  </a:extLst>
                </a:gridCol>
              </a:tblGrid>
              <a:tr h="288000">
                <a:tc gridSpan="2">
                  <a:txBody>
                    <a:bodyPr/>
                    <a:lstStyle/>
                    <a:p>
                      <a:pPr algn="ctr"/>
                      <a:r>
                        <a:rPr lang="en-AU" dirty="0"/>
                        <a:t>Jog</a:t>
                      </a:r>
                      <a:endParaRPr lang="en-GB" dirty="0"/>
                    </a:p>
                  </a:txBody>
                  <a:tcPr/>
                </a:tc>
                <a:tc hMerge="1">
                  <a:txBody>
                    <a:bodyPr/>
                    <a:lstStyle/>
                    <a:p>
                      <a:endParaRPr lang="en-GB" dirty="0"/>
                    </a:p>
                  </a:txBody>
                  <a:tcPr/>
                </a:tc>
                <a:extLst>
                  <a:ext uri="{0D108BD9-81ED-4DB2-BD59-A6C34878D82A}">
                    <a16:rowId xmlns:a16="http://schemas.microsoft.com/office/drawing/2014/main" val="433301432"/>
                  </a:ext>
                </a:extLst>
              </a:tr>
              <a:tr h="288000">
                <a:tc>
                  <a:txBody>
                    <a:bodyPr/>
                    <a:lstStyle/>
                    <a:p>
                      <a:pPr algn="ctr"/>
                      <a:r>
                        <a:rPr lang="en-AU" dirty="0"/>
                        <a:t>Yes</a:t>
                      </a:r>
                      <a:endParaRPr lang="en-GB" dirty="0"/>
                    </a:p>
                  </a:txBody>
                  <a:tcPr/>
                </a:tc>
                <a:tc>
                  <a:txBody>
                    <a:bodyPr/>
                    <a:lstStyle/>
                    <a:p>
                      <a:pPr algn="ctr"/>
                      <a:r>
                        <a:rPr lang="en-AU" dirty="0"/>
                        <a:t>No</a:t>
                      </a:r>
                      <a:endParaRPr lang="en-GB" dirty="0"/>
                    </a:p>
                  </a:txBody>
                  <a:tcPr/>
                </a:tc>
                <a:extLst>
                  <a:ext uri="{0D108BD9-81ED-4DB2-BD59-A6C34878D82A}">
                    <a16:rowId xmlns:a16="http://schemas.microsoft.com/office/drawing/2014/main" val="1483144222"/>
                  </a:ext>
                </a:extLst>
              </a:tr>
              <a:tr h="288000">
                <a:tc>
                  <a:txBody>
                    <a:bodyPr/>
                    <a:lstStyle/>
                    <a:p>
                      <a:pPr algn="ctr"/>
                      <a:r>
                        <a:rPr lang="en-AU" dirty="0"/>
                        <a:t>2</a:t>
                      </a:r>
                      <a:endParaRPr lang="en-GB" dirty="0"/>
                    </a:p>
                  </a:txBody>
                  <a:tcPr/>
                </a:tc>
                <a:tc>
                  <a:txBody>
                    <a:bodyPr/>
                    <a:lstStyle/>
                    <a:p>
                      <a:pPr algn="ctr"/>
                      <a:r>
                        <a:rPr lang="en-AU" dirty="0"/>
                        <a:t>4</a:t>
                      </a:r>
                      <a:endParaRPr lang="en-GB" dirty="0"/>
                    </a:p>
                  </a:txBody>
                  <a:tcPr/>
                </a:tc>
                <a:extLst>
                  <a:ext uri="{0D108BD9-81ED-4DB2-BD59-A6C34878D82A}">
                    <a16:rowId xmlns:a16="http://schemas.microsoft.com/office/drawing/2014/main" val="2810351764"/>
                  </a:ext>
                </a:extLst>
              </a:tr>
            </a:tbl>
          </a:graphicData>
        </a:graphic>
      </p:graphicFrame>
      <p:graphicFrame>
        <p:nvGraphicFramePr>
          <p:cNvPr id="10" name="Table 9">
            <a:extLst>
              <a:ext uri="{FF2B5EF4-FFF2-40B4-BE49-F238E27FC236}">
                <a16:creationId xmlns:a16="http://schemas.microsoft.com/office/drawing/2014/main" id="{45B44464-8922-4CCB-A9FB-9DAC220497EE}"/>
              </a:ext>
            </a:extLst>
          </p:cNvPr>
          <p:cNvGraphicFramePr>
            <a:graphicFrameLocks noGrp="1"/>
          </p:cNvGraphicFramePr>
          <p:nvPr>
            <p:extLst>
              <p:ext uri="{D42A27DB-BD31-4B8C-83A1-F6EECF244321}">
                <p14:modId xmlns:p14="http://schemas.microsoft.com/office/powerpoint/2010/main" val="2079060600"/>
              </p:ext>
            </p:extLst>
          </p:nvPr>
        </p:nvGraphicFramePr>
        <p:xfrm>
          <a:off x="5076260" y="3292035"/>
          <a:ext cx="4067740" cy="1862267"/>
        </p:xfrm>
        <a:graphic>
          <a:graphicData uri="http://schemas.openxmlformats.org/drawingml/2006/table">
            <a:tbl>
              <a:tblPr firstRow="1" bandRow="1">
                <a:tableStyleId>{5C22544A-7EE6-4342-B048-85BDC9FD1C3A}</a:tableStyleId>
              </a:tblPr>
              <a:tblGrid>
                <a:gridCol w="1289454">
                  <a:extLst>
                    <a:ext uri="{9D8B030D-6E8A-4147-A177-3AD203B41FA5}">
                      <a16:colId xmlns:a16="http://schemas.microsoft.com/office/drawing/2014/main" val="3456872321"/>
                    </a:ext>
                  </a:extLst>
                </a:gridCol>
                <a:gridCol w="1043290">
                  <a:extLst>
                    <a:ext uri="{9D8B030D-6E8A-4147-A177-3AD203B41FA5}">
                      <a16:colId xmlns:a16="http://schemas.microsoft.com/office/drawing/2014/main" val="2122841820"/>
                    </a:ext>
                  </a:extLst>
                </a:gridCol>
                <a:gridCol w="550949">
                  <a:extLst>
                    <a:ext uri="{9D8B030D-6E8A-4147-A177-3AD203B41FA5}">
                      <a16:colId xmlns:a16="http://schemas.microsoft.com/office/drawing/2014/main" val="3772786226"/>
                    </a:ext>
                  </a:extLst>
                </a:gridCol>
                <a:gridCol w="533681">
                  <a:extLst>
                    <a:ext uri="{9D8B030D-6E8A-4147-A177-3AD203B41FA5}">
                      <a16:colId xmlns:a16="http://schemas.microsoft.com/office/drawing/2014/main" val="2043827189"/>
                    </a:ext>
                  </a:extLst>
                </a:gridCol>
                <a:gridCol w="650366">
                  <a:extLst>
                    <a:ext uri="{9D8B030D-6E8A-4147-A177-3AD203B41FA5}">
                      <a16:colId xmlns:a16="http://schemas.microsoft.com/office/drawing/2014/main" val="2921757208"/>
                    </a:ext>
                  </a:extLst>
                </a:gridCol>
              </a:tblGrid>
              <a:tr h="333094">
                <a:tc gridSpan="2">
                  <a:txBody>
                    <a:bodyPr/>
                    <a:lstStyle/>
                    <a:p>
                      <a:pPr algn="ctr"/>
                      <a:endParaRPr lang="en-GB" dirty="0"/>
                    </a:p>
                  </a:txBody>
                  <a:tcPr/>
                </a:tc>
                <a:tc hMerge="1">
                  <a:txBody>
                    <a:bodyPr/>
                    <a:lstStyle/>
                    <a:p>
                      <a:pPr algn="ctr"/>
                      <a:endParaRPr lang="en-GB" dirty="0"/>
                    </a:p>
                  </a:txBody>
                  <a:tcPr/>
                </a:tc>
                <a:tc gridSpan="2">
                  <a:txBody>
                    <a:bodyPr/>
                    <a:lstStyle/>
                    <a:p>
                      <a:pPr algn="ctr"/>
                      <a:r>
                        <a:rPr lang="en-AU" dirty="0"/>
                        <a:t>Jog</a:t>
                      </a:r>
                      <a:endParaRPr lang="en-GB" dirty="0"/>
                    </a:p>
                  </a:txBody>
                  <a:tcPr/>
                </a:tc>
                <a:tc hMerge="1">
                  <a:txBody>
                    <a:bodyPr/>
                    <a:lstStyle/>
                    <a:p>
                      <a:endParaRPr lang="en-GB" dirty="0"/>
                    </a:p>
                  </a:txBody>
                  <a:tcPr/>
                </a:tc>
                <a:tc>
                  <a:txBody>
                    <a:bodyPr/>
                    <a:lstStyle/>
                    <a:p>
                      <a:pPr algn="ctr"/>
                      <a:endParaRPr lang="en-GB" dirty="0"/>
                    </a:p>
                  </a:txBody>
                  <a:tcPr/>
                </a:tc>
                <a:extLst>
                  <a:ext uri="{0D108BD9-81ED-4DB2-BD59-A6C34878D82A}">
                    <a16:rowId xmlns:a16="http://schemas.microsoft.com/office/drawing/2014/main" val="433301432"/>
                  </a:ext>
                </a:extLst>
              </a:tr>
              <a:tr h="298233">
                <a:tc gridSpan="2">
                  <a:txBody>
                    <a:bodyPr/>
                    <a:lstStyle/>
                    <a:p>
                      <a:pPr algn="ctr"/>
                      <a:endParaRPr lang="en-GB" dirty="0"/>
                    </a:p>
                  </a:txBody>
                  <a:tcPr/>
                </a:tc>
                <a:tc hMerge="1">
                  <a:txBody>
                    <a:bodyPr/>
                    <a:lstStyle/>
                    <a:p>
                      <a:pPr algn="ctr"/>
                      <a:endParaRPr lang="en-GB" dirty="0"/>
                    </a:p>
                  </a:txBody>
                  <a:tcPr/>
                </a:tc>
                <a:tc>
                  <a:txBody>
                    <a:bodyPr/>
                    <a:lstStyle/>
                    <a:p>
                      <a:pPr algn="ctr"/>
                      <a:r>
                        <a:rPr lang="en-AU" b="1" dirty="0"/>
                        <a:t>Yes</a:t>
                      </a:r>
                      <a:endParaRPr lang="en-GB" b="1" dirty="0"/>
                    </a:p>
                  </a:txBody>
                  <a:tcPr/>
                </a:tc>
                <a:tc>
                  <a:txBody>
                    <a:bodyPr/>
                    <a:lstStyle/>
                    <a:p>
                      <a:pPr algn="ctr"/>
                      <a:r>
                        <a:rPr lang="en-AU" b="1" dirty="0"/>
                        <a:t>No</a:t>
                      </a:r>
                      <a:endParaRPr lang="en-GB" b="1" dirty="0"/>
                    </a:p>
                  </a:txBody>
                  <a:tcPr/>
                </a:tc>
                <a:tc>
                  <a:txBody>
                    <a:bodyPr/>
                    <a:lstStyle/>
                    <a:p>
                      <a:pPr algn="ctr"/>
                      <a:endParaRPr lang="en-GB" dirty="0"/>
                    </a:p>
                  </a:txBody>
                  <a:tcPr/>
                </a:tc>
                <a:extLst>
                  <a:ext uri="{0D108BD9-81ED-4DB2-BD59-A6C34878D82A}">
                    <a16:rowId xmlns:a16="http://schemas.microsoft.com/office/drawing/2014/main" val="1483144222"/>
                  </a:ext>
                </a:extLst>
              </a:tr>
              <a:tr h="298233">
                <a:tc rowSpan="3">
                  <a:txBody>
                    <a:bodyPr/>
                    <a:lstStyle/>
                    <a:p>
                      <a:pPr algn="ctr"/>
                      <a:r>
                        <a:rPr lang="en-AU" b="1" dirty="0"/>
                        <a:t>Temperature</a:t>
                      </a:r>
                      <a:endParaRPr lang="en-GB" b="1" dirty="0"/>
                    </a:p>
                  </a:txBody>
                  <a:tcPr anchor="ctr"/>
                </a:tc>
                <a:tc>
                  <a:txBody>
                    <a:bodyPr/>
                    <a:lstStyle/>
                    <a:p>
                      <a:pPr algn="ctr"/>
                      <a:r>
                        <a:rPr lang="en-AU" b="1" dirty="0"/>
                        <a:t>Hot</a:t>
                      </a:r>
                      <a:endParaRPr lang="en-GB" b="1" dirty="0"/>
                    </a:p>
                  </a:txBody>
                  <a:tcPr/>
                </a:tc>
                <a:tc>
                  <a:txBody>
                    <a:bodyPr/>
                    <a:lstStyle/>
                    <a:p>
                      <a:pPr algn="ctr"/>
                      <a:r>
                        <a:rPr lang="en-AU" dirty="0"/>
                        <a:t>0</a:t>
                      </a:r>
                      <a:endParaRPr lang="en-GB" dirty="0"/>
                    </a:p>
                  </a:txBody>
                  <a:tcPr/>
                </a:tc>
                <a:tc>
                  <a:txBody>
                    <a:bodyPr/>
                    <a:lstStyle/>
                    <a:p>
                      <a:pPr algn="ctr"/>
                      <a:r>
                        <a:rPr lang="en-AU" dirty="0"/>
                        <a:t>2</a:t>
                      </a:r>
                      <a:endParaRPr lang="en-GB" dirty="0"/>
                    </a:p>
                  </a:txBody>
                  <a:tcPr/>
                </a:tc>
                <a:tc>
                  <a:txBody>
                    <a:bodyPr/>
                    <a:lstStyle/>
                    <a:p>
                      <a:pPr algn="ctr"/>
                      <a:r>
                        <a:rPr lang="en-AU" dirty="0"/>
                        <a:t>2</a:t>
                      </a:r>
                      <a:endParaRPr lang="en-GB" dirty="0"/>
                    </a:p>
                  </a:txBody>
                  <a:tcPr/>
                </a:tc>
                <a:extLst>
                  <a:ext uri="{0D108BD9-81ED-4DB2-BD59-A6C34878D82A}">
                    <a16:rowId xmlns:a16="http://schemas.microsoft.com/office/drawing/2014/main" val="2810351764"/>
                  </a:ext>
                </a:extLst>
              </a:tr>
              <a:tr h="298233">
                <a:tc vMerge="1">
                  <a:txBody>
                    <a:bodyPr/>
                    <a:lstStyle/>
                    <a:p>
                      <a:pPr algn="ctr"/>
                      <a:endParaRPr lang="en-GB" dirty="0"/>
                    </a:p>
                  </a:txBody>
                  <a:tcPr/>
                </a:tc>
                <a:tc>
                  <a:txBody>
                    <a:bodyPr/>
                    <a:lstStyle/>
                    <a:p>
                      <a:pPr algn="ctr"/>
                      <a:r>
                        <a:rPr lang="en-AU" b="1" dirty="0"/>
                        <a:t>Mild</a:t>
                      </a:r>
                      <a:endParaRPr lang="en-GB" b="1" dirty="0"/>
                    </a:p>
                  </a:txBody>
                  <a:tcPr/>
                </a:tc>
                <a:tc>
                  <a:txBody>
                    <a:bodyPr/>
                    <a:lstStyle/>
                    <a:p>
                      <a:pPr algn="ctr"/>
                      <a:r>
                        <a:rPr lang="en-AU" dirty="0"/>
                        <a:t>1</a:t>
                      </a:r>
                      <a:endParaRPr lang="en-GB" dirty="0"/>
                    </a:p>
                  </a:txBody>
                  <a:tcPr/>
                </a:tc>
                <a:tc>
                  <a:txBody>
                    <a:bodyPr/>
                    <a:lstStyle/>
                    <a:p>
                      <a:pPr algn="ctr"/>
                      <a:r>
                        <a:rPr lang="en-AU" dirty="0"/>
                        <a:t>1</a:t>
                      </a:r>
                      <a:endParaRPr lang="en-GB" dirty="0"/>
                    </a:p>
                  </a:txBody>
                  <a:tcPr/>
                </a:tc>
                <a:tc>
                  <a:txBody>
                    <a:bodyPr/>
                    <a:lstStyle/>
                    <a:p>
                      <a:pPr algn="ctr"/>
                      <a:r>
                        <a:rPr lang="en-AU" dirty="0"/>
                        <a:t>2</a:t>
                      </a:r>
                      <a:endParaRPr lang="en-GB" dirty="0"/>
                    </a:p>
                  </a:txBody>
                  <a:tcPr/>
                </a:tc>
                <a:extLst>
                  <a:ext uri="{0D108BD9-81ED-4DB2-BD59-A6C34878D82A}">
                    <a16:rowId xmlns:a16="http://schemas.microsoft.com/office/drawing/2014/main" val="2841005835"/>
                  </a:ext>
                </a:extLst>
              </a:tr>
              <a:tr h="309973">
                <a:tc vMerge="1">
                  <a:txBody>
                    <a:bodyPr/>
                    <a:lstStyle/>
                    <a:p>
                      <a:pPr algn="ctr"/>
                      <a:endParaRPr lang="en-GB" dirty="0"/>
                    </a:p>
                  </a:txBody>
                  <a:tcPr/>
                </a:tc>
                <a:tc>
                  <a:txBody>
                    <a:bodyPr/>
                    <a:lstStyle/>
                    <a:p>
                      <a:pPr algn="ctr"/>
                      <a:r>
                        <a:rPr lang="en-AU" b="1" dirty="0"/>
                        <a:t>Cool</a:t>
                      </a:r>
                      <a:endParaRPr lang="en-GB" b="1" dirty="0"/>
                    </a:p>
                  </a:txBody>
                  <a:tcPr/>
                </a:tc>
                <a:tc>
                  <a:txBody>
                    <a:bodyPr/>
                    <a:lstStyle/>
                    <a:p>
                      <a:pPr algn="ctr"/>
                      <a:r>
                        <a:rPr lang="en-AU" dirty="0"/>
                        <a:t>1</a:t>
                      </a:r>
                      <a:endParaRPr lang="en-GB" dirty="0"/>
                    </a:p>
                  </a:txBody>
                  <a:tcPr/>
                </a:tc>
                <a:tc>
                  <a:txBody>
                    <a:bodyPr/>
                    <a:lstStyle/>
                    <a:p>
                      <a:pPr algn="ctr"/>
                      <a:r>
                        <a:rPr lang="en-AU" dirty="0"/>
                        <a:t>1</a:t>
                      </a:r>
                      <a:endParaRPr lang="en-GB" dirty="0"/>
                    </a:p>
                  </a:txBody>
                  <a:tcPr/>
                </a:tc>
                <a:tc>
                  <a:txBody>
                    <a:bodyPr/>
                    <a:lstStyle/>
                    <a:p>
                      <a:pPr algn="ctr"/>
                      <a:r>
                        <a:rPr lang="en-AU" dirty="0"/>
                        <a:t>2</a:t>
                      </a:r>
                      <a:endParaRPr lang="en-GB" dirty="0"/>
                    </a:p>
                  </a:txBody>
                  <a:tcPr/>
                </a:tc>
                <a:extLst>
                  <a:ext uri="{0D108BD9-81ED-4DB2-BD59-A6C34878D82A}">
                    <a16:rowId xmlns:a16="http://schemas.microsoft.com/office/drawing/2014/main" val="1558539653"/>
                  </a:ext>
                </a:extLst>
              </a:tr>
              <a:tr h="298233">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AU" dirty="0"/>
                        <a:t>6</a:t>
                      </a:r>
                      <a:endParaRPr lang="en-GB" dirty="0"/>
                    </a:p>
                  </a:txBody>
                  <a:tcPr/>
                </a:tc>
                <a:extLst>
                  <a:ext uri="{0D108BD9-81ED-4DB2-BD59-A6C34878D82A}">
                    <a16:rowId xmlns:a16="http://schemas.microsoft.com/office/drawing/2014/main" val="1034415236"/>
                  </a:ext>
                </a:extLst>
              </a:tr>
            </a:tbl>
          </a:graphicData>
        </a:graphic>
      </p:graphicFrame>
      <p:graphicFrame>
        <p:nvGraphicFramePr>
          <p:cNvPr id="12" name="Table 11">
            <a:extLst>
              <a:ext uri="{FF2B5EF4-FFF2-40B4-BE49-F238E27FC236}">
                <a16:creationId xmlns:a16="http://schemas.microsoft.com/office/drawing/2014/main" id="{6CDD3EAA-5BF9-4DC0-B6D0-3660934C6266}"/>
              </a:ext>
            </a:extLst>
          </p:cNvPr>
          <p:cNvGraphicFramePr>
            <a:graphicFrameLocks noGrp="1"/>
          </p:cNvGraphicFramePr>
          <p:nvPr>
            <p:extLst>
              <p:ext uri="{D42A27DB-BD31-4B8C-83A1-F6EECF244321}">
                <p14:modId xmlns:p14="http://schemas.microsoft.com/office/powerpoint/2010/main" val="965717613"/>
              </p:ext>
            </p:extLst>
          </p:nvPr>
        </p:nvGraphicFramePr>
        <p:xfrm>
          <a:off x="5076260" y="1755030"/>
          <a:ext cx="4057051" cy="1828800"/>
        </p:xfrm>
        <a:graphic>
          <a:graphicData uri="http://schemas.openxmlformats.org/drawingml/2006/table">
            <a:tbl>
              <a:tblPr firstRow="1" bandRow="1">
                <a:tableStyleId>{5C22544A-7EE6-4342-B048-85BDC9FD1C3A}</a:tableStyleId>
              </a:tblPr>
              <a:tblGrid>
                <a:gridCol w="923629">
                  <a:extLst>
                    <a:ext uri="{9D8B030D-6E8A-4147-A177-3AD203B41FA5}">
                      <a16:colId xmlns:a16="http://schemas.microsoft.com/office/drawing/2014/main" val="3456872321"/>
                    </a:ext>
                  </a:extLst>
                </a:gridCol>
                <a:gridCol w="1402985">
                  <a:extLst>
                    <a:ext uri="{9D8B030D-6E8A-4147-A177-3AD203B41FA5}">
                      <a16:colId xmlns:a16="http://schemas.microsoft.com/office/drawing/2014/main" val="2122841820"/>
                    </a:ext>
                  </a:extLst>
                </a:gridCol>
                <a:gridCol w="549501">
                  <a:extLst>
                    <a:ext uri="{9D8B030D-6E8A-4147-A177-3AD203B41FA5}">
                      <a16:colId xmlns:a16="http://schemas.microsoft.com/office/drawing/2014/main" val="3772786226"/>
                    </a:ext>
                  </a:extLst>
                </a:gridCol>
                <a:gridCol w="532279">
                  <a:extLst>
                    <a:ext uri="{9D8B030D-6E8A-4147-A177-3AD203B41FA5}">
                      <a16:colId xmlns:a16="http://schemas.microsoft.com/office/drawing/2014/main" val="2043827189"/>
                    </a:ext>
                  </a:extLst>
                </a:gridCol>
                <a:gridCol w="648657">
                  <a:extLst>
                    <a:ext uri="{9D8B030D-6E8A-4147-A177-3AD203B41FA5}">
                      <a16:colId xmlns:a16="http://schemas.microsoft.com/office/drawing/2014/main" val="2921757208"/>
                    </a:ext>
                  </a:extLst>
                </a:gridCol>
              </a:tblGrid>
              <a:tr h="0">
                <a:tc gridSpan="2">
                  <a:txBody>
                    <a:bodyPr/>
                    <a:lstStyle/>
                    <a:p>
                      <a:pPr algn="ctr"/>
                      <a:endParaRPr lang="en-GB" dirty="0"/>
                    </a:p>
                  </a:txBody>
                  <a:tcPr/>
                </a:tc>
                <a:tc hMerge="1">
                  <a:txBody>
                    <a:bodyPr/>
                    <a:lstStyle/>
                    <a:p>
                      <a:pPr algn="ctr"/>
                      <a:endParaRPr lang="en-GB" dirty="0"/>
                    </a:p>
                  </a:txBody>
                  <a:tcPr/>
                </a:tc>
                <a:tc gridSpan="2">
                  <a:txBody>
                    <a:bodyPr/>
                    <a:lstStyle/>
                    <a:p>
                      <a:pPr algn="ctr"/>
                      <a:r>
                        <a:rPr lang="en-AU" dirty="0"/>
                        <a:t>Jog</a:t>
                      </a:r>
                      <a:endParaRPr lang="en-GB" dirty="0"/>
                    </a:p>
                  </a:txBody>
                  <a:tcPr/>
                </a:tc>
                <a:tc hMerge="1">
                  <a:txBody>
                    <a:bodyPr/>
                    <a:lstStyle/>
                    <a:p>
                      <a:endParaRPr lang="en-GB" dirty="0"/>
                    </a:p>
                  </a:txBody>
                  <a:tcPr/>
                </a:tc>
                <a:tc>
                  <a:txBody>
                    <a:bodyPr/>
                    <a:lstStyle/>
                    <a:p>
                      <a:pPr algn="ctr"/>
                      <a:endParaRPr lang="en-GB" dirty="0"/>
                    </a:p>
                  </a:txBody>
                  <a:tcPr/>
                </a:tc>
                <a:extLst>
                  <a:ext uri="{0D108BD9-81ED-4DB2-BD59-A6C34878D82A}">
                    <a16:rowId xmlns:a16="http://schemas.microsoft.com/office/drawing/2014/main" val="433301432"/>
                  </a:ext>
                </a:extLst>
              </a:tr>
              <a:tr h="300000">
                <a:tc gridSpan="2">
                  <a:txBody>
                    <a:bodyPr/>
                    <a:lstStyle/>
                    <a:p>
                      <a:pPr algn="ctr"/>
                      <a:endParaRPr lang="en-GB" dirty="0"/>
                    </a:p>
                  </a:txBody>
                  <a:tcPr/>
                </a:tc>
                <a:tc hMerge="1">
                  <a:txBody>
                    <a:bodyPr/>
                    <a:lstStyle/>
                    <a:p>
                      <a:pPr algn="ctr"/>
                      <a:endParaRPr lang="en-GB" dirty="0"/>
                    </a:p>
                  </a:txBody>
                  <a:tcPr/>
                </a:tc>
                <a:tc>
                  <a:txBody>
                    <a:bodyPr/>
                    <a:lstStyle/>
                    <a:p>
                      <a:pPr algn="ctr"/>
                      <a:r>
                        <a:rPr lang="en-AU" b="1" dirty="0"/>
                        <a:t>Yes</a:t>
                      </a:r>
                      <a:endParaRPr lang="en-GB" b="1" dirty="0"/>
                    </a:p>
                  </a:txBody>
                  <a:tcPr/>
                </a:tc>
                <a:tc>
                  <a:txBody>
                    <a:bodyPr/>
                    <a:lstStyle/>
                    <a:p>
                      <a:pPr algn="ctr"/>
                      <a:r>
                        <a:rPr lang="en-AU" b="1" dirty="0"/>
                        <a:t>No</a:t>
                      </a:r>
                      <a:endParaRPr lang="en-GB" b="1" dirty="0"/>
                    </a:p>
                  </a:txBody>
                  <a:tcPr/>
                </a:tc>
                <a:tc>
                  <a:txBody>
                    <a:bodyPr/>
                    <a:lstStyle/>
                    <a:p>
                      <a:pPr algn="ctr"/>
                      <a:endParaRPr lang="en-GB" dirty="0"/>
                    </a:p>
                  </a:txBody>
                  <a:tcPr/>
                </a:tc>
                <a:extLst>
                  <a:ext uri="{0D108BD9-81ED-4DB2-BD59-A6C34878D82A}">
                    <a16:rowId xmlns:a16="http://schemas.microsoft.com/office/drawing/2014/main" val="1483144222"/>
                  </a:ext>
                </a:extLst>
              </a:tr>
              <a:tr h="300000">
                <a:tc rowSpan="3">
                  <a:txBody>
                    <a:bodyPr/>
                    <a:lstStyle/>
                    <a:p>
                      <a:pPr algn="ctr"/>
                      <a:r>
                        <a:rPr lang="en-AU" b="1" dirty="0"/>
                        <a:t>Weather</a:t>
                      </a:r>
                      <a:endParaRPr lang="en-GB" b="1" dirty="0"/>
                    </a:p>
                  </a:txBody>
                  <a:tcPr anchor="ctr"/>
                </a:tc>
                <a:tc>
                  <a:txBody>
                    <a:bodyPr/>
                    <a:lstStyle/>
                    <a:p>
                      <a:pPr algn="ctr"/>
                      <a:r>
                        <a:rPr lang="en-AU" b="1" dirty="0"/>
                        <a:t>Fine</a:t>
                      </a:r>
                      <a:endParaRPr lang="en-GB" b="1" dirty="0"/>
                    </a:p>
                  </a:txBody>
                  <a:tcPr/>
                </a:tc>
                <a:tc>
                  <a:txBody>
                    <a:bodyPr/>
                    <a:lstStyle/>
                    <a:p>
                      <a:pPr algn="ctr"/>
                      <a:r>
                        <a:rPr lang="en-AU" dirty="0"/>
                        <a:t>2</a:t>
                      </a:r>
                      <a:endParaRPr lang="en-GB" dirty="0"/>
                    </a:p>
                  </a:txBody>
                  <a:tcPr/>
                </a:tc>
                <a:tc>
                  <a:txBody>
                    <a:bodyPr/>
                    <a:lstStyle/>
                    <a:p>
                      <a:pPr algn="ctr"/>
                      <a:r>
                        <a:rPr lang="en-AU" dirty="0"/>
                        <a:t>1</a:t>
                      </a:r>
                      <a:endParaRPr lang="en-GB" dirty="0"/>
                    </a:p>
                  </a:txBody>
                  <a:tcPr/>
                </a:tc>
                <a:tc>
                  <a:txBody>
                    <a:bodyPr/>
                    <a:lstStyle/>
                    <a:p>
                      <a:pPr algn="ctr"/>
                      <a:r>
                        <a:rPr lang="en-AU" dirty="0"/>
                        <a:t>3</a:t>
                      </a:r>
                      <a:endParaRPr lang="en-GB" dirty="0"/>
                    </a:p>
                  </a:txBody>
                  <a:tcPr/>
                </a:tc>
                <a:extLst>
                  <a:ext uri="{0D108BD9-81ED-4DB2-BD59-A6C34878D82A}">
                    <a16:rowId xmlns:a16="http://schemas.microsoft.com/office/drawing/2014/main" val="2810351764"/>
                  </a:ext>
                </a:extLst>
              </a:tr>
              <a:tr h="300000">
                <a:tc vMerge="1">
                  <a:txBody>
                    <a:bodyPr/>
                    <a:lstStyle/>
                    <a:p>
                      <a:pPr algn="ctr"/>
                      <a:endParaRPr lang="en-GB" dirty="0"/>
                    </a:p>
                  </a:txBody>
                  <a:tcPr/>
                </a:tc>
                <a:tc>
                  <a:txBody>
                    <a:bodyPr/>
                    <a:lstStyle/>
                    <a:p>
                      <a:pPr algn="ctr"/>
                      <a:r>
                        <a:rPr lang="en-AU" b="1" dirty="0"/>
                        <a:t>Shower</a:t>
                      </a:r>
                      <a:endParaRPr lang="en-GB" b="1" dirty="0"/>
                    </a:p>
                  </a:txBody>
                  <a:tcPr/>
                </a:tc>
                <a:tc>
                  <a:txBody>
                    <a:bodyPr/>
                    <a:lstStyle/>
                    <a:p>
                      <a:pPr algn="ctr"/>
                      <a:r>
                        <a:rPr lang="en-AU" dirty="0"/>
                        <a:t>0</a:t>
                      </a:r>
                      <a:endParaRPr lang="en-GB" dirty="0"/>
                    </a:p>
                  </a:txBody>
                  <a:tcPr/>
                </a:tc>
                <a:tc>
                  <a:txBody>
                    <a:bodyPr/>
                    <a:lstStyle/>
                    <a:p>
                      <a:pPr algn="ctr"/>
                      <a:r>
                        <a:rPr lang="en-AU" dirty="0"/>
                        <a:t>1</a:t>
                      </a:r>
                      <a:endParaRPr lang="en-GB" dirty="0"/>
                    </a:p>
                  </a:txBody>
                  <a:tcPr/>
                </a:tc>
                <a:tc>
                  <a:txBody>
                    <a:bodyPr/>
                    <a:lstStyle/>
                    <a:p>
                      <a:pPr algn="ctr"/>
                      <a:r>
                        <a:rPr lang="en-AU" dirty="0"/>
                        <a:t>1</a:t>
                      </a:r>
                      <a:endParaRPr lang="en-GB" dirty="0"/>
                    </a:p>
                  </a:txBody>
                  <a:tcPr/>
                </a:tc>
                <a:extLst>
                  <a:ext uri="{0D108BD9-81ED-4DB2-BD59-A6C34878D82A}">
                    <a16:rowId xmlns:a16="http://schemas.microsoft.com/office/drawing/2014/main" val="2841005835"/>
                  </a:ext>
                </a:extLst>
              </a:tr>
              <a:tr h="300000">
                <a:tc vMerge="1">
                  <a:txBody>
                    <a:bodyPr/>
                    <a:lstStyle/>
                    <a:p>
                      <a:pPr algn="ctr"/>
                      <a:endParaRPr lang="en-GB" dirty="0"/>
                    </a:p>
                  </a:txBody>
                  <a:tcPr/>
                </a:tc>
                <a:tc>
                  <a:txBody>
                    <a:bodyPr/>
                    <a:lstStyle/>
                    <a:p>
                      <a:pPr algn="ctr"/>
                      <a:r>
                        <a:rPr lang="en-AU" b="1" dirty="0"/>
                        <a:t>Thunderstorm</a:t>
                      </a:r>
                      <a:endParaRPr lang="en-GB" b="1" dirty="0"/>
                    </a:p>
                  </a:txBody>
                  <a:tcPr/>
                </a:tc>
                <a:tc>
                  <a:txBody>
                    <a:bodyPr/>
                    <a:lstStyle/>
                    <a:p>
                      <a:pPr algn="ctr"/>
                      <a:r>
                        <a:rPr lang="en-AU" dirty="0"/>
                        <a:t>0</a:t>
                      </a:r>
                      <a:endParaRPr lang="en-GB" dirty="0"/>
                    </a:p>
                  </a:txBody>
                  <a:tcPr/>
                </a:tc>
                <a:tc>
                  <a:txBody>
                    <a:bodyPr/>
                    <a:lstStyle/>
                    <a:p>
                      <a:pPr algn="ctr"/>
                      <a:r>
                        <a:rPr lang="en-AU" dirty="0"/>
                        <a:t>2</a:t>
                      </a:r>
                      <a:endParaRPr lang="en-GB" dirty="0"/>
                    </a:p>
                  </a:txBody>
                  <a:tcPr/>
                </a:tc>
                <a:tc>
                  <a:txBody>
                    <a:bodyPr/>
                    <a:lstStyle/>
                    <a:p>
                      <a:pPr algn="ctr"/>
                      <a:r>
                        <a:rPr lang="en-AU" dirty="0"/>
                        <a:t>2</a:t>
                      </a:r>
                      <a:endParaRPr lang="en-GB" dirty="0"/>
                    </a:p>
                  </a:txBody>
                  <a:tcPr/>
                </a:tc>
                <a:extLst>
                  <a:ext uri="{0D108BD9-81ED-4DB2-BD59-A6C34878D82A}">
                    <a16:rowId xmlns:a16="http://schemas.microsoft.com/office/drawing/2014/main" val="1558539653"/>
                  </a:ext>
                </a:extLst>
              </a:tr>
              <a:tr h="300000">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AU" dirty="0"/>
                        <a:t>6</a:t>
                      </a:r>
                      <a:endParaRPr lang="en-GB" dirty="0"/>
                    </a:p>
                  </a:txBody>
                  <a:tcPr/>
                </a:tc>
                <a:extLst>
                  <a:ext uri="{0D108BD9-81ED-4DB2-BD59-A6C34878D82A}">
                    <a16:rowId xmlns:a16="http://schemas.microsoft.com/office/drawing/2014/main" val="1034415236"/>
                  </a:ext>
                </a:extLst>
              </a:tr>
            </a:tbl>
          </a:graphicData>
        </a:graphic>
      </p:graphicFrame>
      <p:graphicFrame>
        <p:nvGraphicFramePr>
          <p:cNvPr id="13" name="Table 12">
            <a:extLst>
              <a:ext uri="{FF2B5EF4-FFF2-40B4-BE49-F238E27FC236}">
                <a16:creationId xmlns:a16="http://schemas.microsoft.com/office/drawing/2014/main" id="{14BA344F-0851-4E8B-BA8A-46ED03AC046E}"/>
              </a:ext>
            </a:extLst>
          </p:cNvPr>
          <p:cNvGraphicFramePr>
            <a:graphicFrameLocks noGrp="1"/>
          </p:cNvGraphicFramePr>
          <p:nvPr>
            <p:extLst>
              <p:ext uri="{D42A27DB-BD31-4B8C-83A1-F6EECF244321}">
                <p14:modId xmlns:p14="http://schemas.microsoft.com/office/powerpoint/2010/main" val="673416965"/>
              </p:ext>
            </p:extLst>
          </p:nvPr>
        </p:nvGraphicFramePr>
        <p:xfrm>
          <a:off x="5076260" y="491691"/>
          <a:ext cx="4057051" cy="1524000"/>
        </p:xfrm>
        <a:graphic>
          <a:graphicData uri="http://schemas.openxmlformats.org/drawingml/2006/table">
            <a:tbl>
              <a:tblPr firstRow="1" bandRow="1">
                <a:tableStyleId>{5C22544A-7EE6-4342-B048-85BDC9FD1C3A}</a:tableStyleId>
              </a:tblPr>
              <a:tblGrid>
                <a:gridCol w="658761">
                  <a:extLst>
                    <a:ext uri="{9D8B030D-6E8A-4147-A177-3AD203B41FA5}">
                      <a16:colId xmlns:a16="http://schemas.microsoft.com/office/drawing/2014/main" val="3456872321"/>
                    </a:ext>
                  </a:extLst>
                </a:gridCol>
                <a:gridCol w="1667854">
                  <a:extLst>
                    <a:ext uri="{9D8B030D-6E8A-4147-A177-3AD203B41FA5}">
                      <a16:colId xmlns:a16="http://schemas.microsoft.com/office/drawing/2014/main" val="2122841820"/>
                    </a:ext>
                  </a:extLst>
                </a:gridCol>
                <a:gridCol w="549501">
                  <a:extLst>
                    <a:ext uri="{9D8B030D-6E8A-4147-A177-3AD203B41FA5}">
                      <a16:colId xmlns:a16="http://schemas.microsoft.com/office/drawing/2014/main" val="3772786226"/>
                    </a:ext>
                  </a:extLst>
                </a:gridCol>
                <a:gridCol w="532281">
                  <a:extLst>
                    <a:ext uri="{9D8B030D-6E8A-4147-A177-3AD203B41FA5}">
                      <a16:colId xmlns:a16="http://schemas.microsoft.com/office/drawing/2014/main" val="2043827189"/>
                    </a:ext>
                  </a:extLst>
                </a:gridCol>
                <a:gridCol w="648654">
                  <a:extLst>
                    <a:ext uri="{9D8B030D-6E8A-4147-A177-3AD203B41FA5}">
                      <a16:colId xmlns:a16="http://schemas.microsoft.com/office/drawing/2014/main" val="2921757208"/>
                    </a:ext>
                  </a:extLst>
                </a:gridCol>
              </a:tblGrid>
              <a:tr h="302400">
                <a:tc gridSpan="2">
                  <a:txBody>
                    <a:bodyPr/>
                    <a:lstStyle/>
                    <a:p>
                      <a:pPr algn="ctr"/>
                      <a:endParaRPr lang="en-GB" dirty="0"/>
                    </a:p>
                  </a:txBody>
                  <a:tcPr/>
                </a:tc>
                <a:tc hMerge="1">
                  <a:txBody>
                    <a:bodyPr/>
                    <a:lstStyle/>
                    <a:p>
                      <a:pPr algn="ctr"/>
                      <a:endParaRPr lang="en-GB" dirty="0"/>
                    </a:p>
                  </a:txBody>
                  <a:tcPr/>
                </a:tc>
                <a:tc gridSpan="2">
                  <a:txBody>
                    <a:bodyPr/>
                    <a:lstStyle/>
                    <a:p>
                      <a:pPr algn="ctr"/>
                      <a:r>
                        <a:rPr lang="en-AU" dirty="0"/>
                        <a:t>Jog</a:t>
                      </a:r>
                      <a:endParaRPr lang="en-GB" dirty="0"/>
                    </a:p>
                  </a:txBody>
                  <a:tcPr/>
                </a:tc>
                <a:tc hMerge="1">
                  <a:txBody>
                    <a:bodyPr/>
                    <a:lstStyle/>
                    <a:p>
                      <a:endParaRPr lang="en-GB" dirty="0"/>
                    </a:p>
                  </a:txBody>
                  <a:tcPr/>
                </a:tc>
                <a:tc>
                  <a:txBody>
                    <a:bodyPr/>
                    <a:lstStyle/>
                    <a:p>
                      <a:pPr algn="ctr"/>
                      <a:endParaRPr lang="en-GB" dirty="0"/>
                    </a:p>
                  </a:txBody>
                  <a:tcPr/>
                </a:tc>
                <a:extLst>
                  <a:ext uri="{0D108BD9-81ED-4DB2-BD59-A6C34878D82A}">
                    <a16:rowId xmlns:a16="http://schemas.microsoft.com/office/drawing/2014/main" val="433301432"/>
                  </a:ext>
                </a:extLst>
              </a:tr>
              <a:tr h="302400">
                <a:tc gridSpan="2">
                  <a:txBody>
                    <a:bodyPr/>
                    <a:lstStyle/>
                    <a:p>
                      <a:pPr algn="ctr"/>
                      <a:endParaRPr lang="en-GB" dirty="0"/>
                    </a:p>
                  </a:txBody>
                  <a:tcPr/>
                </a:tc>
                <a:tc hMerge="1">
                  <a:txBody>
                    <a:bodyPr/>
                    <a:lstStyle/>
                    <a:p>
                      <a:pPr algn="ctr"/>
                      <a:endParaRPr lang="en-GB" dirty="0"/>
                    </a:p>
                  </a:txBody>
                  <a:tcPr/>
                </a:tc>
                <a:tc>
                  <a:txBody>
                    <a:bodyPr/>
                    <a:lstStyle/>
                    <a:p>
                      <a:pPr algn="ctr"/>
                      <a:r>
                        <a:rPr lang="en-AU" b="1" dirty="0"/>
                        <a:t>Yes</a:t>
                      </a:r>
                      <a:endParaRPr lang="en-GB" b="1" dirty="0"/>
                    </a:p>
                  </a:txBody>
                  <a:tcPr/>
                </a:tc>
                <a:tc>
                  <a:txBody>
                    <a:bodyPr/>
                    <a:lstStyle/>
                    <a:p>
                      <a:pPr algn="ctr"/>
                      <a:r>
                        <a:rPr lang="en-AU" b="1" dirty="0"/>
                        <a:t>No</a:t>
                      </a:r>
                      <a:endParaRPr lang="en-GB" b="1" dirty="0"/>
                    </a:p>
                  </a:txBody>
                  <a:tcPr/>
                </a:tc>
                <a:tc>
                  <a:txBody>
                    <a:bodyPr/>
                    <a:lstStyle/>
                    <a:p>
                      <a:pPr algn="ctr"/>
                      <a:endParaRPr lang="en-GB" dirty="0"/>
                    </a:p>
                  </a:txBody>
                  <a:tcPr/>
                </a:tc>
                <a:extLst>
                  <a:ext uri="{0D108BD9-81ED-4DB2-BD59-A6C34878D82A}">
                    <a16:rowId xmlns:a16="http://schemas.microsoft.com/office/drawing/2014/main" val="1483144222"/>
                  </a:ext>
                </a:extLst>
              </a:tr>
              <a:tr h="302400">
                <a:tc rowSpan="2">
                  <a:txBody>
                    <a:bodyPr/>
                    <a:lstStyle/>
                    <a:p>
                      <a:pPr algn="ctr"/>
                      <a:r>
                        <a:rPr lang="en-AU" b="1" dirty="0"/>
                        <a:t>Day</a:t>
                      </a:r>
                      <a:endParaRPr lang="en-GB" b="1" dirty="0"/>
                    </a:p>
                  </a:txBody>
                  <a:tcPr anchor="ctr"/>
                </a:tc>
                <a:tc>
                  <a:txBody>
                    <a:bodyPr/>
                    <a:lstStyle/>
                    <a:p>
                      <a:pPr algn="ctr"/>
                      <a:r>
                        <a:rPr lang="en-AU" b="1" dirty="0"/>
                        <a:t>Weekend</a:t>
                      </a:r>
                      <a:endParaRPr lang="en-GB" b="1" dirty="0"/>
                    </a:p>
                  </a:txBody>
                  <a:tcPr/>
                </a:tc>
                <a:tc>
                  <a:txBody>
                    <a:bodyPr/>
                    <a:lstStyle/>
                    <a:p>
                      <a:pPr algn="ctr"/>
                      <a:r>
                        <a:rPr lang="en-AU" dirty="0"/>
                        <a:t>0</a:t>
                      </a:r>
                      <a:endParaRPr lang="en-GB" dirty="0"/>
                    </a:p>
                  </a:txBody>
                  <a:tcPr/>
                </a:tc>
                <a:tc>
                  <a:txBody>
                    <a:bodyPr/>
                    <a:lstStyle/>
                    <a:p>
                      <a:pPr algn="ctr"/>
                      <a:r>
                        <a:rPr lang="en-AU" dirty="0"/>
                        <a:t>0</a:t>
                      </a:r>
                      <a:endParaRPr lang="en-GB" dirty="0"/>
                    </a:p>
                  </a:txBody>
                  <a:tcPr/>
                </a:tc>
                <a:tc>
                  <a:txBody>
                    <a:bodyPr/>
                    <a:lstStyle/>
                    <a:p>
                      <a:pPr algn="ctr"/>
                      <a:r>
                        <a:rPr lang="en-AU" dirty="0"/>
                        <a:t>0</a:t>
                      </a:r>
                      <a:endParaRPr lang="en-GB" dirty="0"/>
                    </a:p>
                  </a:txBody>
                  <a:tcPr/>
                </a:tc>
                <a:extLst>
                  <a:ext uri="{0D108BD9-81ED-4DB2-BD59-A6C34878D82A}">
                    <a16:rowId xmlns:a16="http://schemas.microsoft.com/office/drawing/2014/main" val="2810351764"/>
                  </a:ext>
                </a:extLst>
              </a:tr>
              <a:tr h="302400">
                <a:tc vMerge="1">
                  <a:txBody>
                    <a:bodyPr/>
                    <a:lstStyle/>
                    <a:p>
                      <a:pPr algn="ctr"/>
                      <a:endParaRPr lang="en-GB" dirty="0"/>
                    </a:p>
                  </a:txBody>
                  <a:tcPr/>
                </a:tc>
                <a:tc>
                  <a:txBody>
                    <a:bodyPr/>
                    <a:lstStyle/>
                    <a:p>
                      <a:pPr algn="ctr"/>
                      <a:r>
                        <a:rPr lang="en-AU" b="1" dirty="0"/>
                        <a:t>Weekday</a:t>
                      </a:r>
                      <a:endParaRPr lang="en-GB" b="1" dirty="0"/>
                    </a:p>
                  </a:txBody>
                  <a:tcPr/>
                </a:tc>
                <a:tc>
                  <a:txBody>
                    <a:bodyPr/>
                    <a:lstStyle/>
                    <a:p>
                      <a:pPr algn="ctr"/>
                      <a:r>
                        <a:rPr lang="en-AU" dirty="0"/>
                        <a:t>2</a:t>
                      </a:r>
                      <a:endParaRPr lang="en-GB" dirty="0"/>
                    </a:p>
                  </a:txBody>
                  <a:tcPr/>
                </a:tc>
                <a:tc>
                  <a:txBody>
                    <a:bodyPr/>
                    <a:lstStyle/>
                    <a:p>
                      <a:pPr algn="ctr"/>
                      <a:r>
                        <a:rPr lang="en-AU" dirty="0"/>
                        <a:t>4</a:t>
                      </a:r>
                      <a:endParaRPr lang="en-GB" dirty="0"/>
                    </a:p>
                  </a:txBody>
                  <a:tcPr/>
                </a:tc>
                <a:tc>
                  <a:txBody>
                    <a:bodyPr/>
                    <a:lstStyle/>
                    <a:p>
                      <a:pPr algn="ctr"/>
                      <a:r>
                        <a:rPr lang="en-AU" dirty="0"/>
                        <a:t>6</a:t>
                      </a:r>
                      <a:endParaRPr lang="en-GB" dirty="0"/>
                    </a:p>
                  </a:txBody>
                  <a:tcPr/>
                </a:tc>
                <a:extLst>
                  <a:ext uri="{0D108BD9-81ED-4DB2-BD59-A6C34878D82A}">
                    <a16:rowId xmlns:a16="http://schemas.microsoft.com/office/drawing/2014/main" val="2841005835"/>
                  </a:ext>
                </a:extLst>
              </a:tr>
              <a:tr h="302400">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r>
                        <a:rPr lang="en-AU" dirty="0"/>
                        <a:t>6</a:t>
                      </a:r>
                      <a:endParaRPr lang="en-GB" dirty="0"/>
                    </a:p>
                  </a:txBody>
                  <a:tcPr/>
                </a:tc>
                <a:extLst>
                  <a:ext uri="{0D108BD9-81ED-4DB2-BD59-A6C34878D82A}">
                    <a16:rowId xmlns:a16="http://schemas.microsoft.com/office/drawing/2014/main" val="1034415236"/>
                  </a:ext>
                </a:extLst>
              </a:tr>
            </a:tbl>
          </a:graphicData>
        </a:graphic>
      </p:graphicFrame>
    </p:spTree>
    <p:extLst>
      <p:ext uri="{BB962C8B-B14F-4D97-AF65-F5344CB8AC3E}">
        <p14:creationId xmlns:p14="http://schemas.microsoft.com/office/powerpoint/2010/main" val="264106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1"/>
          <p:cNvSpPr txBox="1">
            <a:spLocks noGrp="1"/>
          </p:cNvSpPr>
          <p:nvPr>
            <p:ph type="body" idx="1"/>
          </p:nvPr>
        </p:nvSpPr>
        <p:spPr>
          <a:xfrm>
            <a:off x="262110" y="999825"/>
            <a:ext cx="8319600" cy="3225600"/>
          </a:xfrm>
          <a:prstGeom prst="rect">
            <a:avLst/>
          </a:prstGeom>
          <a:noFill/>
          <a:ln>
            <a:noFill/>
          </a:ln>
        </p:spPr>
        <p:txBody>
          <a:bodyPr spcFirstLastPara="1" wrap="square" lIns="91425" tIns="45700" rIns="91425" bIns="45700" anchor="t" anchorCtr="0">
            <a:noAutofit/>
          </a:bodyPr>
          <a:lstStyle/>
          <a:p>
            <a:pPr marL="457200" lvl="0" indent="-355600" algn="l" rtl="0">
              <a:spcBef>
                <a:spcPts val="0"/>
              </a:spcBef>
              <a:spcAft>
                <a:spcPts val="0"/>
              </a:spcAft>
              <a:buSzPts val="2000"/>
              <a:buChar char="▪"/>
            </a:pPr>
            <a:r>
              <a:rPr lang="en-GB" sz="2000" dirty="0"/>
              <a:t>Classification Algorithms</a:t>
            </a:r>
          </a:p>
          <a:p>
            <a:pPr lvl="1">
              <a:spcBef>
                <a:spcPts val="600"/>
              </a:spcBef>
              <a:buChar char="▪"/>
            </a:pPr>
            <a:r>
              <a:rPr lang="en-GB" dirty="0"/>
              <a:t>Decision Tree</a:t>
            </a:r>
          </a:p>
          <a:p>
            <a:pPr lvl="1">
              <a:spcBef>
                <a:spcPts val="600"/>
              </a:spcBef>
              <a:buFont typeface="Raleway"/>
              <a:buChar char="▪"/>
            </a:pPr>
            <a:r>
              <a:rPr lang="en-AU" dirty="0"/>
              <a:t>Random Forest</a:t>
            </a:r>
          </a:p>
          <a:p>
            <a:pPr lvl="1">
              <a:spcBef>
                <a:spcPts val="600"/>
              </a:spcBef>
              <a:buFont typeface="Raleway"/>
              <a:buChar char="▪"/>
            </a:pPr>
            <a:r>
              <a:rPr lang="en-AU" dirty="0"/>
              <a:t>DEMO</a:t>
            </a:r>
          </a:p>
        </p:txBody>
      </p:sp>
      <p:sp>
        <p:nvSpPr>
          <p:cNvPr id="52" name="Google Shape;52;p11"/>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GB"/>
              <a:t>This week</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412386"/>
            <a:ext cx="4620389" cy="3811368"/>
          </a:xfrm>
          <a:prstGeom prst="rect">
            <a:avLst/>
          </a:prstGeom>
        </p:spPr>
      </p:pic>
      <p:pic>
        <p:nvPicPr>
          <p:cNvPr id="4" name="Picture 3"/>
          <p:cNvPicPr>
            <a:picLocks noChangeAspect="1"/>
          </p:cNvPicPr>
          <p:nvPr/>
        </p:nvPicPr>
        <p:blipFill>
          <a:blip r:embed="rId3"/>
          <a:stretch>
            <a:fillRect/>
          </a:stretch>
        </p:blipFill>
        <p:spPr>
          <a:xfrm>
            <a:off x="4706742" y="412386"/>
            <a:ext cx="4352418" cy="1322146"/>
          </a:xfrm>
          <a:prstGeom prst="rect">
            <a:avLst/>
          </a:prstGeom>
        </p:spPr>
      </p:pic>
      <p:sp>
        <p:nvSpPr>
          <p:cNvPr id="5" name="TextBox 4"/>
          <p:cNvSpPr txBox="1"/>
          <p:nvPr/>
        </p:nvSpPr>
        <p:spPr>
          <a:xfrm>
            <a:off x="5043341" y="2479249"/>
            <a:ext cx="3261674" cy="954107"/>
          </a:xfrm>
          <a:prstGeom prst="rect">
            <a:avLst/>
          </a:prstGeom>
          <a:noFill/>
        </p:spPr>
        <p:txBody>
          <a:bodyPr wrap="square" rtlCol="0">
            <a:spAutoFit/>
          </a:bodyPr>
          <a:lstStyle/>
          <a:p>
            <a:r>
              <a:rPr lang="en-US" dirty="0"/>
              <a:t>The best splitting node for partition </a:t>
            </a:r>
            <a:r>
              <a:rPr lang="en-US" i="1" dirty="0" smtClean="0"/>
              <a:t>D</a:t>
            </a:r>
            <a:r>
              <a:rPr lang="en-US" dirty="0" smtClean="0"/>
              <a:t>1 </a:t>
            </a:r>
            <a:r>
              <a:rPr lang="en-US" dirty="0"/>
              <a:t>is attribute </a:t>
            </a:r>
            <a:r>
              <a:rPr lang="en-US" dirty="0">
                <a:solidFill>
                  <a:srgbClr val="FF0000"/>
                </a:solidFill>
              </a:rPr>
              <a:t>Weather </a:t>
            </a:r>
            <a:r>
              <a:rPr lang="en-US" dirty="0"/>
              <a:t>with information</a:t>
            </a:r>
          </a:p>
          <a:p>
            <a:r>
              <a:rPr lang="en-US" dirty="0"/>
              <a:t>gain value of 0.1382 (see equation 17.12).</a:t>
            </a:r>
            <a:endParaRPr lang="en-MY" dirty="0"/>
          </a:p>
        </p:txBody>
      </p:sp>
    </p:spTree>
    <p:extLst>
      <p:ext uri="{BB962C8B-B14F-4D97-AF65-F5344CB8AC3E}">
        <p14:creationId xmlns:p14="http://schemas.microsoft.com/office/powerpoint/2010/main" val="3380524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endParaRPr lang="en-GB" dirty="0"/>
          </a:p>
        </p:txBody>
      </p:sp>
      <p:pic>
        <p:nvPicPr>
          <p:cNvPr id="5" name="Picture 4">
            <a:extLst>
              <a:ext uri="{FF2B5EF4-FFF2-40B4-BE49-F238E27FC236}">
                <a16:creationId xmlns:a16="http://schemas.microsoft.com/office/drawing/2014/main" id="{F00A8B06-5AE2-44C2-82A5-59C7A6ECC95E}"/>
              </a:ext>
            </a:extLst>
          </p:cNvPr>
          <p:cNvPicPr>
            <a:picLocks noChangeAspect="1"/>
          </p:cNvPicPr>
          <p:nvPr/>
        </p:nvPicPr>
        <p:blipFill rotWithShape="1">
          <a:blip r:embed="rId3"/>
          <a:srcRect t="7522" b="3915"/>
          <a:stretch/>
        </p:blipFill>
        <p:spPr>
          <a:xfrm>
            <a:off x="5187847" y="766276"/>
            <a:ext cx="3880652" cy="2178260"/>
          </a:xfrm>
          <a:prstGeom prst="rect">
            <a:avLst/>
          </a:prstGeom>
        </p:spPr>
      </p:pic>
      <p:sp>
        <p:nvSpPr>
          <p:cNvPr id="3" name="Rectangle 2">
            <a:extLst>
              <a:ext uri="{FF2B5EF4-FFF2-40B4-BE49-F238E27FC236}">
                <a16:creationId xmlns:a16="http://schemas.microsoft.com/office/drawing/2014/main" id="{EFCFB08C-4C46-4341-A0B0-22E7B763A334}"/>
              </a:ext>
            </a:extLst>
          </p:cNvPr>
          <p:cNvSpPr/>
          <p:nvPr/>
        </p:nvSpPr>
        <p:spPr>
          <a:xfrm>
            <a:off x="511728" y="3121456"/>
            <a:ext cx="8481269" cy="1200329"/>
          </a:xfrm>
          <a:prstGeom prst="rect">
            <a:avLst/>
          </a:prstGeom>
        </p:spPr>
        <p:txBody>
          <a:bodyPr wrap="square">
            <a:spAutoFit/>
          </a:bodyPr>
          <a:lstStyle/>
          <a:p>
            <a:pPr marL="285750" indent="-285750">
              <a:buFont typeface="Wingdings" panose="05000000000000000000" pitchFamily="2" charset="2"/>
              <a:buChar char="§"/>
            </a:pPr>
            <a:r>
              <a:rPr lang="en-AU" sz="1800" dirty="0">
                <a:latin typeface="Raleway" panose="020B0604020202020204" charset="0"/>
              </a:rPr>
              <a:t>The next stage is to process partition </a:t>
            </a:r>
            <a:r>
              <a:rPr lang="en-AU" sz="1800" i="1" dirty="0">
                <a:latin typeface="Raleway" panose="020B0604020202020204" charset="0"/>
              </a:rPr>
              <a:t>D</a:t>
            </a:r>
            <a:r>
              <a:rPr lang="en-AU" sz="1800" baseline="-25000" dirty="0">
                <a:latin typeface="Raleway" panose="020B0604020202020204" charset="0"/>
              </a:rPr>
              <a:t>1</a:t>
            </a:r>
            <a:r>
              <a:rPr lang="en-AU" sz="1800" dirty="0">
                <a:latin typeface="Raleway" panose="020B0604020202020204" charset="0"/>
              </a:rPr>
              <a:t> consisting of records with Time=</a:t>
            </a:r>
            <a:r>
              <a:rPr lang="en-AU" sz="1800" i="1" dirty="0">
                <a:latin typeface="Raleway" panose="020B0604020202020204" charset="0"/>
              </a:rPr>
              <a:t>Midday</a:t>
            </a:r>
            <a:r>
              <a:rPr lang="en-AU" sz="1800" dirty="0">
                <a:latin typeface="Raleway" panose="020B0604020202020204" charset="0"/>
              </a:rPr>
              <a:t>. Training dataset partition </a:t>
            </a:r>
            <a:r>
              <a:rPr lang="en-AU" sz="1800" i="1" dirty="0">
                <a:latin typeface="Raleway" panose="020B0604020202020204" charset="0"/>
              </a:rPr>
              <a:t>D</a:t>
            </a:r>
            <a:r>
              <a:rPr lang="en-AU" sz="1800" baseline="-25000" dirty="0">
                <a:latin typeface="Raleway" panose="020B0604020202020204" charset="0"/>
              </a:rPr>
              <a:t>1</a:t>
            </a:r>
            <a:r>
              <a:rPr lang="en-AU" sz="1800" dirty="0">
                <a:latin typeface="Raleway" panose="020B0604020202020204" charset="0"/>
              </a:rPr>
              <a:t> consists of 6 records with record#: 3, 6, 8, 9, 10, and 15. The next task is to determine the splitting attribute for partition </a:t>
            </a:r>
            <a:r>
              <a:rPr lang="en-AU" sz="1800" i="1" dirty="0">
                <a:latin typeface="Raleway" panose="020B0604020202020204" charset="0"/>
              </a:rPr>
              <a:t>D</a:t>
            </a:r>
            <a:r>
              <a:rPr lang="en-AU" sz="1800" baseline="-25000" dirty="0">
                <a:latin typeface="Raleway" panose="020B0604020202020204" charset="0"/>
              </a:rPr>
              <a:t>1</a:t>
            </a:r>
            <a:r>
              <a:rPr lang="en-AU" sz="1800" dirty="0">
                <a:latin typeface="Raleway" panose="020B0604020202020204" charset="0"/>
              </a:rPr>
              <a:t>, whether it is </a:t>
            </a:r>
            <a:r>
              <a:rPr lang="en-AU" sz="1800" i="1" dirty="0">
                <a:latin typeface="Raleway" panose="020B0604020202020204" charset="0"/>
              </a:rPr>
              <a:t>Weather</a:t>
            </a:r>
            <a:r>
              <a:rPr lang="en-AU" sz="1800" dirty="0">
                <a:latin typeface="Raleway" panose="020B0604020202020204" charset="0"/>
              </a:rPr>
              <a:t>, </a:t>
            </a:r>
            <a:r>
              <a:rPr lang="en-AU" sz="1800" i="1" dirty="0">
                <a:latin typeface="Raleway" panose="020B0604020202020204" charset="0"/>
              </a:rPr>
              <a:t>Temperature</a:t>
            </a:r>
            <a:r>
              <a:rPr lang="en-AU" sz="1800" dirty="0">
                <a:latin typeface="Raleway" panose="020B0604020202020204" charset="0"/>
              </a:rPr>
              <a:t>, or </a:t>
            </a:r>
            <a:r>
              <a:rPr lang="en-AU" sz="1800" i="1" dirty="0">
                <a:latin typeface="Raleway" panose="020B0604020202020204" charset="0"/>
              </a:rPr>
              <a:t>Day</a:t>
            </a:r>
            <a:r>
              <a:rPr lang="en-AU" sz="1800" dirty="0">
                <a:latin typeface="Raleway" panose="020B0604020202020204" charset="0"/>
              </a:rPr>
              <a:t>. </a:t>
            </a:r>
            <a:endParaRPr lang="en-US" sz="1800" dirty="0">
              <a:latin typeface="Raleway" panose="020B0604020202020204" charset="0"/>
            </a:endParaRPr>
          </a:p>
        </p:txBody>
      </p:sp>
      <p:pic>
        <p:nvPicPr>
          <p:cNvPr id="7" name="Picture 6">
            <a:extLst>
              <a:ext uri="{FF2B5EF4-FFF2-40B4-BE49-F238E27FC236}">
                <a16:creationId xmlns:a16="http://schemas.microsoft.com/office/drawing/2014/main" id="{72F7ACF6-541C-458E-B355-BE09E24150C4}"/>
              </a:ext>
            </a:extLst>
          </p:cNvPr>
          <p:cNvPicPr>
            <a:picLocks noChangeAspect="1"/>
          </p:cNvPicPr>
          <p:nvPr/>
        </p:nvPicPr>
        <p:blipFill rotWithShape="1">
          <a:blip r:embed="rId4"/>
          <a:srcRect l="4231" b="10143"/>
          <a:stretch/>
        </p:blipFill>
        <p:spPr>
          <a:xfrm>
            <a:off x="369115" y="766276"/>
            <a:ext cx="4635661" cy="2384889"/>
          </a:xfrm>
          <a:prstGeom prst="rect">
            <a:avLst/>
          </a:prstGeom>
        </p:spPr>
      </p:pic>
    </p:spTree>
    <p:extLst>
      <p:ext uri="{BB962C8B-B14F-4D97-AF65-F5344CB8AC3E}">
        <p14:creationId xmlns:p14="http://schemas.microsoft.com/office/powerpoint/2010/main" val="2602536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ID3</a:t>
            </a:r>
            <a:endParaRPr lang="en-GB" dirty="0"/>
          </a:p>
        </p:txBody>
      </p:sp>
      <p:pic>
        <p:nvPicPr>
          <p:cNvPr id="6" name="Picture 5">
            <a:extLst>
              <a:ext uri="{FF2B5EF4-FFF2-40B4-BE49-F238E27FC236}">
                <a16:creationId xmlns:a16="http://schemas.microsoft.com/office/drawing/2014/main" id="{32B851D1-E5BC-4D4B-A9FC-0C93F294CE94}"/>
              </a:ext>
            </a:extLst>
          </p:cNvPr>
          <p:cNvPicPr>
            <a:picLocks noChangeAspect="1"/>
          </p:cNvPicPr>
          <p:nvPr/>
        </p:nvPicPr>
        <p:blipFill rotWithShape="1">
          <a:blip r:embed="rId3"/>
          <a:srcRect b="3531"/>
          <a:stretch/>
        </p:blipFill>
        <p:spPr>
          <a:xfrm>
            <a:off x="4374363" y="1092789"/>
            <a:ext cx="4697879" cy="2957922"/>
          </a:xfrm>
          <a:prstGeom prst="rect">
            <a:avLst/>
          </a:prstGeom>
        </p:spPr>
      </p:pic>
      <p:pic>
        <p:nvPicPr>
          <p:cNvPr id="9" name="Picture 8">
            <a:extLst>
              <a:ext uri="{FF2B5EF4-FFF2-40B4-BE49-F238E27FC236}">
                <a16:creationId xmlns:a16="http://schemas.microsoft.com/office/drawing/2014/main" id="{BD51EE0B-3F08-4EB0-ADEF-39E2DB6EA521}"/>
              </a:ext>
            </a:extLst>
          </p:cNvPr>
          <p:cNvPicPr>
            <a:picLocks noChangeAspect="1"/>
          </p:cNvPicPr>
          <p:nvPr/>
        </p:nvPicPr>
        <p:blipFill>
          <a:blip r:embed="rId4"/>
          <a:stretch>
            <a:fillRect/>
          </a:stretch>
        </p:blipFill>
        <p:spPr>
          <a:xfrm>
            <a:off x="125260" y="1092789"/>
            <a:ext cx="4337588" cy="2957922"/>
          </a:xfrm>
          <a:prstGeom prst="rect">
            <a:avLst/>
          </a:prstGeom>
        </p:spPr>
      </p:pic>
    </p:spTree>
    <p:extLst>
      <p:ext uri="{BB962C8B-B14F-4D97-AF65-F5344CB8AC3E}">
        <p14:creationId xmlns:p14="http://schemas.microsoft.com/office/powerpoint/2010/main" val="95301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0" y="119856"/>
            <a:ext cx="8641398" cy="469424"/>
          </a:xfrm>
        </p:spPr>
        <p:txBody>
          <a:bodyPr/>
          <a:lstStyle/>
          <a:p>
            <a:r>
              <a:rPr lang="en-US" b="1" dirty="0" smtClean="0">
                <a:latin typeface="Raleway" panose="020B0604020202020204" charset="0"/>
              </a:rPr>
              <a:t>Maximum Depth of DT</a:t>
            </a:r>
            <a:endParaRPr lang="en-MY" b="1" dirty="0">
              <a:latin typeface="Raleway" panose="020B0604020202020204" charset="0"/>
            </a:endParaRPr>
          </a:p>
        </p:txBody>
      </p:sp>
      <p:pic>
        <p:nvPicPr>
          <p:cNvPr id="6" name="Picture 5"/>
          <p:cNvPicPr>
            <a:picLocks noChangeAspect="1"/>
          </p:cNvPicPr>
          <p:nvPr/>
        </p:nvPicPr>
        <p:blipFill>
          <a:blip r:embed="rId2"/>
          <a:stretch>
            <a:fillRect/>
          </a:stretch>
        </p:blipFill>
        <p:spPr>
          <a:xfrm>
            <a:off x="777798" y="1567631"/>
            <a:ext cx="7486650" cy="2362200"/>
          </a:xfrm>
          <a:prstGeom prst="rect">
            <a:avLst/>
          </a:prstGeom>
        </p:spPr>
      </p:pic>
      <p:sp>
        <p:nvSpPr>
          <p:cNvPr id="7" name="TextBox 6"/>
          <p:cNvSpPr txBox="1"/>
          <p:nvPr/>
        </p:nvSpPr>
        <p:spPr>
          <a:xfrm>
            <a:off x="550605" y="1012723"/>
            <a:ext cx="5958349" cy="523220"/>
          </a:xfrm>
          <a:prstGeom prst="rect">
            <a:avLst/>
          </a:prstGeom>
          <a:noFill/>
        </p:spPr>
        <p:txBody>
          <a:bodyPr wrap="square" rtlCol="0">
            <a:spAutoFit/>
          </a:bodyPr>
          <a:lstStyle/>
          <a:p>
            <a:r>
              <a:rPr lang="en-MY" dirty="0" err="1" smtClean="0">
                <a:latin typeface="Raleway" panose="020B0604020202020204" charset="0"/>
              </a:rPr>
              <a:t>maxDepth</a:t>
            </a:r>
            <a:r>
              <a:rPr lang="en-MY" dirty="0" smtClean="0">
                <a:latin typeface="Raleway" panose="020B0604020202020204" charset="0"/>
              </a:rPr>
              <a:t>:</a:t>
            </a:r>
            <a:r>
              <a:rPr lang="en-US" dirty="0" smtClean="0">
                <a:latin typeface="Raleway" panose="020B0604020202020204" charset="0"/>
              </a:rPr>
              <a:t> </a:t>
            </a:r>
            <a:r>
              <a:rPr lang="en-US" dirty="0">
                <a:latin typeface="Raleway" panose="020B0604020202020204" charset="0"/>
              </a:rPr>
              <a:t>the largest possible length between the root to a </a:t>
            </a:r>
            <a:r>
              <a:rPr lang="en-US" dirty="0" smtClean="0">
                <a:latin typeface="Raleway" panose="020B0604020202020204" charset="0"/>
              </a:rPr>
              <a:t>leaf (or maximum level of the tree).</a:t>
            </a:r>
            <a:endParaRPr lang="en-MY" dirty="0">
              <a:latin typeface="Raleway" panose="020B0604020202020204" charset="0"/>
            </a:endParaRPr>
          </a:p>
        </p:txBody>
      </p:sp>
    </p:spTree>
    <p:extLst>
      <p:ext uri="{BB962C8B-B14F-4D97-AF65-F5344CB8AC3E}">
        <p14:creationId xmlns:p14="http://schemas.microsoft.com/office/powerpoint/2010/main" val="1837395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b="1" dirty="0" smtClean="0">
                <a:latin typeface="Raleway" panose="020B0604020202020204" charset="0"/>
                <a:cs typeface="Raleway" panose="020B0604020202020204" charset="0"/>
              </a:rPr>
              <a:t>Pruning</a:t>
            </a:r>
            <a:endParaRPr lang="en-MY" b="1" dirty="0">
              <a:latin typeface="Raleway" panose="020B0604020202020204" charset="0"/>
              <a:cs typeface="Raleway" panose="020B0604020202020204" charset="0"/>
            </a:endParaRPr>
          </a:p>
        </p:txBody>
      </p:sp>
      <p:sp>
        <p:nvSpPr>
          <p:cNvPr id="3" name="AutoShape 2" descr="Decision Tree in Machine Learning | by Kaumadie Chamalka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4" name="Picture 3"/>
          <p:cNvPicPr>
            <a:picLocks noChangeAspect="1"/>
          </p:cNvPicPr>
          <p:nvPr/>
        </p:nvPicPr>
        <p:blipFill>
          <a:blip r:embed="rId2"/>
          <a:stretch>
            <a:fillRect/>
          </a:stretch>
        </p:blipFill>
        <p:spPr>
          <a:xfrm>
            <a:off x="1435510" y="740733"/>
            <a:ext cx="5691954" cy="3147884"/>
          </a:xfrm>
          <a:prstGeom prst="rect">
            <a:avLst/>
          </a:prstGeom>
        </p:spPr>
      </p:pic>
      <p:sp>
        <p:nvSpPr>
          <p:cNvPr id="5" name="TextBox 4"/>
          <p:cNvSpPr txBox="1"/>
          <p:nvPr/>
        </p:nvSpPr>
        <p:spPr>
          <a:xfrm>
            <a:off x="460375" y="4060723"/>
            <a:ext cx="8683625" cy="307777"/>
          </a:xfrm>
          <a:prstGeom prst="rect">
            <a:avLst/>
          </a:prstGeom>
          <a:noFill/>
        </p:spPr>
        <p:txBody>
          <a:bodyPr wrap="square" rtlCol="0">
            <a:spAutoFit/>
          </a:bodyPr>
          <a:lstStyle/>
          <a:p>
            <a:r>
              <a:rPr lang="en-MY" dirty="0"/>
              <a:t>https://kaumadiechamalka100.medium.com/decision-tree-in-machine-learning-c610ef087260</a:t>
            </a:r>
          </a:p>
        </p:txBody>
      </p:sp>
    </p:spTree>
    <p:extLst>
      <p:ext uri="{BB962C8B-B14F-4D97-AF65-F5344CB8AC3E}">
        <p14:creationId xmlns:p14="http://schemas.microsoft.com/office/powerpoint/2010/main" val="8438659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17877" y="946651"/>
            <a:ext cx="8540898" cy="3751184"/>
          </a:xfrm>
          <a:prstGeom prst="rect">
            <a:avLst/>
          </a:prstGeom>
          <a:noFill/>
          <a:ln>
            <a:noFill/>
          </a:ln>
        </p:spPr>
        <p:txBody>
          <a:bodyPr spcFirstLastPara="1" wrap="square" lIns="91425" tIns="45700" rIns="91425" bIns="45700" anchor="t" anchorCtr="0">
            <a:noAutofit/>
          </a:bodyPr>
          <a:lstStyle/>
          <a:p>
            <a:r>
              <a:rPr lang="en-AU" sz="2000" b="1" dirty="0"/>
              <a:t>Advantages:</a:t>
            </a:r>
            <a:endParaRPr lang="en-AU" sz="2000" dirty="0"/>
          </a:p>
          <a:p>
            <a:pPr lvl="1"/>
            <a:r>
              <a:rPr lang="en-AU" sz="1200" dirty="0"/>
              <a:t>Easy to understand.</a:t>
            </a:r>
          </a:p>
          <a:p>
            <a:pPr lvl="1"/>
            <a:r>
              <a:rPr lang="en-AU" sz="1200" dirty="0"/>
              <a:t>Easy to generate rules.</a:t>
            </a:r>
          </a:p>
          <a:p>
            <a:pPr lvl="1"/>
            <a:r>
              <a:rPr lang="en-AU" sz="1200" dirty="0"/>
              <a:t>There are almost null hyper-parameters to be tuned.</a:t>
            </a:r>
          </a:p>
          <a:p>
            <a:pPr lvl="1"/>
            <a:r>
              <a:rPr lang="en-AU" sz="1200" dirty="0"/>
              <a:t>Complex Decision Tree models can be significantly simplified by its visualizations.</a:t>
            </a:r>
          </a:p>
          <a:p>
            <a:pPr marL="558800" lvl="1" indent="0">
              <a:buNone/>
            </a:pPr>
            <a:endParaRPr lang="en-AU" sz="1200" dirty="0"/>
          </a:p>
          <a:p>
            <a:r>
              <a:rPr lang="en-AU" sz="2000" b="1" dirty="0"/>
              <a:t>Disadvantages:</a:t>
            </a:r>
            <a:endParaRPr lang="en-AU" sz="2000" dirty="0"/>
          </a:p>
          <a:p>
            <a:pPr lvl="1"/>
            <a:r>
              <a:rPr lang="en-AU" sz="1200" dirty="0"/>
              <a:t>Might suffer from overfitting.</a:t>
            </a:r>
          </a:p>
          <a:p>
            <a:pPr lvl="1"/>
            <a:r>
              <a:rPr lang="en-AU" sz="1200" dirty="0"/>
              <a:t>Does not easily work with non-numerical data.</a:t>
            </a:r>
          </a:p>
          <a:p>
            <a:pPr lvl="1"/>
            <a:r>
              <a:rPr lang="en-AU" sz="1200" dirty="0"/>
              <a:t>Low prediction accuracy for a dataset in comparison with other machine learning classification algorithms.</a:t>
            </a:r>
          </a:p>
          <a:p>
            <a:pPr lvl="1"/>
            <a:r>
              <a:rPr lang="en-AU" sz="1200" dirty="0"/>
              <a:t>When there are many class labels, calculations can be complex.</a:t>
            </a:r>
          </a:p>
          <a:p>
            <a:pPr marL="76200" indent="0">
              <a:buNone/>
            </a:pPr>
            <a:endParaRPr lang="en-AU" sz="1600" b="1" dirty="0"/>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indent="0">
              <a:spcBef>
                <a:spcPts val="0"/>
              </a:spcBef>
              <a:buSzPts val="2000"/>
            </a:pPr>
            <a:r>
              <a:rPr lang="en-AU" dirty="0"/>
              <a:t>Decision Tree Algorithm</a:t>
            </a:r>
          </a:p>
          <a:p>
            <a:pPr marL="101600" lvl="0" indent="0">
              <a:spcBef>
                <a:spcPts val="0"/>
              </a:spcBef>
              <a:buSzPts val="2000"/>
            </a:pPr>
            <a:endParaRPr lang="en-GB" dirty="0"/>
          </a:p>
        </p:txBody>
      </p:sp>
    </p:spTree>
    <p:extLst>
      <p:ext uri="{BB962C8B-B14F-4D97-AF65-F5344CB8AC3E}">
        <p14:creationId xmlns:p14="http://schemas.microsoft.com/office/powerpoint/2010/main" val="419963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47690" y="871149"/>
            <a:ext cx="8418805" cy="3457569"/>
          </a:xfrm>
          <a:prstGeom prst="rect">
            <a:avLst/>
          </a:prstGeom>
          <a:noFill/>
          <a:ln>
            <a:noFill/>
          </a:ln>
        </p:spPr>
        <p:txBody>
          <a:bodyPr spcFirstLastPara="1" wrap="square" lIns="91425" tIns="45700" rIns="91425" bIns="45700" anchor="t" anchorCtr="0">
            <a:noAutofit/>
          </a:bodyPr>
          <a:lstStyle/>
          <a:p>
            <a:pPr>
              <a:spcAft>
                <a:spcPts val="1800"/>
              </a:spcAft>
            </a:pPr>
            <a:r>
              <a:rPr lang="en-US" sz="2000" dirty="0"/>
              <a:t>A single decision tree have the tendency to overfit</a:t>
            </a:r>
          </a:p>
          <a:p>
            <a:pPr>
              <a:spcAft>
                <a:spcPts val="1800"/>
              </a:spcAft>
            </a:pPr>
            <a:r>
              <a:rPr lang="en-US" sz="2000" dirty="0"/>
              <a:t>But, it is super fast</a:t>
            </a:r>
          </a:p>
          <a:p>
            <a:pPr>
              <a:spcAft>
                <a:spcPts val="1800"/>
              </a:spcAft>
            </a:pPr>
            <a:r>
              <a:rPr lang="en-US" sz="2000" dirty="0"/>
              <a:t>How about multiple trees at once?</a:t>
            </a:r>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lvl="0" indent="0">
              <a:spcBef>
                <a:spcPts val="0"/>
              </a:spcBef>
              <a:buSzPts val="2000"/>
            </a:pPr>
            <a:r>
              <a:rPr lang="en-US" dirty="0"/>
              <a:t>Ensemble methods</a:t>
            </a:r>
            <a:endParaRPr lang="en-GB" dirty="0"/>
          </a:p>
        </p:txBody>
      </p:sp>
      <p:sp>
        <p:nvSpPr>
          <p:cNvPr id="5" name="TextBox 4">
            <a:extLst>
              <a:ext uri="{FF2B5EF4-FFF2-40B4-BE49-F238E27FC236}">
                <a16:creationId xmlns:a16="http://schemas.microsoft.com/office/drawing/2014/main" id="{8D5045C6-BCB3-4F02-A404-43DD81B9E65D}"/>
              </a:ext>
            </a:extLst>
          </p:cNvPr>
          <p:cNvSpPr txBox="1"/>
          <p:nvPr/>
        </p:nvSpPr>
        <p:spPr>
          <a:xfrm>
            <a:off x="1101803" y="2989011"/>
            <a:ext cx="6910578" cy="400110"/>
          </a:xfrm>
          <a:prstGeom prst="rect">
            <a:avLst/>
          </a:prstGeom>
          <a:noFill/>
          <a:ln w="28575" cmpd="sng">
            <a:solidFill>
              <a:schemeClr val="accent2"/>
            </a:solidFill>
          </a:ln>
          <a:effectLst/>
        </p:spPr>
        <p:txBody>
          <a:bodyPr wrap="square" rtlCol="0">
            <a:spAutoFit/>
          </a:bodyPr>
          <a:lstStyle/>
          <a:p>
            <a:pPr algn="ctr"/>
            <a:r>
              <a:rPr lang="en-US" sz="2000" dirty="0"/>
              <a:t>Make sure they do not all just learn the same!</a:t>
            </a:r>
          </a:p>
        </p:txBody>
      </p:sp>
    </p:spTree>
    <p:extLst>
      <p:ext uri="{BB962C8B-B14F-4D97-AF65-F5344CB8AC3E}">
        <p14:creationId xmlns:p14="http://schemas.microsoft.com/office/powerpoint/2010/main" val="782848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47690" y="871150"/>
            <a:ext cx="8418805" cy="1049930"/>
          </a:xfrm>
          <a:prstGeom prst="rect">
            <a:avLst/>
          </a:prstGeom>
          <a:noFill/>
          <a:ln>
            <a:noFill/>
          </a:ln>
        </p:spPr>
        <p:txBody>
          <a:bodyPr spcFirstLastPara="1" wrap="square" lIns="91425" tIns="45700" rIns="91425" bIns="45700" anchor="t" anchorCtr="0">
            <a:noAutofit/>
          </a:bodyPr>
          <a:lstStyle/>
          <a:p>
            <a:r>
              <a:rPr lang="en-US" sz="2000" b="1" dirty="0"/>
              <a:t>Random forest</a:t>
            </a:r>
            <a:r>
              <a:rPr lang="en-US" sz="2000" dirty="0"/>
              <a:t> (or </a:t>
            </a:r>
            <a:r>
              <a:rPr lang="en-US" sz="2000" b="1" dirty="0"/>
              <a:t>random forests</a:t>
            </a:r>
            <a:r>
              <a:rPr lang="en-US" sz="2000" dirty="0"/>
              <a:t>) is an ensemble classifier that consists of many decision trees and outputs the class that is the mode of the class's output by individual trees.</a:t>
            </a:r>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lvl="0" indent="0">
              <a:spcBef>
                <a:spcPts val="0"/>
              </a:spcBef>
              <a:buSzPts val="2000"/>
            </a:pPr>
            <a:r>
              <a:rPr lang="en-GB" dirty="0"/>
              <a:t>Random Forest Algorithm</a:t>
            </a:r>
          </a:p>
        </p:txBody>
      </p:sp>
      <p:pic>
        <p:nvPicPr>
          <p:cNvPr id="3" name="Picture 2">
            <a:extLst>
              <a:ext uri="{FF2B5EF4-FFF2-40B4-BE49-F238E27FC236}">
                <a16:creationId xmlns:a16="http://schemas.microsoft.com/office/drawing/2014/main" id="{8C9B5E32-BDF8-4696-8FB6-6F1AD23EADFA}"/>
              </a:ext>
            </a:extLst>
          </p:cNvPr>
          <p:cNvPicPr>
            <a:picLocks noChangeAspect="1"/>
          </p:cNvPicPr>
          <p:nvPr/>
        </p:nvPicPr>
        <p:blipFill>
          <a:blip r:embed="rId3"/>
          <a:stretch>
            <a:fillRect/>
          </a:stretch>
        </p:blipFill>
        <p:spPr>
          <a:xfrm>
            <a:off x="2299422" y="2017704"/>
            <a:ext cx="4008260" cy="2254646"/>
          </a:xfrm>
          <a:prstGeom prst="rect">
            <a:avLst/>
          </a:prstGeom>
        </p:spPr>
      </p:pic>
    </p:spTree>
    <p:extLst>
      <p:ext uri="{BB962C8B-B14F-4D97-AF65-F5344CB8AC3E}">
        <p14:creationId xmlns:p14="http://schemas.microsoft.com/office/powerpoint/2010/main" val="1510054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79083" y="941614"/>
            <a:ext cx="4973402" cy="3725636"/>
          </a:xfrm>
        </p:spPr>
        <p:txBody>
          <a:bodyPr>
            <a:normAutofit/>
          </a:bodyPr>
          <a:lstStyle/>
          <a:p>
            <a:pPr marL="0" indent="0">
              <a:buNone/>
            </a:pPr>
            <a:r>
              <a:rPr lang="en-US" sz="2000" b="1" dirty="0">
                <a:latin typeface="Raleway" panose="020B0604020202020204" charset="0"/>
              </a:rPr>
              <a:t>1. Bagging: B</a:t>
            </a:r>
            <a:r>
              <a:rPr lang="en-US" sz="2000" dirty="0">
                <a:latin typeface="Raleway" panose="020B0604020202020204" charset="0"/>
              </a:rPr>
              <a:t>ootstrap </a:t>
            </a:r>
            <a:r>
              <a:rPr lang="en-US" sz="2000" b="1" dirty="0">
                <a:latin typeface="Raleway" panose="020B0604020202020204" charset="0"/>
              </a:rPr>
              <a:t>agg</a:t>
            </a:r>
            <a:r>
              <a:rPr lang="en-US" sz="2000" dirty="0">
                <a:latin typeface="Raleway" panose="020B0604020202020204" charset="0"/>
              </a:rPr>
              <a:t>regat</a:t>
            </a:r>
            <a:r>
              <a:rPr lang="en-US" sz="2000" b="1" dirty="0">
                <a:latin typeface="Raleway" panose="020B0604020202020204" charset="0"/>
              </a:rPr>
              <a:t>ing</a:t>
            </a:r>
            <a:r>
              <a:rPr lang="en-US" sz="2000" dirty="0">
                <a:latin typeface="Raleway" panose="020B0604020202020204" charset="0"/>
              </a:rPr>
              <a:t> is a method that result in low </a:t>
            </a:r>
            <a:r>
              <a:rPr lang="en-US" sz="2000" dirty="0" smtClean="0">
                <a:latin typeface="Raleway" panose="020B0604020202020204" charset="0"/>
              </a:rPr>
              <a:t>variance</a:t>
            </a:r>
            <a:r>
              <a:rPr lang="en-US" sz="2000" dirty="0">
                <a:latin typeface="Raleway" panose="020B0604020202020204" charset="0"/>
              </a:rPr>
              <a:t> </a:t>
            </a:r>
            <a:r>
              <a:rPr lang="en-US" sz="2000" dirty="0" smtClean="0">
                <a:latin typeface="Raleway" panose="020B0604020202020204" charset="0"/>
              </a:rPr>
              <a:t>– </a:t>
            </a:r>
            <a:r>
              <a:rPr lang="en-US" sz="2000" dirty="0" smtClean="0">
                <a:solidFill>
                  <a:srgbClr val="C00000"/>
                </a:solidFill>
                <a:latin typeface="Raleway" panose="020B0604020202020204" charset="0"/>
              </a:rPr>
              <a:t>used to reduce variance of DTs</a:t>
            </a:r>
            <a:endParaRPr lang="en-US" sz="2000" dirty="0">
              <a:solidFill>
                <a:srgbClr val="C00000"/>
              </a:solidFill>
              <a:latin typeface="Raleway" panose="020B0604020202020204" charset="0"/>
            </a:endParaRPr>
          </a:p>
          <a:p>
            <a:pPr marL="0" indent="0">
              <a:buNone/>
            </a:pPr>
            <a:endParaRPr lang="en-US" sz="2000" dirty="0">
              <a:latin typeface="Raleway" panose="020B0604020202020204" charset="0"/>
            </a:endParaRPr>
          </a:p>
          <a:p>
            <a:pPr marL="0" indent="0">
              <a:buNone/>
            </a:pPr>
            <a:r>
              <a:rPr lang="en-US" sz="2000" dirty="0">
                <a:latin typeface="Raleway" panose="020B0604020202020204" charset="0"/>
              </a:rPr>
              <a:t>Rather than training each tree on all the inputs in the training set (producing multiple identical trees), each tree is trained on different set of sample data</a:t>
            </a:r>
          </a:p>
          <a:p>
            <a:endParaRPr lang="en-US" sz="2100" dirty="0">
              <a:latin typeface="Raleway" panose="020B0604020202020204" charset="0"/>
            </a:endParaRPr>
          </a:p>
        </p:txBody>
      </p:sp>
      <p:sp>
        <p:nvSpPr>
          <p:cNvPr id="6" name="Google Shape;58;p12">
            <a:extLst>
              <a:ext uri="{FF2B5EF4-FFF2-40B4-BE49-F238E27FC236}">
                <a16:creationId xmlns:a16="http://schemas.microsoft.com/office/drawing/2014/main" id="{2A44BFCB-3284-4858-895D-AA66100295E7}"/>
              </a:ext>
            </a:extLst>
          </p:cNvPr>
          <p:cNvSpPr txBox="1">
            <a:spLocks/>
          </p:cNvSpPr>
          <p:nvPr/>
        </p:nvSpPr>
        <p:spPr>
          <a:xfrm>
            <a:off x="279082" y="119856"/>
            <a:ext cx="8641500" cy="469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buSzPts val="2000"/>
            </a:pPr>
            <a:r>
              <a:rPr lang="en-GB" sz="2400" b="1" dirty="0">
                <a:latin typeface="Raleway" panose="020B0604020202020204" charset="0"/>
              </a:rPr>
              <a:t>Optimisations</a:t>
            </a:r>
          </a:p>
        </p:txBody>
      </p:sp>
      <p:pic>
        <p:nvPicPr>
          <p:cNvPr id="4" name="Picture 3"/>
          <p:cNvPicPr>
            <a:picLocks noChangeAspect="1"/>
          </p:cNvPicPr>
          <p:nvPr/>
        </p:nvPicPr>
        <p:blipFill>
          <a:blip r:embed="rId3"/>
          <a:stretch>
            <a:fillRect/>
          </a:stretch>
        </p:blipFill>
        <p:spPr>
          <a:xfrm>
            <a:off x="5366727" y="941614"/>
            <a:ext cx="3553855" cy="2628678"/>
          </a:xfrm>
          <a:prstGeom prst="rect">
            <a:avLst/>
          </a:prstGeom>
        </p:spPr>
      </p:pic>
      <p:sp>
        <p:nvSpPr>
          <p:cNvPr id="5" name="TextBox 4"/>
          <p:cNvSpPr txBox="1"/>
          <p:nvPr/>
        </p:nvSpPr>
        <p:spPr>
          <a:xfrm>
            <a:off x="3880884" y="4527743"/>
            <a:ext cx="5348177" cy="523220"/>
          </a:xfrm>
          <a:prstGeom prst="rect">
            <a:avLst/>
          </a:prstGeom>
          <a:noFill/>
        </p:spPr>
        <p:txBody>
          <a:bodyPr wrap="square" rtlCol="0">
            <a:spAutoFit/>
          </a:bodyPr>
          <a:lstStyle/>
          <a:p>
            <a:r>
              <a:rPr lang="en-US" dirty="0"/>
              <a:t>Image source: https://www.sciencedirect.com/topics/engineering/random-forest</a:t>
            </a:r>
            <a:endParaRPr lang="en-MY" dirty="0"/>
          </a:p>
        </p:txBody>
      </p:sp>
    </p:spTree>
    <p:extLst>
      <p:ext uri="{BB962C8B-B14F-4D97-AF65-F5344CB8AC3E}">
        <p14:creationId xmlns:p14="http://schemas.microsoft.com/office/powerpoint/2010/main" val="23520509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17876" y="946650"/>
            <a:ext cx="7720338" cy="3524681"/>
          </a:xfrm>
          <a:prstGeom prst="rect">
            <a:avLst/>
          </a:prstGeom>
          <a:noFill/>
          <a:ln>
            <a:noFill/>
          </a:ln>
        </p:spPr>
        <p:txBody>
          <a:bodyPr spcFirstLastPara="1" wrap="square" lIns="91425" tIns="45700" rIns="91425" bIns="45700" anchor="t" anchorCtr="0">
            <a:noAutofit/>
          </a:bodyPr>
          <a:lstStyle/>
          <a:p>
            <a:pPr marL="76200" indent="0">
              <a:buNone/>
            </a:pPr>
            <a:endParaRPr lang="en-AU" dirty="0"/>
          </a:p>
          <a:p>
            <a:pPr marL="76200" indent="0">
              <a:buNone/>
            </a:pPr>
            <a:endParaRPr lang="en-AU" sz="2000" b="1" dirty="0"/>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92075" lvl="2" indent="0">
              <a:buNone/>
            </a:pPr>
            <a:r>
              <a:rPr lang="en-US" b="1" dirty="0"/>
              <a:t>Example</a:t>
            </a:r>
            <a:endParaRPr lang="en-AU" b="1" dirty="0"/>
          </a:p>
        </p:txBody>
      </p:sp>
      <p:graphicFrame>
        <p:nvGraphicFramePr>
          <p:cNvPr id="7" name="Table 6">
            <a:extLst>
              <a:ext uri="{FF2B5EF4-FFF2-40B4-BE49-F238E27FC236}">
                <a16:creationId xmlns:a16="http://schemas.microsoft.com/office/drawing/2014/main" id="{81A336D9-013B-465B-AF9D-FB50F08D21CF}"/>
              </a:ext>
            </a:extLst>
          </p:cNvPr>
          <p:cNvGraphicFramePr>
            <a:graphicFrameLocks noGrp="1"/>
          </p:cNvGraphicFramePr>
          <p:nvPr>
            <p:extLst>
              <p:ext uri="{D42A27DB-BD31-4B8C-83A1-F6EECF244321}">
                <p14:modId xmlns:p14="http://schemas.microsoft.com/office/powerpoint/2010/main" val="3836893664"/>
              </p:ext>
            </p:extLst>
          </p:nvPr>
        </p:nvGraphicFramePr>
        <p:xfrm>
          <a:off x="402522" y="1140902"/>
          <a:ext cx="1697372" cy="2438400"/>
        </p:xfrm>
        <a:graphic>
          <a:graphicData uri="http://schemas.openxmlformats.org/drawingml/2006/table">
            <a:tbl>
              <a:tblPr firstRow="1" bandRow="1">
                <a:tableStyleId>{5C22544A-7EE6-4342-B048-85BDC9FD1C3A}</a:tableStyleId>
              </a:tblPr>
              <a:tblGrid>
                <a:gridCol w="424343">
                  <a:extLst>
                    <a:ext uri="{9D8B030D-6E8A-4147-A177-3AD203B41FA5}">
                      <a16:colId xmlns:a16="http://schemas.microsoft.com/office/drawing/2014/main" val="1805455512"/>
                    </a:ext>
                  </a:extLst>
                </a:gridCol>
                <a:gridCol w="424343">
                  <a:extLst>
                    <a:ext uri="{9D8B030D-6E8A-4147-A177-3AD203B41FA5}">
                      <a16:colId xmlns:a16="http://schemas.microsoft.com/office/drawing/2014/main" val="3553132066"/>
                    </a:ext>
                  </a:extLst>
                </a:gridCol>
                <a:gridCol w="424343">
                  <a:extLst>
                    <a:ext uri="{9D8B030D-6E8A-4147-A177-3AD203B41FA5}">
                      <a16:colId xmlns:a16="http://schemas.microsoft.com/office/drawing/2014/main" val="4006409784"/>
                    </a:ext>
                  </a:extLst>
                </a:gridCol>
                <a:gridCol w="424343">
                  <a:extLst>
                    <a:ext uri="{9D8B030D-6E8A-4147-A177-3AD203B41FA5}">
                      <a16:colId xmlns:a16="http://schemas.microsoft.com/office/drawing/2014/main" val="3733468260"/>
                    </a:ext>
                  </a:extLst>
                </a:gridCol>
              </a:tblGrid>
              <a:tr h="166731">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370281841"/>
                  </a:ext>
                </a:extLst>
              </a:tr>
              <a:tr h="166731">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591681122"/>
                  </a:ext>
                </a:extLst>
              </a:tr>
              <a:tr h="166731">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033928581"/>
                  </a:ext>
                </a:extLst>
              </a:tr>
              <a:tr h="166731">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797463926"/>
                  </a:ext>
                </a:extLst>
              </a:tr>
              <a:tr h="166731">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4417489"/>
                  </a:ext>
                </a:extLst>
              </a:tr>
              <a:tr h="166731">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510792207"/>
                  </a:ext>
                </a:extLst>
              </a:tr>
              <a:tr h="166731">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368638302"/>
                  </a:ext>
                </a:extLst>
              </a:tr>
              <a:tr h="166731">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4028070708"/>
                  </a:ext>
                </a:extLst>
              </a:tr>
            </a:tbl>
          </a:graphicData>
        </a:graphic>
      </p:graphicFrame>
      <p:sp>
        <p:nvSpPr>
          <p:cNvPr id="8" name="TextBox 7">
            <a:extLst>
              <a:ext uri="{FF2B5EF4-FFF2-40B4-BE49-F238E27FC236}">
                <a16:creationId xmlns:a16="http://schemas.microsoft.com/office/drawing/2014/main" id="{0A5D39C7-1060-4033-B2A0-A07735710CC6}"/>
              </a:ext>
            </a:extLst>
          </p:cNvPr>
          <p:cNvSpPr txBox="1"/>
          <p:nvPr/>
        </p:nvSpPr>
        <p:spPr>
          <a:xfrm>
            <a:off x="516872" y="2108273"/>
            <a:ext cx="1468672" cy="307777"/>
          </a:xfrm>
          <a:prstGeom prst="rect">
            <a:avLst/>
          </a:prstGeom>
          <a:noFill/>
        </p:spPr>
        <p:txBody>
          <a:bodyPr wrap="none" rtlCol="0">
            <a:spAutoFit/>
          </a:bodyPr>
          <a:lstStyle/>
          <a:p>
            <a:r>
              <a:rPr lang="en-AU" dirty="0">
                <a:solidFill>
                  <a:srgbClr val="FF0000"/>
                </a:solidFill>
              </a:rPr>
              <a:t>Original Dataset</a:t>
            </a:r>
          </a:p>
        </p:txBody>
      </p:sp>
      <p:graphicFrame>
        <p:nvGraphicFramePr>
          <p:cNvPr id="9" name="Table 8">
            <a:extLst>
              <a:ext uri="{FF2B5EF4-FFF2-40B4-BE49-F238E27FC236}">
                <a16:creationId xmlns:a16="http://schemas.microsoft.com/office/drawing/2014/main" id="{50854E87-1F37-4976-8471-0E7F53354E52}"/>
              </a:ext>
            </a:extLst>
          </p:cNvPr>
          <p:cNvGraphicFramePr>
            <a:graphicFrameLocks noGrp="1"/>
          </p:cNvGraphicFramePr>
          <p:nvPr>
            <p:extLst>
              <p:ext uri="{D42A27DB-BD31-4B8C-83A1-F6EECF244321}">
                <p14:modId xmlns:p14="http://schemas.microsoft.com/office/powerpoint/2010/main" val="2757496959"/>
              </p:ext>
            </p:extLst>
          </p:nvPr>
        </p:nvGraphicFramePr>
        <p:xfrm>
          <a:off x="2458950" y="1200919"/>
          <a:ext cx="1621872" cy="1219200"/>
        </p:xfrm>
        <a:graphic>
          <a:graphicData uri="http://schemas.openxmlformats.org/drawingml/2006/table">
            <a:tbl>
              <a:tblPr firstRow="1" bandRow="1">
                <a:tableStyleId>{5C22544A-7EE6-4342-B048-85BDC9FD1C3A}</a:tableStyleId>
              </a:tblPr>
              <a:tblGrid>
                <a:gridCol w="540624">
                  <a:extLst>
                    <a:ext uri="{9D8B030D-6E8A-4147-A177-3AD203B41FA5}">
                      <a16:colId xmlns:a16="http://schemas.microsoft.com/office/drawing/2014/main" val="2654783948"/>
                    </a:ext>
                  </a:extLst>
                </a:gridCol>
                <a:gridCol w="540624">
                  <a:extLst>
                    <a:ext uri="{9D8B030D-6E8A-4147-A177-3AD203B41FA5}">
                      <a16:colId xmlns:a16="http://schemas.microsoft.com/office/drawing/2014/main" val="498431761"/>
                    </a:ext>
                  </a:extLst>
                </a:gridCol>
                <a:gridCol w="540624">
                  <a:extLst>
                    <a:ext uri="{9D8B030D-6E8A-4147-A177-3AD203B41FA5}">
                      <a16:colId xmlns:a16="http://schemas.microsoft.com/office/drawing/2014/main" val="685755159"/>
                    </a:ext>
                  </a:extLst>
                </a:gridCol>
              </a:tblGrid>
              <a:tr h="231777">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4171346243"/>
                  </a:ext>
                </a:extLst>
              </a:tr>
              <a:tr h="231777">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66638040"/>
                  </a:ext>
                </a:extLst>
              </a:tr>
              <a:tr h="231777">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035845141"/>
                  </a:ext>
                </a:extLst>
              </a:tr>
              <a:tr h="231777">
                <a:tc>
                  <a:txBody>
                    <a:bodyPr/>
                    <a:lstStyle/>
                    <a:p>
                      <a:endParaRPr lang="en-AU"/>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980416421"/>
                  </a:ext>
                </a:extLst>
              </a:tr>
            </a:tbl>
          </a:graphicData>
        </a:graphic>
      </p:graphicFrame>
      <p:sp>
        <p:nvSpPr>
          <p:cNvPr id="10" name="TextBox 9">
            <a:extLst>
              <a:ext uri="{FF2B5EF4-FFF2-40B4-BE49-F238E27FC236}">
                <a16:creationId xmlns:a16="http://schemas.microsoft.com/office/drawing/2014/main" id="{3D9559FA-5A8F-4A32-8A20-7D212BAAC8B3}"/>
              </a:ext>
            </a:extLst>
          </p:cNvPr>
          <p:cNvSpPr txBox="1"/>
          <p:nvPr/>
        </p:nvSpPr>
        <p:spPr>
          <a:xfrm>
            <a:off x="2458950" y="1416004"/>
            <a:ext cx="1646605" cy="307777"/>
          </a:xfrm>
          <a:prstGeom prst="rect">
            <a:avLst/>
          </a:prstGeom>
          <a:noFill/>
        </p:spPr>
        <p:txBody>
          <a:bodyPr wrap="none" rtlCol="0">
            <a:spAutoFit/>
          </a:bodyPr>
          <a:lstStyle/>
          <a:p>
            <a:r>
              <a:rPr lang="en-AU" dirty="0">
                <a:solidFill>
                  <a:srgbClr val="FF0000"/>
                </a:solidFill>
              </a:rPr>
              <a:t>Training Dataset 1</a:t>
            </a:r>
          </a:p>
        </p:txBody>
      </p:sp>
      <p:graphicFrame>
        <p:nvGraphicFramePr>
          <p:cNvPr id="16" name="Table 15">
            <a:extLst>
              <a:ext uri="{FF2B5EF4-FFF2-40B4-BE49-F238E27FC236}">
                <a16:creationId xmlns:a16="http://schemas.microsoft.com/office/drawing/2014/main" id="{2C7E00E8-4A76-4638-93AA-198E90B69F10}"/>
              </a:ext>
            </a:extLst>
          </p:cNvPr>
          <p:cNvGraphicFramePr>
            <a:graphicFrameLocks noGrp="1"/>
          </p:cNvGraphicFramePr>
          <p:nvPr>
            <p:extLst>
              <p:ext uri="{D42A27DB-BD31-4B8C-83A1-F6EECF244321}">
                <p14:modId xmlns:p14="http://schemas.microsoft.com/office/powerpoint/2010/main" val="949973704"/>
              </p:ext>
            </p:extLst>
          </p:nvPr>
        </p:nvGraphicFramePr>
        <p:xfrm>
          <a:off x="2713145" y="1750502"/>
          <a:ext cx="1621872" cy="1219200"/>
        </p:xfrm>
        <a:graphic>
          <a:graphicData uri="http://schemas.openxmlformats.org/drawingml/2006/table">
            <a:tbl>
              <a:tblPr firstRow="1" bandRow="1">
                <a:tableStyleId>{5C22544A-7EE6-4342-B048-85BDC9FD1C3A}</a:tableStyleId>
              </a:tblPr>
              <a:tblGrid>
                <a:gridCol w="540624">
                  <a:extLst>
                    <a:ext uri="{9D8B030D-6E8A-4147-A177-3AD203B41FA5}">
                      <a16:colId xmlns:a16="http://schemas.microsoft.com/office/drawing/2014/main" val="2654783948"/>
                    </a:ext>
                  </a:extLst>
                </a:gridCol>
                <a:gridCol w="540624">
                  <a:extLst>
                    <a:ext uri="{9D8B030D-6E8A-4147-A177-3AD203B41FA5}">
                      <a16:colId xmlns:a16="http://schemas.microsoft.com/office/drawing/2014/main" val="498431761"/>
                    </a:ext>
                  </a:extLst>
                </a:gridCol>
                <a:gridCol w="540624">
                  <a:extLst>
                    <a:ext uri="{9D8B030D-6E8A-4147-A177-3AD203B41FA5}">
                      <a16:colId xmlns:a16="http://schemas.microsoft.com/office/drawing/2014/main" val="685755159"/>
                    </a:ext>
                  </a:extLst>
                </a:gridCol>
              </a:tblGrid>
              <a:tr h="231777">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4171346243"/>
                  </a:ext>
                </a:extLst>
              </a:tr>
              <a:tr h="231777">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66638040"/>
                  </a:ext>
                </a:extLst>
              </a:tr>
              <a:tr h="231777">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035845141"/>
                  </a:ext>
                </a:extLst>
              </a:tr>
              <a:tr h="231777">
                <a:tc>
                  <a:txBody>
                    <a:bodyPr/>
                    <a:lstStyle/>
                    <a:p>
                      <a:endParaRPr lang="en-AU"/>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980416421"/>
                  </a:ext>
                </a:extLst>
              </a:tr>
            </a:tbl>
          </a:graphicData>
        </a:graphic>
      </p:graphicFrame>
      <p:graphicFrame>
        <p:nvGraphicFramePr>
          <p:cNvPr id="17" name="Table 16">
            <a:extLst>
              <a:ext uri="{FF2B5EF4-FFF2-40B4-BE49-F238E27FC236}">
                <a16:creationId xmlns:a16="http://schemas.microsoft.com/office/drawing/2014/main" id="{02B9785E-DE26-402A-9F5B-38CDC3A2883E}"/>
              </a:ext>
            </a:extLst>
          </p:cNvPr>
          <p:cNvGraphicFramePr>
            <a:graphicFrameLocks noGrp="1"/>
          </p:cNvGraphicFramePr>
          <p:nvPr>
            <p:extLst>
              <p:ext uri="{D42A27DB-BD31-4B8C-83A1-F6EECF244321}">
                <p14:modId xmlns:p14="http://schemas.microsoft.com/office/powerpoint/2010/main" val="114665384"/>
              </p:ext>
            </p:extLst>
          </p:nvPr>
        </p:nvGraphicFramePr>
        <p:xfrm>
          <a:off x="2938548" y="2416050"/>
          <a:ext cx="1621872" cy="1219200"/>
        </p:xfrm>
        <a:graphic>
          <a:graphicData uri="http://schemas.openxmlformats.org/drawingml/2006/table">
            <a:tbl>
              <a:tblPr firstRow="1" bandRow="1">
                <a:tableStyleId>{5C22544A-7EE6-4342-B048-85BDC9FD1C3A}</a:tableStyleId>
              </a:tblPr>
              <a:tblGrid>
                <a:gridCol w="540624">
                  <a:extLst>
                    <a:ext uri="{9D8B030D-6E8A-4147-A177-3AD203B41FA5}">
                      <a16:colId xmlns:a16="http://schemas.microsoft.com/office/drawing/2014/main" val="2654783948"/>
                    </a:ext>
                  </a:extLst>
                </a:gridCol>
                <a:gridCol w="540624">
                  <a:extLst>
                    <a:ext uri="{9D8B030D-6E8A-4147-A177-3AD203B41FA5}">
                      <a16:colId xmlns:a16="http://schemas.microsoft.com/office/drawing/2014/main" val="498431761"/>
                    </a:ext>
                  </a:extLst>
                </a:gridCol>
                <a:gridCol w="540624">
                  <a:extLst>
                    <a:ext uri="{9D8B030D-6E8A-4147-A177-3AD203B41FA5}">
                      <a16:colId xmlns:a16="http://schemas.microsoft.com/office/drawing/2014/main" val="685755159"/>
                    </a:ext>
                  </a:extLst>
                </a:gridCol>
              </a:tblGrid>
              <a:tr h="231777">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4171346243"/>
                  </a:ext>
                </a:extLst>
              </a:tr>
              <a:tr h="231777">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66638040"/>
                  </a:ext>
                </a:extLst>
              </a:tr>
              <a:tr h="231777">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035845141"/>
                  </a:ext>
                </a:extLst>
              </a:tr>
              <a:tr h="231777">
                <a:tc>
                  <a:txBody>
                    <a:bodyPr/>
                    <a:lstStyle/>
                    <a:p>
                      <a:endParaRPr lang="en-AU"/>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980416421"/>
                  </a:ext>
                </a:extLst>
              </a:tr>
            </a:tbl>
          </a:graphicData>
        </a:graphic>
      </p:graphicFrame>
      <p:sp>
        <p:nvSpPr>
          <p:cNvPr id="18" name="TextBox 17">
            <a:extLst>
              <a:ext uri="{FF2B5EF4-FFF2-40B4-BE49-F238E27FC236}">
                <a16:creationId xmlns:a16="http://schemas.microsoft.com/office/drawing/2014/main" id="{F38F1D37-71EC-4672-A005-F0652C1DA77E}"/>
              </a:ext>
            </a:extLst>
          </p:cNvPr>
          <p:cNvSpPr txBox="1"/>
          <p:nvPr/>
        </p:nvSpPr>
        <p:spPr>
          <a:xfrm>
            <a:off x="2953227" y="2871761"/>
            <a:ext cx="1646605" cy="307777"/>
          </a:xfrm>
          <a:prstGeom prst="rect">
            <a:avLst/>
          </a:prstGeom>
          <a:noFill/>
        </p:spPr>
        <p:txBody>
          <a:bodyPr wrap="none" rtlCol="0">
            <a:spAutoFit/>
          </a:bodyPr>
          <a:lstStyle/>
          <a:p>
            <a:r>
              <a:rPr lang="en-AU" dirty="0">
                <a:solidFill>
                  <a:srgbClr val="FF0000"/>
                </a:solidFill>
              </a:rPr>
              <a:t>Training Dataset n</a:t>
            </a:r>
          </a:p>
        </p:txBody>
      </p:sp>
      <p:sp>
        <p:nvSpPr>
          <p:cNvPr id="19" name="TextBox 18">
            <a:extLst>
              <a:ext uri="{FF2B5EF4-FFF2-40B4-BE49-F238E27FC236}">
                <a16:creationId xmlns:a16="http://schemas.microsoft.com/office/drawing/2014/main" id="{61BE5B50-9EBF-4764-8741-528263685875}"/>
              </a:ext>
            </a:extLst>
          </p:cNvPr>
          <p:cNvSpPr txBox="1"/>
          <p:nvPr/>
        </p:nvSpPr>
        <p:spPr>
          <a:xfrm>
            <a:off x="2747405" y="2038394"/>
            <a:ext cx="1646605" cy="307777"/>
          </a:xfrm>
          <a:prstGeom prst="rect">
            <a:avLst/>
          </a:prstGeom>
          <a:noFill/>
        </p:spPr>
        <p:txBody>
          <a:bodyPr wrap="none" rtlCol="0">
            <a:spAutoFit/>
          </a:bodyPr>
          <a:lstStyle/>
          <a:p>
            <a:r>
              <a:rPr lang="en-AU" dirty="0">
                <a:solidFill>
                  <a:srgbClr val="FF0000"/>
                </a:solidFill>
              </a:rPr>
              <a:t>Training Dataset 2</a:t>
            </a:r>
          </a:p>
        </p:txBody>
      </p:sp>
      <p:cxnSp>
        <p:nvCxnSpPr>
          <p:cNvPr id="14" name="Straight Arrow Connector 13">
            <a:extLst>
              <a:ext uri="{FF2B5EF4-FFF2-40B4-BE49-F238E27FC236}">
                <a16:creationId xmlns:a16="http://schemas.microsoft.com/office/drawing/2014/main" id="{04321B08-486B-45FE-8683-DCF4F1F9933F}"/>
              </a:ext>
            </a:extLst>
          </p:cNvPr>
          <p:cNvCxnSpPr>
            <a:endCxn id="9" idx="1"/>
          </p:cNvCxnSpPr>
          <p:nvPr/>
        </p:nvCxnSpPr>
        <p:spPr>
          <a:xfrm flipV="1">
            <a:off x="2099894" y="1810519"/>
            <a:ext cx="359056" cy="451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E9C41A0-B7E0-42AB-BB19-58B02CF1E7D7}"/>
              </a:ext>
            </a:extLst>
          </p:cNvPr>
          <p:cNvCxnSpPr/>
          <p:nvPr/>
        </p:nvCxnSpPr>
        <p:spPr>
          <a:xfrm>
            <a:off x="2134154" y="2346171"/>
            <a:ext cx="578991" cy="289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D862ED3-A20B-48C9-8776-DC4F4886FC74}"/>
              </a:ext>
            </a:extLst>
          </p:cNvPr>
          <p:cNvCxnSpPr/>
          <p:nvPr/>
        </p:nvCxnSpPr>
        <p:spPr>
          <a:xfrm>
            <a:off x="2134154" y="2723382"/>
            <a:ext cx="804394" cy="560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379CEB2-14A0-4952-BEEC-C924F1D642C8}"/>
              </a:ext>
            </a:extLst>
          </p:cNvPr>
          <p:cNvSpPr txBox="1"/>
          <p:nvPr/>
        </p:nvSpPr>
        <p:spPr>
          <a:xfrm>
            <a:off x="1985544" y="3749356"/>
            <a:ext cx="2282997" cy="307777"/>
          </a:xfrm>
          <a:prstGeom prst="rect">
            <a:avLst/>
          </a:prstGeom>
          <a:noFill/>
        </p:spPr>
        <p:txBody>
          <a:bodyPr wrap="none" rtlCol="0">
            <a:spAutoFit/>
          </a:bodyPr>
          <a:lstStyle/>
          <a:p>
            <a:r>
              <a:rPr lang="en-AU" dirty="0">
                <a:latin typeface="Raleway" panose="020B0604020202020204" charset="0"/>
              </a:rPr>
              <a:t>Randomly selected entry</a:t>
            </a:r>
          </a:p>
        </p:txBody>
      </p:sp>
      <p:pic>
        <p:nvPicPr>
          <p:cNvPr id="25" name="Picture 24">
            <a:extLst>
              <a:ext uri="{FF2B5EF4-FFF2-40B4-BE49-F238E27FC236}">
                <a16:creationId xmlns:a16="http://schemas.microsoft.com/office/drawing/2014/main" id="{43610AE2-AA38-4F0E-AC35-13B22FCE9A59}"/>
              </a:ext>
            </a:extLst>
          </p:cNvPr>
          <p:cNvPicPr>
            <a:picLocks noChangeAspect="1"/>
          </p:cNvPicPr>
          <p:nvPr/>
        </p:nvPicPr>
        <p:blipFill>
          <a:blip r:embed="rId3"/>
          <a:stretch>
            <a:fillRect/>
          </a:stretch>
        </p:blipFill>
        <p:spPr>
          <a:xfrm>
            <a:off x="5139411" y="2192282"/>
            <a:ext cx="3196322" cy="1317334"/>
          </a:xfrm>
          <a:prstGeom prst="rect">
            <a:avLst/>
          </a:prstGeom>
        </p:spPr>
      </p:pic>
      <p:cxnSp>
        <p:nvCxnSpPr>
          <p:cNvPr id="27" name="Connector: Elbow 26">
            <a:extLst>
              <a:ext uri="{FF2B5EF4-FFF2-40B4-BE49-F238E27FC236}">
                <a16:creationId xmlns:a16="http://schemas.microsoft.com/office/drawing/2014/main" id="{2686DAA0-8D24-4E92-92F6-4314C5FCFA4D}"/>
              </a:ext>
            </a:extLst>
          </p:cNvPr>
          <p:cNvCxnSpPr>
            <a:cxnSpLocks/>
          </p:cNvCxnSpPr>
          <p:nvPr/>
        </p:nvCxnSpPr>
        <p:spPr>
          <a:xfrm>
            <a:off x="5372748" y="1492811"/>
            <a:ext cx="2328346" cy="699471"/>
          </a:xfrm>
          <a:prstGeom prst="bentConnector3">
            <a:avLst>
              <a:gd name="adj1" fmla="val 997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4C0DA0B2-F594-4015-B725-45022E76D2D3}"/>
              </a:ext>
            </a:extLst>
          </p:cNvPr>
          <p:cNvCxnSpPr>
            <a:cxnSpLocks/>
          </p:cNvCxnSpPr>
          <p:nvPr/>
        </p:nvCxnSpPr>
        <p:spPr>
          <a:xfrm>
            <a:off x="4335017" y="1842546"/>
            <a:ext cx="2242386" cy="349736"/>
          </a:xfrm>
          <a:prstGeom prst="bentConnector3">
            <a:avLst>
              <a:gd name="adj1" fmla="val 997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7291663C-E3FC-42D2-B969-92B804E7B2BE}"/>
              </a:ext>
            </a:extLst>
          </p:cNvPr>
          <p:cNvCxnSpPr/>
          <p:nvPr/>
        </p:nvCxnSpPr>
        <p:spPr>
          <a:xfrm>
            <a:off x="5364359" y="2036340"/>
            <a:ext cx="281432" cy="155942"/>
          </a:xfrm>
          <a:prstGeom prst="bentConnector3">
            <a:avLst>
              <a:gd name="adj1" fmla="val 976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43CB2010-EDA9-4DB6-B1F7-D5847B4FB94C}"/>
              </a:ext>
            </a:extLst>
          </p:cNvPr>
          <p:cNvCxnSpPr/>
          <p:nvPr/>
        </p:nvCxnSpPr>
        <p:spPr>
          <a:xfrm rot="5400000" flipH="1" flipV="1">
            <a:off x="4456443" y="1516090"/>
            <a:ext cx="923239" cy="876683"/>
          </a:xfrm>
          <a:prstGeom prst="bentConnector3">
            <a:avLst>
              <a:gd name="adj1" fmla="val 99976"/>
            </a:avLst>
          </a:prstGeom>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720A4CBF-5229-4403-8D5C-1C7846D95FCD}"/>
              </a:ext>
            </a:extLst>
          </p:cNvPr>
          <p:cNvCxnSpPr/>
          <p:nvPr/>
        </p:nvCxnSpPr>
        <p:spPr>
          <a:xfrm>
            <a:off x="4105555" y="1578281"/>
            <a:ext cx="1258804" cy="46644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51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279082" y="885329"/>
            <a:ext cx="4132382" cy="3225600"/>
          </a:xfrm>
          <a:prstGeom prst="rect">
            <a:avLst/>
          </a:prstGeom>
          <a:noFill/>
          <a:ln>
            <a:noFill/>
          </a:ln>
        </p:spPr>
        <p:txBody>
          <a:bodyPr spcFirstLastPara="1" wrap="square" lIns="91425" tIns="45700" rIns="91425" bIns="45700" anchor="t" anchorCtr="0">
            <a:noAutofit/>
          </a:bodyPr>
          <a:lstStyle/>
          <a:p>
            <a:pPr marL="288925" indent="-288925">
              <a:buSzPct val="50000"/>
            </a:pPr>
            <a:r>
              <a:rPr lang="en-AU" sz="2000" dirty="0">
                <a:latin typeface="Raleway" panose="020B0604020202020204" charset="0"/>
              </a:rPr>
              <a:t>Predictive Data </a:t>
            </a:r>
            <a:r>
              <a:rPr lang="en-AU" sz="2000" dirty="0" err="1">
                <a:latin typeface="Raleway" panose="020B0604020202020204" charset="0"/>
              </a:rPr>
              <a:t>Modeling</a:t>
            </a:r>
            <a:endParaRPr lang="en-AU" sz="2000" dirty="0">
              <a:latin typeface="Raleway" panose="020B0604020202020204" charset="0"/>
            </a:endParaRPr>
          </a:p>
          <a:p>
            <a:pPr marL="288925" indent="-288925">
              <a:buSzPct val="50000"/>
            </a:pPr>
            <a:r>
              <a:rPr lang="en-AU" sz="2000" dirty="0">
                <a:latin typeface="Raleway" panose="020B0604020202020204" charset="0"/>
              </a:rPr>
              <a:t>A classifier model needs to be created using training dataset</a:t>
            </a:r>
          </a:p>
          <a:p>
            <a:pPr marL="288925" indent="-288925">
              <a:buSzPct val="50000"/>
            </a:pPr>
            <a:r>
              <a:rPr lang="en-AU" sz="2000" dirty="0">
                <a:latin typeface="Raleway" panose="020B0604020202020204" charset="0"/>
              </a:rPr>
              <a:t>After the classifier is created, classification is the process of assigning new instances from the testing dataset to predefined classes </a:t>
            </a:r>
          </a:p>
          <a:p>
            <a:pPr marL="288925" indent="-288925">
              <a:buSzPct val="50000"/>
            </a:pPr>
            <a:r>
              <a:rPr lang="en-AU" sz="2000" dirty="0">
                <a:latin typeface="Raleway" panose="020B0604020202020204" charset="0"/>
              </a:rPr>
              <a:t>The label for each class is predefined </a:t>
            </a:r>
          </a:p>
          <a:p>
            <a:pPr marL="177800" lvl="0" indent="0">
              <a:spcBef>
                <a:spcPts val="0"/>
              </a:spcBef>
              <a:buNone/>
            </a:pPr>
            <a:endParaRPr lang="en-AU" sz="2000" dirty="0">
              <a:latin typeface="Raleway" panose="020B0604020202020204" charset="0"/>
            </a:endParaRPr>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lvl="0" indent="0">
              <a:spcBef>
                <a:spcPts val="0"/>
              </a:spcBef>
              <a:buSzPts val="2000"/>
            </a:pPr>
            <a:r>
              <a:rPr lang="en-GB" dirty="0"/>
              <a:t>Classification</a:t>
            </a:r>
          </a:p>
        </p:txBody>
      </p:sp>
      <p:grpSp>
        <p:nvGrpSpPr>
          <p:cNvPr id="12" name="Group 11">
            <a:extLst>
              <a:ext uri="{FF2B5EF4-FFF2-40B4-BE49-F238E27FC236}">
                <a16:creationId xmlns:a16="http://schemas.microsoft.com/office/drawing/2014/main" id="{787994BB-D9F2-4141-8097-10A8A86B0905}"/>
              </a:ext>
            </a:extLst>
          </p:cNvPr>
          <p:cNvGrpSpPr/>
          <p:nvPr/>
        </p:nvGrpSpPr>
        <p:grpSpPr>
          <a:xfrm>
            <a:off x="4973210" y="1258850"/>
            <a:ext cx="3637500" cy="1940000"/>
            <a:chOff x="5087510" y="1601750"/>
            <a:chExt cx="3637500" cy="1940000"/>
          </a:xfrm>
        </p:grpSpPr>
        <p:pic>
          <p:nvPicPr>
            <p:cNvPr id="3" name="Picture 2">
              <a:extLst>
                <a:ext uri="{FF2B5EF4-FFF2-40B4-BE49-F238E27FC236}">
                  <a16:creationId xmlns:a16="http://schemas.microsoft.com/office/drawing/2014/main" id="{BE796862-B243-4E8C-89CB-99CE55DCED31}"/>
                </a:ext>
              </a:extLst>
            </p:cNvPr>
            <p:cNvPicPr>
              <a:picLocks noChangeAspect="1"/>
            </p:cNvPicPr>
            <p:nvPr/>
          </p:nvPicPr>
          <p:blipFill>
            <a:blip r:embed="rId3"/>
            <a:stretch>
              <a:fillRect/>
            </a:stretch>
          </p:blipFill>
          <p:spPr>
            <a:xfrm>
              <a:off x="5087510" y="1601750"/>
              <a:ext cx="3637500" cy="1940000"/>
            </a:xfrm>
            <a:prstGeom prst="rect">
              <a:avLst/>
            </a:prstGeom>
            <a:ln>
              <a:solidFill>
                <a:schemeClr val="dk1">
                  <a:shade val="95000"/>
                  <a:satMod val="105000"/>
                </a:schemeClr>
              </a:solidFill>
            </a:ln>
          </p:spPr>
        </p:pic>
        <p:cxnSp>
          <p:nvCxnSpPr>
            <p:cNvPr id="5" name="Straight Arrow Connector 4">
              <a:extLst>
                <a:ext uri="{FF2B5EF4-FFF2-40B4-BE49-F238E27FC236}">
                  <a16:creationId xmlns:a16="http://schemas.microsoft.com/office/drawing/2014/main" id="{BF68FEC9-773B-424B-AA50-3571621F948B}"/>
                </a:ext>
              </a:extLst>
            </p:cNvPr>
            <p:cNvCxnSpPr/>
            <p:nvPr/>
          </p:nvCxnSpPr>
          <p:spPr>
            <a:xfrm>
              <a:off x="5890437" y="2571750"/>
              <a:ext cx="496186" cy="0"/>
            </a:xfrm>
            <a:prstGeom prst="straightConnector1">
              <a:avLst/>
            </a:prstGeom>
            <a:ln w="19050">
              <a:solidFill>
                <a:schemeClr val="dk1">
                  <a:shade val="95000"/>
                  <a:satMod val="105000"/>
                </a:schemeClr>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AAF5E20-B15D-41DD-98F2-4F055AC42E00}"/>
                </a:ext>
              </a:extLst>
            </p:cNvPr>
            <p:cNvCxnSpPr>
              <a:cxnSpLocks/>
            </p:cNvCxnSpPr>
            <p:nvPr/>
          </p:nvCxnSpPr>
          <p:spPr>
            <a:xfrm>
              <a:off x="7017488" y="2690766"/>
              <a:ext cx="510363" cy="300527"/>
            </a:xfrm>
            <a:prstGeom prst="straightConnector1">
              <a:avLst/>
            </a:prstGeom>
            <a:ln w="19050">
              <a:solidFill>
                <a:schemeClr val="dk1">
                  <a:shade val="95000"/>
                  <a:satMod val="105000"/>
                </a:schemeClr>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4F18A3F-CB8F-48D2-A5AC-2804D4405BED}"/>
                </a:ext>
              </a:extLst>
            </p:cNvPr>
            <p:cNvCxnSpPr>
              <a:cxnSpLocks/>
            </p:cNvCxnSpPr>
            <p:nvPr/>
          </p:nvCxnSpPr>
          <p:spPr>
            <a:xfrm flipV="1">
              <a:off x="7017488" y="2197395"/>
              <a:ext cx="510363" cy="374355"/>
            </a:xfrm>
            <a:prstGeom prst="straightConnector1">
              <a:avLst/>
            </a:prstGeom>
            <a:ln w="19050">
              <a:solidFill>
                <a:schemeClr val="dk1">
                  <a:shade val="95000"/>
                  <a:satMod val="105000"/>
                </a:schemeClr>
              </a:solidFill>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365336" y="932187"/>
            <a:ext cx="8468992" cy="3725636"/>
          </a:xfrm>
        </p:spPr>
        <p:txBody>
          <a:bodyPr>
            <a:normAutofit/>
          </a:bodyPr>
          <a:lstStyle/>
          <a:p>
            <a:pPr marL="0" indent="0">
              <a:buNone/>
            </a:pPr>
            <a:r>
              <a:rPr lang="en-US" sz="2400" b="1" dirty="0">
                <a:latin typeface="Raleway" panose="020B0604020202020204" charset="0"/>
              </a:rPr>
              <a:t>2. Gradient boosting: </a:t>
            </a:r>
            <a:r>
              <a:rPr lang="en-US" sz="2400" dirty="0">
                <a:latin typeface="Raleway" panose="020B0604020202020204" charset="0"/>
              </a:rPr>
              <a:t>selecting best classifiers to improve prediction accuracy with each new tree. </a:t>
            </a:r>
          </a:p>
          <a:p>
            <a:pPr marL="0" indent="0">
              <a:buNone/>
            </a:pPr>
            <a:endParaRPr lang="en-US" sz="2400" dirty="0">
              <a:latin typeface="Raleway" panose="020B0604020202020204" charset="0"/>
            </a:endParaRPr>
          </a:p>
          <a:p>
            <a:pPr marL="342900" indent="-342900">
              <a:buFont typeface="Wingdings" panose="05000000000000000000" pitchFamily="2" charset="2"/>
              <a:buChar char="q"/>
            </a:pPr>
            <a:r>
              <a:rPr lang="en-US" sz="1800" dirty="0" smtClean="0">
                <a:latin typeface="Raleway" panose="020B0604020202020204" charset="0"/>
              </a:rPr>
              <a:t>It </a:t>
            </a:r>
            <a:r>
              <a:rPr lang="en-US" sz="1800" dirty="0">
                <a:latin typeface="Raleway" panose="020B0604020202020204" charset="0"/>
              </a:rPr>
              <a:t>works by combining several weak learners (typically high bias, low variance models) to produce an overall strong model</a:t>
            </a:r>
            <a:r>
              <a:rPr lang="en-US" sz="1800" dirty="0" smtClean="0">
                <a:latin typeface="Raleway" panose="020B0604020202020204" charset="0"/>
              </a:rPr>
              <a:t>.</a:t>
            </a:r>
          </a:p>
          <a:p>
            <a:pPr marL="342900" indent="-342900">
              <a:buFont typeface="Wingdings" panose="05000000000000000000" pitchFamily="2" charset="2"/>
              <a:buChar char="q"/>
            </a:pPr>
            <a:r>
              <a:rPr lang="en-US" sz="1800" dirty="0">
                <a:latin typeface="Raleway" panose="020B0604020202020204" charset="0"/>
              </a:rPr>
              <a:t> </a:t>
            </a:r>
            <a:r>
              <a:rPr lang="en-US" sz="1800" dirty="0" smtClean="0">
                <a:latin typeface="Raleway" panose="020B0604020202020204" charset="0"/>
              </a:rPr>
              <a:t>It builds one tree at </a:t>
            </a:r>
            <a:r>
              <a:rPr lang="en-US" sz="1800" dirty="0">
                <a:latin typeface="Raleway" panose="020B0604020202020204" charset="0"/>
              </a:rPr>
              <a:t>a time, works in a forward stage-wise manner, </a:t>
            </a:r>
            <a:r>
              <a:rPr lang="en-US" sz="1800" dirty="0" smtClean="0">
                <a:latin typeface="Raleway" panose="020B0604020202020204" charset="0"/>
              </a:rPr>
              <a:t>-  adding </a:t>
            </a:r>
            <a:r>
              <a:rPr lang="en-US" sz="1800" dirty="0">
                <a:latin typeface="Raleway" panose="020B0604020202020204" charset="0"/>
              </a:rPr>
              <a:t>a classifier at a time, so that the next classifier is trained to improve the already trained ensemble.</a:t>
            </a:r>
          </a:p>
          <a:p>
            <a:endParaRPr lang="en-US" sz="2100" dirty="0">
              <a:latin typeface="Raleway" panose="020B0604020202020204" charset="0"/>
            </a:endParaRPr>
          </a:p>
        </p:txBody>
      </p:sp>
      <p:sp>
        <p:nvSpPr>
          <p:cNvPr id="6" name="Google Shape;58;p12">
            <a:extLst>
              <a:ext uri="{FF2B5EF4-FFF2-40B4-BE49-F238E27FC236}">
                <a16:creationId xmlns:a16="http://schemas.microsoft.com/office/drawing/2014/main" id="{2A44BFCB-3284-4858-895D-AA66100295E7}"/>
              </a:ext>
            </a:extLst>
          </p:cNvPr>
          <p:cNvSpPr txBox="1">
            <a:spLocks/>
          </p:cNvSpPr>
          <p:nvPr/>
        </p:nvSpPr>
        <p:spPr>
          <a:xfrm>
            <a:off x="279082" y="119856"/>
            <a:ext cx="8641500" cy="469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buSzPts val="2000"/>
            </a:pPr>
            <a:r>
              <a:rPr lang="en-GB" sz="2400" b="1" dirty="0">
                <a:latin typeface="Raleway" panose="020B0604020202020204" charset="0"/>
              </a:rPr>
              <a:t>Optimisations</a:t>
            </a:r>
          </a:p>
        </p:txBody>
      </p:sp>
    </p:spTree>
    <p:extLst>
      <p:ext uri="{BB962C8B-B14F-4D97-AF65-F5344CB8AC3E}">
        <p14:creationId xmlns:p14="http://schemas.microsoft.com/office/powerpoint/2010/main" val="8073154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17876" y="946651"/>
            <a:ext cx="7720338" cy="2722690"/>
          </a:xfrm>
          <a:prstGeom prst="rect">
            <a:avLst/>
          </a:prstGeom>
          <a:noFill/>
          <a:ln>
            <a:noFill/>
          </a:ln>
        </p:spPr>
        <p:txBody>
          <a:bodyPr spcFirstLastPara="1" wrap="square" lIns="91425" tIns="45700" rIns="91425" bIns="45700" anchor="t" anchorCtr="0">
            <a:noAutofit/>
          </a:bodyPr>
          <a:lstStyle/>
          <a:p>
            <a:r>
              <a:rPr lang="en-AU" sz="1600" b="1" dirty="0"/>
              <a:t>Advantages</a:t>
            </a:r>
          </a:p>
          <a:p>
            <a:pPr lvl="1"/>
            <a:r>
              <a:rPr lang="en-AU" sz="1600" dirty="0"/>
              <a:t>It is robust to correlated predictors.</a:t>
            </a:r>
          </a:p>
          <a:p>
            <a:pPr lvl="1"/>
            <a:r>
              <a:rPr lang="en-AU" sz="1600" dirty="0"/>
              <a:t>It is used to solve both regression and classification problems.</a:t>
            </a:r>
          </a:p>
          <a:p>
            <a:pPr lvl="1"/>
            <a:r>
              <a:rPr lang="en-AU" sz="1600" dirty="0"/>
              <a:t>It can be also used to solve unsupervised ML problems.</a:t>
            </a:r>
          </a:p>
          <a:p>
            <a:pPr lvl="1"/>
            <a:r>
              <a:rPr lang="en-AU" sz="1600" dirty="0"/>
              <a:t>It can handle thousands of input variables without variable selection.</a:t>
            </a:r>
          </a:p>
          <a:p>
            <a:pPr lvl="1"/>
            <a:r>
              <a:rPr lang="en-AU" sz="1600" dirty="0"/>
              <a:t>It can be used as a feature selection tool using its variable importance plot.</a:t>
            </a:r>
          </a:p>
          <a:p>
            <a:pPr lvl="1"/>
            <a:r>
              <a:rPr lang="en-AU" sz="1600" dirty="0"/>
              <a:t>It takes care of missing data internally in an effective manner.</a:t>
            </a:r>
          </a:p>
          <a:p>
            <a:endParaRPr lang="en-AU" sz="1600" dirty="0"/>
          </a:p>
          <a:p>
            <a:pPr marL="76200" indent="0">
              <a:buNone/>
            </a:pPr>
            <a:endParaRPr lang="en-AU" sz="2000" b="1" dirty="0"/>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r>
              <a:rPr lang="en-AU" dirty="0"/>
              <a:t>Advantages and Disadvantages of Random Forest</a:t>
            </a:r>
          </a:p>
        </p:txBody>
      </p:sp>
    </p:spTree>
    <p:extLst>
      <p:ext uri="{BB962C8B-B14F-4D97-AF65-F5344CB8AC3E}">
        <p14:creationId xmlns:p14="http://schemas.microsoft.com/office/powerpoint/2010/main" val="374862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17876" y="946651"/>
            <a:ext cx="7720338" cy="2722690"/>
          </a:xfrm>
          <a:prstGeom prst="rect">
            <a:avLst/>
          </a:prstGeom>
          <a:noFill/>
          <a:ln>
            <a:noFill/>
          </a:ln>
        </p:spPr>
        <p:txBody>
          <a:bodyPr spcFirstLastPara="1" wrap="square" lIns="91425" tIns="45700" rIns="91425" bIns="45700" anchor="t" anchorCtr="0">
            <a:noAutofit/>
          </a:bodyPr>
          <a:lstStyle/>
          <a:p>
            <a:r>
              <a:rPr lang="en-AU" sz="1600" b="1" dirty="0"/>
              <a:t>Disadvantages</a:t>
            </a:r>
          </a:p>
          <a:p>
            <a:pPr lvl="1"/>
            <a:r>
              <a:rPr lang="en-AU" sz="1600" dirty="0"/>
              <a:t>The Random Forest model is difficult to interpret.</a:t>
            </a:r>
          </a:p>
          <a:p>
            <a:pPr lvl="1"/>
            <a:r>
              <a:rPr lang="en-AU" sz="1600" dirty="0"/>
              <a:t>It tends to return erratic predictions for observations out of range of training data. For example, the training data contains two variable x and  y. The range of x variable is 30 to 70. If the test data has x = 200, random forest would give an unreliable prediction.</a:t>
            </a:r>
          </a:p>
          <a:p>
            <a:pPr lvl="1"/>
            <a:r>
              <a:rPr lang="en-AU" sz="1600" dirty="0"/>
              <a:t>It can take longer than expected time to computer a large number of trees.</a:t>
            </a:r>
          </a:p>
          <a:p>
            <a:pPr marL="76200" indent="0">
              <a:buNone/>
            </a:pPr>
            <a:endParaRPr lang="en-AU" sz="2000" b="1" dirty="0"/>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r>
              <a:rPr lang="en-AU" dirty="0"/>
              <a:t>Advantages and Disadvantages of Random Forest</a:t>
            </a:r>
          </a:p>
        </p:txBody>
      </p:sp>
    </p:spTree>
    <p:extLst>
      <p:ext uri="{BB962C8B-B14F-4D97-AF65-F5344CB8AC3E}">
        <p14:creationId xmlns:p14="http://schemas.microsoft.com/office/powerpoint/2010/main" val="1401509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AU" b="1" dirty="0">
                <a:latin typeface="Raleway"/>
                <a:ea typeface="Raleway"/>
                <a:cs typeface="Raleway"/>
                <a:sym typeface="Raleway"/>
              </a:rPr>
              <a:t>What have we learnt today?</a:t>
            </a:r>
          </a:p>
        </p:txBody>
      </p:sp>
      <p:sp>
        <p:nvSpPr>
          <p:cNvPr id="3" name="Google Shape;45;p10"/>
          <p:cNvSpPr txBox="1">
            <a:spLocks/>
          </p:cNvSpPr>
          <p:nvPr/>
        </p:nvSpPr>
        <p:spPr>
          <a:xfrm>
            <a:off x="262110" y="999825"/>
            <a:ext cx="8319600" cy="3225600"/>
          </a:xfrm>
          <a:prstGeom prst="rect">
            <a:avLst/>
          </a:prstGeom>
          <a:noFill/>
          <a:ln>
            <a:noFill/>
          </a:ln>
        </p:spPr>
        <p:txBody>
          <a:bodyPr spcFirstLastPara="1" wrap="square" lIns="91425" tIns="45700" rIns="91425" bIns="45700" anchor="t" anchorCtr="0">
            <a:noAutofit/>
          </a:bodyPr>
          <a:lstStyle/>
          <a:p>
            <a:pPr marL="457200" marR="0" lvl="0" indent="-355600" algn="l" defTabSz="914400" rtl="0" eaLnBrk="1" fontAlgn="auto" latinLnBrk="0" hangingPunct="1">
              <a:lnSpc>
                <a:spcPct val="100000"/>
              </a:lnSpc>
              <a:spcBef>
                <a:spcPts val="0"/>
              </a:spcBef>
              <a:spcAft>
                <a:spcPts val="0"/>
              </a:spcAft>
              <a:buClr>
                <a:schemeClr val="dk1"/>
              </a:buClr>
              <a:buSzPts val="2000"/>
              <a:buFont typeface="Raleway"/>
              <a:buChar char="▪"/>
              <a:tabLst/>
              <a:defRPr/>
            </a:pPr>
            <a:r>
              <a:rPr kumimoji="0" lang="en-US" sz="2000" b="0" i="0" u="none" strike="noStrike" kern="0" cap="none" spc="0" normalizeH="0" baseline="0" noProof="0" dirty="0">
                <a:ln>
                  <a:noFill/>
                </a:ln>
                <a:solidFill>
                  <a:schemeClr val="dk1"/>
                </a:solidFill>
                <a:effectLst/>
                <a:uLnTx/>
                <a:uFillTx/>
                <a:latin typeface="Raleway"/>
                <a:ea typeface="Raleway"/>
                <a:cs typeface="Raleway"/>
                <a:sym typeface="Raleway"/>
              </a:rPr>
              <a:t>Classification techniques</a:t>
            </a:r>
            <a:r>
              <a:rPr kumimoji="0" lang="en-US" sz="2000" b="0" i="0" u="none" strike="noStrike" kern="0" cap="none" spc="0" normalizeH="0" noProof="0" dirty="0">
                <a:ln>
                  <a:noFill/>
                </a:ln>
                <a:solidFill>
                  <a:schemeClr val="dk1"/>
                </a:solidFill>
                <a:effectLst/>
                <a:uLnTx/>
                <a:uFillTx/>
                <a:latin typeface="Raleway"/>
                <a:ea typeface="Raleway"/>
                <a:cs typeface="Raleway"/>
                <a:sym typeface="Raleway"/>
              </a:rPr>
              <a:t> </a:t>
            </a:r>
          </a:p>
          <a:p>
            <a:pPr marL="457200" lvl="5" indent="-355600">
              <a:buClr>
                <a:schemeClr val="dk1"/>
              </a:buClr>
              <a:buSzPts val="2000"/>
              <a:buFont typeface="Raleway"/>
              <a:buChar char="▪"/>
              <a:defRPr/>
            </a:pPr>
            <a:r>
              <a:rPr kumimoji="0" lang="en-US" sz="2000" b="0" i="0" u="none" strike="noStrike" kern="0" cap="none" spc="0" normalizeH="0" noProof="0" dirty="0">
                <a:ln>
                  <a:noFill/>
                </a:ln>
                <a:solidFill>
                  <a:schemeClr val="dk1"/>
                </a:solidFill>
                <a:effectLst/>
                <a:uLnTx/>
                <a:uFillTx/>
                <a:latin typeface="Raleway"/>
                <a:ea typeface="Raleway"/>
                <a:cs typeface="Raleway"/>
                <a:sym typeface="Raleway"/>
              </a:rPr>
              <a:t>Decision Trees and Random Forest and KNN</a:t>
            </a:r>
          </a:p>
          <a:p>
            <a:pPr marL="457200" marR="0" lvl="0" indent="-355600" algn="l" defTabSz="914400" rtl="0" eaLnBrk="1" fontAlgn="auto" latinLnBrk="0" hangingPunct="1">
              <a:lnSpc>
                <a:spcPct val="100000"/>
              </a:lnSpc>
              <a:spcBef>
                <a:spcPts val="0"/>
              </a:spcBef>
              <a:spcAft>
                <a:spcPts val="0"/>
              </a:spcAft>
              <a:buClr>
                <a:schemeClr val="dk1"/>
              </a:buClr>
              <a:buSzPts val="2000"/>
              <a:buFont typeface="Raleway"/>
              <a:buChar char="▪"/>
              <a:tabLst/>
              <a:defRPr/>
            </a:pPr>
            <a:r>
              <a:rPr lang="en-US" sz="2000" baseline="0" dirty="0">
                <a:solidFill>
                  <a:schemeClr val="dk1"/>
                </a:solidFill>
                <a:latin typeface="Raleway"/>
                <a:ea typeface="Raleway"/>
                <a:cs typeface="Raleway"/>
                <a:sym typeface="Raleway"/>
              </a:rPr>
              <a:t>When and how</a:t>
            </a:r>
            <a:r>
              <a:rPr lang="en-US" sz="2000" dirty="0">
                <a:solidFill>
                  <a:schemeClr val="dk1"/>
                </a:solidFill>
                <a:latin typeface="Raleway"/>
                <a:ea typeface="Raleway"/>
                <a:cs typeface="Raleway"/>
                <a:sym typeface="Raleway"/>
              </a:rPr>
              <a:t> to use each technique</a:t>
            </a:r>
          </a:p>
          <a:p>
            <a:pPr marL="457200" marR="0" lvl="0" indent="-355600" algn="l" defTabSz="914400" rtl="0" eaLnBrk="1" fontAlgn="auto" latinLnBrk="0" hangingPunct="1">
              <a:lnSpc>
                <a:spcPct val="100000"/>
              </a:lnSpc>
              <a:spcBef>
                <a:spcPts val="0"/>
              </a:spcBef>
              <a:spcAft>
                <a:spcPts val="0"/>
              </a:spcAft>
              <a:buClr>
                <a:schemeClr val="dk1"/>
              </a:buClr>
              <a:buSzPts val="2000"/>
              <a:buFont typeface="Raleway"/>
              <a:buChar char="▪"/>
              <a:tabLst/>
              <a:defRPr/>
            </a:pPr>
            <a:endParaRPr lang="en-US" sz="2000" dirty="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279082" y="865601"/>
            <a:ext cx="4808428" cy="3225600"/>
          </a:xfrm>
          <a:prstGeom prst="rect">
            <a:avLst/>
          </a:prstGeom>
          <a:noFill/>
          <a:ln>
            <a:noFill/>
          </a:ln>
        </p:spPr>
        <p:txBody>
          <a:bodyPr spcFirstLastPara="1" wrap="square" lIns="91425" tIns="45700" rIns="91425" bIns="45700" anchor="t" anchorCtr="0">
            <a:noAutofit/>
          </a:bodyPr>
          <a:lstStyle/>
          <a:p>
            <a:pPr marL="76200" indent="0">
              <a:buNone/>
            </a:pPr>
            <a:r>
              <a:rPr lang="en-AU" sz="1600" b="1" dirty="0"/>
              <a:t>Classifiers can be:</a:t>
            </a:r>
          </a:p>
          <a:p>
            <a:pPr lvl="1"/>
            <a:r>
              <a:rPr lang="en-AU" sz="1600" i="1" dirty="0"/>
              <a:t>Binary classifier</a:t>
            </a:r>
          </a:p>
          <a:p>
            <a:pPr lvl="1"/>
            <a:r>
              <a:rPr lang="en-AU" sz="1600" i="1" dirty="0"/>
              <a:t>Multi-Class classifiers</a:t>
            </a:r>
            <a:endParaRPr lang="en-AU" sz="1600" dirty="0"/>
          </a:p>
          <a:p>
            <a:pPr marL="76200" indent="0">
              <a:buNone/>
            </a:pPr>
            <a:r>
              <a:rPr lang="en-AU" sz="1600" b="1" i="1" dirty="0"/>
              <a:t>Binary classifiers: </a:t>
            </a:r>
            <a:r>
              <a:rPr lang="en-AU" sz="1600" dirty="0"/>
              <a:t>Classification with only 2 distinct classes or with 2 possible outcomes</a:t>
            </a:r>
          </a:p>
          <a:p>
            <a:pPr marL="269875" lvl="1" indent="0">
              <a:buNone/>
            </a:pPr>
            <a:r>
              <a:rPr lang="en-AU" sz="1600" dirty="0"/>
              <a:t>Example: classification of spam email and non spam email, potential defaulter and non  defaulter</a:t>
            </a:r>
          </a:p>
          <a:p>
            <a:pPr marL="76200" indent="0">
              <a:buNone/>
            </a:pPr>
            <a:r>
              <a:rPr lang="en-AU" sz="1600" b="1" i="1" dirty="0"/>
              <a:t>Multi-Class classifiers: </a:t>
            </a:r>
            <a:r>
              <a:rPr lang="en-AU" sz="1600" dirty="0"/>
              <a:t>Classification with more than two distinct classes</a:t>
            </a:r>
          </a:p>
          <a:p>
            <a:pPr marL="269875" lvl="1" indent="0">
              <a:buNone/>
            </a:pPr>
            <a:r>
              <a:rPr lang="en-AU" sz="1600" dirty="0"/>
              <a:t>Example: classification of types of animals, classification of books into categories.</a:t>
            </a:r>
            <a:endParaRPr lang="en-AU" sz="1600" b="1" dirty="0"/>
          </a:p>
          <a:p>
            <a:pPr marL="269875" lvl="1" indent="0">
              <a:buNone/>
            </a:pPr>
            <a:endParaRPr lang="en-AU" sz="1000" dirty="0"/>
          </a:p>
          <a:p>
            <a:pPr marL="76200" indent="0">
              <a:buNone/>
            </a:pPr>
            <a:endParaRPr lang="en-AU" sz="2000" b="1" dirty="0"/>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lvl="0" indent="0">
              <a:spcBef>
                <a:spcPts val="0"/>
              </a:spcBef>
              <a:buSzPts val="2000"/>
            </a:pPr>
            <a:r>
              <a:rPr lang="en-GB" dirty="0"/>
              <a:t>Classification</a:t>
            </a:r>
          </a:p>
        </p:txBody>
      </p:sp>
      <p:grpSp>
        <p:nvGrpSpPr>
          <p:cNvPr id="12" name="Group 11">
            <a:extLst>
              <a:ext uri="{FF2B5EF4-FFF2-40B4-BE49-F238E27FC236}">
                <a16:creationId xmlns:a16="http://schemas.microsoft.com/office/drawing/2014/main" id="{787994BB-D9F2-4141-8097-10A8A86B0905}"/>
              </a:ext>
            </a:extLst>
          </p:cNvPr>
          <p:cNvGrpSpPr/>
          <p:nvPr/>
        </p:nvGrpSpPr>
        <p:grpSpPr>
          <a:xfrm>
            <a:off x="5087510" y="1601750"/>
            <a:ext cx="3637500" cy="1940000"/>
            <a:chOff x="5087510" y="1601750"/>
            <a:chExt cx="3637500" cy="1940000"/>
          </a:xfrm>
        </p:grpSpPr>
        <p:pic>
          <p:nvPicPr>
            <p:cNvPr id="3" name="Picture 2">
              <a:extLst>
                <a:ext uri="{FF2B5EF4-FFF2-40B4-BE49-F238E27FC236}">
                  <a16:creationId xmlns:a16="http://schemas.microsoft.com/office/drawing/2014/main" id="{BE796862-B243-4E8C-89CB-99CE55DCED31}"/>
                </a:ext>
              </a:extLst>
            </p:cNvPr>
            <p:cNvPicPr>
              <a:picLocks noChangeAspect="1"/>
            </p:cNvPicPr>
            <p:nvPr/>
          </p:nvPicPr>
          <p:blipFill>
            <a:blip r:embed="rId3"/>
            <a:stretch>
              <a:fillRect/>
            </a:stretch>
          </p:blipFill>
          <p:spPr>
            <a:xfrm>
              <a:off x="5087510" y="1601750"/>
              <a:ext cx="3637500" cy="1940000"/>
            </a:xfrm>
            <a:prstGeom prst="rect">
              <a:avLst/>
            </a:prstGeom>
            <a:ln>
              <a:solidFill>
                <a:schemeClr val="dk1">
                  <a:shade val="95000"/>
                  <a:satMod val="105000"/>
                </a:schemeClr>
              </a:solidFill>
            </a:ln>
          </p:spPr>
        </p:pic>
        <p:cxnSp>
          <p:nvCxnSpPr>
            <p:cNvPr id="5" name="Straight Arrow Connector 4">
              <a:extLst>
                <a:ext uri="{FF2B5EF4-FFF2-40B4-BE49-F238E27FC236}">
                  <a16:creationId xmlns:a16="http://schemas.microsoft.com/office/drawing/2014/main" id="{BF68FEC9-773B-424B-AA50-3571621F948B}"/>
                </a:ext>
              </a:extLst>
            </p:cNvPr>
            <p:cNvCxnSpPr/>
            <p:nvPr/>
          </p:nvCxnSpPr>
          <p:spPr>
            <a:xfrm>
              <a:off x="5890437" y="2571750"/>
              <a:ext cx="496186" cy="0"/>
            </a:xfrm>
            <a:prstGeom prst="straightConnector1">
              <a:avLst/>
            </a:prstGeom>
            <a:ln w="19050">
              <a:solidFill>
                <a:schemeClr val="dk1">
                  <a:shade val="95000"/>
                  <a:satMod val="105000"/>
                </a:schemeClr>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AAF5E20-B15D-41DD-98F2-4F055AC42E00}"/>
                </a:ext>
              </a:extLst>
            </p:cNvPr>
            <p:cNvCxnSpPr>
              <a:cxnSpLocks/>
            </p:cNvCxnSpPr>
            <p:nvPr/>
          </p:nvCxnSpPr>
          <p:spPr>
            <a:xfrm>
              <a:off x="7017488" y="2690766"/>
              <a:ext cx="510363" cy="300527"/>
            </a:xfrm>
            <a:prstGeom prst="straightConnector1">
              <a:avLst/>
            </a:prstGeom>
            <a:ln w="19050">
              <a:solidFill>
                <a:schemeClr val="dk1">
                  <a:shade val="95000"/>
                  <a:satMod val="105000"/>
                </a:schemeClr>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4F18A3F-CB8F-48D2-A5AC-2804D4405BED}"/>
                </a:ext>
              </a:extLst>
            </p:cNvPr>
            <p:cNvCxnSpPr>
              <a:cxnSpLocks/>
            </p:cNvCxnSpPr>
            <p:nvPr/>
          </p:nvCxnSpPr>
          <p:spPr>
            <a:xfrm flipV="1">
              <a:off x="7017488" y="2197395"/>
              <a:ext cx="510363" cy="374355"/>
            </a:xfrm>
            <a:prstGeom prst="straightConnector1">
              <a:avLst/>
            </a:prstGeom>
            <a:ln w="19050">
              <a:solidFill>
                <a:schemeClr val="dk1">
                  <a:shade val="95000"/>
                  <a:satMod val="105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8512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17876" y="946651"/>
            <a:ext cx="4505793" cy="2722690"/>
          </a:xfrm>
          <a:prstGeom prst="rect">
            <a:avLst/>
          </a:prstGeom>
          <a:noFill/>
          <a:ln>
            <a:noFill/>
          </a:ln>
        </p:spPr>
        <p:txBody>
          <a:bodyPr spcFirstLastPara="1" wrap="square" lIns="91425" tIns="45700" rIns="91425" bIns="45700" anchor="t" anchorCtr="0">
            <a:noAutofit/>
          </a:bodyPr>
          <a:lstStyle/>
          <a:p>
            <a:pPr marL="76200" indent="0">
              <a:buNone/>
            </a:pPr>
            <a:r>
              <a:rPr lang="en-AU" sz="1800" dirty="0"/>
              <a:t>There are several types of classification algorithms in Machine Learning:</a:t>
            </a:r>
            <a:endParaRPr lang="en-AU" sz="1400" dirty="0"/>
          </a:p>
          <a:p>
            <a:pPr lvl="1">
              <a:spcBef>
                <a:spcPts val="600"/>
              </a:spcBef>
            </a:pPr>
            <a:r>
              <a:rPr lang="en-AU" sz="1400" dirty="0"/>
              <a:t>Decision Trees</a:t>
            </a:r>
          </a:p>
          <a:p>
            <a:pPr lvl="1">
              <a:spcBef>
                <a:spcPts val="600"/>
              </a:spcBef>
            </a:pPr>
            <a:r>
              <a:rPr lang="en-AU" sz="1400" dirty="0"/>
              <a:t>Random Forest</a:t>
            </a:r>
          </a:p>
          <a:p>
            <a:pPr lvl="1">
              <a:spcBef>
                <a:spcPts val="600"/>
              </a:spcBef>
            </a:pPr>
            <a:r>
              <a:rPr lang="en-AU" sz="1400" dirty="0"/>
              <a:t>Logistic Regression</a:t>
            </a:r>
          </a:p>
          <a:p>
            <a:pPr lvl="1">
              <a:spcBef>
                <a:spcPts val="600"/>
              </a:spcBef>
            </a:pPr>
            <a:r>
              <a:rPr lang="en-AU" sz="1400" dirty="0"/>
              <a:t>And Many More.</a:t>
            </a:r>
          </a:p>
          <a:p>
            <a:pPr marL="76200" indent="0">
              <a:buNone/>
            </a:pPr>
            <a:endParaRPr lang="en-AU" sz="2000" b="1" dirty="0"/>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lvl="0" indent="0">
              <a:spcBef>
                <a:spcPts val="0"/>
              </a:spcBef>
              <a:buSzPts val="2000"/>
            </a:pPr>
            <a:r>
              <a:rPr lang="en-GB" dirty="0"/>
              <a:t>Classification Algorithms</a:t>
            </a:r>
          </a:p>
        </p:txBody>
      </p:sp>
      <p:pic>
        <p:nvPicPr>
          <p:cNvPr id="4" name="Picture 3">
            <a:extLst>
              <a:ext uri="{FF2B5EF4-FFF2-40B4-BE49-F238E27FC236}">
                <a16:creationId xmlns:a16="http://schemas.microsoft.com/office/drawing/2014/main" id="{80273174-57CD-4A23-880C-338DE5E887F2}"/>
              </a:ext>
            </a:extLst>
          </p:cNvPr>
          <p:cNvPicPr>
            <a:picLocks noChangeAspect="1"/>
          </p:cNvPicPr>
          <p:nvPr/>
        </p:nvPicPr>
        <p:blipFill>
          <a:blip r:embed="rId3"/>
          <a:stretch>
            <a:fillRect/>
          </a:stretch>
        </p:blipFill>
        <p:spPr>
          <a:xfrm>
            <a:off x="5308120" y="1296507"/>
            <a:ext cx="3169574" cy="2294639"/>
          </a:xfrm>
          <a:prstGeom prst="rect">
            <a:avLst/>
          </a:prstGeom>
          <a:ln>
            <a:solidFill>
              <a:schemeClr val="dk1">
                <a:shade val="95000"/>
                <a:satMod val="105000"/>
              </a:schemeClr>
            </a:solidFill>
          </a:ln>
        </p:spPr>
      </p:pic>
    </p:spTree>
    <p:extLst>
      <p:ext uri="{BB962C8B-B14F-4D97-AF65-F5344CB8AC3E}">
        <p14:creationId xmlns:p14="http://schemas.microsoft.com/office/powerpoint/2010/main" val="421365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lvl="0" indent="0">
              <a:spcBef>
                <a:spcPts val="0"/>
              </a:spcBef>
              <a:buSzPts val="2000"/>
            </a:pPr>
            <a:r>
              <a:rPr lang="en-GB" dirty="0"/>
              <a:t>Decision Trees</a:t>
            </a:r>
            <a:endParaRPr lang="en-GB" dirty="0">
              <a:solidFill>
                <a:srgbClr val="FFFF00"/>
              </a:solidFill>
            </a:endParaRPr>
          </a:p>
        </p:txBody>
      </p:sp>
      <p:sp>
        <p:nvSpPr>
          <p:cNvPr id="2" name="Rectangle 1">
            <a:extLst>
              <a:ext uri="{FF2B5EF4-FFF2-40B4-BE49-F238E27FC236}">
                <a16:creationId xmlns:a16="http://schemas.microsoft.com/office/drawing/2014/main" id="{575A83FA-3EE9-4519-8014-8181B66884FC}"/>
              </a:ext>
            </a:extLst>
          </p:cNvPr>
          <p:cNvSpPr/>
          <p:nvPr/>
        </p:nvSpPr>
        <p:spPr>
          <a:xfrm>
            <a:off x="-467830" y="785654"/>
            <a:ext cx="7028017" cy="1969770"/>
          </a:xfrm>
          <a:prstGeom prst="rect">
            <a:avLst/>
          </a:prstGeom>
        </p:spPr>
        <p:txBody>
          <a:bodyPr wrap="square">
            <a:spAutoFit/>
          </a:bodyPr>
          <a:lstStyle/>
          <a:p>
            <a:pPr marL="925512" indent="-288925">
              <a:buSzPct val="50000"/>
              <a:buFont typeface="Wingdings" panose="05000000000000000000" pitchFamily="2" charset="2"/>
              <a:buChar char="§"/>
            </a:pPr>
            <a:r>
              <a:rPr lang="en-US" sz="1600" dirty="0">
                <a:latin typeface="Raleway" panose="020B0604020202020204" charset="0"/>
              </a:rPr>
              <a:t>A </a:t>
            </a:r>
            <a:r>
              <a:rPr lang="en-US" sz="1600" dirty="0">
                <a:solidFill>
                  <a:srgbClr val="C00000"/>
                </a:solidFill>
                <a:latin typeface="Raleway" panose="020B0604020202020204" charset="0"/>
              </a:rPr>
              <a:t>tree-like </a:t>
            </a:r>
            <a:r>
              <a:rPr lang="en-US" sz="1600" dirty="0" smtClean="0">
                <a:solidFill>
                  <a:srgbClr val="C00000"/>
                </a:solidFill>
                <a:latin typeface="Raleway" panose="020B0604020202020204" charset="0"/>
              </a:rPr>
              <a:t>predictive model</a:t>
            </a:r>
            <a:r>
              <a:rPr lang="en-US" sz="1600" dirty="0" smtClean="0">
                <a:latin typeface="Raleway" panose="020B0604020202020204" charset="0"/>
              </a:rPr>
              <a:t> </a:t>
            </a:r>
            <a:r>
              <a:rPr lang="en-US" sz="1600" dirty="0">
                <a:latin typeface="Raleway" panose="020B0604020202020204" charset="0"/>
              </a:rPr>
              <a:t>for </a:t>
            </a:r>
            <a:r>
              <a:rPr lang="en-US" sz="1600" dirty="0" smtClean="0">
                <a:latin typeface="Raleway" panose="020B0604020202020204" charset="0"/>
              </a:rPr>
              <a:t>decision making</a:t>
            </a:r>
          </a:p>
          <a:p>
            <a:pPr marL="925512" indent="-288925">
              <a:buSzPct val="50000"/>
              <a:buFont typeface="Wingdings" panose="05000000000000000000" pitchFamily="2" charset="2"/>
              <a:buChar char="§"/>
            </a:pPr>
            <a:endParaRPr lang="en-US" sz="1600" dirty="0">
              <a:latin typeface="Raleway" panose="020B0604020202020204" charset="0"/>
            </a:endParaRPr>
          </a:p>
          <a:p>
            <a:pPr marL="925512" lvl="1" indent="-288925">
              <a:buSzPct val="50000"/>
              <a:buFont typeface="Wingdings" panose="05000000000000000000" pitchFamily="2" charset="2"/>
              <a:buChar char="§"/>
            </a:pPr>
            <a:r>
              <a:rPr lang="en-US" sz="1600" dirty="0">
                <a:latin typeface="Raleway" panose="020B0604020202020204" charset="0"/>
              </a:rPr>
              <a:t>In </a:t>
            </a:r>
            <a:r>
              <a:rPr lang="en-US" sz="1600" dirty="0" smtClean="0">
                <a:latin typeface="Raleway" panose="020B0604020202020204" charset="0"/>
              </a:rPr>
              <a:t>DTs, a record/sample </a:t>
            </a:r>
            <a:r>
              <a:rPr lang="en-US" sz="1600" dirty="0">
                <a:latin typeface="Raleway" panose="020B0604020202020204" charset="0"/>
              </a:rPr>
              <a:t>which falls into a certain class or category is identifiable through its </a:t>
            </a:r>
            <a:r>
              <a:rPr lang="en-US" sz="1600" dirty="0" smtClean="0">
                <a:solidFill>
                  <a:srgbClr val="C00000"/>
                </a:solidFill>
                <a:latin typeface="Raleway" panose="020B0604020202020204" charset="0"/>
              </a:rPr>
              <a:t>features/attributes</a:t>
            </a:r>
            <a:r>
              <a:rPr lang="en-US" sz="1600" dirty="0">
                <a:latin typeface="Raleway" panose="020B0604020202020204" charset="0"/>
              </a:rPr>
              <a:t>. </a:t>
            </a:r>
            <a:endParaRPr lang="en-US" sz="1600" dirty="0" smtClean="0">
              <a:latin typeface="Raleway" panose="020B0604020202020204" charset="0"/>
            </a:endParaRPr>
          </a:p>
          <a:p>
            <a:pPr marL="925512" lvl="1" indent="-288925">
              <a:buSzPct val="50000"/>
              <a:buFont typeface="Wingdings" panose="05000000000000000000" pitchFamily="2" charset="2"/>
              <a:buChar char="§"/>
            </a:pPr>
            <a:endParaRPr lang="en-US" sz="1600" dirty="0">
              <a:latin typeface="Raleway" panose="020B0604020202020204" charset="0"/>
            </a:endParaRPr>
          </a:p>
          <a:p>
            <a:pPr marL="925512" lvl="1" indent="-288925">
              <a:buSzPct val="50000"/>
              <a:buFont typeface="Wingdings" panose="05000000000000000000" pitchFamily="2" charset="2"/>
              <a:buChar char="§"/>
            </a:pPr>
            <a:r>
              <a:rPr lang="en-US" sz="1600" dirty="0">
                <a:latin typeface="Raleway" panose="020B0604020202020204" charset="0"/>
              </a:rPr>
              <a:t>It </a:t>
            </a:r>
            <a:r>
              <a:rPr lang="en-US" sz="1600" dirty="0">
                <a:solidFill>
                  <a:srgbClr val="C00000"/>
                </a:solidFill>
                <a:latin typeface="Raleway" panose="020B0604020202020204" charset="0"/>
              </a:rPr>
              <a:t>splits </a:t>
            </a:r>
            <a:r>
              <a:rPr lang="en-US" sz="1600" dirty="0" smtClean="0">
                <a:solidFill>
                  <a:srgbClr val="C00000"/>
                </a:solidFill>
                <a:latin typeface="Raleway" panose="020B0604020202020204" charset="0"/>
              </a:rPr>
              <a:t>samples </a:t>
            </a:r>
            <a:r>
              <a:rPr lang="en-US" sz="1600" dirty="0">
                <a:solidFill>
                  <a:srgbClr val="C00000"/>
                </a:solidFill>
                <a:latin typeface="Raleway" panose="020B0604020202020204" charset="0"/>
              </a:rPr>
              <a:t>into two or more homogeneous sets (leaves) </a:t>
            </a:r>
            <a:r>
              <a:rPr lang="en-US" sz="1600" dirty="0">
                <a:latin typeface="Raleway" panose="020B0604020202020204" charset="0"/>
              </a:rPr>
              <a:t>based on the most </a:t>
            </a:r>
            <a:r>
              <a:rPr lang="en-US" sz="1600" dirty="0" smtClean="0">
                <a:latin typeface="Raleway" panose="020B0604020202020204" charset="0"/>
              </a:rPr>
              <a:t>significant attributes (predictors)</a:t>
            </a:r>
          </a:p>
          <a:p>
            <a:pPr marL="925512" lvl="1" indent="-288925">
              <a:buSzPct val="50000"/>
              <a:buFont typeface="Wingdings" panose="05000000000000000000" pitchFamily="2" charset="2"/>
              <a:buChar char="§"/>
            </a:pPr>
            <a:endParaRPr lang="en-US" sz="1000" dirty="0">
              <a:latin typeface="Raleway" panose="020B0604020202020204" charset="0"/>
            </a:endParaRPr>
          </a:p>
        </p:txBody>
      </p:sp>
      <p:pic>
        <p:nvPicPr>
          <p:cNvPr id="4" name="Picture 4" descr="https://upload.wikimedia.org/wikipedia/commons/e/eb/Decision_Tree.jpg">
            <a:extLst>
              <a:ext uri="{FF2B5EF4-FFF2-40B4-BE49-F238E27FC236}">
                <a16:creationId xmlns:a16="http://schemas.microsoft.com/office/drawing/2014/main" id="{3177C6A5-C078-4D6B-950C-6506AA39D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592" y="892278"/>
            <a:ext cx="2711408" cy="28063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310FC2-72FC-40C5-9AD6-D8F35225B9C1}"/>
              </a:ext>
            </a:extLst>
          </p:cNvPr>
          <p:cNvSpPr txBox="1"/>
          <p:nvPr/>
        </p:nvSpPr>
        <p:spPr>
          <a:xfrm>
            <a:off x="6845191" y="3698615"/>
            <a:ext cx="1728358" cy="261610"/>
          </a:xfrm>
          <a:prstGeom prst="rect">
            <a:avLst/>
          </a:prstGeom>
          <a:noFill/>
        </p:spPr>
        <p:txBody>
          <a:bodyPr wrap="none" rtlCol="0">
            <a:spAutoFit/>
          </a:bodyPr>
          <a:lstStyle/>
          <a:p>
            <a:r>
              <a:rPr lang="en-AU" sz="1100" i="1" dirty="0"/>
              <a:t>Example: Titanic dataset</a:t>
            </a:r>
          </a:p>
        </p:txBody>
      </p:sp>
      <p:graphicFrame>
        <p:nvGraphicFramePr>
          <p:cNvPr id="7" name="Table 6"/>
          <p:cNvGraphicFramePr>
            <a:graphicFrameLocks noGrp="1"/>
          </p:cNvGraphicFramePr>
          <p:nvPr>
            <p:extLst/>
          </p:nvPr>
        </p:nvGraphicFramePr>
        <p:xfrm>
          <a:off x="727515" y="2951722"/>
          <a:ext cx="4637325" cy="1219200"/>
        </p:xfrm>
        <a:graphic>
          <a:graphicData uri="http://schemas.openxmlformats.org/drawingml/2006/table">
            <a:tbl>
              <a:tblPr firstRow="1" bandRow="1">
                <a:tableStyleId>{5C22544A-7EE6-4342-B048-85BDC9FD1C3A}</a:tableStyleId>
              </a:tblPr>
              <a:tblGrid>
                <a:gridCol w="927465">
                  <a:extLst>
                    <a:ext uri="{9D8B030D-6E8A-4147-A177-3AD203B41FA5}">
                      <a16:colId xmlns:a16="http://schemas.microsoft.com/office/drawing/2014/main" val="3872255359"/>
                    </a:ext>
                  </a:extLst>
                </a:gridCol>
                <a:gridCol w="927465">
                  <a:extLst>
                    <a:ext uri="{9D8B030D-6E8A-4147-A177-3AD203B41FA5}">
                      <a16:colId xmlns:a16="http://schemas.microsoft.com/office/drawing/2014/main" val="1912402450"/>
                    </a:ext>
                  </a:extLst>
                </a:gridCol>
                <a:gridCol w="927465">
                  <a:extLst>
                    <a:ext uri="{9D8B030D-6E8A-4147-A177-3AD203B41FA5}">
                      <a16:colId xmlns:a16="http://schemas.microsoft.com/office/drawing/2014/main" val="1089334500"/>
                    </a:ext>
                  </a:extLst>
                </a:gridCol>
                <a:gridCol w="927465">
                  <a:extLst>
                    <a:ext uri="{9D8B030D-6E8A-4147-A177-3AD203B41FA5}">
                      <a16:colId xmlns:a16="http://schemas.microsoft.com/office/drawing/2014/main" val="2259945562"/>
                    </a:ext>
                  </a:extLst>
                </a:gridCol>
                <a:gridCol w="927465">
                  <a:extLst>
                    <a:ext uri="{9D8B030D-6E8A-4147-A177-3AD203B41FA5}">
                      <a16:colId xmlns:a16="http://schemas.microsoft.com/office/drawing/2014/main" val="327873336"/>
                    </a:ext>
                  </a:extLst>
                </a:gridCol>
              </a:tblGrid>
              <a:tr h="191247">
                <a:tc rowSpan="2">
                  <a:txBody>
                    <a:bodyPr/>
                    <a:lstStyle/>
                    <a:p>
                      <a:r>
                        <a:rPr lang="en-US" dirty="0" smtClean="0"/>
                        <a:t>Samples</a:t>
                      </a:r>
                      <a:endParaRPr lang="en-MY" dirty="0"/>
                    </a:p>
                  </a:txBody>
                  <a:tcPr/>
                </a:tc>
                <a:tc gridSpan="3">
                  <a:txBody>
                    <a:bodyPr/>
                    <a:lstStyle/>
                    <a:p>
                      <a:pPr algn="ctr"/>
                      <a:r>
                        <a:rPr lang="en-US" dirty="0" smtClean="0"/>
                        <a:t>Features/Attributes</a:t>
                      </a:r>
                      <a:endParaRPr lang="en-MY" dirty="0"/>
                    </a:p>
                  </a:txBody>
                  <a:tcPr/>
                </a:tc>
                <a:tc hMerge="1">
                  <a:txBody>
                    <a:bodyPr/>
                    <a:lstStyle/>
                    <a:p>
                      <a:endParaRPr lang="en-MY" dirty="0"/>
                    </a:p>
                  </a:txBody>
                  <a:tcPr/>
                </a:tc>
                <a:tc hMerge="1">
                  <a:txBody>
                    <a:bodyPr/>
                    <a:lstStyle/>
                    <a:p>
                      <a:endParaRPr lang="en-MY" dirty="0"/>
                    </a:p>
                  </a:txBody>
                  <a:tcPr/>
                </a:tc>
                <a:tc rowSpan="2">
                  <a:txBody>
                    <a:bodyPr/>
                    <a:lstStyle/>
                    <a:p>
                      <a:pPr algn="ctr"/>
                      <a:r>
                        <a:rPr lang="en-US" dirty="0" smtClean="0"/>
                        <a:t>Class</a:t>
                      </a:r>
                      <a:endParaRPr lang="en-MY" dirty="0"/>
                    </a:p>
                  </a:txBody>
                  <a:tcPr/>
                </a:tc>
                <a:extLst>
                  <a:ext uri="{0D108BD9-81ED-4DB2-BD59-A6C34878D82A}">
                    <a16:rowId xmlns:a16="http://schemas.microsoft.com/office/drawing/2014/main" val="3132188493"/>
                  </a:ext>
                </a:extLst>
              </a:tr>
              <a:tr h="191247">
                <a:tc vMerge="1">
                  <a:txBody>
                    <a:bodyPr/>
                    <a:lstStyle/>
                    <a:p>
                      <a:endParaRPr lang="en-MY" dirty="0"/>
                    </a:p>
                  </a:txBody>
                  <a:tcPr/>
                </a:tc>
                <a:tc>
                  <a:txBody>
                    <a:bodyPr/>
                    <a:lstStyle/>
                    <a:p>
                      <a:pPr algn="ctr"/>
                      <a:r>
                        <a:rPr lang="en-US" dirty="0" smtClean="0"/>
                        <a:t>gender</a:t>
                      </a:r>
                      <a:endParaRPr lang="en-MY" dirty="0"/>
                    </a:p>
                  </a:txBody>
                  <a:tcPr/>
                </a:tc>
                <a:tc>
                  <a:txBody>
                    <a:bodyPr/>
                    <a:lstStyle/>
                    <a:p>
                      <a:pPr algn="ctr"/>
                      <a:r>
                        <a:rPr lang="en-US" dirty="0" smtClean="0"/>
                        <a:t>age</a:t>
                      </a:r>
                      <a:endParaRPr lang="en-MY" dirty="0"/>
                    </a:p>
                  </a:txBody>
                  <a:tcPr/>
                </a:tc>
                <a:tc>
                  <a:txBody>
                    <a:bodyPr/>
                    <a:lstStyle/>
                    <a:p>
                      <a:pPr algn="ctr"/>
                      <a:r>
                        <a:rPr lang="en-US" dirty="0" err="1" smtClean="0"/>
                        <a:t>sibsp</a:t>
                      </a:r>
                      <a:endParaRPr lang="en-MY" dirty="0"/>
                    </a:p>
                  </a:txBody>
                  <a:tcPr/>
                </a:tc>
                <a:tc vMerge="1">
                  <a:txBody>
                    <a:bodyPr/>
                    <a:lstStyle/>
                    <a:p>
                      <a:endParaRPr lang="en-MY" dirty="0"/>
                    </a:p>
                  </a:txBody>
                  <a:tcPr/>
                </a:tc>
                <a:extLst>
                  <a:ext uri="{0D108BD9-81ED-4DB2-BD59-A6C34878D82A}">
                    <a16:rowId xmlns:a16="http://schemas.microsoft.com/office/drawing/2014/main" val="3366530197"/>
                  </a:ext>
                </a:extLst>
              </a:tr>
              <a:tr h="191247">
                <a:tc>
                  <a:txBody>
                    <a:bodyPr/>
                    <a:lstStyle/>
                    <a:p>
                      <a:r>
                        <a:rPr lang="en-US" dirty="0" smtClean="0"/>
                        <a:t>Person 1</a:t>
                      </a:r>
                      <a:endParaRPr lang="en-MY" dirty="0"/>
                    </a:p>
                  </a:txBody>
                  <a:tcPr/>
                </a:tc>
                <a:tc>
                  <a:txBody>
                    <a:bodyPr/>
                    <a:lstStyle/>
                    <a:p>
                      <a:pPr algn="ctr"/>
                      <a:r>
                        <a:rPr lang="en-US" dirty="0" smtClean="0"/>
                        <a:t>male</a:t>
                      </a:r>
                      <a:endParaRPr lang="en-MY" dirty="0"/>
                    </a:p>
                  </a:txBody>
                  <a:tcPr/>
                </a:tc>
                <a:tc>
                  <a:txBody>
                    <a:bodyPr/>
                    <a:lstStyle/>
                    <a:p>
                      <a:pPr algn="ctr"/>
                      <a:r>
                        <a:rPr lang="en-US" dirty="0" smtClean="0"/>
                        <a:t>30</a:t>
                      </a:r>
                      <a:endParaRPr lang="en-MY" dirty="0"/>
                    </a:p>
                  </a:txBody>
                  <a:tcPr/>
                </a:tc>
                <a:tc>
                  <a:txBody>
                    <a:bodyPr/>
                    <a:lstStyle/>
                    <a:p>
                      <a:pPr algn="ctr"/>
                      <a:r>
                        <a:rPr lang="en-US" dirty="0" smtClean="0"/>
                        <a:t>1</a:t>
                      </a:r>
                      <a:endParaRPr lang="en-MY" dirty="0"/>
                    </a:p>
                  </a:txBody>
                  <a:tcPr/>
                </a:tc>
                <a:tc>
                  <a:txBody>
                    <a:bodyPr/>
                    <a:lstStyle/>
                    <a:p>
                      <a:pPr algn="ctr"/>
                      <a:r>
                        <a:rPr lang="en-US" b="1" dirty="0" smtClean="0">
                          <a:solidFill>
                            <a:srgbClr val="C00000"/>
                          </a:solidFill>
                        </a:rPr>
                        <a:t>died</a:t>
                      </a:r>
                      <a:endParaRPr lang="en-MY" b="1" dirty="0">
                        <a:solidFill>
                          <a:srgbClr val="C00000"/>
                        </a:solidFill>
                      </a:endParaRPr>
                    </a:p>
                  </a:txBody>
                  <a:tcPr/>
                </a:tc>
                <a:extLst>
                  <a:ext uri="{0D108BD9-81ED-4DB2-BD59-A6C34878D82A}">
                    <a16:rowId xmlns:a16="http://schemas.microsoft.com/office/drawing/2014/main" val="2435604150"/>
                  </a:ext>
                </a:extLst>
              </a:tr>
              <a:tr h="19124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Person 2</a:t>
                      </a:r>
                      <a:endParaRPr lang="en-MY" dirty="0" smtClean="0"/>
                    </a:p>
                  </a:txBody>
                  <a:tcPr/>
                </a:tc>
                <a:tc>
                  <a:txBody>
                    <a:bodyPr/>
                    <a:lstStyle/>
                    <a:p>
                      <a:pPr algn="ctr"/>
                      <a:r>
                        <a:rPr lang="en-US" dirty="0" smtClean="0"/>
                        <a:t>female</a:t>
                      </a:r>
                      <a:endParaRPr lang="en-MY" dirty="0"/>
                    </a:p>
                  </a:txBody>
                  <a:tcPr/>
                </a:tc>
                <a:tc>
                  <a:txBody>
                    <a:bodyPr/>
                    <a:lstStyle/>
                    <a:p>
                      <a:pPr algn="ctr"/>
                      <a:r>
                        <a:rPr lang="en-US" dirty="0" smtClean="0"/>
                        <a:t>20</a:t>
                      </a:r>
                      <a:endParaRPr lang="en-MY" dirty="0"/>
                    </a:p>
                  </a:txBody>
                  <a:tcPr/>
                </a:tc>
                <a:tc>
                  <a:txBody>
                    <a:bodyPr/>
                    <a:lstStyle/>
                    <a:p>
                      <a:pPr algn="ctr"/>
                      <a:r>
                        <a:rPr lang="en-US" dirty="0" smtClean="0"/>
                        <a:t>2</a:t>
                      </a:r>
                      <a:endParaRPr lang="en-MY" dirty="0"/>
                    </a:p>
                  </a:txBody>
                  <a:tcPr/>
                </a:tc>
                <a:tc>
                  <a:txBody>
                    <a:bodyPr/>
                    <a:lstStyle/>
                    <a:p>
                      <a:pPr algn="ctr"/>
                      <a:r>
                        <a:rPr lang="en-US" b="1" dirty="0" smtClean="0">
                          <a:solidFill>
                            <a:srgbClr val="00B050"/>
                          </a:solidFill>
                        </a:rPr>
                        <a:t>survived</a:t>
                      </a:r>
                      <a:endParaRPr lang="en-MY" b="1" dirty="0">
                        <a:solidFill>
                          <a:srgbClr val="00B050"/>
                        </a:solidFill>
                      </a:endParaRPr>
                    </a:p>
                  </a:txBody>
                  <a:tcPr/>
                </a:tc>
                <a:extLst>
                  <a:ext uri="{0D108BD9-81ED-4DB2-BD59-A6C34878D82A}">
                    <a16:rowId xmlns:a16="http://schemas.microsoft.com/office/drawing/2014/main" val="604998083"/>
                  </a:ext>
                </a:extLst>
              </a:tr>
            </a:tbl>
          </a:graphicData>
        </a:graphic>
      </p:graphicFrame>
    </p:spTree>
    <p:extLst>
      <p:ext uri="{BB962C8B-B14F-4D97-AF65-F5344CB8AC3E}">
        <p14:creationId xmlns:p14="http://schemas.microsoft.com/office/powerpoint/2010/main" val="9042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lvl="0" indent="0">
              <a:spcBef>
                <a:spcPts val="0"/>
              </a:spcBef>
              <a:buSzPts val="2000"/>
            </a:pPr>
            <a:r>
              <a:rPr lang="en-GB" dirty="0"/>
              <a:t>Decision Trees</a:t>
            </a:r>
            <a:endParaRPr lang="en-GB" dirty="0">
              <a:solidFill>
                <a:srgbClr val="FFFF00"/>
              </a:solidFill>
            </a:endParaRPr>
          </a:p>
        </p:txBody>
      </p:sp>
      <p:sp>
        <p:nvSpPr>
          <p:cNvPr id="5" name="TextBox 4">
            <a:extLst>
              <a:ext uri="{FF2B5EF4-FFF2-40B4-BE49-F238E27FC236}">
                <a16:creationId xmlns:a16="http://schemas.microsoft.com/office/drawing/2014/main" id="{56310FC2-72FC-40C5-9AD6-D8F35225B9C1}"/>
              </a:ext>
            </a:extLst>
          </p:cNvPr>
          <p:cNvSpPr txBox="1"/>
          <p:nvPr/>
        </p:nvSpPr>
        <p:spPr>
          <a:xfrm>
            <a:off x="6845191" y="3698615"/>
            <a:ext cx="1728358" cy="261610"/>
          </a:xfrm>
          <a:prstGeom prst="rect">
            <a:avLst/>
          </a:prstGeom>
          <a:noFill/>
        </p:spPr>
        <p:txBody>
          <a:bodyPr wrap="none" rtlCol="0">
            <a:spAutoFit/>
          </a:bodyPr>
          <a:lstStyle/>
          <a:p>
            <a:r>
              <a:rPr lang="en-AU" sz="1100" i="1" dirty="0"/>
              <a:t>Example: Titanic dataset</a:t>
            </a:r>
          </a:p>
        </p:txBody>
      </p:sp>
      <p:pic>
        <p:nvPicPr>
          <p:cNvPr id="7" name="Picture 4" descr="https://upload.wikimedia.org/wikipedia/commons/e/eb/Decision_Tree.jpg">
            <a:extLst>
              <a:ext uri="{FF2B5EF4-FFF2-40B4-BE49-F238E27FC236}">
                <a16:creationId xmlns:a16="http://schemas.microsoft.com/office/drawing/2014/main" id="{3177C6A5-C078-4D6B-950C-6506AA39D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618" y="915488"/>
            <a:ext cx="2711408" cy="2806337"/>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45EA38A3-2F76-4905-B1CA-273528F8D697}"/>
              </a:ext>
            </a:extLst>
          </p:cNvPr>
          <p:cNvSpPr/>
          <p:nvPr/>
        </p:nvSpPr>
        <p:spPr>
          <a:xfrm>
            <a:off x="7300501" y="1239694"/>
            <a:ext cx="973123" cy="335559"/>
          </a:xfrm>
          <a:prstGeom prst="ellipse">
            <a:avLst/>
          </a:prstGeom>
          <a:noFill/>
          <a:ln>
            <a:solidFill>
              <a:srgbClr val="C00000"/>
            </a:solidFill>
            <a:prstDash val="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F6EB9E89-B996-4BD0-A63B-1D479E3CD7BB}"/>
              </a:ext>
            </a:extLst>
          </p:cNvPr>
          <p:cNvSpPr/>
          <p:nvPr/>
        </p:nvSpPr>
        <p:spPr>
          <a:xfrm>
            <a:off x="7256251" y="1563900"/>
            <a:ext cx="442071" cy="335559"/>
          </a:xfrm>
          <a:prstGeom prst="ellipse">
            <a:avLst/>
          </a:prstGeom>
          <a:noFill/>
          <a:ln>
            <a:solidFill>
              <a:srgbClr val="C00000"/>
            </a:solidFill>
            <a:prstDash val="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77F1420A-BCA1-4262-92A9-7F36A8D848EA}"/>
              </a:ext>
            </a:extLst>
          </p:cNvPr>
          <p:cNvSpPr/>
          <p:nvPr/>
        </p:nvSpPr>
        <p:spPr>
          <a:xfrm>
            <a:off x="7787669" y="1764983"/>
            <a:ext cx="1266357" cy="553674"/>
          </a:xfrm>
          <a:prstGeom prst="ellipse">
            <a:avLst/>
          </a:prstGeom>
          <a:noFill/>
          <a:ln>
            <a:solidFill>
              <a:srgbClr val="C00000"/>
            </a:solidFill>
            <a:prstDash val="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p:nvSpPr>
        <p:spPr>
          <a:xfrm>
            <a:off x="420375" y="915488"/>
            <a:ext cx="5346941" cy="2400657"/>
          </a:xfrm>
          <a:prstGeom prst="rect">
            <a:avLst/>
          </a:prstGeom>
        </p:spPr>
        <p:txBody>
          <a:bodyPr wrap="square">
            <a:spAutoFit/>
          </a:bodyPr>
          <a:lstStyle/>
          <a:p>
            <a:pPr marL="285750" indent="-285750">
              <a:buFont typeface="Wingdings" panose="05000000000000000000" pitchFamily="2" charset="2"/>
              <a:buChar char="q"/>
            </a:pPr>
            <a:r>
              <a:rPr lang="en-US" sz="1800" dirty="0" smtClean="0">
                <a:latin typeface="Raleway" panose="020B0604020202020204" charset="0"/>
              </a:rPr>
              <a:t>Each </a:t>
            </a:r>
            <a:r>
              <a:rPr lang="en-US" sz="1800" b="1" dirty="0">
                <a:solidFill>
                  <a:srgbClr val="C00000"/>
                </a:solidFill>
                <a:latin typeface="Raleway" panose="020B0604020202020204" charset="0"/>
              </a:rPr>
              <a:t>internal node </a:t>
            </a:r>
            <a:r>
              <a:rPr lang="en-US" sz="1800" dirty="0">
                <a:latin typeface="Raleway" panose="020B0604020202020204" charset="0"/>
              </a:rPr>
              <a:t>represents a "test" on an attribute (e.g. </a:t>
            </a:r>
            <a:r>
              <a:rPr lang="en-US" sz="1800" dirty="0" smtClean="0">
                <a:latin typeface="Raleway" panose="020B0604020202020204" charset="0"/>
              </a:rPr>
              <a:t>gender) </a:t>
            </a:r>
          </a:p>
          <a:p>
            <a:pPr marL="285750" indent="-285750">
              <a:buFont typeface="Wingdings" panose="05000000000000000000" pitchFamily="2" charset="2"/>
              <a:buChar char="q"/>
            </a:pPr>
            <a:endParaRPr lang="en-US" sz="1200" dirty="0">
              <a:latin typeface="Raleway" panose="020B0604020202020204" charset="0"/>
            </a:endParaRPr>
          </a:p>
          <a:p>
            <a:pPr marL="285750" indent="-285750">
              <a:buFont typeface="Wingdings" panose="05000000000000000000" pitchFamily="2" charset="2"/>
              <a:buChar char="q"/>
            </a:pPr>
            <a:r>
              <a:rPr lang="en-US" sz="1800" dirty="0" smtClean="0">
                <a:latin typeface="Raleway" panose="020B0604020202020204" charset="0"/>
              </a:rPr>
              <a:t>Each </a:t>
            </a:r>
            <a:r>
              <a:rPr lang="en-US" sz="1800" b="1" dirty="0" smtClean="0">
                <a:solidFill>
                  <a:srgbClr val="C00000"/>
                </a:solidFill>
                <a:latin typeface="Raleway" panose="020B0604020202020204" charset="0"/>
              </a:rPr>
              <a:t>branch </a:t>
            </a:r>
            <a:r>
              <a:rPr lang="en-US" sz="1800" dirty="0" smtClean="0">
                <a:solidFill>
                  <a:schemeClr val="bg1"/>
                </a:solidFill>
                <a:latin typeface="Raleway" panose="020B0604020202020204" charset="0"/>
              </a:rPr>
              <a:t>corresponds to attribute values (outcome of test) – e.g. male or female</a:t>
            </a:r>
          </a:p>
          <a:p>
            <a:pPr marL="285750" indent="-285750">
              <a:buFont typeface="Wingdings" panose="05000000000000000000" pitchFamily="2" charset="2"/>
              <a:buChar char="q"/>
            </a:pPr>
            <a:endParaRPr lang="en-US" sz="1200" b="1" dirty="0">
              <a:solidFill>
                <a:schemeClr val="bg1"/>
              </a:solidFill>
              <a:latin typeface="Raleway" panose="020B0604020202020204" charset="0"/>
            </a:endParaRPr>
          </a:p>
          <a:p>
            <a:pPr marL="285750" indent="-285750">
              <a:buFont typeface="Wingdings" panose="05000000000000000000" pitchFamily="2" charset="2"/>
              <a:buChar char="q"/>
            </a:pPr>
            <a:r>
              <a:rPr lang="en-US" sz="1800" dirty="0" smtClean="0">
                <a:solidFill>
                  <a:schemeClr val="bg1"/>
                </a:solidFill>
                <a:latin typeface="Raleway" panose="020B0604020202020204" charset="0"/>
              </a:rPr>
              <a:t>Each </a:t>
            </a:r>
            <a:r>
              <a:rPr lang="en-US" sz="1800" b="1" dirty="0" smtClean="0">
                <a:solidFill>
                  <a:srgbClr val="C00000"/>
                </a:solidFill>
                <a:latin typeface="Raleway" panose="020B0604020202020204" charset="0"/>
              </a:rPr>
              <a:t>leaf/terminal node </a:t>
            </a:r>
            <a:r>
              <a:rPr lang="en-US" sz="1800" dirty="0" smtClean="0">
                <a:solidFill>
                  <a:schemeClr val="bg1"/>
                </a:solidFill>
                <a:latin typeface="Raleway" panose="020B0604020202020204" charset="0"/>
              </a:rPr>
              <a:t>assigns class label (e.g., died or survived) </a:t>
            </a:r>
          </a:p>
          <a:p>
            <a:pPr marL="285750" indent="-285750">
              <a:buFont typeface="Wingdings" panose="05000000000000000000" pitchFamily="2" charset="2"/>
              <a:buChar char="q"/>
            </a:pPr>
            <a:endParaRPr lang="en-MY" sz="1800" dirty="0">
              <a:latin typeface="Raleway" panose="020B0604020202020204" charset="0"/>
            </a:endParaRPr>
          </a:p>
        </p:txBody>
      </p:sp>
    </p:spTree>
    <p:extLst>
      <p:ext uri="{BB962C8B-B14F-4D97-AF65-F5344CB8AC3E}">
        <p14:creationId xmlns:p14="http://schemas.microsoft.com/office/powerpoint/2010/main" val="1866057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17875" y="946650"/>
            <a:ext cx="6061659" cy="3398521"/>
          </a:xfrm>
          <a:prstGeom prst="rect">
            <a:avLst/>
          </a:prstGeom>
          <a:noFill/>
          <a:ln>
            <a:noFill/>
          </a:ln>
        </p:spPr>
        <p:txBody>
          <a:bodyPr spcFirstLastPara="1" wrap="square" lIns="91425" tIns="45700" rIns="91425" bIns="45700" anchor="t" anchorCtr="0">
            <a:noAutofit/>
          </a:bodyPr>
          <a:lstStyle/>
          <a:p>
            <a:pPr marL="76200" indent="0">
              <a:buNone/>
            </a:pPr>
            <a:r>
              <a:rPr lang="en-AU" sz="1600" b="1" dirty="0"/>
              <a:t>Common terms used with Decision trees:</a:t>
            </a:r>
          </a:p>
          <a:p>
            <a:pPr marL="76200" indent="0">
              <a:buNone/>
            </a:pPr>
            <a:endParaRPr lang="en-AU" sz="200" b="1" dirty="0"/>
          </a:p>
          <a:p>
            <a:pPr marL="361950" indent="0">
              <a:buNone/>
            </a:pPr>
            <a:r>
              <a:rPr lang="en-AU" sz="1200" b="1" dirty="0"/>
              <a:t>Root Node: </a:t>
            </a:r>
            <a:r>
              <a:rPr lang="en-AU" sz="1200" dirty="0"/>
              <a:t>It represents entire population or sample and this further gets divided into two or more homogeneous sets.</a:t>
            </a:r>
          </a:p>
          <a:p>
            <a:pPr marL="361950" indent="0">
              <a:buNone/>
            </a:pPr>
            <a:endParaRPr lang="en-AU" sz="200" dirty="0"/>
          </a:p>
          <a:p>
            <a:pPr marL="361950" indent="0">
              <a:buNone/>
            </a:pPr>
            <a:r>
              <a:rPr lang="en-AU" sz="1200" b="1" dirty="0"/>
              <a:t>Splitting: </a:t>
            </a:r>
            <a:r>
              <a:rPr lang="en-AU" sz="1200" dirty="0"/>
              <a:t>It is a process of dividing a node into two or more sub-nodes.</a:t>
            </a:r>
          </a:p>
          <a:p>
            <a:pPr marL="361950" indent="0">
              <a:buNone/>
            </a:pPr>
            <a:r>
              <a:rPr lang="en-AU" sz="1200" dirty="0"/>
              <a:t>Decision Node: When a sub-node splits into further sub-nodes, then it is called decision node.</a:t>
            </a:r>
          </a:p>
          <a:p>
            <a:pPr marL="361950" indent="0">
              <a:buNone/>
            </a:pPr>
            <a:endParaRPr lang="en-AU" sz="200" dirty="0"/>
          </a:p>
          <a:p>
            <a:pPr marL="361950" indent="0">
              <a:buNone/>
            </a:pPr>
            <a:r>
              <a:rPr lang="en-AU" sz="1200" b="1" dirty="0"/>
              <a:t>Leaf/ Terminal Node: </a:t>
            </a:r>
            <a:r>
              <a:rPr lang="en-AU" sz="1200" dirty="0"/>
              <a:t>Nodes do not split is called Leaf or Terminal node.</a:t>
            </a:r>
          </a:p>
          <a:p>
            <a:pPr marL="361950" indent="0">
              <a:buNone/>
            </a:pPr>
            <a:endParaRPr lang="en-AU" sz="200" dirty="0"/>
          </a:p>
          <a:p>
            <a:pPr marL="361950" indent="0">
              <a:buNone/>
            </a:pPr>
            <a:r>
              <a:rPr lang="en-AU" sz="1200" b="1" dirty="0"/>
              <a:t>Pruning: </a:t>
            </a:r>
            <a:r>
              <a:rPr lang="en-AU" sz="1200" dirty="0"/>
              <a:t>When sub-nodes of a decision node is removed, this process is called pruning (an opposite process of splitting).</a:t>
            </a:r>
          </a:p>
          <a:p>
            <a:pPr marL="361950" indent="0">
              <a:buNone/>
            </a:pPr>
            <a:endParaRPr lang="en-AU" sz="200" dirty="0"/>
          </a:p>
          <a:p>
            <a:pPr marL="361950" indent="0">
              <a:buNone/>
            </a:pPr>
            <a:r>
              <a:rPr lang="en-AU" sz="1200" b="1" dirty="0"/>
              <a:t>Branch / Sub-Tree: </a:t>
            </a:r>
            <a:r>
              <a:rPr lang="en-AU" sz="1200" dirty="0"/>
              <a:t>A sub section of entire tree is called branch or sub-tree.</a:t>
            </a:r>
          </a:p>
          <a:p>
            <a:pPr marL="361950" indent="0">
              <a:buNone/>
            </a:pPr>
            <a:r>
              <a:rPr lang="en-AU" sz="1200" dirty="0"/>
              <a:t>Parent and Child Node: A node, which is divided into sub-nodes is called parent node of sub-nodes whereas sub-nodes are the child of parent node.</a:t>
            </a:r>
          </a:p>
        </p:txBody>
      </p:sp>
      <p:sp>
        <p:nvSpPr>
          <p:cNvPr id="58" name="Google Shape;58;p1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101600" lvl="0" indent="0">
              <a:spcBef>
                <a:spcPts val="0"/>
              </a:spcBef>
              <a:buSzPts val="2000"/>
            </a:pPr>
            <a:r>
              <a:rPr lang="en-GB" dirty="0"/>
              <a:t>Decision Tree Algorithm</a:t>
            </a:r>
          </a:p>
        </p:txBody>
      </p:sp>
      <p:pic>
        <p:nvPicPr>
          <p:cNvPr id="4" name="Picture 3">
            <a:extLst>
              <a:ext uri="{FF2B5EF4-FFF2-40B4-BE49-F238E27FC236}">
                <a16:creationId xmlns:a16="http://schemas.microsoft.com/office/drawing/2014/main" id="{847F724F-BA11-4447-A4DE-1DF1CF7B0B52}"/>
              </a:ext>
            </a:extLst>
          </p:cNvPr>
          <p:cNvPicPr>
            <a:picLocks noChangeAspect="1"/>
          </p:cNvPicPr>
          <p:nvPr/>
        </p:nvPicPr>
        <p:blipFill>
          <a:blip r:embed="rId3"/>
          <a:stretch>
            <a:fillRect/>
          </a:stretch>
        </p:blipFill>
        <p:spPr>
          <a:xfrm>
            <a:off x="6478175" y="1527178"/>
            <a:ext cx="2665825" cy="2524122"/>
          </a:xfrm>
          <a:prstGeom prst="rect">
            <a:avLst/>
          </a:prstGeom>
        </p:spPr>
      </p:pic>
    </p:spTree>
    <p:extLst>
      <p:ext uri="{BB962C8B-B14F-4D97-AF65-F5344CB8AC3E}">
        <p14:creationId xmlns:p14="http://schemas.microsoft.com/office/powerpoint/2010/main" val="2509579685"/>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14039</TotalTime>
  <Words>1784</Words>
  <Application>Microsoft Office PowerPoint</Application>
  <PresentationFormat>On-screen Show (16:9)</PresentationFormat>
  <Paragraphs>430</Paragraphs>
  <Slides>43</Slides>
  <Notes>40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43</vt:i4>
      </vt:variant>
    </vt:vector>
  </HeadingPairs>
  <TitlesOfParts>
    <vt:vector size="53" baseType="lpstr">
      <vt:lpstr>Arial Narrow</vt:lpstr>
      <vt:lpstr>Arial</vt:lpstr>
      <vt:lpstr>Wingdings</vt:lpstr>
      <vt:lpstr>Cambria Math</vt:lpstr>
      <vt:lpstr>Noto Sans Symbols</vt:lpstr>
      <vt:lpstr>Raleway</vt:lpstr>
      <vt:lpstr>Calibri</vt:lpstr>
      <vt:lpstr>Custom Design</vt:lpstr>
      <vt:lpstr>1_Custom 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Prajwol Sangat</dc:creator>
  <cp:lastModifiedBy>Ting Chee Ming</cp:lastModifiedBy>
  <cp:revision>268</cp:revision>
  <dcterms:created xsi:type="dcterms:W3CDTF">2019-09-08T14:04:45Z</dcterms:created>
  <dcterms:modified xsi:type="dcterms:W3CDTF">2021-04-16T14:25:45Z</dcterms:modified>
</cp:coreProperties>
</file>