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8"/>
  </p:notesMasterIdLst>
  <p:sldIdLst>
    <p:sldId id="256" r:id="rId3"/>
    <p:sldId id="258" r:id="rId4"/>
    <p:sldId id="259" r:id="rId5"/>
    <p:sldId id="261" r:id="rId6"/>
    <p:sldId id="333" r:id="rId7"/>
    <p:sldId id="349" r:id="rId8"/>
    <p:sldId id="350" r:id="rId9"/>
    <p:sldId id="351" r:id="rId10"/>
    <p:sldId id="352" r:id="rId11"/>
    <p:sldId id="353" r:id="rId12"/>
    <p:sldId id="354" r:id="rId13"/>
    <p:sldId id="267" r:id="rId14"/>
    <p:sldId id="268" r:id="rId15"/>
    <p:sldId id="269" r:id="rId16"/>
    <p:sldId id="270" r:id="rId17"/>
    <p:sldId id="271" r:id="rId18"/>
    <p:sldId id="355" r:id="rId19"/>
    <p:sldId id="356" r:id="rId20"/>
    <p:sldId id="357" r:id="rId21"/>
    <p:sldId id="358" r:id="rId22"/>
    <p:sldId id="359" r:id="rId23"/>
    <p:sldId id="360" r:id="rId24"/>
    <p:sldId id="326" r:id="rId25"/>
    <p:sldId id="310" r:id="rId26"/>
    <p:sldId id="327" r:id="rId27"/>
    <p:sldId id="361" r:id="rId28"/>
    <p:sldId id="339" r:id="rId29"/>
    <p:sldId id="338" r:id="rId30"/>
    <p:sldId id="362" r:id="rId31"/>
    <p:sldId id="363" r:id="rId32"/>
    <p:sldId id="364" r:id="rId33"/>
    <p:sldId id="365" r:id="rId34"/>
    <p:sldId id="366" r:id="rId35"/>
    <p:sldId id="367" r:id="rId36"/>
    <p:sldId id="31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Raleway" panose="020B0604020202020204" charset="0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宋体" panose="02010600030101010101" pitchFamily="2" charset="-122"/>
      <p:regular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  <p:embeddedFont>
      <p:font typeface="ＭＳ Ｐゴシック" panose="020B0600070205080204" pitchFamily="34" charset="-128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74869" autoAdjust="0"/>
  </p:normalViewPr>
  <p:slideViewPr>
    <p:cSldViewPr snapToGrid="0">
      <p:cViewPr varScale="1">
        <p:scale>
          <a:sx n="68" d="100"/>
          <a:sy n="68" d="100"/>
        </p:scale>
        <p:origin x="972" y="52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861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04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36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21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3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0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39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93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42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73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2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22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9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9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70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6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859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926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155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364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019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69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663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30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168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701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9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8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83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86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4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aview365.com/request-a-demo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19052" y="1859196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Machine Learning: Clustering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Google Shape;39;p9">
            <a:extLst>
              <a:ext uri="{FF2B5EF4-FFF2-40B4-BE49-F238E27FC236}">
                <a16:creationId xmlns:a16="http://schemas.microsoft.com/office/drawing/2014/main" id="{CAC87B11-8112-4DC7-8BB5-7AAE32788FEF}"/>
              </a:ext>
            </a:extLst>
          </p:cNvPr>
          <p:cNvSpPr txBox="1">
            <a:spLocks/>
          </p:cNvSpPr>
          <p:nvPr/>
        </p:nvSpPr>
        <p:spPr>
          <a:xfrm>
            <a:off x="419052" y="2855786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 err="1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Prajwol</a:t>
            </a:r>
            <a:r>
              <a:rPr lang="en-US" dirty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 </a:t>
            </a:r>
            <a:r>
              <a:rPr lang="en-US" dirty="0" err="1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Sangat</a:t>
            </a:r>
            <a:endParaRPr lang="en-US" dirty="0" smtClean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Updated by Chee-Ming </a:t>
            </a:r>
            <a:r>
              <a:rPr lang="en-US" dirty="0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Ting (23 April 2021)</a:t>
            </a:r>
            <a:endParaRPr lang="en-US" dirty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0" y="930409"/>
            <a:ext cx="7583557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800" dirty="0"/>
              <a:t>K-means is a </a:t>
            </a:r>
            <a:r>
              <a:rPr lang="en-US" altLang="en-US" sz="1800" dirty="0">
                <a:solidFill>
                  <a:srgbClr val="FF0000"/>
                </a:solidFill>
              </a:rPr>
              <a:t>partitional clustering</a:t>
            </a:r>
            <a:r>
              <a:rPr lang="en-US" altLang="en-US" sz="1800" dirty="0"/>
              <a:t> algorithm</a:t>
            </a:r>
          </a:p>
          <a:p>
            <a:r>
              <a:rPr lang="en-US" altLang="ja-JP" sz="1800" dirty="0">
                <a:ea typeface="ＭＳ Ｐゴシック" panose="020B0600070205080204" pitchFamily="34" charset="-128"/>
              </a:rPr>
              <a:t>Let a set of data points (or instances)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1800" dirty="0">
                <a:ea typeface="ＭＳ Ｐゴシック" panose="020B0600070205080204" pitchFamily="34" charset="-128"/>
              </a:rPr>
              <a:t> be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{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sz="1800" dirty="0">
                <a:ea typeface="ＭＳ Ｐゴシック" panose="020B0600070205080204" pitchFamily="34" charset="-128"/>
              </a:rPr>
              <a:t>, …, </a:t>
            </a:r>
            <a:r>
              <a:rPr lang="en-US" altLang="ja-JP" sz="1800" b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ja-JP" sz="1800" dirty="0">
                <a:ea typeface="ＭＳ Ｐゴシック" panose="020B0600070205080204" pitchFamily="34" charset="-128"/>
              </a:rPr>
              <a:t>},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where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dirty="0">
                <a:ea typeface="ＭＳ Ｐゴシック" panose="020B0600070205080204" pitchFamily="34" charset="-128"/>
              </a:rPr>
              <a:t> = (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sz="1800" dirty="0">
                <a:ea typeface="ＭＳ Ｐゴシック" panose="020B0600070205080204" pitchFamily="34" charset="-128"/>
              </a:rPr>
              <a:t>, …, </a:t>
            </a:r>
            <a:r>
              <a:rPr lang="en-US" altLang="ja-JP" sz="1800" i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 err="1">
                <a:ea typeface="ＭＳ Ｐゴシック" panose="020B0600070205080204" pitchFamily="34" charset="-128"/>
              </a:rPr>
              <a:t>ir</a:t>
            </a:r>
            <a:r>
              <a:rPr lang="en-US" altLang="ja-JP" sz="1800" dirty="0">
                <a:ea typeface="ＭＳ Ｐゴシック" panose="020B0600070205080204" pitchFamily="34" charset="-128"/>
              </a:rPr>
              <a:t>) is a </a:t>
            </a:r>
            <a:r>
              <a:rPr lang="en-US" altLang="ja-JP" sz="18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 sz="1800" dirty="0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i="1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dirty="0">
                <a:ea typeface="ＭＳ Ｐゴシック" panose="020B0600070205080204" pitchFamily="34" charset="-128"/>
              </a:rPr>
              <a:t>, and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r>
              <a:rPr lang="en-US" altLang="ja-JP" sz="1800" dirty="0">
                <a:ea typeface="ＭＳ Ｐゴシック" panose="020B0600070205080204" pitchFamily="34" charset="-128"/>
              </a:rPr>
              <a:t>The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 clusters. 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center</a:t>
            </a:r>
            <a:r>
              <a:rPr lang="en-US" altLang="ja-JP" sz="1800" dirty="0">
                <a:ea typeface="ＭＳ Ｐゴシック" panose="020B0600070205080204" pitchFamily="34" charset="-128"/>
              </a:rPr>
              <a:t>, called </a:t>
            </a:r>
            <a:r>
              <a:rPr lang="en-US" altLang="ja-JP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 sz="1800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specified by the user </a:t>
            </a:r>
            <a:endParaRPr lang="en-US" altLang="en-US" sz="1800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 (Partitional clustering)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55" y="3019425"/>
            <a:ext cx="2353427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indent="-288925">
              <a:buSzPct val="50000"/>
            </a:pPr>
            <a:r>
              <a:rPr lang="en-AU" sz="2000" b="1" dirty="0">
                <a:latin typeface="Raleway" panose="020B0604020202020204" charset="0"/>
                <a:cs typeface="Raleway" panose="020B0604020202020204" charset="0"/>
              </a:rPr>
              <a:t>Algorithm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k-Means: 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Initialization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Specifies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number of clusters, and guesses the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seed cluster centroid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Assignment Step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Assign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each data point 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to the cluster with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closest centroid</a:t>
            </a:r>
          </a:p>
          <a:p>
            <a:pPr marL="1382712" lvl="2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Current clusters may receive or loose their members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Update </a:t>
            </a:r>
            <a:r>
              <a:rPr lang="en-AU" sz="18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Step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) Each cluster must re-calculate the mean (centroid)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process is repeated until the clusters are stable (no change of members)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0B625-074F-4C03-9DF9-1576EBAA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40"/>
          <a:stretch>
            <a:fillRect/>
          </a:stretch>
        </p:blipFill>
        <p:spPr>
          <a:xfrm>
            <a:off x="4905828" y="3401334"/>
            <a:ext cx="4238171" cy="17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Clustering: Step 1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4730C-5CF6-4B21-94B6-E0774D07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1512981"/>
            <a:ext cx="3739438" cy="2712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4939" y="1910582"/>
            <a:ext cx="3439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-    Specifies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number of clusters, and guesses the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seed cluster centroid</a:t>
            </a:r>
          </a:p>
        </p:txBody>
      </p:sp>
    </p:spTree>
    <p:extLst>
      <p:ext uri="{BB962C8B-B14F-4D97-AF65-F5344CB8AC3E}">
        <p14:creationId xmlns:p14="http://schemas.microsoft.com/office/powerpoint/2010/main" val="20077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2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8B77-B150-42C9-89D2-69760E96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8" y="1489340"/>
            <a:ext cx="3921392" cy="2736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6827" y="1977530"/>
            <a:ext cx="34377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Iteratively looks at each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data point 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and assigns it to the closest centroid</a:t>
            </a:r>
          </a:p>
        </p:txBody>
      </p:sp>
    </p:spTree>
    <p:extLst>
      <p:ext uri="{BB962C8B-B14F-4D97-AF65-F5344CB8AC3E}">
        <p14:creationId xmlns:p14="http://schemas.microsoft.com/office/powerpoint/2010/main" val="250294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3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9550AF-8077-4F1B-889E-20B8A26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55" y="1405186"/>
            <a:ext cx="4100156" cy="2997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4887" y="1980403"/>
            <a:ext cx="3110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Re-calculate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mean (centroid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for each cluster based on the membership of the cluster</a:t>
            </a:r>
            <a:endParaRPr lang="en-AU" sz="1800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4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AAB9F-C3CE-45FE-93A3-C9A6D494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6" y="1402474"/>
            <a:ext cx="4008664" cy="29028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CF6A6A9-B204-4999-AEB3-29B2C7EDA373}"/>
              </a:ext>
            </a:extLst>
          </p:cNvPr>
          <p:cNvSpPr/>
          <p:nvPr/>
        </p:nvSpPr>
        <p:spPr>
          <a:xfrm>
            <a:off x="2687216" y="1716833"/>
            <a:ext cx="401217" cy="39188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7485A0-98D2-4770-9B7F-5F156A87CB5A}"/>
              </a:ext>
            </a:extLst>
          </p:cNvPr>
          <p:cNvSpPr/>
          <p:nvPr/>
        </p:nvSpPr>
        <p:spPr>
          <a:xfrm>
            <a:off x="3685591" y="2771245"/>
            <a:ext cx="497633" cy="4478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49046-6274-44D3-9BA3-7A7884355EFC}"/>
              </a:ext>
            </a:extLst>
          </p:cNvPr>
          <p:cNvSpPr/>
          <p:nvPr/>
        </p:nvSpPr>
        <p:spPr>
          <a:xfrm>
            <a:off x="4648140" y="2454004"/>
            <a:ext cx="329215" cy="31724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6827" y="1977530"/>
            <a:ext cx="34377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Iteratively looks at each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data point 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and assigns it to the closest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centroid,</a:t>
            </a:r>
          </a:p>
          <a:p>
            <a:pPr marL="925512" lvl="1" indent="-288925">
              <a:buSzPct val="50000"/>
            </a:pPr>
            <a:endParaRPr lang="en-AU" dirty="0">
              <a:latin typeface="Raleway" panose="020B0604020202020204" charset="0"/>
              <a:cs typeface="Raleway" panose="020B0604020202020204" charset="0"/>
            </a:endParaRP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Current clusters may receive or loose their members</a:t>
            </a:r>
          </a:p>
          <a:p>
            <a:pPr marL="925512" lvl="1" indent="-288925">
              <a:buSzPct val="50000"/>
            </a:pPr>
            <a:endParaRPr lang="en-AU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8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5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DC392-1F5E-41E9-8880-CF12F6DC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1" y="1465908"/>
            <a:ext cx="4008575" cy="2896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4887" y="1980403"/>
            <a:ext cx="3110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Re-calculate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mean (centroid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for each cluster based on the membership of the cluster</a:t>
            </a:r>
            <a:endParaRPr lang="en-AU" sz="1800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0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545300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800" dirty="0">
                <a:latin typeface="Arial" pitchFamily="-101" charset="0"/>
              </a:rPr>
              <a:t>Data </a:t>
            </a:r>
            <a:r>
              <a:rPr lang="en-AU" sz="1800" i="1" dirty="0"/>
              <a:t>D</a:t>
            </a:r>
            <a:r>
              <a:rPr lang="en-AU" sz="1800" dirty="0"/>
              <a:t> = {5, 19, 25, 21, 4, 1, 17, 23, 8, 7, 6, 10, 2, 20, 14, 11, 27, 9, 3, 16}</a:t>
            </a:r>
          </a:p>
          <a:p>
            <a:pPr lvl="1"/>
            <a:r>
              <a:rPr lang="en-AU" sz="1800" dirty="0"/>
              <a:t>Number of clusters: </a:t>
            </a:r>
            <a:r>
              <a:rPr lang="en-AU" sz="1800" i="1" dirty="0"/>
              <a:t>k</a:t>
            </a:r>
            <a:r>
              <a:rPr lang="en-AU" sz="1800" dirty="0"/>
              <a:t> = 3 </a:t>
            </a:r>
          </a:p>
          <a:p>
            <a:pPr lvl="1"/>
            <a:r>
              <a:rPr lang="en-AU" sz="1800" dirty="0"/>
              <a:t>Initial centroids: </a:t>
            </a:r>
            <a:r>
              <a:rPr lang="en-AU" sz="1800" i="1" dirty="0"/>
              <a:t>m</a:t>
            </a:r>
            <a:r>
              <a:rPr lang="en-AU" sz="1800" baseline="-25000" dirty="0"/>
              <a:t>1</a:t>
            </a:r>
            <a:r>
              <a:rPr lang="en-AU" sz="1800" dirty="0"/>
              <a:t>=6, </a:t>
            </a:r>
            <a:r>
              <a:rPr lang="en-AU" sz="1800" i="1" dirty="0"/>
              <a:t>m</a:t>
            </a:r>
            <a:r>
              <a:rPr lang="en-AU" sz="1800" baseline="-25000" dirty="0"/>
              <a:t>2</a:t>
            </a:r>
            <a:r>
              <a:rPr lang="en-AU" sz="1800" dirty="0"/>
              <a:t>=7, and </a:t>
            </a:r>
            <a:r>
              <a:rPr lang="en-AU" sz="1800" i="1" dirty="0"/>
              <a:t>m</a:t>
            </a:r>
            <a:r>
              <a:rPr lang="en-AU" sz="1800" baseline="-25000" dirty="0"/>
              <a:t>3</a:t>
            </a:r>
            <a:r>
              <a:rPr lang="en-AU" sz="1800" dirty="0"/>
              <a:t>=8 </a:t>
            </a:r>
            <a:endParaRPr lang="en-AU" dirty="0"/>
          </a:p>
          <a:p>
            <a:pPr lvl="1"/>
            <a:r>
              <a:rPr lang="en-AU" sz="1600" b="1" dirty="0">
                <a:solidFill>
                  <a:srgbClr val="008000"/>
                </a:solidFill>
              </a:rPr>
              <a:t>First Iteration</a:t>
            </a:r>
          </a:p>
          <a:p>
            <a:pPr lvl="2"/>
            <a:r>
              <a:rPr lang="en-AU" sz="1600" dirty="0"/>
              <a:t>Clusters: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={8, 9, 10, 11, 14, 16, 17, 19, 20, 21, 23, 25, 27} </a:t>
            </a:r>
          </a:p>
          <a:p>
            <a:pPr lvl="2"/>
            <a:r>
              <a:rPr lang="en-AU" sz="1600" dirty="0">
                <a:solidFill>
                  <a:srgbClr val="393938"/>
                </a:solidFill>
              </a:rPr>
              <a:t>Re-calculated centroids: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1</a:t>
            </a:r>
            <a:r>
              <a:rPr lang="en-AU" sz="1600" dirty="0">
                <a:solidFill>
                  <a:srgbClr val="393938"/>
                </a:solidFill>
              </a:rPr>
              <a:t>=3.5,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2</a:t>
            </a:r>
            <a:r>
              <a:rPr lang="en-AU" sz="1600" dirty="0">
                <a:solidFill>
                  <a:srgbClr val="393938"/>
                </a:solidFill>
              </a:rPr>
              <a:t>=7, and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3</a:t>
            </a:r>
            <a:r>
              <a:rPr lang="en-AU" sz="1600" dirty="0">
                <a:solidFill>
                  <a:srgbClr val="393938"/>
                </a:solidFill>
              </a:rPr>
              <a:t>=16.9 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5" y="3664144"/>
            <a:ext cx="7788468" cy="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405962" y="722837"/>
            <a:ext cx="7451197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5, 6}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={7}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={8, 9, 10, 11, 14, 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=3.5,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=7,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=16.9 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Second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={14, 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=8.5,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=20.2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1" y="3753394"/>
            <a:ext cx="8010655" cy="7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315871" y="659570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={14, 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=8.5,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=20.2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Third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11, 14}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=9.29,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3702654"/>
            <a:ext cx="8646006" cy="7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17.1	</a:t>
            </a:r>
            <a:r>
              <a:rPr lang="en-AU" sz="1400" dirty="0"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315871" y="659571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11, 14}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=9.29,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Fourth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5, 6}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={7, 8, 9, 10, 11, 14}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=3.5,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=9.83,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  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3698728"/>
            <a:ext cx="8742602" cy="7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643510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={7, 8, 9, 10, 11, 14}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=9.83,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Fifth Iteration</a:t>
            </a:r>
          </a:p>
          <a:p>
            <a:pPr lvl="2"/>
            <a:r>
              <a:rPr lang="en-AU" dirty="0"/>
              <a:t>No data movement from clusters (Process Terminated) </a:t>
            </a:r>
          </a:p>
          <a:p>
            <a:pPr>
              <a:buNone/>
            </a:pPr>
            <a:endParaRPr lang="en-AU" dirty="0"/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FB6CF-02BC-4430-BBF0-948889F0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500"/>
            <a:ext cx="9144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8165" y="796657"/>
                <a:ext cx="7620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Raleway" panose="020B0604020202020204" charset="0"/>
                  </a:rPr>
                  <a:t>One common measure is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Raleway" panose="020B0604020202020204" charset="0"/>
                  </a:rPr>
                  <a:t>sum of squared error (SSE)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i="1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i="1" dirty="0" smtClean="0">
                    <a:latin typeface="Raleway" panose="020B0604020202020204" charset="0"/>
                  </a:rPr>
                  <a:t>x </a:t>
                </a:r>
                <a:r>
                  <a:rPr lang="en-US" sz="1600" dirty="0" smtClean="0">
                    <a:latin typeface="Raleway" panose="020B0604020202020204" charset="0"/>
                  </a:rPr>
                  <a:t> 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600" dirty="0" smtClean="0">
                    <a:latin typeface="Raleway" panose="020B0604020202020204" charset="0"/>
                  </a:rPr>
                  <a:t>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600" dirty="0" smtClean="0">
                    <a:latin typeface="Raleway" panose="020B0604020202020204" charset="0"/>
                  </a:rPr>
                  <a:t> is the centroid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MY" sz="16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" y="796657"/>
                <a:ext cx="7620000" cy="2062103"/>
              </a:xfrm>
              <a:prstGeom prst="rect">
                <a:avLst/>
              </a:prstGeom>
              <a:blipFill>
                <a:blip r:embed="rId2"/>
                <a:stretch>
                  <a:fillRect l="-320" t="-888" b="-29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1" dirty="0" smtClean="0">
                <a:latin typeface="Raleway" panose="020B0604020202020204" charset="0"/>
              </a:rPr>
              <a:t>Evaluating K-Means Clusters</a:t>
            </a:r>
            <a:endParaRPr lang="en-MY" b="1" dirty="0">
              <a:latin typeface="Raleway" panose="020B0604020202020204" charset="0"/>
            </a:endParaRPr>
          </a:p>
          <a:p>
            <a:endParaRPr lang="en-MY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62" y="1213262"/>
            <a:ext cx="2944841" cy="982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081" y="2995448"/>
            <a:ext cx="339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How to calculate SSE?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" y="3354799"/>
            <a:ext cx="6311549" cy="7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7462" y="4069199"/>
            <a:ext cx="38414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1000" dirty="0"/>
              <a:t>Clusters: </a:t>
            </a:r>
          </a:p>
          <a:p>
            <a:pPr lvl="3"/>
            <a:r>
              <a:rPr lang="en-AU" sz="1000" i="1" dirty="0" smtClean="0"/>
              <a:t>C</a:t>
            </a:r>
            <a:r>
              <a:rPr lang="en-AU" sz="1000" baseline="-25000" dirty="0" smtClean="0"/>
              <a:t>1</a:t>
            </a:r>
            <a:r>
              <a:rPr lang="en-AU" sz="1000" dirty="0"/>
              <a:t>={1, 2, 3, 4, 5, 6}</a:t>
            </a:r>
          </a:p>
          <a:p>
            <a:pPr lvl="3"/>
            <a:r>
              <a:rPr lang="en-AU" sz="1000" i="1" dirty="0"/>
              <a:t>C</a:t>
            </a:r>
            <a:r>
              <a:rPr lang="en-AU" sz="1000" baseline="-25000" dirty="0"/>
              <a:t>2</a:t>
            </a:r>
            <a:r>
              <a:rPr lang="en-AU" sz="1000" dirty="0"/>
              <a:t>={7, 8, 9, 10, 11, 14}</a:t>
            </a:r>
          </a:p>
          <a:p>
            <a:pPr lvl="3"/>
            <a:r>
              <a:rPr lang="en-AU" sz="1000" i="1" dirty="0"/>
              <a:t>C</a:t>
            </a:r>
            <a:r>
              <a:rPr lang="en-AU" sz="1000" baseline="-25000" dirty="0"/>
              <a:t>3</a:t>
            </a:r>
            <a:r>
              <a:rPr lang="en-AU" sz="1000" dirty="0"/>
              <a:t>={16, 17, 19, 20, 21, 23, 25, 27} </a:t>
            </a:r>
          </a:p>
          <a:p>
            <a:pPr lvl="1"/>
            <a:r>
              <a:rPr lang="en-AU" sz="1000" dirty="0" smtClean="0">
                <a:solidFill>
                  <a:srgbClr val="393938"/>
                </a:solidFill>
              </a:rPr>
              <a:t>centroids</a:t>
            </a:r>
            <a:r>
              <a:rPr lang="en-AU" sz="1000" dirty="0">
                <a:solidFill>
                  <a:srgbClr val="393938"/>
                </a:solidFill>
              </a:rPr>
              <a:t>: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1</a:t>
            </a:r>
            <a:r>
              <a:rPr lang="en-AU" sz="1000" dirty="0">
                <a:solidFill>
                  <a:srgbClr val="393938"/>
                </a:solidFill>
              </a:rPr>
              <a:t>=3.5,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2</a:t>
            </a:r>
            <a:r>
              <a:rPr lang="en-AU" sz="1000" dirty="0">
                <a:solidFill>
                  <a:srgbClr val="393938"/>
                </a:solidFill>
              </a:rPr>
              <a:t>=9.83, and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3</a:t>
            </a:r>
            <a:r>
              <a:rPr lang="en-AU" sz="1000" dirty="0">
                <a:solidFill>
                  <a:srgbClr val="393938"/>
                </a:solidFill>
              </a:rPr>
              <a:t>=21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0139" y="2646162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2646162"/>
                <a:ext cx="762000" cy="561885"/>
              </a:xfrm>
              <a:prstGeom prst="rect">
                <a:avLst/>
              </a:prstGeom>
              <a:blipFill>
                <a:blip r:embed="rId5"/>
                <a:stretch>
                  <a:fillRect l="-83200" t="-134783" r="-93600" b="-18478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30139" y="3507314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3507314"/>
                <a:ext cx="762000" cy="561885"/>
              </a:xfrm>
              <a:prstGeom prst="rect">
                <a:avLst/>
              </a:prstGeom>
              <a:blipFill>
                <a:blip r:embed="rId6"/>
                <a:stretch>
                  <a:fillRect l="-83200" t="-133333" r="-93600" b="-18172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0139" y="4427322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4427322"/>
                <a:ext cx="762000" cy="561885"/>
              </a:xfrm>
              <a:prstGeom prst="rect">
                <a:avLst/>
              </a:prstGeom>
              <a:blipFill>
                <a:blip r:embed="rId7"/>
                <a:stretch>
                  <a:fillRect l="-83200" t="-134783" r="-93600" b="-18478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6403514" y="2995448"/>
            <a:ext cx="645872" cy="71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2978" y="3874651"/>
            <a:ext cx="645872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3890" y="4069199"/>
            <a:ext cx="555496" cy="54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7611139" y="3208047"/>
            <a:ext cx="275561" cy="2992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Plus 20"/>
          <p:cNvSpPr/>
          <p:nvPr/>
        </p:nvSpPr>
        <p:spPr>
          <a:xfrm>
            <a:off x="7628487" y="4028907"/>
            <a:ext cx="275561" cy="2992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46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2000" dirty="0"/>
              <a:t>The number of clusters </a:t>
            </a:r>
            <a:r>
              <a:rPr lang="en-AU" sz="2000" i="1" dirty="0"/>
              <a:t>k</a:t>
            </a:r>
            <a:r>
              <a:rPr lang="en-AU" sz="2000" dirty="0"/>
              <a:t> is predefined. The algorithm does not discover the ideal number of clusters. During the process, the number of clusters remains fixed – it does not shrink nor expand. </a:t>
            </a:r>
          </a:p>
          <a:p>
            <a:r>
              <a:rPr lang="en-AU" sz="2000" dirty="0"/>
              <a:t>The final composition of clusters is very sensitive to the choice of initial centroid values. Different initialisations may result in different final clusters composition. </a:t>
            </a: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0408A-F707-42A5-9DAC-416E1111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2785808"/>
            <a:ext cx="5312228" cy="16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357629" y="718050"/>
            <a:ext cx="8289231" cy="339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sz="1800" b="1" dirty="0"/>
              <a:t>Pros</a:t>
            </a:r>
            <a:endParaRPr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Simple and fast for low dimensional data (time complexity of K Means is linear i.e. O(n))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Scales to large data sets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Easily adapts to new data points</a:t>
            </a:r>
          </a:p>
          <a:p>
            <a:pPr marL="76200" lvl="0" indent="0">
              <a:buNone/>
            </a:pPr>
            <a:endParaRPr lang="en-AU" sz="1800" dirty="0"/>
          </a:p>
          <a:p>
            <a:pPr marL="76200" lvl="0" indent="0">
              <a:buNone/>
            </a:pPr>
            <a:r>
              <a:rPr lang="en-AU" sz="1800" dirty="0"/>
              <a:t> </a:t>
            </a:r>
            <a:r>
              <a:rPr lang="en-AU" sz="1800" b="1" dirty="0"/>
              <a:t>Cons</a:t>
            </a:r>
            <a:endParaRPr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 It will not identify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Restricted to data which has the notion of a centre (centroid)</a:t>
            </a:r>
            <a:r>
              <a:rPr lang="en-AU" sz="1400" dirty="0"/>
              <a:t/>
            </a:r>
            <a:br>
              <a:rPr lang="en-AU" sz="1400" dirty="0"/>
            </a:br>
            <a:endParaRPr sz="1400"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r>
              <a:rPr lang="en-AU" altLang="en-US" dirty="0"/>
              <a:t>: </a:t>
            </a:r>
            <a:r>
              <a:rPr lang="en-AU" dirty="0"/>
              <a:t>Pros and Cons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16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</a:t>
            </a:r>
            <a:endParaRPr lang="en-US" dirty="0">
              <a:latin typeface="Arial" charset="0"/>
            </a:endParaRPr>
          </a:p>
          <a:p>
            <a:pPr lvl="1"/>
            <a:r>
              <a:rPr lang="en-AU" sz="1600" dirty="0">
                <a:latin typeface="Arial" pitchFamily="-101" charset="0"/>
              </a:rPr>
              <a:t>Data </a:t>
            </a:r>
            <a:r>
              <a:rPr lang="en-AU" sz="1600" i="1" dirty="0"/>
              <a:t>D</a:t>
            </a:r>
            <a:r>
              <a:rPr lang="en-AU" sz="1600" dirty="0"/>
              <a:t> = {8, 11, 12, 14, 16, 17, 24, 28}</a:t>
            </a:r>
          </a:p>
          <a:p>
            <a:pPr lvl="1"/>
            <a:r>
              <a:rPr lang="en-AU" sz="1600" dirty="0"/>
              <a:t>Number of clusters: </a:t>
            </a:r>
            <a:r>
              <a:rPr lang="en-AU" sz="1600" i="1" dirty="0"/>
              <a:t>k</a:t>
            </a:r>
            <a:r>
              <a:rPr lang="en-AU" sz="1600" dirty="0"/>
              <a:t> = 3 </a:t>
            </a:r>
          </a:p>
          <a:p>
            <a:pPr lvl="1"/>
            <a:r>
              <a:rPr lang="en-AU" sz="1600" dirty="0"/>
              <a:t>Initial centroids: </a:t>
            </a:r>
            <a:r>
              <a:rPr lang="en-AU" sz="1600" i="1" dirty="0"/>
              <a:t>m</a:t>
            </a:r>
            <a:r>
              <a:rPr lang="en-AU" sz="1600" baseline="-25000" dirty="0"/>
              <a:t>1</a:t>
            </a:r>
            <a:r>
              <a:rPr lang="en-AU" sz="1600" dirty="0"/>
              <a:t>=11, </a:t>
            </a:r>
            <a:r>
              <a:rPr lang="en-AU" sz="1600" i="1" dirty="0"/>
              <a:t>m</a:t>
            </a:r>
            <a:r>
              <a:rPr lang="en-AU" sz="1600" baseline="-25000" dirty="0"/>
              <a:t>2</a:t>
            </a:r>
            <a:r>
              <a:rPr lang="en-AU" sz="1600" dirty="0"/>
              <a:t>=12, and </a:t>
            </a:r>
            <a:r>
              <a:rPr lang="en-AU" sz="1600" i="1" dirty="0"/>
              <a:t>m</a:t>
            </a:r>
            <a:r>
              <a:rPr lang="en-AU" sz="1600" baseline="-25000" dirty="0"/>
              <a:t>3</a:t>
            </a:r>
            <a:r>
              <a:rPr lang="en-AU" sz="1600" dirty="0"/>
              <a:t>=28</a:t>
            </a:r>
          </a:p>
          <a:p>
            <a:pPr lvl="1"/>
            <a:endParaRPr lang="en-AU" sz="1600" dirty="0"/>
          </a:p>
          <a:p>
            <a:pPr lvl="1"/>
            <a:r>
              <a:rPr lang="en-AU" sz="1600" dirty="0"/>
              <a:t>Use the </a:t>
            </a:r>
            <a:r>
              <a:rPr lang="en-AU" sz="1600" i="1" dirty="0"/>
              <a:t>k</a:t>
            </a:r>
            <a:r>
              <a:rPr lang="en-AU" sz="1600" dirty="0"/>
              <a:t>-means </a:t>
            </a:r>
            <a:r>
              <a:rPr lang="en-AU" sz="1600" i="1" dirty="0"/>
              <a:t>serial</a:t>
            </a:r>
            <a:r>
              <a:rPr lang="en-AU" sz="1600" dirty="0"/>
              <a:t> algorithm to cluster the data in three clusters </a:t>
            </a:r>
            <a:endParaRPr lang="en-US" sz="1600" dirty="0">
              <a:latin typeface="Arial" charset="0"/>
            </a:endParaRP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403DB-7981-4299-95F7-9170AD53CA2E}"/>
              </a:ext>
            </a:extLst>
          </p:cNvPr>
          <p:cNvSpPr/>
          <p:nvPr/>
        </p:nvSpPr>
        <p:spPr bwMode="auto">
          <a:xfrm>
            <a:off x="412200" y="753750"/>
            <a:ext cx="8319600" cy="36360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1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1" y="732593"/>
            <a:ext cx="6978869" cy="412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400" dirty="0"/>
              <a:t>As k increases, clusters become smaller.</a:t>
            </a:r>
          </a:p>
          <a:p>
            <a:r>
              <a:rPr lang="en-AU" sz="1400" dirty="0"/>
              <a:t>The neighbouring clusters become less distinct from one another.</a:t>
            </a:r>
          </a:p>
          <a:p>
            <a:pPr marL="76200" indent="0">
              <a:buNone/>
            </a:pPr>
            <a:r>
              <a:rPr lang="en-AU" sz="1400" dirty="0"/>
              <a:t>.</a:t>
            </a:r>
          </a:p>
          <a:p>
            <a:r>
              <a:rPr lang="en-AU" sz="1600" b="1" dirty="0"/>
              <a:t>How to choose an optimal k?</a:t>
            </a:r>
          </a:p>
          <a:p>
            <a:pPr lvl="1"/>
            <a:r>
              <a:rPr lang="en-AU" sz="1200" dirty="0"/>
              <a:t>Elbow Method</a:t>
            </a:r>
          </a:p>
          <a:p>
            <a:pPr lvl="2"/>
            <a:r>
              <a:rPr lang="en-AU" sz="1200" dirty="0" smtClean="0"/>
              <a:t>Plot sum </a:t>
            </a:r>
            <a:r>
              <a:rPr lang="en-AU" sz="1200" dirty="0"/>
              <a:t>of squared errors as a function of k (a scree plot</a:t>
            </a:r>
            <a:r>
              <a:rPr lang="en-AU" sz="1200" dirty="0" smtClean="0"/>
              <a:t>)</a:t>
            </a:r>
          </a:p>
          <a:p>
            <a:pPr lvl="2"/>
            <a:r>
              <a:rPr lang="en-US" sz="1200" dirty="0" smtClean="0"/>
              <a:t>Select </a:t>
            </a:r>
            <a:r>
              <a:rPr lang="en-US" sz="1200" dirty="0"/>
              <a:t>the value of k at the “elbow” </a:t>
            </a:r>
            <a:r>
              <a:rPr lang="en-US" sz="1200" dirty="0" err="1"/>
              <a:t>ie</a:t>
            </a:r>
            <a:r>
              <a:rPr lang="en-US" sz="1200" dirty="0"/>
              <a:t> the point after which the </a:t>
            </a:r>
            <a:r>
              <a:rPr lang="en-US" sz="1200" dirty="0" smtClean="0"/>
              <a:t>SSE </a:t>
            </a:r>
            <a:r>
              <a:rPr lang="en-US" sz="1200" dirty="0"/>
              <a:t>start decreasing in a linear fashion.</a:t>
            </a:r>
            <a:endParaRPr lang="en-AU" sz="1200" dirty="0"/>
          </a:p>
          <a:p>
            <a:pPr lvl="1"/>
            <a:r>
              <a:rPr lang="en-AU" sz="1200" dirty="0"/>
              <a:t>Silhouette analysis</a:t>
            </a:r>
          </a:p>
          <a:p>
            <a:pPr lvl="2"/>
            <a:r>
              <a:rPr lang="en-AU" sz="1200" dirty="0"/>
              <a:t>Measure of how close each point in one cluster is </a:t>
            </a:r>
            <a:r>
              <a:rPr lang="en-AU" sz="1200" dirty="0" smtClean="0"/>
              <a:t>compared to </a:t>
            </a:r>
            <a:r>
              <a:rPr lang="en-AU" sz="1200" dirty="0"/>
              <a:t>points in the neighbouring clusters and </a:t>
            </a:r>
            <a:r>
              <a:rPr lang="en-AU" sz="1200" dirty="0" smtClean="0"/>
              <a:t>provides </a:t>
            </a:r>
            <a:r>
              <a:rPr lang="en-AU" sz="1200" dirty="0"/>
              <a:t>a way to assess number of clusters. </a:t>
            </a:r>
            <a:endParaRPr lang="en-AU" sz="1200" dirty="0" smtClean="0"/>
          </a:p>
          <a:p>
            <a:pPr lvl="2"/>
            <a:r>
              <a:rPr lang="en-US" sz="1200" dirty="0"/>
              <a:t>If most </a:t>
            </a:r>
            <a:r>
              <a:rPr lang="en-US" sz="1200" dirty="0" smtClean="0"/>
              <a:t>points </a:t>
            </a:r>
            <a:r>
              <a:rPr lang="en-US" sz="1200" dirty="0"/>
              <a:t>have a high </a:t>
            </a:r>
            <a:r>
              <a:rPr lang="en-AU" sz="1200" dirty="0" smtClean="0"/>
              <a:t>silhouette </a:t>
            </a:r>
            <a:r>
              <a:rPr lang="en-US" sz="1200" dirty="0" smtClean="0"/>
              <a:t>value</a:t>
            </a:r>
            <a:r>
              <a:rPr lang="en-US" sz="1200" dirty="0"/>
              <a:t>, then the clustering configuration is appropriate. </a:t>
            </a:r>
            <a:endParaRPr lang="en-US" sz="1200" dirty="0" smtClean="0"/>
          </a:p>
          <a:p>
            <a:pPr lvl="2"/>
            <a:r>
              <a:rPr lang="en-US" sz="1200" dirty="0" smtClean="0"/>
              <a:t>If </a:t>
            </a:r>
            <a:r>
              <a:rPr lang="en-US" sz="1200" dirty="0"/>
              <a:t>many points have a low or negative value, then the clustering configuration may have too many or too few clusters.</a:t>
            </a:r>
            <a:endParaRPr lang="en-AU" sz="1200" dirty="0" smtClean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Finding Optimal number of the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A2C9E-7D44-440A-B7AD-297EAAEF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22" y="4348321"/>
            <a:ext cx="3677478" cy="597851"/>
          </a:xfrm>
          <a:prstGeom prst="rect">
            <a:avLst/>
          </a:prstGeom>
        </p:spPr>
      </p:pic>
      <p:pic>
        <p:nvPicPr>
          <p:cNvPr id="2050" name="Picture 2" descr="https://media.geeksforgeeks.org/wp-content/uploads/elbow_4.png">
            <a:extLst>
              <a:ext uri="{FF2B5EF4-FFF2-40B4-BE49-F238E27FC236}">
                <a16:creationId xmlns:a16="http://schemas.microsoft.com/office/drawing/2014/main" id="{2F02EF0E-C039-4B27-91D7-F2770DC3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0" y="666799"/>
            <a:ext cx="2921876" cy="160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E8E09-8304-482B-A1F5-6383774B155B}"/>
              </a:ext>
            </a:extLst>
          </p:cNvPr>
          <p:cNvSpPr/>
          <p:nvPr/>
        </p:nvSpPr>
        <p:spPr>
          <a:xfrm>
            <a:off x="6687416" y="2417861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leway" panose="020B0604020202020204" charset="0"/>
              </a:rPr>
              <a:t>optimal value for k = 4 </a:t>
            </a:r>
            <a:endParaRPr lang="en-GB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DEMO</a:t>
            </a:r>
          </a:p>
        </p:txBody>
      </p:sp>
      <p:pic>
        <p:nvPicPr>
          <p:cNvPr id="1026" name="Picture 2" descr="Request a Demo – Instaview365">
            <a:extLst>
              <a:ext uri="{FF2B5EF4-FFF2-40B4-BE49-F238E27FC236}">
                <a16:creationId xmlns:a16="http://schemas.microsoft.com/office/drawing/2014/main" id="{A7D26C98-8462-45CA-9FCF-6EB34D61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7" y="785037"/>
            <a:ext cx="6273346" cy="35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EA260C-530E-4BF4-B574-1BAE4A466430}"/>
              </a:ext>
            </a:extLst>
          </p:cNvPr>
          <p:cNvSpPr/>
          <p:nvPr/>
        </p:nvSpPr>
        <p:spPr>
          <a:xfrm>
            <a:off x="5494390" y="4396574"/>
            <a:ext cx="3649610" cy="31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https://instaview365.com/request-a-demo/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16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17.1</a:t>
            </a:r>
            <a:r>
              <a:rPr lang="en-AU" sz="1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  <p:extLst>
      <p:ext uri="{BB962C8B-B14F-4D97-AF65-F5344CB8AC3E}">
        <p14:creationId xmlns:p14="http://schemas.microsoft.com/office/powerpoint/2010/main" val="257840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79E5C-B2E9-43D9-8F4C-4518FF2AF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0" t="4172" b="1242"/>
          <a:stretch/>
        </p:blipFill>
        <p:spPr>
          <a:xfrm>
            <a:off x="4807618" y="999824"/>
            <a:ext cx="4112964" cy="3247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62560" y="1635565"/>
            <a:ext cx="4645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</a:rPr>
              <a:t>Create </a:t>
            </a:r>
            <a:r>
              <a:rPr lang="en-US" dirty="0">
                <a:latin typeface="Raleway" panose="020B0604020202020204" charset="0"/>
              </a:rPr>
              <a:t>parallelism from the beginning because of </a:t>
            </a:r>
            <a:r>
              <a:rPr lang="en-US" dirty="0" smtClean="0">
                <a:latin typeface="Raleway" panose="020B0604020202020204" charset="0"/>
              </a:rPr>
              <a:t>partitioning of the dataset</a:t>
            </a:r>
            <a:r>
              <a:rPr lang="en-US" dirty="0">
                <a:latin typeface="Raleway" panose="020B0604020202020204" charset="0"/>
              </a:rPr>
              <a:t>. </a:t>
            </a:r>
            <a:endParaRPr lang="en-U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604020202020204" charset="0"/>
              </a:rPr>
              <a:t>Data is partitioned into multiple </a:t>
            </a:r>
            <a:r>
              <a:rPr lang="en-US" dirty="0" smtClean="0">
                <a:latin typeface="Raleway" panose="020B0604020202020204" charset="0"/>
              </a:rPr>
              <a:t>partition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</a:rPr>
              <a:t>Each </a:t>
            </a:r>
            <a:r>
              <a:rPr lang="en-US" dirty="0">
                <a:latin typeface="Raleway" panose="020B0604020202020204" charset="0"/>
              </a:rPr>
              <a:t>processor will work independently to create three </a:t>
            </a:r>
            <a:r>
              <a:rPr lang="en-US" dirty="0" smtClean="0">
                <a:latin typeface="Raleway" panose="020B0604020202020204" charset="0"/>
              </a:rPr>
              <a:t>clusters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604020202020204" charset="0"/>
              </a:rPr>
              <a:t>T</a:t>
            </a:r>
            <a:r>
              <a:rPr lang="en-US" dirty="0" smtClean="0">
                <a:latin typeface="Raleway" panose="020B0604020202020204" charset="0"/>
              </a:rPr>
              <a:t>he </a:t>
            </a:r>
            <a:r>
              <a:rPr lang="en-US" dirty="0">
                <a:latin typeface="Raleway" panose="020B0604020202020204" charset="0"/>
              </a:rPr>
              <a:t>final clusters from each processor are </a:t>
            </a:r>
            <a:r>
              <a:rPr lang="en-US" dirty="0" smtClean="0">
                <a:latin typeface="Raleway" panose="020B0604020202020204" charset="0"/>
              </a:rPr>
              <a:t>respectively united</a:t>
            </a: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MY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sz="2000" dirty="0"/>
              <a:t>Supervised learning vs. unsupervised learning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to data 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Exploring the data to find some intrinsic structures in them. </a:t>
            </a:r>
            <a:endParaRPr lang="en-US" altLang="en-US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Machine Learning Fundamentals -</a:t>
            </a:r>
            <a:r>
              <a:rPr lang="en-US" altLang="en-US" dirty="0">
                <a:solidFill>
                  <a:srgbClr val="C00000"/>
                </a:solidFill>
              </a:rPr>
              <a:t> Revision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2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831" y="714962"/>
            <a:ext cx="3031596" cy="392095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4529799" y="714962"/>
            <a:ext cx="4614201" cy="4428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1" y="1232663"/>
            <a:ext cx="444851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Example: Data partitioning using round-robin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Initial centroids: 6, 7, 8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Each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processor will run </a:t>
            </a:r>
            <a:r>
              <a:rPr lang="en-US" sz="1300" dirty="0" err="1">
                <a:solidFill>
                  <a:srgbClr val="C00000"/>
                </a:solidFill>
                <a:latin typeface="Raleway" panose="020B0604020202020204" charset="0"/>
              </a:rPr>
              <a:t>k_Means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 locally </a:t>
            </a:r>
            <a:endParaRPr lang="en-US" sz="1300" dirty="0" smtClean="0">
              <a:solidFill>
                <a:srgbClr val="C00000"/>
              </a:solidFill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At the end of each iteration, info about sum &amp; count of data points in each local cluster is shared to calculate new centroid/mean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Data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does not move among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processors</a:t>
            </a:r>
            <a:r>
              <a:rPr lang="en-US" sz="1300" dirty="0" smtClean="0">
                <a:latin typeface="Raleway" panose="020B0604020202020204" charset="0"/>
              </a:rPr>
              <a:t> (it </a:t>
            </a:r>
            <a:r>
              <a:rPr lang="en-US" sz="1300" dirty="0">
                <a:latin typeface="Raleway" panose="020B0604020202020204" charset="0"/>
              </a:rPr>
              <a:t>stays where it was allocated </a:t>
            </a:r>
            <a:r>
              <a:rPr lang="en-US" sz="1300" dirty="0" smtClean="0">
                <a:latin typeface="Raleway" panose="020B0604020202020204" charset="0"/>
              </a:rPr>
              <a:t>initially)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Data move across clusters within same processor</a:t>
            </a:r>
            <a:endParaRPr lang="en-MY" sz="1300" dirty="0">
              <a:solidFill>
                <a:srgbClr val="C00000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082" y="725713"/>
            <a:ext cx="3031596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3876593" y="74958"/>
            <a:ext cx="5202936" cy="4993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60EBFD-2780-4F36-8DDA-E9569757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" y="1477007"/>
            <a:ext cx="3031596" cy="2189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001AC-DD51-4488-B6A3-44CAA0BDC2D8}"/>
              </a:ext>
            </a:extLst>
          </p:cNvPr>
          <p:cNvSpPr/>
          <p:nvPr/>
        </p:nvSpPr>
        <p:spPr>
          <a:xfrm>
            <a:off x="333774" y="3650518"/>
            <a:ext cx="329479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Raleway" panose="020B0604020202020204" charset="0"/>
              </a:rPr>
              <a:t>Cluster 1 = 1, 2, 3, 4, 5, 6</a:t>
            </a:r>
          </a:p>
          <a:p>
            <a:r>
              <a:rPr lang="en-GB" b="1" dirty="0">
                <a:latin typeface="Raleway" panose="020B0604020202020204" charset="0"/>
              </a:rPr>
              <a:t>Cluster 2 = 7, 8, 9, 10, 11, 14</a:t>
            </a:r>
          </a:p>
          <a:p>
            <a:r>
              <a:rPr lang="en-GB" b="1" dirty="0">
                <a:latin typeface="Raleway" panose="020B0604020202020204" charset="0"/>
              </a:rPr>
              <a:t>Cluster 3 = 16, 17, 19, 20, 21, 23, 25, 27</a:t>
            </a:r>
          </a:p>
        </p:txBody>
      </p:sp>
    </p:spTree>
    <p:extLst>
      <p:ext uri="{BB962C8B-B14F-4D97-AF65-F5344CB8AC3E}">
        <p14:creationId xmlns:p14="http://schemas.microsoft.com/office/powerpoint/2010/main" val="16691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 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F4A2B-1DE9-4ECC-AFD9-293D47E3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" r="2115"/>
          <a:stretch/>
        </p:blipFill>
        <p:spPr>
          <a:xfrm>
            <a:off x="4676574" y="837426"/>
            <a:ext cx="4244008" cy="338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1314" y="1624760"/>
            <a:ext cx="444851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Focuses on clusters partitioning</a:t>
            </a:r>
            <a:endParaRPr lang="en-US" sz="1300" dirty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Each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processor will work on a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particular target cluster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For example, from </a:t>
            </a:r>
            <a:r>
              <a:rPr lang="en-US" sz="1300" dirty="0">
                <a:latin typeface="Raleway" panose="020B0604020202020204" charset="0"/>
              </a:rPr>
              <a:t>the very beginning, processor 1 will produce only one cluster assigned to it, that is cluster 1.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Raleway" panose="020B0604020202020204" charset="0"/>
              </a:rPr>
              <a:t>During the iteration, the memberships of cluster </a:t>
            </a:r>
            <a:r>
              <a:rPr lang="en-US" sz="1300" dirty="0" smtClean="0">
                <a:latin typeface="Raleway" panose="020B0604020202020204" charset="0"/>
              </a:rPr>
              <a:t> </a:t>
            </a:r>
            <a:r>
              <a:rPr lang="en-US" sz="1300" dirty="0">
                <a:latin typeface="Raleway" panose="020B0604020202020204" charset="0"/>
              </a:rPr>
              <a:t>can change. </a:t>
            </a:r>
            <a:r>
              <a:rPr lang="en-US" sz="1300" dirty="0" smtClean="0">
                <a:latin typeface="Raleway" panose="020B0604020202020204" charset="0"/>
              </a:rPr>
              <a:t>-</a:t>
            </a:r>
            <a:r>
              <a:rPr lang="en-US" sz="1300" dirty="0" smtClean="0">
                <a:latin typeface="Raleway" panose="020B0604020202020204" charset="0"/>
                <a:sym typeface="Wingdings" panose="05000000000000000000" pitchFamily="2" charset="2"/>
              </a:rPr>
              <a:t>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  <a:sym typeface="Wingdings" panose="05000000000000000000" pitchFamily="2" charset="2"/>
              </a:rPr>
              <a:t>data movement across processors</a:t>
            </a:r>
          </a:p>
        </p:txBody>
      </p:sp>
    </p:spTree>
    <p:extLst>
      <p:ext uri="{BB962C8B-B14F-4D97-AF65-F5344CB8AC3E}">
        <p14:creationId xmlns:p14="http://schemas.microsoft.com/office/powerpoint/2010/main" val="1113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49961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94" y="1218360"/>
            <a:ext cx="4775035" cy="2855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5" y="1347753"/>
            <a:ext cx="428938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 panose="020B0604020202020204" charset="0"/>
              </a:rPr>
              <a:t>Example</a:t>
            </a:r>
            <a:r>
              <a:rPr lang="en-US" sz="1300" dirty="0">
                <a:latin typeface="Raleway" panose="020B0604020202020204" charset="0"/>
              </a:rPr>
              <a:t>: Data partitioning using </a:t>
            </a:r>
            <a:r>
              <a:rPr lang="en-US" sz="1300" dirty="0" smtClean="0">
                <a:latin typeface="Raleway" panose="020B0604020202020204" charset="0"/>
              </a:rPr>
              <a:t>round-robin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Each </a:t>
            </a:r>
            <a:r>
              <a:rPr lang="en-US" sz="1300" dirty="0">
                <a:latin typeface="Raleway" panose="020B0604020202020204" charset="0"/>
              </a:rPr>
              <a:t>processor is allocated only one cluster.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Three </a:t>
            </a:r>
            <a:r>
              <a:rPr lang="en-US" sz="1300" dirty="0">
                <a:latin typeface="Raleway" panose="020B0604020202020204" charset="0"/>
              </a:rPr>
              <a:t>initial means are distributed among the three processors, </a:t>
            </a:r>
            <a:endParaRPr lang="en-US" sz="1300" dirty="0" smtClean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  <a:sym typeface="Wingdings" panose="05000000000000000000" pitchFamily="2" charset="2"/>
              </a:rPr>
              <a:t>Data points may move from one processor to another </a:t>
            </a: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at each iteration to join a cluster in a different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processor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Since a cluster is processed by one processor, calculating the mean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is straightforward </a:t>
            </a: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because all the data points within a cluster are located at the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same processor</a:t>
            </a:r>
            <a:endParaRPr lang="en-US" sz="1300" dirty="0">
              <a:solidFill>
                <a:schemeClr val="tx1"/>
              </a:solidFill>
              <a:latin typeface="Raleway" panose="020B0604020202020204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1300" dirty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13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MY" sz="1300" dirty="0">
              <a:solidFill>
                <a:srgbClr val="C00000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60" y="1435633"/>
            <a:ext cx="5293462" cy="26382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D92EAF-3C6E-4160-AFC9-25A5B87DFD00}"/>
              </a:ext>
            </a:extLst>
          </p:cNvPr>
          <p:cNvSpPr/>
          <p:nvPr/>
        </p:nvSpPr>
        <p:spPr>
          <a:xfrm>
            <a:off x="178134" y="2901151"/>
            <a:ext cx="35709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latin typeface="Raleway" panose="020B0604020202020204" charset="0"/>
              </a:rPr>
              <a:t>Processor 1 cluster 1 = 1, 2, 3, 4, 5, 6</a:t>
            </a:r>
          </a:p>
          <a:p>
            <a:r>
              <a:rPr lang="pt-BR" b="1" dirty="0">
                <a:latin typeface="Raleway" panose="020B0604020202020204" charset="0"/>
              </a:rPr>
              <a:t>Processor 2 cluster 2 = 7, 8, 9, 10, 11, 14</a:t>
            </a:r>
          </a:p>
          <a:p>
            <a:r>
              <a:rPr lang="pt-BR" b="1" dirty="0">
                <a:latin typeface="Raleway" panose="020B0604020202020204" charset="0"/>
              </a:rPr>
              <a:t>Processor 3 cluster 3 = 16, 17, 19, 20, 21, 23, 25,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134" y="1830497"/>
            <a:ext cx="35709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dirty="0">
                <a:latin typeface="Raleway" panose="020B0604020202020204" charset="0"/>
              </a:rPr>
              <a:t>At the </a:t>
            </a:r>
            <a:r>
              <a:rPr lang="en-US" dirty="0" smtClean="0">
                <a:latin typeface="Raleway" panose="020B0604020202020204" charset="0"/>
              </a:rPr>
              <a:t>end, </a:t>
            </a:r>
            <a:r>
              <a:rPr lang="en-US" dirty="0">
                <a:latin typeface="Raleway" panose="020B0604020202020204" charset="0"/>
              </a:rPr>
              <a:t>the final cluster result is basically the union of all local clusters from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2622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>
                <a:latin typeface="Raleway"/>
                <a:ea typeface="Raleway"/>
                <a:cs typeface="Raleway"/>
                <a:sym typeface="Raleway"/>
              </a:rPr>
              <a:t>What have we learnt today?</a:t>
            </a:r>
          </a:p>
        </p:txBody>
      </p:sp>
      <p:sp>
        <p:nvSpPr>
          <p:cNvPr id="3" name="Google Shape;45;p10"/>
          <p:cNvSpPr txBox="1">
            <a:spLocks/>
          </p:cNvSpPr>
          <p:nvPr/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Partitional (k-means) to attain meaningful groups of data </a:t>
            </a:r>
          </a:p>
          <a:p>
            <a:pPr marL="457200" indent="-355600">
              <a:buClr>
                <a:schemeClr val="dk1"/>
              </a:buClr>
              <a:buSzPts val="2000"/>
              <a:buFont typeface="Raleway"/>
              <a:buChar char="▪"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Algorithmic</a:t>
            </a:r>
            <a:r>
              <a:rPr lang="en-US" sz="2000" baseline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examples for clustering of data</a:t>
            </a: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Finds groups (or clusters) of data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cluster comprises a number of “similar” objects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member is closer to another member within the same group than to a member of a different group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Groups have no category or label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Unsupervised learning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Clustering: an illustration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40" y="2107134"/>
            <a:ext cx="2782600" cy="230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081" y="3638550"/>
            <a:ext cx="3921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Definition:</a:t>
            </a:r>
          </a:p>
          <a:p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Membership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 of a data point</a:t>
            </a:r>
          </a:p>
          <a:p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- Indicates which cluster a point belong to</a:t>
            </a:r>
            <a:endParaRPr lang="en-MY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/>
              <a:t>Let’s see some real-life examples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Example 1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Cluster students based on their examination marks, gender, heights, nationality, etc</a:t>
            </a:r>
            <a:r>
              <a:rPr lang="en-US" altLang="en-US" dirty="0"/>
              <a:t>.</a:t>
            </a:r>
          </a:p>
          <a:p>
            <a:endParaRPr lang="en-US" altLang="en-US" dirty="0">
              <a:solidFill>
                <a:srgbClr val="3333CC"/>
              </a:solidFill>
            </a:endParaRPr>
          </a:p>
          <a:p>
            <a:r>
              <a:rPr lang="en-US" altLang="en-US" dirty="0">
                <a:solidFill>
                  <a:srgbClr val="3333CC"/>
                </a:solidFill>
              </a:rPr>
              <a:t>Example 2</a:t>
            </a:r>
            <a:r>
              <a:rPr lang="en-US" altLang="en-US" dirty="0"/>
              <a:t>: In marketing, segment customers according to their similarities</a:t>
            </a:r>
          </a:p>
          <a:p>
            <a:pPr lvl="1"/>
            <a:r>
              <a:rPr lang="en-US" altLang="en-US" dirty="0"/>
              <a:t>To do targeted marketing. 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3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9513" y="774899"/>
            <a:ext cx="4899991" cy="267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FF0000"/>
                </a:solidFill>
              </a:rPr>
              <a:t>Clustering is one of the most utilized machine learning techniques</a:t>
            </a:r>
            <a:r>
              <a:rPr lang="en-US" altLang="en-US" sz="14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sz="1400" dirty="0">
                <a:ea typeface="ＭＳ Ｐゴシック" panose="020B0600070205080204" pitchFamily="34" charset="-128"/>
              </a:rPr>
              <a:t>Used in almost every field, e.g., medicine</a:t>
            </a:r>
            <a:r>
              <a:rPr lang="en-US" altLang="zh-CN" sz="1400" dirty="0">
                <a:ea typeface="宋体" panose="02010600030101010101" pitchFamily="2" charset="-122"/>
              </a:rPr>
              <a:t>, psychology, botany, sociology, biology, </a:t>
            </a:r>
            <a:r>
              <a:rPr lang="en-US" altLang="ja-JP" sz="1400" dirty="0">
                <a:ea typeface="ＭＳ Ｐゴシック" panose="020B0600070205080204" pitchFamily="34" charset="-128"/>
              </a:rPr>
              <a:t>archeology</a:t>
            </a:r>
            <a:r>
              <a:rPr lang="en-US" altLang="zh-CN" sz="1400" dirty="0">
                <a:ea typeface="宋体" panose="02010600030101010101" pitchFamily="2" charset="-122"/>
              </a:rPr>
              <a:t>, marketing, insurance, libraries, etc.</a:t>
            </a:r>
            <a:r>
              <a:rPr lang="en-US" altLang="ja-JP" sz="1400" dirty="0">
                <a:ea typeface="ＭＳ Ｐゴシック" panose="020B0600070205080204" pitchFamily="34" charset="-128"/>
              </a:rPr>
              <a:t> </a:t>
            </a:r>
            <a:endParaRPr lang="en-US" altLang="ja-JP" sz="1400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sz="1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Most popular applications of clustering are: 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recommendation engines,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market segmentation,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social network analysis,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image segmentation,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anomaly </a:t>
            </a:r>
            <a:r>
              <a:rPr lang="en-AU" sz="1400" dirty="0" smtClean="0">
                <a:ea typeface="ＭＳ Ｐゴシック" panose="020B0600070205080204" pitchFamily="34" charset="-128"/>
              </a:rPr>
              <a:t>detection</a:t>
            </a:r>
            <a:endParaRPr lang="en-AU" sz="1400" dirty="0">
              <a:ea typeface="ＭＳ Ｐゴシック" panose="020B0600070205080204" pitchFamily="34" charset="-128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1" y="1302026"/>
            <a:ext cx="3116874" cy="2146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4800325"/>
            <a:ext cx="3289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 smtClean="0"/>
              <a:t>Image from: http</a:t>
            </a:r>
            <a:r>
              <a:rPr lang="en-MY" sz="1100" dirty="0"/>
              <a:t>://www.touchgraph.com/news</a:t>
            </a:r>
          </a:p>
        </p:txBody>
      </p:sp>
    </p:spTree>
    <p:extLst>
      <p:ext uri="{BB962C8B-B14F-4D97-AF65-F5344CB8AC3E}">
        <p14:creationId xmlns:p14="http://schemas.microsoft.com/office/powerpoint/2010/main" val="734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16" y="1254740"/>
            <a:ext cx="2950304" cy="233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96180" y="3772819"/>
            <a:ext cx="390473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Ting, Chee-Ming, et al. "Detecting Dynamic Community Structure in Functional Brain Networks Across Individuals: A Multilayer Approach."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IEEE </a:t>
            </a:r>
            <a:r>
              <a:rPr lang="en-US" sz="105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Trans 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Medical Imaging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(2020).</a:t>
            </a:r>
            <a:endParaRPr lang="en-MY" sz="1050" dirty="0"/>
          </a:p>
        </p:txBody>
      </p:sp>
      <p:sp>
        <p:nvSpPr>
          <p:cNvPr id="8" name="Google Shape;75;p17"/>
          <p:cNvSpPr txBox="1">
            <a:spLocks noGrp="1"/>
          </p:cNvSpPr>
          <p:nvPr>
            <p:ph type="body" idx="4294967295"/>
          </p:nvPr>
        </p:nvSpPr>
        <p:spPr>
          <a:xfrm>
            <a:off x="279082" y="16049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sz="2000" b="1" dirty="0" smtClean="0">
                <a:latin typeface="Raleway" panose="020B0604020202020204" charset="0"/>
                <a:cs typeface="Raleway" panose="020B0604020202020204" charset="0"/>
              </a:rPr>
              <a:t>Some Applications in Digital Health</a:t>
            </a:r>
            <a:endParaRPr lang="en-AU" sz="2000" b="1" dirty="0">
              <a:latin typeface="Raleway" panose="020B0604020202020204" charset="0"/>
              <a:cs typeface="Raleway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1" y="1544321"/>
            <a:ext cx="3608311" cy="23291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360" y="731520"/>
            <a:ext cx="363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Partitioning of brain regions into clusters (communities)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534247" y="946963"/>
            <a:ext cx="36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Partitioning of Heart sound signals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279082" y="3873501"/>
            <a:ext cx="446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Noman,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Fuad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-Hussain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Salleh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, Chee-Ming </a:t>
            </a:r>
            <a:r>
              <a:rPr lang="en-MY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Ting. 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"A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markov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-switching model approach to heart sound segmentation and classification." 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IEEE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Journal 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Biomedical 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and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Health Informatics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 24, no. 3 (2019</a:t>
            </a:r>
            <a:r>
              <a:rPr lang="en-MY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2302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105637" y="751347"/>
            <a:ext cx="6049236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2000" b="1" dirty="0">
                <a:solidFill>
                  <a:srgbClr val="800000"/>
                </a:solidFill>
                <a:latin typeface="Raleway" panose="020B0604020202020204" charset="0"/>
              </a:rPr>
              <a:t>Similarities Measures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Key factor in clustering is the similarity measure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Measure the degree of similarity between two objects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Distance measure: the shorter the </a:t>
            </a:r>
            <a:r>
              <a:rPr lang="en-AU" sz="1800" dirty="0" smtClean="0">
                <a:latin typeface="Raleway" panose="020B0604020202020204" charset="0"/>
              </a:rPr>
              <a:t>distance, </a:t>
            </a:r>
            <a:r>
              <a:rPr lang="en-AU" sz="1800" dirty="0">
                <a:latin typeface="Raleway" panose="020B0604020202020204" charset="0"/>
              </a:rPr>
              <a:t>the more similar are the two objects (zero distance means identical objects)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Euclidean Distance:</a:t>
            </a:r>
          </a:p>
          <a:p>
            <a:pPr marL="288925" indent="-288925">
              <a:buSzPct val="50000"/>
            </a:pPr>
            <a:endParaRPr lang="en-AU" dirty="0">
              <a:latin typeface="Raleway" panose="020B0604020202020204" charset="0"/>
            </a:endParaRPr>
          </a:p>
          <a:p>
            <a:pPr marL="288925" indent="-288925">
              <a:buSzPct val="50000"/>
            </a:pPr>
            <a:endParaRPr lang="en-AU" sz="2000" dirty="0">
              <a:latin typeface="Raleway" panose="020B0604020202020204" charset="0"/>
            </a:endParaRPr>
          </a:p>
          <a:p>
            <a:pPr marL="558800" lvl="1" indent="0">
              <a:lnSpc>
                <a:spcPct val="90000"/>
              </a:lnSpc>
              <a:buNone/>
            </a:pPr>
            <a:r>
              <a:rPr lang="en-US" altLang="ja-JP" sz="1800" dirty="0">
                <a:latin typeface="Raleway" panose="020B0604020202020204" charset="0"/>
                <a:ea typeface="ＭＳ Ｐゴシック" panose="020B0600070205080204" pitchFamily="34" charset="-128"/>
              </a:rPr>
              <a:t> </a:t>
            </a:r>
            <a:endParaRPr lang="en-US" altLang="en-US" sz="1800" dirty="0">
              <a:latin typeface="Raleway" panose="020B0604020202020204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>
              <a:latin typeface="Raleway" panose="020B0604020202020204" charset="0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2CFF-8544-4011-B5FF-03E9F702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771" y="3591788"/>
            <a:ext cx="3142095" cy="77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751348"/>
            <a:ext cx="3101010" cy="20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GB" dirty="0"/>
              <a:t>Clustering Techniques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AE1D-7342-435C-804E-8627B5C2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8" y="801867"/>
            <a:ext cx="5933659" cy="3225701"/>
          </a:xfrm>
        </p:spPr>
        <p:txBody>
          <a:bodyPr/>
          <a:lstStyle/>
          <a:p>
            <a:r>
              <a:rPr lang="en-GB" sz="1400" b="1" dirty="0" smtClean="0"/>
              <a:t>Goal of clustering:</a:t>
            </a:r>
          </a:p>
          <a:p>
            <a:pPr lvl="1"/>
            <a:r>
              <a:rPr lang="en-GB" sz="1400" dirty="0"/>
              <a:t>maximize intra-cluster similarity </a:t>
            </a:r>
            <a:r>
              <a:rPr lang="en-GB" sz="1400" dirty="0" smtClean="0"/>
              <a:t>&amp; minimize inter-cluster similarity</a:t>
            </a:r>
          </a:p>
          <a:p>
            <a:r>
              <a:rPr lang="en-GB" sz="1400" b="1" dirty="0" smtClean="0"/>
              <a:t>Hierarchical</a:t>
            </a:r>
            <a:r>
              <a:rPr lang="en-GB" sz="1400" i="1" dirty="0" smtClean="0"/>
              <a:t> </a:t>
            </a:r>
            <a:r>
              <a:rPr lang="en-GB" sz="1400" dirty="0" smtClean="0"/>
              <a:t>clustering</a:t>
            </a:r>
            <a:endParaRPr lang="en-GB" sz="1400" dirty="0"/>
          </a:p>
          <a:p>
            <a:pPr lvl="1"/>
            <a:r>
              <a:rPr lang="en-US" sz="1400" dirty="0"/>
              <a:t>Seeks to build a hierarchy of clusters</a:t>
            </a:r>
          </a:p>
          <a:p>
            <a:pPr lvl="1"/>
            <a:r>
              <a:rPr lang="en-US" sz="1400" dirty="0"/>
              <a:t>Strategies:</a:t>
            </a:r>
          </a:p>
          <a:p>
            <a:pPr lvl="2"/>
            <a:r>
              <a:rPr lang="en-GB" sz="1400" i="1" dirty="0"/>
              <a:t>Agglomerative</a:t>
            </a:r>
            <a:r>
              <a:rPr lang="en-GB" sz="1400" dirty="0"/>
              <a:t>: Bottom up approach</a:t>
            </a:r>
          </a:p>
          <a:p>
            <a:pPr lvl="2"/>
            <a:r>
              <a:rPr lang="en-GB" sz="1400" i="1" dirty="0"/>
              <a:t>Divisive</a:t>
            </a:r>
            <a:r>
              <a:rPr lang="en-GB" sz="1400" dirty="0"/>
              <a:t>: Top down approach.</a:t>
            </a:r>
          </a:p>
          <a:p>
            <a:r>
              <a:rPr lang="en-GB" sz="1400" b="1" dirty="0"/>
              <a:t>Partitional</a:t>
            </a:r>
            <a:r>
              <a:rPr lang="en-GB" sz="1400" i="1" dirty="0"/>
              <a:t> </a:t>
            </a:r>
            <a:r>
              <a:rPr lang="en-GB" sz="1400" dirty="0"/>
              <a:t>clustering</a:t>
            </a:r>
          </a:p>
          <a:p>
            <a:pPr lvl="1"/>
            <a:r>
              <a:rPr lang="en-US" sz="1400" dirty="0"/>
              <a:t>Partitions the data objects based on a clustering criterion.</a:t>
            </a:r>
          </a:p>
          <a:p>
            <a:pPr lvl="1"/>
            <a:r>
              <a:rPr lang="en-US" sz="1400" dirty="0"/>
              <a:t>Places the data objects into clusters to maximise </a:t>
            </a:r>
            <a:r>
              <a:rPr lang="en-US" sz="1400" dirty="0">
                <a:sym typeface="Arial"/>
              </a:rPr>
              <a:t>intra-cluster </a:t>
            </a:r>
            <a:r>
              <a:rPr lang="en-US" sz="1400" dirty="0" smtClean="0">
                <a:sym typeface="Arial"/>
              </a:rPr>
              <a:t>similarity.</a:t>
            </a:r>
          </a:p>
          <a:p>
            <a:pPr lvl="1"/>
            <a:r>
              <a:rPr lang="en-US" sz="1400" dirty="0" smtClean="0">
                <a:sym typeface="Arial"/>
              </a:rPr>
              <a:t>So that data </a:t>
            </a:r>
            <a:r>
              <a:rPr lang="en-US" sz="1400" dirty="0">
                <a:sym typeface="Arial"/>
              </a:rPr>
              <a:t>in a cluster are more similar to each other than to data in different clusters</a:t>
            </a:r>
            <a:endParaRPr lang="en-US" sz="1400" dirty="0"/>
          </a:p>
          <a:p>
            <a:pPr lvl="1"/>
            <a:endParaRPr lang="en-GB" dirty="0"/>
          </a:p>
        </p:txBody>
      </p:sp>
      <p:pic>
        <p:nvPicPr>
          <p:cNvPr id="1026" name="Picture 2" descr="Data preprocessing and unsupervised learning methods in Bioinformatics">
            <a:extLst>
              <a:ext uri="{FF2B5EF4-FFF2-40B4-BE49-F238E27FC236}">
                <a16:creationId xmlns:a16="http://schemas.microsoft.com/office/drawing/2014/main" id="{4177CB7C-957D-4943-B0E6-5767EFE6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3936"/>
            <a:ext cx="3124200" cy="23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19117</TotalTime>
  <Words>2027</Words>
  <Application>Microsoft Office PowerPoint</Application>
  <PresentationFormat>On-screen Show (16:9)</PresentationFormat>
  <Paragraphs>265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Noto Sans Symbols</vt:lpstr>
      <vt:lpstr>Wingdings</vt:lpstr>
      <vt:lpstr>Arial</vt:lpstr>
      <vt:lpstr>Cambria Math</vt:lpstr>
      <vt:lpstr>Raleway</vt:lpstr>
      <vt:lpstr>Tahoma</vt:lpstr>
      <vt:lpstr>宋体</vt:lpstr>
      <vt:lpstr>Arial Narrow</vt:lpstr>
      <vt:lpstr>ＭＳ Ｐゴシック</vt:lpstr>
      <vt:lpstr>Symbol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Ting Chee Ming</cp:lastModifiedBy>
  <cp:revision>129</cp:revision>
  <dcterms:modified xsi:type="dcterms:W3CDTF">2021-04-26T04:42:16Z</dcterms:modified>
</cp:coreProperties>
</file>