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24" r:id="rId3"/>
    <p:sldId id="346" r:id="rId4"/>
    <p:sldId id="345" r:id="rId5"/>
    <p:sldId id="357" r:id="rId6"/>
    <p:sldId id="344" r:id="rId7"/>
    <p:sldId id="347" r:id="rId8"/>
    <p:sldId id="354" r:id="rId9"/>
    <p:sldId id="355" r:id="rId10"/>
    <p:sldId id="356" r:id="rId11"/>
    <p:sldId id="352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0T23:53:13.9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7T20:28:28.371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BC86-3C92-420A-BCFD-0AAEC2894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CD668-8787-4D67-9D71-EEEC2E90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39B17-5B8C-4BD4-BB16-68B1ADFF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0E76-F28C-414E-BF1C-7908087B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1698-9187-4B58-945B-06CC36D1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5F26-628F-4DBF-868D-8E83E40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360C8-F95D-4794-8264-FBA086D2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EF5C-9963-40A6-9456-FF2882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6FAD-1A70-496E-B8F5-4488488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662C-2B49-467D-95AB-3DD03E8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7F6C7-6978-45A4-9378-C7E3A96C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BFB4-6AA9-4321-9D19-72A4B10D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B8A-8FAE-479F-A652-121A20D5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1991-581A-4FF5-8357-95723034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33A6-4497-4101-89E8-A40087AC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32391" y="2084852"/>
            <a:ext cx="5127221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32194" y="3512309"/>
            <a:ext cx="5127221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23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577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3F5E-A50D-466A-BD89-2D603F2F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32FA-908F-4519-A4C9-1F9CC310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BB05-165C-4737-A7FC-0A3D774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A2B2-D42C-452D-A13E-5F8F56C5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014C-5B87-4FDC-9E33-E86FB77A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F3C-CAA9-4532-8458-26366016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A536-A75F-4100-9D2E-F2F433CB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729D-0B82-4E94-A301-7375F702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6960-4EBE-43B7-B9FE-B6BCB9C0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4792-FE11-437D-96C2-195FF181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5050-02A7-42ED-BFEE-D2DF93E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DE7-83EC-4E48-B3BA-9526EA21F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A6BF-F499-4ACB-9DFA-BE8E7B7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2D8-D5AB-48F7-9B8C-5A34C48F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04DE-229A-46C5-9A1B-09CDEBB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51E8-8023-4535-8E6B-47223C9A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DC45-6EA5-42B3-86B4-52A6D18C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5D6B-1948-459B-9B91-8BBCE1B1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748E7-D7F3-4B37-960F-68136978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69AFE-D571-461D-9D0B-CDF64A3AD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A122B-DC49-4BBC-BB7A-9283C3F83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22CED-5D45-4CC6-A7D3-2C343E3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737C8-49B5-4CFF-AE00-D570BB8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B6463-4352-4600-A845-E196017E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DCA0-3CA6-413B-8A89-4216CA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E352D-A831-415F-95A1-8B2B83B4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76ECF-B445-4E03-90BA-957E511E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1459F-C177-46E1-8814-60D9654E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9D028-2B5D-48D1-952F-F36EBF51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95FD8-05B3-4F22-9287-9357B1D2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F8E9-61D0-4714-893F-C5272260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4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DC6-2CD3-434E-8BB3-A4B8B383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02AA-DB8B-426E-B07D-ED66AA9D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C2E2-FA7D-4276-84DF-5F011D29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56ED-03F0-4634-8FC8-97AAEF71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4F84-43E7-4BA9-B54F-580B895D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3591-BFBE-4EA5-9089-28EEECE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0827-A94C-432C-9D50-4554E6C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F9032-FEB5-4423-A664-4AC9F817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9DBF-A5A7-4058-857E-B9B71BB4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7895-807D-4966-9B6F-F3B850C2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E1D1-6AF5-4C0A-9101-5D1E53F7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4CAC-193B-44B0-AE1D-EFFD7C3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0BE1-1738-4987-8B69-DF5DDD71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5109-2227-4DDB-83AF-01740967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7C16-4BDE-4EB0-9EAD-9472FFB73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CF82-EA7D-4D8D-A912-2FAD57FD7FB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D716-04A2-4024-ADAA-22B15BA1D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CE49-2036-465D-A0C7-416EF748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1883-D9D1-4ACB-BF48-2527F99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47444" y="937899"/>
            <a:ext cx="12729328" cy="144016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맑은 고딕" pitchFamily="50" charset="-127"/>
              </a:rPr>
              <a:t>Neural population control via deep</a:t>
            </a:r>
          </a:p>
          <a:p>
            <a:pPr lvl="0"/>
            <a:r>
              <a:rPr lang="en-US" altLang="ko-KR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맑은 고딕" pitchFamily="50" charset="-127"/>
              </a:rPr>
              <a:t>image synthesis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44745" y="3556611"/>
            <a:ext cx="8544949" cy="13556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uk-UA" altLang="ko-KR" dirty="0"/>
              <a:t>Сахацький Костянтин</a:t>
            </a:r>
          </a:p>
          <a:p>
            <a:pPr>
              <a:spcBef>
                <a:spcPts val="0"/>
              </a:spcBef>
              <a:defRPr/>
            </a:pPr>
            <a:endParaRPr lang="uk-UA" altLang="ko-KR" dirty="0"/>
          </a:p>
          <a:p>
            <a:pPr>
              <a:spcBef>
                <a:spcPts val="0"/>
              </a:spcBef>
              <a:defRPr/>
            </a:pPr>
            <a:r>
              <a:rPr lang="uk-UA" altLang="ko-KR" dirty="0"/>
              <a:t>Студент 2го курсу магістратури, група ядерна енергетика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110549" y="6457890"/>
            <a:ext cx="195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17D90-7EED-4DFF-A2CA-F2C5A2F75D57}"/>
              </a:ext>
            </a:extLst>
          </p:cNvPr>
          <p:cNvSpPr txBox="1"/>
          <p:nvPr/>
        </p:nvSpPr>
        <p:spPr>
          <a:xfrm>
            <a:off x="-625033" y="2378060"/>
            <a:ext cx="1348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Bashivan</a:t>
            </a:r>
            <a:r>
              <a:rPr lang="fr-FR" i="1" dirty="0"/>
              <a:t> et al., Science 364, 453 (2019)</a:t>
            </a:r>
            <a:r>
              <a:rPr lang="fr-FR" sz="1600" i="1" dirty="0"/>
              <a:t> </a:t>
            </a:r>
            <a:br>
              <a:rPr lang="fr-FR" sz="1600" i="1" dirty="0"/>
            </a:br>
            <a:r>
              <a:rPr lang="en-US" i="1" dirty="0"/>
              <a:t>Department of Brain and Cognitive Sciences, </a:t>
            </a:r>
            <a:r>
              <a:rPr lang="en-US" i="1" dirty="0" err="1"/>
              <a:t>McGovernInstitute</a:t>
            </a:r>
            <a:r>
              <a:rPr lang="en-US" i="1" dirty="0"/>
              <a:t> for Brain Research, </a:t>
            </a:r>
          </a:p>
          <a:p>
            <a:pPr algn="ctr"/>
            <a:r>
              <a:rPr lang="en-US" i="1" dirty="0"/>
              <a:t>and Center for Brains, Minds, and Machines, Massachusetts Institute of Technology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Результати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one-hot activation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uk-U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1998-5475-4550-98FE-2129565B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49" y="2145212"/>
            <a:ext cx="7672702" cy="4401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752CD-3989-453D-BF89-ED5A93AF3A44}"/>
              </a:ext>
            </a:extLst>
          </p:cNvPr>
          <p:cNvSpPr txBox="1"/>
          <p:nvPr/>
        </p:nvSpPr>
        <p:spPr>
          <a:xfrm>
            <a:off x="447403" y="1660001"/>
            <a:ext cx="1129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uk-UA" dirty="0"/>
              <a:t>7% згенерованих зоображень генерували активність більший за ліміт визначений натуральними зоображенями</a:t>
            </a:r>
            <a:endParaRPr lang="en-US" dirty="0"/>
          </a:p>
          <a:p>
            <a:pPr algn="ctr"/>
            <a:r>
              <a:rPr lang="uk-UA" dirty="0"/>
              <a:t>причому інші промоніторені місця були по активності нижчі за максимум натуралістичних зоображень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9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Висновки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4B3DD-3841-4C94-B594-01EF8D2D6899}"/>
              </a:ext>
            </a:extLst>
          </p:cNvPr>
          <p:cNvSpPr txBox="1"/>
          <p:nvPr/>
        </p:nvSpPr>
        <p:spPr>
          <a:xfrm>
            <a:off x="345650" y="1652452"/>
            <a:ext cx="1150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За допомогою нейроної мережі типу </a:t>
            </a:r>
            <a:r>
              <a:rPr lang="en-US" dirty="0" err="1"/>
              <a:t>AlexNet</a:t>
            </a:r>
            <a:r>
              <a:rPr lang="uk-UA" dirty="0"/>
              <a:t> і моніторингу відгуку нейронів мозку приматів</a:t>
            </a:r>
            <a:r>
              <a:rPr lang="en-US" dirty="0"/>
              <a:t> </a:t>
            </a:r>
            <a:r>
              <a:rPr lang="uk-UA" dirty="0"/>
              <a:t>були згенеровані зоображення, що контролюють активність певних груп реальних нейронів 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Було показоно, що ці зоображення можуть успішно контролювати активність частини груп нейронів (39% для </a:t>
            </a:r>
            <a:r>
              <a:rPr lang="en-US" dirty="0"/>
              <a:t>stretch </a:t>
            </a:r>
            <a:r>
              <a:rPr lang="uk-UA" dirty="0"/>
              <a:t>і 57% для </a:t>
            </a:r>
            <a:r>
              <a:rPr lang="en-US" dirty="0"/>
              <a:t>one-hot activation</a:t>
            </a:r>
            <a:r>
              <a:rPr lang="uk-UA" dirty="0"/>
              <a:t> картинок давали відгук у цільових нейроних групах більший за ліміт за натуралістичними зообрженями</a:t>
            </a:r>
            <a:r>
              <a:rPr lang="en-US" dirty="0"/>
              <a:t>) </a:t>
            </a:r>
            <a:endParaRPr lang="ru-RU" dirty="0"/>
          </a:p>
          <a:p>
            <a:pPr algn="ctr"/>
            <a:endParaRPr lang="uk-UA" dirty="0"/>
          </a:p>
          <a:p>
            <a:pPr algn="ctr"/>
            <a:r>
              <a:rPr lang="uk-UA" dirty="0"/>
              <a:t>Таким чином продемонстровані неівазивний метод контролю активності нейронів мозку за допомогою нейроної мережі і також що штучні нейроні мережа можуть слугувати моделю реального мозку. Хоча є великий простір для покращення.</a:t>
            </a:r>
          </a:p>
        </p:txBody>
      </p:sp>
    </p:spTree>
    <p:extLst>
      <p:ext uri="{BB962C8B-B14F-4D97-AF65-F5344CB8AC3E}">
        <p14:creationId xmlns:p14="http://schemas.microsoft.com/office/powerpoint/2010/main" val="20493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Дякую за увагу!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A8C-D7C9-451C-B109-402B12DA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432"/>
            <a:ext cx="12192000" cy="59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1317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Обробка зоображення мозком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AD379-EBEE-4D57-91B3-0E9D21929421}"/>
              </a:ext>
            </a:extLst>
          </p:cNvPr>
          <p:cNvSpPr txBox="1"/>
          <p:nvPr/>
        </p:nvSpPr>
        <p:spPr>
          <a:xfrm>
            <a:off x="799292" y="1379146"/>
            <a:ext cx="485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Мозок приматів має 6 шарів реальних нейронів для обробки зоображення – створюются моделі для дослідження цього процесу зокрема за допомогою </a:t>
            </a:r>
            <a:r>
              <a:rPr lang="uk-UA" b="1" dirty="0"/>
              <a:t>нейроних мереж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96EAF-F9A6-48BA-854C-E0856658A2E7}"/>
              </a:ext>
            </a:extLst>
          </p:cNvPr>
          <p:cNvSpPr txBox="1"/>
          <p:nvPr/>
        </p:nvSpPr>
        <p:spPr>
          <a:xfrm>
            <a:off x="358333" y="2863351"/>
            <a:ext cx="5737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Труднощі такого підходу</a:t>
            </a:r>
            <a:r>
              <a:rPr lang="uk-UA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/>
              <a:t>складно зрозуміти нейрону мережу в деталях.  Кожна модель є «чорною скринькою», яку складно досліджувати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/>
              <a:t>Узагальнюча здатність цих моделей під питаням, оскільки для тестів використвуются схожі на навчальні візуальні стимули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9A7B8-29FF-4386-9A7C-2798F26A53BA}"/>
              </a:ext>
            </a:extLst>
          </p:cNvPr>
          <p:cNvSpPr txBox="1"/>
          <p:nvPr/>
        </p:nvSpPr>
        <p:spPr>
          <a:xfrm>
            <a:off x="358333" y="5418961"/>
            <a:ext cx="858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Питання</a:t>
            </a:r>
            <a:r>
              <a:rPr lang="uk-U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Чи можна використовувати такі моделі, незважаючи на неповне їх розуміння?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Наскільки точно моделі перебачають реальні відповіді мозку на візуальні образи?</a:t>
            </a:r>
            <a:endParaRPr lang="en-US" dirty="0"/>
          </a:p>
        </p:txBody>
      </p:sp>
      <p:pic>
        <p:nvPicPr>
          <p:cNvPr id="1026" name="Picture 2" descr="Картинки по запросу brain images processing with neural networks">
            <a:extLst>
              <a:ext uri="{FF2B5EF4-FFF2-40B4-BE49-F238E27FC236}">
                <a16:creationId xmlns:a16="http://schemas.microsoft.com/office/drawing/2014/main" id="{C9F87063-A147-4688-9B0B-842C77A7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3850"/>
            <a:ext cx="5737667" cy="38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Схема тесту контролю нейронів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58D4A8-3F97-4A4A-8F1A-8921F81B2CBF}"/>
              </a:ext>
            </a:extLst>
          </p:cNvPr>
          <p:cNvGrpSpPr/>
          <p:nvPr/>
        </p:nvGrpSpPr>
        <p:grpSpPr>
          <a:xfrm>
            <a:off x="1547148" y="3267163"/>
            <a:ext cx="9097701" cy="3590836"/>
            <a:chOff x="2173809" y="1548884"/>
            <a:chExt cx="7524750" cy="35755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4A2519-50E8-49DD-8976-8F6D6F89C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3809" y="1733550"/>
              <a:ext cx="7524750" cy="3390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C0F19-AB83-41A6-B564-1B43BA0B4007}"/>
                </a:ext>
              </a:extLst>
            </p:cNvPr>
            <p:cNvSpPr txBox="1"/>
            <p:nvPr/>
          </p:nvSpPr>
          <p:spPr>
            <a:xfrm>
              <a:off x="3275635" y="1696702"/>
              <a:ext cx="12153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dirty="0">
                  <a:solidFill>
                    <a:schemeClr val="bg1"/>
                  </a:solidFill>
                </a:rPr>
                <a:t>івфв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230834-D628-4544-8A8A-2E2A17D9CFC9}"/>
                </a:ext>
              </a:extLst>
            </p:cNvPr>
            <p:cNvSpPr txBox="1"/>
            <p:nvPr/>
          </p:nvSpPr>
          <p:spPr>
            <a:xfrm>
              <a:off x="4377461" y="1548884"/>
              <a:ext cx="12153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dirty="0">
                  <a:solidFill>
                    <a:schemeClr val="bg1"/>
                  </a:solidFill>
                </a:rPr>
                <a:t>івфв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DAB066-552D-4143-B40B-F203BEE2B8DF}"/>
              </a:ext>
            </a:extLst>
          </p:cNvPr>
          <p:cNvSpPr txBox="1"/>
          <p:nvPr/>
        </p:nvSpPr>
        <p:spPr>
          <a:xfrm>
            <a:off x="-1" y="1235838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1. Нейрона мережа</a:t>
            </a:r>
            <a:r>
              <a:rPr lang="en-US" dirty="0"/>
              <a:t> (</a:t>
            </a:r>
            <a:r>
              <a:rPr lang="ru-RU" dirty="0"/>
              <a:t>типу </a:t>
            </a:r>
            <a:r>
              <a:rPr lang="en-US" dirty="0" err="1"/>
              <a:t>AlexNet</a:t>
            </a:r>
            <a:r>
              <a:rPr lang="en-US" dirty="0"/>
              <a:t>)</a:t>
            </a:r>
            <a:r>
              <a:rPr lang="uk-UA" dirty="0"/>
              <a:t> була натренована на великій кількості реалістичних зоображень з лейблами</a:t>
            </a:r>
          </a:p>
          <a:p>
            <a:pPr algn="ctr"/>
            <a:r>
              <a:rPr lang="en-US" dirty="0"/>
              <a:t>[ImageNet – 3.2 </a:t>
            </a:r>
            <a:r>
              <a:rPr lang="uk-UA" dirty="0"/>
              <a:t>міліон зоображень</a:t>
            </a:r>
            <a:r>
              <a:rPr lang="en-US" dirty="0"/>
              <a:t>]</a:t>
            </a:r>
            <a:endParaRPr lang="uk-UA" dirty="0"/>
          </a:p>
          <a:p>
            <a:pPr algn="ctr"/>
            <a:r>
              <a:rPr lang="uk-UA" dirty="0"/>
              <a:t>2. До 3 макак-резусів під</a:t>
            </a:r>
            <a:r>
              <a:rPr lang="en-US" dirty="0"/>
              <a:t>’</a:t>
            </a:r>
            <a:r>
              <a:rPr lang="uk-UA" dirty="0"/>
              <a:t>єднали 107 електродів для сканування активності (</a:t>
            </a:r>
            <a:r>
              <a:rPr lang="en-US" dirty="0"/>
              <a:t>fire rate)</a:t>
            </a:r>
            <a:r>
              <a:rPr lang="uk-UA" dirty="0"/>
              <a:t> нейронів зорової кори</a:t>
            </a:r>
            <a:r>
              <a:rPr lang="en-US" dirty="0"/>
              <a:t> V4</a:t>
            </a:r>
            <a:r>
              <a:rPr lang="uk-UA" dirty="0"/>
              <a:t>.</a:t>
            </a:r>
          </a:p>
          <a:p>
            <a:pPr algn="ctr"/>
            <a:r>
              <a:rPr lang="uk-UA" dirty="0"/>
              <a:t>Мережі та мавпам показували набір картинок (640 зоображень) під час чого</a:t>
            </a:r>
          </a:p>
          <a:p>
            <a:pPr algn="ctr"/>
            <a:r>
              <a:rPr lang="uk-UA" dirty="0"/>
              <a:t>находилась кореляція між виходом нейронів штучної нейроної мережі та активністю реальних нейронів</a:t>
            </a:r>
          </a:p>
          <a:p>
            <a:pPr algn="ctr"/>
            <a:r>
              <a:rPr lang="uk-UA" dirty="0"/>
              <a:t>3. За допомогою виявленої модель взаємозвязку генерувалися зоображень, що мали активувати певні групи нейронів </a:t>
            </a:r>
          </a:p>
          <a:p>
            <a:pPr algn="ctr"/>
            <a:r>
              <a:rPr lang="uk-UA" dirty="0"/>
              <a:t>4. Ці зоображення показувалися тестованим мавпам (макаки-резуси) і визначось, чи активність відповідає передбаченю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Відгук місця моніторингу нейроної активності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E645F-63F7-42B8-841A-6863303F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65" y="1597306"/>
            <a:ext cx="4319270" cy="44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87438" y="28111"/>
            <a:ext cx="12581681" cy="1583948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Побудова взаємозвязку між реальними</a:t>
            </a:r>
          </a:p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нейронами та штучними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6F03C-D443-4410-8EDB-91752ECC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1" y="1676411"/>
            <a:ext cx="5630526" cy="3739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466CB-57CD-4A0E-A7DF-3DE8A9C5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03" y="5680094"/>
            <a:ext cx="18288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47934-93B4-45E9-B2A6-5D18AFE0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25" y="6232137"/>
            <a:ext cx="233362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12C5C-E7FA-42B2-A6CD-951755B42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538" y="5680094"/>
            <a:ext cx="235267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8DC24-806D-40E7-870A-F72072C29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83" y="2931590"/>
            <a:ext cx="3952875" cy="80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4FD87-21A1-4AE5-8282-FFE19931E51F}"/>
              </a:ext>
            </a:extLst>
          </p:cNvPr>
          <p:cNvSpPr txBox="1"/>
          <p:nvPr/>
        </p:nvSpPr>
        <p:spPr>
          <a:xfrm>
            <a:off x="252984" y="1921398"/>
            <a:ext cx="535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Активність нейронів повязана лінійною</a:t>
            </a:r>
            <a:endParaRPr lang="en-US" dirty="0"/>
          </a:p>
          <a:p>
            <a:pPr algn="ctr"/>
            <a:r>
              <a:rPr lang="uk-UA" dirty="0"/>
              <a:t> комбінацією з виходомами (</a:t>
            </a:r>
            <a:r>
              <a:rPr lang="fr-FR" dirty="0" err="1"/>
              <a:t>features</a:t>
            </a:r>
            <a:r>
              <a:rPr lang="en-US" dirty="0"/>
              <a:t>)</a:t>
            </a:r>
            <a:r>
              <a:rPr lang="uk-UA" dirty="0"/>
              <a:t> з шару </a:t>
            </a:r>
            <a:r>
              <a:rPr lang="en-US" dirty="0"/>
              <a:t>Conv3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DCE15-E40D-44FA-B85B-27F68C728DC6}"/>
              </a:ext>
            </a:extLst>
          </p:cNvPr>
          <p:cNvSpPr txBox="1"/>
          <p:nvPr/>
        </p:nvSpPr>
        <p:spPr>
          <a:xfrm>
            <a:off x="1044676" y="3741215"/>
            <a:ext cx="376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learnable spatial mask - </a:t>
            </a:r>
            <a:r>
              <a:rPr lang="en-US" dirty="0" err="1"/>
              <a:t>Ws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mixing pointwise convolution - </a:t>
            </a:r>
            <a:r>
              <a:rPr lang="en-US" dirty="0" err="1"/>
              <a:t>Ws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0EBB8-9E17-41EE-8912-A19D37AD5D8C}"/>
              </a:ext>
            </a:extLst>
          </p:cNvPr>
          <p:cNvSpPr txBox="1"/>
          <p:nvPr/>
        </p:nvSpPr>
        <p:spPr>
          <a:xfrm>
            <a:off x="252984" y="5172375"/>
            <a:ext cx="521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Щоб отримати коефіціенти, експерементальні дані</a:t>
            </a:r>
          </a:p>
          <a:p>
            <a:pPr algn="ctr"/>
            <a:r>
              <a:rPr lang="uk-UA" dirty="0"/>
              <a:t> апроксимували методом регресії Ріджа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3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Пошук картинок для активації груп нейронів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02F78-BB38-4227-AA98-FF10FEF5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6" y="2372335"/>
            <a:ext cx="9683248" cy="4284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F1FEC-2C87-4642-9594-58617DFEE4C9}"/>
              </a:ext>
            </a:extLst>
          </p:cNvPr>
          <p:cNvSpPr txBox="1"/>
          <p:nvPr/>
        </p:nvSpPr>
        <p:spPr>
          <a:xfrm>
            <a:off x="195859" y="1018389"/>
            <a:ext cx="118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Ініціалізувалась рандомна картинка, розраховувався градіент використовуючі дані нейроної мережі та моделі регресії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9FC57-016B-43F2-A3A5-F8B2958CDA6E}"/>
              </a:ext>
            </a:extLst>
          </p:cNvPr>
          <p:cNvSpPr txBox="1"/>
          <p:nvPr/>
        </p:nvSpPr>
        <p:spPr>
          <a:xfrm>
            <a:off x="74439" y="1434553"/>
            <a:ext cx="562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Значення пікселів змінювались так, щоб максимізувати</a:t>
            </a:r>
          </a:p>
          <a:p>
            <a:pPr algn="ctr"/>
            <a:r>
              <a:rPr lang="uk-UA" dirty="0"/>
              <a:t> значення активності певної групи нейронів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A8C2B-D36C-440A-9366-FF3C6636331D}"/>
              </a:ext>
            </a:extLst>
          </p:cNvPr>
          <p:cNvSpPr txBox="1"/>
          <p:nvPr/>
        </p:nvSpPr>
        <p:spPr>
          <a:xfrm>
            <a:off x="5822592" y="1390138"/>
            <a:ext cx="562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Значення пікселів змінювались так, щоб максимізувати</a:t>
            </a:r>
          </a:p>
          <a:p>
            <a:pPr algn="ctr"/>
            <a:r>
              <a:rPr lang="uk-UA" dirty="0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03912-2A8C-4C15-BAA5-0EAB508F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92" y="1700602"/>
            <a:ext cx="2397166" cy="671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B2A42C-4557-4686-9760-F559600295F8}"/>
                  </a:ext>
                </a:extLst>
              </p:cNvPr>
              <p:cNvSpPr txBox="1"/>
              <p:nvPr/>
            </p:nvSpPr>
            <p:spPr>
              <a:xfrm>
                <a:off x="7941736" y="1785782"/>
                <a:ext cx="3820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uk-UA" dirty="0"/>
                  <a:t>активність таргетної групи нейронів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B2A42C-4557-4686-9760-F5596002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36" y="1785782"/>
                <a:ext cx="382086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Успішні результати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stretch-activation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uk-U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595DF0-B47A-41BB-A376-3BCC6F582D4A}"/>
              </a:ext>
            </a:extLst>
          </p:cNvPr>
          <p:cNvGrpSpPr/>
          <p:nvPr/>
        </p:nvGrpSpPr>
        <p:grpSpPr>
          <a:xfrm>
            <a:off x="2900411" y="1689102"/>
            <a:ext cx="6391178" cy="5076435"/>
            <a:chOff x="2897438" y="1605246"/>
            <a:chExt cx="6397123" cy="52527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A0C1C0-D6B7-4ADC-8B86-762CFBED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7438" y="1605246"/>
              <a:ext cx="6397123" cy="516029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A4BDCC-099B-4E35-8D60-1E0E0A7D604F}"/>
                </a:ext>
              </a:extLst>
            </p:cNvPr>
            <p:cNvSpPr txBox="1"/>
            <p:nvPr/>
          </p:nvSpPr>
          <p:spPr>
            <a:xfrm>
              <a:off x="3044143" y="6488668"/>
              <a:ext cx="538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01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Результати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stretch-activation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uk-U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7CCA5-98D0-4A2C-A919-A5C3F759ADEB}"/>
              </a:ext>
            </a:extLst>
          </p:cNvPr>
          <p:cNvGrpSpPr/>
          <p:nvPr/>
        </p:nvGrpSpPr>
        <p:grpSpPr>
          <a:xfrm>
            <a:off x="441767" y="2214527"/>
            <a:ext cx="11308466" cy="3839032"/>
            <a:chOff x="1188239" y="2318700"/>
            <a:chExt cx="9815522" cy="35033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D42981-13FE-4ED2-BB69-4929925B4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239" y="2318700"/>
              <a:ext cx="9815522" cy="35033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5B39B1-9261-498B-8A5C-867D38282D21}"/>
                </a:ext>
              </a:extLst>
            </p:cNvPr>
            <p:cNvSpPr txBox="1"/>
            <p:nvPr/>
          </p:nvSpPr>
          <p:spPr>
            <a:xfrm>
              <a:off x="7860977" y="2318700"/>
              <a:ext cx="481387" cy="3569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DB3F0C-EC13-4028-8A2D-7F4A4212B9FA}"/>
              </a:ext>
            </a:extLst>
          </p:cNvPr>
          <p:cNvSpPr txBox="1"/>
          <p:nvPr/>
        </p:nvSpPr>
        <p:spPr>
          <a:xfrm>
            <a:off x="814691" y="1352871"/>
            <a:ext cx="1122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39 % згенерованих зоображень генерували активнисть більшу за ліміт визначений натуральними зоображенями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Результати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one-hot activation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uk-U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753AF-6AA7-4D71-8FF7-E9F5AD3D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917701"/>
            <a:ext cx="11007995" cy="39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504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71</cp:revision>
  <dcterms:created xsi:type="dcterms:W3CDTF">2019-11-10T14:27:18Z</dcterms:created>
  <dcterms:modified xsi:type="dcterms:W3CDTF">2019-11-20T21:37:00Z</dcterms:modified>
</cp:coreProperties>
</file>