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A4DC9-AAB4-464D-9F49-DAA85AAADBDC}" type="datetimeFigureOut">
              <a:rPr lang="en-US" smtClean="0"/>
              <a:t>6/10/22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97128-ECBA-8B47-8E83-3DC56AD02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32BF-A356-38F4-3B14-FEA5C672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BF310-51EA-4B96-06B9-C4B6A0D48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2297-5AD3-4BF2-FD28-9FAC613A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CAFB-CAFF-194D-8D90-216980A48CE1}" type="datetime1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7117-9A01-5A08-0C43-8899D074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A676-C1C6-AA9C-C8EC-F711D87F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9A3A-3A2D-BD1A-47CD-8CCE057C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977B4-91DD-89C1-6A2B-4B7524DE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4E59-5861-752E-66CA-B8F5AD99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E1E2-43B3-FF4C-A899-8DE2E23D290C}" type="datetime1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D93-74A2-082A-D960-14035A8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0356-7F2C-C870-EC30-068EF353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F28D3-8B8E-200C-4B17-1322522FD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B4CF8-44CD-5648-FA49-B577E1B52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5247F-7250-D68B-7388-147B403A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F9B8A-276B-8B4F-A0D6-251F8E0BAB8A}" type="datetime1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FD4D-AD1C-3F40-E0E4-8711561D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38A1-C595-B60B-C127-73BDE4F8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6B7-AE46-B1B2-C33E-2ED359FD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E1045-0B8B-398B-53BA-721F485B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6AE8-CAC1-150B-98D4-33E77A6F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759B-3E1C-2941-B55E-BAD723B350E7}" type="datetime1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32BA-E9C0-33A5-C6CE-A0257A9C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2F8D7-C41E-2C84-FB6E-5D1F5F77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6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ECAA-C3F7-72FF-C902-1D027C66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FCD7-CBF5-2AAE-65DC-65056BD8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497EB-0B97-C639-317B-DAF20C08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EA87-95EE-C342-8E8B-236DF8BCC8EE}" type="datetime1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481A-2152-BFBA-2619-517190F5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72B2-3469-C4C1-7FC0-EB5163DF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3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204C-2A51-5767-E1C8-D07D7F91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B517D-4CA1-D339-5977-1ED9A6878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8EE1F-A958-AF68-D160-B1006802C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0039-58A3-6EE8-B82B-F1676BCE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D562-808B-A048-869D-C4F62B80C9EF}" type="datetime1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4BD2F-5588-9AD6-560D-EC08BC84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FC388-C0C9-EA1C-83D3-5E16FE2C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7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2B2E-3F56-1E80-17CE-63C86A16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99B6D-75D6-186E-52CE-8FDDC7DC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1E634-2C8A-DFB3-21B1-87CD92F2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E0CCB-DD1F-778C-AFF0-48179C5C5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B327D-7A78-4C12-8163-ADD6A022D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C31A1-3767-2420-1F89-079EEF40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1FE4-C8A4-704D-98AD-D26AA3F116FC}" type="datetime1">
              <a:rPr lang="en-US" smtClean="0"/>
              <a:t>6/10/22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61582-DF24-16FE-7CBC-3B960D21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283B0-5E34-E8E8-C35D-DD74B1F2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3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6E3E-B9E1-30C0-1327-1A50AE94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DC82E-65DD-BBE4-508E-7033CCB0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7509E-2EEC-1E4C-8A33-078826819FE6}" type="datetime1">
              <a:rPr lang="en-US" smtClean="0"/>
              <a:t>6/10/22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733CD-5ED4-0BC4-FD1E-8171F0B3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AC44F-B51E-7322-6A2A-FA6D9CFF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8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202C2-EC73-77DC-95D1-6118584C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C67C-AB5B-0340-87BC-32BBC6AC4C74}" type="datetime1">
              <a:rPr lang="en-US" smtClean="0"/>
              <a:t>6/10/22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64F57-7C62-5CAC-0A6E-8F850166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242A-5B76-50F0-6CE1-907F3E66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C579-40D9-8442-154C-C0FF3C6F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EA49-4804-0DBD-1586-7B525D88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BEC19-12D6-8130-8C71-FEB260C84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52917-2912-D77B-916C-390D6A79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D73B-2BFB-C74B-9F9F-DC66F14EF5F0}" type="datetime1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CA973-2A71-9B18-A829-8AEC6DC8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97E75-8D18-BB37-DE9E-6F24C0CF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5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DF7E-2BFE-9B53-2272-EB96E69C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42485-DCC3-E8AD-4B26-DD4720289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E8995-D90C-1E44-6346-A20D4E84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0C87D-7C06-50D1-2B95-845486F6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8AFB0-5C08-5D46-8BA9-134C01566F4C}" type="datetime1">
              <a:rPr lang="en-US" smtClean="0"/>
              <a:t>6/10/22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EF4CE-57FD-F744-09DB-CA7AFAF0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E507-9946-43AF-6632-935916AF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9743F-506B-79DB-EB41-131F459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7D320-17A4-BC04-2BE4-8BDCC7F0E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3D5D-966B-2AF2-418C-479C82F45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89EC5-E279-C044-AC5F-3FA9148550D9}" type="datetime1">
              <a:rPr lang="en-US" smtClean="0"/>
              <a:t>6/10/22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C4A25-23E1-70D3-07E5-65F822AAD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A54E8-C41C-C675-D1BE-C74ED97F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62454-4A87-0242-A83D-722734C4E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9A01-D057-6402-E31F-5BE19053C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Data Analysis Part II:</a:t>
            </a:r>
            <a:br>
              <a:rPr lang="en-US" dirty="0"/>
            </a:br>
            <a:r>
              <a:rPr lang="en-US" dirty="0"/>
              <a:t>Calibration and Imaging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F0799-A82A-B439-8814-A2A8E5475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384254" cy="2508831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err="1"/>
              <a:t>Zhilei</a:t>
            </a:r>
            <a:r>
              <a:rPr lang="en-US" sz="3400" dirty="0"/>
              <a:t> Xu</a:t>
            </a:r>
          </a:p>
          <a:p>
            <a:r>
              <a:rPr lang="en-US" sz="3400" dirty="0"/>
              <a:t>MIT</a:t>
            </a:r>
          </a:p>
          <a:p>
            <a:endParaRPr lang="en-US" sz="3400" dirty="0"/>
          </a:p>
          <a:p>
            <a:r>
              <a:rPr lang="en-US" sz="3400" dirty="0"/>
              <a:t>CHAMP Bootcamp</a:t>
            </a:r>
          </a:p>
          <a:p>
            <a:r>
              <a:rPr lang="en-US" sz="3400" dirty="0"/>
              <a:t>June 10, 2022</a:t>
            </a:r>
          </a:p>
          <a:p>
            <a:r>
              <a:rPr lang="en-US" sz="3400" dirty="0"/>
              <a:t>University of Pennsylvania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B210C-8FF8-965C-E159-E58AFE19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64" y="388518"/>
            <a:ext cx="2702766" cy="22878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F6F56-3A95-A633-5CEA-BA4FB24C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1C0C54-8FB4-5A1D-CFDC-6F61433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HERA Calibration Exploration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ED424-6E05-5A5F-7F64-811FD52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F22F78-7660-2F7B-2EBE-657C15CC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362"/>
            <a:ext cx="10515600" cy="2852737"/>
          </a:xfrm>
        </p:spPr>
        <p:txBody>
          <a:bodyPr/>
          <a:lstStyle/>
          <a:p>
            <a:r>
              <a:rPr lang="en-US" dirty="0"/>
              <a:t>2. HERA Imaging Specs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58A9A-F5C7-0082-ABD5-88E592CC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B9F07-55D1-391D-AB1F-C856EB2C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12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8E58C9-1644-0CF6-2C98-5121B883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" y="0"/>
            <a:ext cx="1197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6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CFD8D-6176-DC24-D58B-18924DAF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7572"/>
            <a:ext cx="10515600" cy="2852737"/>
          </a:xfrm>
        </p:spPr>
        <p:txBody>
          <a:bodyPr/>
          <a:lstStyle/>
          <a:p>
            <a:r>
              <a:rPr lang="en-US" dirty="0"/>
              <a:t>3. HERA Imaging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B40D-2044-D278-6A25-BDCEA19F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5645-1C81-786C-ACF6-B3E7A5D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A70BD-4FB3-DC47-C69F-D950F270F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Calibration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1.5 hour)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/>
                  <a:t>Calibration overview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/>
                  <a:t>HERA calibration exploration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Break (10 min)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HERA Imaging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1 hour)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/>
                  <a:t>HERA imaging overview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/>
                  <a:t>HERA imaging with CASA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/>
                  <a:t>HERA imaging with </a:t>
                </a:r>
                <a:r>
                  <a:rPr lang="en-US" i="1" dirty="0"/>
                  <a:t>direct optimal mapping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A70BD-4FB3-DC47-C69F-D950F270F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41D6C-D7A2-3C7E-0FC8-5BD42DD0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1335-BE5B-7CE7-FDBA-72892440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235A-C58A-8C4C-5354-FC03A4D7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Gain a basic understanding of what calibration is, and explore applying calibration to real data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Become familiar with HERA’s imaging capability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Learn how to perform basic imaging of HERA data with CASA and direct optimal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9E55B-D7E7-51BF-32DC-70547430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trix Numbers - Carter Good">
            <a:extLst>
              <a:ext uri="{FF2B5EF4-FFF2-40B4-BE49-F238E27FC236}">
                <a16:creationId xmlns:a16="http://schemas.microsoft.com/office/drawing/2014/main" id="{1C40A997-E1C8-A66F-4D00-6A660492E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9345"/>
          <a:stretch/>
        </p:blipFill>
        <p:spPr bwMode="auto">
          <a:xfrm>
            <a:off x="6006792" y="1358378"/>
            <a:ext cx="5747835" cy="53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CDA7B4-85D8-756B-B901-E9EA605E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31080" cy="132556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calibration?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F5991-B5E9-4A70-E522-ED068A4D9B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8958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Necessary for all instruments</a:t>
                </a:r>
              </a:p>
              <a:p>
                <a:endParaRPr lang="en-US" dirty="0"/>
              </a:p>
              <a:p>
                <a:r>
                  <a:rPr lang="en-US" dirty="0"/>
                  <a:t>Endless effort, depending on scientific requirements</a:t>
                </a:r>
              </a:p>
              <a:p>
                <a:endParaRPr lang="en-US" dirty="0"/>
              </a:p>
              <a:p>
                <a:r>
                  <a:rPr lang="en-US" dirty="0"/>
                  <a:t>Serves two purposes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physical properties</a:t>
                </a:r>
              </a:p>
              <a:p>
                <a:pPr lvl="1"/>
                <a:r>
                  <a:rPr lang="en-US" dirty="0"/>
                  <a:t>Improve the instruments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Specific to an interferometer, like HERA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F5991-B5E9-4A70-E522-ED068A4D9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89582" cy="4351338"/>
              </a:xfrm>
              <a:blipFill>
                <a:blip r:embed="rId3"/>
                <a:stretch>
                  <a:fillRect l="-1882" t="-261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C06A5-1E40-DF2C-2973-29AC2024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8CD36B-B680-4611-3A1F-D08EA411F65B}"/>
              </a:ext>
            </a:extLst>
          </p:cNvPr>
          <p:cNvSpPr txBox="1">
            <a:spLocks/>
          </p:cNvSpPr>
          <p:nvPr/>
        </p:nvSpPr>
        <p:spPr>
          <a:xfrm>
            <a:off x="5669279" y="365125"/>
            <a:ext cx="5389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Know your instrument!</a:t>
            </a:r>
          </a:p>
        </p:txBody>
      </p:sp>
    </p:spTree>
    <p:extLst>
      <p:ext uri="{BB962C8B-B14F-4D97-AF65-F5344CB8AC3E}">
        <p14:creationId xmlns:p14="http://schemas.microsoft.com/office/powerpoint/2010/main" val="37493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457A-9AFB-9EC9-5DF3-C01678A5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2BF3A-5AFC-DDE0-4811-D7112039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02" y="0"/>
            <a:ext cx="938401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D023F3-7FAA-0B88-D8E6-A3B3F1230E64}"/>
              </a:ext>
            </a:extLst>
          </p:cNvPr>
          <p:cNvSpPr/>
          <p:nvPr/>
        </p:nvSpPr>
        <p:spPr>
          <a:xfrm>
            <a:off x="1359388" y="4070195"/>
            <a:ext cx="7907275" cy="769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B459-9F15-AB9B-AE52-7062B0A1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91D2B-F79D-B7D9-D45F-3FE04FB3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6</a:t>
            </a:fld>
            <a:endParaRPr lang="en-US"/>
          </a:p>
        </p:txBody>
      </p:sp>
      <p:sp>
        <p:nvSpPr>
          <p:cNvPr id="20" name="Ideal Scenario">
            <a:extLst>
              <a:ext uri="{FF2B5EF4-FFF2-40B4-BE49-F238E27FC236}">
                <a16:creationId xmlns:a16="http://schemas.microsoft.com/office/drawing/2014/main" id="{9FD1CEF3-5F01-F99A-B900-7B53CD47EEF8}"/>
              </a:ext>
            </a:extLst>
          </p:cNvPr>
          <p:cNvSpPr txBox="1"/>
          <p:nvPr/>
        </p:nvSpPr>
        <p:spPr>
          <a:xfrm>
            <a:off x="128733" y="1669114"/>
            <a:ext cx="234519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b="1" dirty="0"/>
              <a:t>Ideal Scenario</a:t>
            </a:r>
          </a:p>
        </p:txBody>
      </p:sp>
      <p:sp>
        <p:nvSpPr>
          <p:cNvPr id="21" name="Practical Scenario">
            <a:extLst>
              <a:ext uri="{FF2B5EF4-FFF2-40B4-BE49-F238E27FC236}">
                <a16:creationId xmlns:a16="http://schemas.microsoft.com/office/drawing/2014/main" id="{B7AECF69-8A07-0DA7-DCD3-5A2319C196FA}"/>
              </a:ext>
            </a:extLst>
          </p:cNvPr>
          <p:cNvSpPr txBox="1"/>
          <p:nvPr/>
        </p:nvSpPr>
        <p:spPr>
          <a:xfrm>
            <a:off x="128733" y="2938154"/>
            <a:ext cx="2909964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b="1" dirty="0"/>
              <a:t>Practical Scenario</a:t>
            </a: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80A39FB7-5D35-1ADF-4AFB-4313A96D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01" y="3343420"/>
            <a:ext cx="8495267" cy="965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69CDC2F3-BC37-1EDA-5D44-A77A95B7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252" y="1955511"/>
            <a:ext cx="6098942" cy="959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Image" descr="Image">
            <a:extLst>
              <a:ext uri="{FF2B5EF4-FFF2-40B4-BE49-F238E27FC236}">
                <a16:creationId xmlns:a16="http://schemas.microsoft.com/office/drawing/2014/main" id="{3C204AE7-FE2A-B998-6A2A-9FE5C7F66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201" y="5466246"/>
            <a:ext cx="6264781" cy="809029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</p:pic>
      <p:sp>
        <p:nvSpPr>
          <p:cNvPr id="25" name="Arrow">
            <a:extLst>
              <a:ext uri="{FF2B5EF4-FFF2-40B4-BE49-F238E27FC236}">
                <a16:creationId xmlns:a16="http://schemas.microsoft.com/office/drawing/2014/main" id="{B3951096-0E5E-30C7-A01E-C04C998B4004}"/>
              </a:ext>
            </a:extLst>
          </p:cNvPr>
          <p:cNvSpPr/>
          <p:nvPr/>
        </p:nvSpPr>
        <p:spPr>
          <a:xfrm rot="5390268">
            <a:off x="5113105" y="4733886"/>
            <a:ext cx="964139" cy="436105"/>
          </a:xfrm>
          <a:prstGeom prst="rightArrow">
            <a:avLst>
              <a:gd name="adj1" fmla="val 40754"/>
              <a:gd name="adj2" fmla="val 100799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6" name="Antenna-Based Calibration Equation">
            <a:extLst>
              <a:ext uri="{FF2B5EF4-FFF2-40B4-BE49-F238E27FC236}">
                <a16:creationId xmlns:a16="http://schemas.microsoft.com/office/drawing/2014/main" id="{D65FD5A8-FA51-F3E3-5F05-9EA97BE17935}"/>
              </a:ext>
            </a:extLst>
          </p:cNvPr>
          <p:cNvSpPr txBox="1"/>
          <p:nvPr/>
        </p:nvSpPr>
        <p:spPr>
          <a:xfrm>
            <a:off x="2825879" y="6310313"/>
            <a:ext cx="679513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i="1"/>
            </a:lvl1pPr>
          </a:lstStyle>
          <a:p>
            <a:r>
              <a:rPr dirty="0"/>
              <a:t>Antenna-Based Calibration Equation</a:t>
            </a:r>
          </a:p>
        </p:txBody>
      </p:sp>
    </p:spTree>
    <p:extLst>
      <p:ext uri="{BB962C8B-B14F-4D97-AF65-F5344CB8AC3E}">
        <p14:creationId xmlns:p14="http://schemas.microsoft.com/office/powerpoint/2010/main" val="80304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dvAuto="0"/>
      <p:bldP spid="21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95C1-E862-46FC-DF1F-F5AE91AD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Antenna Gains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DB8F8-61E4-9B3E-9AE6-0CBE82D5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7</a:t>
            </a:fld>
            <a:endParaRPr lang="en-US"/>
          </a:p>
        </p:txBody>
      </p:sp>
      <p:sp>
        <p:nvSpPr>
          <p:cNvPr id="6" name="Antenna gain is a complex quantity, defined by an amplitude and phase">
            <a:extLst>
              <a:ext uri="{FF2B5EF4-FFF2-40B4-BE49-F238E27FC236}">
                <a16:creationId xmlns:a16="http://schemas.microsoft.com/office/drawing/2014/main" id="{D5A0F5B6-D547-8C1A-EE02-183A74FA490F}"/>
              </a:ext>
            </a:extLst>
          </p:cNvPr>
          <p:cNvSpPr txBox="1"/>
          <p:nvPr/>
        </p:nvSpPr>
        <p:spPr>
          <a:xfrm>
            <a:off x="108478" y="1229054"/>
            <a:ext cx="11462153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000" b="0"/>
            </a:lvl1pPr>
          </a:lstStyle>
          <a:p>
            <a:r>
              <a:rPr dirty="0"/>
              <a:t>Antenna gain is a complex quantity, defined by an amplitude and phase</a:t>
            </a:r>
          </a:p>
        </p:txBody>
      </p:sp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A96D80B-81BB-4514-F0EC-D46650F5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96" y="2019860"/>
            <a:ext cx="3385386" cy="79656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ains are also in principle time and frequency dependent:">
            <a:extLst>
              <a:ext uri="{FF2B5EF4-FFF2-40B4-BE49-F238E27FC236}">
                <a16:creationId xmlns:a16="http://schemas.microsoft.com/office/drawing/2014/main" id="{035D8C09-B034-F5E8-842A-0804F92BB258}"/>
              </a:ext>
            </a:extLst>
          </p:cNvPr>
          <p:cNvSpPr txBox="1"/>
          <p:nvPr/>
        </p:nvSpPr>
        <p:spPr>
          <a:xfrm>
            <a:off x="0" y="5296815"/>
            <a:ext cx="9184917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000" b="0"/>
            </a:pPr>
            <a:r>
              <a:rPr dirty="0"/>
              <a:t>Gains are also in principle </a:t>
            </a:r>
            <a:r>
              <a:rPr b="1" dirty="0"/>
              <a:t>time and frequency </a:t>
            </a:r>
            <a:r>
              <a:rPr dirty="0"/>
              <a:t>dependent:</a:t>
            </a: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6C66A229-6D7D-37D2-9977-AD093F63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85" y="1970662"/>
            <a:ext cx="3106636" cy="1167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C1BFDE6-68F1-4061-B211-8BF880ACA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838" y="5866941"/>
            <a:ext cx="6983431" cy="832684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Line">
            <a:extLst>
              <a:ext uri="{FF2B5EF4-FFF2-40B4-BE49-F238E27FC236}">
                <a16:creationId xmlns:a16="http://schemas.microsoft.com/office/drawing/2014/main" id="{25F56A1A-77E2-796A-0E29-F6F03C03F923}"/>
              </a:ext>
            </a:extLst>
          </p:cNvPr>
          <p:cNvSpPr/>
          <p:nvPr/>
        </p:nvSpPr>
        <p:spPr>
          <a:xfrm flipV="1">
            <a:off x="3908607" y="2734211"/>
            <a:ext cx="1" cy="20536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Line">
            <a:extLst>
              <a:ext uri="{FF2B5EF4-FFF2-40B4-BE49-F238E27FC236}">
                <a16:creationId xmlns:a16="http://schemas.microsoft.com/office/drawing/2014/main" id="{A5C9E481-7DED-52B3-2255-64933307DF02}"/>
              </a:ext>
            </a:extLst>
          </p:cNvPr>
          <p:cNvSpPr/>
          <p:nvPr/>
        </p:nvSpPr>
        <p:spPr>
          <a:xfrm>
            <a:off x="3904427" y="4779159"/>
            <a:ext cx="24589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real">
            <a:extLst>
              <a:ext uri="{FF2B5EF4-FFF2-40B4-BE49-F238E27FC236}">
                <a16:creationId xmlns:a16="http://schemas.microsoft.com/office/drawing/2014/main" id="{09AF9EA0-DE38-0EE0-9C5A-5B1354FA5B14}"/>
              </a:ext>
            </a:extLst>
          </p:cNvPr>
          <p:cNvSpPr txBox="1"/>
          <p:nvPr/>
        </p:nvSpPr>
        <p:spPr>
          <a:xfrm>
            <a:off x="5815088" y="5082684"/>
            <a:ext cx="54823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real</a:t>
            </a:r>
          </a:p>
        </p:txBody>
      </p:sp>
      <p:sp>
        <p:nvSpPr>
          <p:cNvPr id="14" name="imag">
            <a:extLst>
              <a:ext uri="{FF2B5EF4-FFF2-40B4-BE49-F238E27FC236}">
                <a16:creationId xmlns:a16="http://schemas.microsoft.com/office/drawing/2014/main" id="{63CEB263-0485-2778-2B32-FD9DB64C75C7}"/>
              </a:ext>
            </a:extLst>
          </p:cNvPr>
          <p:cNvSpPr txBox="1"/>
          <p:nvPr/>
        </p:nvSpPr>
        <p:spPr>
          <a:xfrm>
            <a:off x="3040901" y="2773535"/>
            <a:ext cx="70696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imag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10045319-0790-C43D-DE1D-B42608351002}"/>
              </a:ext>
            </a:extLst>
          </p:cNvPr>
          <p:cNvSpPr/>
          <p:nvPr/>
        </p:nvSpPr>
        <p:spPr>
          <a:xfrm flipH="1">
            <a:off x="3908644" y="3705058"/>
            <a:ext cx="1395281" cy="1074102"/>
          </a:xfrm>
          <a:prstGeom prst="line">
            <a:avLst/>
          </a:prstGeom>
          <a:ln w="25400">
            <a:solidFill>
              <a:srgbClr val="0096F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6" name="Image" descr="Image">
            <a:extLst>
              <a:ext uri="{FF2B5EF4-FFF2-40B4-BE49-F238E27FC236}">
                <a16:creationId xmlns:a16="http://schemas.microsoft.com/office/drawing/2014/main" id="{D5522F89-88E0-E655-3225-3704CCC56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425" y="3717210"/>
            <a:ext cx="338572" cy="30471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Connection Line">
            <a:extLst>
              <a:ext uri="{FF2B5EF4-FFF2-40B4-BE49-F238E27FC236}">
                <a16:creationId xmlns:a16="http://schemas.microsoft.com/office/drawing/2014/main" id="{95A5F1E2-2A3E-AC3F-5DCE-D674C9F48B0C}"/>
              </a:ext>
            </a:extLst>
          </p:cNvPr>
          <p:cNvSpPr/>
          <p:nvPr/>
        </p:nvSpPr>
        <p:spPr>
          <a:xfrm>
            <a:off x="4871020" y="4056196"/>
            <a:ext cx="425111" cy="705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5" h="21600" extrusionOk="0">
                <a:moveTo>
                  <a:pt x="0" y="0"/>
                </a:moveTo>
                <a:cubicBezTo>
                  <a:pt x="14800" y="4357"/>
                  <a:pt x="21600" y="11557"/>
                  <a:pt x="204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93A1DF62-14BD-B2E9-34F0-D03F435DB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925" y="4146994"/>
            <a:ext cx="182830" cy="30471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753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  <p:bldP spid="10" grpId="0" animBg="1" advAuto="0"/>
      <p:bldP spid="11" grpId="0" animBg="1" advAuto="0"/>
      <p:bldP spid="12" grpId="0" animBg="1" advAuto="0"/>
      <p:bldP spid="13" grpId="0" animBg="1" advAuto="0"/>
      <p:bldP spid="14" grpId="0" animBg="1" advAuto="0"/>
      <p:bldP spid="15" grpId="0" animBg="1" advAuto="0"/>
      <p:bldP spid="16" grpId="0" animBg="1" advAuto="0"/>
      <p:bldP spid="17" grpId="0" animBg="1" advAuto="0"/>
      <p:bldP spid="1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EF6D-D6FD-E799-03D5-3E9F8580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Gains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D626D-48AA-5F37-1BA2-16D35E8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39219-F619-1330-06BC-82DA993D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39" y="1509960"/>
            <a:ext cx="8495121" cy="52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9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0B02-0C8C-3EBB-730F-4E49C025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CCD3-BEDD-0911-1024-761FFA2F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2454-4A87-0242-A83D-722734C4EDE6}" type="slidenum">
              <a:rPr lang="en-US" smtClean="0"/>
              <a:t>9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2B4FE6C7-A4BC-9C34-2A2A-2F18DEB2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47" y="1401432"/>
            <a:ext cx="7073706" cy="821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calibration_waterfall.png" descr="calibration_waterfall.png">
            <a:extLst>
              <a:ext uri="{FF2B5EF4-FFF2-40B4-BE49-F238E27FC236}">
                <a16:creationId xmlns:a16="http://schemas.microsoft.com/office/drawing/2014/main" id="{C95F1ADF-5CD8-2514-1BDA-40AADF3A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74" y="2646924"/>
            <a:ext cx="11193452" cy="39756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066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203</Words>
  <Application>Microsoft Macintosh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           Data Analysis Part II: Calibration and Imaging</vt:lpstr>
      <vt:lpstr>Lesson Overview</vt:lpstr>
      <vt:lpstr>Learning Objectives</vt:lpstr>
      <vt:lpstr>What is calibration?</vt:lpstr>
      <vt:lpstr>PowerPoint Presentation</vt:lpstr>
      <vt:lpstr>Measurement Equation</vt:lpstr>
      <vt:lpstr>Breaking down Antenna Gains</vt:lpstr>
      <vt:lpstr>Solving for Gains</vt:lpstr>
      <vt:lpstr>Applying Application</vt:lpstr>
      <vt:lpstr>HERA Calibration Exploration Time…</vt:lpstr>
      <vt:lpstr>2. HERA Imaging Specs</vt:lpstr>
      <vt:lpstr>PowerPoint Presentation</vt:lpstr>
      <vt:lpstr>3. HERA Imaging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Data Analysis Part II: Calibration and Imaging</dc:title>
  <dc:creator>Zhilei Xu</dc:creator>
  <cp:lastModifiedBy>Zhilei Xu</cp:lastModifiedBy>
  <cp:revision>7</cp:revision>
  <dcterms:created xsi:type="dcterms:W3CDTF">2022-06-05T22:05:44Z</dcterms:created>
  <dcterms:modified xsi:type="dcterms:W3CDTF">2022-06-10T15:58:50Z</dcterms:modified>
</cp:coreProperties>
</file>