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  <p:sldId id="285" r:id="rId3"/>
    <p:sldId id="273" r:id="rId4"/>
    <p:sldId id="286" r:id="rId5"/>
    <p:sldId id="287" r:id="rId6"/>
    <p:sldId id="288" r:id="rId7"/>
    <p:sldId id="268" r:id="rId8"/>
    <p:sldId id="269" r:id="rId9"/>
    <p:sldId id="270" r:id="rId10"/>
    <p:sldId id="289" r:id="rId11"/>
    <p:sldId id="290" r:id="rId12"/>
    <p:sldId id="260" r:id="rId13"/>
    <p:sldId id="29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791"/>
    <a:srgbClr val="5AB552"/>
    <a:srgbClr val="1B82C5"/>
    <a:srgbClr val="FF9900"/>
    <a:srgbClr val="FA7E14"/>
    <a:srgbClr val="FEB617"/>
    <a:srgbClr val="E25444"/>
    <a:srgbClr val="2E73B8"/>
    <a:srgbClr val="FA4887"/>
    <a:srgbClr val="B912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247" autoAdjust="0"/>
  </p:normalViewPr>
  <p:slideViewPr>
    <p:cSldViewPr snapToGrid="0">
      <p:cViewPr varScale="1">
        <p:scale>
          <a:sx n="106" d="100"/>
          <a:sy n="106" d="100"/>
        </p:scale>
        <p:origin x="792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621814-E1BA-4DC3-86FD-BA8FB6872004}" type="doc">
      <dgm:prSet loTypeId="urn:microsoft.com/office/officeart/2005/8/layout/cycle3" loCatId="cycle" qsTypeId="urn:microsoft.com/office/officeart/2005/8/quickstyle/simple5" qsCatId="simple" csTypeId="urn:microsoft.com/office/officeart/2005/8/colors/accent0_2" csCatId="mainScheme" phldr="1"/>
      <dgm:spPr/>
      <dgm:t>
        <a:bodyPr/>
        <a:lstStyle/>
        <a:p>
          <a:endParaRPr lang="en-NZ"/>
        </a:p>
      </dgm:t>
    </dgm:pt>
    <dgm:pt modelId="{D4C74A64-12AD-4347-A859-99034A791764}">
      <dgm:prSet phldrT="[Text]"/>
      <dgm:spPr/>
      <dgm:t>
        <a:bodyPr/>
        <a:lstStyle/>
        <a:p>
          <a:r>
            <a:rPr lang="en-US" dirty="0"/>
            <a:t>load aggregate state (into mem)</a:t>
          </a:r>
          <a:endParaRPr lang="en-NZ" dirty="0"/>
        </a:p>
      </dgm:t>
    </dgm:pt>
    <dgm:pt modelId="{1BC80CE4-EFBF-4ADA-8434-8962ABB19C32}" type="parTrans" cxnId="{A66533A8-4725-4A61-BDF2-93825D8F843A}">
      <dgm:prSet/>
      <dgm:spPr/>
      <dgm:t>
        <a:bodyPr/>
        <a:lstStyle/>
        <a:p>
          <a:endParaRPr lang="en-NZ"/>
        </a:p>
      </dgm:t>
    </dgm:pt>
    <dgm:pt modelId="{B2703544-CB7D-4C80-9B62-A5199770F662}" type="sibTrans" cxnId="{A66533A8-4725-4A61-BDF2-93825D8F843A}">
      <dgm:prSet/>
      <dgm:spPr/>
      <dgm:t>
        <a:bodyPr/>
        <a:lstStyle/>
        <a:p>
          <a:endParaRPr lang="en-NZ"/>
        </a:p>
      </dgm:t>
    </dgm:pt>
    <dgm:pt modelId="{0BFC33A6-33A5-4DCC-B627-3224C6907E61}">
      <dgm:prSet/>
      <dgm:spPr/>
      <dgm:t>
        <a:bodyPr/>
        <a:lstStyle/>
        <a:p>
          <a:r>
            <a:rPr lang="en-US" dirty="0"/>
            <a:t>invoke use case (method call)</a:t>
          </a:r>
        </a:p>
      </dgm:t>
    </dgm:pt>
    <dgm:pt modelId="{EEB0230E-FF36-442B-B4FF-3B8735C64E0C}" type="parTrans" cxnId="{495CFF6A-624D-4280-849A-CA4E5F49C0D6}">
      <dgm:prSet/>
      <dgm:spPr/>
      <dgm:t>
        <a:bodyPr/>
        <a:lstStyle/>
        <a:p>
          <a:endParaRPr lang="en-NZ"/>
        </a:p>
      </dgm:t>
    </dgm:pt>
    <dgm:pt modelId="{9D04D4D0-1BA9-4D2E-BD77-09D096FAF009}" type="sibTrans" cxnId="{495CFF6A-624D-4280-849A-CA4E5F49C0D6}">
      <dgm:prSet/>
      <dgm:spPr/>
      <dgm:t>
        <a:bodyPr/>
        <a:lstStyle/>
        <a:p>
          <a:endParaRPr lang="en-NZ"/>
        </a:p>
      </dgm:t>
    </dgm:pt>
    <dgm:pt modelId="{7A268730-CF6E-4C88-A3E7-BB1478025CAF}">
      <dgm:prSet/>
      <dgm:spPr/>
      <dgm:t>
        <a:bodyPr/>
        <a:lstStyle/>
        <a:p>
          <a:r>
            <a:rPr lang="en-US" dirty="0"/>
            <a:t>validate</a:t>
          </a:r>
        </a:p>
        <a:p>
          <a:r>
            <a:rPr lang="en-US" dirty="0"/>
            <a:t>(method parameters)</a:t>
          </a:r>
        </a:p>
      </dgm:t>
    </dgm:pt>
    <dgm:pt modelId="{1ECC345A-1BDA-4F8F-BE24-6074E9FCE341}" type="parTrans" cxnId="{88BF93E7-E41A-4787-9444-4762AA154D76}">
      <dgm:prSet/>
      <dgm:spPr/>
      <dgm:t>
        <a:bodyPr/>
        <a:lstStyle/>
        <a:p>
          <a:endParaRPr lang="en-NZ"/>
        </a:p>
      </dgm:t>
    </dgm:pt>
    <dgm:pt modelId="{C13533B1-B983-49B8-A706-1CD64E994E19}" type="sibTrans" cxnId="{88BF93E7-E41A-4787-9444-4762AA154D76}">
      <dgm:prSet/>
      <dgm:spPr/>
      <dgm:t>
        <a:bodyPr/>
        <a:lstStyle/>
        <a:p>
          <a:endParaRPr lang="en-NZ"/>
        </a:p>
      </dgm:t>
    </dgm:pt>
    <dgm:pt modelId="{A41822C7-5438-4193-B013-FA71241612BD}">
      <dgm:prSet/>
      <dgm:spPr/>
      <dgm:t>
        <a:bodyPr/>
        <a:lstStyle/>
        <a:p>
          <a:r>
            <a:rPr lang="en-US" dirty="0"/>
            <a:t>raise event (</a:t>
          </a:r>
          <a:r>
            <a:rPr lang="en-US" dirty="0" err="1"/>
            <a:t>RaiseChangeEvent</a:t>
          </a:r>
          <a:r>
            <a:rPr lang="en-US" dirty="0"/>
            <a:t>)</a:t>
          </a:r>
        </a:p>
      </dgm:t>
    </dgm:pt>
    <dgm:pt modelId="{5B001A47-6610-46F7-B16A-999142F26427}" type="parTrans" cxnId="{722B131B-9166-4837-9591-983778A9463B}">
      <dgm:prSet/>
      <dgm:spPr/>
      <dgm:t>
        <a:bodyPr/>
        <a:lstStyle/>
        <a:p>
          <a:endParaRPr lang="en-NZ"/>
        </a:p>
      </dgm:t>
    </dgm:pt>
    <dgm:pt modelId="{D95AD364-B7A3-42F8-AB92-FC7D4D69E291}" type="sibTrans" cxnId="{722B131B-9166-4837-9591-983778A9463B}">
      <dgm:prSet/>
      <dgm:spPr/>
      <dgm:t>
        <a:bodyPr/>
        <a:lstStyle/>
        <a:p>
          <a:endParaRPr lang="en-NZ"/>
        </a:p>
      </dgm:t>
    </dgm:pt>
    <dgm:pt modelId="{6EA532B6-0506-4167-9612-5091DC8DBFD6}">
      <dgm:prSet/>
      <dgm:spPr/>
      <dgm:t>
        <a:bodyPr/>
        <a:lstStyle/>
        <a:p>
          <a:r>
            <a:rPr lang="en-US" dirty="0"/>
            <a:t>saves event as a change</a:t>
          </a:r>
        </a:p>
      </dgm:t>
    </dgm:pt>
    <dgm:pt modelId="{AF57FB1A-06FF-4E77-9693-06392B50D955}" type="parTrans" cxnId="{F98ED47F-D6BD-4DFC-8257-F8DAACA96373}">
      <dgm:prSet/>
      <dgm:spPr/>
      <dgm:t>
        <a:bodyPr/>
        <a:lstStyle/>
        <a:p>
          <a:endParaRPr lang="en-NZ"/>
        </a:p>
      </dgm:t>
    </dgm:pt>
    <dgm:pt modelId="{ACAAB601-C4F5-410A-8A92-D473AC77815B}" type="sibTrans" cxnId="{F98ED47F-D6BD-4DFC-8257-F8DAACA96373}">
      <dgm:prSet/>
      <dgm:spPr/>
      <dgm:t>
        <a:bodyPr/>
        <a:lstStyle/>
        <a:p>
          <a:endParaRPr lang="en-NZ"/>
        </a:p>
      </dgm:t>
    </dgm:pt>
    <dgm:pt modelId="{712D70C1-568E-457D-82FA-978DBAD7E99C}">
      <dgm:prSet/>
      <dgm:spPr/>
      <dgm:t>
        <a:bodyPr/>
        <a:lstStyle/>
        <a:p>
          <a:r>
            <a:rPr lang="en-US" dirty="0"/>
            <a:t>consume event (</a:t>
          </a:r>
          <a:r>
            <a:rPr lang="en-US" dirty="0" err="1"/>
            <a:t>OnStateChanged</a:t>
          </a:r>
          <a:r>
            <a:rPr lang="en-US" dirty="0"/>
            <a:t>)</a:t>
          </a:r>
        </a:p>
      </dgm:t>
    </dgm:pt>
    <dgm:pt modelId="{B8E12CAE-41C3-443E-9147-8CB723848501}" type="parTrans" cxnId="{816E65FE-22E5-4CB4-AE5C-08B1A4AE5862}">
      <dgm:prSet/>
      <dgm:spPr/>
      <dgm:t>
        <a:bodyPr/>
        <a:lstStyle/>
        <a:p>
          <a:endParaRPr lang="en-NZ"/>
        </a:p>
      </dgm:t>
    </dgm:pt>
    <dgm:pt modelId="{19506C48-683F-4DC9-BFAD-CCC1B60BF4F1}" type="sibTrans" cxnId="{816E65FE-22E5-4CB4-AE5C-08B1A4AE5862}">
      <dgm:prSet/>
      <dgm:spPr/>
      <dgm:t>
        <a:bodyPr/>
        <a:lstStyle/>
        <a:p>
          <a:endParaRPr lang="en-NZ"/>
        </a:p>
      </dgm:t>
    </dgm:pt>
    <dgm:pt modelId="{C63F7586-7F4B-400D-AC29-3A0C851ADA18}">
      <dgm:prSet/>
      <dgm:spPr/>
      <dgm:t>
        <a:bodyPr/>
        <a:lstStyle/>
        <a:p>
          <a:r>
            <a:rPr lang="en-US" dirty="0"/>
            <a:t>set state</a:t>
          </a:r>
        </a:p>
        <a:p>
          <a:r>
            <a:rPr lang="en-US" dirty="0"/>
            <a:t>(property setters)</a:t>
          </a:r>
        </a:p>
      </dgm:t>
    </dgm:pt>
    <dgm:pt modelId="{D6C76355-35A8-4C30-A79A-713A58849ED0}" type="parTrans" cxnId="{A508DDED-56D3-4927-AC44-30B24854BB8D}">
      <dgm:prSet/>
      <dgm:spPr/>
      <dgm:t>
        <a:bodyPr/>
        <a:lstStyle/>
        <a:p>
          <a:endParaRPr lang="en-NZ"/>
        </a:p>
      </dgm:t>
    </dgm:pt>
    <dgm:pt modelId="{4120AF98-FA1F-45FD-B359-1A747447B5E5}" type="sibTrans" cxnId="{A508DDED-56D3-4927-AC44-30B24854BB8D}">
      <dgm:prSet/>
      <dgm:spPr/>
      <dgm:t>
        <a:bodyPr/>
        <a:lstStyle/>
        <a:p>
          <a:endParaRPr lang="en-NZ"/>
        </a:p>
      </dgm:t>
    </dgm:pt>
    <dgm:pt modelId="{92DFE6CD-8664-4829-840E-5AFE36C98D4F}">
      <dgm:prSet/>
      <dgm:spPr/>
      <dgm:t>
        <a:bodyPr/>
        <a:lstStyle/>
        <a:p>
          <a:r>
            <a:rPr lang="en-US" dirty="0"/>
            <a:t>validate invariants</a:t>
          </a:r>
        </a:p>
        <a:p>
          <a:r>
            <a:rPr lang="en-US" dirty="0"/>
            <a:t>(</a:t>
          </a:r>
          <a:r>
            <a:rPr lang="en-US" dirty="0" err="1"/>
            <a:t>EnsureInvariants</a:t>
          </a:r>
          <a:r>
            <a:rPr lang="en-US" dirty="0"/>
            <a:t>)</a:t>
          </a:r>
        </a:p>
      </dgm:t>
    </dgm:pt>
    <dgm:pt modelId="{2FD1B1FA-6630-4084-BAB7-08A4C95B4D19}" type="parTrans" cxnId="{927C1735-A1CD-4965-B1DC-3E3095145B50}">
      <dgm:prSet/>
      <dgm:spPr/>
      <dgm:t>
        <a:bodyPr/>
        <a:lstStyle/>
        <a:p>
          <a:endParaRPr lang="en-NZ"/>
        </a:p>
      </dgm:t>
    </dgm:pt>
    <dgm:pt modelId="{8719D0EB-A2C4-4304-9029-7F31D94C72F3}" type="sibTrans" cxnId="{927C1735-A1CD-4965-B1DC-3E3095145B50}">
      <dgm:prSet/>
      <dgm:spPr/>
      <dgm:t>
        <a:bodyPr/>
        <a:lstStyle/>
        <a:p>
          <a:endParaRPr lang="en-NZ"/>
        </a:p>
      </dgm:t>
    </dgm:pt>
    <dgm:pt modelId="{A2DB6BF4-7BBA-4252-AE69-3BD76CDCAFE1}" type="pres">
      <dgm:prSet presAssocID="{A8621814-E1BA-4DC3-86FD-BA8FB6872004}" presName="Name0" presStyleCnt="0">
        <dgm:presLayoutVars>
          <dgm:dir/>
          <dgm:resizeHandles val="exact"/>
        </dgm:presLayoutVars>
      </dgm:prSet>
      <dgm:spPr/>
    </dgm:pt>
    <dgm:pt modelId="{C14EBD50-C765-4F53-A313-14BFCF8D3BC7}" type="pres">
      <dgm:prSet presAssocID="{A8621814-E1BA-4DC3-86FD-BA8FB6872004}" presName="cycle" presStyleCnt="0"/>
      <dgm:spPr/>
    </dgm:pt>
    <dgm:pt modelId="{724BC137-58C1-4990-8E18-1F09929B922C}" type="pres">
      <dgm:prSet presAssocID="{D4C74A64-12AD-4347-A859-99034A791764}" presName="nodeFirstNode" presStyleLbl="node1" presStyleIdx="0" presStyleCnt="8">
        <dgm:presLayoutVars>
          <dgm:bulletEnabled val="1"/>
        </dgm:presLayoutVars>
      </dgm:prSet>
      <dgm:spPr/>
    </dgm:pt>
    <dgm:pt modelId="{C340FE4C-986E-4413-9F62-66592C7E1814}" type="pres">
      <dgm:prSet presAssocID="{B2703544-CB7D-4C80-9B62-A5199770F662}" presName="sibTransFirstNode" presStyleLbl="bgShp" presStyleIdx="0" presStyleCnt="1"/>
      <dgm:spPr/>
    </dgm:pt>
    <dgm:pt modelId="{C13AB510-CD57-4842-8D8C-3A8927BCFD17}" type="pres">
      <dgm:prSet presAssocID="{0BFC33A6-33A5-4DCC-B627-3224C6907E61}" presName="nodeFollowingNodes" presStyleLbl="node1" presStyleIdx="1" presStyleCnt="8">
        <dgm:presLayoutVars>
          <dgm:bulletEnabled val="1"/>
        </dgm:presLayoutVars>
      </dgm:prSet>
      <dgm:spPr/>
    </dgm:pt>
    <dgm:pt modelId="{0D21D4AB-5749-4079-BAB1-3FEC0A8FF4A5}" type="pres">
      <dgm:prSet presAssocID="{7A268730-CF6E-4C88-A3E7-BB1478025CAF}" presName="nodeFollowingNodes" presStyleLbl="node1" presStyleIdx="2" presStyleCnt="8">
        <dgm:presLayoutVars>
          <dgm:bulletEnabled val="1"/>
        </dgm:presLayoutVars>
      </dgm:prSet>
      <dgm:spPr/>
    </dgm:pt>
    <dgm:pt modelId="{7941B259-1B61-4ACF-90E9-9D53839BD113}" type="pres">
      <dgm:prSet presAssocID="{A41822C7-5438-4193-B013-FA71241612BD}" presName="nodeFollowingNodes" presStyleLbl="node1" presStyleIdx="3" presStyleCnt="8">
        <dgm:presLayoutVars>
          <dgm:bulletEnabled val="1"/>
        </dgm:presLayoutVars>
      </dgm:prSet>
      <dgm:spPr/>
    </dgm:pt>
    <dgm:pt modelId="{A15F9EE8-4659-47E0-A52E-0B93961498DF}" type="pres">
      <dgm:prSet presAssocID="{6EA532B6-0506-4167-9612-5091DC8DBFD6}" presName="nodeFollowingNodes" presStyleLbl="node1" presStyleIdx="4" presStyleCnt="8">
        <dgm:presLayoutVars>
          <dgm:bulletEnabled val="1"/>
        </dgm:presLayoutVars>
      </dgm:prSet>
      <dgm:spPr/>
    </dgm:pt>
    <dgm:pt modelId="{1B21BF4E-05DF-494A-A34C-98E43888D3E8}" type="pres">
      <dgm:prSet presAssocID="{712D70C1-568E-457D-82FA-978DBAD7E99C}" presName="nodeFollowingNodes" presStyleLbl="node1" presStyleIdx="5" presStyleCnt="8">
        <dgm:presLayoutVars>
          <dgm:bulletEnabled val="1"/>
        </dgm:presLayoutVars>
      </dgm:prSet>
      <dgm:spPr/>
    </dgm:pt>
    <dgm:pt modelId="{B99F653D-2E0F-47E1-A723-BB6EA8E8C3E3}" type="pres">
      <dgm:prSet presAssocID="{C63F7586-7F4B-400D-AC29-3A0C851ADA18}" presName="nodeFollowingNodes" presStyleLbl="node1" presStyleIdx="6" presStyleCnt="8">
        <dgm:presLayoutVars>
          <dgm:bulletEnabled val="1"/>
        </dgm:presLayoutVars>
      </dgm:prSet>
      <dgm:spPr/>
    </dgm:pt>
    <dgm:pt modelId="{1C465DA8-29B9-4559-B0B1-2149FD139FF5}" type="pres">
      <dgm:prSet presAssocID="{92DFE6CD-8664-4829-840E-5AFE36C98D4F}" presName="nodeFollowingNodes" presStyleLbl="node1" presStyleIdx="7" presStyleCnt="8">
        <dgm:presLayoutVars>
          <dgm:bulletEnabled val="1"/>
        </dgm:presLayoutVars>
      </dgm:prSet>
      <dgm:spPr/>
    </dgm:pt>
  </dgm:ptLst>
  <dgm:cxnLst>
    <dgm:cxn modelId="{87BA5813-2205-4FF4-AD26-51440A6C2DFB}" type="presOf" srcId="{6EA532B6-0506-4167-9612-5091DC8DBFD6}" destId="{A15F9EE8-4659-47E0-A52E-0B93961498DF}" srcOrd="0" destOrd="0" presId="urn:microsoft.com/office/officeart/2005/8/layout/cycle3"/>
    <dgm:cxn modelId="{722B131B-9166-4837-9591-983778A9463B}" srcId="{A8621814-E1BA-4DC3-86FD-BA8FB6872004}" destId="{A41822C7-5438-4193-B013-FA71241612BD}" srcOrd="3" destOrd="0" parTransId="{5B001A47-6610-46F7-B16A-999142F26427}" sibTransId="{D95AD364-B7A3-42F8-AB92-FC7D4D69E291}"/>
    <dgm:cxn modelId="{927C1735-A1CD-4965-B1DC-3E3095145B50}" srcId="{A8621814-E1BA-4DC3-86FD-BA8FB6872004}" destId="{92DFE6CD-8664-4829-840E-5AFE36C98D4F}" srcOrd="7" destOrd="0" parTransId="{2FD1B1FA-6630-4084-BAB7-08A4C95B4D19}" sibTransId="{8719D0EB-A2C4-4304-9029-7F31D94C72F3}"/>
    <dgm:cxn modelId="{99B7A564-CEC5-4CB0-8394-381C21D48EFA}" type="presOf" srcId="{A8621814-E1BA-4DC3-86FD-BA8FB6872004}" destId="{A2DB6BF4-7BBA-4252-AE69-3BD76CDCAFE1}" srcOrd="0" destOrd="0" presId="urn:microsoft.com/office/officeart/2005/8/layout/cycle3"/>
    <dgm:cxn modelId="{495CFF6A-624D-4280-849A-CA4E5F49C0D6}" srcId="{A8621814-E1BA-4DC3-86FD-BA8FB6872004}" destId="{0BFC33A6-33A5-4DCC-B627-3224C6907E61}" srcOrd="1" destOrd="0" parTransId="{EEB0230E-FF36-442B-B4FF-3B8735C64E0C}" sibTransId="{9D04D4D0-1BA9-4D2E-BD77-09D096FAF009}"/>
    <dgm:cxn modelId="{BEC9AE4B-F45C-4A99-8877-EEDC6576E67F}" type="presOf" srcId="{B2703544-CB7D-4C80-9B62-A5199770F662}" destId="{C340FE4C-986E-4413-9F62-66592C7E1814}" srcOrd="0" destOrd="0" presId="urn:microsoft.com/office/officeart/2005/8/layout/cycle3"/>
    <dgm:cxn modelId="{7C306676-4161-4BBD-9C07-5FA9DD6CEDEE}" type="presOf" srcId="{A41822C7-5438-4193-B013-FA71241612BD}" destId="{7941B259-1B61-4ACF-90E9-9D53839BD113}" srcOrd="0" destOrd="0" presId="urn:microsoft.com/office/officeart/2005/8/layout/cycle3"/>
    <dgm:cxn modelId="{F0CE9776-DD43-4D25-822C-CF9A2FDB1C22}" type="presOf" srcId="{C63F7586-7F4B-400D-AC29-3A0C851ADA18}" destId="{B99F653D-2E0F-47E1-A723-BB6EA8E8C3E3}" srcOrd="0" destOrd="0" presId="urn:microsoft.com/office/officeart/2005/8/layout/cycle3"/>
    <dgm:cxn modelId="{C3AD9B7D-A9CF-463F-BAE6-6E92105B02AD}" type="presOf" srcId="{0BFC33A6-33A5-4DCC-B627-3224C6907E61}" destId="{C13AB510-CD57-4842-8D8C-3A8927BCFD17}" srcOrd="0" destOrd="0" presId="urn:microsoft.com/office/officeart/2005/8/layout/cycle3"/>
    <dgm:cxn modelId="{F98ED47F-D6BD-4DFC-8257-F8DAACA96373}" srcId="{A8621814-E1BA-4DC3-86FD-BA8FB6872004}" destId="{6EA532B6-0506-4167-9612-5091DC8DBFD6}" srcOrd="4" destOrd="0" parTransId="{AF57FB1A-06FF-4E77-9693-06392B50D955}" sibTransId="{ACAAB601-C4F5-410A-8A92-D473AC77815B}"/>
    <dgm:cxn modelId="{C9309086-9EA6-4A11-9FA2-277AADA05AEE}" type="presOf" srcId="{7A268730-CF6E-4C88-A3E7-BB1478025CAF}" destId="{0D21D4AB-5749-4079-BAB1-3FEC0A8FF4A5}" srcOrd="0" destOrd="0" presId="urn:microsoft.com/office/officeart/2005/8/layout/cycle3"/>
    <dgm:cxn modelId="{A66533A8-4725-4A61-BDF2-93825D8F843A}" srcId="{A8621814-E1BA-4DC3-86FD-BA8FB6872004}" destId="{D4C74A64-12AD-4347-A859-99034A791764}" srcOrd="0" destOrd="0" parTransId="{1BC80CE4-EFBF-4ADA-8434-8962ABB19C32}" sibTransId="{B2703544-CB7D-4C80-9B62-A5199770F662}"/>
    <dgm:cxn modelId="{D46648D6-5A95-4273-B274-781D20A4B71A}" type="presOf" srcId="{D4C74A64-12AD-4347-A859-99034A791764}" destId="{724BC137-58C1-4990-8E18-1F09929B922C}" srcOrd="0" destOrd="0" presId="urn:microsoft.com/office/officeart/2005/8/layout/cycle3"/>
    <dgm:cxn modelId="{88BF93E7-E41A-4787-9444-4762AA154D76}" srcId="{A8621814-E1BA-4DC3-86FD-BA8FB6872004}" destId="{7A268730-CF6E-4C88-A3E7-BB1478025CAF}" srcOrd="2" destOrd="0" parTransId="{1ECC345A-1BDA-4F8F-BE24-6074E9FCE341}" sibTransId="{C13533B1-B983-49B8-A706-1CD64E994E19}"/>
    <dgm:cxn modelId="{8C0A75ED-12A7-44B7-98F2-A0D68505E9DA}" type="presOf" srcId="{92DFE6CD-8664-4829-840E-5AFE36C98D4F}" destId="{1C465DA8-29B9-4559-B0B1-2149FD139FF5}" srcOrd="0" destOrd="0" presId="urn:microsoft.com/office/officeart/2005/8/layout/cycle3"/>
    <dgm:cxn modelId="{A508DDED-56D3-4927-AC44-30B24854BB8D}" srcId="{A8621814-E1BA-4DC3-86FD-BA8FB6872004}" destId="{C63F7586-7F4B-400D-AC29-3A0C851ADA18}" srcOrd="6" destOrd="0" parTransId="{D6C76355-35A8-4C30-A79A-713A58849ED0}" sibTransId="{4120AF98-FA1F-45FD-B359-1A747447B5E5}"/>
    <dgm:cxn modelId="{9B10C1FA-2C06-4194-8AE9-3F73E9FFF046}" type="presOf" srcId="{712D70C1-568E-457D-82FA-978DBAD7E99C}" destId="{1B21BF4E-05DF-494A-A34C-98E43888D3E8}" srcOrd="0" destOrd="0" presId="urn:microsoft.com/office/officeart/2005/8/layout/cycle3"/>
    <dgm:cxn modelId="{816E65FE-22E5-4CB4-AE5C-08B1A4AE5862}" srcId="{A8621814-E1BA-4DC3-86FD-BA8FB6872004}" destId="{712D70C1-568E-457D-82FA-978DBAD7E99C}" srcOrd="5" destOrd="0" parTransId="{B8E12CAE-41C3-443E-9147-8CB723848501}" sibTransId="{19506C48-683F-4DC9-BFAD-CCC1B60BF4F1}"/>
    <dgm:cxn modelId="{0BEE6263-5ECA-4F55-A49C-C076ACC440CF}" type="presParOf" srcId="{A2DB6BF4-7BBA-4252-AE69-3BD76CDCAFE1}" destId="{C14EBD50-C765-4F53-A313-14BFCF8D3BC7}" srcOrd="0" destOrd="0" presId="urn:microsoft.com/office/officeart/2005/8/layout/cycle3"/>
    <dgm:cxn modelId="{7BD2C783-ED7D-4D70-90E3-500C5208C186}" type="presParOf" srcId="{C14EBD50-C765-4F53-A313-14BFCF8D3BC7}" destId="{724BC137-58C1-4990-8E18-1F09929B922C}" srcOrd="0" destOrd="0" presId="urn:microsoft.com/office/officeart/2005/8/layout/cycle3"/>
    <dgm:cxn modelId="{6DC3A705-01E2-4FE3-BE90-54AD68FF3906}" type="presParOf" srcId="{C14EBD50-C765-4F53-A313-14BFCF8D3BC7}" destId="{C340FE4C-986E-4413-9F62-66592C7E1814}" srcOrd="1" destOrd="0" presId="urn:microsoft.com/office/officeart/2005/8/layout/cycle3"/>
    <dgm:cxn modelId="{B9F27349-BF40-4C18-9152-16135EBBC3E6}" type="presParOf" srcId="{C14EBD50-C765-4F53-A313-14BFCF8D3BC7}" destId="{C13AB510-CD57-4842-8D8C-3A8927BCFD17}" srcOrd="2" destOrd="0" presId="urn:microsoft.com/office/officeart/2005/8/layout/cycle3"/>
    <dgm:cxn modelId="{DE7D1E7B-EC4E-4825-9273-494705F8631A}" type="presParOf" srcId="{C14EBD50-C765-4F53-A313-14BFCF8D3BC7}" destId="{0D21D4AB-5749-4079-BAB1-3FEC0A8FF4A5}" srcOrd="3" destOrd="0" presId="urn:microsoft.com/office/officeart/2005/8/layout/cycle3"/>
    <dgm:cxn modelId="{343F3D9D-FD7D-425D-9ACB-E675EF7A6837}" type="presParOf" srcId="{C14EBD50-C765-4F53-A313-14BFCF8D3BC7}" destId="{7941B259-1B61-4ACF-90E9-9D53839BD113}" srcOrd="4" destOrd="0" presId="urn:microsoft.com/office/officeart/2005/8/layout/cycle3"/>
    <dgm:cxn modelId="{AFED2531-85A2-485F-9DBF-AB2C92214F1C}" type="presParOf" srcId="{C14EBD50-C765-4F53-A313-14BFCF8D3BC7}" destId="{A15F9EE8-4659-47E0-A52E-0B93961498DF}" srcOrd="5" destOrd="0" presId="urn:microsoft.com/office/officeart/2005/8/layout/cycle3"/>
    <dgm:cxn modelId="{0972E110-36DA-467C-8964-EC6D8B5FBBDF}" type="presParOf" srcId="{C14EBD50-C765-4F53-A313-14BFCF8D3BC7}" destId="{1B21BF4E-05DF-494A-A34C-98E43888D3E8}" srcOrd="6" destOrd="0" presId="urn:microsoft.com/office/officeart/2005/8/layout/cycle3"/>
    <dgm:cxn modelId="{C48811C2-7317-4278-92F6-E2B738D25262}" type="presParOf" srcId="{C14EBD50-C765-4F53-A313-14BFCF8D3BC7}" destId="{B99F653D-2E0F-47E1-A723-BB6EA8E8C3E3}" srcOrd="7" destOrd="0" presId="urn:microsoft.com/office/officeart/2005/8/layout/cycle3"/>
    <dgm:cxn modelId="{D61E78A7-832D-4A46-ADE8-4DB7CA0CBC86}" type="presParOf" srcId="{C14EBD50-C765-4F53-A313-14BFCF8D3BC7}" destId="{1C465DA8-29B9-4559-B0B1-2149FD139FF5}" srcOrd="8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621814-E1BA-4DC3-86FD-BA8FB6872004}" type="doc">
      <dgm:prSet loTypeId="urn:microsoft.com/office/officeart/2005/8/layout/cycle3" loCatId="cycle" qsTypeId="urn:microsoft.com/office/officeart/2005/8/quickstyle/simple5" qsCatId="simple" csTypeId="urn:microsoft.com/office/officeart/2005/8/colors/accent0_2" csCatId="mainScheme" phldr="1"/>
      <dgm:spPr/>
      <dgm:t>
        <a:bodyPr/>
        <a:lstStyle/>
        <a:p>
          <a:endParaRPr lang="en-NZ"/>
        </a:p>
      </dgm:t>
    </dgm:pt>
    <dgm:pt modelId="{D4C74A64-12AD-4347-A859-99034A791764}">
      <dgm:prSet phldrT="[Text]"/>
      <dgm:spPr/>
      <dgm:t>
        <a:bodyPr/>
        <a:lstStyle/>
        <a:p>
          <a:r>
            <a:rPr lang="en-US" dirty="0"/>
            <a:t>load aggregate state (into mem)</a:t>
          </a:r>
          <a:endParaRPr lang="en-NZ" dirty="0"/>
        </a:p>
      </dgm:t>
    </dgm:pt>
    <dgm:pt modelId="{1BC80CE4-EFBF-4ADA-8434-8962ABB19C32}" type="parTrans" cxnId="{A66533A8-4725-4A61-BDF2-93825D8F843A}">
      <dgm:prSet/>
      <dgm:spPr/>
      <dgm:t>
        <a:bodyPr/>
        <a:lstStyle/>
        <a:p>
          <a:endParaRPr lang="en-NZ"/>
        </a:p>
      </dgm:t>
    </dgm:pt>
    <dgm:pt modelId="{B2703544-CB7D-4C80-9B62-A5199770F662}" type="sibTrans" cxnId="{A66533A8-4725-4A61-BDF2-93825D8F843A}">
      <dgm:prSet/>
      <dgm:spPr/>
      <dgm:t>
        <a:bodyPr/>
        <a:lstStyle/>
        <a:p>
          <a:endParaRPr lang="en-NZ"/>
        </a:p>
      </dgm:t>
    </dgm:pt>
    <dgm:pt modelId="{0BFC33A6-33A5-4DCC-B627-3224C6907E61}">
      <dgm:prSet/>
      <dgm:spPr/>
      <dgm:t>
        <a:bodyPr/>
        <a:lstStyle/>
        <a:p>
          <a:r>
            <a:rPr lang="en-US" dirty="0"/>
            <a:t>Root: invoke use case (method call)</a:t>
          </a:r>
        </a:p>
      </dgm:t>
    </dgm:pt>
    <dgm:pt modelId="{EEB0230E-FF36-442B-B4FF-3B8735C64E0C}" type="parTrans" cxnId="{495CFF6A-624D-4280-849A-CA4E5F49C0D6}">
      <dgm:prSet/>
      <dgm:spPr/>
      <dgm:t>
        <a:bodyPr/>
        <a:lstStyle/>
        <a:p>
          <a:endParaRPr lang="en-NZ"/>
        </a:p>
      </dgm:t>
    </dgm:pt>
    <dgm:pt modelId="{9D04D4D0-1BA9-4D2E-BD77-09D096FAF009}" type="sibTrans" cxnId="{495CFF6A-624D-4280-849A-CA4E5F49C0D6}">
      <dgm:prSet/>
      <dgm:spPr/>
      <dgm:t>
        <a:bodyPr/>
        <a:lstStyle/>
        <a:p>
          <a:endParaRPr lang="en-NZ"/>
        </a:p>
      </dgm:t>
    </dgm:pt>
    <dgm:pt modelId="{7A268730-CF6E-4C88-A3E7-BB1478025CAF}">
      <dgm:prSet/>
      <dgm:spPr/>
      <dgm:t>
        <a:bodyPr/>
        <a:lstStyle/>
        <a:p>
          <a:r>
            <a:rPr lang="en-US" dirty="0"/>
            <a:t>Root: validate</a:t>
          </a:r>
        </a:p>
        <a:p>
          <a:r>
            <a:rPr lang="en-US" dirty="0"/>
            <a:t>(method params)</a:t>
          </a:r>
        </a:p>
      </dgm:t>
    </dgm:pt>
    <dgm:pt modelId="{1ECC345A-1BDA-4F8F-BE24-6074E9FCE341}" type="parTrans" cxnId="{88BF93E7-E41A-4787-9444-4762AA154D76}">
      <dgm:prSet/>
      <dgm:spPr/>
      <dgm:t>
        <a:bodyPr/>
        <a:lstStyle/>
        <a:p>
          <a:endParaRPr lang="en-NZ"/>
        </a:p>
      </dgm:t>
    </dgm:pt>
    <dgm:pt modelId="{C13533B1-B983-49B8-A706-1CD64E994E19}" type="sibTrans" cxnId="{88BF93E7-E41A-4787-9444-4762AA154D76}">
      <dgm:prSet/>
      <dgm:spPr/>
      <dgm:t>
        <a:bodyPr/>
        <a:lstStyle/>
        <a:p>
          <a:endParaRPr lang="en-NZ"/>
        </a:p>
      </dgm:t>
    </dgm:pt>
    <dgm:pt modelId="{A41822C7-5438-4193-B013-FA71241612BD}">
      <dgm:prSet/>
      <dgm:spPr/>
      <dgm:t>
        <a:bodyPr/>
        <a:lstStyle/>
        <a:p>
          <a:r>
            <a:rPr lang="en-US" dirty="0"/>
            <a:t>Root: invoke method on entity instance</a:t>
          </a:r>
        </a:p>
      </dgm:t>
    </dgm:pt>
    <dgm:pt modelId="{5B001A47-6610-46F7-B16A-999142F26427}" type="parTrans" cxnId="{722B131B-9166-4837-9591-983778A9463B}">
      <dgm:prSet/>
      <dgm:spPr/>
      <dgm:t>
        <a:bodyPr/>
        <a:lstStyle/>
        <a:p>
          <a:endParaRPr lang="en-NZ"/>
        </a:p>
      </dgm:t>
    </dgm:pt>
    <dgm:pt modelId="{D95AD364-B7A3-42F8-AB92-FC7D4D69E291}" type="sibTrans" cxnId="{722B131B-9166-4837-9591-983778A9463B}">
      <dgm:prSet/>
      <dgm:spPr/>
      <dgm:t>
        <a:bodyPr/>
        <a:lstStyle/>
        <a:p>
          <a:endParaRPr lang="en-NZ"/>
        </a:p>
      </dgm:t>
    </dgm:pt>
    <dgm:pt modelId="{BCE2E462-B1AB-4B02-8D4C-47AC725784E3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Entity: validate (method params)</a:t>
          </a:r>
        </a:p>
      </dgm:t>
    </dgm:pt>
    <dgm:pt modelId="{38B4DF1A-45E9-4B2D-BD3C-76AB421CEE2C}" type="parTrans" cxnId="{051A131B-8BD8-45A8-A9C6-95117C9D470A}">
      <dgm:prSet/>
      <dgm:spPr/>
      <dgm:t>
        <a:bodyPr/>
        <a:lstStyle/>
        <a:p>
          <a:endParaRPr lang="en-NZ"/>
        </a:p>
      </dgm:t>
    </dgm:pt>
    <dgm:pt modelId="{16CAEF1D-91E1-4FAC-BF42-D86321C062B5}" type="sibTrans" cxnId="{051A131B-8BD8-45A8-A9C6-95117C9D470A}">
      <dgm:prSet/>
      <dgm:spPr/>
      <dgm:t>
        <a:bodyPr/>
        <a:lstStyle/>
        <a:p>
          <a:endParaRPr lang="en-NZ"/>
        </a:p>
      </dgm:t>
    </dgm:pt>
    <dgm:pt modelId="{52D9CF04-3CA7-4C5C-80E4-7CE26FA181BB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Entity: raise event  (</a:t>
          </a:r>
          <a:r>
            <a:rPr lang="en-US" dirty="0" err="1">
              <a:solidFill>
                <a:schemeClr val="bg1"/>
              </a:solidFill>
            </a:rPr>
            <a:t>RaiseChangeEvent</a:t>
          </a:r>
          <a:r>
            <a:rPr lang="en-US" dirty="0">
              <a:solidFill>
                <a:schemeClr val="bg1"/>
              </a:solidFill>
            </a:rPr>
            <a:t>)</a:t>
          </a:r>
        </a:p>
      </dgm:t>
    </dgm:pt>
    <dgm:pt modelId="{4D356BC8-B3B3-47E1-BFAD-6344802F645F}" type="parTrans" cxnId="{BB360F69-9BB7-4266-B0EC-8D4CD777DFFE}">
      <dgm:prSet/>
      <dgm:spPr/>
      <dgm:t>
        <a:bodyPr/>
        <a:lstStyle/>
        <a:p>
          <a:endParaRPr lang="en-NZ"/>
        </a:p>
      </dgm:t>
    </dgm:pt>
    <dgm:pt modelId="{03CA33DD-0916-4C19-9D61-4DA22BAFEF2F}" type="sibTrans" cxnId="{BB360F69-9BB7-4266-B0EC-8D4CD777DFFE}">
      <dgm:prSet/>
      <dgm:spPr/>
      <dgm:t>
        <a:bodyPr/>
        <a:lstStyle/>
        <a:p>
          <a:endParaRPr lang="en-NZ"/>
        </a:p>
      </dgm:t>
    </dgm:pt>
    <dgm:pt modelId="{E908D0D1-6FE6-465C-84FA-9762D1A8E148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Entity: consume event (</a:t>
          </a:r>
          <a:r>
            <a:rPr lang="en-US" dirty="0" err="1">
              <a:solidFill>
                <a:schemeClr val="bg1"/>
              </a:solidFill>
            </a:rPr>
            <a:t>OnStateChanged</a:t>
          </a:r>
          <a:r>
            <a:rPr lang="en-US" dirty="0">
              <a:solidFill>
                <a:schemeClr val="bg1"/>
              </a:solidFill>
            </a:rPr>
            <a:t>)</a:t>
          </a:r>
        </a:p>
      </dgm:t>
    </dgm:pt>
    <dgm:pt modelId="{0D9F797B-E674-4327-92A0-C92CEEAE1F17}" type="parTrans" cxnId="{622F4679-FD20-43DC-9FE0-EABA3A43ABFF}">
      <dgm:prSet/>
      <dgm:spPr/>
      <dgm:t>
        <a:bodyPr/>
        <a:lstStyle/>
        <a:p>
          <a:endParaRPr lang="en-NZ"/>
        </a:p>
      </dgm:t>
    </dgm:pt>
    <dgm:pt modelId="{5180A22C-0241-49D1-B6D6-D540E9163425}" type="sibTrans" cxnId="{622F4679-FD20-43DC-9FE0-EABA3A43ABFF}">
      <dgm:prSet/>
      <dgm:spPr/>
      <dgm:t>
        <a:bodyPr/>
        <a:lstStyle/>
        <a:p>
          <a:endParaRPr lang="en-NZ"/>
        </a:p>
      </dgm:t>
    </dgm:pt>
    <dgm:pt modelId="{9443102F-E1B5-4CCB-B55E-53AF366738D5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Entity: set state</a:t>
          </a:r>
        </a:p>
        <a:p>
          <a:r>
            <a:rPr lang="en-US" dirty="0">
              <a:solidFill>
                <a:schemeClr val="bg1"/>
              </a:solidFill>
            </a:rPr>
            <a:t>(property setters)</a:t>
          </a:r>
        </a:p>
      </dgm:t>
    </dgm:pt>
    <dgm:pt modelId="{D47689A9-CF06-420E-AD10-D56C9EC20926}" type="parTrans" cxnId="{3DA01A97-98A2-4E3B-80A7-FF7967358307}">
      <dgm:prSet/>
      <dgm:spPr/>
      <dgm:t>
        <a:bodyPr/>
        <a:lstStyle/>
        <a:p>
          <a:endParaRPr lang="en-NZ"/>
        </a:p>
      </dgm:t>
    </dgm:pt>
    <dgm:pt modelId="{B68AE0C7-16B4-4A58-A399-1EFE971F2D8A}" type="sibTrans" cxnId="{3DA01A97-98A2-4E3B-80A7-FF7967358307}">
      <dgm:prSet/>
      <dgm:spPr/>
      <dgm:t>
        <a:bodyPr/>
        <a:lstStyle/>
        <a:p>
          <a:endParaRPr lang="en-NZ"/>
        </a:p>
      </dgm:t>
    </dgm:pt>
    <dgm:pt modelId="{7D165A1D-55E2-43DF-962B-7F64180EE6E6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Entity: validate invariants</a:t>
          </a:r>
        </a:p>
        <a:p>
          <a:r>
            <a:rPr lang="en-US" dirty="0">
              <a:solidFill>
                <a:schemeClr val="bg1"/>
              </a:solidFill>
            </a:rPr>
            <a:t>(</a:t>
          </a:r>
          <a:r>
            <a:rPr lang="en-US" dirty="0" err="1">
              <a:solidFill>
                <a:schemeClr val="bg1"/>
              </a:solidFill>
            </a:rPr>
            <a:t>EnsureInvariants</a:t>
          </a:r>
          <a:r>
            <a:rPr lang="en-US" dirty="0">
              <a:solidFill>
                <a:schemeClr val="bg1"/>
              </a:solidFill>
            </a:rPr>
            <a:t>)</a:t>
          </a:r>
        </a:p>
      </dgm:t>
    </dgm:pt>
    <dgm:pt modelId="{5A097F59-DBB3-45CD-8362-10ACF4E935EE}" type="parTrans" cxnId="{FB7BF0A3-1BAA-4E89-A437-94E00BBB3DA1}">
      <dgm:prSet/>
      <dgm:spPr/>
      <dgm:t>
        <a:bodyPr/>
        <a:lstStyle/>
        <a:p>
          <a:endParaRPr lang="en-NZ"/>
        </a:p>
      </dgm:t>
    </dgm:pt>
    <dgm:pt modelId="{ADFF62C7-1033-412F-AFDF-6138B0EA43BC}" type="sibTrans" cxnId="{FB7BF0A3-1BAA-4E89-A437-94E00BBB3DA1}">
      <dgm:prSet/>
      <dgm:spPr/>
      <dgm:t>
        <a:bodyPr/>
        <a:lstStyle/>
        <a:p>
          <a:endParaRPr lang="en-NZ"/>
        </a:p>
      </dgm:t>
    </dgm:pt>
    <dgm:pt modelId="{B26724F4-AC45-473D-A492-2A55181B1AFB}">
      <dgm:prSet/>
      <dgm:spPr/>
      <dgm:t>
        <a:bodyPr/>
        <a:lstStyle/>
        <a:p>
          <a:r>
            <a:rPr lang="en-US" dirty="0"/>
            <a:t>Root: saves event as a change</a:t>
          </a:r>
          <a:endParaRPr lang="en-US" dirty="0">
            <a:solidFill>
              <a:schemeClr val="bg1"/>
            </a:solidFill>
          </a:endParaRPr>
        </a:p>
      </dgm:t>
    </dgm:pt>
    <dgm:pt modelId="{A0399D92-9D4F-4722-984D-849BBE563E27}" type="parTrans" cxnId="{BD1A45EF-DBA0-4FC4-806C-904EFF3E2B6E}">
      <dgm:prSet/>
      <dgm:spPr/>
      <dgm:t>
        <a:bodyPr/>
        <a:lstStyle/>
        <a:p>
          <a:endParaRPr lang="en-NZ"/>
        </a:p>
      </dgm:t>
    </dgm:pt>
    <dgm:pt modelId="{E1DC87CE-0576-4A92-B7D6-978C1FFDD785}" type="sibTrans" cxnId="{BD1A45EF-DBA0-4FC4-806C-904EFF3E2B6E}">
      <dgm:prSet/>
      <dgm:spPr/>
      <dgm:t>
        <a:bodyPr/>
        <a:lstStyle/>
        <a:p>
          <a:endParaRPr lang="en-NZ"/>
        </a:p>
      </dgm:t>
    </dgm:pt>
    <dgm:pt modelId="{B62F2F5A-36F1-4D76-849E-FC6D64221DF9}">
      <dgm:prSet/>
      <dgm:spPr/>
      <dgm:t>
        <a:bodyPr/>
        <a:lstStyle/>
        <a:p>
          <a:r>
            <a:rPr lang="en-US" dirty="0"/>
            <a:t>Root: consume event (</a:t>
          </a:r>
          <a:r>
            <a:rPr lang="en-US" dirty="0" err="1"/>
            <a:t>OnStateChanged</a:t>
          </a:r>
          <a:r>
            <a:rPr lang="en-US" dirty="0"/>
            <a:t>)</a:t>
          </a:r>
        </a:p>
      </dgm:t>
    </dgm:pt>
    <dgm:pt modelId="{1E55C24E-33E8-4A02-AFD6-83C34FEDB88A}" type="parTrans" cxnId="{6FB6A134-02BF-4A7E-B6C7-518F63ADBD7B}">
      <dgm:prSet/>
      <dgm:spPr/>
      <dgm:t>
        <a:bodyPr/>
        <a:lstStyle/>
        <a:p>
          <a:endParaRPr lang="en-NZ"/>
        </a:p>
      </dgm:t>
    </dgm:pt>
    <dgm:pt modelId="{D5DEBA92-34EA-4236-9B31-92E51445CF8A}" type="sibTrans" cxnId="{6FB6A134-02BF-4A7E-B6C7-518F63ADBD7B}">
      <dgm:prSet/>
      <dgm:spPr/>
      <dgm:t>
        <a:bodyPr/>
        <a:lstStyle/>
        <a:p>
          <a:endParaRPr lang="en-NZ"/>
        </a:p>
      </dgm:t>
    </dgm:pt>
    <dgm:pt modelId="{2BECCA60-9B80-4A28-98A9-DD4D9DB9F3E5}">
      <dgm:prSet/>
      <dgm:spPr/>
      <dgm:t>
        <a:bodyPr/>
        <a:lstStyle/>
        <a:p>
          <a:r>
            <a:rPr lang="en-US" dirty="0"/>
            <a:t>Root: set state</a:t>
          </a:r>
        </a:p>
        <a:p>
          <a:r>
            <a:rPr lang="en-US" dirty="0"/>
            <a:t>(property setters)</a:t>
          </a:r>
        </a:p>
      </dgm:t>
    </dgm:pt>
    <dgm:pt modelId="{988E75CB-9EFF-4A69-9C74-F5A50106DFDB}" type="parTrans" cxnId="{CBCA401A-74D2-49A9-8403-16870527E44A}">
      <dgm:prSet/>
      <dgm:spPr/>
      <dgm:t>
        <a:bodyPr/>
        <a:lstStyle/>
        <a:p>
          <a:endParaRPr lang="en-NZ"/>
        </a:p>
      </dgm:t>
    </dgm:pt>
    <dgm:pt modelId="{16DDC99B-A4AF-4D86-94C4-BF8988C1E6C4}" type="sibTrans" cxnId="{CBCA401A-74D2-49A9-8403-16870527E44A}">
      <dgm:prSet/>
      <dgm:spPr/>
      <dgm:t>
        <a:bodyPr/>
        <a:lstStyle/>
        <a:p>
          <a:endParaRPr lang="en-NZ"/>
        </a:p>
      </dgm:t>
    </dgm:pt>
    <dgm:pt modelId="{9F92993B-D748-47CA-BEDF-0D719810DE38}">
      <dgm:prSet/>
      <dgm:spPr/>
      <dgm:t>
        <a:bodyPr/>
        <a:lstStyle/>
        <a:p>
          <a:r>
            <a:rPr lang="en-US" dirty="0"/>
            <a:t>Root: validate invariants</a:t>
          </a:r>
        </a:p>
        <a:p>
          <a:r>
            <a:rPr lang="en-US" dirty="0"/>
            <a:t>(</a:t>
          </a:r>
          <a:r>
            <a:rPr lang="en-US" dirty="0" err="1"/>
            <a:t>EnsureInvariants</a:t>
          </a:r>
          <a:r>
            <a:rPr lang="en-US" dirty="0"/>
            <a:t>)</a:t>
          </a:r>
          <a:endParaRPr lang="en-NZ" dirty="0"/>
        </a:p>
      </dgm:t>
    </dgm:pt>
    <dgm:pt modelId="{C8CA807D-C224-4EC7-A490-D13EECCC3F40}" type="parTrans" cxnId="{802001AA-DD85-4183-9D8B-ABAB41082FDA}">
      <dgm:prSet/>
      <dgm:spPr/>
      <dgm:t>
        <a:bodyPr/>
        <a:lstStyle/>
        <a:p>
          <a:endParaRPr lang="en-NZ"/>
        </a:p>
      </dgm:t>
    </dgm:pt>
    <dgm:pt modelId="{C36706D0-839D-4803-8A45-9CFDAF948D6F}" type="sibTrans" cxnId="{802001AA-DD85-4183-9D8B-ABAB41082FDA}">
      <dgm:prSet/>
      <dgm:spPr/>
      <dgm:t>
        <a:bodyPr/>
        <a:lstStyle/>
        <a:p>
          <a:endParaRPr lang="en-NZ"/>
        </a:p>
      </dgm:t>
    </dgm:pt>
    <dgm:pt modelId="{ABCD3914-20B0-4FB7-9293-90357DB7548F}">
      <dgm:prSet custT="1"/>
      <dgm:spPr>
        <a:solidFill>
          <a:srgbClr val="ED7D31">
            <a:lumMod val="75000"/>
          </a:srgb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 spcFirstLastPara="0" vert="horz" wrap="square" lIns="30480" tIns="30480" rIns="30480" bIns="30480" numCol="1" spcCol="1270" anchor="ctr" anchorCtr="0"/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Entity: raise event to root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(</a:t>
          </a:r>
          <a:r>
            <a:rPr lang="en-NZ" sz="800" kern="1200" dirty="0" err="1">
              <a:solidFill>
                <a:schemeClr val="bg1"/>
              </a:solidFill>
            </a:rPr>
            <a:t>RootEventHandler</a:t>
          </a:r>
          <a:r>
            <a:rPr lang="en-US" sz="8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)</a:t>
          </a:r>
        </a:p>
      </dgm:t>
    </dgm:pt>
    <dgm:pt modelId="{017079CA-32A6-4E79-916D-9DDAF4E48E84}" type="parTrans" cxnId="{7F7E483F-7C7D-4FF9-8B12-6D2769B58CB8}">
      <dgm:prSet/>
      <dgm:spPr/>
      <dgm:t>
        <a:bodyPr/>
        <a:lstStyle/>
        <a:p>
          <a:endParaRPr lang="en-NZ"/>
        </a:p>
      </dgm:t>
    </dgm:pt>
    <dgm:pt modelId="{B8CDD205-09B3-4A22-8EE4-B28DF95B06BB}" type="sibTrans" cxnId="{7F7E483F-7C7D-4FF9-8B12-6D2769B58CB8}">
      <dgm:prSet/>
      <dgm:spPr/>
      <dgm:t>
        <a:bodyPr/>
        <a:lstStyle/>
        <a:p>
          <a:endParaRPr lang="en-NZ"/>
        </a:p>
      </dgm:t>
    </dgm:pt>
    <dgm:pt modelId="{A2DB6BF4-7BBA-4252-AE69-3BD76CDCAFE1}" type="pres">
      <dgm:prSet presAssocID="{A8621814-E1BA-4DC3-86FD-BA8FB6872004}" presName="Name0" presStyleCnt="0">
        <dgm:presLayoutVars>
          <dgm:dir/>
          <dgm:resizeHandles val="exact"/>
        </dgm:presLayoutVars>
      </dgm:prSet>
      <dgm:spPr/>
    </dgm:pt>
    <dgm:pt modelId="{C14EBD50-C765-4F53-A313-14BFCF8D3BC7}" type="pres">
      <dgm:prSet presAssocID="{A8621814-E1BA-4DC3-86FD-BA8FB6872004}" presName="cycle" presStyleCnt="0"/>
      <dgm:spPr/>
    </dgm:pt>
    <dgm:pt modelId="{724BC137-58C1-4990-8E18-1F09929B922C}" type="pres">
      <dgm:prSet presAssocID="{D4C74A64-12AD-4347-A859-99034A791764}" presName="nodeFirstNode" presStyleLbl="node1" presStyleIdx="0" presStyleCnt="14">
        <dgm:presLayoutVars>
          <dgm:bulletEnabled val="1"/>
        </dgm:presLayoutVars>
      </dgm:prSet>
      <dgm:spPr/>
    </dgm:pt>
    <dgm:pt modelId="{C340FE4C-986E-4413-9F62-66592C7E1814}" type="pres">
      <dgm:prSet presAssocID="{B2703544-CB7D-4C80-9B62-A5199770F662}" presName="sibTransFirstNode" presStyleLbl="bgShp" presStyleIdx="0" presStyleCnt="1"/>
      <dgm:spPr/>
    </dgm:pt>
    <dgm:pt modelId="{C13AB510-CD57-4842-8D8C-3A8927BCFD17}" type="pres">
      <dgm:prSet presAssocID="{0BFC33A6-33A5-4DCC-B627-3224C6907E61}" presName="nodeFollowingNodes" presStyleLbl="node1" presStyleIdx="1" presStyleCnt="14">
        <dgm:presLayoutVars>
          <dgm:bulletEnabled val="1"/>
        </dgm:presLayoutVars>
      </dgm:prSet>
      <dgm:spPr/>
    </dgm:pt>
    <dgm:pt modelId="{0D21D4AB-5749-4079-BAB1-3FEC0A8FF4A5}" type="pres">
      <dgm:prSet presAssocID="{7A268730-CF6E-4C88-A3E7-BB1478025CAF}" presName="nodeFollowingNodes" presStyleLbl="node1" presStyleIdx="2" presStyleCnt="14">
        <dgm:presLayoutVars>
          <dgm:bulletEnabled val="1"/>
        </dgm:presLayoutVars>
      </dgm:prSet>
      <dgm:spPr/>
    </dgm:pt>
    <dgm:pt modelId="{7941B259-1B61-4ACF-90E9-9D53839BD113}" type="pres">
      <dgm:prSet presAssocID="{A41822C7-5438-4193-B013-FA71241612BD}" presName="nodeFollowingNodes" presStyleLbl="node1" presStyleIdx="3" presStyleCnt="14">
        <dgm:presLayoutVars>
          <dgm:bulletEnabled val="1"/>
        </dgm:presLayoutVars>
      </dgm:prSet>
      <dgm:spPr/>
    </dgm:pt>
    <dgm:pt modelId="{0556685A-6C75-477E-AE73-9F3255045E5A}" type="pres">
      <dgm:prSet presAssocID="{BCE2E462-B1AB-4B02-8D4C-47AC725784E3}" presName="nodeFollowingNodes" presStyleLbl="node1" presStyleIdx="4" presStyleCnt="14">
        <dgm:presLayoutVars>
          <dgm:bulletEnabled val="1"/>
        </dgm:presLayoutVars>
      </dgm:prSet>
      <dgm:spPr/>
    </dgm:pt>
    <dgm:pt modelId="{3A2B894E-5EB9-484F-860A-8047693CCD42}" type="pres">
      <dgm:prSet presAssocID="{52D9CF04-3CA7-4C5C-80E4-7CE26FA181BB}" presName="nodeFollowingNodes" presStyleLbl="node1" presStyleIdx="5" presStyleCnt="14">
        <dgm:presLayoutVars>
          <dgm:bulletEnabled val="1"/>
        </dgm:presLayoutVars>
      </dgm:prSet>
      <dgm:spPr/>
    </dgm:pt>
    <dgm:pt modelId="{FEEB6ADF-F2FB-40D2-A580-08B37950D981}" type="pres">
      <dgm:prSet presAssocID="{E908D0D1-6FE6-465C-84FA-9762D1A8E148}" presName="nodeFollowingNodes" presStyleLbl="node1" presStyleIdx="6" presStyleCnt="14">
        <dgm:presLayoutVars>
          <dgm:bulletEnabled val="1"/>
        </dgm:presLayoutVars>
      </dgm:prSet>
      <dgm:spPr/>
    </dgm:pt>
    <dgm:pt modelId="{6C142C26-B240-4BAE-B63B-3959A590996C}" type="pres">
      <dgm:prSet presAssocID="{9443102F-E1B5-4CCB-B55E-53AF366738D5}" presName="nodeFollowingNodes" presStyleLbl="node1" presStyleIdx="7" presStyleCnt="14">
        <dgm:presLayoutVars>
          <dgm:bulletEnabled val="1"/>
        </dgm:presLayoutVars>
      </dgm:prSet>
      <dgm:spPr/>
    </dgm:pt>
    <dgm:pt modelId="{DAF74D6B-9003-4A21-BD33-C631EE170E90}" type="pres">
      <dgm:prSet presAssocID="{7D165A1D-55E2-43DF-962B-7F64180EE6E6}" presName="nodeFollowingNodes" presStyleLbl="node1" presStyleIdx="8" presStyleCnt="14">
        <dgm:presLayoutVars>
          <dgm:bulletEnabled val="1"/>
        </dgm:presLayoutVars>
      </dgm:prSet>
      <dgm:spPr/>
    </dgm:pt>
    <dgm:pt modelId="{B3160628-BC89-4144-99C0-5E22B9F4D92A}" type="pres">
      <dgm:prSet presAssocID="{ABCD3914-20B0-4FB7-9293-90357DB7548F}" presName="nodeFollowingNodes" presStyleLbl="node1" presStyleIdx="9" presStyleCnt="14">
        <dgm:presLayoutVars>
          <dgm:bulletEnabled val="1"/>
        </dgm:presLayoutVars>
      </dgm:prSet>
      <dgm:spPr>
        <a:xfrm>
          <a:off x="1642032" y="3991969"/>
          <a:ext cx="1000124" cy="500062"/>
        </a:xfrm>
        <a:prstGeom prst="roundRect">
          <a:avLst/>
        </a:prstGeom>
      </dgm:spPr>
    </dgm:pt>
    <dgm:pt modelId="{2ED9524D-238F-4A6A-9233-BDE3975EE17B}" type="pres">
      <dgm:prSet presAssocID="{B26724F4-AC45-473D-A492-2A55181B1AFB}" presName="nodeFollowingNodes" presStyleLbl="node1" presStyleIdx="10" presStyleCnt="14">
        <dgm:presLayoutVars>
          <dgm:bulletEnabled val="1"/>
        </dgm:presLayoutVars>
      </dgm:prSet>
      <dgm:spPr/>
    </dgm:pt>
    <dgm:pt modelId="{E872FEA2-99D3-48FA-88BB-FE4CAF2B8480}" type="pres">
      <dgm:prSet presAssocID="{B62F2F5A-36F1-4D76-849E-FC6D64221DF9}" presName="nodeFollowingNodes" presStyleLbl="node1" presStyleIdx="11" presStyleCnt="14">
        <dgm:presLayoutVars>
          <dgm:bulletEnabled val="1"/>
        </dgm:presLayoutVars>
      </dgm:prSet>
      <dgm:spPr/>
    </dgm:pt>
    <dgm:pt modelId="{5E3B5CB0-7D2E-4054-AAC2-22916CAE3FAA}" type="pres">
      <dgm:prSet presAssocID="{2BECCA60-9B80-4A28-98A9-DD4D9DB9F3E5}" presName="nodeFollowingNodes" presStyleLbl="node1" presStyleIdx="12" presStyleCnt="14">
        <dgm:presLayoutVars>
          <dgm:bulletEnabled val="1"/>
        </dgm:presLayoutVars>
      </dgm:prSet>
      <dgm:spPr/>
    </dgm:pt>
    <dgm:pt modelId="{320D74B6-8975-423B-A55A-942734FF26A2}" type="pres">
      <dgm:prSet presAssocID="{9F92993B-D748-47CA-BEDF-0D719810DE38}" presName="nodeFollowingNodes" presStyleLbl="node1" presStyleIdx="13" presStyleCnt="14">
        <dgm:presLayoutVars>
          <dgm:bulletEnabled val="1"/>
        </dgm:presLayoutVars>
      </dgm:prSet>
      <dgm:spPr/>
    </dgm:pt>
  </dgm:ptLst>
  <dgm:cxnLst>
    <dgm:cxn modelId="{4E967B02-C32C-4F1F-B35F-6D3D9330B3DA}" type="presOf" srcId="{B26724F4-AC45-473D-A492-2A55181B1AFB}" destId="{2ED9524D-238F-4A6A-9233-BDE3975EE17B}" srcOrd="0" destOrd="0" presId="urn:microsoft.com/office/officeart/2005/8/layout/cycle3"/>
    <dgm:cxn modelId="{8B96CD03-1BD1-484E-8A23-920059C51868}" type="presOf" srcId="{BCE2E462-B1AB-4B02-8D4C-47AC725784E3}" destId="{0556685A-6C75-477E-AE73-9F3255045E5A}" srcOrd="0" destOrd="0" presId="urn:microsoft.com/office/officeart/2005/8/layout/cycle3"/>
    <dgm:cxn modelId="{1DD83B05-20B8-4694-9044-E1293CCA0B24}" type="presOf" srcId="{9F92993B-D748-47CA-BEDF-0D719810DE38}" destId="{320D74B6-8975-423B-A55A-942734FF26A2}" srcOrd="0" destOrd="0" presId="urn:microsoft.com/office/officeart/2005/8/layout/cycle3"/>
    <dgm:cxn modelId="{E806FA0F-ACE6-435A-B562-9D85B1152CDF}" type="presOf" srcId="{B62F2F5A-36F1-4D76-849E-FC6D64221DF9}" destId="{E872FEA2-99D3-48FA-88BB-FE4CAF2B8480}" srcOrd="0" destOrd="0" presId="urn:microsoft.com/office/officeart/2005/8/layout/cycle3"/>
    <dgm:cxn modelId="{CBCA401A-74D2-49A9-8403-16870527E44A}" srcId="{A8621814-E1BA-4DC3-86FD-BA8FB6872004}" destId="{2BECCA60-9B80-4A28-98A9-DD4D9DB9F3E5}" srcOrd="12" destOrd="0" parTransId="{988E75CB-9EFF-4A69-9C74-F5A50106DFDB}" sibTransId="{16DDC99B-A4AF-4D86-94C4-BF8988C1E6C4}"/>
    <dgm:cxn modelId="{051A131B-8BD8-45A8-A9C6-95117C9D470A}" srcId="{A8621814-E1BA-4DC3-86FD-BA8FB6872004}" destId="{BCE2E462-B1AB-4B02-8D4C-47AC725784E3}" srcOrd="4" destOrd="0" parTransId="{38B4DF1A-45E9-4B2D-BD3C-76AB421CEE2C}" sibTransId="{16CAEF1D-91E1-4FAC-BF42-D86321C062B5}"/>
    <dgm:cxn modelId="{722B131B-9166-4837-9591-983778A9463B}" srcId="{A8621814-E1BA-4DC3-86FD-BA8FB6872004}" destId="{A41822C7-5438-4193-B013-FA71241612BD}" srcOrd="3" destOrd="0" parTransId="{5B001A47-6610-46F7-B16A-999142F26427}" sibTransId="{D95AD364-B7A3-42F8-AB92-FC7D4D69E291}"/>
    <dgm:cxn modelId="{91A63E22-6E51-4AE8-9CCC-76895CFA185C}" type="presOf" srcId="{2BECCA60-9B80-4A28-98A9-DD4D9DB9F3E5}" destId="{5E3B5CB0-7D2E-4054-AAC2-22916CAE3FAA}" srcOrd="0" destOrd="0" presId="urn:microsoft.com/office/officeart/2005/8/layout/cycle3"/>
    <dgm:cxn modelId="{E6A28330-D159-4753-8140-66D6E6CFE690}" type="presOf" srcId="{7D165A1D-55E2-43DF-962B-7F64180EE6E6}" destId="{DAF74D6B-9003-4A21-BD33-C631EE170E90}" srcOrd="0" destOrd="0" presId="urn:microsoft.com/office/officeart/2005/8/layout/cycle3"/>
    <dgm:cxn modelId="{6FB6A134-02BF-4A7E-B6C7-518F63ADBD7B}" srcId="{A8621814-E1BA-4DC3-86FD-BA8FB6872004}" destId="{B62F2F5A-36F1-4D76-849E-FC6D64221DF9}" srcOrd="11" destOrd="0" parTransId="{1E55C24E-33E8-4A02-AFD6-83C34FEDB88A}" sibTransId="{D5DEBA92-34EA-4236-9B31-92E51445CF8A}"/>
    <dgm:cxn modelId="{7F7E483F-7C7D-4FF9-8B12-6D2769B58CB8}" srcId="{A8621814-E1BA-4DC3-86FD-BA8FB6872004}" destId="{ABCD3914-20B0-4FB7-9293-90357DB7548F}" srcOrd="9" destOrd="0" parTransId="{017079CA-32A6-4E79-916D-9DDAF4E48E84}" sibTransId="{B8CDD205-09B3-4A22-8EE4-B28DF95B06BB}"/>
    <dgm:cxn modelId="{99B7A564-CEC5-4CB0-8394-381C21D48EFA}" type="presOf" srcId="{A8621814-E1BA-4DC3-86FD-BA8FB6872004}" destId="{A2DB6BF4-7BBA-4252-AE69-3BD76CDCAFE1}" srcOrd="0" destOrd="0" presId="urn:microsoft.com/office/officeart/2005/8/layout/cycle3"/>
    <dgm:cxn modelId="{BC1BB345-CE9C-414C-9B13-CF65E2FFD6BB}" type="presOf" srcId="{9443102F-E1B5-4CCB-B55E-53AF366738D5}" destId="{6C142C26-B240-4BAE-B63B-3959A590996C}" srcOrd="0" destOrd="0" presId="urn:microsoft.com/office/officeart/2005/8/layout/cycle3"/>
    <dgm:cxn modelId="{2852FE47-384A-42F0-B35B-E7EC21D5C762}" type="presOf" srcId="{52D9CF04-3CA7-4C5C-80E4-7CE26FA181BB}" destId="{3A2B894E-5EB9-484F-860A-8047693CCD42}" srcOrd="0" destOrd="0" presId="urn:microsoft.com/office/officeart/2005/8/layout/cycle3"/>
    <dgm:cxn modelId="{BB360F69-9BB7-4266-B0EC-8D4CD777DFFE}" srcId="{A8621814-E1BA-4DC3-86FD-BA8FB6872004}" destId="{52D9CF04-3CA7-4C5C-80E4-7CE26FA181BB}" srcOrd="5" destOrd="0" parTransId="{4D356BC8-B3B3-47E1-BFAD-6344802F645F}" sibTransId="{03CA33DD-0916-4C19-9D61-4DA22BAFEF2F}"/>
    <dgm:cxn modelId="{18521249-4E71-4D3C-B23F-54CDFF07B778}" type="presOf" srcId="{E908D0D1-6FE6-465C-84FA-9762D1A8E148}" destId="{FEEB6ADF-F2FB-40D2-A580-08B37950D981}" srcOrd="0" destOrd="0" presId="urn:microsoft.com/office/officeart/2005/8/layout/cycle3"/>
    <dgm:cxn modelId="{495CFF6A-624D-4280-849A-CA4E5F49C0D6}" srcId="{A8621814-E1BA-4DC3-86FD-BA8FB6872004}" destId="{0BFC33A6-33A5-4DCC-B627-3224C6907E61}" srcOrd="1" destOrd="0" parTransId="{EEB0230E-FF36-442B-B4FF-3B8735C64E0C}" sibTransId="{9D04D4D0-1BA9-4D2E-BD77-09D096FAF009}"/>
    <dgm:cxn modelId="{BEC9AE4B-F45C-4A99-8877-EEDC6576E67F}" type="presOf" srcId="{B2703544-CB7D-4C80-9B62-A5199770F662}" destId="{C340FE4C-986E-4413-9F62-66592C7E1814}" srcOrd="0" destOrd="0" presId="urn:microsoft.com/office/officeart/2005/8/layout/cycle3"/>
    <dgm:cxn modelId="{01D3C86F-DEAA-4104-8DB7-1B628096FCED}" type="presOf" srcId="{ABCD3914-20B0-4FB7-9293-90357DB7548F}" destId="{B3160628-BC89-4144-99C0-5E22B9F4D92A}" srcOrd="0" destOrd="0" presId="urn:microsoft.com/office/officeart/2005/8/layout/cycle3"/>
    <dgm:cxn modelId="{7C306676-4161-4BBD-9C07-5FA9DD6CEDEE}" type="presOf" srcId="{A41822C7-5438-4193-B013-FA71241612BD}" destId="{7941B259-1B61-4ACF-90E9-9D53839BD113}" srcOrd="0" destOrd="0" presId="urn:microsoft.com/office/officeart/2005/8/layout/cycle3"/>
    <dgm:cxn modelId="{622F4679-FD20-43DC-9FE0-EABA3A43ABFF}" srcId="{A8621814-E1BA-4DC3-86FD-BA8FB6872004}" destId="{E908D0D1-6FE6-465C-84FA-9762D1A8E148}" srcOrd="6" destOrd="0" parTransId="{0D9F797B-E674-4327-92A0-C92CEEAE1F17}" sibTransId="{5180A22C-0241-49D1-B6D6-D540E9163425}"/>
    <dgm:cxn modelId="{C3AD9B7D-A9CF-463F-BAE6-6E92105B02AD}" type="presOf" srcId="{0BFC33A6-33A5-4DCC-B627-3224C6907E61}" destId="{C13AB510-CD57-4842-8D8C-3A8927BCFD17}" srcOrd="0" destOrd="0" presId="urn:microsoft.com/office/officeart/2005/8/layout/cycle3"/>
    <dgm:cxn modelId="{C9309086-9EA6-4A11-9FA2-277AADA05AEE}" type="presOf" srcId="{7A268730-CF6E-4C88-A3E7-BB1478025CAF}" destId="{0D21D4AB-5749-4079-BAB1-3FEC0A8FF4A5}" srcOrd="0" destOrd="0" presId="urn:microsoft.com/office/officeart/2005/8/layout/cycle3"/>
    <dgm:cxn modelId="{3DA01A97-98A2-4E3B-80A7-FF7967358307}" srcId="{A8621814-E1BA-4DC3-86FD-BA8FB6872004}" destId="{9443102F-E1B5-4CCB-B55E-53AF366738D5}" srcOrd="7" destOrd="0" parTransId="{D47689A9-CF06-420E-AD10-D56C9EC20926}" sibTransId="{B68AE0C7-16B4-4A58-A399-1EFE971F2D8A}"/>
    <dgm:cxn modelId="{FB7BF0A3-1BAA-4E89-A437-94E00BBB3DA1}" srcId="{A8621814-E1BA-4DC3-86FD-BA8FB6872004}" destId="{7D165A1D-55E2-43DF-962B-7F64180EE6E6}" srcOrd="8" destOrd="0" parTransId="{5A097F59-DBB3-45CD-8362-10ACF4E935EE}" sibTransId="{ADFF62C7-1033-412F-AFDF-6138B0EA43BC}"/>
    <dgm:cxn modelId="{A66533A8-4725-4A61-BDF2-93825D8F843A}" srcId="{A8621814-E1BA-4DC3-86FD-BA8FB6872004}" destId="{D4C74A64-12AD-4347-A859-99034A791764}" srcOrd="0" destOrd="0" parTransId="{1BC80CE4-EFBF-4ADA-8434-8962ABB19C32}" sibTransId="{B2703544-CB7D-4C80-9B62-A5199770F662}"/>
    <dgm:cxn modelId="{802001AA-DD85-4183-9D8B-ABAB41082FDA}" srcId="{A8621814-E1BA-4DC3-86FD-BA8FB6872004}" destId="{9F92993B-D748-47CA-BEDF-0D719810DE38}" srcOrd="13" destOrd="0" parTransId="{C8CA807D-C224-4EC7-A490-D13EECCC3F40}" sibTransId="{C36706D0-839D-4803-8A45-9CFDAF948D6F}"/>
    <dgm:cxn modelId="{D46648D6-5A95-4273-B274-781D20A4B71A}" type="presOf" srcId="{D4C74A64-12AD-4347-A859-99034A791764}" destId="{724BC137-58C1-4990-8E18-1F09929B922C}" srcOrd="0" destOrd="0" presId="urn:microsoft.com/office/officeart/2005/8/layout/cycle3"/>
    <dgm:cxn modelId="{88BF93E7-E41A-4787-9444-4762AA154D76}" srcId="{A8621814-E1BA-4DC3-86FD-BA8FB6872004}" destId="{7A268730-CF6E-4C88-A3E7-BB1478025CAF}" srcOrd="2" destOrd="0" parTransId="{1ECC345A-1BDA-4F8F-BE24-6074E9FCE341}" sibTransId="{C13533B1-B983-49B8-A706-1CD64E994E19}"/>
    <dgm:cxn modelId="{BD1A45EF-DBA0-4FC4-806C-904EFF3E2B6E}" srcId="{A8621814-E1BA-4DC3-86FD-BA8FB6872004}" destId="{B26724F4-AC45-473D-A492-2A55181B1AFB}" srcOrd="10" destOrd="0" parTransId="{A0399D92-9D4F-4722-984D-849BBE563E27}" sibTransId="{E1DC87CE-0576-4A92-B7D6-978C1FFDD785}"/>
    <dgm:cxn modelId="{0BEE6263-5ECA-4F55-A49C-C076ACC440CF}" type="presParOf" srcId="{A2DB6BF4-7BBA-4252-AE69-3BD76CDCAFE1}" destId="{C14EBD50-C765-4F53-A313-14BFCF8D3BC7}" srcOrd="0" destOrd="0" presId="urn:microsoft.com/office/officeart/2005/8/layout/cycle3"/>
    <dgm:cxn modelId="{7BD2C783-ED7D-4D70-90E3-500C5208C186}" type="presParOf" srcId="{C14EBD50-C765-4F53-A313-14BFCF8D3BC7}" destId="{724BC137-58C1-4990-8E18-1F09929B922C}" srcOrd="0" destOrd="0" presId="urn:microsoft.com/office/officeart/2005/8/layout/cycle3"/>
    <dgm:cxn modelId="{6DC3A705-01E2-4FE3-BE90-54AD68FF3906}" type="presParOf" srcId="{C14EBD50-C765-4F53-A313-14BFCF8D3BC7}" destId="{C340FE4C-986E-4413-9F62-66592C7E1814}" srcOrd="1" destOrd="0" presId="urn:microsoft.com/office/officeart/2005/8/layout/cycle3"/>
    <dgm:cxn modelId="{B9F27349-BF40-4C18-9152-16135EBBC3E6}" type="presParOf" srcId="{C14EBD50-C765-4F53-A313-14BFCF8D3BC7}" destId="{C13AB510-CD57-4842-8D8C-3A8927BCFD17}" srcOrd="2" destOrd="0" presId="urn:microsoft.com/office/officeart/2005/8/layout/cycle3"/>
    <dgm:cxn modelId="{DE7D1E7B-EC4E-4825-9273-494705F8631A}" type="presParOf" srcId="{C14EBD50-C765-4F53-A313-14BFCF8D3BC7}" destId="{0D21D4AB-5749-4079-BAB1-3FEC0A8FF4A5}" srcOrd="3" destOrd="0" presId="urn:microsoft.com/office/officeart/2005/8/layout/cycle3"/>
    <dgm:cxn modelId="{343F3D9D-FD7D-425D-9ACB-E675EF7A6837}" type="presParOf" srcId="{C14EBD50-C765-4F53-A313-14BFCF8D3BC7}" destId="{7941B259-1B61-4ACF-90E9-9D53839BD113}" srcOrd="4" destOrd="0" presId="urn:microsoft.com/office/officeart/2005/8/layout/cycle3"/>
    <dgm:cxn modelId="{5318FF4D-03AD-470F-92F6-2565E41F4F57}" type="presParOf" srcId="{C14EBD50-C765-4F53-A313-14BFCF8D3BC7}" destId="{0556685A-6C75-477E-AE73-9F3255045E5A}" srcOrd="5" destOrd="0" presId="urn:microsoft.com/office/officeart/2005/8/layout/cycle3"/>
    <dgm:cxn modelId="{41EB4FED-A839-4FEA-8029-B94F879E1BB1}" type="presParOf" srcId="{C14EBD50-C765-4F53-A313-14BFCF8D3BC7}" destId="{3A2B894E-5EB9-484F-860A-8047693CCD42}" srcOrd="6" destOrd="0" presId="urn:microsoft.com/office/officeart/2005/8/layout/cycle3"/>
    <dgm:cxn modelId="{74FFB46B-A13B-4A66-B013-D7A5B66D0145}" type="presParOf" srcId="{C14EBD50-C765-4F53-A313-14BFCF8D3BC7}" destId="{FEEB6ADF-F2FB-40D2-A580-08B37950D981}" srcOrd="7" destOrd="0" presId="urn:microsoft.com/office/officeart/2005/8/layout/cycle3"/>
    <dgm:cxn modelId="{7483145D-FF23-4C0E-81D7-24F7BDE97FDE}" type="presParOf" srcId="{C14EBD50-C765-4F53-A313-14BFCF8D3BC7}" destId="{6C142C26-B240-4BAE-B63B-3959A590996C}" srcOrd="8" destOrd="0" presId="urn:microsoft.com/office/officeart/2005/8/layout/cycle3"/>
    <dgm:cxn modelId="{8F7C5FE8-B0D0-42D6-BB5E-09BD753B138F}" type="presParOf" srcId="{C14EBD50-C765-4F53-A313-14BFCF8D3BC7}" destId="{DAF74D6B-9003-4A21-BD33-C631EE170E90}" srcOrd="9" destOrd="0" presId="urn:microsoft.com/office/officeart/2005/8/layout/cycle3"/>
    <dgm:cxn modelId="{D5625415-CE2F-481C-B560-643108771F4B}" type="presParOf" srcId="{C14EBD50-C765-4F53-A313-14BFCF8D3BC7}" destId="{B3160628-BC89-4144-99C0-5E22B9F4D92A}" srcOrd="10" destOrd="0" presId="urn:microsoft.com/office/officeart/2005/8/layout/cycle3"/>
    <dgm:cxn modelId="{E3315316-E496-4D60-B0FD-57DCA2B15F60}" type="presParOf" srcId="{C14EBD50-C765-4F53-A313-14BFCF8D3BC7}" destId="{2ED9524D-238F-4A6A-9233-BDE3975EE17B}" srcOrd="11" destOrd="0" presId="urn:microsoft.com/office/officeart/2005/8/layout/cycle3"/>
    <dgm:cxn modelId="{B7B78DC0-4A42-44C1-9B9A-F0FCEA4510D6}" type="presParOf" srcId="{C14EBD50-C765-4F53-A313-14BFCF8D3BC7}" destId="{E872FEA2-99D3-48FA-88BB-FE4CAF2B8480}" srcOrd="12" destOrd="0" presId="urn:microsoft.com/office/officeart/2005/8/layout/cycle3"/>
    <dgm:cxn modelId="{6921C439-2979-4A09-BB24-A2FBF2851135}" type="presParOf" srcId="{C14EBD50-C765-4F53-A313-14BFCF8D3BC7}" destId="{5E3B5CB0-7D2E-4054-AAC2-22916CAE3FAA}" srcOrd="13" destOrd="0" presId="urn:microsoft.com/office/officeart/2005/8/layout/cycle3"/>
    <dgm:cxn modelId="{1D109A59-579E-4683-90FA-85C1754D49D6}" type="presParOf" srcId="{C14EBD50-C765-4F53-A313-14BFCF8D3BC7}" destId="{320D74B6-8975-423B-A55A-942734FF26A2}" srcOrd="14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40FE4C-986E-4413-9F62-66592C7E1814}">
      <dsp:nvSpPr>
        <dsp:cNvPr id="0" name=""/>
        <dsp:cNvSpPr/>
      </dsp:nvSpPr>
      <dsp:spPr>
        <a:xfrm>
          <a:off x="1342118" y="-46420"/>
          <a:ext cx="5443763" cy="5443763"/>
        </a:xfrm>
        <a:prstGeom prst="circularArrow">
          <a:avLst>
            <a:gd name="adj1" fmla="val 5544"/>
            <a:gd name="adj2" fmla="val 330680"/>
            <a:gd name="adj3" fmla="val 14640608"/>
            <a:gd name="adj4" fmla="val 16879136"/>
            <a:gd name="adj5" fmla="val 5757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24BC137-58C1-4990-8E18-1F09929B922C}">
      <dsp:nvSpPr>
        <dsp:cNvPr id="0" name=""/>
        <dsp:cNvSpPr/>
      </dsp:nvSpPr>
      <dsp:spPr>
        <a:xfrm>
          <a:off x="3292078" y="1938"/>
          <a:ext cx="1543843" cy="77192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load aggregate state (into mem)</a:t>
          </a:r>
          <a:endParaRPr lang="en-NZ" sz="1200" kern="1200" dirty="0"/>
        </a:p>
      </dsp:txBody>
      <dsp:txXfrm>
        <a:off x="3329760" y="39620"/>
        <a:ext cx="1468479" cy="696557"/>
      </dsp:txXfrm>
    </dsp:sp>
    <dsp:sp modelId="{C13AB510-CD57-4842-8D8C-3A8927BCFD17}">
      <dsp:nvSpPr>
        <dsp:cNvPr id="0" name=""/>
        <dsp:cNvSpPr/>
      </dsp:nvSpPr>
      <dsp:spPr>
        <a:xfrm>
          <a:off x="4933579" y="681870"/>
          <a:ext cx="1543843" cy="77192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invoke use case (method call)</a:t>
          </a:r>
        </a:p>
      </dsp:txBody>
      <dsp:txXfrm>
        <a:off x="4971261" y="719552"/>
        <a:ext cx="1468479" cy="696557"/>
      </dsp:txXfrm>
    </dsp:sp>
    <dsp:sp modelId="{0D21D4AB-5749-4079-BAB1-3FEC0A8FF4A5}">
      <dsp:nvSpPr>
        <dsp:cNvPr id="0" name=""/>
        <dsp:cNvSpPr/>
      </dsp:nvSpPr>
      <dsp:spPr>
        <a:xfrm>
          <a:off x="5613512" y="2323372"/>
          <a:ext cx="1543843" cy="77192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validate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(method parameters)</a:t>
          </a:r>
        </a:p>
      </dsp:txBody>
      <dsp:txXfrm>
        <a:off x="5651194" y="2361054"/>
        <a:ext cx="1468479" cy="696557"/>
      </dsp:txXfrm>
    </dsp:sp>
    <dsp:sp modelId="{7941B259-1B61-4ACF-90E9-9D53839BD113}">
      <dsp:nvSpPr>
        <dsp:cNvPr id="0" name=""/>
        <dsp:cNvSpPr/>
      </dsp:nvSpPr>
      <dsp:spPr>
        <a:xfrm>
          <a:off x="4933579" y="3964874"/>
          <a:ext cx="1543843" cy="77192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raise event (</a:t>
          </a:r>
          <a:r>
            <a:rPr lang="en-US" sz="1200" kern="1200" dirty="0" err="1"/>
            <a:t>RaiseChangeEvent</a:t>
          </a:r>
          <a:r>
            <a:rPr lang="en-US" sz="1200" kern="1200" dirty="0"/>
            <a:t>)</a:t>
          </a:r>
        </a:p>
      </dsp:txBody>
      <dsp:txXfrm>
        <a:off x="4971261" y="4002556"/>
        <a:ext cx="1468479" cy="696557"/>
      </dsp:txXfrm>
    </dsp:sp>
    <dsp:sp modelId="{A15F9EE8-4659-47E0-A52E-0B93961498DF}">
      <dsp:nvSpPr>
        <dsp:cNvPr id="0" name=""/>
        <dsp:cNvSpPr/>
      </dsp:nvSpPr>
      <dsp:spPr>
        <a:xfrm>
          <a:off x="3292078" y="4644806"/>
          <a:ext cx="1543843" cy="77192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saves event as a change</a:t>
          </a:r>
        </a:p>
      </dsp:txBody>
      <dsp:txXfrm>
        <a:off x="3329760" y="4682488"/>
        <a:ext cx="1468479" cy="696557"/>
      </dsp:txXfrm>
    </dsp:sp>
    <dsp:sp modelId="{1B21BF4E-05DF-494A-A34C-98E43888D3E8}">
      <dsp:nvSpPr>
        <dsp:cNvPr id="0" name=""/>
        <dsp:cNvSpPr/>
      </dsp:nvSpPr>
      <dsp:spPr>
        <a:xfrm>
          <a:off x="1650576" y="3964874"/>
          <a:ext cx="1543843" cy="77192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consume event (</a:t>
          </a:r>
          <a:r>
            <a:rPr lang="en-US" sz="1200" kern="1200" dirty="0" err="1"/>
            <a:t>OnStateChanged</a:t>
          </a:r>
          <a:r>
            <a:rPr lang="en-US" sz="1200" kern="1200" dirty="0"/>
            <a:t>)</a:t>
          </a:r>
        </a:p>
      </dsp:txBody>
      <dsp:txXfrm>
        <a:off x="1688258" y="4002556"/>
        <a:ext cx="1468479" cy="696557"/>
      </dsp:txXfrm>
    </dsp:sp>
    <dsp:sp modelId="{B99F653D-2E0F-47E1-A723-BB6EA8E8C3E3}">
      <dsp:nvSpPr>
        <dsp:cNvPr id="0" name=""/>
        <dsp:cNvSpPr/>
      </dsp:nvSpPr>
      <dsp:spPr>
        <a:xfrm>
          <a:off x="970643" y="2323372"/>
          <a:ext cx="1543843" cy="77192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set state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(property setters)</a:t>
          </a:r>
        </a:p>
      </dsp:txBody>
      <dsp:txXfrm>
        <a:off x="1008325" y="2361054"/>
        <a:ext cx="1468479" cy="696557"/>
      </dsp:txXfrm>
    </dsp:sp>
    <dsp:sp modelId="{1C465DA8-29B9-4559-B0B1-2149FD139FF5}">
      <dsp:nvSpPr>
        <dsp:cNvPr id="0" name=""/>
        <dsp:cNvSpPr/>
      </dsp:nvSpPr>
      <dsp:spPr>
        <a:xfrm>
          <a:off x="1650576" y="681870"/>
          <a:ext cx="1543843" cy="77192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validate invariants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</a:t>
          </a:r>
          <a:r>
            <a:rPr lang="en-US" sz="1200" kern="1200" dirty="0" err="1"/>
            <a:t>EnsureInvariants</a:t>
          </a:r>
          <a:r>
            <a:rPr lang="en-US" sz="1200" kern="1200" dirty="0"/>
            <a:t>)</a:t>
          </a:r>
        </a:p>
      </dsp:txBody>
      <dsp:txXfrm>
        <a:off x="1688258" y="719552"/>
        <a:ext cx="1468479" cy="6965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40FE4C-986E-4413-9F62-66592C7E1814}">
      <dsp:nvSpPr>
        <dsp:cNvPr id="0" name=""/>
        <dsp:cNvSpPr/>
      </dsp:nvSpPr>
      <dsp:spPr>
        <a:xfrm>
          <a:off x="1181750" y="-123970"/>
          <a:ext cx="5764498" cy="5764498"/>
        </a:xfrm>
        <a:prstGeom prst="circularArrow">
          <a:avLst>
            <a:gd name="adj1" fmla="val 5544"/>
            <a:gd name="adj2" fmla="val 330680"/>
            <a:gd name="adj3" fmla="val 15125285"/>
            <a:gd name="adj4" fmla="val 16607821"/>
            <a:gd name="adj5" fmla="val 5757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24BC137-58C1-4990-8E18-1F09929B922C}">
      <dsp:nvSpPr>
        <dsp:cNvPr id="0" name=""/>
        <dsp:cNvSpPr/>
      </dsp:nvSpPr>
      <dsp:spPr>
        <a:xfrm>
          <a:off x="3563937" y="1094"/>
          <a:ext cx="1000124" cy="5000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load aggregate state (into mem)</a:t>
          </a:r>
          <a:endParaRPr lang="en-NZ" sz="700" kern="1200" dirty="0"/>
        </a:p>
      </dsp:txBody>
      <dsp:txXfrm>
        <a:off x="3588348" y="25505"/>
        <a:ext cx="951302" cy="451240"/>
      </dsp:txXfrm>
    </dsp:sp>
    <dsp:sp modelId="{C13AB510-CD57-4842-8D8C-3A8927BCFD17}">
      <dsp:nvSpPr>
        <dsp:cNvPr id="0" name=""/>
        <dsp:cNvSpPr/>
      </dsp:nvSpPr>
      <dsp:spPr>
        <a:xfrm>
          <a:off x="4630514" y="244533"/>
          <a:ext cx="1000124" cy="5000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Root: invoke use case (method call)</a:t>
          </a:r>
        </a:p>
      </dsp:txBody>
      <dsp:txXfrm>
        <a:off x="4654925" y="268944"/>
        <a:ext cx="951302" cy="451240"/>
      </dsp:txXfrm>
    </dsp:sp>
    <dsp:sp modelId="{0D21D4AB-5749-4079-BAB1-3FEC0A8FF4A5}">
      <dsp:nvSpPr>
        <dsp:cNvPr id="0" name=""/>
        <dsp:cNvSpPr/>
      </dsp:nvSpPr>
      <dsp:spPr>
        <a:xfrm>
          <a:off x="5485842" y="926634"/>
          <a:ext cx="1000124" cy="5000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Root: validate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(method params)</a:t>
          </a:r>
        </a:p>
      </dsp:txBody>
      <dsp:txXfrm>
        <a:off x="5510253" y="951045"/>
        <a:ext cx="951302" cy="451240"/>
      </dsp:txXfrm>
    </dsp:sp>
    <dsp:sp modelId="{7941B259-1B61-4ACF-90E9-9D53839BD113}">
      <dsp:nvSpPr>
        <dsp:cNvPr id="0" name=""/>
        <dsp:cNvSpPr/>
      </dsp:nvSpPr>
      <dsp:spPr>
        <a:xfrm>
          <a:off x="5960513" y="1912299"/>
          <a:ext cx="1000124" cy="5000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Root: invoke method on entity instance</a:t>
          </a:r>
        </a:p>
      </dsp:txBody>
      <dsp:txXfrm>
        <a:off x="5984924" y="1936710"/>
        <a:ext cx="951302" cy="451240"/>
      </dsp:txXfrm>
    </dsp:sp>
    <dsp:sp modelId="{0556685A-6C75-477E-AE73-9F3255045E5A}">
      <dsp:nvSpPr>
        <dsp:cNvPr id="0" name=""/>
        <dsp:cNvSpPr/>
      </dsp:nvSpPr>
      <dsp:spPr>
        <a:xfrm>
          <a:off x="5960513" y="3006305"/>
          <a:ext cx="1000124" cy="500062"/>
        </a:xfrm>
        <a:prstGeom prst="roundRect">
          <a:avLst/>
        </a:prstGeom>
        <a:solidFill>
          <a:schemeClr val="accent2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bg1"/>
              </a:solidFill>
            </a:rPr>
            <a:t>Entity: validate (method params)</a:t>
          </a:r>
        </a:p>
      </dsp:txBody>
      <dsp:txXfrm>
        <a:off x="5984924" y="3030716"/>
        <a:ext cx="951302" cy="451240"/>
      </dsp:txXfrm>
    </dsp:sp>
    <dsp:sp modelId="{3A2B894E-5EB9-484F-860A-8047693CCD42}">
      <dsp:nvSpPr>
        <dsp:cNvPr id="0" name=""/>
        <dsp:cNvSpPr/>
      </dsp:nvSpPr>
      <dsp:spPr>
        <a:xfrm>
          <a:off x="5485842" y="3991969"/>
          <a:ext cx="1000124" cy="500062"/>
        </a:xfrm>
        <a:prstGeom prst="roundRect">
          <a:avLst/>
        </a:prstGeom>
        <a:solidFill>
          <a:schemeClr val="accent2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bg1"/>
              </a:solidFill>
            </a:rPr>
            <a:t>Entity: raise event  (</a:t>
          </a:r>
          <a:r>
            <a:rPr lang="en-US" sz="700" kern="1200" dirty="0" err="1">
              <a:solidFill>
                <a:schemeClr val="bg1"/>
              </a:solidFill>
            </a:rPr>
            <a:t>RaiseChangeEvent</a:t>
          </a:r>
          <a:r>
            <a:rPr lang="en-US" sz="700" kern="1200" dirty="0">
              <a:solidFill>
                <a:schemeClr val="bg1"/>
              </a:solidFill>
            </a:rPr>
            <a:t>)</a:t>
          </a:r>
        </a:p>
      </dsp:txBody>
      <dsp:txXfrm>
        <a:off x="5510253" y="4016380"/>
        <a:ext cx="951302" cy="451240"/>
      </dsp:txXfrm>
    </dsp:sp>
    <dsp:sp modelId="{FEEB6ADF-F2FB-40D2-A580-08B37950D981}">
      <dsp:nvSpPr>
        <dsp:cNvPr id="0" name=""/>
        <dsp:cNvSpPr/>
      </dsp:nvSpPr>
      <dsp:spPr>
        <a:xfrm>
          <a:off x="4630514" y="4674071"/>
          <a:ext cx="1000124" cy="500062"/>
        </a:xfrm>
        <a:prstGeom prst="roundRect">
          <a:avLst/>
        </a:prstGeom>
        <a:solidFill>
          <a:schemeClr val="accent2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bg1"/>
              </a:solidFill>
            </a:rPr>
            <a:t>Entity: consume event (</a:t>
          </a:r>
          <a:r>
            <a:rPr lang="en-US" sz="700" kern="1200" dirty="0" err="1">
              <a:solidFill>
                <a:schemeClr val="bg1"/>
              </a:solidFill>
            </a:rPr>
            <a:t>OnStateChanged</a:t>
          </a:r>
          <a:r>
            <a:rPr lang="en-US" sz="700" kern="1200" dirty="0">
              <a:solidFill>
                <a:schemeClr val="bg1"/>
              </a:solidFill>
            </a:rPr>
            <a:t>)</a:t>
          </a:r>
        </a:p>
      </dsp:txBody>
      <dsp:txXfrm>
        <a:off x="4654925" y="4698482"/>
        <a:ext cx="951302" cy="451240"/>
      </dsp:txXfrm>
    </dsp:sp>
    <dsp:sp modelId="{6C142C26-B240-4BAE-B63B-3959A590996C}">
      <dsp:nvSpPr>
        <dsp:cNvPr id="0" name=""/>
        <dsp:cNvSpPr/>
      </dsp:nvSpPr>
      <dsp:spPr>
        <a:xfrm>
          <a:off x="3563937" y="4917510"/>
          <a:ext cx="1000124" cy="500062"/>
        </a:xfrm>
        <a:prstGeom prst="roundRect">
          <a:avLst/>
        </a:prstGeom>
        <a:solidFill>
          <a:schemeClr val="accent2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bg1"/>
              </a:solidFill>
            </a:rPr>
            <a:t>Entity: set state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bg1"/>
              </a:solidFill>
            </a:rPr>
            <a:t>(property setters)</a:t>
          </a:r>
        </a:p>
      </dsp:txBody>
      <dsp:txXfrm>
        <a:off x="3588348" y="4941921"/>
        <a:ext cx="951302" cy="451240"/>
      </dsp:txXfrm>
    </dsp:sp>
    <dsp:sp modelId="{DAF74D6B-9003-4A21-BD33-C631EE170E90}">
      <dsp:nvSpPr>
        <dsp:cNvPr id="0" name=""/>
        <dsp:cNvSpPr/>
      </dsp:nvSpPr>
      <dsp:spPr>
        <a:xfrm>
          <a:off x="2497360" y="4674071"/>
          <a:ext cx="1000124" cy="500062"/>
        </a:xfrm>
        <a:prstGeom prst="roundRect">
          <a:avLst/>
        </a:prstGeom>
        <a:solidFill>
          <a:schemeClr val="accent2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bg1"/>
              </a:solidFill>
            </a:rPr>
            <a:t>Entity: validate invariants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bg1"/>
              </a:solidFill>
            </a:rPr>
            <a:t>(</a:t>
          </a:r>
          <a:r>
            <a:rPr lang="en-US" sz="700" kern="1200" dirty="0" err="1">
              <a:solidFill>
                <a:schemeClr val="bg1"/>
              </a:solidFill>
            </a:rPr>
            <a:t>EnsureInvariants</a:t>
          </a:r>
          <a:r>
            <a:rPr lang="en-US" sz="700" kern="1200" dirty="0">
              <a:solidFill>
                <a:schemeClr val="bg1"/>
              </a:solidFill>
            </a:rPr>
            <a:t>)</a:t>
          </a:r>
        </a:p>
      </dsp:txBody>
      <dsp:txXfrm>
        <a:off x="2521771" y="4698482"/>
        <a:ext cx="951302" cy="451240"/>
      </dsp:txXfrm>
    </dsp:sp>
    <dsp:sp modelId="{B3160628-BC89-4144-99C0-5E22B9F4D92A}">
      <dsp:nvSpPr>
        <dsp:cNvPr id="0" name=""/>
        <dsp:cNvSpPr/>
      </dsp:nvSpPr>
      <dsp:spPr>
        <a:xfrm>
          <a:off x="1642032" y="3991969"/>
          <a:ext cx="1000124" cy="500062"/>
        </a:xfrm>
        <a:prstGeom prst="roundRect">
          <a:avLst/>
        </a:prstGeom>
        <a:solidFill>
          <a:srgbClr val="ED7D31">
            <a:lumMod val="75000"/>
          </a:srgb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Entity: raise event to root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(</a:t>
          </a:r>
          <a:r>
            <a:rPr lang="en-NZ" sz="800" kern="1200" dirty="0" err="1">
              <a:solidFill>
                <a:schemeClr val="bg1"/>
              </a:solidFill>
            </a:rPr>
            <a:t>RootEventHandler</a:t>
          </a:r>
          <a:r>
            <a:rPr lang="en-US" sz="8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)</a:t>
          </a:r>
        </a:p>
      </dsp:txBody>
      <dsp:txXfrm>
        <a:off x="1666443" y="4016380"/>
        <a:ext cx="951302" cy="451240"/>
      </dsp:txXfrm>
    </dsp:sp>
    <dsp:sp modelId="{2ED9524D-238F-4A6A-9233-BDE3975EE17B}">
      <dsp:nvSpPr>
        <dsp:cNvPr id="0" name=""/>
        <dsp:cNvSpPr/>
      </dsp:nvSpPr>
      <dsp:spPr>
        <a:xfrm>
          <a:off x="1167361" y="3006305"/>
          <a:ext cx="1000124" cy="5000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Root: saves event as a change</a:t>
          </a:r>
          <a:endParaRPr lang="en-US" sz="700" kern="1200" dirty="0">
            <a:solidFill>
              <a:schemeClr val="bg1"/>
            </a:solidFill>
          </a:endParaRPr>
        </a:p>
      </dsp:txBody>
      <dsp:txXfrm>
        <a:off x="1191772" y="3030716"/>
        <a:ext cx="951302" cy="451240"/>
      </dsp:txXfrm>
    </dsp:sp>
    <dsp:sp modelId="{E872FEA2-99D3-48FA-88BB-FE4CAF2B8480}">
      <dsp:nvSpPr>
        <dsp:cNvPr id="0" name=""/>
        <dsp:cNvSpPr/>
      </dsp:nvSpPr>
      <dsp:spPr>
        <a:xfrm>
          <a:off x="1167361" y="1912299"/>
          <a:ext cx="1000124" cy="5000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Root: consume event (</a:t>
          </a:r>
          <a:r>
            <a:rPr lang="en-US" sz="700" kern="1200" dirty="0" err="1"/>
            <a:t>OnStateChanged</a:t>
          </a:r>
          <a:r>
            <a:rPr lang="en-US" sz="700" kern="1200" dirty="0"/>
            <a:t>)</a:t>
          </a:r>
        </a:p>
      </dsp:txBody>
      <dsp:txXfrm>
        <a:off x="1191772" y="1936710"/>
        <a:ext cx="951302" cy="451240"/>
      </dsp:txXfrm>
    </dsp:sp>
    <dsp:sp modelId="{5E3B5CB0-7D2E-4054-AAC2-22916CAE3FAA}">
      <dsp:nvSpPr>
        <dsp:cNvPr id="0" name=""/>
        <dsp:cNvSpPr/>
      </dsp:nvSpPr>
      <dsp:spPr>
        <a:xfrm>
          <a:off x="1642032" y="926634"/>
          <a:ext cx="1000124" cy="5000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Root: set state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(property setters)</a:t>
          </a:r>
        </a:p>
      </dsp:txBody>
      <dsp:txXfrm>
        <a:off x="1666443" y="951045"/>
        <a:ext cx="951302" cy="451240"/>
      </dsp:txXfrm>
    </dsp:sp>
    <dsp:sp modelId="{320D74B6-8975-423B-A55A-942734FF26A2}">
      <dsp:nvSpPr>
        <dsp:cNvPr id="0" name=""/>
        <dsp:cNvSpPr/>
      </dsp:nvSpPr>
      <dsp:spPr>
        <a:xfrm>
          <a:off x="2497360" y="244533"/>
          <a:ext cx="1000124" cy="5000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Root: validate invariants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(</a:t>
          </a:r>
          <a:r>
            <a:rPr lang="en-US" sz="700" kern="1200" dirty="0" err="1"/>
            <a:t>EnsureInvariants</a:t>
          </a:r>
          <a:r>
            <a:rPr lang="en-US" sz="700" kern="1200" dirty="0"/>
            <a:t>)</a:t>
          </a:r>
          <a:endParaRPr lang="en-NZ" sz="700" kern="1200" dirty="0"/>
        </a:p>
      </dsp:txBody>
      <dsp:txXfrm>
        <a:off x="2521771" y="268944"/>
        <a:ext cx="951302" cy="4512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7F571-9841-C6A4-AA87-92B3F81947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5DA078-9065-C6D4-E49A-5C5F3F51DD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8B86A-EC78-3D84-7B00-305E5AC3E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8CC2-4E43-407C-8230-EFF88652EA00}" type="datetimeFigureOut">
              <a:rPr lang="en-NZ" smtClean="0"/>
              <a:t>26/12/2023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C51DF-2DEF-7731-2551-5B894A8D2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0C80E-476C-BAC7-E542-E42425121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0D17B-7991-4BCC-BB1F-EDA288A325A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80406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D954E-13DA-F90B-3E21-40A5A9A49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CF91BF-06F4-157E-4939-74DBD40DD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7F45A-70AC-22E2-D765-236ABD680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8CC2-4E43-407C-8230-EFF88652EA00}" type="datetimeFigureOut">
              <a:rPr lang="en-NZ" smtClean="0"/>
              <a:t>26/12/2023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ABE520-A413-B744-4E34-0829F6395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282E7-03A7-BC94-FE7A-9F891269F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0D17B-7991-4BCC-BB1F-EDA288A325A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09772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D483BD-C280-A30D-E72F-BD15705B8F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58DAF1-9F86-B63F-FDB9-5C8DCBC311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1EFE7-18F5-807F-3367-17BC47AE5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8CC2-4E43-407C-8230-EFF88652EA00}" type="datetimeFigureOut">
              <a:rPr lang="en-NZ" smtClean="0"/>
              <a:t>26/12/2023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8361A-9A6C-F730-673D-606DDFC5B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858F9-E89E-ABBA-3022-9BA33E15E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0D17B-7991-4BCC-BB1F-EDA288A325A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5597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D5CA2-3FCA-0728-0832-ECD0E813D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B6629-8516-5B94-14CF-A12ECC691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FF795-F453-C082-C887-F4099B375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8CC2-4E43-407C-8230-EFF88652EA00}" type="datetimeFigureOut">
              <a:rPr lang="en-NZ" smtClean="0"/>
              <a:t>26/12/2023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FB28A-6D80-611D-91C3-78D862A47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B8C21-5838-FA59-7CF4-B63EAFB1E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0D17B-7991-4BCC-BB1F-EDA288A325A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53350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33086-6A71-3761-EFB9-5B1C2C871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EFC2D0-ABA7-D243-F484-6CF497ADE6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DC041B-0911-8339-913A-FF8B4646D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8CC2-4E43-407C-8230-EFF88652EA00}" type="datetimeFigureOut">
              <a:rPr lang="en-NZ" smtClean="0"/>
              <a:t>26/12/2023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7F9C5-0BE5-0B02-0BD8-30DBED631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A7C358-0B0E-C651-9596-C60958FBD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0D17B-7991-4BCC-BB1F-EDA288A325A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4483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7C0EF-1B0E-7703-68D8-32986DF3D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DBF1C-0266-CB13-0290-F8CF38E4CE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A4DE32-1D3D-D4C3-2E53-010430633F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CA09C-7536-1998-D457-664AB48F4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8CC2-4E43-407C-8230-EFF88652EA00}" type="datetimeFigureOut">
              <a:rPr lang="en-NZ" smtClean="0"/>
              <a:t>26/12/2023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048F45-A454-5C07-074A-0AF21380C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97694E-CECE-3858-5607-6E32EFE91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0D17B-7991-4BCC-BB1F-EDA288A325A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45491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7C119-E9D5-75C2-94EA-692E6BE64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73CE40-BD93-7164-6545-1B61C3E85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9CB5D1-B6A4-2E99-E66C-751F077575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7A8B29-5309-4188-5CEA-648D05C9F7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93D351-4712-3E19-D3D8-9E4678A0B8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830B0C-2C10-4C12-0927-555FA4777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8CC2-4E43-407C-8230-EFF88652EA00}" type="datetimeFigureOut">
              <a:rPr lang="en-NZ" smtClean="0"/>
              <a:t>26/12/2023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4C1A08-7D51-8209-5BFE-80A1AE89F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744622-ECD5-6D0D-4820-8891EC648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0D17B-7991-4BCC-BB1F-EDA288A325A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74119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C910B-FFDF-56CE-F985-7869947B7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51FFDE-260F-8140-1729-C9B33E97A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8CC2-4E43-407C-8230-EFF88652EA00}" type="datetimeFigureOut">
              <a:rPr lang="en-NZ" smtClean="0"/>
              <a:t>26/12/2023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24EAD8-4C45-7A56-0743-359695B59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DE271C-4314-4B6A-5FC5-EC50E5688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0D17B-7991-4BCC-BB1F-EDA288A325A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68834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0E8704-EF6B-F7F8-14C5-FC329CEF0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8CC2-4E43-407C-8230-EFF88652EA00}" type="datetimeFigureOut">
              <a:rPr lang="en-NZ" smtClean="0"/>
              <a:t>26/12/2023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ED411F-5BB4-92D0-C334-B452ED7FD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AB131-D228-9C33-EA37-55EA2BF7B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0D17B-7991-4BCC-BB1F-EDA288A325A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46309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6362E-F4F1-3CBA-C4D2-D51D740D3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0F999-19A9-6E26-75DC-50CB0B0F0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0F7374-3DD2-7282-0925-75BBBE3F19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94623A-182C-E3BE-D40E-530CB2540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8CC2-4E43-407C-8230-EFF88652EA00}" type="datetimeFigureOut">
              <a:rPr lang="en-NZ" smtClean="0"/>
              <a:t>26/12/2023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AEFF37-1150-236D-7E1B-10DB86ECD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00E746-1E3E-B93C-0370-565BAC133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0D17B-7991-4BCC-BB1F-EDA288A325A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05982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036F4-B8D3-1836-D70A-44D5885BC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3D45CA-0199-FEB7-D5C3-B4795398D5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E2903A-65CC-04FE-EC15-6FECD39C47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62F9AE-DF52-2799-0D70-BBCBB5966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8CC2-4E43-407C-8230-EFF88652EA00}" type="datetimeFigureOut">
              <a:rPr lang="en-NZ" smtClean="0"/>
              <a:t>26/12/2023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AA4479-7C36-7D55-9130-52CB14430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93B8B7-31D9-49F1-1059-D546F110D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0D17B-7991-4BCC-BB1F-EDA288A325A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31871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16D165-0E94-A634-A71B-993B8A0C0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68D40F-0656-1BCA-5593-02119A010D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AFD40-C371-1C1F-2EC1-204375F166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C8CC2-4E43-407C-8230-EFF88652EA00}" type="datetimeFigureOut">
              <a:rPr lang="en-NZ" smtClean="0"/>
              <a:t>26/12/2023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6DF42-5732-16D6-12F9-6CC6D80482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3F3BF-F57A-8097-E393-5DA9234F6C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0D17B-7991-4BCC-BB1F-EDA288A325A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11738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jpe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sv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2.png"/><Relationship Id="rId7" Type="http://schemas.openxmlformats.org/officeDocument/2006/relationships/image" Target="../media/image1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25.png"/><Relationship Id="rId10" Type="http://schemas.openxmlformats.org/officeDocument/2006/relationships/image" Target="../media/image23.png"/><Relationship Id="rId4" Type="http://schemas.openxmlformats.org/officeDocument/2006/relationships/image" Target="../media/image24.png"/><Relationship Id="rId9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33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9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32.png"/><Relationship Id="rId32" Type="http://schemas.openxmlformats.org/officeDocument/2006/relationships/image" Target="../media/image38.png"/><Relationship Id="rId5" Type="http://schemas.openxmlformats.org/officeDocument/2006/relationships/image" Target="../media/image4.png"/><Relationship Id="rId15" Type="http://schemas.openxmlformats.org/officeDocument/2006/relationships/image" Target="../media/image14.jpeg"/><Relationship Id="rId23" Type="http://schemas.openxmlformats.org/officeDocument/2006/relationships/image" Target="../media/image22.png"/><Relationship Id="rId28" Type="http://schemas.openxmlformats.org/officeDocument/2006/relationships/image" Target="../media/image28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7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31.png"/><Relationship Id="rId27" Type="http://schemas.openxmlformats.org/officeDocument/2006/relationships/image" Target="../media/image34.jpeg"/><Relationship Id="rId30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7" name="Group 1066">
            <a:extLst>
              <a:ext uri="{FF2B5EF4-FFF2-40B4-BE49-F238E27FC236}">
                <a16:creationId xmlns:a16="http://schemas.microsoft.com/office/drawing/2014/main" id="{E986EF44-472D-2693-C9E3-969E8FA74FF2}"/>
              </a:ext>
            </a:extLst>
          </p:cNvPr>
          <p:cNvGrpSpPr/>
          <p:nvPr/>
        </p:nvGrpSpPr>
        <p:grpSpPr>
          <a:xfrm>
            <a:off x="239557" y="4878562"/>
            <a:ext cx="10863826" cy="1921694"/>
            <a:chOff x="239557" y="4878562"/>
            <a:chExt cx="10863826" cy="1921694"/>
          </a:xfrm>
        </p:grpSpPr>
        <p:sp>
          <p:nvSpPr>
            <p:cNvPr id="1099" name="Rectangle 1098">
              <a:extLst>
                <a:ext uri="{FF2B5EF4-FFF2-40B4-BE49-F238E27FC236}">
                  <a16:creationId xmlns:a16="http://schemas.microsoft.com/office/drawing/2014/main" id="{EDCB2EF0-1B08-D294-EFF0-4DEAC850CA22}"/>
                </a:ext>
              </a:extLst>
            </p:cNvPr>
            <p:cNvSpPr/>
            <p:nvPr/>
          </p:nvSpPr>
          <p:spPr>
            <a:xfrm>
              <a:off x="7271031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600" dirty="0">
                  <a:solidFill>
                    <a:schemeClr val="bg2">
                      <a:lumMod val="75000"/>
                    </a:schemeClr>
                  </a:solidFill>
                </a:rPr>
                <a:t>Avatars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100" name="Rectangle 1099">
              <a:extLst>
                <a:ext uri="{FF2B5EF4-FFF2-40B4-BE49-F238E27FC236}">
                  <a16:creationId xmlns:a16="http://schemas.microsoft.com/office/drawing/2014/main" id="{DB3E9C77-F5D4-28B3-8F2B-EA5A852E3B80}"/>
                </a:ext>
              </a:extLst>
            </p:cNvPr>
            <p:cNvSpPr/>
            <p:nvPr/>
          </p:nvSpPr>
          <p:spPr>
            <a:xfrm>
              <a:off x="6116204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Email Delivery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101" name="Rectangle 1100">
              <a:extLst>
                <a:ext uri="{FF2B5EF4-FFF2-40B4-BE49-F238E27FC236}">
                  <a16:creationId xmlns:a16="http://schemas.microsoft.com/office/drawing/2014/main" id="{C72C4C30-6245-25DD-8E07-9EB894A4382C}"/>
                </a:ext>
              </a:extLst>
            </p:cNvPr>
            <p:cNvSpPr/>
            <p:nvPr/>
          </p:nvSpPr>
          <p:spPr>
            <a:xfrm>
              <a:off x="4961377" y="4939656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Feature Flags</a:t>
              </a:r>
              <a:endParaRPr lang="en-NZ" sz="5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102" name="Rectangle 1101">
              <a:extLst>
                <a:ext uri="{FF2B5EF4-FFF2-40B4-BE49-F238E27FC236}">
                  <a16:creationId xmlns:a16="http://schemas.microsoft.com/office/drawing/2014/main" id="{3791DE32-A2F5-475D-D4A7-7510C6F2B0A5}"/>
                </a:ext>
              </a:extLst>
            </p:cNvPr>
            <p:cNvSpPr/>
            <p:nvPr/>
          </p:nvSpPr>
          <p:spPr>
            <a:xfrm>
              <a:off x="3806550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200" dirty="0">
                  <a:solidFill>
                    <a:schemeClr val="bg2">
                      <a:lumMod val="75000"/>
                    </a:schemeClr>
                  </a:solidFill>
                </a:rPr>
                <a:t>Product Metrics</a:t>
              </a:r>
              <a:endParaRPr lang="en-NZ" sz="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103" name="Rectangle 1102">
              <a:extLst>
                <a:ext uri="{FF2B5EF4-FFF2-40B4-BE49-F238E27FC236}">
                  <a16:creationId xmlns:a16="http://schemas.microsoft.com/office/drawing/2014/main" id="{01E26DDB-6A97-2401-A288-3412A8C9AC0F}"/>
                </a:ext>
              </a:extLst>
            </p:cNvPr>
            <p:cNvSpPr/>
            <p:nvPr/>
          </p:nvSpPr>
          <p:spPr>
            <a:xfrm>
              <a:off x="2651723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Billing Subscriptions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104" name="Rectangle 1103">
              <a:extLst>
                <a:ext uri="{FF2B5EF4-FFF2-40B4-BE49-F238E27FC236}">
                  <a16:creationId xmlns:a16="http://schemas.microsoft.com/office/drawing/2014/main" id="{FC782E3C-49D8-F173-C6D6-F8872394C5F5}"/>
                </a:ext>
              </a:extLst>
            </p:cNvPr>
            <p:cNvSpPr/>
            <p:nvPr/>
          </p:nvSpPr>
          <p:spPr>
            <a:xfrm>
              <a:off x="1496896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600" dirty="0">
                  <a:solidFill>
                    <a:schemeClr val="bg2">
                      <a:lumMod val="75000"/>
                    </a:schemeClr>
                  </a:solidFill>
                </a:rPr>
                <a:t>Payments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044" name="Rectangle 1043">
              <a:extLst>
                <a:ext uri="{FF2B5EF4-FFF2-40B4-BE49-F238E27FC236}">
                  <a16:creationId xmlns:a16="http://schemas.microsoft.com/office/drawing/2014/main" id="{C841B7AF-09E9-E9A9-8240-9D4C6EC006E8}"/>
                </a:ext>
              </a:extLst>
            </p:cNvPr>
            <p:cNvSpPr/>
            <p:nvPr/>
          </p:nvSpPr>
          <p:spPr>
            <a:xfrm>
              <a:off x="8425859" y="4939656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200" dirty="0">
                  <a:solidFill>
                    <a:schemeClr val="bg2">
                      <a:lumMod val="75000"/>
                    </a:schemeClr>
                  </a:solidFill>
                </a:rPr>
                <a:t>Single Sign On</a:t>
              </a:r>
              <a:endParaRPr lang="en-NZ" sz="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087" name="Rectangle 1086">
              <a:extLst>
                <a:ext uri="{FF2B5EF4-FFF2-40B4-BE49-F238E27FC236}">
                  <a16:creationId xmlns:a16="http://schemas.microsoft.com/office/drawing/2014/main" id="{ACA2F58A-21F7-B0E8-14CC-600404437345}"/>
                </a:ext>
              </a:extLst>
            </p:cNvPr>
            <p:cNvSpPr/>
            <p:nvPr/>
          </p:nvSpPr>
          <p:spPr>
            <a:xfrm>
              <a:off x="9586329" y="4935101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Auth Provider</a:t>
              </a:r>
              <a:endParaRPr lang="en-NZ" sz="5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9074616-4093-0C1A-7591-0B5500FB1DC3}"/>
                </a:ext>
              </a:extLst>
            </p:cNvPr>
            <p:cNvSpPr/>
            <p:nvPr/>
          </p:nvSpPr>
          <p:spPr>
            <a:xfrm>
              <a:off x="239557" y="4878562"/>
              <a:ext cx="10863826" cy="1921694"/>
            </a:xfrm>
            <a:prstGeom prst="rect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NZ" sz="1200" dirty="0">
                  <a:solidFill>
                    <a:schemeClr val="tx1"/>
                  </a:solidFill>
                </a:rPr>
                <a:t>3</a:t>
              </a:r>
              <a:r>
                <a:rPr lang="en-NZ" sz="1200" baseline="30000" dirty="0">
                  <a:solidFill>
                    <a:schemeClr val="tx1"/>
                  </a:solidFill>
                </a:rPr>
                <a:t>rd</a:t>
              </a:r>
              <a:r>
                <a:rPr lang="en-NZ" sz="1200" dirty="0">
                  <a:solidFill>
                    <a:schemeClr val="tx1"/>
                  </a:solidFill>
                </a:rPr>
                <a:t> Party </a:t>
              </a:r>
            </a:p>
            <a:p>
              <a:r>
                <a:rPr lang="en-NZ" sz="1200" dirty="0">
                  <a:solidFill>
                    <a:schemeClr val="tx1"/>
                  </a:solidFill>
                </a:rPr>
                <a:t>Integration</a:t>
              </a:r>
            </a:p>
            <a:p>
              <a:r>
                <a:rPr lang="en-NZ" sz="1200" dirty="0">
                  <a:solidFill>
                    <a:schemeClr val="tx1"/>
                  </a:solidFill>
                </a:rPr>
                <a:t>Plugins</a:t>
              </a:r>
            </a:p>
          </p:txBody>
        </p: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5C282802-69F6-CA49-3830-6AB9BD64D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20400000">
              <a:off x="6219420" y="5789055"/>
              <a:ext cx="918256" cy="24988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26" name="Picture 2" descr="Mixpanel | Attribution Platform - Ematic Solutions">
              <a:extLst>
                <a:ext uri="{FF2B5EF4-FFF2-40B4-BE49-F238E27FC236}">
                  <a16:creationId xmlns:a16="http://schemas.microsoft.com/office/drawing/2014/main" id="{0A4C32E7-D188-E734-8CC8-3C2588204EB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460" t="13489" r="2189" b="10958"/>
            <a:stretch/>
          </p:blipFill>
          <p:spPr bwMode="auto">
            <a:xfrm rot="20400000">
              <a:off x="3884797" y="5440538"/>
              <a:ext cx="940471" cy="26719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25" name="Picture 4">
              <a:extLst>
                <a:ext uri="{FF2B5EF4-FFF2-40B4-BE49-F238E27FC236}">
                  <a16:creationId xmlns:a16="http://schemas.microsoft.com/office/drawing/2014/main" id="{7AC3CE2E-3F46-F1F1-FE35-B98D9CBD693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416" b="8972"/>
            <a:stretch/>
          </p:blipFill>
          <p:spPr bwMode="auto">
            <a:xfrm rot="20400000">
              <a:off x="1581624" y="5542724"/>
              <a:ext cx="925046" cy="20833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cxnSp>
          <p:nvCxnSpPr>
            <p:cNvPr id="1033" name="Straight Arrow Connector 29">
              <a:extLst>
                <a:ext uri="{FF2B5EF4-FFF2-40B4-BE49-F238E27FC236}">
                  <a16:creationId xmlns:a16="http://schemas.microsoft.com/office/drawing/2014/main" id="{DFA0CD3E-3F63-4115-88B8-81F99E887738}"/>
                </a:ext>
              </a:extLst>
            </p:cNvPr>
            <p:cNvCxnSpPr>
              <a:cxnSpLocks/>
              <a:stCxn id="1025" idx="3"/>
              <a:endCxn id="36" idx="1"/>
            </p:cNvCxnSpPr>
            <p:nvPr/>
          </p:nvCxnSpPr>
          <p:spPr>
            <a:xfrm>
              <a:off x="2478776" y="5488700"/>
              <a:ext cx="259004" cy="592313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dash"/>
              <a:round/>
              <a:headEnd type="arrow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pic>
          <p:nvPicPr>
            <p:cNvPr id="103" name="Picture 102">
              <a:extLst>
                <a:ext uri="{FF2B5EF4-FFF2-40B4-BE49-F238E27FC236}">
                  <a16:creationId xmlns:a16="http://schemas.microsoft.com/office/drawing/2014/main" id="{9A758DAF-5EE4-460C-BB67-4E01A6911E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20400000">
              <a:off x="7386688" y="5769234"/>
              <a:ext cx="922731" cy="27172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sp>
          <p:nvSpPr>
            <p:cNvPr id="1215" name="TextBox 1214">
              <a:extLst>
                <a:ext uri="{FF2B5EF4-FFF2-40B4-BE49-F238E27FC236}">
                  <a16:creationId xmlns:a16="http://schemas.microsoft.com/office/drawing/2014/main" id="{8E7F38A4-6ABB-C7F8-B97F-B08E5BCF0F9B}"/>
                </a:ext>
              </a:extLst>
            </p:cNvPr>
            <p:cNvSpPr txBox="1"/>
            <p:nvPr/>
          </p:nvSpPr>
          <p:spPr>
            <a:xfrm rot="16200000">
              <a:off x="2483509" y="5052451"/>
              <a:ext cx="481469" cy="153888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none" lIns="36000" tIns="0" rIns="36000" bIns="0" rtlCol="0" anchor="b" anchorCtr="0">
              <a:spAutoFit/>
            </a:bodyPr>
            <a:lstStyle/>
            <a:p>
              <a:r>
                <a:rPr lang="en-NZ" sz="1000" dirty="0"/>
                <a:t>+Events</a:t>
              </a:r>
            </a:p>
          </p:txBody>
        </p:sp>
        <p:pic>
          <p:nvPicPr>
            <p:cNvPr id="1221" name="Picture 1220">
              <a:extLst>
                <a:ext uri="{FF2B5EF4-FFF2-40B4-BE49-F238E27FC236}">
                  <a16:creationId xmlns:a16="http://schemas.microsoft.com/office/drawing/2014/main" id="{D70A1E97-4BBD-498F-88E4-E35F3C8984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1" b="3009"/>
            <a:stretch/>
          </p:blipFill>
          <p:spPr>
            <a:xfrm rot="20400000">
              <a:off x="5060127" y="5779752"/>
              <a:ext cx="916581" cy="25053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83" name="Picture 2" descr="google - Wikipedia">
              <a:extLst>
                <a:ext uri="{FF2B5EF4-FFF2-40B4-BE49-F238E27FC236}">
                  <a16:creationId xmlns:a16="http://schemas.microsoft.com/office/drawing/2014/main" id="{C1490A4B-2729-F71B-D2B2-3A65A9CB9EB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3973" r="-12631"/>
            <a:stretch/>
          </p:blipFill>
          <p:spPr bwMode="auto">
            <a:xfrm rot="20400000">
              <a:off x="8575461" y="5810312"/>
              <a:ext cx="857550" cy="22812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84" name="Picture 4">
              <a:extLst>
                <a:ext uri="{FF2B5EF4-FFF2-40B4-BE49-F238E27FC236}">
                  <a16:creationId xmlns:a16="http://schemas.microsoft.com/office/drawing/2014/main" id="{8C14C4A7-87FB-5F5B-B9BC-2F74E9F872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00000">
              <a:off x="8508912" y="5522290"/>
              <a:ext cx="990648" cy="20952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sp>
          <p:nvSpPr>
            <p:cNvPr id="1124" name="Rectangle 1123">
              <a:extLst>
                <a:ext uri="{FF2B5EF4-FFF2-40B4-BE49-F238E27FC236}">
                  <a16:creationId xmlns:a16="http://schemas.microsoft.com/office/drawing/2014/main" id="{ED35A757-8F32-C59F-713E-BC68B3866761}"/>
                </a:ext>
              </a:extLst>
            </p:cNvPr>
            <p:cNvSpPr/>
            <p:nvPr/>
          </p:nvSpPr>
          <p:spPr>
            <a:xfrm rot="20400000">
              <a:off x="9674371" y="5230380"/>
              <a:ext cx="926590" cy="228794"/>
            </a:xfrm>
            <a:prstGeom prst="rect">
              <a:avLst/>
            </a:prstGeom>
            <a:solidFill>
              <a:srgbClr val="4472C4"/>
            </a:solidFill>
            <a:ln w="127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AuthN API</a:t>
              </a:r>
              <a:endParaRPr lang="en-NZ" sz="1200" dirty="0">
                <a:solidFill>
                  <a:schemeClr val="bg1"/>
                </a:solidFill>
              </a:endParaRPr>
            </a:p>
          </p:txBody>
        </p:sp>
        <p:sp>
          <p:nvSpPr>
            <p:cNvPr id="1126" name="Rectangle 1125">
              <a:extLst>
                <a:ext uri="{FF2B5EF4-FFF2-40B4-BE49-F238E27FC236}">
                  <a16:creationId xmlns:a16="http://schemas.microsoft.com/office/drawing/2014/main" id="{9BD93A82-2A39-DB90-1195-67F1CB7B5EC7}"/>
                </a:ext>
              </a:extLst>
            </p:cNvPr>
            <p:cNvSpPr/>
            <p:nvPr/>
          </p:nvSpPr>
          <p:spPr>
            <a:xfrm rot="20400000">
              <a:off x="9691107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27" name="Rectangle 1126">
              <a:extLst>
                <a:ext uri="{FF2B5EF4-FFF2-40B4-BE49-F238E27FC236}">
                  <a16:creationId xmlns:a16="http://schemas.microsoft.com/office/drawing/2014/main" id="{943F0BCD-640B-AABA-6E6F-24224F09D2EE}"/>
                </a:ext>
              </a:extLst>
            </p:cNvPr>
            <p:cNvSpPr/>
            <p:nvPr/>
          </p:nvSpPr>
          <p:spPr>
            <a:xfrm rot="20400000">
              <a:off x="7395772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28" name="Rectangle 1127">
              <a:extLst>
                <a:ext uri="{FF2B5EF4-FFF2-40B4-BE49-F238E27FC236}">
                  <a16:creationId xmlns:a16="http://schemas.microsoft.com/office/drawing/2014/main" id="{D595ED4D-ED95-E379-D5A4-D07BF6C75DB4}"/>
                </a:ext>
              </a:extLst>
            </p:cNvPr>
            <p:cNvSpPr/>
            <p:nvPr/>
          </p:nvSpPr>
          <p:spPr>
            <a:xfrm rot="20400000">
              <a:off x="6215253" y="6097598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29" name="Rectangle 1128">
              <a:extLst>
                <a:ext uri="{FF2B5EF4-FFF2-40B4-BE49-F238E27FC236}">
                  <a16:creationId xmlns:a16="http://schemas.microsoft.com/office/drawing/2014/main" id="{11FB7093-8D74-25B3-C378-8E2BC40CF11F}"/>
                </a:ext>
              </a:extLst>
            </p:cNvPr>
            <p:cNvSpPr/>
            <p:nvPr/>
          </p:nvSpPr>
          <p:spPr>
            <a:xfrm rot="20400000">
              <a:off x="5055122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31" name="Rectangle 1130">
              <a:extLst>
                <a:ext uri="{FF2B5EF4-FFF2-40B4-BE49-F238E27FC236}">
                  <a16:creationId xmlns:a16="http://schemas.microsoft.com/office/drawing/2014/main" id="{783D8BAF-AD1E-EE11-898A-7648CAC00E14}"/>
                </a:ext>
              </a:extLst>
            </p:cNvPr>
            <p:cNvSpPr/>
            <p:nvPr/>
          </p:nvSpPr>
          <p:spPr>
            <a:xfrm rot="20400000">
              <a:off x="3891737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33" name="Rectangle 1132">
              <a:extLst>
                <a:ext uri="{FF2B5EF4-FFF2-40B4-BE49-F238E27FC236}">
                  <a16:creationId xmlns:a16="http://schemas.microsoft.com/office/drawing/2014/main" id="{67F1C157-B016-40B3-00EE-AE8E6315BE13}"/>
                </a:ext>
              </a:extLst>
            </p:cNvPr>
            <p:cNvSpPr/>
            <p:nvPr/>
          </p:nvSpPr>
          <p:spPr>
            <a:xfrm rot="20400000">
              <a:off x="2744371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34" name="Rectangle 1133">
              <a:extLst>
                <a:ext uri="{FF2B5EF4-FFF2-40B4-BE49-F238E27FC236}">
                  <a16:creationId xmlns:a16="http://schemas.microsoft.com/office/drawing/2014/main" id="{1755E447-C8BC-9AA3-7E0F-517DB79B732D}"/>
                </a:ext>
              </a:extLst>
            </p:cNvPr>
            <p:cNvSpPr/>
            <p:nvPr/>
          </p:nvSpPr>
          <p:spPr>
            <a:xfrm rot="20400000">
              <a:off x="1580852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40" name="Rectangle 1139">
              <a:extLst>
                <a:ext uri="{FF2B5EF4-FFF2-40B4-BE49-F238E27FC236}">
                  <a16:creationId xmlns:a16="http://schemas.microsoft.com/office/drawing/2014/main" id="{5DBD2DC8-487B-7BA3-A1DA-BA58460DE3E3}"/>
                </a:ext>
              </a:extLst>
            </p:cNvPr>
            <p:cNvSpPr/>
            <p:nvPr/>
          </p:nvSpPr>
          <p:spPr>
            <a:xfrm rot="20400000">
              <a:off x="8540941" y="6107792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28" name="Picture 2" descr="Shopify">
              <a:extLst>
                <a:ext uri="{FF2B5EF4-FFF2-40B4-BE49-F238E27FC236}">
                  <a16:creationId xmlns:a16="http://schemas.microsoft.com/office/drawing/2014/main" id="{7B7A8646-67C5-E1FB-CF63-086D920A7B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00000">
              <a:off x="1571087" y="5826784"/>
              <a:ext cx="946121" cy="20596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33" name="Picture 4">
              <a:extLst>
                <a:ext uri="{FF2B5EF4-FFF2-40B4-BE49-F238E27FC236}">
                  <a16:creationId xmlns:a16="http://schemas.microsoft.com/office/drawing/2014/main" id="{901324E2-58EE-CEA2-22E5-08E1C78928E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416" b="8972"/>
            <a:stretch/>
          </p:blipFill>
          <p:spPr bwMode="auto">
            <a:xfrm rot="20400000">
              <a:off x="2745143" y="5507033"/>
              <a:ext cx="925046" cy="20833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35" name="Picture 4" descr="Chargify and Swipesum">
              <a:extLst>
                <a:ext uri="{FF2B5EF4-FFF2-40B4-BE49-F238E27FC236}">
                  <a16:creationId xmlns:a16="http://schemas.microsoft.com/office/drawing/2014/main" id="{B2DF7519-B76D-D9AA-8BDC-769E0CCE281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481" b="21480"/>
            <a:stretch/>
          </p:blipFill>
          <p:spPr bwMode="auto">
            <a:xfrm rot="20400000">
              <a:off x="2692875" y="5208199"/>
              <a:ext cx="1029582" cy="22788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36" name="Picture 6" descr="Chargebee: SaaS for Effective Revenue Growth Management">
              <a:extLst>
                <a:ext uri="{FF2B5EF4-FFF2-40B4-BE49-F238E27FC236}">
                  <a16:creationId xmlns:a16="http://schemas.microsoft.com/office/drawing/2014/main" id="{41CFE2A9-9A55-0549-42C8-0F9F18F6C91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15" t="29331" r="8963" b="27615"/>
            <a:stretch/>
          </p:blipFill>
          <p:spPr bwMode="auto">
            <a:xfrm rot="20400000">
              <a:off x="2707624" y="5792672"/>
              <a:ext cx="1000084" cy="23463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6" name="Picture 12" descr="Analyze the impact of personalization in Google Analytics">
              <a:extLst>
                <a:ext uri="{FF2B5EF4-FFF2-40B4-BE49-F238E27FC236}">
                  <a16:creationId xmlns:a16="http://schemas.microsoft.com/office/drawing/2014/main" id="{271A12D7-3E07-7383-A989-A6E27B356FC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074" t="-1409" r="-5031" b="-4078"/>
            <a:stretch/>
          </p:blipFill>
          <p:spPr bwMode="auto">
            <a:xfrm rot="20400000">
              <a:off x="3972053" y="5105614"/>
              <a:ext cx="765959" cy="25564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8" name="Picture 14" descr="Amplitude Analytics Reviews, Ratings &amp; Features 2023 | Gartner Peer Insights">
              <a:extLst>
                <a:ext uri="{FF2B5EF4-FFF2-40B4-BE49-F238E27FC236}">
                  <a16:creationId xmlns:a16="http://schemas.microsoft.com/office/drawing/2014/main" id="{47A2B6E8-59C3-5912-243D-7EF5E41EED3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393" b="28622"/>
            <a:stretch/>
          </p:blipFill>
          <p:spPr bwMode="auto">
            <a:xfrm rot="20400000">
              <a:off x="3892561" y="5779495"/>
              <a:ext cx="924942" cy="2513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40" name="Picture 16" descr="LaunchDarkly allows customers to automate feature releases with Courier">
              <a:extLst>
                <a:ext uri="{FF2B5EF4-FFF2-40B4-BE49-F238E27FC236}">
                  <a16:creationId xmlns:a16="http://schemas.microsoft.com/office/drawing/2014/main" id="{435A27E2-BEA2-57E2-7E11-E1C0F826F9E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482" b="31324"/>
            <a:stretch/>
          </p:blipFill>
          <p:spPr bwMode="auto">
            <a:xfrm rot="20400000">
              <a:off x="5046345" y="5496017"/>
              <a:ext cx="944145" cy="20722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42" name="Picture 18" descr="Postmark - Our Preferred Transactional Email Provider for WordPress">
              <a:extLst>
                <a:ext uri="{FF2B5EF4-FFF2-40B4-BE49-F238E27FC236}">
                  <a16:creationId xmlns:a16="http://schemas.microsoft.com/office/drawing/2014/main" id="{93CE99C4-49CC-AF76-AD2C-2E7037FBDEE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5">
              <a:clrChange>
                <a:clrFrom>
                  <a:srgbClr val="FFE002"/>
                </a:clrFrom>
                <a:clrTo>
                  <a:srgbClr val="FFE002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105" b="28369"/>
            <a:stretch/>
          </p:blipFill>
          <p:spPr bwMode="auto">
            <a:xfrm rot="20400000">
              <a:off x="6170163" y="5448651"/>
              <a:ext cx="1016770" cy="27061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21" name="Picture 20" descr="How to setup Mailgun for WordPress - AcyMailing Blog">
              <a:extLst>
                <a:ext uri="{FF2B5EF4-FFF2-40B4-BE49-F238E27FC236}">
                  <a16:creationId xmlns:a16="http://schemas.microsoft.com/office/drawing/2014/main" id="{0D7C46C1-2772-5653-0A7D-2FB519F1EC4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323" t="29275" r="19487" b="29494"/>
            <a:stretch/>
          </p:blipFill>
          <p:spPr bwMode="auto">
            <a:xfrm rot="20400000">
              <a:off x="6253877" y="5175754"/>
              <a:ext cx="849344" cy="21363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22" name="Picture 22" descr="Facebook - log in or sign up">
              <a:extLst>
                <a:ext uri="{FF2B5EF4-FFF2-40B4-BE49-F238E27FC236}">
                  <a16:creationId xmlns:a16="http://schemas.microsoft.com/office/drawing/2014/main" id="{11057122-15CD-2323-9396-31F62419D50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065" b="20642"/>
            <a:stretch/>
          </p:blipFill>
          <p:spPr bwMode="auto">
            <a:xfrm rot="20400000">
              <a:off x="8490137" y="5242807"/>
              <a:ext cx="1003534" cy="20935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27" name="Picture 1026">
              <a:extLst>
                <a:ext uri="{FF2B5EF4-FFF2-40B4-BE49-F238E27FC236}">
                  <a16:creationId xmlns:a16="http://schemas.microsoft.com/office/drawing/2014/main" id="{27A0CDC4-5001-C063-02C2-FEADDF920A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clrChange>
                <a:clrFrom>
                  <a:srgbClr val="2F64D1"/>
                </a:clrFrom>
                <a:clrTo>
                  <a:srgbClr val="2F64D1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20400000">
              <a:off x="7371776" y="5498193"/>
              <a:ext cx="881617" cy="2028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29" name="Picture 24">
              <a:extLst>
                <a:ext uri="{FF2B5EF4-FFF2-40B4-BE49-F238E27FC236}">
                  <a16:creationId xmlns:a16="http://schemas.microsoft.com/office/drawing/2014/main" id="{0D486320-6D45-855D-7538-F69E76FEAA4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001" r="-13248"/>
            <a:stretch/>
          </p:blipFill>
          <p:spPr bwMode="auto">
            <a:xfrm rot="20400000">
              <a:off x="5095780" y="5226933"/>
              <a:ext cx="824004" cy="20586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50" name="Picture 26" descr="Auth0 Single Sign On | Drupal.org">
              <a:extLst>
                <a:ext uri="{FF2B5EF4-FFF2-40B4-BE49-F238E27FC236}">
                  <a16:creationId xmlns:a16="http://schemas.microsoft.com/office/drawing/2014/main" id="{CDB17DA6-F926-D85D-31A9-3108A34BF75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8856" r="-9198"/>
            <a:stretch/>
          </p:blipFill>
          <p:spPr bwMode="auto">
            <a:xfrm rot="20400000">
              <a:off x="9706018" y="5804365"/>
              <a:ext cx="896769" cy="22439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52" name="Picture 28" descr="Ping Identity - Tech Partners | Cloudflare">
              <a:extLst>
                <a:ext uri="{FF2B5EF4-FFF2-40B4-BE49-F238E27FC236}">
                  <a16:creationId xmlns:a16="http://schemas.microsoft.com/office/drawing/2014/main" id="{70B96440-945E-5E7C-EDBC-B7D6841FF1A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073" b="21793"/>
            <a:stretch/>
          </p:blipFill>
          <p:spPr bwMode="auto">
            <a:xfrm rot="20400000">
              <a:off x="9649415" y="5530412"/>
              <a:ext cx="987543" cy="19703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EDC7EFB4-9C75-4F5A-29CF-76970ABFF719}"/>
              </a:ext>
            </a:extLst>
          </p:cNvPr>
          <p:cNvGrpSpPr/>
          <p:nvPr/>
        </p:nvGrpSpPr>
        <p:grpSpPr>
          <a:xfrm>
            <a:off x="1444244" y="1911195"/>
            <a:ext cx="9659138" cy="2911546"/>
            <a:chOff x="2349983" y="1704166"/>
            <a:chExt cx="9659138" cy="291154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BAEA8EE-8769-4D46-8095-C63827A89660}"/>
                </a:ext>
              </a:extLst>
            </p:cNvPr>
            <p:cNvSpPr/>
            <p:nvPr/>
          </p:nvSpPr>
          <p:spPr>
            <a:xfrm>
              <a:off x="3000799" y="1795395"/>
              <a:ext cx="9008322" cy="2820317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NZ" sz="2000" dirty="0">
                <a:solidFill>
                  <a:schemeClr val="tx1"/>
                </a:solidFill>
              </a:endParaRPr>
            </a:p>
          </p:txBody>
        </p:sp>
        <p:pic>
          <p:nvPicPr>
            <p:cNvPr id="1048" name="Picture 2" descr="Brand New: New Logo for Microsoft Azure">
              <a:extLst>
                <a:ext uri="{FF2B5EF4-FFF2-40B4-BE49-F238E27FC236}">
                  <a16:creationId xmlns:a16="http://schemas.microsoft.com/office/drawing/2014/main" id="{57AA9039-6ECF-CD86-DAC8-41280EB3171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178"/>
            <a:stretch/>
          </p:blipFill>
          <p:spPr bwMode="auto">
            <a:xfrm rot="5400000">
              <a:off x="2154133" y="1900016"/>
              <a:ext cx="2373656" cy="1981955"/>
            </a:xfrm>
            <a:prstGeom prst="rect">
              <a:avLst/>
            </a:prstGeom>
            <a:noFill/>
            <a:ln w="1905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8" name="Rectangle 77">
            <a:extLst>
              <a:ext uri="{FF2B5EF4-FFF2-40B4-BE49-F238E27FC236}">
                <a16:creationId xmlns:a16="http://schemas.microsoft.com/office/drawing/2014/main" id="{0B0B29A8-5FD2-A89C-C784-D9830DA5BDA1}"/>
              </a:ext>
            </a:extLst>
          </p:cNvPr>
          <p:cNvSpPr/>
          <p:nvPr/>
        </p:nvSpPr>
        <p:spPr>
          <a:xfrm>
            <a:off x="8777545" y="2086730"/>
            <a:ext cx="2234828" cy="4092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APMs</a:t>
            </a:r>
          </a:p>
          <a:p>
            <a:pPr algn="r"/>
            <a:r>
              <a:rPr lang="en-NZ" sz="700" dirty="0">
                <a:solidFill>
                  <a:schemeClr val="bg2">
                    <a:lumMod val="75000"/>
                  </a:schemeClr>
                </a:solidFill>
              </a:rPr>
              <a:t>(Logs, Crashes, Metrics)</a:t>
            </a:r>
          </a:p>
        </p:txBody>
      </p:sp>
      <p:cxnSp>
        <p:nvCxnSpPr>
          <p:cNvPr id="1255" name="Straight Arrow Connector 29">
            <a:extLst>
              <a:ext uri="{FF2B5EF4-FFF2-40B4-BE49-F238E27FC236}">
                <a16:creationId xmlns:a16="http://schemas.microsoft.com/office/drawing/2014/main" id="{0810E4AD-4D20-48A4-AE5B-BF96A9B9C489}"/>
              </a:ext>
            </a:extLst>
          </p:cNvPr>
          <p:cNvCxnSpPr>
            <a:cxnSpLocks/>
            <a:stCxn id="43" idx="2"/>
            <a:endCxn id="93" idx="2"/>
          </p:cNvCxnSpPr>
          <p:nvPr/>
        </p:nvCxnSpPr>
        <p:spPr>
          <a:xfrm flipH="1">
            <a:off x="9411528" y="2451585"/>
            <a:ext cx="5451" cy="1899554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9" name="Straight Arrow Connector 29">
            <a:extLst>
              <a:ext uri="{FF2B5EF4-FFF2-40B4-BE49-F238E27FC236}">
                <a16:creationId xmlns:a16="http://schemas.microsoft.com/office/drawing/2014/main" id="{3D787191-AC27-7568-1FC7-3A04E6B5E1AC}"/>
              </a:ext>
            </a:extLst>
          </p:cNvPr>
          <p:cNvCxnSpPr>
            <a:cxnSpLocks/>
            <a:stCxn id="43" idx="1"/>
            <a:endCxn id="2" idx="3"/>
          </p:cNvCxnSpPr>
          <p:nvPr/>
        </p:nvCxnSpPr>
        <p:spPr>
          <a:xfrm flipH="1">
            <a:off x="4485004" y="2291991"/>
            <a:ext cx="4402877" cy="1483150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4" name="Straight Arrow Connector 29">
            <a:extLst>
              <a:ext uri="{FF2B5EF4-FFF2-40B4-BE49-F238E27FC236}">
                <a16:creationId xmlns:a16="http://schemas.microsoft.com/office/drawing/2014/main" id="{C4CED0DE-008E-5632-4208-72D232A47946}"/>
              </a:ext>
            </a:extLst>
          </p:cNvPr>
          <p:cNvCxnSpPr>
            <a:cxnSpLocks/>
            <a:stCxn id="43" idx="1"/>
            <a:endCxn id="6" idx="1"/>
          </p:cNvCxnSpPr>
          <p:nvPr/>
        </p:nvCxnSpPr>
        <p:spPr>
          <a:xfrm>
            <a:off x="8887881" y="2291991"/>
            <a:ext cx="184366" cy="266806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7" name="Straight Arrow Connector 29">
            <a:extLst>
              <a:ext uri="{FF2B5EF4-FFF2-40B4-BE49-F238E27FC236}">
                <a16:creationId xmlns:a16="http://schemas.microsoft.com/office/drawing/2014/main" id="{8855CFC6-5562-24FF-7750-8C497EE366C6}"/>
              </a:ext>
            </a:extLst>
          </p:cNvPr>
          <p:cNvCxnSpPr>
            <a:cxnSpLocks/>
            <a:stCxn id="43" idx="2"/>
            <a:endCxn id="8" idx="1"/>
          </p:cNvCxnSpPr>
          <p:nvPr/>
        </p:nvCxnSpPr>
        <p:spPr>
          <a:xfrm>
            <a:off x="9416979" y="2451585"/>
            <a:ext cx="188632" cy="668015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" name="Straight Arrow Connector 29">
            <a:extLst>
              <a:ext uri="{FF2B5EF4-FFF2-40B4-BE49-F238E27FC236}">
                <a16:creationId xmlns:a16="http://schemas.microsoft.com/office/drawing/2014/main" id="{3E69B5C8-CE19-F98F-38EA-BFA0CD505A70}"/>
              </a:ext>
            </a:extLst>
          </p:cNvPr>
          <p:cNvCxnSpPr>
            <a:cxnSpLocks/>
            <a:stCxn id="43" idx="2"/>
            <a:endCxn id="4" idx="0"/>
          </p:cNvCxnSpPr>
          <p:nvPr/>
        </p:nvCxnSpPr>
        <p:spPr>
          <a:xfrm>
            <a:off x="9416979" y="2451585"/>
            <a:ext cx="1115744" cy="1899552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0" name="Straight Arrow Connector 29">
            <a:extLst>
              <a:ext uri="{FF2B5EF4-FFF2-40B4-BE49-F238E27FC236}">
                <a16:creationId xmlns:a16="http://schemas.microsoft.com/office/drawing/2014/main" id="{45B51305-540C-90BB-62CC-B4C43EAB71D3}"/>
              </a:ext>
            </a:extLst>
          </p:cNvPr>
          <p:cNvCxnSpPr>
            <a:cxnSpLocks/>
            <a:stCxn id="43" idx="1"/>
            <a:endCxn id="126" idx="3"/>
          </p:cNvCxnSpPr>
          <p:nvPr/>
        </p:nvCxnSpPr>
        <p:spPr>
          <a:xfrm flipH="1" flipV="1">
            <a:off x="4022237" y="1009180"/>
            <a:ext cx="4865644" cy="1282811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63" name="Group 62">
            <a:extLst>
              <a:ext uri="{FF2B5EF4-FFF2-40B4-BE49-F238E27FC236}">
                <a16:creationId xmlns:a16="http://schemas.microsoft.com/office/drawing/2014/main" id="{2232F839-F600-4F20-9972-DC3C9DE64692}"/>
              </a:ext>
            </a:extLst>
          </p:cNvPr>
          <p:cNvGrpSpPr/>
          <p:nvPr/>
        </p:nvGrpSpPr>
        <p:grpSpPr>
          <a:xfrm>
            <a:off x="5298390" y="82852"/>
            <a:ext cx="750395" cy="1353781"/>
            <a:chOff x="3782859" y="896787"/>
            <a:chExt cx="750395" cy="1353781"/>
          </a:xfrm>
          <a:solidFill>
            <a:schemeClr val="bg2">
              <a:alpha val="43922"/>
            </a:schemeClr>
          </a:solidFill>
        </p:grpSpPr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26AC7C5B-25AF-402F-89C1-3C13CC6BCA90}"/>
                </a:ext>
              </a:extLst>
            </p:cNvPr>
            <p:cNvSpPr/>
            <p:nvPr/>
          </p:nvSpPr>
          <p:spPr>
            <a:xfrm>
              <a:off x="3785461" y="896787"/>
              <a:ext cx="747793" cy="1353781"/>
            </a:xfrm>
            <a:prstGeom prst="roundRect">
              <a:avLst>
                <a:gd name="adj" fmla="val 17100"/>
              </a:avLst>
            </a:prstGeom>
            <a:grp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Mobile Apps</a:t>
              </a:r>
            </a:p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IOS/Android</a:t>
              </a:r>
              <a:endParaRPr lang="en-NZ" sz="700" dirty="0">
                <a:solidFill>
                  <a:schemeClr val="tx1"/>
                </a:solidFill>
              </a:endParaRPr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3A32C36-CF7C-4E9A-A47E-910E98925428}"/>
                </a:ext>
              </a:extLst>
            </p:cNvPr>
            <p:cNvCxnSpPr/>
            <p:nvPr/>
          </p:nvCxnSpPr>
          <p:spPr>
            <a:xfrm>
              <a:off x="3782859" y="2049651"/>
              <a:ext cx="750395" cy="0"/>
            </a:xfrm>
            <a:prstGeom prst="line">
              <a:avLst/>
            </a:prstGeom>
            <a:grpFill/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018C838-D304-4AA0-8899-629B5C87A97B}"/>
                </a:ext>
              </a:extLst>
            </p:cNvPr>
            <p:cNvSpPr/>
            <p:nvPr/>
          </p:nvSpPr>
          <p:spPr>
            <a:xfrm>
              <a:off x="4061437" y="2062517"/>
              <a:ext cx="158858" cy="158858"/>
            </a:xfrm>
            <a:prstGeom prst="ellipse">
              <a:avLst/>
            </a:prstGeom>
            <a:grp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>
                <a:solidFill>
                  <a:schemeClr val="tx1"/>
                </a:solidFill>
              </a:endParaRPr>
            </a:p>
          </p:txBody>
        </p:sp>
      </p:grp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212304EA-2057-4329-8386-63CE47AE7EB7}"/>
              </a:ext>
            </a:extLst>
          </p:cNvPr>
          <p:cNvSpPr/>
          <p:nvPr/>
        </p:nvSpPr>
        <p:spPr>
          <a:xfrm>
            <a:off x="6848159" y="82536"/>
            <a:ext cx="999895" cy="1353781"/>
          </a:xfrm>
          <a:prstGeom prst="roundRect">
            <a:avLst>
              <a:gd name="adj" fmla="val 8177"/>
            </a:avLst>
          </a:prstGeom>
          <a:solidFill>
            <a:schemeClr val="bg2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3rd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Party API Integrations</a:t>
            </a:r>
            <a:endParaRPr lang="en-NZ" sz="1200" dirty="0">
              <a:solidFill>
                <a:schemeClr val="tx1"/>
              </a:solidFill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A15F141-4A65-1DA5-647B-67CAACC0CE1E}"/>
              </a:ext>
            </a:extLst>
          </p:cNvPr>
          <p:cNvGrpSpPr/>
          <p:nvPr/>
        </p:nvGrpSpPr>
        <p:grpSpPr>
          <a:xfrm>
            <a:off x="2839479" y="57744"/>
            <a:ext cx="1483536" cy="1640909"/>
            <a:chOff x="350729" y="2317762"/>
            <a:chExt cx="1483536" cy="1640909"/>
          </a:xfrm>
        </p:grpSpPr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D076736D-64FC-08B2-ACE4-AFB3B917B333}"/>
                </a:ext>
              </a:extLst>
            </p:cNvPr>
            <p:cNvSpPr/>
            <p:nvPr/>
          </p:nvSpPr>
          <p:spPr>
            <a:xfrm>
              <a:off x="1254451" y="3423388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EF31F507-A3A5-0879-59C4-6B2DF161F519}"/>
                </a:ext>
              </a:extLst>
            </p:cNvPr>
            <p:cNvSpPr/>
            <p:nvPr/>
          </p:nvSpPr>
          <p:spPr>
            <a:xfrm>
              <a:off x="772441" y="3415183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1F52BA5F-22A0-4E37-9B2E-CD7BE871A91C}"/>
                </a:ext>
              </a:extLst>
            </p:cNvPr>
            <p:cNvSpPr/>
            <p:nvPr/>
          </p:nvSpPr>
          <p:spPr>
            <a:xfrm>
              <a:off x="350729" y="2342870"/>
              <a:ext cx="1483536" cy="1325733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Web</a:t>
              </a:r>
              <a:br>
                <a:rPr lang="en-US" sz="1200" dirty="0">
                  <a:solidFill>
                    <a:schemeClr val="tx1"/>
                  </a:solidFill>
                </a:rPr>
              </a:br>
              <a:r>
                <a:rPr lang="en-US" sz="1200" dirty="0">
                  <a:solidFill>
                    <a:schemeClr val="tx1"/>
                  </a:solidFill>
                </a:rPr>
                <a:t>Browsers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126" name="Rectangle: Rounded Corners 125">
              <a:extLst>
                <a:ext uri="{FF2B5EF4-FFF2-40B4-BE49-F238E27FC236}">
                  <a16:creationId xmlns:a16="http://schemas.microsoft.com/office/drawing/2014/main" id="{5203ADBF-36B0-41A5-808E-D7DAF9BF826F}"/>
                </a:ext>
              </a:extLst>
            </p:cNvPr>
            <p:cNvSpPr/>
            <p:nvPr/>
          </p:nvSpPr>
          <p:spPr>
            <a:xfrm>
              <a:off x="675540" y="2959621"/>
              <a:ext cx="857947" cy="619153"/>
            </a:xfrm>
            <a:prstGeom prst="roundRect">
              <a:avLst>
                <a:gd name="adj" fmla="val 9701"/>
              </a:avLst>
            </a:prstGeom>
            <a:solidFill>
              <a:srgbClr val="2B2C2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BE48E9F-D9C9-40D8-92E6-0FB5D1DDB150}"/>
                </a:ext>
              </a:extLst>
            </p:cNvPr>
            <p:cNvSpPr txBox="1"/>
            <p:nvPr/>
          </p:nvSpPr>
          <p:spPr>
            <a:xfrm rot="16200000">
              <a:off x="846371" y="3007412"/>
              <a:ext cx="16409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>
                  <a:solidFill>
                    <a:schemeClr val="bg2">
                      <a:lumMod val="50000"/>
                    </a:schemeClr>
                  </a:solidFill>
                </a:rPr>
                <a:t>Chrome,  Firefox, </a:t>
              </a:r>
              <a:r>
                <a:rPr lang="en-US" sz="1050" dirty="0" err="1">
                  <a:solidFill>
                    <a:schemeClr val="bg2">
                      <a:lumMod val="50000"/>
                    </a:schemeClr>
                  </a:solidFill>
                </a:rPr>
                <a:t>etc</a:t>
              </a:r>
              <a:endParaRPr lang="en-NZ" sz="105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pic>
          <p:nvPicPr>
            <p:cNvPr id="1030" name="Picture 6" descr="What is React JS? | Ironhack Blog">
              <a:extLst>
                <a:ext uri="{FF2B5EF4-FFF2-40B4-BE49-F238E27FC236}">
                  <a16:creationId xmlns:a16="http://schemas.microsoft.com/office/drawing/2014/main" id="{4E73A939-500C-05AB-A146-85C38626F2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3152" y="3124161"/>
              <a:ext cx="725292" cy="3030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79FA3E0-B6D8-0556-107B-35385444F0D1}"/>
              </a:ext>
            </a:extLst>
          </p:cNvPr>
          <p:cNvGrpSpPr/>
          <p:nvPr/>
        </p:nvGrpSpPr>
        <p:grpSpPr>
          <a:xfrm>
            <a:off x="2844095" y="2862345"/>
            <a:ext cx="1640909" cy="1825592"/>
            <a:chOff x="2698105" y="3204588"/>
            <a:chExt cx="1640909" cy="1825592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22D0A4C4-2426-4AF2-AD8F-F95EFF6E0024}"/>
                </a:ext>
              </a:extLst>
            </p:cNvPr>
            <p:cNvSpPr/>
            <p:nvPr/>
          </p:nvSpPr>
          <p:spPr>
            <a:xfrm>
              <a:off x="2698105" y="3204588"/>
              <a:ext cx="1640909" cy="1825592"/>
            </a:xfrm>
            <a:prstGeom prst="roundRect">
              <a:avLst>
                <a:gd name="adj" fmla="val 5101"/>
              </a:avLst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1200" dirty="0"/>
                <a:t>                  Backend</a:t>
              </a:r>
            </a:p>
            <a:p>
              <a:r>
                <a:rPr lang="en-US" sz="1200" dirty="0"/>
                <a:t>               4FrontEnd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DEFF57D-C769-4C2F-B980-C00D75C9D487}"/>
                </a:ext>
              </a:extLst>
            </p:cNvPr>
            <p:cNvSpPr/>
            <p:nvPr/>
          </p:nvSpPr>
          <p:spPr>
            <a:xfrm rot="5400000">
              <a:off x="3396930" y="3521132"/>
              <a:ext cx="1039660" cy="4091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CSS,JS,HTML</a:t>
              </a:r>
              <a:endParaRPr lang="en-NZ" sz="110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B660F30-5AB5-4A32-BACB-62D8BF91F3CE}"/>
                </a:ext>
              </a:extLst>
            </p:cNvPr>
            <p:cNvSpPr/>
            <p:nvPr/>
          </p:nvSpPr>
          <p:spPr>
            <a:xfrm rot="5400000">
              <a:off x="2582730" y="3493838"/>
              <a:ext cx="1039660" cy="46372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AuthN API</a:t>
              </a:r>
              <a:endParaRPr lang="en-NZ" sz="1200" dirty="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4D911064-AD93-48F2-9B2E-1D800EBC7E84}"/>
                </a:ext>
              </a:extLst>
            </p:cNvPr>
            <p:cNvSpPr/>
            <p:nvPr/>
          </p:nvSpPr>
          <p:spPr>
            <a:xfrm rot="5400000">
              <a:off x="3001084" y="3535773"/>
              <a:ext cx="1039660" cy="3798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Reverse Proxy</a:t>
              </a:r>
              <a:endParaRPr lang="en-NZ" sz="1200" dirty="0"/>
            </a:p>
          </p:txBody>
        </p:sp>
        <p:pic>
          <p:nvPicPr>
            <p:cNvPr id="1032" name="Picture 8" descr="App Service - Web App | Microsoft Azure Mono">
              <a:extLst>
                <a:ext uri="{FF2B5EF4-FFF2-40B4-BE49-F238E27FC236}">
                  <a16:creationId xmlns:a16="http://schemas.microsoft.com/office/drawing/2014/main" id="{9AC15FE8-F99D-8CB9-C6EC-1AC17FFC97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8776" y="4523371"/>
              <a:ext cx="450277" cy="4173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91" name="Straight Arrow Connector 29">
            <a:extLst>
              <a:ext uri="{FF2B5EF4-FFF2-40B4-BE49-F238E27FC236}">
                <a16:creationId xmlns:a16="http://schemas.microsoft.com/office/drawing/2014/main" id="{CA0E3A0E-E2D9-A012-7C20-A72902C2AC69}"/>
              </a:ext>
            </a:extLst>
          </p:cNvPr>
          <p:cNvCxnSpPr>
            <a:cxnSpLocks/>
            <a:stCxn id="5" idx="3"/>
            <a:endCxn id="3" idx="3"/>
          </p:cNvCxnSpPr>
          <p:nvPr/>
        </p:nvCxnSpPr>
        <p:spPr>
          <a:xfrm rot="10800000">
            <a:off x="8359009" y="3513183"/>
            <a:ext cx="422053" cy="1037922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9" name="Straight Arrow Connector 38">
            <a:extLst>
              <a:ext uri="{FF2B5EF4-FFF2-40B4-BE49-F238E27FC236}">
                <a16:creationId xmlns:a16="http://schemas.microsoft.com/office/drawing/2014/main" id="{16AA8358-75EE-052F-6D67-CDFCB046DC46}"/>
              </a:ext>
            </a:extLst>
          </p:cNvPr>
          <p:cNvCxnSpPr>
            <a:cxnSpLocks/>
            <a:stCxn id="126" idx="1"/>
            <a:endCxn id="1025" idx="0"/>
          </p:cNvCxnSpPr>
          <p:nvPr/>
        </p:nvCxnSpPr>
        <p:spPr>
          <a:xfrm rot="10800000" flipV="1">
            <a:off x="2008520" y="1009180"/>
            <a:ext cx="1155771" cy="4539826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55" name="TextBox 1054">
            <a:extLst>
              <a:ext uri="{FF2B5EF4-FFF2-40B4-BE49-F238E27FC236}">
                <a16:creationId xmlns:a16="http://schemas.microsoft.com/office/drawing/2014/main" id="{283E1D77-6D8C-B9C0-F44C-1DEF8AD3BB5F}"/>
              </a:ext>
            </a:extLst>
          </p:cNvPr>
          <p:cNvSpPr txBox="1"/>
          <p:nvPr/>
        </p:nvSpPr>
        <p:spPr>
          <a:xfrm>
            <a:off x="3217864" y="2148271"/>
            <a:ext cx="4780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JSON</a:t>
            </a:r>
            <a:endParaRPr lang="en-NZ" sz="1050" dirty="0"/>
          </a:p>
        </p:txBody>
      </p:sp>
      <p:grpSp>
        <p:nvGrpSpPr>
          <p:cNvPr id="1130" name="Group 1129">
            <a:extLst>
              <a:ext uri="{FF2B5EF4-FFF2-40B4-BE49-F238E27FC236}">
                <a16:creationId xmlns:a16="http://schemas.microsoft.com/office/drawing/2014/main" id="{52D7987B-66C6-5675-4218-6479A63309B0}"/>
              </a:ext>
            </a:extLst>
          </p:cNvPr>
          <p:cNvGrpSpPr/>
          <p:nvPr/>
        </p:nvGrpSpPr>
        <p:grpSpPr>
          <a:xfrm>
            <a:off x="8781059" y="4344282"/>
            <a:ext cx="1242435" cy="406788"/>
            <a:chOff x="7156883" y="5814395"/>
            <a:chExt cx="1591766" cy="517641"/>
          </a:xfrm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6B1FF764-C29B-4738-B01A-67A344B8D291}"/>
                </a:ext>
              </a:extLst>
            </p:cNvPr>
            <p:cNvGrpSpPr/>
            <p:nvPr/>
          </p:nvGrpSpPr>
          <p:grpSpPr>
            <a:xfrm>
              <a:off x="7156883" y="5814395"/>
              <a:ext cx="1591766" cy="517641"/>
              <a:chOff x="7656619" y="5506371"/>
              <a:chExt cx="1591766" cy="517641"/>
            </a:xfrm>
          </p:grpSpPr>
          <p:sp>
            <p:nvSpPr>
              <p:cNvPr id="5" name="Cylinder 4">
                <a:extLst>
                  <a:ext uri="{FF2B5EF4-FFF2-40B4-BE49-F238E27FC236}">
                    <a16:creationId xmlns:a16="http://schemas.microsoft.com/office/drawing/2014/main" id="{C05D9611-A4C9-455B-81AB-FE738C6571E7}"/>
                  </a:ext>
                </a:extLst>
              </p:cNvPr>
              <p:cNvSpPr/>
              <p:nvPr/>
            </p:nvSpPr>
            <p:spPr>
              <a:xfrm rot="5400000">
                <a:off x="7543882" y="5627835"/>
                <a:ext cx="508914" cy="283439"/>
              </a:xfrm>
              <a:prstGeom prst="can">
                <a:avLst/>
              </a:prstGeom>
              <a:solidFill>
                <a:srgbClr val="00B4E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92" name="Cylinder 91">
                <a:extLst>
                  <a:ext uri="{FF2B5EF4-FFF2-40B4-BE49-F238E27FC236}">
                    <a16:creationId xmlns:a16="http://schemas.microsoft.com/office/drawing/2014/main" id="{3276A01A-E003-4435-995D-2E583E728730}"/>
                  </a:ext>
                </a:extLst>
              </p:cNvPr>
              <p:cNvSpPr/>
              <p:nvPr/>
            </p:nvSpPr>
            <p:spPr>
              <a:xfrm rot="5400000">
                <a:off x="7872894" y="5627831"/>
                <a:ext cx="508913" cy="283439"/>
              </a:xfrm>
              <a:prstGeom prst="can">
                <a:avLst/>
              </a:prstGeom>
              <a:solidFill>
                <a:srgbClr val="00B4E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93" name="Cylinder 92">
                <a:extLst>
                  <a:ext uri="{FF2B5EF4-FFF2-40B4-BE49-F238E27FC236}">
                    <a16:creationId xmlns:a16="http://schemas.microsoft.com/office/drawing/2014/main" id="{93AEF307-EF82-4715-8ACC-F9382E34DE78}"/>
                  </a:ext>
                </a:extLst>
              </p:cNvPr>
              <p:cNvSpPr/>
              <p:nvPr/>
            </p:nvSpPr>
            <p:spPr>
              <a:xfrm rot="5400000">
                <a:off x="8209897" y="5627834"/>
                <a:ext cx="508913" cy="283439"/>
              </a:xfrm>
              <a:prstGeom prst="can">
                <a:avLst/>
              </a:prstGeom>
              <a:solidFill>
                <a:srgbClr val="96D9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94" name="Cylinder 93">
                <a:extLst>
                  <a:ext uri="{FF2B5EF4-FFF2-40B4-BE49-F238E27FC236}">
                    <a16:creationId xmlns:a16="http://schemas.microsoft.com/office/drawing/2014/main" id="{737DA5AA-539C-461A-AF11-7D7C3FFCA683}"/>
                  </a:ext>
                </a:extLst>
              </p:cNvPr>
              <p:cNvSpPr/>
              <p:nvPr/>
            </p:nvSpPr>
            <p:spPr>
              <a:xfrm rot="5400000">
                <a:off x="8519833" y="5627834"/>
                <a:ext cx="508912" cy="283439"/>
              </a:xfrm>
              <a:prstGeom prst="can">
                <a:avLst/>
              </a:prstGeom>
              <a:solidFill>
                <a:srgbClr val="96D9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95" name="Cylinder 94">
                <a:extLst>
                  <a:ext uri="{FF2B5EF4-FFF2-40B4-BE49-F238E27FC236}">
                    <a16:creationId xmlns:a16="http://schemas.microsoft.com/office/drawing/2014/main" id="{429D2594-1BD4-44F7-93F3-0365CDA80D27}"/>
                  </a:ext>
                </a:extLst>
              </p:cNvPr>
              <p:cNvSpPr/>
              <p:nvPr/>
            </p:nvSpPr>
            <p:spPr>
              <a:xfrm rot="5400000">
                <a:off x="8852209" y="5619108"/>
                <a:ext cx="508913" cy="283439"/>
              </a:xfrm>
              <a:prstGeom prst="can">
                <a:avLst/>
              </a:prstGeom>
              <a:solidFill>
                <a:srgbClr val="96D9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154C6DB7-1B2E-4BF5-812F-948103763CD6}"/>
                  </a:ext>
                </a:extLst>
              </p:cNvPr>
              <p:cNvSpPr txBox="1"/>
              <p:nvPr/>
            </p:nvSpPr>
            <p:spPr>
              <a:xfrm>
                <a:off x="8369951" y="5576118"/>
                <a:ext cx="852979" cy="332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</a:rPr>
                  <a:t>Queues</a:t>
                </a:r>
                <a:endParaRPr lang="en-NZ" sz="1200" dirty="0"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</a:endParaRPr>
              </a:p>
            </p:txBody>
          </p:sp>
        </p:grpSp>
        <p:pic>
          <p:nvPicPr>
            <p:cNvPr id="1059" name="Picture 1058">
              <a:extLst>
                <a:ext uri="{FF2B5EF4-FFF2-40B4-BE49-F238E27FC236}">
                  <a16:creationId xmlns:a16="http://schemas.microsoft.com/office/drawing/2014/main" id="{4A651F1A-229E-CC5A-2403-A85A55ED4A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7236015" y="5920348"/>
              <a:ext cx="348582" cy="317597"/>
            </a:xfrm>
            <a:prstGeom prst="rect">
              <a:avLst/>
            </a:prstGeom>
          </p:spPr>
        </p:pic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51A4B0B-742D-4FF2-AB30-35E80B97B20E}"/>
              </a:ext>
            </a:extLst>
          </p:cNvPr>
          <p:cNvCxnSpPr>
            <a:cxnSpLocks/>
            <a:endCxn id="10" idx="1"/>
          </p:cNvCxnSpPr>
          <p:nvPr/>
        </p:nvCxnSpPr>
        <p:spPr>
          <a:xfrm rot="16200000" flipH="1">
            <a:off x="3178175" y="1979053"/>
            <a:ext cx="1562884" cy="206266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399CA70-A060-4B70-8511-F58E5877045C}"/>
              </a:ext>
            </a:extLst>
          </p:cNvPr>
          <p:cNvCxnSpPr>
            <a:cxnSpLocks/>
            <a:stCxn id="127" idx="4"/>
            <a:endCxn id="11" idx="1"/>
          </p:cNvCxnSpPr>
          <p:nvPr/>
        </p:nvCxnSpPr>
        <p:spPr>
          <a:xfrm rot="5400000">
            <a:off x="2509824" y="2039471"/>
            <a:ext cx="1562884" cy="8543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Straight Arrow Connector 38">
            <a:extLst>
              <a:ext uri="{FF2B5EF4-FFF2-40B4-BE49-F238E27FC236}">
                <a16:creationId xmlns:a16="http://schemas.microsoft.com/office/drawing/2014/main" id="{5977C817-6F2D-46F1-95D4-88280A372297}"/>
              </a:ext>
            </a:extLst>
          </p:cNvPr>
          <p:cNvCxnSpPr>
            <a:cxnSpLocks/>
            <a:stCxn id="126" idx="2"/>
            <a:endCxn id="56" idx="1"/>
          </p:cNvCxnSpPr>
          <p:nvPr/>
        </p:nvCxnSpPr>
        <p:spPr>
          <a:xfrm rot="16200000" flipH="1">
            <a:off x="2857648" y="2054372"/>
            <a:ext cx="1544873" cy="73640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116" name="Group 1115">
            <a:extLst>
              <a:ext uri="{FF2B5EF4-FFF2-40B4-BE49-F238E27FC236}">
                <a16:creationId xmlns:a16="http://schemas.microsoft.com/office/drawing/2014/main" id="{35C19940-940A-A1A0-8DB5-FE35D35F6577}"/>
              </a:ext>
            </a:extLst>
          </p:cNvPr>
          <p:cNvGrpSpPr/>
          <p:nvPr/>
        </p:nvGrpSpPr>
        <p:grpSpPr>
          <a:xfrm>
            <a:off x="5146016" y="2239419"/>
            <a:ext cx="3212992" cy="2454639"/>
            <a:chOff x="6385557" y="1575627"/>
            <a:chExt cx="3212992" cy="2454639"/>
          </a:xfrm>
        </p:grpSpPr>
        <p:sp>
          <p:nvSpPr>
            <p:cNvPr id="1049" name="Oval 1048">
              <a:extLst>
                <a:ext uri="{FF2B5EF4-FFF2-40B4-BE49-F238E27FC236}">
                  <a16:creationId xmlns:a16="http://schemas.microsoft.com/office/drawing/2014/main" id="{410C30EB-4ADA-89FD-15B7-BF7F008DA1F5}"/>
                </a:ext>
              </a:extLst>
            </p:cNvPr>
            <p:cNvSpPr/>
            <p:nvPr/>
          </p:nvSpPr>
          <p:spPr>
            <a:xfrm>
              <a:off x="7870866" y="1644358"/>
              <a:ext cx="227313" cy="227313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61C2E7D4-D996-FB5C-BA2F-7A14D9325855}"/>
                </a:ext>
              </a:extLst>
            </p:cNvPr>
            <p:cNvSpPr/>
            <p:nvPr/>
          </p:nvSpPr>
          <p:spPr>
            <a:xfrm>
              <a:off x="7833372" y="2052207"/>
              <a:ext cx="175950" cy="175950"/>
            </a:xfrm>
            <a:prstGeom prst="ellipse">
              <a:avLst/>
            </a:prstGeom>
            <a:solidFill>
              <a:srgbClr val="0078D7"/>
            </a:solidFill>
            <a:ln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7473CE81-DD1B-2B5A-8654-54F889646FE0}"/>
                </a:ext>
              </a:extLst>
            </p:cNvPr>
            <p:cNvSpPr/>
            <p:nvPr/>
          </p:nvSpPr>
          <p:spPr>
            <a:xfrm>
              <a:off x="6390891" y="2888111"/>
              <a:ext cx="175950" cy="17595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A7D40E5A-83F0-BB2A-061D-366EC6EFE931}"/>
                </a:ext>
              </a:extLst>
            </p:cNvPr>
            <p:cNvSpPr/>
            <p:nvPr/>
          </p:nvSpPr>
          <p:spPr>
            <a:xfrm>
              <a:off x="6397527" y="3455086"/>
              <a:ext cx="175950" cy="17595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0CF88265-2857-4675-9232-BD2B84E9E536}"/>
                </a:ext>
              </a:extLst>
            </p:cNvPr>
            <p:cNvSpPr/>
            <p:nvPr/>
          </p:nvSpPr>
          <p:spPr>
            <a:xfrm>
              <a:off x="6385557" y="1668515"/>
              <a:ext cx="3212992" cy="2361751"/>
            </a:xfrm>
            <a:prstGeom prst="roundRect">
              <a:avLst>
                <a:gd name="adj" fmla="val 4576"/>
              </a:avLst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1200" dirty="0"/>
                <a:t>              </a:t>
              </a:r>
              <a:r>
                <a:rPr lang="en-US" sz="1200" dirty="0" err="1"/>
                <a:t>BackEnd</a:t>
              </a:r>
              <a:r>
                <a:rPr lang="en-US" sz="1200" dirty="0"/>
                <a:t> API</a:t>
              </a:r>
            </a:p>
            <a:p>
              <a:r>
                <a:rPr lang="en-US" sz="800" dirty="0"/>
                <a:t>                      (</a:t>
              </a:r>
              <a:r>
                <a:rPr lang="en-US" sz="800" dirty="0">
                  <a:solidFill>
                    <a:schemeClr val="bg1">
                      <a:lumMod val="85000"/>
                    </a:schemeClr>
                  </a:solidFill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Modular Monolith</a:t>
              </a:r>
              <a:r>
                <a:rPr lang="en-US" sz="800" dirty="0"/>
                <a:t>)</a:t>
              </a:r>
              <a:endParaRPr lang="en-NZ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66ED815D-E7F7-6E65-52B7-2778D1CF4873}"/>
                </a:ext>
              </a:extLst>
            </p:cNvPr>
            <p:cNvSpPr/>
            <p:nvPr/>
          </p:nvSpPr>
          <p:spPr>
            <a:xfrm>
              <a:off x="7954608" y="1575627"/>
              <a:ext cx="175950" cy="175950"/>
            </a:xfrm>
            <a:prstGeom prst="ellipse">
              <a:avLst/>
            </a:prstGeom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EEFDF9C-F183-4E96-90CA-DEAE06BB9382}"/>
                </a:ext>
              </a:extLst>
            </p:cNvPr>
            <p:cNvSpPr/>
            <p:nvPr/>
          </p:nvSpPr>
          <p:spPr>
            <a:xfrm rot="5400000">
              <a:off x="6148670" y="2452453"/>
              <a:ext cx="1237773" cy="59363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  Product Specific APIs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FAF7121-EDDA-4DCF-8AB1-ADCA48651E99}"/>
                </a:ext>
              </a:extLst>
            </p:cNvPr>
            <p:cNvSpPr/>
            <p:nvPr/>
          </p:nvSpPr>
          <p:spPr>
            <a:xfrm rot="5400000">
              <a:off x="6914468" y="2600854"/>
              <a:ext cx="1237772" cy="296833"/>
            </a:xfrm>
            <a:prstGeom prst="rect">
              <a:avLst/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Subscription</a:t>
              </a:r>
              <a:r>
                <a:rPr lang="en-US" sz="1200" dirty="0"/>
                <a:t> </a:t>
              </a:r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API</a:t>
              </a:r>
              <a:endParaRPr lang="en-NZ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0E7A885-C86F-47E1-9893-E63DEDC0EEAF}"/>
                </a:ext>
              </a:extLst>
            </p:cNvPr>
            <p:cNvSpPr/>
            <p:nvPr/>
          </p:nvSpPr>
          <p:spPr>
            <a:xfrm rot="5400000">
              <a:off x="7215035" y="2600854"/>
              <a:ext cx="1237772" cy="296833"/>
            </a:xfrm>
            <a:prstGeom prst="rect">
              <a:avLst/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Profile API</a:t>
              </a:r>
              <a:endParaRPr lang="en-NZ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4DCC080-DF09-416A-924D-2B614F317884}"/>
                </a:ext>
              </a:extLst>
            </p:cNvPr>
            <p:cNvSpPr/>
            <p:nvPr/>
          </p:nvSpPr>
          <p:spPr>
            <a:xfrm rot="5400000">
              <a:off x="7542111" y="2572633"/>
              <a:ext cx="1237772" cy="353274"/>
            </a:xfrm>
            <a:prstGeom prst="rect">
              <a:avLst/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bg2">
                      <a:lumMod val="25000"/>
                    </a:schemeClr>
                  </a:solidFill>
                </a:rPr>
                <a:t>EndUser</a:t>
              </a:r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 API</a:t>
              </a:r>
              <a:endParaRPr lang="en-NZ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7323949-A812-47EC-A589-01F361E0AB6B}"/>
                </a:ext>
              </a:extLst>
            </p:cNvPr>
            <p:cNvSpPr/>
            <p:nvPr/>
          </p:nvSpPr>
          <p:spPr>
            <a:xfrm rot="5400000">
              <a:off x="8682650" y="2525712"/>
              <a:ext cx="1236528" cy="445873"/>
            </a:xfrm>
            <a:prstGeom prst="rect">
              <a:avLst/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Ancillary API</a:t>
              </a:r>
              <a:endParaRPr lang="en-NZ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1891B7E-0E51-466C-96CF-29970B10EFA1}"/>
                </a:ext>
              </a:extLst>
            </p:cNvPr>
            <p:cNvSpPr/>
            <p:nvPr/>
          </p:nvSpPr>
          <p:spPr>
            <a:xfrm rot="5400000">
              <a:off x="6602651" y="2592108"/>
              <a:ext cx="1237679" cy="314232"/>
            </a:xfrm>
            <a:prstGeom prst="rect">
              <a:avLst/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AuthN API</a:t>
              </a:r>
              <a:endParaRPr lang="en-NZ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0FD1454-E5E9-4812-868B-99F448ED04B0}"/>
                </a:ext>
              </a:extLst>
            </p:cNvPr>
            <p:cNvSpPr/>
            <p:nvPr/>
          </p:nvSpPr>
          <p:spPr>
            <a:xfrm rot="16200000">
              <a:off x="7762979" y="369425"/>
              <a:ext cx="467847" cy="3056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/>
                <a:t>API Gateway</a:t>
              </a:r>
              <a:endParaRPr lang="en-NZ" dirty="0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44C5CFFB-1FA6-24C4-6C25-D1488EFC8C22}"/>
                </a:ext>
              </a:extLst>
            </p:cNvPr>
            <p:cNvSpPr/>
            <p:nvPr/>
          </p:nvSpPr>
          <p:spPr>
            <a:xfrm rot="5400000">
              <a:off x="7904921" y="2566490"/>
              <a:ext cx="1237680" cy="365469"/>
            </a:xfrm>
            <a:prstGeom prst="rect">
              <a:avLst/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Organization  API</a:t>
              </a:r>
              <a:endParaRPr lang="en-NZ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pic>
          <p:nvPicPr>
            <p:cNvPr id="87" name="Picture 8" descr="App Service - Web App | Microsoft Azure Mono">
              <a:extLst>
                <a:ext uri="{FF2B5EF4-FFF2-40B4-BE49-F238E27FC236}">
                  <a16:creationId xmlns:a16="http://schemas.microsoft.com/office/drawing/2014/main" id="{3E3D5989-72A0-2355-87C0-6ED86C8EBA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68801" y="3480050"/>
              <a:ext cx="450277" cy="4502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05" name="Rectangle 1104">
              <a:extLst>
                <a:ext uri="{FF2B5EF4-FFF2-40B4-BE49-F238E27FC236}">
                  <a16:creationId xmlns:a16="http://schemas.microsoft.com/office/drawing/2014/main" id="{DB3464EC-EFA8-DB75-4DB6-B95D7AF41B6A}"/>
                </a:ext>
              </a:extLst>
            </p:cNvPr>
            <p:cNvSpPr/>
            <p:nvPr/>
          </p:nvSpPr>
          <p:spPr>
            <a:xfrm rot="5400000">
              <a:off x="8272457" y="2566490"/>
              <a:ext cx="1237680" cy="365469"/>
            </a:xfrm>
            <a:prstGeom prst="rect">
              <a:avLst/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Image API</a:t>
              </a:r>
              <a:endParaRPr lang="en-NZ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DA08A5B-CEA6-4501-B565-49E93450C357}"/>
              </a:ext>
            </a:extLst>
          </p:cNvPr>
          <p:cNvCxnSpPr>
            <a:cxnSpLocks/>
            <a:stCxn id="55" idx="2"/>
            <a:endCxn id="53" idx="2"/>
          </p:cNvCxnSpPr>
          <p:nvPr/>
        </p:nvCxnSpPr>
        <p:spPr>
          <a:xfrm>
            <a:off x="5674889" y="1436633"/>
            <a:ext cx="1040178" cy="890761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5BD7101-4650-48C8-B739-FACCCFD8F40A}"/>
              </a:ext>
            </a:extLst>
          </p:cNvPr>
          <p:cNvCxnSpPr>
            <a:cxnSpLocks/>
            <a:stCxn id="56" idx="3"/>
            <a:endCxn id="53" idx="1"/>
          </p:cNvCxnSpPr>
          <p:nvPr/>
        </p:nvCxnSpPr>
        <p:spPr>
          <a:xfrm rot="5400000" flipH="1" flipV="1">
            <a:off x="4384817" y="1547273"/>
            <a:ext cx="1638103" cy="3073930"/>
          </a:xfrm>
          <a:prstGeom prst="bentConnector5">
            <a:avLst>
              <a:gd name="adj1" fmla="val -20933"/>
              <a:gd name="adj2" fmla="val 39444"/>
              <a:gd name="adj3" fmla="val 111629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6F0DD28-A134-4C59-BBCA-3C72EA3ACF6A}"/>
              </a:ext>
            </a:extLst>
          </p:cNvPr>
          <p:cNvCxnSpPr>
            <a:cxnSpLocks/>
            <a:stCxn id="11" idx="3"/>
            <a:endCxn id="23" idx="1"/>
          </p:cNvCxnSpPr>
          <p:nvPr/>
        </p:nvCxnSpPr>
        <p:spPr>
          <a:xfrm rot="5400000" flipH="1" flipV="1">
            <a:off x="4060694" y="1982033"/>
            <a:ext cx="1109111" cy="2733400"/>
          </a:xfrm>
          <a:prstGeom prst="bentConnector5">
            <a:avLst>
              <a:gd name="adj1" fmla="val -20611"/>
              <a:gd name="adj2" fmla="val 48189"/>
              <a:gd name="adj3" fmla="val 120611"/>
            </a:avLst>
          </a:prstGeom>
          <a:ln w="1905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6" name="Straight Arrow Connector 65">
            <a:extLst>
              <a:ext uri="{FF2B5EF4-FFF2-40B4-BE49-F238E27FC236}">
                <a16:creationId xmlns:a16="http://schemas.microsoft.com/office/drawing/2014/main" id="{7E583BB9-4B97-ACE4-B2B2-4A6857AA9C34}"/>
              </a:ext>
            </a:extLst>
          </p:cNvPr>
          <p:cNvCxnSpPr>
            <a:cxnSpLocks/>
            <a:stCxn id="69" idx="2"/>
            <a:endCxn id="53" idx="0"/>
          </p:cNvCxnSpPr>
          <p:nvPr/>
        </p:nvCxnSpPr>
        <p:spPr>
          <a:xfrm flipH="1">
            <a:off x="6803042" y="1436317"/>
            <a:ext cx="545065" cy="803102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Straight Arrow Connector 29">
            <a:extLst>
              <a:ext uri="{FF2B5EF4-FFF2-40B4-BE49-F238E27FC236}">
                <a16:creationId xmlns:a16="http://schemas.microsoft.com/office/drawing/2014/main" id="{0D4C409C-AD00-4B91-9D76-ADDF89072338}"/>
              </a:ext>
            </a:extLst>
          </p:cNvPr>
          <p:cNvCxnSpPr>
            <a:cxnSpLocks/>
            <a:stCxn id="16" idx="1"/>
            <a:endCxn id="4" idx="3"/>
          </p:cNvCxnSpPr>
          <p:nvPr/>
        </p:nvCxnSpPr>
        <p:spPr>
          <a:xfrm rot="16200000" flipH="1">
            <a:off x="8658410" y="2197139"/>
            <a:ext cx="1756925" cy="2951000"/>
          </a:xfrm>
          <a:prstGeom prst="bentConnector4">
            <a:avLst>
              <a:gd name="adj1" fmla="val -51772"/>
              <a:gd name="adj2" fmla="val 107747"/>
            </a:avLst>
          </a:prstGeom>
          <a:ln w="19050" cap="flat" cmpd="sng" algn="ctr">
            <a:solidFill>
              <a:schemeClr val="dk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Straight Arrow Connector 29">
            <a:extLst>
              <a:ext uri="{FF2B5EF4-FFF2-40B4-BE49-F238E27FC236}">
                <a16:creationId xmlns:a16="http://schemas.microsoft.com/office/drawing/2014/main" id="{E7AEF456-6844-42C3-8A49-721AB56805BC}"/>
              </a:ext>
            </a:extLst>
          </p:cNvPr>
          <p:cNvCxnSpPr>
            <a:cxnSpLocks/>
            <a:stCxn id="1029" idx="0"/>
            <a:endCxn id="16" idx="3"/>
          </p:cNvCxnSpPr>
          <p:nvPr/>
        </p:nvCxnSpPr>
        <p:spPr>
          <a:xfrm rot="5400000" flipH="1" flipV="1">
            <a:off x="6165757" y="3337525"/>
            <a:ext cx="1202436" cy="2588796"/>
          </a:xfrm>
          <a:prstGeom prst="bentConnector3">
            <a:avLst>
              <a:gd name="adj1" fmla="val 39966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Straight Arrow Connector 29">
            <a:extLst>
              <a:ext uri="{FF2B5EF4-FFF2-40B4-BE49-F238E27FC236}">
                <a16:creationId xmlns:a16="http://schemas.microsoft.com/office/drawing/2014/main" id="{5C61B3D3-9190-4FC6-9062-1FE30696ABF6}"/>
              </a:ext>
            </a:extLst>
          </p:cNvPr>
          <p:cNvCxnSpPr>
            <a:cxnSpLocks/>
            <a:stCxn id="121" idx="0"/>
            <a:endCxn id="16" idx="3"/>
          </p:cNvCxnSpPr>
          <p:nvPr/>
        </p:nvCxnSpPr>
        <p:spPr>
          <a:xfrm rot="5400000" flipH="1" flipV="1">
            <a:off x="6775949" y="3896772"/>
            <a:ext cx="1151491" cy="1419358"/>
          </a:xfrm>
          <a:prstGeom prst="bentConnector3">
            <a:avLst>
              <a:gd name="adj1" fmla="val 63786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Straight Arrow Connector 29">
            <a:extLst>
              <a:ext uri="{FF2B5EF4-FFF2-40B4-BE49-F238E27FC236}">
                <a16:creationId xmlns:a16="http://schemas.microsoft.com/office/drawing/2014/main" id="{B57B1AB6-762F-E3A7-D8D5-CFEEA822C506}"/>
              </a:ext>
            </a:extLst>
          </p:cNvPr>
          <p:cNvCxnSpPr>
            <a:cxnSpLocks/>
            <a:stCxn id="1036" idx="0"/>
            <a:endCxn id="16" idx="3"/>
          </p:cNvCxnSpPr>
          <p:nvPr/>
        </p:nvCxnSpPr>
        <p:spPr>
          <a:xfrm rot="5400000" flipH="1" flipV="1">
            <a:off x="5645036" y="2696986"/>
            <a:ext cx="1082617" cy="3750057"/>
          </a:xfrm>
          <a:prstGeom prst="bentConnector3">
            <a:avLst>
              <a:gd name="adj1" fmla="val 24779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3" name="Straight Arrow Connector 29">
            <a:extLst>
              <a:ext uri="{FF2B5EF4-FFF2-40B4-BE49-F238E27FC236}">
                <a16:creationId xmlns:a16="http://schemas.microsoft.com/office/drawing/2014/main" id="{81F4B5EE-1533-41C0-5AE5-E444238E30DC}"/>
              </a:ext>
            </a:extLst>
          </p:cNvPr>
          <p:cNvCxnSpPr>
            <a:cxnSpLocks/>
            <a:stCxn id="35" idx="0"/>
            <a:endCxn id="13" idx="3"/>
          </p:cNvCxnSpPr>
          <p:nvPr/>
        </p:nvCxnSpPr>
        <p:spPr>
          <a:xfrm rot="5400000" flipH="1" flipV="1">
            <a:off x="4139694" y="3060952"/>
            <a:ext cx="1183121" cy="3125117"/>
          </a:xfrm>
          <a:prstGeom prst="bentConnector3">
            <a:avLst>
              <a:gd name="adj1" fmla="val 41949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Straight Arrow Connector 29">
            <a:extLst>
              <a:ext uri="{FF2B5EF4-FFF2-40B4-BE49-F238E27FC236}">
                <a16:creationId xmlns:a16="http://schemas.microsoft.com/office/drawing/2014/main" id="{92039A90-69A3-49FA-B43C-57164F95C561}"/>
              </a:ext>
            </a:extLst>
          </p:cNvPr>
          <p:cNvCxnSpPr>
            <a:cxnSpLocks/>
            <a:stCxn id="1027" idx="0"/>
            <a:endCxn id="14" idx="3"/>
          </p:cNvCxnSpPr>
          <p:nvPr/>
        </p:nvCxnSpPr>
        <p:spPr>
          <a:xfrm rot="16200000" flipV="1">
            <a:off x="6449956" y="4176374"/>
            <a:ext cx="1472361" cy="1183512"/>
          </a:xfrm>
          <a:prstGeom prst="bentConnector3">
            <a:avLst>
              <a:gd name="adj1" fmla="val 75014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Arrow Connector 29">
            <a:extLst>
              <a:ext uri="{FF2B5EF4-FFF2-40B4-BE49-F238E27FC236}">
                <a16:creationId xmlns:a16="http://schemas.microsoft.com/office/drawing/2014/main" id="{C3A3AF8E-D814-8C67-469E-CF0847F5F098}"/>
              </a:ext>
            </a:extLst>
          </p:cNvPr>
          <p:cNvCxnSpPr>
            <a:cxnSpLocks/>
            <a:stCxn id="13" idx="1"/>
            <a:endCxn id="1215" idx="3"/>
          </p:cNvCxnSpPr>
          <p:nvPr/>
        </p:nvCxnSpPr>
        <p:spPr>
          <a:xfrm rot="16200000" flipH="1" flipV="1">
            <a:off x="3461787" y="2056634"/>
            <a:ext cx="2094484" cy="3569569"/>
          </a:xfrm>
          <a:prstGeom prst="bentConnector3">
            <a:avLst>
              <a:gd name="adj1" fmla="val -17254"/>
            </a:avLst>
          </a:prstGeom>
          <a:ln w="19050" cap="flat" cmpd="sng" algn="ctr">
            <a:solidFill>
              <a:schemeClr val="tx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17" name="TextBox 1216">
            <a:extLst>
              <a:ext uri="{FF2B5EF4-FFF2-40B4-BE49-F238E27FC236}">
                <a16:creationId xmlns:a16="http://schemas.microsoft.com/office/drawing/2014/main" id="{E949F42A-A49D-9D54-30A5-0F2AF9AA8E33}"/>
              </a:ext>
            </a:extLst>
          </p:cNvPr>
          <p:cNvSpPr txBox="1"/>
          <p:nvPr/>
        </p:nvSpPr>
        <p:spPr>
          <a:xfrm>
            <a:off x="8526048" y="4177876"/>
            <a:ext cx="116891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" dirty="0"/>
              <a:t>+Emails/Audits/Usages</a:t>
            </a:r>
          </a:p>
        </p:txBody>
      </p:sp>
      <p:grpSp>
        <p:nvGrpSpPr>
          <p:cNvPr id="1132" name="Group 1131">
            <a:extLst>
              <a:ext uri="{FF2B5EF4-FFF2-40B4-BE49-F238E27FC236}">
                <a16:creationId xmlns:a16="http://schemas.microsoft.com/office/drawing/2014/main" id="{ADE85CB1-1125-B7A4-CF5B-2BEEB58F7088}"/>
              </a:ext>
            </a:extLst>
          </p:cNvPr>
          <p:cNvGrpSpPr/>
          <p:nvPr/>
        </p:nvGrpSpPr>
        <p:grpSpPr>
          <a:xfrm>
            <a:off x="10053073" y="4351137"/>
            <a:ext cx="959300" cy="399929"/>
            <a:chOff x="7334798" y="4191253"/>
            <a:chExt cx="959300" cy="399929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87DB88F7-B005-4833-93DC-7D6D49AB96EB}"/>
                </a:ext>
              </a:extLst>
            </p:cNvPr>
            <p:cNvSpPr/>
            <p:nvPr/>
          </p:nvSpPr>
          <p:spPr>
            <a:xfrm>
              <a:off x="7334798" y="4191253"/>
              <a:ext cx="959300" cy="399929"/>
            </a:xfrm>
            <a:prstGeom prst="roundRect">
              <a:avLst>
                <a:gd name="adj" fmla="val 6468"/>
              </a:avLst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>
                  <a:solidFill>
                    <a:schemeClr val="tx1"/>
                  </a:solidFill>
                </a:rPr>
                <a:t>Functions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1028" name="Picture 4" descr="Azure Functions (@AzureFunctions) / Twitter">
              <a:extLst>
                <a:ext uri="{FF2B5EF4-FFF2-40B4-BE49-F238E27FC236}">
                  <a16:creationId xmlns:a16="http://schemas.microsoft.com/office/drawing/2014/main" id="{A8730DBE-6667-711C-9AB8-C8BA4600E3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4438" y="4251747"/>
              <a:ext cx="278939" cy="278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0" name="Straight Arrow Connector 29">
            <a:extLst>
              <a:ext uri="{FF2B5EF4-FFF2-40B4-BE49-F238E27FC236}">
                <a16:creationId xmlns:a16="http://schemas.microsoft.com/office/drawing/2014/main" id="{851C2095-F713-4951-80B9-7DE650037746}"/>
              </a:ext>
            </a:extLst>
          </p:cNvPr>
          <p:cNvCxnSpPr>
            <a:cxnSpLocks/>
            <a:stCxn id="20" idx="1"/>
            <a:endCxn id="3" idx="3"/>
          </p:cNvCxnSpPr>
          <p:nvPr/>
        </p:nvCxnSpPr>
        <p:spPr>
          <a:xfrm rot="10800000" flipV="1">
            <a:off x="8359009" y="2791775"/>
            <a:ext cx="418537" cy="721407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Straight Arrow Connector 29">
            <a:extLst>
              <a:ext uri="{FF2B5EF4-FFF2-40B4-BE49-F238E27FC236}">
                <a16:creationId xmlns:a16="http://schemas.microsoft.com/office/drawing/2014/main" id="{F07E4B6B-D255-479C-B90B-FCAC77695863}"/>
              </a:ext>
            </a:extLst>
          </p:cNvPr>
          <p:cNvCxnSpPr>
            <a:cxnSpLocks/>
            <a:stCxn id="21" idx="1"/>
            <a:endCxn id="3" idx="3"/>
          </p:cNvCxnSpPr>
          <p:nvPr/>
        </p:nvCxnSpPr>
        <p:spPr>
          <a:xfrm rot="10800000" flipV="1">
            <a:off x="8359009" y="3346733"/>
            <a:ext cx="418537" cy="166449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16" name="TextBox 1315">
            <a:extLst>
              <a:ext uri="{FF2B5EF4-FFF2-40B4-BE49-F238E27FC236}">
                <a16:creationId xmlns:a16="http://schemas.microsoft.com/office/drawing/2014/main" id="{16EBEA88-F71A-A8EA-9DEE-E009F0D06DA6}"/>
              </a:ext>
            </a:extLst>
          </p:cNvPr>
          <p:cNvSpPr txBox="1"/>
          <p:nvPr/>
        </p:nvSpPr>
        <p:spPr>
          <a:xfrm rot="5400000">
            <a:off x="10551816" y="3714843"/>
            <a:ext cx="16241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/>
              <a:t>+Emails / Usages / Audits</a:t>
            </a:r>
          </a:p>
        </p:txBody>
      </p:sp>
      <p:sp>
        <p:nvSpPr>
          <p:cNvPr id="1324" name="TextBox 1323">
            <a:extLst>
              <a:ext uri="{FF2B5EF4-FFF2-40B4-BE49-F238E27FC236}">
                <a16:creationId xmlns:a16="http://schemas.microsoft.com/office/drawing/2014/main" id="{A96E8ED6-6D5A-C0AF-D8FA-C10877650BBE}"/>
              </a:ext>
            </a:extLst>
          </p:cNvPr>
          <p:cNvSpPr txBox="1"/>
          <p:nvPr/>
        </p:nvSpPr>
        <p:spPr>
          <a:xfrm rot="16200000">
            <a:off x="1381788" y="1407453"/>
            <a:ext cx="10422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/>
              <a:t>+ Card Capture</a:t>
            </a:r>
          </a:p>
        </p:txBody>
      </p:sp>
      <p:cxnSp>
        <p:nvCxnSpPr>
          <p:cNvPr id="1332" name="Straight Arrow Connector 29">
            <a:extLst>
              <a:ext uri="{FF2B5EF4-FFF2-40B4-BE49-F238E27FC236}">
                <a16:creationId xmlns:a16="http://schemas.microsoft.com/office/drawing/2014/main" id="{C83D361B-B069-62E8-79D7-4ED751FF3041}"/>
              </a:ext>
            </a:extLst>
          </p:cNvPr>
          <p:cNvCxnSpPr>
            <a:cxnSpLocks/>
            <a:stCxn id="43" idx="1"/>
            <a:endCxn id="55" idx="3"/>
          </p:cNvCxnSpPr>
          <p:nvPr/>
        </p:nvCxnSpPr>
        <p:spPr>
          <a:xfrm flipH="1" flipV="1">
            <a:off x="6048785" y="759743"/>
            <a:ext cx="2839096" cy="1532248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4DDF4498-7562-5436-BE07-A53B0F8B791C}"/>
              </a:ext>
            </a:extLst>
          </p:cNvPr>
          <p:cNvSpPr/>
          <p:nvPr/>
        </p:nvSpPr>
        <p:spPr>
          <a:xfrm>
            <a:off x="8777545" y="2533772"/>
            <a:ext cx="2234828" cy="5160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Events</a:t>
            </a:r>
          </a:p>
          <a:p>
            <a:pPr algn="r"/>
            <a:r>
              <a:rPr lang="en-NZ" sz="700" dirty="0">
                <a:solidFill>
                  <a:schemeClr val="bg2">
                    <a:lumMod val="75000"/>
                  </a:schemeClr>
                </a:solidFill>
              </a:rPr>
              <a:t>(Events)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25242BC-5250-0A70-4E64-88100FFF98BE}"/>
              </a:ext>
            </a:extLst>
          </p:cNvPr>
          <p:cNvSpPr/>
          <p:nvPr/>
        </p:nvSpPr>
        <p:spPr>
          <a:xfrm>
            <a:off x="8777545" y="3088730"/>
            <a:ext cx="2234828" cy="5160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Data</a:t>
            </a:r>
          </a:p>
          <a:p>
            <a:pPr algn="r"/>
            <a:r>
              <a:rPr lang="en-NZ" sz="800" dirty="0">
                <a:solidFill>
                  <a:schemeClr val="bg2">
                    <a:lumMod val="75000"/>
                  </a:schemeClr>
                </a:solidFill>
              </a:rPr>
              <a:t>(State)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CEFA06F-FCFA-4312-4D5B-4DFE12C03741}"/>
              </a:ext>
            </a:extLst>
          </p:cNvPr>
          <p:cNvSpPr/>
          <p:nvPr/>
        </p:nvSpPr>
        <p:spPr>
          <a:xfrm>
            <a:off x="8777545" y="3645850"/>
            <a:ext cx="2234828" cy="5160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Blobs</a:t>
            </a:r>
          </a:p>
          <a:p>
            <a:pPr algn="r"/>
            <a:r>
              <a:rPr lang="en-NZ" sz="700" dirty="0">
                <a:solidFill>
                  <a:schemeClr val="bg2">
                    <a:lumMod val="75000"/>
                  </a:schemeClr>
                </a:solidFill>
              </a:rPr>
              <a:t>(Images, Binaries)</a:t>
            </a:r>
          </a:p>
        </p:txBody>
      </p:sp>
      <p:grpSp>
        <p:nvGrpSpPr>
          <p:cNvPr id="1086" name="Group 1085">
            <a:extLst>
              <a:ext uri="{FF2B5EF4-FFF2-40B4-BE49-F238E27FC236}">
                <a16:creationId xmlns:a16="http://schemas.microsoft.com/office/drawing/2014/main" id="{1AADD68D-B8BF-705D-BF3A-86A68C65E709}"/>
              </a:ext>
            </a:extLst>
          </p:cNvPr>
          <p:cNvGrpSpPr/>
          <p:nvPr/>
        </p:nvGrpSpPr>
        <p:grpSpPr>
          <a:xfrm>
            <a:off x="8887881" y="2132396"/>
            <a:ext cx="1058195" cy="319189"/>
            <a:chOff x="1484389" y="5783642"/>
            <a:chExt cx="2243283" cy="442298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206C0A55-CE59-6CA6-3B28-9ACEFE74BDE8}"/>
                </a:ext>
              </a:extLst>
            </p:cNvPr>
            <p:cNvSpPr/>
            <p:nvPr/>
          </p:nvSpPr>
          <p:spPr>
            <a:xfrm>
              <a:off x="1484389" y="5783642"/>
              <a:ext cx="2243283" cy="442298"/>
            </a:xfrm>
            <a:prstGeom prst="roundRect">
              <a:avLst>
                <a:gd name="adj" fmla="val 4751"/>
              </a:avLst>
            </a:prstGeom>
            <a:solidFill>
              <a:srgbClr val="651F74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NZ" sz="1100" dirty="0"/>
                <a:t>App Insights </a:t>
              </a:r>
            </a:p>
          </p:txBody>
        </p:sp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FBAB9EFA-356D-7160-7977-8A249EA2A9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1581685" y="5883792"/>
              <a:ext cx="290502" cy="240278"/>
            </a:xfrm>
            <a:prstGeom prst="rect">
              <a:avLst/>
            </a:prstGeom>
          </p:spPr>
        </p:pic>
      </p:grpSp>
      <p:grpSp>
        <p:nvGrpSpPr>
          <p:cNvPr id="1071" name="Group 1070">
            <a:extLst>
              <a:ext uri="{FF2B5EF4-FFF2-40B4-BE49-F238E27FC236}">
                <a16:creationId xmlns:a16="http://schemas.microsoft.com/office/drawing/2014/main" id="{87C14528-E9D4-6CE2-E618-9FC25D8795D3}"/>
              </a:ext>
            </a:extLst>
          </p:cNvPr>
          <p:cNvGrpSpPr/>
          <p:nvPr/>
        </p:nvGrpSpPr>
        <p:grpSpPr>
          <a:xfrm>
            <a:off x="8813773" y="2558797"/>
            <a:ext cx="516948" cy="456681"/>
            <a:chOff x="8813773" y="2558797"/>
            <a:chExt cx="516948" cy="456681"/>
          </a:xfrm>
        </p:grpSpPr>
        <p:sp>
          <p:nvSpPr>
            <p:cNvPr id="6" name="Cylinder 5">
              <a:extLst>
                <a:ext uri="{FF2B5EF4-FFF2-40B4-BE49-F238E27FC236}">
                  <a16:creationId xmlns:a16="http://schemas.microsoft.com/office/drawing/2014/main" id="{B428330C-994D-4BFE-A730-98F4752A3437}"/>
                </a:ext>
              </a:extLst>
            </p:cNvPr>
            <p:cNvSpPr/>
            <p:nvPr/>
          </p:nvSpPr>
          <p:spPr>
            <a:xfrm>
              <a:off x="8813773" y="2558797"/>
              <a:ext cx="516948" cy="456681"/>
            </a:xfrm>
            <a:prstGeom prst="can">
              <a:avLst/>
            </a:prstGeom>
            <a:solidFill>
              <a:srgbClr val="BB1932"/>
            </a:solidFill>
            <a:ln>
              <a:solidFill>
                <a:srgbClr val="74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/>
                  </a:solidFill>
                </a:rPr>
                <a:t>Azure SQL</a:t>
              </a:r>
              <a:endParaRPr lang="en-NZ" sz="900" dirty="0">
                <a:solidFill>
                  <a:schemeClr val="tx1"/>
                </a:solidFill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4A6DF64B-2336-DA9B-062F-739AE6C285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8829354" y="2735984"/>
              <a:ext cx="182393" cy="17625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1073" name="Group 1072">
            <a:extLst>
              <a:ext uri="{FF2B5EF4-FFF2-40B4-BE49-F238E27FC236}">
                <a16:creationId xmlns:a16="http://schemas.microsoft.com/office/drawing/2014/main" id="{02417B66-B2F6-296E-CDF7-DFD075B76DC1}"/>
              </a:ext>
            </a:extLst>
          </p:cNvPr>
          <p:cNvGrpSpPr/>
          <p:nvPr/>
        </p:nvGrpSpPr>
        <p:grpSpPr>
          <a:xfrm>
            <a:off x="9347137" y="3119600"/>
            <a:ext cx="516948" cy="456681"/>
            <a:chOff x="8813773" y="3114097"/>
            <a:chExt cx="516948" cy="456681"/>
          </a:xfrm>
        </p:grpSpPr>
        <p:sp>
          <p:nvSpPr>
            <p:cNvPr id="8" name="Cylinder 7">
              <a:extLst>
                <a:ext uri="{FF2B5EF4-FFF2-40B4-BE49-F238E27FC236}">
                  <a16:creationId xmlns:a16="http://schemas.microsoft.com/office/drawing/2014/main" id="{1AF74573-FA92-4AAC-970D-3A4476F32AD6}"/>
                </a:ext>
              </a:extLst>
            </p:cNvPr>
            <p:cNvSpPr/>
            <p:nvPr/>
          </p:nvSpPr>
          <p:spPr>
            <a:xfrm>
              <a:off x="8813773" y="3114097"/>
              <a:ext cx="516948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Table </a:t>
              </a:r>
              <a:r>
                <a:rPr 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Storage</a:t>
              </a:r>
              <a:endParaRPr lang="en-NZ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CD9AAEE0-D914-6CF0-5BC6-D5B4803CC5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8833187" y="3243336"/>
              <a:ext cx="192678" cy="151968"/>
            </a:xfrm>
            <a:prstGeom prst="rect">
              <a:avLst/>
            </a:prstGeom>
          </p:spPr>
        </p:pic>
      </p:grpSp>
      <p:grpSp>
        <p:nvGrpSpPr>
          <p:cNvPr id="1075" name="Group 1074">
            <a:extLst>
              <a:ext uri="{FF2B5EF4-FFF2-40B4-BE49-F238E27FC236}">
                <a16:creationId xmlns:a16="http://schemas.microsoft.com/office/drawing/2014/main" id="{370CEAD3-3BFD-B405-5CA9-61604E5722C9}"/>
              </a:ext>
            </a:extLst>
          </p:cNvPr>
          <p:cNvGrpSpPr/>
          <p:nvPr/>
        </p:nvGrpSpPr>
        <p:grpSpPr>
          <a:xfrm>
            <a:off x="8813440" y="3669676"/>
            <a:ext cx="516948" cy="456681"/>
            <a:chOff x="8813440" y="3669676"/>
            <a:chExt cx="516948" cy="456681"/>
          </a:xfrm>
        </p:grpSpPr>
        <p:sp>
          <p:nvSpPr>
            <p:cNvPr id="1046" name="Cylinder 1045">
              <a:extLst>
                <a:ext uri="{FF2B5EF4-FFF2-40B4-BE49-F238E27FC236}">
                  <a16:creationId xmlns:a16="http://schemas.microsoft.com/office/drawing/2014/main" id="{FD07A791-B413-D69A-FE55-4432E5DFEEFC}"/>
                </a:ext>
              </a:extLst>
            </p:cNvPr>
            <p:cNvSpPr/>
            <p:nvPr/>
          </p:nvSpPr>
          <p:spPr>
            <a:xfrm>
              <a:off x="8813440" y="3669676"/>
              <a:ext cx="516948" cy="456681"/>
            </a:xfrm>
            <a:prstGeom prst="can">
              <a:avLst/>
            </a:prstGeom>
            <a:solidFill>
              <a:srgbClr val="00B4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/>
                  </a:solidFill>
                </a:rPr>
                <a:t>Blob </a:t>
              </a:r>
              <a:r>
                <a:rPr lang="en-US" sz="800" dirty="0">
                  <a:solidFill>
                    <a:schemeClr val="tx1"/>
                  </a:solidFill>
                </a:rPr>
                <a:t>Storage</a:t>
              </a:r>
              <a:endParaRPr lang="en-NZ" sz="900" dirty="0">
                <a:solidFill>
                  <a:schemeClr val="tx1"/>
                </a:solidFill>
              </a:endParaRPr>
            </a:p>
          </p:txBody>
        </p:sp>
        <p:pic>
          <p:nvPicPr>
            <p:cNvPr id="1047" name="Picture 1046">
              <a:extLst>
                <a:ext uri="{FF2B5EF4-FFF2-40B4-BE49-F238E27FC236}">
                  <a16:creationId xmlns:a16="http://schemas.microsoft.com/office/drawing/2014/main" id="{33844DD7-6FBE-694E-FCAE-8E950340E6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8832854" y="3798915"/>
              <a:ext cx="192678" cy="151968"/>
            </a:xfrm>
            <a:prstGeom prst="rect">
              <a:avLst/>
            </a:prstGeom>
          </p:spPr>
        </p:pic>
      </p:grpSp>
      <p:grpSp>
        <p:nvGrpSpPr>
          <p:cNvPr id="1072" name="Group 1071">
            <a:extLst>
              <a:ext uri="{FF2B5EF4-FFF2-40B4-BE49-F238E27FC236}">
                <a16:creationId xmlns:a16="http://schemas.microsoft.com/office/drawing/2014/main" id="{D13A5051-E1C6-4DDC-ED82-03D841D32474}"/>
              </a:ext>
            </a:extLst>
          </p:cNvPr>
          <p:cNvGrpSpPr/>
          <p:nvPr/>
        </p:nvGrpSpPr>
        <p:grpSpPr>
          <a:xfrm>
            <a:off x="9366414" y="2562713"/>
            <a:ext cx="516948" cy="456681"/>
            <a:chOff x="9530501" y="2551706"/>
            <a:chExt cx="516948" cy="456681"/>
          </a:xfrm>
        </p:grpSpPr>
        <p:sp>
          <p:nvSpPr>
            <p:cNvPr id="1051" name="Cylinder 1050">
              <a:extLst>
                <a:ext uri="{FF2B5EF4-FFF2-40B4-BE49-F238E27FC236}">
                  <a16:creationId xmlns:a16="http://schemas.microsoft.com/office/drawing/2014/main" id="{59046BFA-3BBC-4F63-A244-DE2081D3D57A}"/>
                </a:ext>
              </a:extLst>
            </p:cNvPr>
            <p:cNvSpPr/>
            <p:nvPr/>
          </p:nvSpPr>
          <p:spPr>
            <a:xfrm>
              <a:off x="9530501" y="2551706"/>
              <a:ext cx="516948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6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Event Store</a:t>
              </a:r>
              <a:endParaRPr lang="en-NZ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053" name="Picture 2" descr="Event Store · GitHub">
              <a:extLst>
                <a:ext uri="{FF2B5EF4-FFF2-40B4-BE49-F238E27FC236}">
                  <a16:creationId xmlns:a16="http://schemas.microsoft.com/office/drawing/2014/main" id="{4EFDB97C-83B7-F949-36D7-8AA328E431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52683" y="2714563"/>
              <a:ext cx="193697" cy="1936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74" name="Group 1073">
            <a:extLst>
              <a:ext uri="{FF2B5EF4-FFF2-40B4-BE49-F238E27FC236}">
                <a16:creationId xmlns:a16="http://schemas.microsoft.com/office/drawing/2014/main" id="{CA2E4BB8-7507-01A7-6BAB-53A48AD070EE}"/>
              </a:ext>
            </a:extLst>
          </p:cNvPr>
          <p:cNvGrpSpPr/>
          <p:nvPr/>
        </p:nvGrpSpPr>
        <p:grpSpPr>
          <a:xfrm>
            <a:off x="9883362" y="3118124"/>
            <a:ext cx="516948" cy="456681"/>
            <a:chOff x="9530501" y="3113794"/>
            <a:chExt cx="516948" cy="456681"/>
          </a:xfrm>
        </p:grpSpPr>
        <p:sp>
          <p:nvSpPr>
            <p:cNvPr id="1057" name="Cylinder 1056">
              <a:extLst>
                <a:ext uri="{FF2B5EF4-FFF2-40B4-BE49-F238E27FC236}">
                  <a16:creationId xmlns:a16="http://schemas.microsoft.com/office/drawing/2014/main" id="{96BBD047-E1B8-564A-CEF8-E7EF41F75CBF}"/>
                </a:ext>
              </a:extLst>
            </p:cNvPr>
            <p:cNvSpPr/>
            <p:nvPr/>
          </p:nvSpPr>
          <p:spPr>
            <a:xfrm>
              <a:off x="9530501" y="3113794"/>
              <a:ext cx="516948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74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Redis</a:t>
              </a:r>
              <a:endParaRPr lang="en-NZ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061" name="Picture 4" descr="Redis · GitHub">
              <a:extLst>
                <a:ext uri="{FF2B5EF4-FFF2-40B4-BE49-F238E27FC236}">
                  <a16:creationId xmlns:a16="http://schemas.microsoft.com/office/drawing/2014/main" id="{88EBCED3-3C3D-6095-01B6-9382A85841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42317" y="3236806"/>
              <a:ext cx="219764" cy="2197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76" name="Group 1075">
            <a:extLst>
              <a:ext uri="{FF2B5EF4-FFF2-40B4-BE49-F238E27FC236}">
                <a16:creationId xmlns:a16="http://schemas.microsoft.com/office/drawing/2014/main" id="{911C4D4D-501C-3D51-BB8D-E89E8293D53D}"/>
              </a:ext>
            </a:extLst>
          </p:cNvPr>
          <p:cNvGrpSpPr/>
          <p:nvPr/>
        </p:nvGrpSpPr>
        <p:grpSpPr>
          <a:xfrm>
            <a:off x="9295325" y="3672958"/>
            <a:ext cx="592914" cy="456681"/>
            <a:chOff x="9465526" y="3669675"/>
            <a:chExt cx="592914" cy="456681"/>
          </a:xfrm>
        </p:grpSpPr>
        <p:sp>
          <p:nvSpPr>
            <p:cNvPr id="1064" name="Cylinder 1063">
              <a:extLst>
                <a:ext uri="{FF2B5EF4-FFF2-40B4-BE49-F238E27FC236}">
                  <a16:creationId xmlns:a16="http://schemas.microsoft.com/office/drawing/2014/main" id="{68592488-55FB-79E3-F692-83CF96E85F88}"/>
                </a:ext>
              </a:extLst>
            </p:cNvPr>
            <p:cNvSpPr/>
            <p:nvPr/>
          </p:nvSpPr>
          <p:spPr>
            <a:xfrm>
              <a:off x="9541492" y="3669675"/>
              <a:ext cx="516948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6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Azure</a:t>
              </a:r>
            </a:p>
            <a:p>
              <a:pPr algn="r"/>
              <a:r>
                <a:rPr lang="en-US" sz="7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DataLake</a:t>
              </a:r>
              <a:endParaRPr lang="en-NZ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066" name="Picture 6" descr="Azure Data Factory Templates with Data Lake - Altis - NZ">
              <a:extLst>
                <a:ext uri="{FF2B5EF4-FFF2-40B4-BE49-F238E27FC236}">
                  <a16:creationId xmlns:a16="http://schemas.microsoft.com/office/drawing/2014/main" id="{A8969451-7222-8006-D23D-513B943D7D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65526" y="3784186"/>
              <a:ext cx="324273" cy="1666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77" name="Group 1076">
            <a:extLst>
              <a:ext uri="{FF2B5EF4-FFF2-40B4-BE49-F238E27FC236}">
                <a16:creationId xmlns:a16="http://schemas.microsoft.com/office/drawing/2014/main" id="{C6FD6841-BB71-86E6-CFD5-3D41FC843D68}"/>
              </a:ext>
            </a:extLst>
          </p:cNvPr>
          <p:cNvGrpSpPr/>
          <p:nvPr/>
        </p:nvGrpSpPr>
        <p:grpSpPr>
          <a:xfrm>
            <a:off x="8804285" y="3113848"/>
            <a:ext cx="516948" cy="456681"/>
            <a:chOff x="8813773" y="2558797"/>
            <a:chExt cx="516948" cy="456681"/>
          </a:xfrm>
        </p:grpSpPr>
        <p:sp>
          <p:nvSpPr>
            <p:cNvPr id="1078" name="Cylinder 1077">
              <a:extLst>
                <a:ext uri="{FF2B5EF4-FFF2-40B4-BE49-F238E27FC236}">
                  <a16:creationId xmlns:a16="http://schemas.microsoft.com/office/drawing/2014/main" id="{52588497-3EFC-0655-BBEC-7264263BC144}"/>
                </a:ext>
              </a:extLst>
            </p:cNvPr>
            <p:cNvSpPr/>
            <p:nvPr/>
          </p:nvSpPr>
          <p:spPr>
            <a:xfrm>
              <a:off x="8813773" y="2558797"/>
              <a:ext cx="516948" cy="456681"/>
            </a:xfrm>
            <a:prstGeom prst="can">
              <a:avLst/>
            </a:prstGeom>
            <a:solidFill>
              <a:srgbClr val="BB1932"/>
            </a:solidFill>
            <a:ln>
              <a:solidFill>
                <a:srgbClr val="74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/>
                  </a:solidFill>
                </a:rPr>
                <a:t>Azure SQL</a:t>
              </a:r>
              <a:endParaRPr lang="en-NZ" sz="900" dirty="0">
                <a:solidFill>
                  <a:schemeClr val="tx1"/>
                </a:solidFill>
              </a:endParaRPr>
            </a:p>
          </p:txBody>
        </p:sp>
        <p:pic>
          <p:nvPicPr>
            <p:cNvPr id="1079" name="Picture 1078">
              <a:extLst>
                <a:ext uri="{FF2B5EF4-FFF2-40B4-BE49-F238E27FC236}">
                  <a16:creationId xmlns:a16="http://schemas.microsoft.com/office/drawing/2014/main" id="{49E7BD14-569C-021A-76E8-3733216260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8829354" y="2735984"/>
              <a:ext cx="182393" cy="176250"/>
            </a:xfrm>
            <a:prstGeom prst="rect">
              <a:avLst/>
            </a:prstGeom>
            <a:ln>
              <a:noFill/>
            </a:ln>
          </p:spPr>
        </p:pic>
      </p:grpSp>
      <p:cxnSp>
        <p:nvCxnSpPr>
          <p:cNvPr id="1085" name="Straight Arrow Connector 29">
            <a:extLst>
              <a:ext uri="{FF2B5EF4-FFF2-40B4-BE49-F238E27FC236}">
                <a16:creationId xmlns:a16="http://schemas.microsoft.com/office/drawing/2014/main" id="{5AA56C6C-758C-B77A-10C6-F02C98AE58A8}"/>
              </a:ext>
            </a:extLst>
          </p:cNvPr>
          <p:cNvCxnSpPr>
            <a:cxnSpLocks/>
            <a:stCxn id="27" idx="1"/>
            <a:endCxn id="3" idx="3"/>
          </p:cNvCxnSpPr>
          <p:nvPr/>
        </p:nvCxnSpPr>
        <p:spPr>
          <a:xfrm rot="10800000">
            <a:off x="8359009" y="3513184"/>
            <a:ext cx="418537" cy="39067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9" name="Straight Arrow Connector 29">
            <a:extLst>
              <a:ext uri="{FF2B5EF4-FFF2-40B4-BE49-F238E27FC236}">
                <a16:creationId xmlns:a16="http://schemas.microsoft.com/office/drawing/2014/main" id="{DF95B40E-DF8E-D9CD-80BF-4763F20112DB}"/>
              </a:ext>
            </a:extLst>
          </p:cNvPr>
          <p:cNvCxnSpPr>
            <a:cxnSpLocks/>
            <a:stCxn id="78" idx="1"/>
            <a:endCxn id="3" idx="3"/>
          </p:cNvCxnSpPr>
          <p:nvPr/>
        </p:nvCxnSpPr>
        <p:spPr>
          <a:xfrm rot="10800000" flipV="1">
            <a:off x="8359009" y="2291371"/>
            <a:ext cx="418537" cy="122181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06" name="Rectangle 1105">
            <a:extLst>
              <a:ext uri="{FF2B5EF4-FFF2-40B4-BE49-F238E27FC236}">
                <a16:creationId xmlns:a16="http://schemas.microsoft.com/office/drawing/2014/main" id="{E1FD1016-4EF0-52FB-C30D-3EE8F1637624}"/>
              </a:ext>
            </a:extLst>
          </p:cNvPr>
          <p:cNvSpPr/>
          <p:nvPr/>
        </p:nvSpPr>
        <p:spPr>
          <a:xfrm>
            <a:off x="8482881" y="1009179"/>
            <a:ext cx="2567754" cy="3782062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3</a:t>
            </a:r>
            <a:r>
              <a:rPr lang="en-NZ" sz="1200" baseline="30000" dirty="0">
                <a:solidFill>
                  <a:schemeClr val="tx1"/>
                </a:solidFill>
              </a:rPr>
              <a:t>rd</a:t>
            </a:r>
            <a:r>
              <a:rPr lang="en-NZ" sz="1200" dirty="0">
                <a:solidFill>
                  <a:schemeClr val="tx1"/>
                </a:solidFill>
              </a:rPr>
              <a:t> Party </a:t>
            </a:r>
          </a:p>
          <a:p>
            <a:pPr algn="ctr"/>
            <a:r>
              <a:rPr lang="en-NZ" sz="1200" dirty="0">
                <a:solidFill>
                  <a:schemeClr val="tx1"/>
                </a:solidFill>
              </a:rPr>
              <a:t>Infrastructure</a:t>
            </a:r>
          </a:p>
          <a:p>
            <a:pPr algn="ctr"/>
            <a:r>
              <a:rPr lang="en-NZ" sz="1200" dirty="0">
                <a:solidFill>
                  <a:schemeClr val="tx1"/>
                </a:solidFill>
              </a:rPr>
              <a:t>Plugins</a:t>
            </a:r>
          </a:p>
        </p:txBody>
      </p:sp>
      <p:cxnSp>
        <p:nvCxnSpPr>
          <p:cNvPr id="1111" name="Straight Arrow Connector 29">
            <a:extLst>
              <a:ext uri="{FF2B5EF4-FFF2-40B4-BE49-F238E27FC236}">
                <a16:creationId xmlns:a16="http://schemas.microsoft.com/office/drawing/2014/main" id="{481F741E-1570-B87F-695E-BC8C99D2BE3A}"/>
              </a:ext>
            </a:extLst>
          </p:cNvPr>
          <p:cNvCxnSpPr>
            <a:cxnSpLocks/>
            <a:stCxn id="122" idx="0"/>
            <a:endCxn id="23" idx="3"/>
          </p:cNvCxnSpPr>
          <p:nvPr/>
        </p:nvCxnSpPr>
        <p:spPr>
          <a:xfrm rot="16200000" flipV="1">
            <a:off x="6860394" y="3153412"/>
            <a:ext cx="1217264" cy="2974152"/>
          </a:xfrm>
          <a:prstGeom prst="bentConnector3">
            <a:avLst>
              <a:gd name="adj1" fmla="val 2183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0044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DAEB2F-3F99-38F9-58D8-565624F4C20D}"/>
              </a:ext>
            </a:extLst>
          </p:cNvPr>
          <p:cNvSpPr txBox="1"/>
          <p:nvPr/>
        </p:nvSpPr>
        <p:spPr>
          <a:xfrm>
            <a:off x="267419" y="207034"/>
            <a:ext cx="4806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Snapshotting Persistence + CQRS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DE4E48C-9551-0753-C919-617F2EBDCBC8}"/>
              </a:ext>
            </a:extLst>
          </p:cNvPr>
          <p:cNvSpPr/>
          <p:nvPr/>
        </p:nvSpPr>
        <p:spPr>
          <a:xfrm>
            <a:off x="569343" y="799078"/>
            <a:ext cx="11500737" cy="96071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 err="1">
                <a:solidFill>
                  <a:schemeClr val="tx1"/>
                </a:solidFill>
              </a:rPr>
              <a:t>BookingsApplication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9043FF8-5CEB-43D3-8766-512F9DEF65A9}"/>
              </a:ext>
            </a:extLst>
          </p:cNvPr>
          <p:cNvSpPr/>
          <p:nvPr/>
        </p:nvSpPr>
        <p:spPr>
          <a:xfrm>
            <a:off x="569343" y="2091754"/>
            <a:ext cx="1565595" cy="2161070"/>
          </a:xfrm>
          <a:prstGeom prst="roundRect">
            <a:avLst>
              <a:gd name="adj" fmla="val 487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BookingRepository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F181E63-45FA-50A5-9147-4F83F987EC01}"/>
              </a:ext>
            </a:extLst>
          </p:cNvPr>
          <p:cNvSpPr/>
          <p:nvPr/>
        </p:nvSpPr>
        <p:spPr>
          <a:xfrm>
            <a:off x="2279481" y="2091753"/>
            <a:ext cx="1565595" cy="1038357"/>
          </a:xfrm>
          <a:prstGeom prst="roundRect">
            <a:avLst>
              <a:gd name="adj" fmla="val 9034"/>
            </a:avLst>
          </a:prstGeom>
          <a:solidFill>
            <a:schemeClr val="accent4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BookingRoot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86C1226-7BB1-4BDE-A753-E83E828EBD0D}"/>
              </a:ext>
            </a:extLst>
          </p:cNvPr>
          <p:cNvSpPr/>
          <p:nvPr/>
        </p:nvSpPr>
        <p:spPr>
          <a:xfrm>
            <a:off x="724621" y="2586823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SearchAllBookingsAsync</a:t>
            </a:r>
            <a:r>
              <a:rPr lang="en-NZ" sz="8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9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5288DEC-07B8-42A1-A818-30C77843CEC8}"/>
              </a:ext>
            </a:extLst>
          </p:cNvPr>
          <p:cNvSpPr/>
          <p:nvPr/>
        </p:nvSpPr>
        <p:spPr>
          <a:xfrm>
            <a:off x="724621" y="3159564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5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ISnapshottingQueryStore</a:t>
            </a:r>
            <a:endParaRPr lang="en-NZ" sz="600" b="1" dirty="0">
              <a:solidFill>
                <a:schemeClr val="tx1"/>
              </a:solidFill>
              <a:effectLst/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  <a:p>
            <a:pPr algn="ctr"/>
            <a:r>
              <a:rPr lang="en-NZ" sz="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&lt;</a:t>
            </a:r>
            <a:r>
              <a:rPr lang="en-NZ" sz="6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ReadModels.Booking</a:t>
            </a:r>
            <a:r>
              <a:rPr lang="en-NZ" sz="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&gt;.</a:t>
            </a:r>
          </a:p>
          <a:p>
            <a:pPr algn="ctr"/>
            <a:r>
              <a:rPr lang="en-NZ" sz="6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QueryAsync</a:t>
            </a:r>
            <a:r>
              <a:rPr lang="en-NZ" sz="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5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59DA758-77EA-5160-B134-57EA97B4F469}"/>
              </a:ext>
            </a:extLst>
          </p:cNvPr>
          <p:cNvSpPr/>
          <p:nvPr/>
        </p:nvSpPr>
        <p:spPr>
          <a:xfrm>
            <a:off x="724621" y="3714562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7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IDataStore</a:t>
            </a:r>
            <a:r>
              <a:rPr lang="en-NZ" sz="7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</a:p>
          <a:p>
            <a:pPr algn="ctr"/>
            <a:r>
              <a:rPr lang="en-NZ" sz="7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QueryAsync</a:t>
            </a:r>
            <a:r>
              <a:rPr lang="en-NZ" sz="7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6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A1DD7A8-2298-BB87-A252-37C77275532C}"/>
              </a:ext>
            </a:extLst>
          </p:cNvPr>
          <p:cNvSpPr/>
          <p:nvPr/>
        </p:nvSpPr>
        <p:spPr>
          <a:xfrm>
            <a:off x="2408877" y="2586823"/>
            <a:ext cx="1310830" cy="379563"/>
          </a:xfrm>
          <a:prstGeom prst="roundRect">
            <a:avLst/>
          </a:prstGeom>
          <a:solidFill>
            <a:schemeClr val="accent4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 err="1">
                <a:solidFill>
                  <a:schemeClr val="tx1"/>
                </a:solidFill>
                <a:ea typeface="Microsoft Sans Serif" panose="020B0604020202020204" pitchFamily="34" charset="0"/>
                <a:cs typeface="Courier New" panose="02070309020205020404" pitchFamily="49" charset="0"/>
              </a:rPr>
              <a:t>BookingRoot</a:t>
            </a:r>
            <a:endParaRPr lang="en-NZ" sz="1000" dirty="0">
              <a:solidFill>
                <a:schemeClr val="tx1"/>
              </a:solidFill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CD037BF-F665-9CCA-D882-0286A15FDBF2}"/>
              </a:ext>
            </a:extLst>
          </p:cNvPr>
          <p:cNvSpPr/>
          <p:nvPr/>
        </p:nvSpPr>
        <p:spPr>
          <a:xfrm>
            <a:off x="724621" y="1269369"/>
            <a:ext cx="2995084" cy="379563"/>
          </a:xfrm>
          <a:prstGeom prst="roundRect">
            <a:avLst/>
          </a:prstGeom>
          <a:solidFill>
            <a:srgbClr val="6F95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BookingsApplication</a:t>
            </a:r>
            <a:endParaRPr lang="en-NZ" sz="12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  <a:p>
            <a:pPr algn="ctr"/>
            <a:r>
              <a:rPr lang="en-NZ" sz="12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  <a:r>
              <a:rPr lang="en-NZ" sz="12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SearchAllBookingsAsync</a:t>
            </a:r>
            <a:r>
              <a:rPr lang="en-NZ" sz="12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2CF0DCF-22A4-8A7B-054E-5617E9C84D91}"/>
              </a:ext>
            </a:extLst>
          </p:cNvPr>
          <p:cNvSpPr/>
          <p:nvPr/>
        </p:nvSpPr>
        <p:spPr>
          <a:xfrm>
            <a:off x="4411553" y="1268939"/>
            <a:ext cx="7521367" cy="379563"/>
          </a:xfrm>
          <a:prstGeom prst="roundRect">
            <a:avLst/>
          </a:prstGeom>
          <a:solidFill>
            <a:srgbClr val="6F95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BookingsApplication.RescheduleBookingAsync</a:t>
            </a:r>
            <a:r>
              <a:rPr lang="en-NZ" sz="12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E393B95-3634-C4BC-23A7-CE1D4B77865B}"/>
              </a:ext>
            </a:extLst>
          </p:cNvPr>
          <p:cNvSpPr/>
          <p:nvPr/>
        </p:nvSpPr>
        <p:spPr>
          <a:xfrm>
            <a:off x="4256276" y="2118364"/>
            <a:ext cx="1565595" cy="2161070"/>
          </a:xfrm>
          <a:prstGeom prst="roundRect">
            <a:avLst>
              <a:gd name="adj" fmla="val 487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BookingRepository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7F85E77-F986-F1F4-D6C3-34C077D0047E}"/>
              </a:ext>
            </a:extLst>
          </p:cNvPr>
          <p:cNvSpPr/>
          <p:nvPr/>
        </p:nvSpPr>
        <p:spPr>
          <a:xfrm>
            <a:off x="5996894" y="2118363"/>
            <a:ext cx="1565595" cy="2161070"/>
          </a:xfrm>
          <a:prstGeom prst="roundRect">
            <a:avLst>
              <a:gd name="adj" fmla="val 9034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BookingRoot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FE894BB-3D38-C960-5977-D3D834BCC1BF}"/>
              </a:ext>
            </a:extLst>
          </p:cNvPr>
          <p:cNvSpPr/>
          <p:nvPr/>
        </p:nvSpPr>
        <p:spPr>
          <a:xfrm>
            <a:off x="4411554" y="2588655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5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GetBookingAsync</a:t>
            </a:r>
            <a:r>
              <a:rPr lang="en-NZ" sz="105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1E12456-B639-BAE2-7C93-B7BF49871B3D}"/>
              </a:ext>
            </a:extLst>
          </p:cNvPr>
          <p:cNvSpPr/>
          <p:nvPr/>
        </p:nvSpPr>
        <p:spPr>
          <a:xfrm>
            <a:off x="4411554" y="3156720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NZ" sz="6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ISnapshottingDddCommandStore</a:t>
            </a:r>
            <a:r>
              <a:rPr lang="en-NZ" sz="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 </a:t>
            </a:r>
            <a:r>
              <a:rPr lang="en-NZ" sz="7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&lt;</a:t>
            </a:r>
            <a:r>
              <a:rPr lang="en-NZ" sz="7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BookingRoot</a:t>
            </a:r>
            <a:r>
              <a:rPr lang="en-NZ" sz="7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&gt;.</a:t>
            </a:r>
          </a:p>
          <a:p>
            <a:pPr algn="ctr"/>
            <a:r>
              <a:rPr lang="en-NZ" sz="7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GetAsync</a:t>
            </a:r>
            <a:r>
              <a:rPr lang="en-NZ" sz="7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6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F5DA3C3-731B-B772-E255-DBBC1DD82103}"/>
              </a:ext>
            </a:extLst>
          </p:cNvPr>
          <p:cNvSpPr/>
          <p:nvPr/>
        </p:nvSpPr>
        <p:spPr>
          <a:xfrm>
            <a:off x="4411554" y="3714562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IDataStore</a:t>
            </a:r>
            <a:r>
              <a:rPr lang="en-NZ" sz="9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</a:p>
          <a:p>
            <a:pPr algn="ctr"/>
            <a:r>
              <a:rPr lang="en-NZ" sz="9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RetrieveAsync</a:t>
            </a:r>
            <a:r>
              <a:rPr lang="en-NZ" sz="9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8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818AD30-815A-06D8-AB69-F3E617CC6614}"/>
              </a:ext>
            </a:extLst>
          </p:cNvPr>
          <p:cNvSpPr/>
          <p:nvPr/>
        </p:nvSpPr>
        <p:spPr>
          <a:xfrm>
            <a:off x="6126290" y="2583062"/>
            <a:ext cx="1310830" cy="37956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Reschedule()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26776EF-DD06-F690-D278-8B5BEC8AD551}"/>
              </a:ext>
            </a:extLst>
          </p:cNvPr>
          <p:cNvSpPr/>
          <p:nvPr/>
        </p:nvSpPr>
        <p:spPr>
          <a:xfrm>
            <a:off x="6120638" y="3156720"/>
            <a:ext cx="1310830" cy="37956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Rehydrate()</a:t>
            </a:r>
          </a:p>
        </p:txBody>
      </p:sp>
      <p:sp>
        <p:nvSpPr>
          <p:cNvPr id="22" name="Cylinder 21">
            <a:extLst>
              <a:ext uri="{FF2B5EF4-FFF2-40B4-BE49-F238E27FC236}">
                <a16:creationId xmlns:a16="http://schemas.microsoft.com/office/drawing/2014/main" id="{4AD10D4C-839A-900D-1215-A092838D02C0}"/>
              </a:ext>
            </a:extLst>
          </p:cNvPr>
          <p:cNvSpPr/>
          <p:nvPr/>
        </p:nvSpPr>
        <p:spPr>
          <a:xfrm>
            <a:off x="569342" y="4641011"/>
            <a:ext cx="11500737" cy="2009955"/>
          </a:xfrm>
          <a:prstGeom prst="can">
            <a:avLst/>
          </a:prstGeom>
          <a:solidFill>
            <a:srgbClr val="A600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NZ" sz="1400" dirty="0">
                <a:solidFill>
                  <a:schemeClr val="tx1"/>
                </a:solidFill>
              </a:rPr>
              <a:t>                   e.g. Azure SQL Server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06C5475-F9EA-4387-89D5-A0279791AF57}"/>
              </a:ext>
            </a:extLst>
          </p:cNvPr>
          <p:cNvSpPr/>
          <p:nvPr/>
        </p:nvSpPr>
        <p:spPr>
          <a:xfrm>
            <a:off x="1191490" y="5704580"/>
            <a:ext cx="8443357" cy="3795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snapshot_Bookings</a:t>
            </a:r>
            <a:endParaRPr lang="en-NZ" sz="1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98507877-43DD-A090-1AC4-6FF32FDCE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136" y="5073931"/>
            <a:ext cx="286020" cy="319278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40F99C9-C6E3-F5EE-ADCE-98C231908EB1}"/>
              </a:ext>
            </a:extLst>
          </p:cNvPr>
          <p:cNvCxnSpPr>
            <a:cxnSpLocks/>
          </p:cNvCxnSpPr>
          <p:nvPr/>
        </p:nvCxnSpPr>
        <p:spPr>
          <a:xfrm>
            <a:off x="6015585" y="3062469"/>
            <a:ext cx="1546904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A1FC213-C590-B7A0-796A-54B7AD93AF9C}"/>
              </a:ext>
            </a:extLst>
          </p:cNvPr>
          <p:cNvCxnSpPr/>
          <p:nvPr/>
        </p:nvCxnSpPr>
        <p:spPr>
          <a:xfrm>
            <a:off x="1976120" y="1648502"/>
            <a:ext cx="0" cy="940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12F8A8F-F352-6B30-FC04-B57EAD33D402}"/>
              </a:ext>
            </a:extLst>
          </p:cNvPr>
          <p:cNvCxnSpPr/>
          <p:nvPr/>
        </p:nvCxnSpPr>
        <p:spPr>
          <a:xfrm>
            <a:off x="2513211" y="1648502"/>
            <a:ext cx="0" cy="940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8AD49B7-652F-0A63-8340-2AB059103602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1380036" y="2966386"/>
            <a:ext cx="0" cy="1931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1EB6347-9526-5101-7818-C0DA623E8B55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1380036" y="3539127"/>
            <a:ext cx="0" cy="1754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A36DBAD-5C7A-3FBD-5C2F-8CC05D01A59B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1380036" y="4094125"/>
            <a:ext cx="0" cy="16104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1C8675E-8E29-5EE3-EB6F-25CCFF7C1B47}"/>
              </a:ext>
            </a:extLst>
          </p:cNvPr>
          <p:cNvCxnSpPr/>
          <p:nvPr/>
        </p:nvCxnSpPr>
        <p:spPr>
          <a:xfrm>
            <a:off x="5633720" y="1648502"/>
            <a:ext cx="0" cy="940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982322C-DC07-C266-F6A4-2CFD531E2D1B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5066969" y="3536283"/>
            <a:ext cx="0" cy="1782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F0E50D5-DDAF-6A84-3961-7F1187B95DB1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5066969" y="4094125"/>
            <a:ext cx="0" cy="16104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8F85A81-5B59-6852-8B07-E6A88457BF8E}"/>
              </a:ext>
            </a:extLst>
          </p:cNvPr>
          <p:cNvCxnSpPr>
            <a:cxnSpLocks/>
          </p:cNvCxnSpPr>
          <p:nvPr/>
        </p:nvCxnSpPr>
        <p:spPr>
          <a:xfrm>
            <a:off x="6217920" y="1651083"/>
            <a:ext cx="0" cy="9345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BA795C2-1971-5F82-801C-E26DA8808FE3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5066969" y="2968218"/>
            <a:ext cx="0" cy="1885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F5A0660-FB9E-4C7B-B8B1-161E83E20E29}"/>
              </a:ext>
            </a:extLst>
          </p:cNvPr>
          <p:cNvCxnSpPr>
            <a:cxnSpLocks/>
            <a:stCxn id="18" idx="3"/>
            <a:endCxn id="21" idx="1"/>
          </p:cNvCxnSpPr>
          <p:nvPr/>
        </p:nvCxnSpPr>
        <p:spPr>
          <a:xfrm>
            <a:off x="5722384" y="3346502"/>
            <a:ext cx="39825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EE65527-3E82-B827-BEBC-480C4C5330C9}"/>
              </a:ext>
            </a:extLst>
          </p:cNvPr>
          <p:cNvSpPr txBox="1"/>
          <p:nvPr/>
        </p:nvSpPr>
        <p:spPr>
          <a:xfrm>
            <a:off x="1352140" y="4345487"/>
            <a:ext cx="838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Query!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6B7F571-7014-353C-DC46-746A51A9D250}"/>
              </a:ext>
            </a:extLst>
          </p:cNvPr>
          <p:cNvCxnSpPr>
            <a:cxnSpLocks/>
          </p:cNvCxnSpPr>
          <p:nvPr/>
        </p:nvCxnSpPr>
        <p:spPr>
          <a:xfrm>
            <a:off x="4018280" y="668699"/>
            <a:ext cx="0" cy="383204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9F59105E-CBB0-7E08-66D1-5E730050D5A2}"/>
              </a:ext>
            </a:extLst>
          </p:cNvPr>
          <p:cNvSpPr/>
          <p:nvPr/>
        </p:nvSpPr>
        <p:spPr>
          <a:xfrm>
            <a:off x="8626707" y="2110576"/>
            <a:ext cx="1565595" cy="2161070"/>
          </a:xfrm>
          <a:prstGeom prst="roundRect">
            <a:avLst>
              <a:gd name="adj" fmla="val 487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BookingRepository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19BE5424-ED66-3233-C5CD-C4FC9CBD20A4}"/>
              </a:ext>
            </a:extLst>
          </p:cNvPr>
          <p:cNvSpPr/>
          <p:nvPr/>
        </p:nvSpPr>
        <p:spPr>
          <a:xfrm>
            <a:off x="10367325" y="2110575"/>
            <a:ext cx="1565595" cy="2161070"/>
          </a:xfrm>
          <a:prstGeom prst="roundRect">
            <a:avLst>
              <a:gd name="adj" fmla="val 9034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BookingRoot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B0A40663-C2C1-A471-5EDB-53194327EB9C}"/>
              </a:ext>
            </a:extLst>
          </p:cNvPr>
          <p:cNvSpPr/>
          <p:nvPr/>
        </p:nvSpPr>
        <p:spPr>
          <a:xfrm>
            <a:off x="8781985" y="2580867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UpdateBookingAsync</a:t>
            </a:r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95395D8E-3454-DD45-80B8-D09D880A881E}"/>
              </a:ext>
            </a:extLst>
          </p:cNvPr>
          <p:cNvSpPr/>
          <p:nvPr/>
        </p:nvSpPr>
        <p:spPr>
          <a:xfrm>
            <a:off x="8781985" y="3148932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NZ" sz="6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ISnapshottingDddCommandStore</a:t>
            </a:r>
            <a:r>
              <a:rPr lang="en-NZ" sz="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 </a:t>
            </a:r>
            <a:r>
              <a:rPr lang="en-NZ" sz="7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&lt;</a:t>
            </a:r>
            <a:r>
              <a:rPr lang="en-NZ" sz="7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BookingRoot</a:t>
            </a:r>
            <a:r>
              <a:rPr lang="en-NZ" sz="7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&gt;.</a:t>
            </a:r>
          </a:p>
          <a:p>
            <a:pPr algn="ctr"/>
            <a:r>
              <a:rPr lang="en-NZ" sz="7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UpsertAsync</a:t>
            </a:r>
            <a:r>
              <a:rPr lang="en-NZ" sz="7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6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BD815BCA-9C53-139E-D5EA-08E7D12BBEBD}"/>
              </a:ext>
            </a:extLst>
          </p:cNvPr>
          <p:cNvSpPr/>
          <p:nvPr/>
        </p:nvSpPr>
        <p:spPr>
          <a:xfrm>
            <a:off x="8781985" y="3706774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IDataStore</a:t>
            </a:r>
            <a:r>
              <a:rPr lang="en-NZ" sz="9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</a:p>
          <a:p>
            <a:pPr algn="ctr"/>
            <a:r>
              <a:rPr lang="en-NZ" sz="9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ReplaceAsync</a:t>
            </a:r>
            <a:r>
              <a:rPr lang="en-NZ" sz="9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8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C21B73C8-0142-2A3B-E1F5-B9C9880A1699}"/>
              </a:ext>
            </a:extLst>
          </p:cNvPr>
          <p:cNvSpPr/>
          <p:nvPr/>
        </p:nvSpPr>
        <p:spPr>
          <a:xfrm>
            <a:off x="10491069" y="3148932"/>
            <a:ext cx="1310830" cy="37956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Dehydrate()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855CF0C-0666-BFBC-9CA0-896432E147E3}"/>
              </a:ext>
            </a:extLst>
          </p:cNvPr>
          <p:cNvCxnSpPr/>
          <p:nvPr/>
        </p:nvCxnSpPr>
        <p:spPr>
          <a:xfrm>
            <a:off x="10004151" y="1640714"/>
            <a:ext cx="0" cy="940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C016109-2DC9-BE65-26D8-677BCC453CB0}"/>
              </a:ext>
            </a:extLst>
          </p:cNvPr>
          <p:cNvCxnSpPr>
            <a:cxnSpLocks/>
            <a:stCxn id="68" idx="2"/>
            <a:endCxn id="69" idx="0"/>
          </p:cNvCxnSpPr>
          <p:nvPr/>
        </p:nvCxnSpPr>
        <p:spPr>
          <a:xfrm>
            <a:off x="9437400" y="3528495"/>
            <a:ext cx="0" cy="1782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B36B066-095F-23F5-DB71-987535C8F900}"/>
              </a:ext>
            </a:extLst>
          </p:cNvPr>
          <p:cNvCxnSpPr>
            <a:cxnSpLocks/>
            <a:stCxn id="67" idx="2"/>
            <a:endCxn id="68" idx="0"/>
          </p:cNvCxnSpPr>
          <p:nvPr/>
        </p:nvCxnSpPr>
        <p:spPr>
          <a:xfrm>
            <a:off x="9437400" y="2960430"/>
            <a:ext cx="0" cy="1885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CD508B0-ACBA-9F69-5D10-5718D7CB88F9}"/>
              </a:ext>
            </a:extLst>
          </p:cNvPr>
          <p:cNvCxnSpPr>
            <a:cxnSpLocks/>
            <a:stCxn id="68" idx="3"/>
            <a:endCxn id="71" idx="1"/>
          </p:cNvCxnSpPr>
          <p:nvPr/>
        </p:nvCxnSpPr>
        <p:spPr>
          <a:xfrm>
            <a:off x="10092815" y="3338714"/>
            <a:ext cx="39825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C17B049A-7496-6F48-A550-53523EEBF32E}"/>
              </a:ext>
            </a:extLst>
          </p:cNvPr>
          <p:cNvSpPr txBox="1"/>
          <p:nvPr/>
        </p:nvSpPr>
        <p:spPr>
          <a:xfrm>
            <a:off x="5066969" y="1758994"/>
            <a:ext cx="597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Get!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DA8F8F0-6155-A744-4EAA-27DF31C3C4C4}"/>
              </a:ext>
            </a:extLst>
          </p:cNvPr>
          <p:cNvSpPr txBox="1"/>
          <p:nvPr/>
        </p:nvSpPr>
        <p:spPr>
          <a:xfrm>
            <a:off x="6198705" y="1754183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Do!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C6D9AD0-12AF-0C5B-1E11-284D0F15AECC}"/>
              </a:ext>
            </a:extLst>
          </p:cNvPr>
          <p:cNvSpPr txBox="1"/>
          <p:nvPr/>
        </p:nvSpPr>
        <p:spPr>
          <a:xfrm>
            <a:off x="9335788" y="1750970"/>
            <a:ext cx="689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Save!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9623056-61E2-26C8-7323-7B93A4352642}"/>
              </a:ext>
            </a:extLst>
          </p:cNvPr>
          <p:cNvSpPr txBox="1"/>
          <p:nvPr/>
        </p:nvSpPr>
        <p:spPr>
          <a:xfrm>
            <a:off x="1082499" y="1732268"/>
            <a:ext cx="888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Search!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D0E5EBB-A30D-E60C-FF21-D67C4F7E04AE}"/>
              </a:ext>
            </a:extLst>
          </p:cNvPr>
          <p:cNvSpPr txBox="1"/>
          <p:nvPr/>
        </p:nvSpPr>
        <p:spPr>
          <a:xfrm>
            <a:off x="4375418" y="4279433"/>
            <a:ext cx="728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Read!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255BCAE-F0D9-C610-7558-F9C175A3737E}"/>
              </a:ext>
            </a:extLst>
          </p:cNvPr>
          <p:cNvCxnSpPr>
            <a:cxnSpLocks/>
            <a:stCxn id="69" idx="2"/>
          </p:cNvCxnSpPr>
          <p:nvPr/>
        </p:nvCxnSpPr>
        <p:spPr>
          <a:xfrm>
            <a:off x="9437400" y="4086337"/>
            <a:ext cx="0" cy="16182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CEE0D591-F481-F8F0-6DD3-5BA77F8B319B}"/>
              </a:ext>
            </a:extLst>
          </p:cNvPr>
          <p:cNvSpPr txBox="1"/>
          <p:nvPr/>
        </p:nvSpPr>
        <p:spPr>
          <a:xfrm>
            <a:off x="8661778" y="4275482"/>
            <a:ext cx="781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Write!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52855B1-B7B5-E337-7289-17B9505B9F98}"/>
              </a:ext>
            </a:extLst>
          </p:cNvPr>
          <p:cNvSpPr txBox="1"/>
          <p:nvPr/>
        </p:nvSpPr>
        <p:spPr>
          <a:xfrm>
            <a:off x="7156837" y="2544779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600" dirty="0"/>
              <a:t>*</a:t>
            </a:r>
          </a:p>
        </p:txBody>
      </p:sp>
      <p:pic>
        <p:nvPicPr>
          <p:cNvPr id="12" name="Graphic 11" descr="Close with solid fill">
            <a:extLst>
              <a:ext uri="{FF2B5EF4-FFF2-40B4-BE49-F238E27FC236}">
                <a16:creationId xmlns:a16="http://schemas.microsoft.com/office/drawing/2014/main" id="{B7C6575F-24B8-0516-D59C-9F09A55FCF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49606" y="1635542"/>
            <a:ext cx="1880042" cy="1880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989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ylinder 10">
            <a:extLst>
              <a:ext uri="{FF2B5EF4-FFF2-40B4-BE49-F238E27FC236}">
                <a16:creationId xmlns:a16="http://schemas.microsoft.com/office/drawing/2014/main" id="{93F979F1-B308-3D08-C3FF-B36B5C16AE30}"/>
              </a:ext>
            </a:extLst>
          </p:cNvPr>
          <p:cNvSpPr/>
          <p:nvPr/>
        </p:nvSpPr>
        <p:spPr>
          <a:xfrm>
            <a:off x="569342" y="4641011"/>
            <a:ext cx="11500737" cy="2009955"/>
          </a:xfrm>
          <a:prstGeom prst="can">
            <a:avLst/>
          </a:prstGeom>
          <a:solidFill>
            <a:srgbClr val="A600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NZ" sz="1400" dirty="0">
                <a:solidFill>
                  <a:schemeClr val="tx1"/>
                </a:solidFill>
              </a:rPr>
              <a:t>                   e.g. Azure SQL Server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AFA4F25-36DD-C614-9EA6-5305BCF6CD65}"/>
              </a:ext>
            </a:extLst>
          </p:cNvPr>
          <p:cNvSpPr/>
          <p:nvPr/>
        </p:nvSpPr>
        <p:spPr>
          <a:xfrm>
            <a:off x="828137" y="5456503"/>
            <a:ext cx="3016940" cy="3795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readmodel_AllCars_v1</a:t>
            </a:r>
            <a:endParaRPr lang="en-NZ" sz="1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446DD0E-3E56-0E5D-5263-7EB10C79F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136" y="5073931"/>
            <a:ext cx="286020" cy="319278"/>
          </a:xfrm>
          <a:prstGeom prst="rect">
            <a:avLst/>
          </a:prstGeom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D9A34A6-53ED-0FD6-8787-45A96CA465E0}"/>
              </a:ext>
            </a:extLst>
          </p:cNvPr>
          <p:cNvSpPr/>
          <p:nvPr/>
        </p:nvSpPr>
        <p:spPr>
          <a:xfrm>
            <a:off x="6073188" y="5457103"/>
            <a:ext cx="5532950" cy="9814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events_Cars</a:t>
            </a:r>
            <a:endParaRPr lang="en-NZ" sz="1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1881854-C7AA-D93F-5EAF-C58C3CD4CBF5}"/>
              </a:ext>
            </a:extLst>
          </p:cNvPr>
          <p:cNvSpPr/>
          <p:nvPr/>
        </p:nvSpPr>
        <p:spPr>
          <a:xfrm>
            <a:off x="828137" y="5891808"/>
            <a:ext cx="3016940" cy="3795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readmodel_AvailableCars_v1</a:t>
            </a:r>
            <a:endParaRPr lang="en-NZ" sz="1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80B974B2-0265-6C07-E385-AE155E6D4716}"/>
              </a:ext>
            </a:extLst>
          </p:cNvPr>
          <p:cNvSpPr/>
          <p:nvPr/>
        </p:nvSpPr>
        <p:spPr>
          <a:xfrm>
            <a:off x="7760512" y="5867400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1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2F25EC72-E6C9-DB4A-30C7-D2B821E8A5EC}"/>
              </a:ext>
            </a:extLst>
          </p:cNvPr>
          <p:cNvSpPr/>
          <p:nvPr/>
        </p:nvSpPr>
        <p:spPr>
          <a:xfrm>
            <a:off x="8065312" y="5867400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2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BA26A472-9733-6D8A-8F7D-E0C325C02FF7}"/>
              </a:ext>
            </a:extLst>
          </p:cNvPr>
          <p:cNvSpPr/>
          <p:nvPr/>
        </p:nvSpPr>
        <p:spPr>
          <a:xfrm>
            <a:off x="8376012" y="5867400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3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8C227D84-8F2A-1778-42C3-4912B1A796D8}"/>
              </a:ext>
            </a:extLst>
          </p:cNvPr>
          <p:cNvSpPr/>
          <p:nvPr/>
        </p:nvSpPr>
        <p:spPr>
          <a:xfrm>
            <a:off x="8686712" y="5867400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4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B5DB225B-8748-B2F6-09CC-E8D56F6A6503}"/>
              </a:ext>
            </a:extLst>
          </p:cNvPr>
          <p:cNvSpPr/>
          <p:nvPr/>
        </p:nvSpPr>
        <p:spPr>
          <a:xfrm>
            <a:off x="8992332" y="5867399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5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4D304F90-D070-0777-64A1-01B3A7747C22}"/>
              </a:ext>
            </a:extLst>
          </p:cNvPr>
          <p:cNvSpPr/>
          <p:nvPr/>
        </p:nvSpPr>
        <p:spPr>
          <a:xfrm>
            <a:off x="9297132" y="5867399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6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68C454D5-D856-1639-C97D-D7A76182A4F9}"/>
              </a:ext>
            </a:extLst>
          </p:cNvPr>
          <p:cNvSpPr/>
          <p:nvPr/>
        </p:nvSpPr>
        <p:spPr>
          <a:xfrm>
            <a:off x="9607832" y="5867399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7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29F7B7BF-A9BC-32E2-89AE-F0EB7CE6F20F}"/>
              </a:ext>
            </a:extLst>
          </p:cNvPr>
          <p:cNvSpPr/>
          <p:nvPr/>
        </p:nvSpPr>
        <p:spPr>
          <a:xfrm>
            <a:off x="9918532" y="5867399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8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880AB82F-BB9B-427E-46FF-1E574735B859}"/>
              </a:ext>
            </a:extLst>
          </p:cNvPr>
          <p:cNvSpPr/>
          <p:nvPr/>
        </p:nvSpPr>
        <p:spPr>
          <a:xfrm>
            <a:off x="10224152" y="5867399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9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340F4708-A22D-1012-D005-C70B7DB28442}"/>
              </a:ext>
            </a:extLst>
          </p:cNvPr>
          <p:cNvSpPr/>
          <p:nvPr/>
        </p:nvSpPr>
        <p:spPr>
          <a:xfrm>
            <a:off x="10528952" y="5867399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.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9BD80FC2-1A04-4FF0-BB6B-F6F57E74C8C1}"/>
              </a:ext>
            </a:extLst>
          </p:cNvPr>
          <p:cNvSpPr/>
          <p:nvPr/>
        </p:nvSpPr>
        <p:spPr>
          <a:xfrm>
            <a:off x="10839652" y="5867399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.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F5424AE0-DF2E-3CD0-A5A5-2E4D31EC4AAD}"/>
              </a:ext>
            </a:extLst>
          </p:cNvPr>
          <p:cNvSpPr/>
          <p:nvPr/>
        </p:nvSpPr>
        <p:spPr>
          <a:xfrm>
            <a:off x="11150352" y="5867399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NZ" sz="1400" dirty="0"/>
              <a:t>28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DAEB2F-3F99-38F9-58D8-565624F4C20D}"/>
              </a:ext>
            </a:extLst>
          </p:cNvPr>
          <p:cNvSpPr txBox="1"/>
          <p:nvPr/>
        </p:nvSpPr>
        <p:spPr>
          <a:xfrm>
            <a:off x="267419" y="207034"/>
            <a:ext cx="4960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 err="1"/>
              <a:t>EventSourcing</a:t>
            </a:r>
            <a:r>
              <a:rPr lang="en-NZ" sz="2400" dirty="0"/>
              <a:t> Persistence + CQRS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DE4E48C-9551-0753-C919-617F2EBDCBC8}"/>
              </a:ext>
            </a:extLst>
          </p:cNvPr>
          <p:cNvSpPr/>
          <p:nvPr/>
        </p:nvSpPr>
        <p:spPr>
          <a:xfrm>
            <a:off x="569343" y="799078"/>
            <a:ext cx="11500737" cy="96071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 err="1">
                <a:solidFill>
                  <a:schemeClr val="tx1"/>
                </a:solidFill>
              </a:rPr>
              <a:t>CarsApplication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9043FF8-5CEB-43D3-8766-512F9DEF65A9}"/>
              </a:ext>
            </a:extLst>
          </p:cNvPr>
          <p:cNvSpPr/>
          <p:nvPr/>
        </p:nvSpPr>
        <p:spPr>
          <a:xfrm>
            <a:off x="569343" y="2091754"/>
            <a:ext cx="1565595" cy="2161070"/>
          </a:xfrm>
          <a:prstGeom prst="roundRect">
            <a:avLst>
              <a:gd name="adj" fmla="val 487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CarRepository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F181E63-45FA-50A5-9147-4F83F987EC01}"/>
              </a:ext>
            </a:extLst>
          </p:cNvPr>
          <p:cNvSpPr/>
          <p:nvPr/>
        </p:nvSpPr>
        <p:spPr>
          <a:xfrm>
            <a:off x="2279481" y="2091753"/>
            <a:ext cx="1565595" cy="1038357"/>
          </a:xfrm>
          <a:prstGeom prst="roundRect">
            <a:avLst>
              <a:gd name="adj" fmla="val 9034"/>
            </a:avLst>
          </a:prstGeom>
          <a:solidFill>
            <a:schemeClr val="accent4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CarRoot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86C1226-7BB1-4BDE-A753-E83E828EBD0D}"/>
              </a:ext>
            </a:extLst>
          </p:cNvPr>
          <p:cNvSpPr/>
          <p:nvPr/>
        </p:nvSpPr>
        <p:spPr>
          <a:xfrm>
            <a:off x="724621" y="2586823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SearchAllCarsAsync</a:t>
            </a:r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5288DEC-07B8-42A1-A818-30C77843CEC8}"/>
              </a:ext>
            </a:extLst>
          </p:cNvPr>
          <p:cNvSpPr/>
          <p:nvPr/>
        </p:nvSpPr>
        <p:spPr>
          <a:xfrm>
            <a:off x="724621" y="3159564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5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ISnapshottingQueryStore</a:t>
            </a:r>
            <a:endParaRPr lang="en-NZ" sz="800" b="1" dirty="0">
              <a:solidFill>
                <a:schemeClr val="tx1"/>
              </a:solidFill>
              <a:effectLst/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  <a:p>
            <a:pPr algn="ctr"/>
            <a:r>
              <a:rPr lang="en-NZ" sz="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&lt;</a:t>
            </a:r>
            <a:r>
              <a:rPr lang="en-NZ" sz="6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ReadModels.Car</a:t>
            </a:r>
            <a:r>
              <a:rPr lang="en-NZ" sz="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&gt;.</a:t>
            </a:r>
          </a:p>
          <a:p>
            <a:pPr algn="ctr"/>
            <a:r>
              <a:rPr lang="en-NZ" sz="6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QueryAsync</a:t>
            </a:r>
            <a:r>
              <a:rPr lang="en-NZ" sz="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5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59DA758-77EA-5160-B134-57EA97B4F469}"/>
              </a:ext>
            </a:extLst>
          </p:cNvPr>
          <p:cNvSpPr/>
          <p:nvPr/>
        </p:nvSpPr>
        <p:spPr>
          <a:xfrm>
            <a:off x="724621" y="3714562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IDataStore</a:t>
            </a:r>
            <a:r>
              <a:rPr lang="en-NZ" sz="9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</a:p>
          <a:p>
            <a:pPr algn="ctr"/>
            <a:r>
              <a:rPr lang="en-NZ" sz="9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QueryAsync</a:t>
            </a:r>
            <a:r>
              <a:rPr lang="en-NZ" sz="9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8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A1DD7A8-2298-BB87-A252-37C77275532C}"/>
              </a:ext>
            </a:extLst>
          </p:cNvPr>
          <p:cNvSpPr/>
          <p:nvPr/>
        </p:nvSpPr>
        <p:spPr>
          <a:xfrm>
            <a:off x="2408877" y="2586823"/>
            <a:ext cx="1310830" cy="379563"/>
          </a:xfrm>
          <a:prstGeom prst="roundRect">
            <a:avLst/>
          </a:prstGeom>
          <a:solidFill>
            <a:schemeClr val="accent4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100" dirty="0" err="1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CarRoot</a:t>
            </a:r>
            <a:endParaRPr lang="en-NZ" sz="1100" dirty="0">
              <a:solidFill>
                <a:schemeClr val="tx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CD037BF-F665-9CCA-D882-0286A15FDBF2}"/>
              </a:ext>
            </a:extLst>
          </p:cNvPr>
          <p:cNvSpPr/>
          <p:nvPr/>
        </p:nvSpPr>
        <p:spPr>
          <a:xfrm>
            <a:off x="724621" y="1269369"/>
            <a:ext cx="2995084" cy="379563"/>
          </a:xfrm>
          <a:prstGeom prst="roundRect">
            <a:avLst/>
          </a:prstGeom>
          <a:solidFill>
            <a:srgbClr val="6F95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CarsApplication</a:t>
            </a:r>
            <a:endParaRPr lang="en-NZ" sz="12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  <a:p>
            <a:pPr algn="ctr"/>
            <a:r>
              <a:rPr lang="en-NZ" sz="12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  <a:r>
              <a:rPr lang="en-NZ" sz="12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SearchAllAsync</a:t>
            </a:r>
            <a:r>
              <a:rPr lang="en-NZ" sz="12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 ()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2CF0DCF-22A4-8A7B-054E-5617E9C84D91}"/>
              </a:ext>
            </a:extLst>
          </p:cNvPr>
          <p:cNvSpPr/>
          <p:nvPr/>
        </p:nvSpPr>
        <p:spPr>
          <a:xfrm>
            <a:off x="4411553" y="1268939"/>
            <a:ext cx="7521367" cy="379563"/>
          </a:xfrm>
          <a:prstGeom prst="roundRect">
            <a:avLst/>
          </a:prstGeom>
          <a:solidFill>
            <a:srgbClr val="6F95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CarsApplication.ScheduleMaintenanceAsync</a:t>
            </a:r>
            <a:r>
              <a:rPr lang="en-NZ" sz="12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E393B95-3634-C4BC-23A7-CE1D4B77865B}"/>
              </a:ext>
            </a:extLst>
          </p:cNvPr>
          <p:cNvSpPr/>
          <p:nvPr/>
        </p:nvSpPr>
        <p:spPr>
          <a:xfrm>
            <a:off x="5728805" y="2118364"/>
            <a:ext cx="1565595" cy="2161070"/>
          </a:xfrm>
          <a:prstGeom prst="roundRect">
            <a:avLst>
              <a:gd name="adj" fmla="val 487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CarRepository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7F85E77-F986-F1F4-D6C3-34C077D0047E}"/>
              </a:ext>
            </a:extLst>
          </p:cNvPr>
          <p:cNvSpPr/>
          <p:nvPr/>
        </p:nvSpPr>
        <p:spPr>
          <a:xfrm>
            <a:off x="7469423" y="2118363"/>
            <a:ext cx="2266640" cy="2161070"/>
          </a:xfrm>
          <a:prstGeom prst="roundRect">
            <a:avLst>
              <a:gd name="adj" fmla="val 9034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CarRoot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FE894BB-3D38-C960-5977-D3D834BCC1BF}"/>
              </a:ext>
            </a:extLst>
          </p:cNvPr>
          <p:cNvSpPr/>
          <p:nvPr/>
        </p:nvSpPr>
        <p:spPr>
          <a:xfrm>
            <a:off x="5884083" y="2588655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LoadAsync</a:t>
            </a:r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1E12456-B639-BAE2-7C93-B7BF49871B3D}"/>
              </a:ext>
            </a:extLst>
          </p:cNvPr>
          <p:cNvSpPr/>
          <p:nvPr/>
        </p:nvSpPr>
        <p:spPr>
          <a:xfrm>
            <a:off x="5884083" y="3156720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IEventSourcingDddCommandStore</a:t>
            </a:r>
            <a:r>
              <a:rPr lang="en-NZ" sz="8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&lt;</a:t>
            </a:r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CarRoot</a:t>
            </a:r>
            <a:r>
              <a:rPr lang="en-NZ" sz="8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&gt;.</a:t>
            </a:r>
          </a:p>
          <a:p>
            <a:pPr algn="ctr"/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LoadAsync</a:t>
            </a:r>
            <a:r>
              <a:rPr lang="en-NZ" sz="8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7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F5DA3C3-731B-B772-E255-DBBC1DD82103}"/>
              </a:ext>
            </a:extLst>
          </p:cNvPr>
          <p:cNvSpPr/>
          <p:nvPr/>
        </p:nvSpPr>
        <p:spPr>
          <a:xfrm>
            <a:off x="5884083" y="3714562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IEventStore</a:t>
            </a:r>
            <a:r>
              <a:rPr lang="en-NZ" sz="9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</a:p>
          <a:p>
            <a:pPr algn="ctr"/>
            <a:r>
              <a:rPr lang="en-NZ" sz="9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GetEventStreamAsync</a:t>
            </a:r>
            <a:r>
              <a:rPr lang="en-NZ" sz="9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8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818AD30-815A-06D8-AB69-F3E617CC6614}"/>
              </a:ext>
            </a:extLst>
          </p:cNvPr>
          <p:cNvSpPr/>
          <p:nvPr/>
        </p:nvSpPr>
        <p:spPr>
          <a:xfrm>
            <a:off x="7598819" y="2583062"/>
            <a:ext cx="1310830" cy="37956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ScheduleMaintenance</a:t>
            </a:r>
            <a:r>
              <a:rPr lang="en-NZ" sz="8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26776EF-DD06-F690-D278-8B5BEC8AD551}"/>
              </a:ext>
            </a:extLst>
          </p:cNvPr>
          <p:cNvSpPr/>
          <p:nvPr/>
        </p:nvSpPr>
        <p:spPr>
          <a:xfrm>
            <a:off x="7593167" y="3156720"/>
            <a:ext cx="1310830" cy="37956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OnStateChanged</a:t>
            </a:r>
            <a:r>
              <a:rPr lang="en-NZ" sz="9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(event) x28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40F99C9-C6E3-F5EE-ADCE-98C231908EB1}"/>
              </a:ext>
            </a:extLst>
          </p:cNvPr>
          <p:cNvCxnSpPr>
            <a:cxnSpLocks/>
          </p:cNvCxnSpPr>
          <p:nvPr/>
        </p:nvCxnSpPr>
        <p:spPr>
          <a:xfrm>
            <a:off x="7488114" y="3062469"/>
            <a:ext cx="1546904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A1FC213-C590-B7A0-796A-54B7AD93AF9C}"/>
              </a:ext>
            </a:extLst>
          </p:cNvPr>
          <p:cNvCxnSpPr/>
          <p:nvPr/>
        </p:nvCxnSpPr>
        <p:spPr>
          <a:xfrm>
            <a:off x="1976120" y="1648502"/>
            <a:ext cx="0" cy="940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12F8A8F-F352-6B30-FC04-B57EAD33D402}"/>
              </a:ext>
            </a:extLst>
          </p:cNvPr>
          <p:cNvCxnSpPr/>
          <p:nvPr/>
        </p:nvCxnSpPr>
        <p:spPr>
          <a:xfrm>
            <a:off x="2516306" y="1648502"/>
            <a:ext cx="0" cy="940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8AD49B7-652F-0A63-8340-2AB059103602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1380036" y="2966386"/>
            <a:ext cx="0" cy="1931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1EB6347-9526-5101-7818-C0DA623E8B55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1380036" y="3539127"/>
            <a:ext cx="0" cy="1754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A36DBAD-5C7A-3FBD-5C2F-8CC05D01A59B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1380036" y="4094125"/>
            <a:ext cx="0" cy="16104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1C8675E-8E29-5EE3-EB6F-25CCFF7C1B47}"/>
              </a:ext>
            </a:extLst>
          </p:cNvPr>
          <p:cNvCxnSpPr/>
          <p:nvPr/>
        </p:nvCxnSpPr>
        <p:spPr>
          <a:xfrm>
            <a:off x="7106249" y="1648502"/>
            <a:ext cx="0" cy="940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982322C-DC07-C266-F6A4-2CFD531E2D1B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6539498" y="3536283"/>
            <a:ext cx="0" cy="1782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F0E50D5-DDAF-6A84-3961-7F1187B95DB1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6539498" y="4094125"/>
            <a:ext cx="0" cy="16104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8F85A81-5B59-6852-8B07-E6A88457BF8E}"/>
              </a:ext>
            </a:extLst>
          </p:cNvPr>
          <p:cNvCxnSpPr>
            <a:cxnSpLocks/>
          </p:cNvCxnSpPr>
          <p:nvPr/>
        </p:nvCxnSpPr>
        <p:spPr>
          <a:xfrm>
            <a:off x="7690449" y="1651083"/>
            <a:ext cx="0" cy="9345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BA795C2-1971-5F82-801C-E26DA8808FE3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6539498" y="2968218"/>
            <a:ext cx="0" cy="1885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F5A0660-FB9E-4C7B-B8B1-161E83E20E29}"/>
              </a:ext>
            </a:extLst>
          </p:cNvPr>
          <p:cNvCxnSpPr>
            <a:cxnSpLocks/>
            <a:stCxn id="18" idx="3"/>
            <a:endCxn id="21" idx="1"/>
          </p:cNvCxnSpPr>
          <p:nvPr/>
        </p:nvCxnSpPr>
        <p:spPr>
          <a:xfrm>
            <a:off x="7194913" y="3346502"/>
            <a:ext cx="39825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EE65527-3E82-B827-BEBC-480C4C5330C9}"/>
              </a:ext>
            </a:extLst>
          </p:cNvPr>
          <p:cNvSpPr txBox="1"/>
          <p:nvPr/>
        </p:nvSpPr>
        <p:spPr>
          <a:xfrm>
            <a:off x="1352140" y="4345487"/>
            <a:ext cx="838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Query!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6B7F571-7014-353C-DC46-746A51A9D250}"/>
              </a:ext>
            </a:extLst>
          </p:cNvPr>
          <p:cNvCxnSpPr>
            <a:cxnSpLocks/>
          </p:cNvCxnSpPr>
          <p:nvPr/>
        </p:nvCxnSpPr>
        <p:spPr>
          <a:xfrm>
            <a:off x="4043680" y="668699"/>
            <a:ext cx="0" cy="613342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9F59105E-CBB0-7E08-66D1-5E730050D5A2}"/>
              </a:ext>
            </a:extLst>
          </p:cNvPr>
          <p:cNvSpPr/>
          <p:nvPr/>
        </p:nvSpPr>
        <p:spPr>
          <a:xfrm>
            <a:off x="9890956" y="2110576"/>
            <a:ext cx="1565595" cy="2161070"/>
          </a:xfrm>
          <a:prstGeom prst="roundRect">
            <a:avLst>
              <a:gd name="adj" fmla="val 487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CarRepository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B0A40663-C2C1-A471-5EDB-53194327EB9C}"/>
              </a:ext>
            </a:extLst>
          </p:cNvPr>
          <p:cNvSpPr/>
          <p:nvPr/>
        </p:nvSpPr>
        <p:spPr>
          <a:xfrm>
            <a:off x="10046234" y="2580867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SaveAsync</a:t>
            </a:r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95395D8E-3454-DD45-80B8-D09D880A881E}"/>
              </a:ext>
            </a:extLst>
          </p:cNvPr>
          <p:cNvSpPr/>
          <p:nvPr/>
        </p:nvSpPr>
        <p:spPr>
          <a:xfrm>
            <a:off x="10046234" y="3148932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IEventSourcingDddCommandStore</a:t>
            </a:r>
            <a:r>
              <a:rPr lang="en-NZ" sz="8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&lt;</a:t>
            </a:r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CarRoot</a:t>
            </a:r>
            <a:r>
              <a:rPr lang="en-NZ" sz="8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&gt;.</a:t>
            </a:r>
          </a:p>
          <a:p>
            <a:pPr algn="ctr"/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SaveAsync</a:t>
            </a:r>
            <a:r>
              <a:rPr lang="en-NZ" sz="8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7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BD815BCA-9C53-139E-D5EA-08E7D12BBEBD}"/>
              </a:ext>
            </a:extLst>
          </p:cNvPr>
          <p:cNvSpPr/>
          <p:nvPr/>
        </p:nvSpPr>
        <p:spPr>
          <a:xfrm>
            <a:off x="10046234" y="3706774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IEventStore</a:t>
            </a:r>
            <a:r>
              <a:rPr lang="en-NZ" sz="8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</a:p>
          <a:p>
            <a:pPr algn="ctr"/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AddEventsAsync</a:t>
            </a:r>
            <a:r>
              <a:rPr lang="en-NZ" sz="8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7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855CF0C-0666-BFBC-9CA0-896432E147E3}"/>
              </a:ext>
            </a:extLst>
          </p:cNvPr>
          <p:cNvCxnSpPr/>
          <p:nvPr/>
        </p:nvCxnSpPr>
        <p:spPr>
          <a:xfrm>
            <a:off x="10204889" y="1658109"/>
            <a:ext cx="0" cy="940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C016109-2DC9-BE65-26D8-677BCC453CB0}"/>
              </a:ext>
            </a:extLst>
          </p:cNvPr>
          <p:cNvCxnSpPr>
            <a:cxnSpLocks/>
            <a:stCxn id="68" idx="2"/>
            <a:endCxn id="69" idx="0"/>
          </p:cNvCxnSpPr>
          <p:nvPr/>
        </p:nvCxnSpPr>
        <p:spPr>
          <a:xfrm>
            <a:off x="10701649" y="3528495"/>
            <a:ext cx="0" cy="1782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B36B066-095F-23F5-DB71-987535C8F900}"/>
              </a:ext>
            </a:extLst>
          </p:cNvPr>
          <p:cNvCxnSpPr>
            <a:cxnSpLocks/>
            <a:stCxn id="67" idx="2"/>
            <a:endCxn id="68" idx="0"/>
          </p:cNvCxnSpPr>
          <p:nvPr/>
        </p:nvCxnSpPr>
        <p:spPr>
          <a:xfrm>
            <a:off x="10701649" y="2960430"/>
            <a:ext cx="0" cy="1885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CD508B0-ACBA-9F69-5D10-5718D7CB88F9}"/>
              </a:ext>
            </a:extLst>
          </p:cNvPr>
          <p:cNvCxnSpPr>
            <a:cxnSpLocks/>
            <a:stCxn id="68" idx="1"/>
            <a:endCxn id="57" idx="3"/>
          </p:cNvCxnSpPr>
          <p:nvPr/>
        </p:nvCxnSpPr>
        <p:spPr>
          <a:xfrm flipH="1" flipV="1">
            <a:off x="9619218" y="2802422"/>
            <a:ext cx="427016" cy="5362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C17B049A-7496-6F48-A550-53523EEBF32E}"/>
              </a:ext>
            </a:extLst>
          </p:cNvPr>
          <p:cNvSpPr txBox="1"/>
          <p:nvPr/>
        </p:nvSpPr>
        <p:spPr>
          <a:xfrm>
            <a:off x="6415897" y="1758854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Load!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DA8F8F0-6155-A744-4EAA-27DF31C3C4C4}"/>
              </a:ext>
            </a:extLst>
          </p:cNvPr>
          <p:cNvSpPr txBox="1"/>
          <p:nvPr/>
        </p:nvSpPr>
        <p:spPr>
          <a:xfrm>
            <a:off x="7671234" y="1754183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Do!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C6D9AD0-12AF-0C5B-1E11-284D0F15AECC}"/>
              </a:ext>
            </a:extLst>
          </p:cNvPr>
          <p:cNvSpPr txBox="1"/>
          <p:nvPr/>
        </p:nvSpPr>
        <p:spPr>
          <a:xfrm>
            <a:off x="9537296" y="1762870"/>
            <a:ext cx="689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Save!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9623056-61E2-26C8-7323-7B93A4352642}"/>
              </a:ext>
            </a:extLst>
          </p:cNvPr>
          <p:cNvSpPr txBox="1"/>
          <p:nvPr/>
        </p:nvSpPr>
        <p:spPr>
          <a:xfrm>
            <a:off x="1075154" y="1732268"/>
            <a:ext cx="888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Search!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D0E5EBB-A30D-E60C-FF21-D67C4F7E04AE}"/>
              </a:ext>
            </a:extLst>
          </p:cNvPr>
          <p:cNvSpPr txBox="1"/>
          <p:nvPr/>
        </p:nvSpPr>
        <p:spPr>
          <a:xfrm>
            <a:off x="6505813" y="4345587"/>
            <a:ext cx="1435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Load Stream!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255BCAE-F0D9-C610-7558-F9C175A3737E}"/>
              </a:ext>
            </a:extLst>
          </p:cNvPr>
          <p:cNvCxnSpPr>
            <a:cxnSpLocks/>
            <a:stCxn id="69" idx="2"/>
          </p:cNvCxnSpPr>
          <p:nvPr/>
        </p:nvCxnSpPr>
        <p:spPr>
          <a:xfrm>
            <a:off x="10701649" y="4086337"/>
            <a:ext cx="0" cy="16182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CEE0D591-F481-F8F0-6DD3-5BA77F8B319B}"/>
              </a:ext>
            </a:extLst>
          </p:cNvPr>
          <p:cNvSpPr txBox="1"/>
          <p:nvPr/>
        </p:nvSpPr>
        <p:spPr>
          <a:xfrm>
            <a:off x="8962482" y="4354688"/>
            <a:ext cx="1718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Append Stream!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52855B1-B7B5-E337-7289-17B9505B9F98}"/>
              </a:ext>
            </a:extLst>
          </p:cNvPr>
          <p:cNvSpPr txBox="1"/>
          <p:nvPr/>
        </p:nvSpPr>
        <p:spPr>
          <a:xfrm>
            <a:off x="8601660" y="2457693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600" dirty="0"/>
              <a:t>*</a:t>
            </a:r>
          </a:p>
        </p:txBody>
      </p:sp>
      <p:sp>
        <p:nvSpPr>
          <p:cNvPr id="57" name="Speech Bubble: Rectangle with Corners Rounded 56">
            <a:extLst>
              <a:ext uri="{FF2B5EF4-FFF2-40B4-BE49-F238E27FC236}">
                <a16:creationId xmlns:a16="http://schemas.microsoft.com/office/drawing/2014/main" id="{3103B54B-721B-09B4-2112-2425242F7F31}"/>
              </a:ext>
            </a:extLst>
          </p:cNvPr>
          <p:cNvSpPr/>
          <p:nvPr/>
        </p:nvSpPr>
        <p:spPr>
          <a:xfrm>
            <a:off x="9123010" y="2335142"/>
            <a:ext cx="496208" cy="934559"/>
          </a:xfrm>
          <a:prstGeom prst="wedgeRoundRectCallout">
            <a:avLst>
              <a:gd name="adj1" fmla="val -85226"/>
              <a:gd name="adj2" fmla="val -10052"/>
              <a:gd name="adj3" fmla="val 1666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700" dirty="0">
                <a:solidFill>
                  <a:schemeClr val="tx1"/>
                </a:solidFill>
              </a:rPr>
              <a:t>Events</a:t>
            </a:r>
          </a:p>
        </p:txBody>
      </p:sp>
      <p:sp>
        <p:nvSpPr>
          <p:cNvPr id="53" name="Cylinder 52">
            <a:extLst>
              <a:ext uri="{FF2B5EF4-FFF2-40B4-BE49-F238E27FC236}">
                <a16:creationId xmlns:a16="http://schemas.microsoft.com/office/drawing/2014/main" id="{71CF7777-166D-CA82-A7E1-3E4692475CC5}"/>
              </a:ext>
            </a:extLst>
          </p:cNvPr>
          <p:cNvSpPr/>
          <p:nvPr/>
        </p:nvSpPr>
        <p:spPr>
          <a:xfrm>
            <a:off x="9181349" y="2544779"/>
            <a:ext cx="381317" cy="129121"/>
          </a:xfrm>
          <a:prstGeom prst="ca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/>
              <a:t>29</a:t>
            </a:r>
          </a:p>
        </p:txBody>
      </p:sp>
      <p:sp>
        <p:nvSpPr>
          <p:cNvPr id="54" name="Cylinder 53">
            <a:extLst>
              <a:ext uri="{FF2B5EF4-FFF2-40B4-BE49-F238E27FC236}">
                <a16:creationId xmlns:a16="http://schemas.microsoft.com/office/drawing/2014/main" id="{A1046214-803C-2590-BD24-52FA8FD8CBA3}"/>
              </a:ext>
            </a:extLst>
          </p:cNvPr>
          <p:cNvSpPr/>
          <p:nvPr/>
        </p:nvSpPr>
        <p:spPr>
          <a:xfrm>
            <a:off x="9181349" y="2697179"/>
            <a:ext cx="381317" cy="129121"/>
          </a:xfrm>
          <a:prstGeom prst="ca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/>
              <a:t>30</a:t>
            </a:r>
          </a:p>
        </p:txBody>
      </p:sp>
      <p:sp>
        <p:nvSpPr>
          <p:cNvPr id="55" name="Cylinder 54">
            <a:extLst>
              <a:ext uri="{FF2B5EF4-FFF2-40B4-BE49-F238E27FC236}">
                <a16:creationId xmlns:a16="http://schemas.microsoft.com/office/drawing/2014/main" id="{E8C83FE8-2E15-2BB9-DAC2-83B613AFD5A9}"/>
              </a:ext>
            </a:extLst>
          </p:cNvPr>
          <p:cNvSpPr/>
          <p:nvPr/>
        </p:nvSpPr>
        <p:spPr>
          <a:xfrm>
            <a:off x="9181349" y="2849579"/>
            <a:ext cx="381317" cy="129121"/>
          </a:xfrm>
          <a:prstGeom prst="ca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/>
              <a:t>31</a:t>
            </a:r>
          </a:p>
        </p:txBody>
      </p:sp>
      <p:sp>
        <p:nvSpPr>
          <p:cNvPr id="56" name="Cylinder 55">
            <a:extLst>
              <a:ext uri="{FF2B5EF4-FFF2-40B4-BE49-F238E27FC236}">
                <a16:creationId xmlns:a16="http://schemas.microsoft.com/office/drawing/2014/main" id="{6D1D0E74-2C4C-813B-BF97-A1E8FE0DCA69}"/>
              </a:ext>
            </a:extLst>
          </p:cNvPr>
          <p:cNvSpPr/>
          <p:nvPr/>
        </p:nvSpPr>
        <p:spPr>
          <a:xfrm>
            <a:off x="9181349" y="3001979"/>
            <a:ext cx="381317" cy="129121"/>
          </a:xfrm>
          <a:prstGeom prst="ca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/>
              <a:t>32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069907C0-628C-6C7C-4F35-0E7B5A1E843D}"/>
              </a:ext>
            </a:extLst>
          </p:cNvPr>
          <p:cNvSpPr/>
          <p:nvPr/>
        </p:nvSpPr>
        <p:spPr>
          <a:xfrm>
            <a:off x="6317793" y="5864216"/>
            <a:ext cx="1367238" cy="43326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>
                <a:solidFill>
                  <a:schemeClr val="tx1"/>
                </a:solidFill>
              </a:rPr>
              <a:t>car_123abc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80675C0-E024-D50F-EF8B-C36F1192BEE3}"/>
              </a:ext>
            </a:extLst>
          </p:cNvPr>
          <p:cNvSpPr/>
          <p:nvPr/>
        </p:nvSpPr>
        <p:spPr>
          <a:xfrm>
            <a:off x="2960869" y="4213435"/>
            <a:ext cx="2199406" cy="36933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CarProjection</a:t>
            </a:r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</a:p>
          <a:p>
            <a:pPr algn="ctr"/>
            <a:r>
              <a:rPr lang="en-NZ" sz="10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ProjectEventAsync</a:t>
            </a:r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D0F7976-4966-BC3D-5116-20AC83382F83}"/>
              </a:ext>
            </a:extLst>
          </p:cNvPr>
          <p:cNvCxnSpPr>
            <a:cxnSpLocks/>
          </p:cNvCxnSpPr>
          <p:nvPr/>
        </p:nvCxnSpPr>
        <p:spPr>
          <a:xfrm>
            <a:off x="3410350" y="4582768"/>
            <a:ext cx="0" cy="11140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3E349FB-A670-A845-8120-8BDCBBE8DD0A}"/>
              </a:ext>
            </a:extLst>
          </p:cNvPr>
          <p:cNvCxnSpPr>
            <a:cxnSpLocks/>
            <a:stCxn id="68" idx="3"/>
            <a:endCxn id="22" idx="3"/>
          </p:cNvCxnSpPr>
          <p:nvPr/>
        </p:nvCxnSpPr>
        <p:spPr>
          <a:xfrm flipH="1">
            <a:off x="5160275" y="3338714"/>
            <a:ext cx="6196789" cy="1059388"/>
          </a:xfrm>
          <a:prstGeom prst="bentConnector3">
            <a:avLst>
              <a:gd name="adj1" fmla="val -771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F6B7E435-AFEC-9102-DED9-B5500E784179}"/>
              </a:ext>
            </a:extLst>
          </p:cNvPr>
          <p:cNvSpPr txBox="1"/>
          <p:nvPr/>
        </p:nvSpPr>
        <p:spPr>
          <a:xfrm>
            <a:off x="4102624" y="3844103"/>
            <a:ext cx="164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Project Stream!</a:t>
            </a:r>
          </a:p>
        </p:txBody>
      </p:sp>
      <p:pic>
        <p:nvPicPr>
          <p:cNvPr id="24" name="Graphic 23" descr="Close with solid fill">
            <a:extLst>
              <a:ext uri="{FF2B5EF4-FFF2-40B4-BE49-F238E27FC236}">
                <a16:creationId xmlns:a16="http://schemas.microsoft.com/office/drawing/2014/main" id="{CEA18CE3-3CDC-F630-76CE-C87543A845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49606" y="1635542"/>
            <a:ext cx="1880042" cy="1880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510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D744300-B05B-455C-BC05-C3761B240149}"/>
              </a:ext>
            </a:extLst>
          </p:cNvPr>
          <p:cNvSpPr/>
          <p:nvPr/>
        </p:nvSpPr>
        <p:spPr>
          <a:xfrm>
            <a:off x="131524" y="135111"/>
            <a:ext cx="2800749" cy="600476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An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Aggregate raises one or more </a:t>
            </a:r>
            <a:r>
              <a:rPr lang="en-US" sz="1200" b="1" dirty="0" err="1">
                <a:solidFill>
                  <a:schemeClr val="tx1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IDomainEvent</a:t>
            </a:r>
            <a:r>
              <a:rPr lang="en-US" sz="1200" b="1" dirty="0">
                <a:solidFill>
                  <a:schemeClr val="tx1"/>
                </a:solidFill>
              </a:rPr>
              <a:t> (s)</a:t>
            </a:r>
            <a:endParaRPr lang="en-NZ" sz="1200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4A45DBC-1E13-4E85-A2F0-3B41212881CF}"/>
              </a:ext>
            </a:extLst>
          </p:cNvPr>
          <p:cNvCxnSpPr>
            <a:cxnSpLocks/>
            <a:stCxn id="48" idx="4"/>
            <a:endCxn id="11" idx="1"/>
          </p:cNvCxnSpPr>
          <p:nvPr/>
        </p:nvCxnSpPr>
        <p:spPr>
          <a:xfrm flipV="1">
            <a:off x="2898382" y="1643842"/>
            <a:ext cx="721302" cy="1895276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0A1D048-9431-419D-8266-2774616B0442}"/>
              </a:ext>
            </a:extLst>
          </p:cNvPr>
          <p:cNvSpPr/>
          <p:nvPr/>
        </p:nvSpPr>
        <p:spPr>
          <a:xfrm>
            <a:off x="3619684" y="103909"/>
            <a:ext cx="5840023" cy="3079866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b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1. Projections</a:t>
            </a:r>
            <a:endParaRPr lang="en-NZ" sz="2800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85E9306-8FA2-48B8-9214-FC969C950238}"/>
              </a:ext>
            </a:extLst>
          </p:cNvPr>
          <p:cNvSpPr/>
          <p:nvPr/>
        </p:nvSpPr>
        <p:spPr>
          <a:xfrm>
            <a:off x="3619684" y="3674225"/>
            <a:ext cx="5852767" cy="3079866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b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2. Notifications</a:t>
            </a:r>
            <a:endParaRPr lang="en-NZ" sz="2800" dirty="0">
              <a:solidFill>
                <a:schemeClr val="bg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844092C-4876-4DD9-A5FD-016E82F94FC2}"/>
              </a:ext>
            </a:extLst>
          </p:cNvPr>
          <p:cNvSpPr/>
          <p:nvPr/>
        </p:nvSpPr>
        <p:spPr>
          <a:xfrm>
            <a:off x="4300339" y="764252"/>
            <a:ext cx="2331561" cy="2220017"/>
          </a:xfrm>
          <a:prstGeom prst="round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rtlCol="0" anchor="t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InProcess</a:t>
            </a: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ProjectionRelay</a:t>
            </a:r>
            <a:endParaRPr kumimoji="0" lang="en-US" alt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19A71E4-2265-438D-B166-BADE9496BF7F}"/>
              </a:ext>
            </a:extLst>
          </p:cNvPr>
          <p:cNvSpPr/>
          <p:nvPr/>
        </p:nvSpPr>
        <p:spPr>
          <a:xfrm>
            <a:off x="4515818" y="1407347"/>
            <a:ext cx="1542707" cy="510538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 err="1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IReadModel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 Projector</a:t>
            </a:r>
            <a:endParaRPr lang="en-NZ" sz="1400" b="1" dirty="0">
              <a:solidFill>
                <a:schemeClr val="bg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D4502CE-1684-4F14-9FF9-B346E5BCBA56}"/>
              </a:ext>
            </a:extLst>
          </p:cNvPr>
          <p:cNvSpPr/>
          <p:nvPr/>
        </p:nvSpPr>
        <p:spPr>
          <a:xfrm>
            <a:off x="4300339" y="3892434"/>
            <a:ext cx="2331561" cy="2643447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InProcess</a:t>
            </a: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NotificationRelay</a:t>
            </a:r>
            <a:endParaRPr lang="en-NZ" sz="1200" b="1" dirty="0">
              <a:solidFill>
                <a:schemeClr val="bg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5A69600-8549-4087-9F3A-8757D9DE37E0}"/>
              </a:ext>
            </a:extLst>
          </p:cNvPr>
          <p:cNvSpPr/>
          <p:nvPr/>
        </p:nvSpPr>
        <p:spPr>
          <a:xfrm>
            <a:off x="4515818" y="4974626"/>
            <a:ext cx="1919488" cy="50323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IEventNotificationNotifier</a:t>
            </a:r>
            <a:endParaRPr lang="en-NZ" sz="12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89F12A9-BFAC-453E-A6AB-82ED4122B387}"/>
              </a:ext>
            </a:extLst>
          </p:cNvPr>
          <p:cNvCxnSpPr>
            <a:cxnSpLocks/>
            <a:stCxn id="48" idx="4"/>
            <a:endCxn id="12" idx="1"/>
          </p:cNvCxnSpPr>
          <p:nvPr/>
        </p:nvCxnSpPr>
        <p:spPr>
          <a:xfrm>
            <a:off x="2898382" y="3539118"/>
            <a:ext cx="721302" cy="1675040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F10193C-A120-411B-B70F-0B4E389DEAF2}"/>
              </a:ext>
            </a:extLst>
          </p:cNvPr>
          <p:cNvCxnSpPr>
            <a:cxnSpLocks/>
            <a:stCxn id="11" idx="1"/>
            <a:endCxn id="17" idx="1"/>
          </p:cNvCxnSpPr>
          <p:nvPr/>
        </p:nvCxnSpPr>
        <p:spPr>
          <a:xfrm>
            <a:off x="3619684" y="1643842"/>
            <a:ext cx="896134" cy="187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BF87E1C-D81C-41AD-83E5-772B8FCDEEA7}"/>
              </a:ext>
            </a:extLst>
          </p:cNvPr>
          <p:cNvCxnSpPr>
            <a:cxnSpLocks/>
            <a:stCxn id="17" idx="3"/>
            <a:endCxn id="23" idx="1"/>
          </p:cNvCxnSpPr>
          <p:nvPr/>
        </p:nvCxnSpPr>
        <p:spPr>
          <a:xfrm flipV="1">
            <a:off x="6058525" y="615142"/>
            <a:ext cx="1155266" cy="10474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5A37E0E-ED39-4462-A744-099D9DA9F009}"/>
              </a:ext>
            </a:extLst>
          </p:cNvPr>
          <p:cNvCxnSpPr>
            <a:cxnSpLocks/>
            <a:stCxn id="12" idx="1"/>
            <a:endCxn id="25" idx="1"/>
          </p:cNvCxnSpPr>
          <p:nvPr/>
        </p:nvCxnSpPr>
        <p:spPr>
          <a:xfrm>
            <a:off x="3619684" y="5214158"/>
            <a:ext cx="896134" cy="1208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39DB37B-6A83-41E0-ABBA-0D166882B618}"/>
              </a:ext>
            </a:extLst>
          </p:cNvPr>
          <p:cNvCxnSpPr>
            <a:cxnSpLocks/>
            <a:stCxn id="25" idx="3"/>
            <a:endCxn id="30" idx="1"/>
          </p:cNvCxnSpPr>
          <p:nvPr/>
        </p:nvCxnSpPr>
        <p:spPr>
          <a:xfrm flipV="1">
            <a:off x="6435306" y="4553710"/>
            <a:ext cx="772994" cy="67253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92BBE289-F4CA-4E5F-9EF4-5E198EDC7B9D}"/>
              </a:ext>
            </a:extLst>
          </p:cNvPr>
          <p:cNvGrpSpPr/>
          <p:nvPr/>
        </p:nvGrpSpPr>
        <p:grpSpPr>
          <a:xfrm>
            <a:off x="7208300" y="3959350"/>
            <a:ext cx="3862558" cy="1188720"/>
            <a:chOff x="6669259" y="4502034"/>
            <a:chExt cx="3862558" cy="1188720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D1D0F549-0499-4553-81CC-1462CF0CF547}"/>
                </a:ext>
              </a:extLst>
            </p:cNvPr>
            <p:cNvSpPr/>
            <p:nvPr/>
          </p:nvSpPr>
          <p:spPr>
            <a:xfrm>
              <a:off x="6669259" y="4502034"/>
              <a:ext cx="2146227" cy="1188720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b="1" dirty="0" err="1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IEventNotification</a:t>
              </a:r>
              <a:endParaRPr lang="en-US" sz="12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Registration</a:t>
              </a:r>
              <a:endParaRPr lang="en-NZ" sz="12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8D395123-DE3B-4DBA-972F-286EC9B39F09}"/>
                </a:ext>
              </a:extLst>
            </p:cNvPr>
            <p:cNvSpPr/>
            <p:nvPr/>
          </p:nvSpPr>
          <p:spPr>
            <a:xfrm>
              <a:off x="6766558" y="4977938"/>
              <a:ext cx="947651" cy="642851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 err="1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IEvent</a:t>
              </a:r>
              <a:endParaRPr lang="en-US" sz="7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Notification</a:t>
              </a:r>
            </a:p>
            <a:p>
              <a:pPr algn="ctr"/>
              <a:r>
                <a:rPr lang="en-US" sz="1100" b="1" dirty="0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Producer</a:t>
              </a:r>
              <a:endPara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CDAEF990-3828-4A36-A573-126E4516B0D8}"/>
                </a:ext>
              </a:extLst>
            </p:cNvPr>
            <p:cNvSpPr/>
            <p:nvPr/>
          </p:nvSpPr>
          <p:spPr>
            <a:xfrm>
              <a:off x="7757770" y="4977937"/>
              <a:ext cx="947651" cy="642851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 err="1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IEvent</a:t>
              </a:r>
              <a:endParaRPr lang="en-US" sz="7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Notification</a:t>
              </a:r>
            </a:p>
            <a:p>
              <a:pPr algn="ctr"/>
              <a:r>
                <a:rPr lang="en-US" sz="1100" b="1" dirty="0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Consumer</a:t>
              </a:r>
              <a:endPara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88E7E200-D295-4200-A7B1-327EDE29766B}"/>
                </a:ext>
              </a:extLst>
            </p:cNvPr>
            <p:cNvCxnSpPr>
              <a:cxnSpLocks/>
              <a:stCxn id="33" idx="3"/>
              <a:endCxn id="55" idx="1"/>
            </p:cNvCxnSpPr>
            <p:nvPr/>
          </p:nvCxnSpPr>
          <p:spPr>
            <a:xfrm flipV="1">
              <a:off x="8705421" y="5289319"/>
              <a:ext cx="490468" cy="1004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2F184224-DF43-4509-BDB6-28E09D3CF9BF}"/>
                </a:ext>
              </a:extLst>
            </p:cNvPr>
            <p:cNvSpPr/>
            <p:nvPr/>
          </p:nvSpPr>
          <p:spPr>
            <a:xfrm>
              <a:off x="9195889" y="4887884"/>
              <a:ext cx="1335928" cy="802870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  <a:ea typeface="Microsoft Sans Serif" panose="020B0604020202020204" pitchFamily="34" charset="0"/>
                  <a:cs typeface="Courier New" panose="02070309020205020404" pitchFamily="49" charset="0"/>
                </a:rPr>
                <a:t>Another Component</a:t>
              </a:r>
              <a:endParaRPr lang="en-NZ" sz="1100" dirty="0">
                <a:solidFill>
                  <a:schemeClr val="bg1"/>
                </a:solidFill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59" name="Cylinder 58">
            <a:extLst>
              <a:ext uri="{FF2B5EF4-FFF2-40B4-BE49-F238E27FC236}">
                <a16:creationId xmlns:a16="http://schemas.microsoft.com/office/drawing/2014/main" id="{E77348E0-078E-4B1B-8141-2627F44FC228}"/>
              </a:ext>
            </a:extLst>
          </p:cNvPr>
          <p:cNvSpPr/>
          <p:nvPr/>
        </p:nvSpPr>
        <p:spPr>
          <a:xfrm>
            <a:off x="4716206" y="2130829"/>
            <a:ext cx="1152541" cy="748144"/>
          </a:xfrm>
          <a:prstGeom prst="can">
            <a:avLst/>
          </a:prstGeom>
          <a:solidFill>
            <a:srgbClr val="A600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Event </a:t>
            </a:r>
            <a:r>
              <a:rPr lang="en-US" sz="1100" dirty="0" err="1"/>
              <a:t>CheckPoint</a:t>
            </a:r>
            <a:r>
              <a:rPr lang="en-US" sz="1100" dirty="0"/>
              <a:t> Store</a:t>
            </a:r>
            <a:endParaRPr lang="en-NZ" sz="1100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C700E39-7946-494A-9DBE-D0C71B582C9C}"/>
              </a:ext>
            </a:extLst>
          </p:cNvPr>
          <p:cNvCxnSpPr>
            <a:cxnSpLocks/>
            <a:stCxn id="17" idx="2"/>
            <a:endCxn id="59" idx="0"/>
          </p:cNvCxnSpPr>
          <p:nvPr/>
        </p:nvCxnSpPr>
        <p:spPr>
          <a:xfrm>
            <a:off x="5287172" y="1917885"/>
            <a:ext cx="5305" cy="39998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B6B1EF9C-833E-4F0F-BF92-9E847CB68276}"/>
              </a:ext>
            </a:extLst>
          </p:cNvPr>
          <p:cNvCxnSpPr>
            <a:cxnSpLocks/>
            <a:stCxn id="17" idx="3"/>
            <a:endCxn id="156" idx="1"/>
          </p:cNvCxnSpPr>
          <p:nvPr/>
        </p:nvCxnSpPr>
        <p:spPr>
          <a:xfrm flipV="1">
            <a:off x="6058525" y="1456717"/>
            <a:ext cx="1155266" cy="2058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FBB726AA-24A0-4A3A-BE04-B010905D7B7C}"/>
              </a:ext>
            </a:extLst>
          </p:cNvPr>
          <p:cNvCxnSpPr>
            <a:cxnSpLocks/>
            <a:stCxn id="17" idx="3"/>
            <a:endCxn id="164" idx="1"/>
          </p:cNvCxnSpPr>
          <p:nvPr/>
        </p:nvCxnSpPr>
        <p:spPr>
          <a:xfrm>
            <a:off x="6058525" y="1662616"/>
            <a:ext cx="1149775" cy="5954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E8EFA7B-7F17-4FF1-8541-8B8DC2446A98}"/>
              </a:ext>
            </a:extLst>
          </p:cNvPr>
          <p:cNvCxnSpPr>
            <a:cxnSpLocks/>
            <a:stCxn id="25" idx="3"/>
            <a:endCxn id="179" idx="1"/>
          </p:cNvCxnSpPr>
          <p:nvPr/>
        </p:nvCxnSpPr>
        <p:spPr>
          <a:xfrm>
            <a:off x="6435306" y="5226242"/>
            <a:ext cx="772994" cy="66374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693D8D86-CEBE-4176-988B-128F3B37275B}"/>
              </a:ext>
            </a:extLst>
          </p:cNvPr>
          <p:cNvGrpSpPr/>
          <p:nvPr/>
        </p:nvGrpSpPr>
        <p:grpSpPr>
          <a:xfrm>
            <a:off x="7213791" y="253715"/>
            <a:ext cx="4821648" cy="660685"/>
            <a:chOff x="6454673" y="253715"/>
            <a:chExt cx="4821648" cy="660685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0F971607-8474-46D1-AAB0-A6DA24647FA4}"/>
                </a:ext>
              </a:extLst>
            </p:cNvPr>
            <p:cNvSpPr/>
            <p:nvPr/>
          </p:nvSpPr>
          <p:spPr>
            <a:xfrm>
              <a:off x="6454673" y="340822"/>
              <a:ext cx="2111750" cy="54864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>
                  <a:solidFill>
                    <a:schemeClr val="bg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IReadModelProjection</a:t>
              </a:r>
              <a:endParaRPr lang="en-NZ" sz="12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34" name="Cylinder 33">
              <a:extLst>
                <a:ext uri="{FF2B5EF4-FFF2-40B4-BE49-F238E27FC236}">
                  <a16:creationId xmlns:a16="http://schemas.microsoft.com/office/drawing/2014/main" id="{292E3E49-8472-47C4-BF26-36B2971B1D2E}"/>
                </a:ext>
              </a:extLst>
            </p:cNvPr>
            <p:cNvSpPr/>
            <p:nvPr/>
          </p:nvSpPr>
          <p:spPr>
            <a:xfrm>
              <a:off x="9486415" y="253715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400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id="{2D6295CE-6BC3-4F8E-89C4-77102CEC0C4C}"/>
                </a:ext>
              </a:extLst>
            </p:cNvPr>
            <p:cNvCxnSpPr>
              <a:cxnSpLocks/>
              <a:stCxn id="23" idx="3"/>
              <a:endCxn id="34" idx="2"/>
            </p:cNvCxnSpPr>
            <p:nvPr/>
          </p:nvCxnSpPr>
          <p:spPr>
            <a:xfrm flipV="1">
              <a:off x="8566423" y="403863"/>
              <a:ext cx="919992" cy="21127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Cylinder 111">
              <a:extLst>
                <a:ext uri="{FF2B5EF4-FFF2-40B4-BE49-F238E27FC236}">
                  <a16:creationId xmlns:a16="http://schemas.microsoft.com/office/drawing/2014/main" id="{AF8CE0D7-B478-461A-9D60-670C0B3E8A71}"/>
                </a:ext>
              </a:extLst>
            </p:cNvPr>
            <p:cNvSpPr/>
            <p:nvPr/>
          </p:nvSpPr>
          <p:spPr>
            <a:xfrm>
              <a:off x="9868614" y="424124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400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13" name="Cylinder 112">
              <a:extLst>
                <a:ext uri="{FF2B5EF4-FFF2-40B4-BE49-F238E27FC236}">
                  <a16:creationId xmlns:a16="http://schemas.microsoft.com/office/drawing/2014/main" id="{88A96E02-58F8-4107-956B-1D25251EB447}"/>
                </a:ext>
              </a:extLst>
            </p:cNvPr>
            <p:cNvSpPr/>
            <p:nvPr/>
          </p:nvSpPr>
          <p:spPr>
            <a:xfrm>
              <a:off x="10263557" y="614104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A </a:t>
              </a:r>
              <a:r>
                <a:rPr lang="en-US" sz="900" dirty="0" err="1">
                  <a:solidFill>
                    <a:schemeClr val="bg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ReadModel</a:t>
              </a:r>
              <a:endParaRPr lang="en-NZ" sz="900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cxnSp>
          <p:nvCxnSpPr>
            <p:cNvPr id="114" name="Connector: Elbow 35">
              <a:extLst>
                <a:ext uri="{FF2B5EF4-FFF2-40B4-BE49-F238E27FC236}">
                  <a16:creationId xmlns:a16="http://schemas.microsoft.com/office/drawing/2014/main" id="{9118CA71-77C7-4A6C-B4E1-879F31269960}"/>
                </a:ext>
              </a:extLst>
            </p:cNvPr>
            <p:cNvCxnSpPr>
              <a:cxnSpLocks/>
              <a:stCxn id="23" idx="3"/>
              <a:endCxn id="112" idx="2"/>
            </p:cNvCxnSpPr>
            <p:nvPr/>
          </p:nvCxnSpPr>
          <p:spPr>
            <a:xfrm flipV="1">
              <a:off x="8566423" y="574272"/>
              <a:ext cx="1302191" cy="4087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or: Elbow 35">
              <a:extLst>
                <a:ext uri="{FF2B5EF4-FFF2-40B4-BE49-F238E27FC236}">
                  <a16:creationId xmlns:a16="http://schemas.microsoft.com/office/drawing/2014/main" id="{2CE1ED86-6A85-45C9-A20F-A55337FC6D46}"/>
                </a:ext>
              </a:extLst>
            </p:cNvPr>
            <p:cNvCxnSpPr>
              <a:cxnSpLocks/>
              <a:stCxn id="23" idx="3"/>
              <a:endCxn id="113" idx="2"/>
            </p:cNvCxnSpPr>
            <p:nvPr/>
          </p:nvCxnSpPr>
          <p:spPr>
            <a:xfrm>
              <a:off x="8566423" y="615142"/>
              <a:ext cx="1697134" cy="14911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00AA2E95-EDE4-4046-9B9D-9B789ACEBFFF}"/>
              </a:ext>
            </a:extLst>
          </p:cNvPr>
          <p:cNvGrpSpPr/>
          <p:nvPr/>
        </p:nvGrpSpPr>
        <p:grpSpPr>
          <a:xfrm>
            <a:off x="7213791" y="1074849"/>
            <a:ext cx="4827137" cy="660685"/>
            <a:chOff x="6454673" y="233274"/>
            <a:chExt cx="4827137" cy="660685"/>
          </a:xfrm>
        </p:grpSpPr>
        <p:sp>
          <p:nvSpPr>
            <p:cNvPr id="156" name="Rectangle: Rounded Corners 155">
              <a:extLst>
                <a:ext uri="{FF2B5EF4-FFF2-40B4-BE49-F238E27FC236}">
                  <a16:creationId xmlns:a16="http://schemas.microsoft.com/office/drawing/2014/main" id="{E20702D0-D5B3-4368-AA64-D40AA143B567}"/>
                </a:ext>
              </a:extLst>
            </p:cNvPr>
            <p:cNvSpPr/>
            <p:nvPr/>
          </p:nvSpPr>
          <p:spPr>
            <a:xfrm>
              <a:off x="6454673" y="340822"/>
              <a:ext cx="2111750" cy="54864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>
                  <a:solidFill>
                    <a:schemeClr val="bg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IReadModelProjection</a:t>
              </a:r>
              <a:endParaRPr lang="en-NZ" sz="12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57" name="Cylinder 156">
              <a:extLst>
                <a:ext uri="{FF2B5EF4-FFF2-40B4-BE49-F238E27FC236}">
                  <a16:creationId xmlns:a16="http://schemas.microsoft.com/office/drawing/2014/main" id="{D18151DF-308A-456D-877D-5F968BA79281}"/>
                </a:ext>
              </a:extLst>
            </p:cNvPr>
            <p:cNvSpPr/>
            <p:nvPr/>
          </p:nvSpPr>
          <p:spPr>
            <a:xfrm>
              <a:off x="9491904" y="233274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400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cxnSp>
          <p:nvCxnSpPr>
            <p:cNvPr id="158" name="Connector: Elbow 35">
              <a:extLst>
                <a:ext uri="{FF2B5EF4-FFF2-40B4-BE49-F238E27FC236}">
                  <a16:creationId xmlns:a16="http://schemas.microsoft.com/office/drawing/2014/main" id="{B88BC1B6-A233-4597-B0EA-CA6D5F4977F9}"/>
                </a:ext>
              </a:extLst>
            </p:cNvPr>
            <p:cNvCxnSpPr>
              <a:cxnSpLocks/>
              <a:stCxn id="156" idx="3"/>
              <a:endCxn id="157" idx="2"/>
            </p:cNvCxnSpPr>
            <p:nvPr/>
          </p:nvCxnSpPr>
          <p:spPr>
            <a:xfrm flipV="1">
              <a:off x="8566423" y="383422"/>
              <a:ext cx="925481" cy="23172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Cylinder 158">
              <a:extLst>
                <a:ext uri="{FF2B5EF4-FFF2-40B4-BE49-F238E27FC236}">
                  <a16:creationId xmlns:a16="http://schemas.microsoft.com/office/drawing/2014/main" id="{126CA97C-06F2-4E8A-A533-2F83A00DCC83}"/>
                </a:ext>
              </a:extLst>
            </p:cNvPr>
            <p:cNvSpPr/>
            <p:nvPr/>
          </p:nvSpPr>
          <p:spPr>
            <a:xfrm>
              <a:off x="9874103" y="403683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400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60" name="Cylinder 159">
              <a:extLst>
                <a:ext uri="{FF2B5EF4-FFF2-40B4-BE49-F238E27FC236}">
                  <a16:creationId xmlns:a16="http://schemas.microsoft.com/office/drawing/2014/main" id="{6D9F1CAD-912C-4DA5-8CFF-680A2B595116}"/>
                </a:ext>
              </a:extLst>
            </p:cNvPr>
            <p:cNvSpPr/>
            <p:nvPr/>
          </p:nvSpPr>
          <p:spPr>
            <a:xfrm>
              <a:off x="10269046" y="593663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ea typeface="Microsoft Sans Serif" panose="020B0604020202020204" pitchFamily="34" charset="0"/>
                  <a:cs typeface="Courier New" panose="02070309020205020404" pitchFamily="49" charset="0"/>
                </a:rPr>
                <a:t>A </a:t>
              </a:r>
              <a:r>
                <a:rPr lang="en-US" sz="900" dirty="0" err="1">
                  <a:solidFill>
                    <a:schemeClr val="bg1"/>
                  </a:solidFill>
                  <a:ea typeface="Microsoft Sans Serif" panose="020B0604020202020204" pitchFamily="34" charset="0"/>
                  <a:cs typeface="Courier New" panose="02070309020205020404" pitchFamily="49" charset="0"/>
                </a:rPr>
                <a:t>ReadModel</a:t>
              </a:r>
              <a:endParaRPr lang="en-NZ" sz="900" dirty="0">
                <a:solidFill>
                  <a:schemeClr val="bg1"/>
                </a:solidFill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cxnSp>
          <p:nvCxnSpPr>
            <p:cNvPr id="161" name="Connector: Elbow 35">
              <a:extLst>
                <a:ext uri="{FF2B5EF4-FFF2-40B4-BE49-F238E27FC236}">
                  <a16:creationId xmlns:a16="http://schemas.microsoft.com/office/drawing/2014/main" id="{3DE5029F-8376-4132-93D9-0FF240F798CE}"/>
                </a:ext>
              </a:extLst>
            </p:cNvPr>
            <p:cNvCxnSpPr>
              <a:cxnSpLocks/>
              <a:stCxn id="156" idx="3"/>
              <a:endCxn id="159" idx="2"/>
            </p:cNvCxnSpPr>
            <p:nvPr/>
          </p:nvCxnSpPr>
          <p:spPr>
            <a:xfrm flipV="1">
              <a:off x="8566423" y="553831"/>
              <a:ext cx="1307680" cy="6131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ctor: Elbow 35">
              <a:extLst>
                <a:ext uri="{FF2B5EF4-FFF2-40B4-BE49-F238E27FC236}">
                  <a16:creationId xmlns:a16="http://schemas.microsoft.com/office/drawing/2014/main" id="{D8C3B4A9-7570-4193-B9FB-58C1EED265E8}"/>
                </a:ext>
              </a:extLst>
            </p:cNvPr>
            <p:cNvCxnSpPr>
              <a:cxnSpLocks/>
              <a:stCxn id="156" idx="3"/>
              <a:endCxn id="160" idx="2"/>
            </p:cNvCxnSpPr>
            <p:nvPr/>
          </p:nvCxnSpPr>
          <p:spPr>
            <a:xfrm>
              <a:off x="8566423" y="615142"/>
              <a:ext cx="1702623" cy="12866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67E4F46B-99AE-4355-8588-A8817FB69E5A}"/>
              </a:ext>
            </a:extLst>
          </p:cNvPr>
          <p:cNvGrpSpPr/>
          <p:nvPr/>
        </p:nvGrpSpPr>
        <p:grpSpPr>
          <a:xfrm>
            <a:off x="7208300" y="1876172"/>
            <a:ext cx="4827139" cy="660685"/>
            <a:chOff x="6454673" y="233274"/>
            <a:chExt cx="4827139" cy="660685"/>
          </a:xfrm>
        </p:grpSpPr>
        <p:sp>
          <p:nvSpPr>
            <p:cNvPr id="164" name="Rectangle: Rounded Corners 163">
              <a:extLst>
                <a:ext uri="{FF2B5EF4-FFF2-40B4-BE49-F238E27FC236}">
                  <a16:creationId xmlns:a16="http://schemas.microsoft.com/office/drawing/2014/main" id="{2270240A-9EDB-44EC-A3ED-5277ADAE8A7E}"/>
                </a:ext>
              </a:extLst>
            </p:cNvPr>
            <p:cNvSpPr/>
            <p:nvPr/>
          </p:nvSpPr>
          <p:spPr>
            <a:xfrm>
              <a:off x="6454673" y="340822"/>
              <a:ext cx="2111750" cy="54864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>
                  <a:solidFill>
                    <a:schemeClr val="bg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IReadModelProjection</a:t>
              </a:r>
              <a:endParaRPr lang="en-NZ" sz="12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65" name="Cylinder 164">
              <a:extLst>
                <a:ext uri="{FF2B5EF4-FFF2-40B4-BE49-F238E27FC236}">
                  <a16:creationId xmlns:a16="http://schemas.microsoft.com/office/drawing/2014/main" id="{E57C2778-4A6C-439C-B19B-66F0762B5806}"/>
                </a:ext>
              </a:extLst>
            </p:cNvPr>
            <p:cNvSpPr/>
            <p:nvPr/>
          </p:nvSpPr>
          <p:spPr>
            <a:xfrm>
              <a:off x="9491906" y="233274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400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cxnSp>
          <p:nvCxnSpPr>
            <p:cNvPr id="166" name="Connector: Elbow 35">
              <a:extLst>
                <a:ext uri="{FF2B5EF4-FFF2-40B4-BE49-F238E27FC236}">
                  <a16:creationId xmlns:a16="http://schemas.microsoft.com/office/drawing/2014/main" id="{7682B0C5-BFE8-449D-9E3A-1354E25EE7FF}"/>
                </a:ext>
              </a:extLst>
            </p:cNvPr>
            <p:cNvCxnSpPr>
              <a:cxnSpLocks/>
              <a:stCxn id="164" idx="3"/>
              <a:endCxn id="165" idx="2"/>
            </p:cNvCxnSpPr>
            <p:nvPr/>
          </p:nvCxnSpPr>
          <p:spPr>
            <a:xfrm flipV="1">
              <a:off x="8566423" y="383422"/>
              <a:ext cx="925483" cy="23172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Cylinder 166">
              <a:extLst>
                <a:ext uri="{FF2B5EF4-FFF2-40B4-BE49-F238E27FC236}">
                  <a16:creationId xmlns:a16="http://schemas.microsoft.com/office/drawing/2014/main" id="{869A435C-AD74-4B82-9EED-93CC8A24CE52}"/>
                </a:ext>
              </a:extLst>
            </p:cNvPr>
            <p:cNvSpPr/>
            <p:nvPr/>
          </p:nvSpPr>
          <p:spPr>
            <a:xfrm>
              <a:off x="9874105" y="403683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400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68" name="Cylinder 167">
              <a:extLst>
                <a:ext uri="{FF2B5EF4-FFF2-40B4-BE49-F238E27FC236}">
                  <a16:creationId xmlns:a16="http://schemas.microsoft.com/office/drawing/2014/main" id="{D3815DFD-076A-4753-9D8B-F666E3063F1F}"/>
                </a:ext>
              </a:extLst>
            </p:cNvPr>
            <p:cNvSpPr/>
            <p:nvPr/>
          </p:nvSpPr>
          <p:spPr>
            <a:xfrm>
              <a:off x="10269048" y="593663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ea typeface="Microsoft Sans Serif" panose="020B0604020202020204" pitchFamily="34" charset="0"/>
                  <a:cs typeface="Courier New" panose="02070309020205020404" pitchFamily="49" charset="0"/>
                </a:rPr>
                <a:t>A </a:t>
              </a:r>
              <a:r>
                <a:rPr lang="en-US" sz="900" dirty="0" err="1">
                  <a:solidFill>
                    <a:schemeClr val="bg1"/>
                  </a:solidFill>
                  <a:ea typeface="Microsoft Sans Serif" panose="020B0604020202020204" pitchFamily="34" charset="0"/>
                  <a:cs typeface="Courier New" panose="02070309020205020404" pitchFamily="49" charset="0"/>
                </a:rPr>
                <a:t>ReadModel</a:t>
              </a:r>
              <a:endParaRPr lang="en-NZ" sz="900" dirty="0">
                <a:solidFill>
                  <a:schemeClr val="bg1"/>
                </a:solidFill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cxnSp>
          <p:nvCxnSpPr>
            <p:cNvPr id="169" name="Connector: Elbow 35">
              <a:extLst>
                <a:ext uri="{FF2B5EF4-FFF2-40B4-BE49-F238E27FC236}">
                  <a16:creationId xmlns:a16="http://schemas.microsoft.com/office/drawing/2014/main" id="{08AA4869-7B4B-47A4-97F7-6E0CD90DD6AA}"/>
                </a:ext>
              </a:extLst>
            </p:cNvPr>
            <p:cNvCxnSpPr>
              <a:cxnSpLocks/>
              <a:stCxn id="164" idx="3"/>
              <a:endCxn id="167" idx="2"/>
            </p:cNvCxnSpPr>
            <p:nvPr/>
          </p:nvCxnSpPr>
          <p:spPr>
            <a:xfrm flipV="1">
              <a:off x="8566423" y="553831"/>
              <a:ext cx="1307682" cy="6131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ctor: Elbow 35">
              <a:extLst>
                <a:ext uri="{FF2B5EF4-FFF2-40B4-BE49-F238E27FC236}">
                  <a16:creationId xmlns:a16="http://schemas.microsoft.com/office/drawing/2014/main" id="{50271C9D-FF78-467B-AE71-82763F3C0D40}"/>
                </a:ext>
              </a:extLst>
            </p:cNvPr>
            <p:cNvCxnSpPr>
              <a:cxnSpLocks/>
              <a:stCxn id="164" idx="3"/>
              <a:endCxn id="168" idx="2"/>
            </p:cNvCxnSpPr>
            <p:nvPr/>
          </p:nvCxnSpPr>
          <p:spPr>
            <a:xfrm>
              <a:off x="8566423" y="615142"/>
              <a:ext cx="1702625" cy="12866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FAF73F78-0FDC-4A20-B489-77FD7126E6B6}"/>
              </a:ext>
            </a:extLst>
          </p:cNvPr>
          <p:cNvGrpSpPr/>
          <p:nvPr/>
        </p:nvGrpSpPr>
        <p:grpSpPr>
          <a:xfrm>
            <a:off x="7208300" y="5295622"/>
            <a:ext cx="3862558" cy="1188720"/>
            <a:chOff x="6669259" y="4502034"/>
            <a:chExt cx="3862558" cy="1188720"/>
          </a:xfrm>
        </p:grpSpPr>
        <p:sp>
          <p:nvSpPr>
            <p:cNvPr id="179" name="Rectangle: Rounded Corners 178">
              <a:extLst>
                <a:ext uri="{FF2B5EF4-FFF2-40B4-BE49-F238E27FC236}">
                  <a16:creationId xmlns:a16="http://schemas.microsoft.com/office/drawing/2014/main" id="{A81ADF67-433F-4B8B-88C1-DA5570686962}"/>
                </a:ext>
              </a:extLst>
            </p:cNvPr>
            <p:cNvSpPr/>
            <p:nvPr/>
          </p:nvSpPr>
          <p:spPr>
            <a:xfrm>
              <a:off x="6669259" y="4502034"/>
              <a:ext cx="2146227" cy="1188720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b="1" dirty="0" err="1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IEventNotification</a:t>
              </a:r>
              <a:endParaRPr lang="en-US" sz="12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Registration</a:t>
              </a:r>
              <a:endParaRPr lang="en-NZ" sz="12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80" name="Rectangle: Rounded Corners 179">
              <a:extLst>
                <a:ext uri="{FF2B5EF4-FFF2-40B4-BE49-F238E27FC236}">
                  <a16:creationId xmlns:a16="http://schemas.microsoft.com/office/drawing/2014/main" id="{9CEC59DD-B11B-4CBE-A688-6115F096F73A}"/>
                </a:ext>
              </a:extLst>
            </p:cNvPr>
            <p:cNvSpPr/>
            <p:nvPr/>
          </p:nvSpPr>
          <p:spPr>
            <a:xfrm>
              <a:off x="6766558" y="4977938"/>
              <a:ext cx="947651" cy="642851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 err="1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IEvent</a:t>
              </a:r>
              <a:endParaRPr lang="en-US" sz="7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Notification</a:t>
              </a:r>
            </a:p>
            <a:p>
              <a:pPr algn="ctr"/>
              <a:r>
                <a:rPr lang="en-US" sz="1100" b="1" dirty="0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Producer</a:t>
              </a:r>
              <a:endPara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81" name="Rectangle: Rounded Corners 180">
              <a:extLst>
                <a:ext uri="{FF2B5EF4-FFF2-40B4-BE49-F238E27FC236}">
                  <a16:creationId xmlns:a16="http://schemas.microsoft.com/office/drawing/2014/main" id="{99657496-5303-4F5B-83B7-9ED2DD62D99B}"/>
                </a:ext>
              </a:extLst>
            </p:cNvPr>
            <p:cNvSpPr/>
            <p:nvPr/>
          </p:nvSpPr>
          <p:spPr>
            <a:xfrm>
              <a:off x="7757770" y="4977937"/>
              <a:ext cx="947651" cy="642851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 err="1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IEvent</a:t>
              </a:r>
              <a:endParaRPr lang="en-US" sz="7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Notification</a:t>
              </a:r>
            </a:p>
            <a:p>
              <a:pPr algn="ctr"/>
              <a:r>
                <a:rPr lang="en-US" sz="1100" b="1" dirty="0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Consumer</a:t>
              </a:r>
              <a:endPara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16FA9748-18AB-4172-BDC3-EE110BFB295C}"/>
                </a:ext>
              </a:extLst>
            </p:cNvPr>
            <p:cNvCxnSpPr>
              <a:cxnSpLocks/>
              <a:stCxn id="181" idx="3"/>
              <a:endCxn id="183" idx="1"/>
            </p:cNvCxnSpPr>
            <p:nvPr/>
          </p:nvCxnSpPr>
          <p:spPr>
            <a:xfrm flipV="1">
              <a:off x="8705421" y="5289319"/>
              <a:ext cx="490468" cy="1004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Rectangle: Rounded Corners 182">
              <a:extLst>
                <a:ext uri="{FF2B5EF4-FFF2-40B4-BE49-F238E27FC236}">
                  <a16:creationId xmlns:a16="http://schemas.microsoft.com/office/drawing/2014/main" id="{E5F3610B-363A-4DBA-B912-9B2BF290E817}"/>
                </a:ext>
              </a:extLst>
            </p:cNvPr>
            <p:cNvSpPr/>
            <p:nvPr/>
          </p:nvSpPr>
          <p:spPr>
            <a:xfrm>
              <a:off x="9195889" y="4887884"/>
              <a:ext cx="1335928" cy="802870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  <a:ea typeface="Microsoft Sans Serif" panose="020B0604020202020204" pitchFamily="34" charset="0"/>
                  <a:cs typeface="Courier New" panose="02070309020205020404" pitchFamily="49" charset="0"/>
                </a:rPr>
                <a:t>Another Component</a:t>
              </a:r>
              <a:endParaRPr lang="en-NZ" sz="1100" dirty="0">
                <a:solidFill>
                  <a:schemeClr val="bg1"/>
                </a:solidFill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07" name="Rectangle: Rounded Corners 206">
            <a:extLst>
              <a:ext uri="{FF2B5EF4-FFF2-40B4-BE49-F238E27FC236}">
                <a16:creationId xmlns:a16="http://schemas.microsoft.com/office/drawing/2014/main" id="{34DFEBB1-656D-4B91-A199-E8B62BC82B0D}"/>
              </a:ext>
            </a:extLst>
          </p:cNvPr>
          <p:cNvSpPr/>
          <p:nvPr/>
        </p:nvSpPr>
        <p:spPr>
          <a:xfrm>
            <a:off x="140615" y="1471091"/>
            <a:ext cx="2789556" cy="528094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IEventSourcingDddCommandStore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&lt;</a:t>
            </a:r>
            <a:r>
              <a:rPr lang="en-US" sz="1200" b="1" dirty="0" err="1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TAggregate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&gt;.</a:t>
            </a:r>
            <a:r>
              <a:rPr lang="en-US" sz="1200" b="1" dirty="0" err="1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SaveAsync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1200" b="1" dirty="0">
              <a:solidFill>
                <a:schemeClr val="bg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AAD12F78-C8F1-47EA-99B5-65CD82EA362D}"/>
              </a:ext>
            </a:extLst>
          </p:cNvPr>
          <p:cNvCxnSpPr>
            <a:cxnSpLocks/>
            <a:stCxn id="21" idx="2"/>
            <a:endCxn id="207" idx="0"/>
          </p:cNvCxnSpPr>
          <p:nvPr/>
        </p:nvCxnSpPr>
        <p:spPr>
          <a:xfrm>
            <a:off x="1526302" y="1303978"/>
            <a:ext cx="9091" cy="1671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566509F-869D-A90E-1D98-8941C8569F2A}"/>
              </a:ext>
            </a:extLst>
          </p:cNvPr>
          <p:cNvSpPr/>
          <p:nvPr/>
        </p:nvSpPr>
        <p:spPr>
          <a:xfrm>
            <a:off x="250167" y="2603612"/>
            <a:ext cx="1725302" cy="397625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IEventStore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</a:p>
          <a:p>
            <a:pPr algn="ctr"/>
            <a:r>
              <a:rPr lang="en-US" sz="1200" b="1" dirty="0" err="1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AddEventsAsync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1200" b="1" dirty="0">
              <a:solidFill>
                <a:schemeClr val="bg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5746F65-F0A5-CEF0-563F-C1BC8A8D0211}"/>
              </a:ext>
            </a:extLst>
          </p:cNvPr>
          <p:cNvSpPr/>
          <p:nvPr/>
        </p:nvSpPr>
        <p:spPr>
          <a:xfrm>
            <a:off x="250164" y="3337462"/>
            <a:ext cx="1725286" cy="39762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 dirty="0">
                <a:solidFill>
                  <a:schemeClr val="bg1"/>
                </a:solidFill>
                <a:ea typeface="Microsoft Sans Serif" panose="020B0604020202020204" pitchFamily="34" charset="0"/>
                <a:cs typeface="Courier New" panose="02070309020205020404" pitchFamily="49" charset="0"/>
              </a:rPr>
              <a:t>Publish Events</a:t>
            </a:r>
          </a:p>
          <a:p>
            <a:pPr algn="ctr"/>
            <a:r>
              <a:rPr lang="en-NZ" sz="1200" b="1" dirty="0">
                <a:solidFill>
                  <a:schemeClr val="bg1"/>
                </a:solidFill>
                <a:ea typeface="Microsoft Sans Serif" panose="020B0604020202020204" pitchFamily="34" charset="0"/>
                <a:cs typeface="Courier New" panose="02070309020205020404" pitchFamily="49" charset="0"/>
              </a:rPr>
              <a:t>(in order)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C6A39D9-07D5-A0AA-DD16-C807CF7F6441}"/>
              </a:ext>
            </a:extLst>
          </p:cNvPr>
          <p:cNvCxnSpPr>
            <a:cxnSpLocks/>
            <a:stCxn id="207" idx="2"/>
            <a:endCxn id="9" idx="0"/>
          </p:cNvCxnSpPr>
          <p:nvPr/>
        </p:nvCxnSpPr>
        <p:spPr>
          <a:xfrm rot="5400000">
            <a:off x="1021893" y="2090111"/>
            <a:ext cx="604427" cy="422575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83BEF44-FD81-8E8E-1929-33CD6BFB488F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1112807" y="3001237"/>
            <a:ext cx="11" cy="3362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ylinder 38">
            <a:extLst>
              <a:ext uri="{FF2B5EF4-FFF2-40B4-BE49-F238E27FC236}">
                <a16:creationId xmlns:a16="http://schemas.microsoft.com/office/drawing/2014/main" id="{3B8F1B34-D595-DA58-1B39-8A74981E1D8D}"/>
              </a:ext>
            </a:extLst>
          </p:cNvPr>
          <p:cNvSpPr/>
          <p:nvPr/>
        </p:nvSpPr>
        <p:spPr>
          <a:xfrm>
            <a:off x="2233998" y="2461466"/>
            <a:ext cx="677839" cy="681916"/>
          </a:xfrm>
          <a:prstGeom prst="can">
            <a:avLst/>
          </a:prstGeom>
          <a:solidFill>
            <a:srgbClr val="A600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NZ" sz="1400" dirty="0"/>
              <a:t>Event</a:t>
            </a:r>
          </a:p>
          <a:p>
            <a:pPr algn="ctr"/>
            <a:r>
              <a:rPr lang="en-NZ" sz="1400" dirty="0"/>
              <a:t>Store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BF86DC8-15C3-493B-7D82-D217290DB78B}"/>
              </a:ext>
            </a:extLst>
          </p:cNvPr>
          <p:cNvCxnSpPr>
            <a:cxnSpLocks/>
            <a:stCxn id="9" idx="3"/>
            <a:endCxn id="39" idx="2"/>
          </p:cNvCxnSpPr>
          <p:nvPr/>
        </p:nvCxnSpPr>
        <p:spPr>
          <a:xfrm flipV="1">
            <a:off x="1975469" y="2802424"/>
            <a:ext cx="258529" cy="1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66B7779-E6E5-E6A5-3CE9-AF4B396258F0}"/>
              </a:ext>
            </a:extLst>
          </p:cNvPr>
          <p:cNvSpPr/>
          <p:nvPr/>
        </p:nvSpPr>
        <p:spPr>
          <a:xfrm>
            <a:off x="131524" y="906353"/>
            <a:ext cx="2789556" cy="39762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ea typeface="Microsoft Sans Serif" panose="020B0604020202020204" pitchFamily="34" charset="0"/>
                <a:cs typeface="Courier New" panose="02070309020205020404" pitchFamily="49" charset="0"/>
              </a:rPr>
              <a:t>Application saves the aggregate</a:t>
            </a:r>
            <a:endParaRPr lang="en-NZ" sz="1200" dirty="0">
              <a:solidFill>
                <a:schemeClr val="tx1"/>
              </a:solidFill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068AD67-6601-184D-3015-2ED89A716A2E}"/>
              </a:ext>
            </a:extLst>
          </p:cNvPr>
          <p:cNvCxnSpPr>
            <a:cxnSpLocks/>
            <a:stCxn id="2" idx="2"/>
            <a:endCxn id="21" idx="0"/>
          </p:cNvCxnSpPr>
          <p:nvPr/>
        </p:nvCxnSpPr>
        <p:spPr>
          <a:xfrm flipH="1">
            <a:off x="1526302" y="735587"/>
            <a:ext cx="5597" cy="1707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0E98ED58-5EE1-AEA0-5C69-337F2F20B30C}"/>
              </a:ext>
            </a:extLst>
          </p:cNvPr>
          <p:cNvSpPr/>
          <p:nvPr/>
        </p:nvSpPr>
        <p:spPr>
          <a:xfrm>
            <a:off x="156561" y="2386709"/>
            <a:ext cx="2845302" cy="195849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Note: This part of the process must complete atomically and reliably</a:t>
            </a:r>
          </a:p>
        </p:txBody>
      </p:sp>
      <p:sp>
        <p:nvSpPr>
          <p:cNvPr id="48" name="Cylinder 47">
            <a:extLst>
              <a:ext uri="{FF2B5EF4-FFF2-40B4-BE49-F238E27FC236}">
                <a16:creationId xmlns:a16="http://schemas.microsoft.com/office/drawing/2014/main" id="{42AA91BE-EBBB-81B0-AE84-5599D2D3F164}"/>
              </a:ext>
            </a:extLst>
          </p:cNvPr>
          <p:cNvSpPr/>
          <p:nvPr/>
        </p:nvSpPr>
        <p:spPr>
          <a:xfrm>
            <a:off x="2220543" y="3198160"/>
            <a:ext cx="677839" cy="681916"/>
          </a:xfrm>
          <a:prstGeom prst="can">
            <a:avLst/>
          </a:prstGeom>
          <a:solidFill>
            <a:srgbClr val="A600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NZ" sz="1200" dirty="0"/>
              <a:t>Broker</a:t>
            </a:r>
          </a:p>
        </p:txBody>
      </p:sp>
      <p:cxnSp>
        <p:nvCxnSpPr>
          <p:cNvPr id="53" name="Straight Arrow Connector 40">
            <a:extLst>
              <a:ext uri="{FF2B5EF4-FFF2-40B4-BE49-F238E27FC236}">
                <a16:creationId xmlns:a16="http://schemas.microsoft.com/office/drawing/2014/main" id="{B6037B6A-8D60-C7DF-BCA4-CE686A0FA767}"/>
              </a:ext>
            </a:extLst>
          </p:cNvPr>
          <p:cNvCxnSpPr>
            <a:cxnSpLocks/>
            <a:stCxn id="10" idx="3"/>
            <a:endCxn id="48" idx="2"/>
          </p:cNvCxnSpPr>
          <p:nvPr/>
        </p:nvCxnSpPr>
        <p:spPr>
          <a:xfrm>
            <a:off x="1975450" y="3536275"/>
            <a:ext cx="245093" cy="2843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B0C7FFF-3DB2-A789-99C5-DACAB3D13B9D}"/>
              </a:ext>
            </a:extLst>
          </p:cNvPr>
          <p:cNvSpPr txBox="1"/>
          <p:nvPr/>
        </p:nvSpPr>
        <p:spPr>
          <a:xfrm>
            <a:off x="156561" y="5148229"/>
            <a:ext cx="3055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dirty="0"/>
              <a:t>Eventing</a:t>
            </a:r>
          </a:p>
        </p:txBody>
      </p:sp>
    </p:spTree>
    <p:extLst>
      <p:ext uri="{BB962C8B-B14F-4D97-AF65-F5344CB8AC3E}">
        <p14:creationId xmlns:p14="http://schemas.microsoft.com/office/powerpoint/2010/main" val="3423607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roup 171">
            <a:extLst>
              <a:ext uri="{FF2B5EF4-FFF2-40B4-BE49-F238E27FC236}">
                <a16:creationId xmlns:a16="http://schemas.microsoft.com/office/drawing/2014/main" id="{1C7F2652-6D33-ACBE-4279-5885196CE906}"/>
              </a:ext>
            </a:extLst>
          </p:cNvPr>
          <p:cNvGrpSpPr/>
          <p:nvPr/>
        </p:nvGrpSpPr>
        <p:grpSpPr>
          <a:xfrm>
            <a:off x="9194001" y="1842282"/>
            <a:ext cx="1932705" cy="409284"/>
            <a:chOff x="9194001" y="2086730"/>
            <a:chExt cx="1932705" cy="40928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76BDB9F-0119-D883-61AA-E4CAEB426C5B}"/>
                </a:ext>
              </a:extLst>
            </p:cNvPr>
            <p:cNvSpPr/>
            <p:nvPr/>
          </p:nvSpPr>
          <p:spPr>
            <a:xfrm>
              <a:off x="9194001" y="2086730"/>
              <a:ext cx="1932705" cy="4092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NZ" dirty="0">
                  <a:solidFill>
                    <a:schemeClr val="bg2">
                      <a:lumMod val="75000"/>
                    </a:schemeClr>
                  </a:solidFill>
                </a:rPr>
                <a:t>APMs</a:t>
              </a:r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7BEA45FC-C58D-C0BC-18EC-A5381EFEA24D}"/>
                </a:ext>
              </a:extLst>
            </p:cNvPr>
            <p:cNvGrpSpPr/>
            <p:nvPr/>
          </p:nvGrpSpPr>
          <p:grpSpPr>
            <a:xfrm>
              <a:off x="9304337" y="2132396"/>
              <a:ext cx="1058195" cy="319189"/>
              <a:chOff x="1484389" y="5783642"/>
              <a:chExt cx="2243283" cy="442298"/>
            </a:xfrm>
          </p:grpSpPr>
          <p:sp>
            <p:nvSpPr>
              <p:cNvPr id="76" name="Rectangle: Rounded Corners 75">
                <a:extLst>
                  <a:ext uri="{FF2B5EF4-FFF2-40B4-BE49-F238E27FC236}">
                    <a16:creationId xmlns:a16="http://schemas.microsoft.com/office/drawing/2014/main" id="{5732F1FF-9F02-4057-799C-CC21FE4A2E66}"/>
                  </a:ext>
                </a:extLst>
              </p:cNvPr>
              <p:cNvSpPr/>
              <p:nvPr/>
            </p:nvSpPr>
            <p:spPr>
              <a:xfrm>
                <a:off x="1484389" y="5783642"/>
                <a:ext cx="2243283" cy="442298"/>
              </a:xfrm>
              <a:prstGeom prst="roundRect">
                <a:avLst>
                  <a:gd name="adj" fmla="val 4751"/>
                </a:avLst>
              </a:prstGeom>
              <a:solidFill>
                <a:srgbClr val="651F74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NZ" sz="1100" dirty="0"/>
                  <a:t>App Insights </a:t>
                </a:r>
              </a:p>
            </p:txBody>
          </p:sp>
          <p:pic>
            <p:nvPicPr>
              <p:cNvPr id="77" name="Picture 76">
                <a:extLst>
                  <a:ext uri="{FF2B5EF4-FFF2-40B4-BE49-F238E27FC236}">
                    <a16:creationId xmlns:a16="http://schemas.microsoft.com/office/drawing/2014/main" id="{31EC86E0-B93D-42D6-C8BC-74A0E968AD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581685" y="5883792"/>
                <a:ext cx="290502" cy="240278"/>
              </a:xfrm>
              <a:prstGeom prst="rect">
                <a:avLst/>
              </a:prstGeom>
            </p:spPr>
          </p:pic>
        </p:grpSp>
      </p:grpSp>
      <p:cxnSp>
        <p:nvCxnSpPr>
          <p:cNvPr id="272" name="Straight Arrow Connector 29">
            <a:extLst>
              <a:ext uri="{FF2B5EF4-FFF2-40B4-BE49-F238E27FC236}">
                <a16:creationId xmlns:a16="http://schemas.microsoft.com/office/drawing/2014/main" id="{F9CA8899-94F1-BFAC-107C-53B404DBA8C2}"/>
              </a:ext>
            </a:extLst>
          </p:cNvPr>
          <p:cNvCxnSpPr>
            <a:cxnSpLocks/>
            <a:stCxn id="76" idx="0"/>
            <a:endCxn id="263" idx="3"/>
          </p:cNvCxnSpPr>
          <p:nvPr/>
        </p:nvCxnSpPr>
        <p:spPr>
          <a:xfrm flipH="1" flipV="1">
            <a:off x="8347324" y="1587836"/>
            <a:ext cx="1486111" cy="300112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" name="Straight Arrow Connector 29">
            <a:extLst>
              <a:ext uri="{FF2B5EF4-FFF2-40B4-BE49-F238E27FC236}">
                <a16:creationId xmlns:a16="http://schemas.microsoft.com/office/drawing/2014/main" id="{4F6BB14F-4BE4-0377-B76F-C48DBAB4D20A}"/>
              </a:ext>
            </a:extLst>
          </p:cNvPr>
          <p:cNvCxnSpPr>
            <a:cxnSpLocks/>
            <a:stCxn id="76" idx="2"/>
            <a:endCxn id="35" idx="2"/>
          </p:cNvCxnSpPr>
          <p:nvPr/>
        </p:nvCxnSpPr>
        <p:spPr>
          <a:xfrm flipH="1">
            <a:off x="9517508" y="2207137"/>
            <a:ext cx="315927" cy="812925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Straight Arrow Connector 29">
            <a:extLst>
              <a:ext uri="{FF2B5EF4-FFF2-40B4-BE49-F238E27FC236}">
                <a16:creationId xmlns:a16="http://schemas.microsoft.com/office/drawing/2014/main" id="{F7F8DC36-AEE5-4611-8D60-043846A24226}"/>
              </a:ext>
            </a:extLst>
          </p:cNvPr>
          <p:cNvCxnSpPr>
            <a:cxnSpLocks/>
            <a:stCxn id="76" idx="2"/>
            <a:endCxn id="66" idx="0"/>
          </p:cNvCxnSpPr>
          <p:nvPr/>
        </p:nvCxnSpPr>
        <p:spPr>
          <a:xfrm>
            <a:off x="9833435" y="2207137"/>
            <a:ext cx="805269" cy="812923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8" name="Straight Arrow Connector 29">
            <a:extLst>
              <a:ext uri="{FF2B5EF4-FFF2-40B4-BE49-F238E27FC236}">
                <a16:creationId xmlns:a16="http://schemas.microsoft.com/office/drawing/2014/main" id="{B2A3FE83-40C4-4276-3E0C-740512E57162}"/>
              </a:ext>
            </a:extLst>
          </p:cNvPr>
          <p:cNvCxnSpPr>
            <a:cxnSpLocks/>
            <a:stCxn id="76" idx="2"/>
            <a:endCxn id="47" idx="3"/>
          </p:cNvCxnSpPr>
          <p:nvPr/>
        </p:nvCxnSpPr>
        <p:spPr>
          <a:xfrm flipH="1">
            <a:off x="8359008" y="2207137"/>
            <a:ext cx="1474427" cy="3026193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9" name="Straight Arrow Connector 29">
            <a:extLst>
              <a:ext uri="{FF2B5EF4-FFF2-40B4-BE49-F238E27FC236}">
                <a16:creationId xmlns:a16="http://schemas.microsoft.com/office/drawing/2014/main" id="{8D7F3878-1E8C-BB8D-AD03-033B207562F5}"/>
              </a:ext>
            </a:extLst>
          </p:cNvPr>
          <p:cNvCxnSpPr>
            <a:cxnSpLocks/>
            <a:stCxn id="76" idx="2"/>
            <a:endCxn id="178" idx="3"/>
          </p:cNvCxnSpPr>
          <p:nvPr/>
        </p:nvCxnSpPr>
        <p:spPr>
          <a:xfrm flipH="1">
            <a:off x="8359008" y="2207137"/>
            <a:ext cx="1474427" cy="1095372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19F9D48E-E98F-1F73-D305-C85697A29063}"/>
              </a:ext>
            </a:extLst>
          </p:cNvPr>
          <p:cNvGrpSpPr/>
          <p:nvPr/>
        </p:nvGrpSpPr>
        <p:grpSpPr>
          <a:xfrm>
            <a:off x="2073581" y="927591"/>
            <a:ext cx="1242482" cy="1325733"/>
            <a:chOff x="588817" y="995618"/>
            <a:chExt cx="1242482" cy="1325733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858398B-CA17-CB5B-882A-CE05FB82F292}"/>
                </a:ext>
              </a:extLst>
            </p:cNvPr>
            <p:cNvSpPr/>
            <p:nvPr/>
          </p:nvSpPr>
          <p:spPr>
            <a:xfrm>
              <a:off x="1367978" y="2076136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37AF17B-B9EC-C0EE-C317-4BE4B731795E}"/>
                </a:ext>
              </a:extLst>
            </p:cNvPr>
            <p:cNvSpPr/>
            <p:nvPr/>
          </p:nvSpPr>
          <p:spPr>
            <a:xfrm>
              <a:off x="885968" y="2067931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2AA576C4-7E7E-29B3-0DD3-182E82CF2A1A}"/>
                </a:ext>
              </a:extLst>
            </p:cNvPr>
            <p:cNvSpPr/>
            <p:nvPr/>
          </p:nvSpPr>
          <p:spPr>
            <a:xfrm>
              <a:off x="588818" y="995618"/>
              <a:ext cx="1242481" cy="1325733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Web</a:t>
              </a:r>
              <a:br>
                <a:rPr lang="en-US" sz="1200" dirty="0">
                  <a:solidFill>
                    <a:schemeClr val="tx1"/>
                  </a:solidFill>
                </a:rPr>
              </a:br>
              <a:r>
                <a:rPr lang="en-US" sz="1200" dirty="0">
                  <a:solidFill>
                    <a:schemeClr val="tx1"/>
                  </a:solidFill>
                </a:rPr>
                <a:t>Browsers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49E817D-D598-318A-6BBE-987C6DECE258}"/>
                </a:ext>
              </a:extLst>
            </p:cNvPr>
            <p:cNvSpPr txBox="1"/>
            <p:nvPr/>
          </p:nvSpPr>
          <p:spPr>
            <a:xfrm>
              <a:off x="588817" y="2057030"/>
              <a:ext cx="12283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 dirty="0">
                  <a:solidFill>
                    <a:schemeClr val="bg2">
                      <a:lumMod val="50000"/>
                    </a:schemeClr>
                  </a:solidFill>
                </a:rPr>
                <a:t>Chrome,  Firefox, </a:t>
              </a:r>
              <a:r>
                <a:rPr lang="en-US" sz="900" dirty="0" err="1">
                  <a:solidFill>
                    <a:schemeClr val="bg2">
                      <a:lumMod val="50000"/>
                    </a:schemeClr>
                  </a:solidFill>
                </a:rPr>
                <a:t>etc</a:t>
              </a:r>
              <a:endParaRPr lang="en-NZ" sz="9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CEC3D6FA-CFD7-DE60-DEA6-DCF6F6C136B6}"/>
                </a:ext>
              </a:extLst>
            </p:cNvPr>
            <p:cNvGrpSpPr/>
            <p:nvPr/>
          </p:nvGrpSpPr>
          <p:grpSpPr>
            <a:xfrm>
              <a:off x="789067" y="1404142"/>
              <a:ext cx="857947" cy="619153"/>
              <a:chOff x="789067" y="1612369"/>
              <a:chExt cx="857947" cy="619153"/>
            </a:xfrm>
          </p:grpSpPr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FC521CA0-7870-F423-1017-DF185DF6BF6F}"/>
                  </a:ext>
                </a:extLst>
              </p:cNvPr>
              <p:cNvSpPr/>
              <p:nvPr/>
            </p:nvSpPr>
            <p:spPr>
              <a:xfrm>
                <a:off x="789067" y="1612369"/>
                <a:ext cx="857947" cy="619153"/>
              </a:xfrm>
              <a:prstGeom prst="roundRect">
                <a:avLst>
                  <a:gd name="adj" fmla="val 9701"/>
                </a:avLst>
              </a:prstGeom>
              <a:solidFill>
                <a:srgbClr val="2B2C2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 sz="1200" dirty="0"/>
              </a:p>
            </p:txBody>
          </p:sp>
          <p:pic>
            <p:nvPicPr>
              <p:cNvPr id="21" name="Picture 6" descr="What is React JS? | Ironhack Blog">
                <a:extLst>
                  <a:ext uri="{FF2B5EF4-FFF2-40B4-BE49-F238E27FC236}">
                    <a16:creationId xmlns:a16="http://schemas.microsoft.com/office/drawing/2014/main" id="{3018FAF2-E35D-16F9-6528-07508791B48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6679" y="1776909"/>
                <a:ext cx="725292" cy="3030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3E38B9E1-E382-5B93-B33E-C502F12761B6}"/>
              </a:ext>
            </a:extLst>
          </p:cNvPr>
          <p:cNvSpPr txBox="1"/>
          <p:nvPr/>
        </p:nvSpPr>
        <p:spPr>
          <a:xfrm>
            <a:off x="8802992" y="3454577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+Audits/Usages</a:t>
            </a:r>
          </a:p>
        </p:txBody>
      </p: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805B6A06-F369-AF13-2C33-3F6063A377E3}"/>
              </a:ext>
            </a:extLst>
          </p:cNvPr>
          <p:cNvGrpSpPr/>
          <p:nvPr/>
        </p:nvGrpSpPr>
        <p:grpSpPr>
          <a:xfrm>
            <a:off x="8887040" y="3013205"/>
            <a:ext cx="2231314" cy="406788"/>
            <a:chOff x="8781059" y="4344282"/>
            <a:chExt cx="2231314" cy="406788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A374FF3-90B5-7BC0-FEA1-4627E37C7C86}"/>
                </a:ext>
              </a:extLst>
            </p:cNvPr>
            <p:cNvGrpSpPr/>
            <p:nvPr/>
          </p:nvGrpSpPr>
          <p:grpSpPr>
            <a:xfrm>
              <a:off x="8781059" y="4344282"/>
              <a:ext cx="1242435" cy="406788"/>
              <a:chOff x="7156883" y="5814395"/>
              <a:chExt cx="1591766" cy="517641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D8D2D9CC-F26E-2614-4B97-B5A29C3C3CA8}"/>
                  </a:ext>
                </a:extLst>
              </p:cNvPr>
              <p:cNvGrpSpPr/>
              <p:nvPr/>
            </p:nvGrpSpPr>
            <p:grpSpPr>
              <a:xfrm>
                <a:off x="7156883" y="5814395"/>
                <a:ext cx="1591766" cy="517641"/>
                <a:chOff x="7656619" y="5506371"/>
                <a:chExt cx="1591766" cy="517641"/>
              </a:xfrm>
            </p:grpSpPr>
            <p:sp>
              <p:nvSpPr>
                <p:cNvPr id="33" name="Cylinder 32">
                  <a:extLst>
                    <a:ext uri="{FF2B5EF4-FFF2-40B4-BE49-F238E27FC236}">
                      <a16:creationId xmlns:a16="http://schemas.microsoft.com/office/drawing/2014/main" id="{A43604E1-8CE8-84BE-6853-11071738B1E9}"/>
                    </a:ext>
                  </a:extLst>
                </p:cNvPr>
                <p:cNvSpPr/>
                <p:nvPr/>
              </p:nvSpPr>
              <p:spPr>
                <a:xfrm rot="5400000">
                  <a:off x="7543882" y="5627835"/>
                  <a:ext cx="508914" cy="283439"/>
                </a:xfrm>
                <a:prstGeom prst="can">
                  <a:avLst/>
                </a:prstGeom>
                <a:solidFill>
                  <a:srgbClr val="00B4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4" name="Cylinder 33">
                  <a:extLst>
                    <a:ext uri="{FF2B5EF4-FFF2-40B4-BE49-F238E27FC236}">
                      <a16:creationId xmlns:a16="http://schemas.microsoft.com/office/drawing/2014/main" id="{E2036C0D-0927-CE8C-59B1-B747AB45E266}"/>
                    </a:ext>
                  </a:extLst>
                </p:cNvPr>
                <p:cNvSpPr/>
                <p:nvPr/>
              </p:nvSpPr>
              <p:spPr>
                <a:xfrm rot="5400000">
                  <a:off x="7872894" y="5627831"/>
                  <a:ext cx="508913" cy="283439"/>
                </a:xfrm>
                <a:prstGeom prst="can">
                  <a:avLst/>
                </a:prstGeom>
                <a:solidFill>
                  <a:srgbClr val="00B4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5" name="Cylinder 34">
                  <a:extLst>
                    <a:ext uri="{FF2B5EF4-FFF2-40B4-BE49-F238E27FC236}">
                      <a16:creationId xmlns:a16="http://schemas.microsoft.com/office/drawing/2014/main" id="{1D4443CE-1A84-7A7F-5C97-3C32039472F9}"/>
                    </a:ext>
                  </a:extLst>
                </p:cNvPr>
                <p:cNvSpPr/>
                <p:nvPr/>
              </p:nvSpPr>
              <p:spPr>
                <a:xfrm rot="5400000">
                  <a:off x="8209897" y="5627834"/>
                  <a:ext cx="508913" cy="283439"/>
                </a:xfrm>
                <a:prstGeom prst="can">
                  <a:avLst/>
                </a:prstGeom>
                <a:solidFill>
                  <a:srgbClr val="96D9E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6" name="Cylinder 35">
                  <a:extLst>
                    <a:ext uri="{FF2B5EF4-FFF2-40B4-BE49-F238E27FC236}">
                      <a16:creationId xmlns:a16="http://schemas.microsoft.com/office/drawing/2014/main" id="{F8E20C9C-93AB-2ADD-888B-96574880C368}"/>
                    </a:ext>
                  </a:extLst>
                </p:cNvPr>
                <p:cNvSpPr/>
                <p:nvPr/>
              </p:nvSpPr>
              <p:spPr>
                <a:xfrm rot="5400000">
                  <a:off x="8519833" y="5627834"/>
                  <a:ext cx="508912" cy="283439"/>
                </a:xfrm>
                <a:prstGeom prst="can">
                  <a:avLst/>
                </a:prstGeom>
                <a:solidFill>
                  <a:srgbClr val="96D9E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7" name="Cylinder 36">
                  <a:extLst>
                    <a:ext uri="{FF2B5EF4-FFF2-40B4-BE49-F238E27FC236}">
                      <a16:creationId xmlns:a16="http://schemas.microsoft.com/office/drawing/2014/main" id="{6768C654-8516-AC19-A75B-0A1DEEC7C6D7}"/>
                    </a:ext>
                  </a:extLst>
                </p:cNvPr>
                <p:cNvSpPr/>
                <p:nvPr/>
              </p:nvSpPr>
              <p:spPr>
                <a:xfrm rot="5400000">
                  <a:off x="8852209" y="5619108"/>
                  <a:ext cx="508913" cy="283439"/>
                </a:xfrm>
                <a:prstGeom prst="can">
                  <a:avLst/>
                </a:prstGeom>
                <a:solidFill>
                  <a:srgbClr val="96D9E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D7862E33-19C8-7E5C-4181-94843EB828EC}"/>
                    </a:ext>
                  </a:extLst>
                </p:cNvPr>
                <p:cNvSpPr txBox="1"/>
                <p:nvPr/>
              </p:nvSpPr>
              <p:spPr>
                <a:xfrm>
                  <a:off x="8369951" y="5576118"/>
                  <a:ext cx="852979" cy="332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>
                      <a:effectLst>
                        <a:glow rad="101600">
                          <a:schemeClr val="bg1">
                            <a:alpha val="60000"/>
                          </a:schemeClr>
                        </a:glow>
                      </a:effectLst>
                    </a:rPr>
                    <a:t>Queues</a:t>
                  </a:r>
                  <a:endParaRPr lang="en-NZ" sz="1200" dirty="0"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</a:endParaRPr>
                </a:p>
              </p:txBody>
            </p:sp>
          </p:grpSp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4CE39ED0-1454-1944-C8FC-38A9C27AEA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36015" y="5920348"/>
                <a:ext cx="348582" cy="317597"/>
              </a:xfrm>
              <a:prstGeom prst="rect">
                <a:avLst/>
              </a:prstGeom>
            </p:spPr>
          </p:pic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AD38C339-22AD-F1E4-D54A-B6BCBD6D48A7}"/>
                </a:ext>
              </a:extLst>
            </p:cNvPr>
            <p:cNvGrpSpPr/>
            <p:nvPr/>
          </p:nvGrpSpPr>
          <p:grpSpPr>
            <a:xfrm>
              <a:off x="10053073" y="4351137"/>
              <a:ext cx="959300" cy="399929"/>
              <a:chOff x="7334798" y="4191253"/>
              <a:chExt cx="959300" cy="399929"/>
            </a:xfrm>
          </p:grpSpPr>
          <p:sp>
            <p:nvSpPr>
              <p:cNvPr id="66" name="Rectangle: Rounded Corners 65">
                <a:extLst>
                  <a:ext uri="{FF2B5EF4-FFF2-40B4-BE49-F238E27FC236}">
                    <a16:creationId xmlns:a16="http://schemas.microsoft.com/office/drawing/2014/main" id="{A422FA4D-FEAC-B639-7374-05E1F501C49D}"/>
                  </a:ext>
                </a:extLst>
              </p:cNvPr>
              <p:cNvSpPr/>
              <p:nvPr/>
            </p:nvSpPr>
            <p:spPr>
              <a:xfrm>
                <a:off x="7334798" y="4191253"/>
                <a:ext cx="959300" cy="399929"/>
              </a:xfrm>
              <a:prstGeom prst="roundRect">
                <a:avLst>
                  <a:gd name="adj" fmla="val 6468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000" dirty="0">
                    <a:solidFill>
                      <a:schemeClr val="tx1"/>
                    </a:solidFill>
                  </a:rPr>
                  <a:t>Functions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67" name="Picture 4" descr="Azure Functions (@AzureFunctions) / Twitter">
                <a:extLst>
                  <a:ext uri="{FF2B5EF4-FFF2-40B4-BE49-F238E27FC236}">
                    <a16:creationId xmlns:a16="http://schemas.microsoft.com/office/drawing/2014/main" id="{5735C5A8-AEDC-9FC0-FE2D-D71C6DB6755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4438" y="4251747"/>
                <a:ext cx="278939" cy="2789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CA04463A-E0EF-FAC0-C088-1CBD54A117A5}"/>
              </a:ext>
            </a:extLst>
          </p:cNvPr>
          <p:cNvSpPr txBox="1"/>
          <p:nvPr/>
        </p:nvSpPr>
        <p:spPr>
          <a:xfrm rot="5400000">
            <a:off x="10910995" y="4898336"/>
            <a:ext cx="1194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 Usages / Audits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674347A6-01DB-2B4C-CD77-423C4BCF39FB}"/>
              </a:ext>
            </a:extLst>
          </p:cNvPr>
          <p:cNvGrpSpPr/>
          <p:nvPr/>
        </p:nvGrpSpPr>
        <p:grpSpPr>
          <a:xfrm>
            <a:off x="10007341" y="4848510"/>
            <a:ext cx="1111013" cy="1781254"/>
            <a:chOff x="3806550" y="4946699"/>
            <a:chExt cx="1111013" cy="1781254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D2C08B74-FF1B-FD94-AF29-32A4E819B1A6}"/>
                </a:ext>
              </a:extLst>
            </p:cNvPr>
            <p:cNvSpPr/>
            <p:nvPr/>
          </p:nvSpPr>
          <p:spPr>
            <a:xfrm>
              <a:off x="3806550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200" dirty="0">
                  <a:solidFill>
                    <a:schemeClr val="bg2">
                      <a:lumMod val="75000"/>
                    </a:schemeClr>
                  </a:solidFill>
                </a:rPr>
                <a:t>Product Metrics</a:t>
              </a:r>
              <a:endParaRPr lang="en-NZ" sz="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pic>
          <p:nvPicPr>
            <p:cNvPr id="103" name="Picture 2" descr="Mixpanel | Attribution Platform - Ematic Solutions">
              <a:extLst>
                <a:ext uri="{FF2B5EF4-FFF2-40B4-BE49-F238E27FC236}">
                  <a16:creationId xmlns:a16="http://schemas.microsoft.com/office/drawing/2014/main" id="{572FC521-E143-BA17-6F85-FBDBA220791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460" t="13489" r="2189" b="10958"/>
            <a:stretch/>
          </p:blipFill>
          <p:spPr bwMode="auto">
            <a:xfrm rot="20400000">
              <a:off x="3884797" y="5440538"/>
              <a:ext cx="940471" cy="26719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717767FE-7BF0-ACA7-EF66-5A9F0D233B7A}"/>
                </a:ext>
              </a:extLst>
            </p:cNvPr>
            <p:cNvSpPr/>
            <p:nvPr/>
          </p:nvSpPr>
          <p:spPr>
            <a:xfrm rot="20400000">
              <a:off x="3891737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105" name="Picture 12" descr="Analyze the impact of personalization in Google Analytics">
              <a:extLst>
                <a:ext uri="{FF2B5EF4-FFF2-40B4-BE49-F238E27FC236}">
                  <a16:creationId xmlns:a16="http://schemas.microsoft.com/office/drawing/2014/main" id="{37F9FE0A-9362-889A-62D5-D912CFF493F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074" t="-1409" r="-5031" b="-4078"/>
            <a:stretch/>
          </p:blipFill>
          <p:spPr bwMode="auto">
            <a:xfrm rot="20400000">
              <a:off x="3972053" y="5105614"/>
              <a:ext cx="765959" cy="25564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6" name="Picture 14" descr="Amplitude Analytics Reviews, Ratings &amp; Features 2023 | Gartner Peer Insights">
              <a:extLst>
                <a:ext uri="{FF2B5EF4-FFF2-40B4-BE49-F238E27FC236}">
                  <a16:creationId xmlns:a16="http://schemas.microsoft.com/office/drawing/2014/main" id="{EEB7BB8D-E23F-B147-8779-384F65663A6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393" b="28622"/>
            <a:stretch/>
          </p:blipFill>
          <p:spPr bwMode="auto">
            <a:xfrm rot="20400000">
              <a:off x="3892561" y="5779495"/>
              <a:ext cx="924942" cy="2513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</p:grpSp>
      <p:sp>
        <p:nvSpPr>
          <p:cNvPr id="131" name="TextBox 130">
            <a:extLst>
              <a:ext uri="{FF2B5EF4-FFF2-40B4-BE49-F238E27FC236}">
                <a16:creationId xmlns:a16="http://schemas.microsoft.com/office/drawing/2014/main" id="{681038C5-BBBE-CDB2-8F3E-DB406DA6D973}"/>
              </a:ext>
            </a:extLst>
          </p:cNvPr>
          <p:cNvSpPr txBox="1"/>
          <p:nvPr/>
        </p:nvSpPr>
        <p:spPr>
          <a:xfrm>
            <a:off x="9125964" y="1408576"/>
            <a:ext cx="1167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+Traces/Crashes</a:t>
            </a:r>
          </a:p>
          <a:p>
            <a:r>
              <a:rPr lang="en-NZ" sz="1000" dirty="0"/>
              <a:t>/Measures </a:t>
            </a:r>
          </a:p>
        </p:txBody>
      </p: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1740B6E8-90D1-7CC9-2398-4EC84E31818D}"/>
              </a:ext>
            </a:extLst>
          </p:cNvPr>
          <p:cNvGrpSpPr/>
          <p:nvPr/>
        </p:nvGrpSpPr>
        <p:grpSpPr>
          <a:xfrm>
            <a:off x="9194001" y="3985016"/>
            <a:ext cx="1932705" cy="516007"/>
            <a:chOff x="9194001" y="3088730"/>
            <a:chExt cx="1932705" cy="516007"/>
          </a:xfrm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A8A727FC-229F-90EA-1C27-A2488A604E59}"/>
                </a:ext>
              </a:extLst>
            </p:cNvPr>
            <p:cNvSpPr/>
            <p:nvPr/>
          </p:nvSpPr>
          <p:spPr>
            <a:xfrm>
              <a:off x="9194001" y="3088730"/>
              <a:ext cx="1932705" cy="5160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NZ" dirty="0">
                  <a:solidFill>
                    <a:schemeClr val="bg2">
                      <a:lumMod val="75000"/>
                    </a:schemeClr>
                  </a:solidFill>
                </a:rPr>
                <a:t>Data</a:t>
              </a:r>
            </a:p>
          </p:txBody>
        </p: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14BA3CBD-3592-B551-1412-0CA1ECF8F500}"/>
                </a:ext>
              </a:extLst>
            </p:cNvPr>
            <p:cNvGrpSpPr/>
            <p:nvPr/>
          </p:nvGrpSpPr>
          <p:grpSpPr>
            <a:xfrm>
              <a:off x="9763593" y="3119600"/>
              <a:ext cx="516948" cy="456681"/>
              <a:chOff x="8813773" y="3114097"/>
              <a:chExt cx="516948" cy="456681"/>
            </a:xfrm>
          </p:grpSpPr>
          <p:sp>
            <p:nvSpPr>
              <p:cNvPr id="134" name="Cylinder 133">
                <a:extLst>
                  <a:ext uri="{FF2B5EF4-FFF2-40B4-BE49-F238E27FC236}">
                    <a16:creationId xmlns:a16="http://schemas.microsoft.com/office/drawing/2014/main" id="{5457BB5E-8393-BCB5-7BC1-AD2476D977A2}"/>
                  </a:ext>
                </a:extLst>
              </p:cNvPr>
              <p:cNvSpPr/>
              <p:nvPr/>
            </p:nvSpPr>
            <p:spPr>
              <a:xfrm>
                <a:off x="8813773" y="3114097"/>
                <a:ext cx="516948" cy="456681"/>
              </a:xfrm>
              <a:prstGeom prst="can">
                <a:avLst/>
              </a:prstGeom>
              <a:solidFill>
                <a:schemeClr val="bg1">
                  <a:lumMod val="65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36000" rtlCol="0" anchor="ctr"/>
              <a:lstStyle/>
              <a:p>
                <a:pPr algn="r"/>
                <a:r>
                  <a:rPr lang="en-US" sz="9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Table </a:t>
                </a:r>
                <a:r>
                  <a:rPr 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Storage</a:t>
                </a:r>
                <a:endParaRPr lang="en-NZ" sz="9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pic>
            <p:nvPicPr>
              <p:cNvPr id="135" name="Picture 134">
                <a:extLst>
                  <a:ext uri="{FF2B5EF4-FFF2-40B4-BE49-F238E27FC236}">
                    <a16:creationId xmlns:a16="http://schemas.microsoft.com/office/drawing/2014/main" id="{26330CAA-80B5-DB96-64BA-DBDDFBAC56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833187" y="3243336"/>
                <a:ext cx="192678" cy="151968"/>
              </a:xfrm>
              <a:prstGeom prst="rect">
                <a:avLst/>
              </a:prstGeom>
            </p:spPr>
          </p:pic>
        </p:grp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D5A27850-E96A-545A-3078-3C0DAECA8F41}"/>
                </a:ext>
              </a:extLst>
            </p:cNvPr>
            <p:cNvGrpSpPr/>
            <p:nvPr/>
          </p:nvGrpSpPr>
          <p:grpSpPr>
            <a:xfrm>
              <a:off x="9220741" y="3113848"/>
              <a:ext cx="516948" cy="456681"/>
              <a:chOff x="8813773" y="2558797"/>
              <a:chExt cx="516948" cy="456681"/>
            </a:xfrm>
          </p:grpSpPr>
          <p:sp>
            <p:nvSpPr>
              <p:cNvPr id="137" name="Cylinder 136">
                <a:extLst>
                  <a:ext uri="{FF2B5EF4-FFF2-40B4-BE49-F238E27FC236}">
                    <a16:creationId xmlns:a16="http://schemas.microsoft.com/office/drawing/2014/main" id="{2694B80F-A7EB-FB71-9CE6-55FD307FEA5A}"/>
                  </a:ext>
                </a:extLst>
              </p:cNvPr>
              <p:cNvSpPr/>
              <p:nvPr/>
            </p:nvSpPr>
            <p:spPr>
              <a:xfrm>
                <a:off x="8813773" y="2558797"/>
                <a:ext cx="516948" cy="456681"/>
              </a:xfrm>
              <a:prstGeom prst="can">
                <a:avLst/>
              </a:prstGeom>
              <a:solidFill>
                <a:srgbClr val="BB1932"/>
              </a:solidFill>
              <a:ln>
                <a:solidFill>
                  <a:srgbClr val="74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36000" rtlCol="0" anchor="ctr"/>
              <a:lstStyle/>
              <a:p>
                <a:pPr algn="r"/>
                <a:r>
                  <a:rPr lang="en-US" sz="900" dirty="0">
                    <a:solidFill>
                      <a:schemeClr val="tx1"/>
                    </a:solidFill>
                  </a:rPr>
                  <a:t>Azure SQL</a:t>
                </a:r>
                <a:endParaRPr lang="en-NZ" sz="9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38" name="Picture 137">
                <a:extLst>
                  <a:ext uri="{FF2B5EF4-FFF2-40B4-BE49-F238E27FC236}">
                    <a16:creationId xmlns:a16="http://schemas.microsoft.com/office/drawing/2014/main" id="{2D44528A-E4AA-DBCB-6E78-76B025F087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829354" y="2735984"/>
                <a:ext cx="182393" cy="176250"/>
              </a:xfrm>
              <a:prstGeom prst="rect">
                <a:avLst/>
              </a:prstGeom>
              <a:ln>
                <a:noFill/>
              </a:ln>
            </p:spPr>
          </p:pic>
        </p:grpSp>
      </p:grpSp>
      <p:sp>
        <p:nvSpPr>
          <p:cNvPr id="143" name="TextBox 142">
            <a:extLst>
              <a:ext uri="{FF2B5EF4-FFF2-40B4-BE49-F238E27FC236}">
                <a16:creationId xmlns:a16="http://schemas.microsoft.com/office/drawing/2014/main" id="{E60CA0E4-79E3-2704-539B-87D00ADF7142}"/>
              </a:ext>
            </a:extLst>
          </p:cNvPr>
          <p:cNvSpPr txBox="1"/>
          <p:nvPr/>
        </p:nvSpPr>
        <p:spPr>
          <a:xfrm>
            <a:off x="8563450" y="4021713"/>
            <a:ext cx="6206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+Audits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B0E19051-8B08-2093-839C-FF25C1416D25}"/>
              </a:ext>
            </a:extLst>
          </p:cNvPr>
          <p:cNvSpPr txBox="1"/>
          <p:nvPr/>
        </p:nvSpPr>
        <p:spPr>
          <a:xfrm>
            <a:off x="9314050" y="5492916"/>
            <a:ext cx="6815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+Usages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D1F30FD8-3C5F-66D3-43AA-C8F69E367088}"/>
              </a:ext>
            </a:extLst>
          </p:cNvPr>
          <p:cNvSpPr txBox="1"/>
          <p:nvPr/>
        </p:nvSpPr>
        <p:spPr>
          <a:xfrm>
            <a:off x="267419" y="207034"/>
            <a:ext cx="2600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Recording - Azure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9E5E79C2-B915-C350-C7F7-010B0A4A06FB}"/>
              </a:ext>
            </a:extLst>
          </p:cNvPr>
          <p:cNvSpPr txBox="1"/>
          <p:nvPr/>
        </p:nvSpPr>
        <p:spPr>
          <a:xfrm>
            <a:off x="3706848" y="1351201"/>
            <a:ext cx="1106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" dirty="0"/>
              <a:t>+Traces/</a:t>
            </a:r>
            <a:r>
              <a:rPr lang="en-NZ" sz="800" dirty="0" err="1"/>
              <a:t>PageViews</a:t>
            </a:r>
            <a:endParaRPr lang="en-NZ" sz="800" dirty="0"/>
          </a:p>
          <a:p>
            <a:r>
              <a:rPr lang="en-NZ" sz="800" dirty="0"/>
              <a:t>/Usages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1A442F5E-FE79-C70A-9D9A-128467862624}"/>
              </a:ext>
            </a:extLst>
          </p:cNvPr>
          <p:cNvSpPr txBox="1"/>
          <p:nvPr/>
        </p:nvSpPr>
        <p:spPr>
          <a:xfrm rot="16200000">
            <a:off x="4267102" y="6053610"/>
            <a:ext cx="9444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" dirty="0"/>
              <a:t>+ Usages/Audits</a:t>
            </a:r>
          </a:p>
        </p:txBody>
      </p: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3A165621-235E-E7DA-8B1E-B39330FB6941}"/>
              </a:ext>
            </a:extLst>
          </p:cNvPr>
          <p:cNvGrpSpPr/>
          <p:nvPr/>
        </p:nvGrpSpPr>
        <p:grpSpPr>
          <a:xfrm>
            <a:off x="5142447" y="2666425"/>
            <a:ext cx="3216561" cy="1272168"/>
            <a:chOff x="5142447" y="285376"/>
            <a:chExt cx="3216561" cy="1272168"/>
          </a:xfrm>
        </p:grpSpPr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5B39F245-9C52-7A3A-FCCB-917A3258D599}"/>
                </a:ext>
              </a:extLst>
            </p:cNvPr>
            <p:cNvGrpSpPr/>
            <p:nvPr/>
          </p:nvGrpSpPr>
          <p:grpSpPr>
            <a:xfrm>
              <a:off x="5142447" y="285376"/>
              <a:ext cx="3216561" cy="1272168"/>
              <a:chOff x="2698105" y="3204588"/>
              <a:chExt cx="3216561" cy="1272168"/>
            </a:xfrm>
          </p:grpSpPr>
          <p:sp>
            <p:nvSpPr>
              <p:cNvPr id="178" name="Rectangle: Rounded Corners 177">
                <a:extLst>
                  <a:ext uri="{FF2B5EF4-FFF2-40B4-BE49-F238E27FC236}">
                    <a16:creationId xmlns:a16="http://schemas.microsoft.com/office/drawing/2014/main" id="{FDB4BCF3-715F-0120-3881-F80A3F36AD3C}"/>
                  </a:ext>
                </a:extLst>
              </p:cNvPr>
              <p:cNvSpPr/>
              <p:nvPr/>
            </p:nvSpPr>
            <p:spPr>
              <a:xfrm>
                <a:off x="2698105" y="3204588"/>
                <a:ext cx="3216561" cy="1272168"/>
              </a:xfrm>
              <a:prstGeom prst="roundRect">
                <a:avLst>
                  <a:gd name="adj" fmla="val 5101"/>
                </a:avLst>
              </a:prstGeom>
              <a:solidFill>
                <a:srgbClr val="0078D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Backend API Host (2)</a:t>
                </a:r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753DE876-CEB1-3496-0DB9-B3A22055D949}"/>
                  </a:ext>
                </a:extLst>
              </p:cNvPr>
              <p:cNvSpPr/>
              <p:nvPr/>
            </p:nvSpPr>
            <p:spPr>
              <a:xfrm>
                <a:off x="3001084" y="3526720"/>
                <a:ext cx="1039660" cy="37985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Other APIs</a:t>
                </a:r>
                <a:endParaRPr lang="en-NZ" sz="1200" dirty="0"/>
              </a:p>
            </p:txBody>
          </p:sp>
          <p:pic>
            <p:nvPicPr>
              <p:cNvPr id="180" name="Picture 8" descr="App Service - Web App | Microsoft Azure Mono">
                <a:extLst>
                  <a:ext uri="{FF2B5EF4-FFF2-40B4-BE49-F238E27FC236}">
                    <a16:creationId xmlns:a16="http://schemas.microsoft.com/office/drawing/2014/main" id="{30097C3C-BA30-08AC-263E-85D5D4DB89A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78776" y="3953000"/>
                <a:ext cx="450277" cy="4173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71CA4B64-BBBA-FBE8-CE4F-9C7B5918563F}"/>
                </a:ext>
              </a:extLst>
            </p:cNvPr>
            <p:cNvSpPr/>
            <p:nvPr/>
          </p:nvSpPr>
          <p:spPr>
            <a:xfrm>
              <a:off x="6858638" y="645253"/>
              <a:ext cx="1169933" cy="30617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HostRecorder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83" name="Straight Arrow Connector 38">
              <a:extLst>
                <a:ext uri="{FF2B5EF4-FFF2-40B4-BE49-F238E27FC236}">
                  <a16:creationId xmlns:a16="http://schemas.microsoft.com/office/drawing/2014/main" id="{495DA6AB-7B0F-C415-B2DE-4A5F7E84CAEB}"/>
                </a:ext>
              </a:extLst>
            </p:cNvPr>
            <p:cNvCxnSpPr>
              <a:cxnSpLocks/>
              <a:stCxn id="179" idx="3"/>
              <a:endCxn id="182" idx="1"/>
            </p:cNvCxnSpPr>
            <p:nvPr/>
          </p:nvCxnSpPr>
          <p:spPr>
            <a:xfrm>
              <a:off x="6485086" y="797437"/>
              <a:ext cx="373552" cy="905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917D1C44-1D4E-7E37-AE56-8DC6284F8E8C}"/>
                </a:ext>
              </a:extLst>
            </p:cNvPr>
            <p:cNvSpPr txBox="1"/>
            <p:nvPr/>
          </p:nvSpPr>
          <p:spPr>
            <a:xfrm>
              <a:off x="6453818" y="317518"/>
              <a:ext cx="14927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800" dirty="0"/>
                <a:t>+ Traces/Crashes/Measures</a:t>
              </a:r>
            </a:p>
            <a:p>
              <a:r>
                <a:rPr lang="en-NZ" sz="800" dirty="0"/>
                <a:t>Audits/Usages</a:t>
              </a:r>
            </a:p>
          </p:txBody>
        </p:sp>
      </p:grp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2E4C4615-C751-A78A-1594-530765A7C30C}"/>
              </a:ext>
            </a:extLst>
          </p:cNvPr>
          <p:cNvGrpSpPr/>
          <p:nvPr/>
        </p:nvGrpSpPr>
        <p:grpSpPr>
          <a:xfrm>
            <a:off x="5146016" y="4052454"/>
            <a:ext cx="3212992" cy="2361751"/>
            <a:chOff x="5146016" y="2839293"/>
            <a:chExt cx="3212992" cy="236175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79CE5E8B-7050-54BB-4FEC-402F4067C4CB}"/>
                </a:ext>
              </a:extLst>
            </p:cNvPr>
            <p:cNvSpPr/>
            <p:nvPr/>
          </p:nvSpPr>
          <p:spPr>
            <a:xfrm>
              <a:off x="6593831" y="3222985"/>
              <a:ext cx="175950" cy="175950"/>
            </a:xfrm>
            <a:prstGeom prst="ellipse">
              <a:avLst/>
            </a:prstGeom>
            <a:solidFill>
              <a:srgbClr val="0078D7"/>
            </a:solidFill>
            <a:ln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D5B1FC5-355F-D779-27F2-0E1616741948}"/>
                </a:ext>
              </a:extLst>
            </p:cNvPr>
            <p:cNvSpPr/>
            <p:nvPr/>
          </p:nvSpPr>
          <p:spPr>
            <a:xfrm>
              <a:off x="5151350" y="4058889"/>
              <a:ext cx="175950" cy="17595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96B99708-837C-E579-0827-22206F609EB9}"/>
                </a:ext>
              </a:extLst>
            </p:cNvPr>
            <p:cNvSpPr/>
            <p:nvPr/>
          </p:nvSpPr>
          <p:spPr>
            <a:xfrm>
              <a:off x="5157986" y="4625864"/>
              <a:ext cx="175950" cy="17595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B44A569B-35FE-1BC1-9722-3ECC9E514393}"/>
                </a:ext>
              </a:extLst>
            </p:cNvPr>
            <p:cNvSpPr/>
            <p:nvPr/>
          </p:nvSpPr>
          <p:spPr>
            <a:xfrm>
              <a:off x="5146016" y="2839293"/>
              <a:ext cx="3212992" cy="2361751"/>
            </a:xfrm>
            <a:prstGeom prst="roundRect">
              <a:avLst>
                <a:gd name="adj" fmla="val 4576"/>
              </a:avLst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1200" dirty="0"/>
                <a:t>              </a:t>
              </a:r>
              <a:r>
                <a:rPr lang="en-US" sz="1200" dirty="0" err="1"/>
                <a:t>BackEnd</a:t>
              </a:r>
              <a:r>
                <a:rPr lang="en-US" sz="1200" dirty="0"/>
                <a:t> API Host (1)</a:t>
              </a:r>
              <a:endParaRPr lang="en-NZ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4C74057-B086-B52F-0A6F-A44483AC67D8}"/>
                </a:ext>
              </a:extLst>
            </p:cNvPr>
            <p:cNvSpPr/>
            <p:nvPr/>
          </p:nvSpPr>
          <p:spPr>
            <a:xfrm>
              <a:off x="5308720" y="3040435"/>
              <a:ext cx="1237773" cy="44587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Other APIs</a:t>
              </a:r>
              <a:endParaRPr lang="en-NZ" sz="1200" dirty="0">
                <a:solidFill>
                  <a:schemeClr val="bg1"/>
                </a:solidFill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507010C-DE69-575A-0FED-FBCE2EB24490}"/>
                </a:ext>
              </a:extLst>
            </p:cNvPr>
            <p:cNvSpPr/>
            <p:nvPr/>
          </p:nvSpPr>
          <p:spPr>
            <a:xfrm>
              <a:off x="5301997" y="4149220"/>
              <a:ext cx="1221842" cy="44587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Ancillary API</a:t>
              </a:r>
              <a:endParaRPr lang="en-NZ" sz="1200" dirty="0">
                <a:solidFill>
                  <a:schemeClr val="bg1"/>
                </a:solidFill>
              </a:endParaRPr>
            </a:p>
          </p:txBody>
        </p:sp>
        <p:pic>
          <p:nvPicPr>
            <p:cNvPr id="57" name="Picture 8" descr="App Service - Web App | Microsoft Azure Mono">
              <a:extLst>
                <a:ext uri="{FF2B5EF4-FFF2-40B4-BE49-F238E27FC236}">
                  <a16:creationId xmlns:a16="http://schemas.microsoft.com/office/drawing/2014/main" id="{8AA66BF7-E839-2983-8626-E3F363685F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9260" y="4650828"/>
              <a:ext cx="450277" cy="4502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6DA5FEB2-D31D-D8E0-50E8-E4554192A373}"/>
                </a:ext>
              </a:extLst>
            </p:cNvPr>
            <p:cNvSpPr/>
            <p:nvPr/>
          </p:nvSpPr>
          <p:spPr>
            <a:xfrm>
              <a:off x="7020843" y="3370873"/>
              <a:ext cx="1169933" cy="30617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HostRecorder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24" name="Straight Arrow Connector 38">
              <a:extLst>
                <a:ext uri="{FF2B5EF4-FFF2-40B4-BE49-F238E27FC236}">
                  <a16:creationId xmlns:a16="http://schemas.microsoft.com/office/drawing/2014/main" id="{DF0440B5-6D0B-E640-63B2-459D806653A5}"/>
                </a:ext>
              </a:extLst>
            </p:cNvPr>
            <p:cNvCxnSpPr>
              <a:cxnSpLocks/>
              <a:stCxn id="49" idx="3"/>
              <a:endCxn id="123" idx="1"/>
            </p:cNvCxnSpPr>
            <p:nvPr/>
          </p:nvCxnSpPr>
          <p:spPr>
            <a:xfrm>
              <a:off x="6546493" y="3263372"/>
              <a:ext cx="474350" cy="260590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B144BAC2-2681-6E0E-0F2A-6205B50FC9C9}"/>
                </a:ext>
              </a:extLst>
            </p:cNvPr>
            <p:cNvSpPr/>
            <p:nvPr/>
          </p:nvSpPr>
          <p:spPr>
            <a:xfrm>
              <a:off x="5301997" y="3584856"/>
              <a:ext cx="1237773" cy="44587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Recording API</a:t>
              </a:r>
              <a:endParaRPr lang="en-NZ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166" name="Straight Arrow Connector 38">
              <a:extLst>
                <a:ext uri="{FF2B5EF4-FFF2-40B4-BE49-F238E27FC236}">
                  <a16:creationId xmlns:a16="http://schemas.microsoft.com/office/drawing/2014/main" id="{EDC29464-B4EE-A40E-D8AA-7DECB8391688}"/>
                </a:ext>
              </a:extLst>
            </p:cNvPr>
            <p:cNvCxnSpPr>
              <a:cxnSpLocks/>
              <a:stCxn id="159" idx="3"/>
              <a:endCxn id="123" idx="1"/>
            </p:cNvCxnSpPr>
            <p:nvPr/>
          </p:nvCxnSpPr>
          <p:spPr>
            <a:xfrm flipV="1">
              <a:off x="6539770" y="3523962"/>
              <a:ext cx="481073" cy="283831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5A1B7C83-BD19-672F-14A1-0351AE1B5832}"/>
                </a:ext>
              </a:extLst>
            </p:cNvPr>
            <p:cNvSpPr txBox="1"/>
            <p:nvPr/>
          </p:nvSpPr>
          <p:spPr>
            <a:xfrm>
              <a:off x="6570966" y="2926708"/>
              <a:ext cx="14927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800" dirty="0"/>
                <a:t>+ Traces/Crashes/Measures</a:t>
              </a:r>
            </a:p>
            <a:p>
              <a:r>
                <a:rPr lang="en-NZ" sz="800" dirty="0"/>
                <a:t>Audits/Usages</a:t>
              </a: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BF70E56B-28EE-371C-D03E-43BF4B66FF5A}"/>
                </a:ext>
              </a:extLst>
            </p:cNvPr>
            <p:cNvSpPr txBox="1"/>
            <p:nvPr/>
          </p:nvSpPr>
          <p:spPr>
            <a:xfrm>
              <a:off x="6555093" y="3839070"/>
              <a:ext cx="110318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800" dirty="0"/>
                <a:t>+ Usages/Measures</a:t>
              </a:r>
            </a:p>
          </p:txBody>
        </p:sp>
      </p:grpSp>
      <p:cxnSp>
        <p:nvCxnSpPr>
          <p:cNvPr id="28" name="Straight Arrow Connector 29">
            <a:extLst>
              <a:ext uri="{FF2B5EF4-FFF2-40B4-BE49-F238E27FC236}">
                <a16:creationId xmlns:a16="http://schemas.microsoft.com/office/drawing/2014/main" id="{2487AE29-09FA-E0B9-3624-FBE19DED6341}"/>
              </a:ext>
            </a:extLst>
          </p:cNvPr>
          <p:cNvCxnSpPr>
            <a:cxnSpLocks/>
            <a:stCxn id="33" idx="3"/>
            <a:endCxn id="123" idx="3"/>
          </p:cNvCxnSpPr>
          <p:nvPr/>
        </p:nvCxnSpPr>
        <p:spPr>
          <a:xfrm flipH="1">
            <a:off x="8190776" y="3220028"/>
            <a:ext cx="696265" cy="1517095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8C982128-8DBE-1C9F-C7FB-CB8174C42D94}"/>
              </a:ext>
            </a:extLst>
          </p:cNvPr>
          <p:cNvGrpSpPr/>
          <p:nvPr/>
        </p:nvGrpSpPr>
        <p:grpSpPr>
          <a:xfrm>
            <a:off x="5130763" y="644768"/>
            <a:ext cx="3216561" cy="1886135"/>
            <a:chOff x="5142446" y="57977"/>
            <a:chExt cx="3216561" cy="1886135"/>
          </a:xfrm>
        </p:grpSpPr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746E4B18-59E7-1CA5-4EDD-D708F44E310A}"/>
                </a:ext>
              </a:extLst>
            </p:cNvPr>
            <p:cNvGrpSpPr/>
            <p:nvPr/>
          </p:nvGrpSpPr>
          <p:grpSpPr>
            <a:xfrm>
              <a:off x="5142446" y="57977"/>
              <a:ext cx="3216561" cy="1886135"/>
              <a:chOff x="2698105" y="3204587"/>
              <a:chExt cx="3216561" cy="1886135"/>
            </a:xfrm>
          </p:grpSpPr>
          <p:sp>
            <p:nvSpPr>
              <p:cNvPr id="263" name="Rectangle: Rounded Corners 262">
                <a:extLst>
                  <a:ext uri="{FF2B5EF4-FFF2-40B4-BE49-F238E27FC236}">
                    <a16:creationId xmlns:a16="http://schemas.microsoft.com/office/drawing/2014/main" id="{319EF625-F8BA-44B1-613A-AF4A23B0597C}"/>
                  </a:ext>
                </a:extLst>
              </p:cNvPr>
              <p:cNvSpPr/>
              <p:nvPr/>
            </p:nvSpPr>
            <p:spPr>
              <a:xfrm>
                <a:off x="2698105" y="3204587"/>
                <a:ext cx="3216561" cy="1886135"/>
              </a:xfrm>
              <a:prstGeom prst="roundRect">
                <a:avLst>
                  <a:gd name="adj" fmla="val 5101"/>
                </a:avLst>
              </a:prstGeom>
              <a:solidFill>
                <a:srgbClr val="0078D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Backend 4FrontEnd Host</a:t>
                </a:r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26B2E57F-F4F3-8BFB-5050-AFB4A01591EB}"/>
                  </a:ext>
                </a:extLst>
              </p:cNvPr>
              <p:cNvSpPr/>
              <p:nvPr/>
            </p:nvSpPr>
            <p:spPr>
              <a:xfrm>
                <a:off x="3001084" y="3526720"/>
                <a:ext cx="1039660" cy="37985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Any APIs</a:t>
                </a:r>
                <a:endParaRPr lang="en-NZ" sz="1200" dirty="0"/>
              </a:p>
            </p:txBody>
          </p:sp>
          <p:pic>
            <p:nvPicPr>
              <p:cNvPr id="265" name="Picture 8" descr="App Service - Web App | Microsoft Azure Mono">
                <a:extLst>
                  <a:ext uri="{FF2B5EF4-FFF2-40B4-BE49-F238E27FC236}">
                    <a16:creationId xmlns:a16="http://schemas.microsoft.com/office/drawing/2014/main" id="{CF771138-2DD8-8859-11CD-D2B0378D64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78776" y="4550527"/>
                <a:ext cx="450277" cy="4173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6E57702C-3BBF-5565-E964-DBD93FC9F045}"/>
                </a:ext>
              </a:extLst>
            </p:cNvPr>
            <p:cNvSpPr/>
            <p:nvPr/>
          </p:nvSpPr>
          <p:spPr>
            <a:xfrm>
              <a:off x="6858637" y="644188"/>
              <a:ext cx="1169933" cy="30617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HostRecorder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61" name="Straight Arrow Connector 38">
              <a:extLst>
                <a:ext uri="{FF2B5EF4-FFF2-40B4-BE49-F238E27FC236}">
                  <a16:creationId xmlns:a16="http://schemas.microsoft.com/office/drawing/2014/main" id="{328F0A6B-32E4-87C4-D3CD-3630061280E6}"/>
                </a:ext>
              </a:extLst>
            </p:cNvPr>
            <p:cNvCxnSpPr>
              <a:cxnSpLocks/>
              <a:stCxn id="264" idx="3"/>
              <a:endCxn id="260" idx="1"/>
            </p:cNvCxnSpPr>
            <p:nvPr/>
          </p:nvCxnSpPr>
          <p:spPr>
            <a:xfrm>
              <a:off x="6485085" y="570039"/>
              <a:ext cx="373552" cy="227238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33E55B85-0DC0-89C2-4352-877FA9B9CBF4}"/>
                </a:ext>
              </a:extLst>
            </p:cNvPr>
            <p:cNvSpPr txBox="1"/>
            <p:nvPr/>
          </p:nvSpPr>
          <p:spPr>
            <a:xfrm>
              <a:off x="6453817" y="90120"/>
              <a:ext cx="14927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800" dirty="0"/>
                <a:t>+ Traces/Crashes/Measures</a:t>
              </a:r>
            </a:p>
            <a:p>
              <a:r>
                <a:rPr lang="en-NZ" sz="800" dirty="0"/>
                <a:t>Audits/Usages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43614FB-F9BE-49F3-C0F7-9FF74A2F24AC}"/>
                </a:ext>
              </a:extLst>
            </p:cNvPr>
            <p:cNvSpPr/>
            <p:nvPr/>
          </p:nvSpPr>
          <p:spPr>
            <a:xfrm>
              <a:off x="5445425" y="864717"/>
              <a:ext cx="1039660" cy="3798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Recording API</a:t>
              </a:r>
              <a:endParaRPr lang="en-NZ" sz="1200" dirty="0"/>
            </a:p>
          </p:txBody>
        </p:sp>
        <p:cxnSp>
          <p:nvCxnSpPr>
            <p:cNvPr id="281" name="Straight Arrow Connector 38">
              <a:extLst>
                <a:ext uri="{FF2B5EF4-FFF2-40B4-BE49-F238E27FC236}">
                  <a16:creationId xmlns:a16="http://schemas.microsoft.com/office/drawing/2014/main" id="{CEE99303-E3E8-4070-89F7-4A6B46023D6F}"/>
                </a:ext>
              </a:extLst>
            </p:cNvPr>
            <p:cNvCxnSpPr>
              <a:cxnSpLocks/>
              <a:stCxn id="26" idx="3"/>
              <a:endCxn id="260" idx="1"/>
            </p:cNvCxnSpPr>
            <p:nvPr/>
          </p:nvCxnSpPr>
          <p:spPr>
            <a:xfrm flipV="1">
              <a:off x="6485085" y="797277"/>
              <a:ext cx="373552" cy="257369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41" name="Straight Arrow Connector 38">
            <a:extLst>
              <a:ext uri="{FF2B5EF4-FFF2-40B4-BE49-F238E27FC236}">
                <a16:creationId xmlns:a16="http://schemas.microsoft.com/office/drawing/2014/main" id="{E6623D6C-8E4F-C492-4177-BAFC0DFC10CC}"/>
              </a:ext>
            </a:extLst>
          </p:cNvPr>
          <p:cNvCxnSpPr>
            <a:cxnSpLocks/>
            <a:stCxn id="19" idx="3"/>
            <a:endCxn id="26" idx="1"/>
          </p:cNvCxnSpPr>
          <p:nvPr/>
        </p:nvCxnSpPr>
        <p:spPr>
          <a:xfrm flipV="1">
            <a:off x="3131778" y="1641437"/>
            <a:ext cx="2301964" cy="4255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Straight Arrow Connector 29">
            <a:extLst>
              <a:ext uri="{FF2B5EF4-FFF2-40B4-BE49-F238E27FC236}">
                <a16:creationId xmlns:a16="http://schemas.microsoft.com/office/drawing/2014/main" id="{D253527E-4D96-7836-BDCE-B942CD4E4131}"/>
              </a:ext>
            </a:extLst>
          </p:cNvPr>
          <p:cNvCxnSpPr>
            <a:cxnSpLocks/>
            <a:stCxn id="53" idx="1"/>
            <a:endCxn id="66" idx="3"/>
          </p:cNvCxnSpPr>
          <p:nvPr/>
        </p:nvCxnSpPr>
        <p:spPr>
          <a:xfrm rot="10800000" flipH="1">
            <a:off x="5301996" y="3220026"/>
            <a:ext cx="5816357" cy="2365293"/>
          </a:xfrm>
          <a:prstGeom prst="bentConnector5">
            <a:avLst>
              <a:gd name="adj1" fmla="val -7043"/>
              <a:gd name="adj2" fmla="val -49415"/>
              <a:gd name="adj3" fmla="val 103930"/>
            </a:avLst>
          </a:prstGeom>
          <a:ln w="19050" cap="flat" cmpd="sng" algn="ctr">
            <a:solidFill>
              <a:schemeClr val="dk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9" name="Straight Arrow Connector 29">
            <a:extLst>
              <a:ext uri="{FF2B5EF4-FFF2-40B4-BE49-F238E27FC236}">
                <a16:creationId xmlns:a16="http://schemas.microsoft.com/office/drawing/2014/main" id="{3EC017AA-BD93-8925-1729-39C301932929}"/>
              </a:ext>
            </a:extLst>
          </p:cNvPr>
          <p:cNvCxnSpPr>
            <a:cxnSpLocks/>
            <a:stCxn id="132" idx="1"/>
            <a:endCxn id="53" idx="3"/>
          </p:cNvCxnSpPr>
          <p:nvPr/>
        </p:nvCxnSpPr>
        <p:spPr>
          <a:xfrm rot="10800000" flipV="1">
            <a:off x="6523839" y="4243020"/>
            <a:ext cx="2670162" cy="1342298"/>
          </a:xfrm>
          <a:prstGeom prst="bentConnector3">
            <a:avLst>
              <a:gd name="adj1" fmla="val 9652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Straight Arrow Connector 29">
            <a:extLst>
              <a:ext uri="{FF2B5EF4-FFF2-40B4-BE49-F238E27FC236}">
                <a16:creationId xmlns:a16="http://schemas.microsoft.com/office/drawing/2014/main" id="{668DD861-FCE8-C55C-0E2C-DD55DFDA929C}"/>
              </a:ext>
            </a:extLst>
          </p:cNvPr>
          <p:cNvCxnSpPr>
            <a:cxnSpLocks/>
            <a:stCxn id="102" idx="1"/>
            <a:endCxn id="53" idx="3"/>
          </p:cNvCxnSpPr>
          <p:nvPr/>
        </p:nvCxnSpPr>
        <p:spPr>
          <a:xfrm rot="10800000">
            <a:off x="6523839" y="5585319"/>
            <a:ext cx="3483502" cy="153819"/>
          </a:xfrm>
          <a:prstGeom prst="bentConnector3">
            <a:avLst>
              <a:gd name="adj1" fmla="val 23491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0" name="Straight Arrow Connector 29">
            <a:extLst>
              <a:ext uri="{FF2B5EF4-FFF2-40B4-BE49-F238E27FC236}">
                <a16:creationId xmlns:a16="http://schemas.microsoft.com/office/drawing/2014/main" id="{03149885-B8D0-9C60-4BDF-B4173499ECCA}"/>
              </a:ext>
            </a:extLst>
          </p:cNvPr>
          <p:cNvCxnSpPr>
            <a:cxnSpLocks/>
            <a:stCxn id="2" idx="1"/>
            <a:endCxn id="123" idx="3"/>
          </p:cNvCxnSpPr>
          <p:nvPr/>
        </p:nvCxnSpPr>
        <p:spPr>
          <a:xfrm flipH="1">
            <a:off x="8190776" y="2046924"/>
            <a:ext cx="1003225" cy="2690199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6" name="Straight Arrow Connector 29">
            <a:extLst>
              <a:ext uri="{FF2B5EF4-FFF2-40B4-BE49-F238E27FC236}">
                <a16:creationId xmlns:a16="http://schemas.microsoft.com/office/drawing/2014/main" id="{ED94095D-AB74-930E-400E-F66A9ADEE52D}"/>
              </a:ext>
            </a:extLst>
          </p:cNvPr>
          <p:cNvCxnSpPr>
            <a:cxnSpLocks/>
            <a:stCxn id="2" idx="1"/>
            <a:endCxn id="182" idx="3"/>
          </p:cNvCxnSpPr>
          <p:nvPr/>
        </p:nvCxnSpPr>
        <p:spPr>
          <a:xfrm flipH="1">
            <a:off x="8028571" y="2046924"/>
            <a:ext cx="1165430" cy="1132467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9" name="Straight Arrow Connector 29">
            <a:extLst>
              <a:ext uri="{FF2B5EF4-FFF2-40B4-BE49-F238E27FC236}">
                <a16:creationId xmlns:a16="http://schemas.microsoft.com/office/drawing/2014/main" id="{21B5DBA8-B914-6BD0-2686-C3FA13FA4D4A}"/>
              </a:ext>
            </a:extLst>
          </p:cNvPr>
          <p:cNvCxnSpPr>
            <a:cxnSpLocks/>
            <a:stCxn id="33" idx="3"/>
            <a:endCxn id="182" idx="3"/>
          </p:cNvCxnSpPr>
          <p:nvPr/>
        </p:nvCxnSpPr>
        <p:spPr>
          <a:xfrm flipH="1" flipV="1">
            <a:off x="8028571" y="3179391"/>
            <a:ext cx="858470" cy="40637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6" name="Straight Arrow Connector 29">
            <a:extLst>
              <a:ext uri="{FF2B5EF4-FFF2-40B4-BE49-F238E27FC236}">
                <a16:creationId xmlns:a16="http://schemas.microsoft.com/office/drawing/2014/main" id="{154CA2BD-6BD0-7A6F-DA7F-83DF2251DD5E}"/>
              </a:ext>
            </a:extLst>
          </p:cNvPr>
          <p:cNvCxnSpPr>
            <a:cxnSpLocks/>
            <a:stCxn id="2" idx="1"/>
            <a:endCxn id="260" idx="3"/>
          </p:cNvCxnSpPr>
          <p:nvPr/>
        </p:nvCxnSpPr>
        <p:spPr>
          <a:xfrm flipH="1" flipV="1">
            <a:off x="8016887" y="1384068"/>
            <a:ext cx="1177114" cy="662856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9" name="Straight Arrow Connector 29">
            <a:extLst>
              <a:ext uri="{FF2B5EF4-FFF2-40B4-BE49-F238E27FC236}">
                <a16:creationId xmlns:a16="http://schemas.microsoft.com/office/drawing/2014/main" id="{62E5D350-CDCC-7C85-11EE-E3FBBF601760}"/>
              </a:ext>
            </a:extLst>
          </p:cNvPr>
          <p:cNvCxnSpPr>
            <a:cxnSpLocks/>
            <a:stCxn id="33" idx="3"/>
            <a:endCxn id="260" idx="3"/>
          </p:cNvCxnSpPr>
          <p:nvPr/>
        </p:nvCxnSpPr>
        <p:spPr>
          <a:xfrm flipH="1" flipV="1">
            <a:off x="8016887" y="1384068"/>
            <a:ext cx="870154" cy="1835960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6824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61781B9-3FD6-6F02-EE62-B7149D5FAE8C}"/>
              </a:ext>
            </a:extLst>
          </p:cNvPr>
          <p:cNvGrpSpPr/>
          <p:nvPr/>
        </p:nvGrpSpPr>
        <p:grpSpPr>
          <a:xfrm>
            <a:off x="239557" y="4878562"/>
            <a:ext cx="10863826" cy="1921694"/>
            <a:chOff x="239557" y="4878562"/>
            <a:chExt cx="10863826" cy="192169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E8EF501-8B4C-5085-5756-101EE968BC33}"/>
                </a:ext>
              </a:extLst>
            </p:cNvPr>
            <p:cNvSpPr/>
            <p:nvPr/>
          </p:nvSpPr>
          <p:spPr>
            <a:xfrm>
              <a:off x="7271031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600" dirty="0">
                  <a:solidFill>
                    <a:schemeClr val="bg2">
                      <a:lumMod val="75000"/>
                    </a:schemeClr>
                  </a:solidFill>
                </a:rPr>
                <a:t>Avatars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63081A2-7250-4A01-985D-951F33B29641}"/>
                </a:ext>
              </a:extLst>
            </p:cNvPr>
            <p:cNvSpPr/>
            <p:nvPr/>
          </p:nvSpPr>
          <p:spPr>
            <a:xfrm>
              <a:off x="6116204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Email Delivery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D750834-43CF-974E-1CA7-834FAA5CF9F0}"/>
                </a:ext>
              </a:extLst>
            </p:cNvPr>
            <p:cNvSpPr/>
            <p:nvPr/>
          </p:nvSpPr>
          <p:spPr>
            <a:xfrm>
              <a:off x="4961377" y="4939656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Feature Flags</a:t>
              </a:r>
              <a:endParaRPr lang="en-NZ" sz="5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41AEE63-42B5-711A-A6DD-4B9B3ED47BF6}"/>
                </a:ext>
              </a:extLst>
            </p:cNvPr>
            <p:cNvSpPr/>
            <p:nvPr/>
          </p:nvSpPr>
          <p:spPr>
            <a:xfrm>
              <a:off x="3806550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200" dirty="0">
                  <a:solidFill>
                    <a:schemeClr val="bg2">
                      <a:lumMod val="75000"/>
                    </a:schemeClr>
                  </a:solidFill>
                </a:rPr>
                <a:t>Product Metrics</a:t>
              </a:r>
              <a:endParaRPr lang="en-NZ" sz="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575241A-1B09-FB25-F64B-9349B0D5A51D}"/>
                </a:ext>
              </a:extLst>
            </p:cNvPr>
            <p:cNvSpPr/>
            <p:nvPr/>
          </p:nvSpPr>
          <p:spPr>
            <a:xfrm>
              <a:off x="2651723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Billing Subscriptions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71BB5DF-1E36-BBFC-7F1C-3DBCDF3A3AE4}"/>
                </a:ext>
              </a:extLst>
            </p:cNvPr>
            <p:cNvSpPr/>
            <p:nvPr/>
          </p:nvSpPr>
          <p:spPr>
            <a:xfrm>
              <a:off x="1496896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600" dirty="0">
                  <a:solidFill>
                    <a:schemeClr val="bg2">
                      <a:lumMod val="75000"/>
                    </a:schemeClr>
                  </a:solidFill>
                </a:rPr>
                <a:t>Payments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01FF71A2-9429-C257-C5B1-05481A875387}"/>
                </a:ext>
              </a:extLst>
            </p:cNvPr>
            <p:cNvSpPr/>
            <p:nvPr/>
          </p:nvSpPr>
          <p:spPr>
            <a:xfrm>
              <a:off x="8425859" y="4939656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200" dirty="0">
                  <a:solidFill>
                    <a:schemeClr val="bg2">
                      <a:lumMod val="75000"/>
                    </a:schemeClr>
                  </a:solidFill>
                </a:rPr>
                <a:t>Single Sign On</a:t>
              </a:r>
              <a:endParaRPr lang="en-NZ" sz="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929455AB-A45E-F9AB-4895-C037E89EC033}"/>
                </a:ext>
              </a:extLst>
            </p:cNvPr>
            <p:cNvSpPr/>
            <p:nvPr/>
          </p:nvSpPr>
          <p:spPr>
            <a:xfrm>
              <a:off x="9586329" y="4935101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Auth Provider</a:t>
              </a:r>
              <a:endParaRPr lang="en-NZ" sz="5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50C5D652-E226-8357-17B4-8879FD15027E}"/>
                </a:ext>
              </a:extLst>
            </p:cNvPr>
            <p:cNvSpPr/>
            <p:nvPr/>
          </p:nvSpPr>
          <p:spPr>
            <a:xfrm>
              <a:off x="239557" y="4878562"/>
              <a:ext cx="10863826" cy="1921694"/>
            </a:xfrm>
            <a:prstGeom prst="rect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NZ" sz="1200" dirty="0">
                  <a:solidFill>
                    <a:schemeClr val="tx1"/>
                  </a:solidFill>
                </a:rPr>
                <a:t>3</a:t>
              </a:r>
              <a:r>
                <a:rPr lang="en-NZ" sz="1200" baseline="30000" dirty="0">
                  <a:solidFill>
                    <a:schemeClr val="tx1"/>
                  </a:solidFill>
                </a:rPr>
                <a:t>rd</a:t>
              </a:r>
              <a:r>
                <a:rPr lang="en-NZ" sz="1200" dirty="0">
                  <a:solidFill>
                    <a:schemeClr val="tx1"/>
                  </a:solidFill>
                </a:rPr>
                <a:t> Party </a:t>
              </a:r>
            </a:p>
            <a:p>
              <a:r>
                <a:rPr lang="en-NZ" sz="1200" dirty="0">
                  <a:solidFill>
                    <a:schemeClr val="tx1"/>
                  </a:solidFill>
                </a:rPr>
                <a:t>Integration</a:t>
              </a:r>
            </a:p>
            <a:p>
              <a:r>
                <a:rPr lang="en-NZ" sz="1200" dirty="0">
                  <a:solidFill>
                    <a:schemeClr val="tx1"/>
                  </a:solidFill>
                </a:rPr>
                <a:t>Plugins</a:t>
              </a:r>
            </a:p>
          </p:txBody>
        </p:sp>
        <p:pic>
          <p:nvPicPr>
            <p:cNvPr id="96" name="Picture 95">
              <a:extLst>
                <a:ext uri="{FF2B5EF4-FFF2-40B4-BE49-F238E27FC236}">
                  <a16:creationId xmlns:a16="http://schemas.microsoft.com/office/drawing/2014/main" id="{5348B616-4929-6AA9-A066-D5689E6E43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20400000">
              <a:off x="6219420" y="5789055"/>
              <a:ext cx="918256" cy="24988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97" name="Picture 2" descr="Mixpanel | Attribution Platform - Ematic Solutions">
              <a:extLst>
                <a:ext uri="{FF2B5EF4-FFF2-40B4-BE49-F238E27FC236}">
                  <a16:creationId xmlns:a16="http://schemas.microsoft.com/office/drawing/2014/main" id="{B36DB943-BE3F-CB9E-FEAF-0212A774707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460" t="13489" r="2189" b="10958"/>
            <a:stretch/>
          </p:blipFill>
          <p:spPr bwMode="auto">
            <a:xfrm rot="20400000">
              <a:off x="3884797" y="5440538"/>
              <a:ext cx="940471" cy="26719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98" name="Picture 4">
              <a:extLst>
                <a:ext uri="{FF2B5EF4-FFF2-40B4-BE49-F238E27FC236}">
                  <a16:creationId xmlns:a16="http://schemas.microsoft.com/office/drawing/2014/main" id="{66100BAF-8118-AB15-5DBA-EEB32D088F2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416" b="8972"/>
            <a:stretch/>
          </p:blipFill>
          <p:spPr bwMode="auto">
            <a:xfrm rot="20400000">
              <a:off x="1581624" y="5542724"/>
              <a:ext cx="925046" cy="20833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cxnSp>
          <p:nvCxnSpPr>
            <p:cNvPr id="103" name="Straight Arrow Connector 29">
              <a:extLst>
                <a:ext uri="{FF2B5EF4-FFF2-40B4-BE49-F238E27FC236}">
                  <a16:creationId xmlns:a16="http://schemas.microsoft.com/office/drawing/2014/main" id="{4D7DA10B-5D3B-6252-1260-33D804327284}"/>
                </a:ext>
              </a:extLst>
            </p:cNvPr>
            <p:cNvCxnSpPr>
              <a:cxnSpLocks/>
              <a:stCxn id="98" idx="3"/>
              <a:endCxn id="1034" idx="1"/>
            </p:cNvCxnSpPr>
            <p:nvPr/>
          </p:nvCxnSpPr>
          <p:spPr>
            <a:xfrm>
              <a:off x="2478776" y="5488700"/>
              <a:ext cx="259004" cy="592313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dash"/>
              <a:round/>
              <a:headEnd type="arrow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pic>
          <p:nvPicPr>
            <p:cNvPr id="104" name="Picture 103">
              <a:extLst>
                <a:ext uri="{FF2B5EF4-FFF2-40B4-BE49-F238E27FC236}">
                  <a16:creationId xmlns:a16="http://schemas.microsoft.com/office/drawing/2014/main" id="{2A40A23A-17D4-1989-FAAA-4BEF14335BB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20400000">
              <a:off x="7386688" y="5769234"/>
              <a:ext cx="922731" cy="27172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BDD72F2E-E4DF-58F5-16CD-55D62CC20892}"/>
                </a:ext>
              </a:extLst>
            </p:cNvPr>
            <p:cNvSpPr txBox="1"/>
            <p:nvPr/>
          </p:nvSpPr>
          <p:spPr>
            <a:xfrm rot="16200000">
              <a:off x="2483509" y="5052451"/>
              <a:ext cx="481469" cy="153888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none" lIns="36000" tIns="0" rIns="36000" bIns="0" rtlCol="0" anchor="b" anchorCtr="0">
              <a:spAutoFit/>
            </a:bodyPr>
            <a:lstStyle/>
            <a:p>
              <a:r>
                <a:rPr lang="en-NZ" sz="1000" dirty="0"/>
                <a:t>+Events</a:t>
              </a:r>
            </a:p>
          </p:txBody>
        </p:sp>
        <p:pic>
          <p:nvPicPr>
            <p:cNvPr id="107" name="Picture 106">
              <a:extLst>
                <a:ext uri="{FF2B5EF4-FFF2-40B4-BE49-F238E27FC236}">
                  <a16:creationId xmlns:a16="http://schemas.microsoft.com/office/drawing/2014/main" id="{E2887768-8761-7939-5E27-8D31BEB3E2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1" b="3009"/>
            <a:stretch/>
          </p:blipFill>
          <p:spPr>
            <a:xfrm rot="20400000">
              <a:off x="5060127" y="5779752"/>
              <a:ext cx="916581" cy="25053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10" name="Picture 2" descr="google - Wikipedia">
              <a:extLst>
                <a:ext uri="{FF2B5EF4-FFF2-40B4-BE49-F238E27FC236}">
                  <a16:creationId xmlns:a16="http://schemas.microsoft.com/office/drawing/2014/main" id="{90BB1FC7-D759-849C-FA96-36939AB7454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3973" r="-12631"/>
            <a:stretch/>
          </p:blipFill>
          <p:spPr bwMode="auto">
            <a:xfrm rot="20400000">
              <a:off x="8575461" y="5810312"/>
              <a:ext cx="857550" cy="22812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17" name="Picture 4">
              <a:extLst>
                <a:ext uri="{FF2B5EF4-FFF2-40B4-BE49-F238E27FC236}">
                  <a16:creationId xmlns:a16="http://schemas.microsoft.com/office/drawing/2014/main" id="{EC4DD09D-10B7-08C3-23CB-58DD00A834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00000">
              <a:off x="8508912" y="5522290"/>
              <a:ext cx="990648" cy="20952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12568C92-1AED-029B-5294-261A03CE17DD}"/>
                </a:ext>
              </a:extLst>
            </p:cNvPr>
            <p:cNvSpPr/>
            <p:nvPr/>
          </p:nvSpPr>
          <p:spPr>
            <a:xfrm rot="20400000">
              <a:off x="9674371" y="5230380"/>
              <a:ext cx="926590" cy="228794"/>
            </a:xfrm>
            <a:prstGeom prst="rect">
              <a:avLst/>
            </a:prstGeom>
            <a:solidFill>
              <a:srgbClr val="4472C4"/>
            </a:solidFill>
            <a:ln w="127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AuthN API</a:t>
              </a:r>
              <a:endParaRPr lang="en-NZ" sz="1200" dirty="0">
                <a:solidFill>
                  <a:schemeClr val="bg1"/>
                </a:solidFill>
              </a:endParaRP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AB1E1F31-C38C-A004-4C75-42C7EBBB95BD}"/>
                </a:ext>
              </a:extLst>
            </p:cNvPr>
            <p:cNvSpPr/>
            <p:nvPr/>
          </p:nvSpPr>
          <p:spPr>
            <a:xfrm rot="20400000">
              <a:off x="9691107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5D4728A3-6C1E-4431-8954-EAAE707FE728}"/>
                </a:ext>
              </a:extLst>
            </p:cNvPr>
            <p:cNvSpPr/>
            <p:nvPr/>
          </p:nvSpPr>
          <p:spPr>
            <a:xfrm rot="20400000">
              <a:off x="7395772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24" name="Rectangle 1023">
              <a:extLst>
                <a:ext uri="{FF2B5EF4-FFF2-40B4-BE49-F238E27FC236}">
                  <a16:creationId xmlns:a16="http://schemas.microsoft.com/office/drawing/2014/main" id="{BC77ECE5-3691-7933-9501-4AF6E60FB88F}"/>
                </a:ext>
              </a:extLst>
            </p:cNvPr>
            <p:cNvSpPr/>
            <p:nvPr/>
          </p:nvSpPr>
          <p:spPr>
            <a:xfrm rot="20400000">
              <a:off x="6215253" y="6097598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25" name="Rectangle 1024">
              <a:extLst>
                <a:ext uri="{FF2B5EF4-FFF2-40B4-BE49-F238E27FC236}">
                  <a16:creationId xmlns:a16="http://schemas.microsoft.com/office/drawing/2014/main" id="{BC7A9858-0F1B-DDEB-7D74-EE2E3D606025}"/>
                </a:ext>
              </a:extLst>
            </p:cNvPr>
            <p:cNvSpPr/>
            <p:nvPr/>
          </p:nvSpPr>
          <p:spPr>
            <a:xfrm rot="20400000">
              <a:off x="5055122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26" name="Rectangle 1025">
              <a:extLst>
                <a:ext uri="{FF2B5EF4-FFF2-40B4-BE49-F238E27FC236}">
                  <a16:creationId xmlns:a16="http://schemas.microsoft.com/office/drawing/2014/main" id="{0D74A10E-D846-D58D-C8EA-123CBB18F5FC}"/>
                </a:ext>
              </a:extLst>
            </p:cNvPr>
            <p:cNvSpPr/>
            <p:nvPr/>
          </p:nvSpPr>
          <p:spPr>
            <a:xfrm rot="20400000">
              <a:off x="3891737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27" name="Rectangle 1026">
              <a:extLst>
                <a:ext uri="{FF2B5EF4-FFF2-40B4-BE49-F238E27FC236}">
                  <a16:creationId xmlns:a16="http://schemas.microsoft.com/office/drawing/2014/main" id="{821F4CDD-9744-A888-0A68-99EA6EC32413}"/>
                </a:ext>
              </a:extLst>
            </p:cNvPr>
            <p:cNvSpPr/>
            <p:nvPr/>
          </p:nvSpPr>
          <p:spPr>
            <a:xfrm rot="20400000">
              <a:off x="2744371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28" name="Rectangle 1027">
              <a:extLst>
                <a:ext uri="{FF2B5EF4-FFF2-40B4-BE49-F238E27FC236}">
                  <a16:creationId xmlns:a16="http://schemas.microsoft.com/office/drawing/2014/main" id="{8E5A6FC3-14DB-DB74-D411-C9B3A21FA424}"/>
                </a:ext>
              </a:extLst>
            </p:cNvPr>
            <p:cNvSpPr/>
            <p:nvPr/>
          </p:nvSpPr>
          <p:spPr>
            <a:xfrm rot="20400000">
              <a:off x="1580852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29" name="Rectangle 1028">
              <a:extLst>
                <a:ext uri="{FF2B5EF4-FFF2-40B4-BE49-F238E27FC236}">
                  <a16:creationId xmlns:a16="http://schemas.microsoft.com/office/drawing/2014/main" id="{003CF0CB-FE84-0AD1-9751-B978F726624F}"/>
                </a:ext>
              </a:extLst>
            </p:cNvPr>
            <p:cNvSpPr/>
            <p:nvPr/>
          </p:nvSpPr>
          <p:spPr>
            <a:xfrm rot="20400000">
              <a:off x="8540941" y="6107792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1031" name="Picture 2" descr="Shopify">
              <a:extLst>
                <a:ext uri="{FF2B5EF4-FFF2-40B4-BE49-F238E27FC236}">
                  <a16:creationId xmlns:a16="http://schemas.microsoft.com/office/drawing/2014/main" id="{FFEB0089-A75C-2D95-A8F5-8765A8CE11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00000">
              <a:off x="1571087" y="5826784"/>
              <a:ext cx="946121" cy="20596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2" name="Picture 4">
              <a:extLst>
                <a:ext uri="{FF2B5EF4-FFF2-40B4-BE49-F238E27FC236}">
                  <a16:creationId xmlns:a16="http://schemas.microsoft.com/office/drawing/2014/main" id="{77FE4F77-F49A-FA8C-1DD1-43038E0231B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416" b="8972"/>
            <a:stretch/>
          </p:blipFill>
          <p:spPr bwMode="auto">
            <a:xfrm rot="20400000">
              <a:off x="2745143" y="5507033"/>
              <a:ext cx="925046" cy="20833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3" name="Picture 4" descr="Chargify and Swipesum">
              <a:extLst>
                <a:ext uri="{FF2B5EF4-FFF2-40B4-BE49-F238E27FC236}">
                  <a16:creationId xmlns:a16="http://schemas.microsoft.com/office/drawing/2014/main" id="{187E15A4-DD4A-D490-D1F3-0B9E61B4A74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481" b="21480"/>
            <a:stretch/>
          </p:blipFill>
          <p:spPr bwMode="auto">
            <a:xfrm rot="20400000">
              <a:off x="2692875" y="5208199"/>
              <a:ext cx="1029582" cy="22788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4" name="Picture 6" descr="Chargebee: SaaS for Effective Revenue Growth Management">
              <a:extLst>
                <a:ext uri="{FF2B5EF4-FFF2-40B4-BE49-F238E27FC236}">
                  <a16:creationId xmlns:a16="http://schemas.microsoft.com/office/drawing/2014/main" id="{EF89CB5B-6FEA-B06F-DE66-6A6B70EDAA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15" t="29331" r="8963" b="27615"/>
            <a:stretch/>
          </p:blipFill>
          <p:spPr bwMode="auto">
            <a:xfrm rot="20400000">
              <a:off x="2707624" y="5792672"/>
              <a:ext cx="1000084" cy="23463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5" name="Picture 12" descr="Analyze the impact of personalization in Google Analytics">
              <a:extLst>
                <a:ext uri="{FF2B5EF4-FFF2-40B4-BE49-F238E27FC236}">
                  <a16:creationId xmlns:a16="http://schemas.microsoft.com/office/drawing/2014/main" id="{81516A95-1545-BC74-2960-34B93B6E801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074" t="-1409" r="-5031" b="-4078"/>
            <a:stretch/>
          </p:blipFill>
          <p:spPr bwMode="auto">
            <a:xfrm rot="20400000">
              <a:off x="3972053" y="5105614"/>
              <a:ext cx="765959" cy="25564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7" name="Picture 14" descr="Amplitude Analytics Reviews, Ratings &amp; Features 2023 | Gartner Peer Insights">
              <a:extLst>
                <a:ext uri="{FF2B5EF4-FFF2-40B4-BE49-F238E27FC236}">
                  <a16:creationId xmlns:a16="http://schemas.microsoft.com/office/drawing/2014/main" id="{0E306858-6798-8C4E-EEA2-62550D9F183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393" b="28622"/>
            <a:stretch/>
          </p:blipFill>
          <p:spPr bwMode="auto">
            <a:xfrm rot="20400000">
              <a:off x="3892561" y="5779495"/>
              <a:ext cx="924942" cy="2513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8" name="Picture 16" descr="LaunchDarkly allows customers to automate feature releases with Courier">
              <a:extLst>
                <a:ext uri="{FF2B5EF4-FFF2-40B4-BE49-F238E27FC236}">
                  <a16:creationId xmlns:a16="http://schemas.microsoft.com/office/drawing/2014/main" id="{11AE5844-2BFE-B803-4C78-0ADC400D27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482" b="31324"/>
            <a:stretch/>
          </p:blipFill>
          <p:spPr bwMode="auto">
            <a:xfrm rot="20400000">
              <a:off x="5046345" y="5496017"/>
              <a:ext cx="944145" cy="20722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40" name="Picture 18" descr="Postmark - Our Preferred Transactional Email Provider for WordPress">
              <a:extLst>
                <a:ext uri="{FF2B5EF4-FFF2-40B4-BE49-F238E27FC236}">
                  <a16:creationId xmlns:a16="http://schemas.microsoft.com/office/drawing/2014/main" id="{978D1617-2E42-6E95-923F-885B623E1B4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5">
              <a:clrChange>
                <a:clrFrom>
                  <a:srgbClr val="FFE002"/>
                </a:clrFrom>
                <a:clrTo>
                  <a:srgbClr val="FFE002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105" b="28369"/>
            <a:stretch/>
          </p:blipFill>
          <p:spPr bwMode="auto">
            <a:xfrm rot="20400000">
              <a:off x="6170163" y="5448651"/>
              <a:ext cx="1016770" cy="27061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44" name="Picture 20" descr="How to setup Mailgun for WordPress - AcyMailing Blog">
              <a:extLst>
                <a:ext uri="{FF2B5EF4-FFF2-40B4-BE49-F238E27FC236}">
                  <a16:creationId xmlns:a16="http://schemas.microsoft.com/office/drawing/2014/main" id="{95FBB62B-CCA6-561F-C4A1-32CEEA376FD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323" t="29275" r="19487" b="29494"/>
            <a:stretch/>
          </p:blipFill>
          <p:spPr bwMode="auto">
            <a:xfrm rot="20400000">
              <a:off x="6253877" y="5175754"/>
              <a:ext cx="849344" cy="21363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46" name="Picture 22" descr="Facebook - log in or sign up">
              <a:extLst>
                <a:ext uri="{FF2B5EF4-FFF2-40B4-BE49-F238E27FC236}">
                  <a16:creationId xmlns:a16="http://schemas.microsoft.com/office/drawing/2014/main" id="{0651E690-DC7B-24DA-D624-BC2CD1D83AC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065" b="20642"/>
            <a:stretch/>
          </p:blipFill>
          <p:spPr bwMode="auto">
            <a:xfrm rot="20400000">
              <a:off x="8490137" y="5242807"/>
              <a:ext cx="1003534" cy="20935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47" name="Picture 1046">
              <a:extLst>
                <a:ext uri="{FF2B5EF4-FFF2-40B4-BE49-F238E27FC236}">
                  <a16:creationId xmlns:a16="http://schemas.microsoft.com/office/drawing/2014/main" id="{ABB6A542-0370-1DB4-0B92-ACFCB3B9CB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clrChange>
                <a:clrFrom>
                  <a:srgbClr val="2F64D1"/>
                </a:clrFrom>
                <a:clrTo>
                  <a:srgbClr val="2F64D1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20400000">
              <a:off x="7371776" y="5498193"/>
              <a:ext cx="881617" cy="2028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48" name="Picture 24">
              <a:extLst>
                <a:ext uri="{FF2B5EF4-FFF2-40B4-BE49-F238E27FC236}">
                  <a16:creationId xmlns:a16="http://schemas.microsoft.com/office/drawing/2014/main" id="{E26504F8-F5D7-DEC6-91CC-1DC0280B686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001" r="-13248"/>
            <a:stretch/>
          </p:blipFill>
          <p:spPr bwMode="auto">
            <a:xfrm rot="20400000">
              <a:off x="5095780" y="5226933"/>
              <a:ext cx="824004" cy="20586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51" name="Picture 26" descr="Auth0 Single Sign On | Drupal.org">
              <a:extLst>
                <a:ext uri="{FF2B5EF4-FFF2-40B4-BE49-F238E27FC236}">
                  <a16:creationId xmlns:a16="http://schemas.microsoft.com/office/drawing/2014/main" id="{A8C15814-C481-E34A-5160-70EED91CE52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8856" r="-9198"/>
            <a:stretch/>
          </p:blipFill>
          <p:spPr bwMode="auto">
            <a:xfrm rot="20400000">
              <a:off x="9706018" y="5804365"/>
              <a:ext cx="896769" cy="22439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52" name="Picture 28" descr="Ping Identity - Tech Partners | Cloudflare">
              <a:extLst>
                <a:ext uri="{FF2B5EF4-FFF2-40B4-BE49-F238E27FC236}">
                  <a16:creationId xmlns:a16="http://schemas.microsoft.com/office/drawing/2014/main" id="{17507EF9-E426-FCA4-239C-79F067F3DF2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073" b="21793"/>
            <a:stretch/>
          </p:blipFill>
          <p:spPr bwMode="auto">
            <a:xfrm rot="20400000">
              <a:off x="9649415" y="5530412"/>
              <a:ext cx="987543" cy="19703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CF4DFD2-74EA-ACF9-83A5-84644FF1E9C3}"/>
              </a:ext>
            </a:extLst>
          </p:cNvPr>
          <p:cNvGrpSpPr/>
          <p:nvPr/>
        </p:nvGrpSpPr>
        <p:grpSpPr>
          <a:xfrm>
            <a:off x="1782480" y="2002426"/>
            <a:ext cx="9320903" cy="2814640"/>
            <a:chOff x="2688218" y="2002426"/>
            <a:chExt cx="9320903" cy="281464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BAEA8EE-8769-4D46-8095-C63827A89660}"/>
                </a:ext>
              </a:extLst>
            </p:cNvPr>
            <p:cNvSpPr/>
            <p:nvPr/>
          </p:nvSpPr>
          <p:spPr>
            <a:xfrm>
              <a:off x="3000799" y="2002426"/>
              <a:ext cx="9008322" cy="2814640"/>
            </a:xfrm>
            <a:prstGeom prst="rect">
              <a:avLst/>
            </a:prstGeom>
            <a:solidFill>
              <a:srgbClr val="FF9900">
                <a:alpha val="50000"/>
              </a:srgbClr>
            </a:solidFill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NZ" sz="2000" dirty="0">
                <a:solidFill>
                  <a:schemeClr val="tx1"/>
                </a:solidFill>
              </a:endParaRPr>
            </a:p>
          </p:txBody>
        </p:sp>
        <p:pic>
          <p:nvPicPr>
            <p:cNvPr id="18" name="Picture 2" descr="Amazon Web Services: download vector logo and get Amazon Web Services brand  information and colors.">
              <a:extLst>
                <a:ext uri="{FF2B5EF4-FFF2-40B4-BE49-F238E27FC236}">
                  <a16:creationId xmlns:a16="http://schemas.microsoft.com/office/drawing/2014/main" id="{CDBBA71A-D3E7-2B7F-C1B5-D509DF6199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2443574" y="2484067"/>
              <a:ext cx="1712512" cy="12232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106" name="Straight Arrow Connector 29">
            <a:extLst>
              <a:ext uri="{FF2B5EF4-FFF2-40B4-BE49-F238E27FC236}">
                <a16:creationId xmlns:a16="http://schemas.microsoft.com/office/drawing/2014/main" id="{B5910466-6D88-1235-F064-DA13BCB2DE27}"/>
              </a:ext>
            </a:extLst>
          </p:cNvPr>
          <p:cNvCxnSpPr>
            <a:cxnSpLocks/>
            <a:stCxn id="43" idx="2"/>
            <a:endCxn id="89" idx="2"/>
          </p:cNvCxnSpPr>
          <p:nvPr/>
        </p:nvCxnSpPr>
        <p:spPr>
          <a:xfrm>
            <a:off x="9408949" y="2447823"/>
            <a:ext cx="2578" cy="1903316"/>
          </a:xfrm>
          <a:prstGeom prst="straightConnector1">
            <a:avLst/>
          </a:prstGeom>
          <a:ln w="12700" cap="flat" cmpd="sng" algn="ctr">
            <a:solidFill>
              <a:schemeClr val="accent6">
                <a:lumMod val="75000"/>
              </a:schemeClr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" name="Straight Arrow Connector 29">
            <a:extLst>
              <a:ext uri="{FF2B5EF4-FFF2-40B4-BE49-F238E27FC236}">
                <a16:creationId xmlns:a16="http://schemas.microsoft.com/office/drawing/2014/main" id="{3E69B5C8-CE19-F98F-38EA-BFA0CD505A70}"/>
              </a:ext>
            </a:extLst>
          </p:cNvPr>
          <p:cNvCxnSpPr>
            <a:cxnSpLocks/>
            <a:stCxn id="43" idx="2"/>
            <a:endCxn id="109" idx="0"/>
          </p:cNvCxnSpPr>
          <p:nvPr/>
        </p:nvCxnSpPr>
        <p:spPr>
          <a:xfrm>
            <a:off x="9408949" y="2447823"/>
            <a:ext cx="1123774" cy="1903314"/>
          </a:xfrm>
          <a:prstGeom prst="straightConnector1">
            <a:avLst/>
          </a:prstGeom>
          <a:ln w="12700" cap="flat" cmpd="sng" algn="ctr">
            <a:solidFill>
              <a:schemeClr val="accent6">
                <a:lumMod val="75000"/>
              </a:schemeClr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9" name="Straight Arrow Connector 29">
            <a:extLst>
              <a:ext uri="{FF2B5EF4-FFF2-40B4-BE49-F238E27FC236}">
                <a16:creationId xmlns:a16="http://schemas.microsoft.com/office/drawing/2014/main" id="{3D787191-AC27-7568-1FC7-3A04E6B5E1AC}"/>
              </a:ext>
            </a:extLst>
          </p:cNvPr>
          <p:cNvCxnSpPr>
            <a:cxnSpLocks/>
            <a:stCxn id="43" idx="1"/>
            <a:endCxn id="2" idx="3"/>
          </p:cNvCxnSpPr>
          <p:nvPr/>
        </p:nvCxnSpPr>
        <p:spPr>
          <a:xfrm flipH="1">
            <a:off x="4485005" y="2295411"/>
            <a:ext cx="4387320" cy="1479730"/>
          </a:xfrm>
          <a:prstGeom prst="straightConnector1">
            <a:avLst/>
          </a:prstGeom>
          <a:ln w="12700" cap="flat" cmpd="sng" algn="ctr">
            <a:solidFill>
              <a:schemeClr val="accent6">
                <a:lumMod val="75000"/>
              </a:schemeClr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63" name="Group 62">
            <a:extLst>
              <a:ext uri="{FF2B5EF4-FFF2-40B4-BE49-F238E27FC236}">
                <a16:creationId xmlns:a16="http://schemas.microsoft.com/office/drawing/2014/main" id="{2232F839-F600-4F20-9972-DC3C9DE64692}"/>
              </a:ext>
            </a:extLst>
          </p:cNvPr>
          <p:cNvGrpSpPr/>
          <p:nvPr/>
        </p:nvGrpSpPr>
        <p:grpSpPr>
          <a:xfrm>
            <a:off x="5298391" y="82852"/>
            <a:ext cx="750395" cy="1353781"/>
            <a:chOff x="3782859" y="896787"/>
            <a:chExt cx="750395" cy="1353781"/>
          </a:xfrm>
          <a:solidFill>
            <a:schemeClr val="bg2">
              <a:alpha val="43922"/>
            </a:schemeClr>
          </a:solidFill>
        </p:grpSpPr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26AC7C5B-25AF-402F-89C1-3C13CC6BCA90}"/>
                </a:ext>
              </a:extLst>
            </p:cNvPr>
            <p:cNvSpPr/>
            <p:nvPr/>
          </p:nvSpPr>
          <p:spPr>
            <a:xfrm>
              <a:off x="3785461" y="896787"/>
              <a:ext cx="747793" cy="1353781"/>
            </a:xfrm>
            <a:prstGeom prst="roundRect">
              <a:avLst>
                <a:gd name="adj" fmla="val 17100"/>
              </a:avLst>
            </a:prstGeom>
            <a:grp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Mobile Apps</a:t>
              </a:r>
            </a:p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IOS/Android</a:t>
              </a:r>
              <a:endParaRPr lang="en-NZ" sz="700" dirty="0">
                <a:solidFill>
                  <a:schemeClr val="tx1"/>
                </a:solidFill>
              </a:endParaRPr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3A32C36-CF7C-4E9A-A47E-910E98925428}"/>
                </a:ext>
              </a:extLst>
            </p:cNvPr>
            <p:cNvCxnSpPr/>
            <p:nvPr/>
          </p:nvCxnSpPr>
          <p:spPr>
            <a:xfrm>
              <a:off x="3782859" y="2049651"/>
              <a:ext cx="750395" cy="0"/>
            </a:xfrm>
            <a:prstGeom prst="line">
              <a:avLst/>
            </a:prstGeom>
            <a:grpFill/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018C838-D304-4AA0-8899-629B5C87A97B}"/>
                </a:ext>
              </a:extLst>
            </p:cNvPr>
            <p:cNvSpPr/>
            <p:nvPr/>
          </p:nvSpPr>
          <p:spPr>
            <a:xfrm>
              <a:off x="4061437" y="2062517"/>
              <a:ext cx="158858" cy="158858"/>
            </a:xfrm>
            <a:prstGeom prst="ellipse">
              <a:avLst/>
            </a:prstGeom>
            <a:grp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>
                <a:solidFill>
                  <a:schemeClr val="tx1"/>
                </a:solidFill>
              </a:endParaRPr>
            </a:p>
          </p:txBody>
        </p:sp>
      </p:grp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212304EA-2057-4329-8386-63CE47AE7EB7}"/>
              </a:ext>
            </a:extLst>
          </p:cNvPr>
          <p:cNvSpPr/>
          <p:nvPr/>
        </p:nvSpPr>
        <p:spPr>
          <a:xfrm>
            <a:off x="6848160" y="82536"/>
            <a:ext cx="999895" cy="1353781"/>
          </a:xfrm>
          <a:prstGeom prst="roundRect">
            <a:avLst>
              <a:gd name="adj" fmla="val 8177"/>
            </a:avLst>
          </a:prstGeom>
          <a:solidFill>
            <a:schemeClr val="bg2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3rd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Party API Integrations</a:t>
            </a:r>
            <a:endParaRPr lang="en-NZ" sz="1200" dirty="0">
              <a:solidFill>
                <a:schemeClr val="tx1"/>
              </a:solidFill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A15F141-4A65-1DA5-647B-67CAACC0CE1E}"/>
              </a:ext>
            </a:extLst>
          </p:cNvPr>
          <p:cNvGrpSpPr/>
          <p:nvPr/>
        </p:nvGrpSpPr>
        <p:grpSpPr>
          <a:xfrm>
            <a:off x="2839480" y="57744"/>
            <a:ext cx="1483536" cy="1640909"/>
            <a:chOff x="350729" y="2317762"/>
            <a:chExt cx="1483536" cy="1640909"/>
          </a:xfrm>
        </p:grpSpPr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D076736D-64FC-08B2-ACE4-AFB3B917B333}"/>
                </a:ext>
              </a:extLst>
            </p:cNvPr>
            <p:cNvSpPr/>
            <p:nvPr/>
          </p:nvSpPr>
          <p:spPr>
            <a:xfrm>
              <a:off x="1254451" y="3423388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EF31F507-A3A5-0879-59C4-6B2DF161F519}"/>
                </a:ext>
              </a:extLst>
            </p:cNvPr>
            <p:cNvSpPr/>
            <p:nvPr/>
          </p:nvSpPr>
          <p:spPr>
            <a:xfrm>
              <a:off x="772441" y="3415183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1F52BA5F-22A0-4E37-9B2E-CD7BE871A91C}"/>
                </a:ext>
              </a:extLst>
            </p:cNvPr>
            <p:cNvSpPr/>
            <p:nvPr/>
          </p:nvSpPr>
          <p:spPr>
            <a:xfrm>
              <a:off x="350729" y="2342870"/>
              <a:ext cx="1483536" cy="1325733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Web</a:t>
              </a:r>
              <a:br>
                <a:rPr lang="en-US" sz="1200" dirty="0">
                  <a:solidFill>
                    <a:schemeClr val="tx1"/>
                  </a:solidFill>
                </a:rPr>
              </a:br>
              <a:r>
                <a:rPr lang="en-US" sz="1200" dirty="0">
                  <a:solidFill>
                    <a:schemeClr val="tx1"/>
                  </a:solidFill>
                </a:rPr>
                <a:t>Browsers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126" name="Rectangle: Rounded Corners 125">
              <a:extLst>
                <a:ext uri="{FF2B5EF4-FFF2-40B4-BE49-F238E27FC236}">
                  <a16:creationId xmlns:a16="http://schemas.microsoft.com/office/drawing/2014/main" id="{5203ADBF-36B0-41A5-808E-D7DAF9BF826F}"/>
                </a:ext>
              </a:extLst>
            </p:cNvPr>
            <p:cNvSpPr/>
            <p:nvPr/>
          </p:nvSpPr>
          <p:spPr>
            <a:xfrm>
              <a:off x="675540" y="2959621"/>
              <a:ext cx="857947" cy="619153"/>
            </a:xfrm>
            <a:prstGeom prst="roundRect">
              <a:avLst>
                <a:gd name="adj" fmla="val 9701"/>
              </a:avLst>
            </a:prstGeom>
            <a:solidFill>
              <a:srgbClr val="2B2C2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BE48E9F-D9C9-40D8-92E6-0FB5D1DDB150}"/>
                </a:ext>
              </a:extLst>
            </p:cNvPr>
            <p:cNvSpPr txBox="1"/>
            <p:nvPr/>
          </p:nvSpPr>
          <p:spPr>
            <a:xfrm rot="16200000">
              <a:off x="846371" y="3007412"/>
              <a:ext cx="16409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>
                  <a:solidFill>
                    <a:schemeClr val="bg2">
                      <a:lumMod val="50000"/>
                    </a:schemeClr>
                  </a:solidFill>
                </a:rPr>
                <a:t>Chrome,  Firefox, </a:t>
              </a:r>
              <a:r>
                <a:rPr lang="en-US" sz="1050" dirty="0" err="1">
                  <a:solidFill>
                    <a:schemeClr val="bg2">
                      <a:lumMod val="50000"/>
                    </a:schemeClr>
                  </a:solidFill>
                </a:rPr>
                <a:t>etc</a:t>
              </a:r>
              <a:endParaRPr lang="en-NZ" sz="105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pic>
          <p:nvPicPr>
            <p:cNvPr id="1030" name="Picture 6" descr="What is React JS? | Ironhack Blog">
              <a:extLst>
                <a:ext uri="{FF2B5EF4-FFF2-40B4-BE49-F238E27FC236}">
                  <a16:creationId xmlns:a16="http://schemas.microsoft.com/office/drawing/2014/main" id="{4E73A939-500C-05AB-A146-85C38626F2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3152" y="3124161"/>
              <a:ext cx="725292" cy="3030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91" name="Straight Arrow Connector 29">
            <a:extLst>
              <a:ext uri="{FF2B5EF4-FFF2-40B4-BE49-F238E27FC236}">
                <a16:creationId xmlns:a16="http://schemas.microsoft.com/office/drawing/2014/main" id="{CA0E3A0E-E2D9-A012-7C20-A72902C2AC69}"/>
              </a:ext>
            </a:extLst>
          </p:cNvPr>
          <p:cNvCxnSpPr>
            <a:cxnSpLocks/>
            <a:stCxn id="86" idx="3"/>
            <a:endCxn id="3" idx="3"/>
          </p:cNvCxnSpPr>
          <p:nvPr/>
        </p:nvCxnSpPr>
        <p:spPr>
          <a:xfrm rot="10800000">
            <a:off x="8359010" y="3513183"/>
            <a:ext cx="422051" cy="1037922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9" name="Straight Arrow Connector 38">
            <a:extLst>
              <a:ext uri="{FF2B5EF4-FFF2-40B4-BE49-F238E27FC236}">
                <a16:creationId xmlns:a16="http://schemas.microsoft.com/office/drawing/2014/main" id="{16AA8358-75EE-052F-6D67-CDFCB046DC46}"/>
              </a:ext>
            </a:extLst>
          </p:cNvPr>
          <p:cNvCxnSpPr>
            <a:cxnSpLocks/>
            <a:stCxn id="126" idx="1"/>
            <a:endCxn id="98" idx="0"/>
          </p:cNvCxnSpPr>
          <p:nvPr/>
        </p:nvCxnSpPr>
        <p:spPr>
          <a:xfrm rot="10800000" flipV="1">
            <a:off x="2008519" y="1009180"/>
            <a:ext cx="1155772" cy="4539826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55" name="TextBox 1054">
            <a:extLst>
              <a:ext uri="{FF2B5EF4-FFF2-40B4-BE49-F238E27FC236}">
                <a16:creationId xmlns:a16="http://schemas.microsoft.com/office/drawing/2014/main" id="{283E1D77-6D8C-B9C0-F44C-1DEF8AD3BB5F}"/>
              </a:ext>
            </a:extLst>
          </p:cNvPr>
          <p:cNvSpPr txBox="1"/>
          <p:nvPr/>
        </p:nvSpPr>
        <p:spPr>
          <a:xfrm>
            <a:off x="3217865" y="2148271"/>
            <a:ext cx="4780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JSON</a:t>
            </a:r>
            <a:endParaRPr lang="en-NZ" sz="105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51A4B0B-742D-4FF2-AB30-35E80B97B20E}"/>
              </a:ext>
            </a:extLst>
          </p:cNvPr>
          <p:cNvCxnSpPr>
            <a:cxnSpLocks/>
            <a:endCxn id="10" idx="1"/>
          </p:cNvCxnSpPr>
          <p:nvPr/>
        </p:nvCxnSpPr>
        <p:spPr>
          <a:xfrm rot="16200000" flipH="1">
            <a:off x="3178176" y="1979053"/>
            <a:ext cx="1562884" cy="206266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399CA70-A060-4B70-8511-F58E5877045C}"/>
              </a:ext>
            </a:extLst>
          </p:cNvPr>
          <p:cNvCxnSpPr>
            <a:cxnSpLocks/>
            <a:stCxn id="127" idx="4"/>
            <a:endCxn id="11" idx="1"/>
          </p:cNvCxnSpPr>
          <p:nvPr/>
        </p:nvCxnSpPr>
        <p:spPr>
          <a:xfrm rot="5400000">
            <a:off x="2509825" y="2039471"/>
            <a:ext cx="1562884" cy="8543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Straight Arrow Connector 38">
            <a:extLst>
              <a:ext uri="{FF2B5EF4-FFF2-40B4-BE49-F238E27FC236}">
                <a16:creationId xmlns:a16="http://schemas.microsoft.com/office/drawing/2014/main" id="{5977C817-6F2D-46F1-95D4-88280A372297}"/>
              </a:ext>
            </a:extLst>
          </p:cNvPr>
          <p:cNvCxnSpPr>
            <a:cxnSpLocks/>
            <a:stCxn id="126" idx="2"/>
            <a:endCxn id="56" idx="1"/>
          </p:cNvCxnSpPr>
          <p:nvPr/>
        </p:nvCxnSpPr>
        <p:spPr>
          <a:xfrm rot="16200000" flipH="1">
            <a:off x="2857649" y="2054372"/>
            <a:ext cx="1544873" cy="73640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DA08A5B-CEA6-4501-B565-49E93450C357}"/>
              </a:ext>
            </a:extLst>
          </p:cNvPr>
          <p:cNvCxnSpPr>
            <a:cxnSpLocks/>
            <a:stCxn id="55" idx="2"/>
            <a:endCxn id="53" idx="2"/>
          </p:cNvCxnSpPr>
          <p:nvPr/>
        </p:nvCxnSpPr>
        <p:spPr>
          <a:xfrm>
            <a:off x="5674890" y="1436633"/>
            <a:ext cx="1040178" cy="890761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6" name="Straight Arrow Connector 65">
            <a:extLst>
              <a:ext uri="{FF2B5EF4-FFF2-40B4-BE49-F238E27FC236}">
                <a16:creationId xmlns:a16="http://schemas.microsoft.com/office/drawing/2014/main" id="{7E583BB9-4B97-ACE4-B2B2-4A6857AA9C34}"/>
              </a:ext>
            </a:extLst>
          </p:cNvPr>
          <p:cNvCxnSpPr>
            <a:cxnSpLocks/>
            <a:stCxn id="69" idx="2"/>
            <a:endCxn id="53" idx="0"/>
          </p:cNvCxnSpPr>
          <p:nvPr/>
        </p:nvCxnSpPr>
        <p:spPr>
          <a:xfrm flipH="1">
            <a:off x="6803043" y="1436317"/>
            <a:ext cx="545065" cy="803102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17" name="TextBox 1216">
            <a:extLst>
              <a:ext uri="{FF2B5EF4-FFF2-40B4-BE49-F238E27FC236}">
                <a16:creationId xmlns:a16="http://schemas.microsoft.com/office/drawing/2014/main" id="{E949F42A-A49D-9D54-30A5-0F2AF9AA8E33}"/>
              </a:ext>
            </a:extLst>
          </p:cNvPr>
          <p:cNvSpPr txBox="1"/>
          <p:nvPr/>
        </p:nvSpPr>
        <p:spPr>
          <a:xfrm>
            <a:off x="8526543" y="4179531"/>
            <a:ext cx="11464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" dirty="0"/>
              <a:t>+Emails/Audits/Usages</a:t>
            </a:r>
          </a:p>
        </p:txBody>
      </p:sp>
      <p:cxnSp>
        <p:nvCxnSpPr>
          <p:cNvPr id="70" name="Straight Arrow Connector 29">
            <a:extLst>
              <a:ext uri="{FF2B5EF4-FFF2-40B4-BE49-F238E27FC236}">
                <a16:creationId xmlns:a16="http://schemas.microsoft.com/office/drawing/2014/main" id="{851C2095-F713-4951-80B9-7DE650037746}"/>
              </a:ext>
            </a:extLst>
          </p:cNvPr>
          <p:cNvCxnSpPr>
            <a:cxnSpLocks/>
            <a:stCxn id="112" idx="1"/>
            <a:endCxn id="3" idx="3"/>
          </p:cNvCxnSpPr>
          <p:nvPr/>
        </p:nvCxnSpPr>
        <p:spPr>
          <a:xfrm rot="10800000" flipV="1">
            <a:off x="8359009" y="3346733"/>
            <a:ext cx="418536" cy="166449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Straight Arrow Connector 29">
            <a:extLst>
              <a:ext uri="{FF2B5EF4-FFF2-40B4-BE49-F238E27FC236}">
                <a16:creationId xmlns:a16="http://schemas.microsoft.com/office/drawing/2014/main" id="{F07E4B6B-D255-479C-B90B-FCAC77695863}"/>
              </a:ext>
            </a:extLst>
          </p:cNvPr>
          <p:cNvCxnSpPr>
            <a:cxnSpLocks/>
            <a:stCxn id="111" idx="1"/>
            <a:endCxn id="3" idx="3"/>
          </p:cNvCxnSpPr>
          <p:nvPr/>
        </p:nvCxnSpPr>
        <p:spPr>
          <a:xfrm rot="10800000" flipV="1">
            <a:off x="8359009" y="2791775"/>
            <a:ext cx="418536" cy="721407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16" name="TextBox 1315">
            <a:extLst>
              <a:ext uri="{FF2B5EF4-FFF2-40B4-BE49-F238E27FC236}">
                <a16:creationId xmlns:a16="http://schemas.microsoft.com/office/drawing/2014/main" id="{16EBEA88-F71A-A8EA-9DEE-E009F0D06DA6}"/>
              </a:ext>
            </a:extLst>
          </p:cNvPr>
          <p:cNvSpPr txBox="1"/>
          <p:nvPr/>
        </p:nvSpPr>
        <p:spPr>
          <a:xfrm rot="5400000">
            <a:off x="10553637" y="3716553"/>
            <a:ext cx="16241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/>
              <a:t>+Emails / Usages / Audits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C571AFD-67BD-2CB7-4657-ADFA9623E8B8}"/>
              </a:ext>
            </a:extLst>
          </p:cNvPr>
          <p:cNvGrpSpPr/>
          <p:nvPr/>
        </p:nvGrpSpPr>
        <p:grpSpPr>
          <a:xfrm>
            <a:off x="2844096" y="2862345"/>
            <a:ext cx="1640909" cy="1825592"/>
            <a:chOff x="3749834" y="2862345"/>
            <a:chExt cx="1640909" cy="1825592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979FA3E0-B6D8-0556-107B-35385444F0D1}"/>
                </a:ext>
              </a:extLst>
            </p:cNvPr>
            <p:cNvGrpSpPr/>
            <p:nvPr/>
          </p:nvGrpSpPr>
          <p:grpSpPr>
            <a:xfrm>
              <a:off x="3749834" y="2862345"/>
              <a:ext cx="1640909" cy="1825592"/>
              <a:chOff x="2698105" y="3204588"/>
              <a:chExt cx="1640909" cy="1825592"/>
            </a:xfrm>
          </p:grpSpPr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22D0A4C4-2426-4AF2-AD8F-F95EFF6E0024}"/>
                  </a:ext>
                </a:extLst>
              </p:cNvPr>
              <p:cNvSpPr/>
              <p:nvPr/>
            </p:nvSpPr>
            <p:spPr>
              <a:xfrm>
                <a:off x="2698105" y="3204588"/>
                <a:ext cx="1640909" cy="1825592"/>
              </a:xfrm>
              <a:prstGeom prst="roundRect">
                <a:avLst>
                  <a:gd name="adj" fmla="val 5101"/>
                </a:avLst>
              </a:prstGeom>
              <a:solidFill>
                <a:srgbClr val="FA7E14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    Backend</a:t>
                </a:r>
              </a:p>
              <a:p>
                <a:r>
                  <a:rPr lang="en-US" sz="1200" dirty="0"/>
                  <a:t>               4FrontEnd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DEFF57D-C769-4C2F-B980-C00D75C9D487}"/>
                  </a:ext>
                </a:extLst>
              </p:cNvPr>
              <p:cNvSpPr/>
              <p:nvPr/>
            </p:nvSpPr>
            <p:spPr>
              <a:xfrm rot="5400000">
                <a:off x="3396930" y="3521132"/>
                <a:ext cx="1039660" cy="409138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CSS,JS,HTML</a:t>
                </a:r>
                <a:endParaRPr lang="en-NZ" sz="1100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B660F30-5AB5-4A32-BACB-62D8BF91F3CE}"/>
                  </a:ext>
                </a:extLst>
              </p:cNvPr>
              <p:cNvSpPr/>
              <p:nvPr/>
            </p:nvSpPr>
            <p:spPr>
              <a:xfrm rot="5400000">
                <a:off x="2582730" y="3493838"/>
                <a:ext cx="1039660" cy="463726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AuthN API</a:t>
                </a:r>
                <a:endParaRPr lang="en-NZ" sz="1200" dirty="0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4D911064-AD93-48F2-9B2E-1D800EBC7E84}"/>
                  </a:ext>
                </a:extLst>
              </p:cNvPr>
              <p:cNvSpPr/>
              <p:nvPr/>
            </p:nvSpPr>
            <p:spPr>
              <a:xfrm rot="5400000">
                <a:off x="3001084" y="3535773"/>
                <a:ext cx="1039660" cy="37985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Reverse Proxy</a:t>
                </a:r>
                <a:endParaRPr lang="en-NZ" sz="1200" dirty="0"/>
              </a:p>
            </p:txBody>
          </p:sp>
        </p:grpSp>
        <p:pic>
          <p:nvPicPr>
            <p:cNvPr id="29" name="Picture 4" descr="Aws Lambda Vector Logo - Download Free SVG Icon | Worldvectorlogo">
              <a:extLst>
                <a:ext uri="{FF2B5EF4-FFF2-40B4-BE49-F238E27FC236}">
                  <a16:creationId xmlns:a16="http://schemas.microsoft.com/office/drawing/2014/main" id="{11BC8145-A791-B7CE-B81A-6728D2A757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09733" y="4176473"/>
              <a:ext cx="396942" cy="4058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9AA6F1C-470A-D7EF-3AE5-95FA151B6A28}"/>
              </a:ext>
            </a:extLst>
          </p:cNvPr>
          <p:cNvGrpSpPr/>
          <p:nvPr/>
        </p:nvGrpSpPr>
        <p:grpSpPr>
          <a:xfrm>
            <a:off x="5146017" y="2239419"/>
            <a:ext cx="3212992" cy="2454639"/>
            <a:chOff x="6051755" y="2239419"/>
            <a:chExt cx="3212992" cy="2454639"/>
          </a:xfrm>
        </p:grpSpPr>
        <p:grpSp>
          <p:nvGrpSpPr>
            <p:cNvPr id="1116" name="Group 1115">
              <a:extLst>
                <a:ext uri="{FF2B5EF4-FFF2-40B4-BE49-F238E27FC236}">
                  <a16:creationId xmlns:a16="http://schemas.microsoft.com/office/drawing/2014/main" id="{35C19940-940A-A1A0-8DB5-FE35D35F6577}"/>
                </a:ext>
              </a:extLst>
            </p:cNvPr>
            <p:cNvGrpSpPr/>
            <p:nvPr/>
          </p:nvGrpSpPr>
          <p:grpSpPr>
            <a:xfrm>
              <a:off x="6051755" y="2239419"/>
              <a:ext cx="3212992" cy="2454639"/>
              <a:chOff x="6385557" y="1575627"/>
              <a:chExt cx="3212992" cy="2454639"/>
            </a:xfrm>
          </p:grpSpPr>
          <p:sp>
            <p:nvSpPr>
              <p:cNvPr id="1049" name="Oval 1048">
                <a:extLst>
                  <a:ext uri="{FF2B5EF4-FFF2-40B4-BE49-F238E27FC236}">
                    <a16:creationId xmlns:a16="http://schemas.microsoft.com/office/drawing/2014/main" id="{410C30EB-4ADA-89FD-15B7-BF7F008DA1F5}"/>
                  </a:ext>
                </a:extLst>
              </p:cNvPr>
              <p:cNvSpPr/>
              <p:nvPr/>
            </p:nvSpPr>
            <p:spPr>
              <a:xfrm>
                <a:off x="7870866" y="1644358"/>
                <a:ext cx="227313" cy="227313"/>
              </a:xfrm>
              <a:prstGeom prst="ellips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61C2E7D4-D996-FB5C-BA2F-7A14D9325855}"/>
                  </a:ext>
                </a:extLst>
              </p:cNvPr>
              <p:cNvSpPr/>
              <p:nvPr/>
            </p:nvSpPr>
            <p:spPr>
              <a:xfrm>
                <a:off x="7833372" y="2052207"/>
                <a:ext cx="175950" cy="175950"/>
              </a:xfrm>
              <a:prstGeom prst="ellipse">
                <a:avLst/>
              </a:prstGeom>
              <a:solidFill>
                <a:srgbClr val="0078D7"/>
              </a:solidFill>
              <a:ln>
                <a:solidFill>
                  <a:srgbClr val="0078D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7473CE81-DD1B-2B5A-8654-54F889646FE0}"/>
                  </a:ext>
                </a:extLst>
              </p:cNvPr>
              <p:cNvSpPr/>
              <p:nvPr/>
            </p:nvSpPr>
            <p:spPr>
              <a:xfrm>
                <a:off x="6390891" y="2888111"/>
                <a:ext cx="175950" cy="17595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A7D40E5A-83F0-BB2A-061D-366EC6EFE931}"/>
                  </a:ext>
                </a:extLst>
              </p:cNvPr>
              <p:cNvSpPr/>
              <p:nvPr/>
            </p:nvSpPr>
            <p:spPr>
              <a:xfrm>
                <a:off x="6397527" y="3455086"/>
                <a:ext cx="175950" cy="17595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0CF88265-2857-4675-9232-BD2B84E9E536}"/>
                  </a:ext>
                </a:extLst>
              </p:cNvPr>
              <p:cNvSpPr/>
              <p:nvPr/>
            </p:nvSpPr>
            <p:spPr>
              <a:xfrm>
                <a:off x="6385557" y="1668515"/>
                <a:ext cx="3212992" cy="2361751"/>
              </a:xfrm>
              <a:prstGeom prst="roundRect">
                <a:avLst>
                  <a:gd name="adj" fmla="val 4576"/>
                </a:avLst>
              </a:prstGeom>
              <a:solidFill>
                <a:srgbClr val="FA7E14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</a:t>
                </a:r>
                <a:r>
                  <a:rPr lang="en-US" sz="1200" dirty="0" err="1"/>
                  <a:t>BackEnd</a:t>
                </a:r>
                <a:r>
                  <a:rPr lang="en-US" sz="1200" dirty="0"/>
                  <a:t> API</a:t>
                </a:r>
              </a:p>
              <a:p>
                <a:r>
                  <a:rPr lang="en-US" sz="800" dirty="0"/>
                  <a:t>                      (</a:t>
                </a:r>
                <a:r>
                  <a:rPr lang="en-US" sz="800" dirty="0">
                    <a:solidFill>
                      <a:schemeClr val="bg1">
                        <a:lumMod val="85000"/>
                      </a:schemeClr>
                    </a:solidFill>
                    <a:latin typeface="Simplified Arabic Fixed" panose="02070309020205020404" pitchFamily="49" charset="-78"/>
                    <a:cs typeface="Simplified Arabic Fixed" panose="02070309020205020404" pitchFamily="49" charset="-78"/>
                  </a:rPr>
                  <a:t>Modular Monolith</a:t>
                </a:r>
                <a:r>
                  <a:rPr lang="en-US" sz="800" dirty="0"/>
                  <a:t>)</a:t>
                </a:r>
                <a:endParaRPr lang="en-NZ" dirty="0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66ED815D-E7F7-6E65-52B7-2778D1CF4873}"/>
                  </a:ext>
                </a:extLst>
              </p:cNvPr>
              <p:cNvSpPr/>
              <p:nvPr/>
            </p:nvSpPr>
            <p:spPr>
              <a:xfrm>
                <a:off x="7954608" y="1575627"/>
                <a:ext cx="175950" cy="17595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EEFDF9C-F183-4E96-90CA-DEAE06BB9382}"/>
                  </a:ext>
                </a:extLst>
              </p:cNvPr>
              <p:cNvSpPr/>
              <p:nvPr/>
            </p:nvSpPr>
            <p:spPr>
              <a:xfrm rot="5400000">
                <a:off x="6148670" y="2452453"/>
                <a:ext cx="1237773" cy="59363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  Product Specific APIs</a:t>
                </a:r>
                <a:endParaRPr lang="en-NZ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FAF7121-EDDA-4DCF-8AB1-ADCA48651E99}"/>
                  </a:ext>
                </a:extLst>
              </p:cNvPr>
              <p:cNvSpPr/>
              <p:nvPr/>
            </p:nvSpPr>
            <p:spPr>
              <a:xfrm rot="5400000">
                <a:off x="6914468" y="2600854"/>
                <a:ext cx="1237772" cy="296833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Subscription</a:t>
                </a:r>
                <a:r>
                  <a:rPr lang="en-US" sz="1200" dirty="0"/>
                  <a:t> </a:t>
                </a:r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API</a:t>
                </a:r>
                <a:endParaRPr lang="en-NZ" sz="12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F0E7A885-C86F-47E1-9893-E63DEDC0EEAF}"/>
                  </a:ext>
                </a:extLst>
              </p:cNvPr>
              <p:cNvSpPr/>
              <p:nvPr/>
            </p:nvSpPr>
            <p:spPr>
              <a:xfrm rot="5400000">
                <a:off x="7215035" y="2600854"/>
                <a:ext cx="1237772" cy="296833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Profile API</a:t>
                </a:r>
                <a:endParaRPr lang="en-NZ" sz="12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4DCC080-DF09-416A-924D-2B614F317884}"/>
                  </a:ext>
                </a:extLst>
              </p:cNvPr>
              <p:cNvSpPr/>
              <p:nvPr/>
            </p:nvSpPr>
            <p:spPr>
              <a:xfrm rot="5400000">
                <a:off x="7542111" y="2572633"/>
                <a:ext cx="1237772" cy="353274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bg2">
                        <a:lumMod val="25000"/>
                      </a:schemeClr>
                    </a:solidFill>
                  </a:rPr>
                  <a:t>EndUser</a:t>
                </a:r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 API</a:t>
                </a:r>
                <a:endParaRPr lang="en-NZ" sz="12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7323949-A812-47EC-A589-01F361E0AB6B}"/>
                  </a:ext>
                </a:extLst>
              </p:cNvPr>
              <p:cNvSpPr/>
              <p:nvPr/>
            </p:nvSpPr>
            <p:spPr>
              <a:xfrm rot="5400000">
                <a:off x="8682650" y="2525712"/>
                <a:ext cx="1236528" cy="445873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Ancillary API</a:t>
                </a:r>
                <a:endParaRPr lang="en-NZ" sz="12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51891B7E-0E51-466C-96CF-29970B10EFA1}"/>
                  </a:ext>
                </a:extLst>
              </p:cNvPr>
              <p:cNvSpPr/>
              <p:nvPr/>
            </p:nvSpPr>
            <p:spPr>
              <a:xfrm rot="5400000">
                <a:off x="6602651" y="2592108"/>
                <a:ext cx="1237679" cy="314232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AuthN API</a:t>
                </a:r>
                <a:endParaRPr lang="en-NZ" sz="12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D0FD1454-E5E9-4812-868B-99F448ED04B0}"/>
                  </a:ext>
                </a:extLst>
              </p:cNvPr>
              <p:cNvSpPr/>
              <p:nvPr/>
            </p:nvSpPr>
            <p:spPr>
              <a:xfrm rot="16200000">
                <a:off x="7763947" y="370393"/>
                <a:ext cx="467847" cy="3054263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r>
                  <a:rPr lang="en-US" dirty="0"/>
                  <a:t>API Gateway</a:t>
                </a:r>
                <a:endParaRPr lang="en-NZ" dirty="0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44C5CFFB-1FA6-24C4-6C25-D1488EFC8C22}"/>
                  </a:ext>
                </a:extLst>
              </p:cNvPr>
              <p:cNvSpPr/>
              <p:nvPr/>
            </p:nvSpPr>
            <p:spPr>
              <a:xfrm rot="5400000">
                <a:off x="7904921" y="2566490"/>
                <a:ext cx="1237680" cy="365469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Organization  API</a:t>
                </a:r>
                <a:endParaRPr lang="en-NZ" sz="12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105" name="Rectangle 1104">
                <a:extLst>
                  <a:ext uri="{FF2B5EF4-FFF2-40B4-BE49-F238E27FC236}">
                    <a16:creationId xmlns:a16="http://schemas.microsoft.com/office/drawing/2014/main" id="{DB3464EC-EFA8-DB75-4DB6-B95D7AF41B6A}"/>
                  </a:ext>
                </a:extLst>
              </p:cNvPr>
              <p:cNvSpPr/>
              <p:nvPr/>
            </p:nvSpPr>
            <p:spPr>
              <a:xfrm rot="5400000">
                <a:off x="8272457" y="2566490"/>
                <a:ext cx="1237680" cy="365469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Image API</a:t>
                </a:r>
                <a:endParaRPr lang="en-NZ" sz="12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  <p:pic>
          <p:nvPicPr>
            <p:cNvPr id="31" name="Picture 4" descr="Aws Lambda Vector Logo - Download Free SVG Icon | Worldvectorlogo">
              <a:extLst>
                <a:ext uri="{FF2B5EF4-FFF2-40B4-BE49-F238E27FC236}">
                  <a16:creationId xmlns:a16="http://schemas.microsoft.com/office/drawing/2014/main" id="{C74D0166-A9FF-7A0A-1BF7-87471A0E71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7472" y="4198917"/>
              <a:ext cx="396942" cy="4058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5BD7101-4650-48C8-B739-FACCCFD8F40A}"/>
              </a:ext>
            </a:extLst>
          </p:cNvPr>
          <p:cNvCxnSpPr>
            <a:cxnSpLocks/>
            <a:stCxn id="56" idx="3"/>
            <a:endCxn id="53" idx="1"/>
          </p:cNvCxnSpPr>
          <p:nvPr/>
        </p:nvCxnSpPr>
        <p:spPr>
          <a:xfrm rot="5400000" flipH="1" flipV="1">
            <a:off x="4384818" y="1547273"/>
            <a:ext cx="1638103" cy="3073930"/>
          </a:xfrm>
          <a:prstGeom prst="bentConnector5">
            <a:avLst>
              <a:gd name="adj1" fmla="val -21321"/>
              <a:gd name="adj2" fmla="val 39444"/>
              <a:gd name="adj3" fmla="val 111629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6F0DD28-A134-4C59-BBCA-3C72EA3ACF6A}"/>
              </a:ext>
            </a:extLst>
          </p:cNvPr>
          <p:cNvCxnSpPr>
            <a:cxnSpLocks/>
            <a:stCxn id="11" idx="3"/>
            <a:endCxn id="23" idx="1"/>
          </p:cNvCxnSpPr>
          <p:nvPr/>
        </p:nvCxnSpPr>
        <p:spPr>
          <a:xfrm rot="5400000" flipH="1" flipV="1">
            <a:off x="4060695" y="1982033"/>
            <a:ext cx="1109111" cy="2733400"/>
          </a:xfrm>
          <a:prstGeom prst="bentConnector5">
            <a:avLst>
              <a:gd name="adj1" fmla="val -20611"/>
              <a:gd name="adj2" fmla="val 48189"/>
              <a:gd name="adj3" fmla="val 120611"/>
            </a:avLst>
          </a:prstGeom>
          <a:ln w="1905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Arrow Connector 29">
            <a:extLst>
              <a:ext uri="{FF2B5EF4-FFF2-40B4-BE49-F238E27FC236}">
                <a16:creationId xmlns:a16="http://schemas.microsoft.com/office/drawing/2014/main" id="{C3A3AF8E-D814-8C67-469E-CF0847F5F098}"/>
              </a:ext>
            </a:extLst>
          </p:cNvPr>
          <p:cNvCxnSpPr>
            <a:cxnSpLocks/>
            <a:stCxn id="13" idx="1"/>
            <a:endCxn id="106" idx="3"/>
          </p:cNvCxnSpPr>
          <p:nvPr/>
        </p:nvCxnSpPr>
        <p:spPr>
          <a:xfrm rot="16200000" flipH="1" flipV="1">
            <a:off x="3461787" y="2056634"/>
            <a:ext cx="2094484" cy="3569570"/>
          </a:xfrm>
          <a:prstGeom prst="bentConnector3">
            <a:avLst>
              <a:gd name="adj1" fmla="val -17254"/>
            </a:avLst>
          </a:prstGeom>
          <a:ln w="19050" cap="flat" cmpd="sng" algn="ctr">
            <a:solidFill>
              <a:schemeClr val="tx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E5DF524C-2D62-ED2B-EF78-96E444D53599}"/>
              </a:ext>
            </a:extLst>
          </p:cNvPr>
          <p:cNvSpPr/>
          <p:nvPr/>
        </p:nvSpPr>
        <p:spPr>
          <a:xfrm>
            <a:off x="8777545" y="2086730"/>
            <a:ext cx="2234828" cy="4092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APMs</a:t>
            </a:r>
          </a:p>
          <a:p>
            <a:pPr algn="r"/>
            <a:r>
              <a:rPr lang="en-NZ" sz="700" dirty="0">
                <a:solidFill>
                  <a:schemeClr val="bg2">
                    <a:lumMod val="75000"/>
                  </a:schemeClr>
                </a:solidFill>
              </a:rPr>
              <a:t>(Logs, Crashes, Metrics)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53DB9256-4EC2-C755-0B85-EDB325A67548}"/>
              </a:ext>
            </a:extLst>
          </p:cNvPr>
          <p:cNvSpPr/>
          <p:nvPr/>
        </p:nvSpPr>
        <p:spPr>
          <a:xfrm>
            <a:off x="8777545" y="2533772"/>
            <a:ext cx="2234828" cy="5160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Events</a:t>
            </a:r>
          </a:p>
          <a:p>
            <a:pPr algn="r"/>
            <a:r>
              <a:rPr lang="en-NZ" sz="700" dirty="0">
                <a:solidFill>
                  <a:schemeClr val="bg2">
                    <a:lumMod val="75000"/>
                  </a:schemeClr>
                </a:solidFill>
              </a:rPr>
              <a:t>(Events)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B65FA058-4230-98AA-0216-28819E31BFD6}"/>
              </a:ext>
            </a:extLst>
          </p:cNvPr>
          <p:cNvSpPr/>
          <p:nvPr/>
        </p:nvSpPr>
        <p:spPr>
          <a:xfrm>
            <a:off x="8777545" y="3088730"/>
            <a:ext cx="2234828" cy="5160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Data</a:t>
            </a:r>
          </a:p>
          <a:p>
            <a:pPr algn="r"/>
            <a:r>
              <a:rPr lang="en-NZ" sz="800" dirty="0">
                <a:solidFill>
                  <a:schemeClr val="bg2">
                    <a:lumMod val="75000"/>
                  </a:schemeClr>
                </a:solidFill>
              </a:rPr>
              <a:t>(State)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3C9327B-2749-DCBC-15E8-921DEF260EB9}"/>
              </a:ext>
            </a:extLst>
          </p:cNvPr>
          <p:cNvSpPr/>
          <p:nvPr/>
        </p:nvSpPr>
        <p:spPr>
          <a:xfrm>
            <a:off x="8777545" y="3645850"/>
            <a:ext cx="2234828" cy="5160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Blobs</a:t>
            </a:r>
          </a:p>
          <a:p>
            <a:pPr algn="r"/>
            <a:r>
              <a:rPr lang="en-NZ" sz="700" dirty="0">
                <a:solidFill>
                  <a:schemeClr val="bg2">
                    <a:lumMod val="75000"/>
                  </a:schemeClr>
                </a:solidFill>
              </a:rPr>
              <a:t>(Images, Binaries)</a:t>
            </a:r>
          </a:p>
        </p:txBody>
      </p:sp>
      <p:grpSp>
        <p:nvGrpSpPr>
          <p:cNvPr id="1041" name="Group 1040">
            <a:extLst>
              <a:ext uri="{FF2B5EF4-FFF2-40B4-BE49-F238E27FC236}">
                <a16:creationId xmlns:a16="http://schemas.microsoft.com/office/drawing/2014/main" id="{3358B364-F9E1-44AF-DA4A-07D8C2634EE0}"/>
              </a:ext>
            </a:extLst>
          </p:cNvPr>
          <p:cNvGrpSpPr/>
          <p:nvPr/>
        </p:nvGrpSpPr>
        <p:grpSpPr>
          <a:xfrm>
            <a:off x="9730293" y="3115975"/>
            <a:ext cx="516948" cy="456681"/>
            <a:chOff x="9530501" y="3113794"/>
            <a:chExt cx="516948" cy="456681"/>
          </a:xfrm>
        </p:grpSpPr>
        <p:sp>
          <p:nvSpPr>
            <p:cNvPr id="1042" name="Cylinder 1041">
              <a:extLst>
                <a:ext uri="{FF2B5EF4-FFF2-40B4-BE49-F238E27FC236}">
                  <a16:creationId xmlns:a16="http://schemas.microsoft.com/office/drawing/2014/main" id="{8C9BF05B-6561-F34B-F742-B30C8FC2C2AC}"/>
                </a:ext>
              </a:extLst>
            </p:cNvPr>
            <p:cNvSpPr/>
            <p:nvPr/>
          </p:nvSpPr>
          <p:spPr>
            <a:xfrm>
              <a:off x="9530501" y="3113794"/>
              <a:ext cx="516948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74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Redis</a:t>
              </a:r>
              <a:endParaRPr lang="en-NZ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043" name="Picture 4" descr="Redis · GitHub">
              <a:extLst>
                <a:ext uri="{FF2B5EF4-FFF2-40B4-BE49-F238E27FC236}">
                  <a16:creationId xmlns:a16="http://schemas.microsoft.com/office/drawing/2014/main" id="{96F15540-1B01-2340-ED61-75C47A920A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42317" y="3236806"/>
              <a:ext cx="219764" cy="2197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45" name="Cylinder 1044">
            <a:extLst>
              <a:ext uri="{FF2B5EF4-FFF2-40B4-BE49-F238E27FC236}">
                <a16:creationId xmlns:a16="http://schemas.microsoft.com/office/drawing/2014/main" id="{A1A989A7-1812-03B0-DD5C-0100EAA4A157}"/>
              </a:ext>
            </a:extLst>
          </p:cNvPr>
          <p:cNvSpPr/>
          <p:nvPr/>
        </p:nvSpPr>
        <p:spPr>
          <a:xfrm>
            <a:off x="9371291" y="3672958"/>
            <a:ext cx="516948" cy="456681"/>
          </a:xfrm>
          <a:prstGeom prst="can">
            <a:avLst/>
          </a:prstGeom>
          <a:solidFill>
            <a:schemeClr val="bg1">
              <a:lumMod val="65000"/>
            </a:schemeClr>
          </a:solidFill>
          <a:ln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/>
          <a:p>
            <a:pPr algn="r"/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</a:t>
            </a:r>
          </a:p>
          <a:p>
            <a:pPr algn="r"/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Lake</a:t>
            </a:r>
            <a:endParaRPr lang="en-NZ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056" name="Straight Arrow Connector 29">
            <a:extLst>
              <a:ext uri="{FF2B5EF4-FFF2-40B4-BE49-F238E27FC236}">
                <a16:creationId xmlns:a16="http://schemas.microsoft.com/office/drawing/2014/main" id="{4EC5DBEB-E50B-DFE5-DDDE-A76CA5AC2BF0}"/>
              </a:ext>
            </a:extLst>
          </p:cNvPr>
          <p:cNvCxnSpPr>
            <a:cxnSpLocks/>
            <a:stCxn id="113" idx="1"/>
            <a:endCxn id="3" idx="3"/>
          </p:cNvCxnSpPr>
          <p:nvPr/>
        </p:nvCxnSpPr>
        <p:spPr>
          <a:xfrm rot="10800000">
            <a:off x="8359009" y="3513184"/>
            <a:ext cx="418536" cy="39067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59" name="Straight Arrow Connector 29">
            <a:extLst>
              <a:ext uri="{FF2B5EF4-FFF2-40B4-BE49-F238E27FC236}">
                <a16:creationId xmlns:a16="http://schemas.microsoft.com/office/drawing/2014/main" id="{6E0D5552-C490-95FB-336A-31630896A2BC}"/>
              </a:ext>
            </a:extLst>
          </p:cNvPr>
          <p:cNvCxnSpPr>
            <a:cxnSpLocks/>
            <a:stCxn id="76" idx="1"/>
            <a:endCxn id="3" idx="3"/>
          </p:cNvCxnSpPr>
          <p:nvPr/>
        </p:nvCxnSpPr>
        <p:spPr>
          <a:xfrm rot="10800000" flipV="1">
            <a:off x="8359009" y="2291371"/>
            <a:ext cx="418536" cy="122181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097" name="Group 1096">
            <a:extLst>
              <a:ext uri="{FF2B5EF4-FFF2-40B4-BE49-F238E27FC236}">
                <a16:creationId xmlns:a16="http://schemas.microsoft.com/office/drawing/2014/main" id="{5BF11416-348C-7293-CD62-7A7ED75CBE32}"/>
              </a:ext>
            </a:extLst>
          </p:cNvPr>
          <p:cNvGrpSpPr/>
          <p:nvPr/>
        </p:nvGrpSpPr>
        <p:grpSpPr>
          <a:xfrm>
            <a:off x="8872325" y="2142999"/>
            <a:ext cx="1073247" cy="304824"/>
            <a:chOff x="8868697" y="1695584"/>
            <a:chExt cx="1073247" cy="304824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206C0A55-CE59-6CA6-3B28-9ACEFE74BDE8}"/>
                </a:ext>
              </a:extLst>
            </p:cNvPr>
            <p:cNvSpPr/>
            <p:nvPr/>
          </p:nvSpPr>
          <p:spPr>
            <a:xfrm>
              <a:off x="8868697" y="1695584"/>
              <a:ext cx="1073247" cy="304824"/>
            </a:xfrm>
            <a:prstGeom prst="roundRect">
              <a:avLst>
                <a:gd name="adj" fmla="val 4751"/>
              </a:avLst>
            </a:prstGeom>
            <a:solidFill>
              <a:srgbClr val="43572B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NZ" sz="1000" dirty="0"/>
                <a:t>CloudWatch</a:t>
              </a:r>
              <a:endParaRPr lang="en-NZ" sz="1600" dirty="0"/>
            </a:p>
          </p:txBody>
        </p:sp>
        <p:pic>
          <p:nvPicPr>
            <p:cNvPr id="27" name="Picture 8" descr="What is AWS CloudWatch?">
              <a:extLst>
                <a:ext uri="{FF2B5EF4-FFF2-40B4-BE49-F238E27FC236}">
                  <a16:creationId xmlns:a16="http://schemas.microsoft.com/office/drawing/2014/main" id="{4D4B4AE6-38D1-BECB-FF17-BE8E159C73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93255" y="1737400"/>
              <a:ext cx="236354" cy="236354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20" name="Straight Arrow Connector 29">
            <a:extLst>
              <a:ext uri="{FF2B5EF4-FFF2-40B4-BE49-F238E27FC236}">
                <a16:creationId xmlns:a16="http://schemas.microsoft.com/office/drawing/2014/main" id="{45B51305-540C-90BB-62CC-B4C43EAB71D3}"/>
              </a:ext>
            </a:extLst>
          </p:cNvPr>
          <p:cNvCxnSpPr>
            <a:cxnSpLocks/>
            <a:stCxn id="43" idx="1"/>
            <a:endCxn id="126" idx="3"/>
          </p:cNvCxnSpPr>
          <p:nvPr/>
        </p:nvCxnSpPr>
        <p:spPr>
          <a:xfrm flipH="1" flipV="1">
            <a:off x="4022238" y="1009180"/>
            <a:ext cx="4850087" cy="1286231"/>
          </a:xfrm>
          <a:prstGeom prst="straightConnector1">
            <a:avLst/>
          </a:prstGeom>
          <a:ln w="12700" cap="flat" cmpd="sng" algn="ctr">
            <a:solidFill>
              <a:schemeClr val="accent6">
                <a:lumMod val="75000"/>
              </a:schemeClr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32" name="Straight Arrow Connector 29">
            <a:extLst>
              <a:ext uri="{FF2B5EF4-FFF2-40B4-BE49-F238E27FC236}">
                <a16:creationId xmlns:a16="http://schemas.microsoft.com/office/drawing/2014/main" id="{C83D361B-B069-62E8-79D7-4ED751FF3041}"/>
              </a:ext>
            </a:extLst>
          </p:cNvPr>
          <p:cNvCxnSpPr>
            <a:cxnSpLocks/>
            <a:stCxn id="43" idx="1"/>
            <a:endCxn id="55" idx="3"/>
          </p:cNvCxnSpPr>
          <p:nvPr/>
        </p:nvCxnSpPr>
        <p:spPr>
          <a:xfrm flipH="1" flipV="1">
            <a:off x="6048786" y="759743"/>
            <a:ext cx="2823539" cy="1535668"/>
          </a:xfrm>
          <a:prstGeom prst="straightConnector1">
            <a:avLst/>
          </a:prstGeom>
          <a:ln w="12700" cap="flat" cmpd="sng" algn="ctr">
            <a:solidFill>
              <a:schemeClr val="accent6">
                <a:lumMod val="75000"/>
              </a:schemeClr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099" name="Group 1098">
            <a:extLst>
              <a:ext uri="{FF2B5EF4-FFF2-40B4-BE49-F238E27FC236}">
                <a16:creationId xmlns:a16="http://schemas.microsoft.com/office/drawing/2014/main" id="{0C3689B3-76C8-79F3-0A27-192C4BE97F69}"/>
              </a:ext>
            </a:extLst>
          </p:cNvPr>
          <p:cNvGrpSpPr/>
          <p:nvPr/>
        </p:nvGrpSpPr>
        <p:grpSpPr>
          <a:xfrm>
            <a:off x="8781059" y="4344282"/>
            <a:ext cx="1242435" cy="406788"/>
            <a:chOff x="8781059" y="4344282"/>
            <a:chExt cx="1242435" cy="406788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86C71A25-8180-A0DD-30A2-4C398A0E2A64}"/>
                </a:ext>
              </a:extLst>
            </p:cNvPr>
            <p:cNvGrpSpPr/>
            <p:nvPr/>
          </p:nvGrpSpPr>
          <p:grpSpPr>
            <a:xfrm>
              <a:off x="8781059" y="4344282"/>
              <a:ext cx="1242435" cy="406788"/>
              <a:chOff x="7656619" y="5506371"/>
              <a:chExt cx="1591766" cy="517641"/>
            </a:xfrm>
          </p:grpSpPr>
          <p:sp>
            <p:nvSpPr>
              <p:cNvPr id="86" name="Cylinder 85">
                <a:extLst>
                  <a:ext uri="{FF2B5EF4-FFF2-40B4-BE49-F238E27FC236}">
                    <a16:creationId xmlns:a16="http://schemas.microsoft.com/office/drawing/2014/main" id="{7D6FC9F1-AD86-5D30-9552-116886BDE75D}"/>
                  </a:ext>
                </a:extLst>
              </p:cNvPr>
              <p:cNvSpPr/>
              <p:nvPr/>
            </p:nvSpPr>
            <p:spPr>
              <a:xfrm rot="5400000">
                <a:off x="7543882" y="5627835"/>
                <a:ext cx="508914" cy="283439"/>
              </a:xfrm>
              <a:prstGeom prst="can">
                <a:avLst/>
              </a:prstGeom>
              <a:solidFill>
                <a:srgbClr val="B912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87" name="Cylinder 86">
                <a:extLst>
                  <a:ext uri="{FF2B5EF4-FFF2-40B4-BE49-F238E27FC236}">
                    <a16:creationId xmlns:a16="http://schemas.microsoft.com/office/drawing/2014/main" id="{2FB15120-0261-1CBD-45F6-75752C46C4A4}"/>
                  </a:ext>
                </a:extLst>
              </p:cNvPr>
              <p:cNvSpPr/>
              <p:nvPr/>
            </p:nvSpPr>
            <p:spPr>
              <a:xfrm rot="5400000">
                <a:off x="7872894" y="5627831"/>
                <a:ext cx="508913" cy="283439"/>
              </a:xfrm>
              <a:prstGeom prst="can">
                <a:avLst/>
              </a:prstGeom>
              <a:solidFill>
                <a:srgbClr val="B912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89" name="Cylinder 88">
                <a:extLst>
                  <a:ext uri="{FF2B5EF4-FFF2-40B4-BE49-F238E27FC236}">
                    <a16:creationId xmlns:a16="http://schemas.microsoft.com/office/drawing/2014/main" id="{8B972B99-E0C3-1D0F-B0AB-C9E4345489AD}"/>
                  </a:ext>
                </a:extLst>
              </p:cNvPr>
              <p:cNvSpPr/>
              <p:nvPr/>
            </p:nvSpPr>
            <p:spPr>
              <a:xfrm rot="5400000">
                <a:off x="8209897" y="5627834"/>
                <a:ext cx="508913" cy="283439"/>
              </a:xfrm>
              <a:prstGeom prst="can">
                <a:avLst/>
              </a:prstGeom>
              <a:solidFill>
                <a:srgbClr val="FA488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00" name="Cylinder 99">
                <a:extLst>
                  <a:ext uri="{FF2B5EF4-FFF2-40B4-BE49-F238E27FC236}">
                    <a16:creationId xmlns:a16="http://schemas.microsoft.com/office/drawing/2014/main" id="{575553D6-8A9C-7F51-C8D9-B4D28508A168}"/>
                  </a:ext>
                </a:extLst>
              </p:cNvPr>
              <p:cNvSpPr/>
              <p:nvPr/>
            </p:nvSpPr>
            <p:spPr>
              <a:xfrm rot="5400000">
                <a:off x="8519833" y="5627834"/>
                <a:ext cx="508912" cy="283439"/>
              </a:xfrm>
              <a:prstGeom prst="can">
                <a:avLst/>
              </a:prstGeom>
              <a:solidFill>
                <a:srgbClr val="FA488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01" name="Cylinder 100">
                <a:extLst>
                  <a:ext uri="{FF2B5EF4-FFF2-40B4-BE49-F238E27FC236}">
                    <a16:creationId xmlns:a16="http://schemas.microsoft.com/office/drawing/2014/main" id="{54959AE3-260E-4E28-4669-9BA5495ABDB6}"/>
                  </a:ext>
                </a:extLst>
              </p:cNvPr>
              <p:cNvSpPr/>
              <p:nvPr/>
            </p:nvSpPr>
            <p:spPr>
              <a:xfrm rot="5400000">
                <a:off x="8852209" y="5619108"/>
                <a:ext cx="508913" cy="283439"/>
              </a:xfrm>
              <a:prstGeom prst="can">
                <a:avLst/>
              </a:prstGeom>
              <a:solidFill>
                <a:srgbClr val="FA488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0A6630EA-9350-4B25-AD7C-DC831CB2885B}"/>
                  </a:ext>
                </a:extLst>
              </p:cNvPr>
              <p:cNvSpPr txBox="1"/>
              <p:nvPr/>
            </p:nvSpPr>
            <p:spPr>
              <a:xfrm>
                <a:off x="8369951" y="5576118"/>
                <a:ext cx="852979" cy="352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</a:rPr>
                  <a:t>SQS</a:t>
                </a:r>
                <a:endParaRPr lang="en-NZ" sz="1200" dirty="0"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</a:endParaRPr>
              </a:p>
            </p:txBody>
          </p:sp>
        </p:grpSp>
        <p:pic>
          <p:nvPicPr>
            <p:cNvPr id="1098" name="Picture 6" descr="Amazon SQS Component | Prismatic Docs">
              <a:extLst>
                <a:ext uri="{FF2B5EF4-FFF2-40B4-BE49-F238E27FC236}">
                  <a16:creationId xmlns:a16="http://schemas.microsoft.com/office/drawing/2014/main" id="{A921B19E-0FCE-7ED6-E627-6BDD2E5621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53240" y="4420912"/>
              <a:ext cx="277872" cy="2778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01" name="Group 1100">
            <a:extLst>
              <a:ext uri="{FF2B5EF4-FFF2-40B4-BE49-F238E27FC236}">
                <a16:creationId xmlns:a16="http://schemas.microsoft.com/office/drawing/2014/main" id="{DCB95001-F146-FB43-F4CF-2BC634C0EBC1}"/>
              </a:ext>
            </a:extLst>
          </p:cNvPr>
          <p:cNvGrpSpPr/>
          <p:nvPr/>
        </p:nvGrpSpPr>
        <p:grpSpPr>
          <a:xfrm>
            <a:off x="10053073" y="4351137"/>
            <a:ext cx="959300" cy="399929"/>
            <a:chOff x="10053073" y="4351137"/>
            <a:chExt cx="959300" cy="399929"/>
          </a:xfrm>
        </p:grpSpPr>
        <p:sp>
          <p:nvSpPr>
            <p:cNvPr id="109" name="Rectangle: Rounded Corners 108">
              <a:extLst>
                <a:ext uri="{FF2B5EF4-FFF2-40B4-BE49-F238E27FC236}">
                  <a16:creationId xmlns:a16="http://schemas.microsoft.com/office/drawing/2014/main" id="{A7D2C2DA-51C4-7200-20F0-D8D3B752CC2C}"/>
                </a:ext>
              </a:extLst>
            </p:cNvPr>
            <p:cNvSpPr/>
            <p:nvPr/>
          </p:nvSpPr>
          <p:spPr>
            <a:xfrm>
              <a:off x="10053073" y="4351137"/>
              <a:ext cx="959300" cy="399929"/>
            </a:xfrm>
            <a:prstGeom prst="roundRect">
              <a:avLst>
                <a:gd name="adj" fmla="val 6468"/>
              </a:avLst>
            </a:prstGeom>
            <a:solidFill>
              <a:srgbClr val="FA7E14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>
                  <a:solidFill>
                    <a:schemeClr val="tx1"/>
                  </a:solidFill>
                </a:rPr>
                <a:t>Lambdas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1100" name="Picture 4" descr="Aws Lambda Vector Logo - Download Free SVG Icon | Worldvectorlogo">
              <a:extLst>
                <a:ext uri="{FF2B5EF4-FFF2-40B4-BE49-F238E27FC236}">
                  <a16:creationId xmlns:a16="http://schemas.microsoft.com/office/drawing/2014/main" id="{9ECF36B1-4DCF-3AA1-76AE-E7A4BF1647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98482" y="4428928"/>
              <a:ext cx="227723" cy="2328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09" name="Group 1108">
            <a:extLst>
              <a:ext uri="{FF2B5EF4-FFF2-40B4-BE49-F238E27FC236}">
                <a16:creationId xmlns:a16="http://schemas.microsoft.com/office/drawing/2014/main" id="{6F16677E-0573-AC3E-F0E4-A60FA3393C24}"/>
              </a:ext>
            </a:extLst>
          </p:cNvPr>
          <p:cNvGrpSpPr/>
          <p:nvPr/>
        </p:nvGrpSpPr>
        <p:grpSpPr>
          <a:xfrm>
            <a:off x="9729693" y="2564635"/>
            <a:ext cx="516948" cy="456681"/>
            <a:chOff x="9530501" y="2551706"/>
            <a:chExt cx="516948" cy="456681"/>
          </a:xfrm>
        </p:grpSpPr>
        <p:sp>
          <p:nvSpPr>
            <p:cNvPr id="1110" name="Cylinder 1109">
              <a:extLst>
                <a:ext uri="{FF2B5EF4-FFF2-40B4-BE49-F238E27FC236}">
                  <a16:creationId xmlns:a16="http://schemas.microsoft.com/office/drawing/2014/main" id="{65A7D89F-323A-FDD4-4B4F-97ED500EB482}"/>
                </a:ext>
              </a:extLst>
            </p:cNvPr>
            <p:cNvSpPr/>
            <p:nvPr/>
          </p:nvSpPr>
          <p:spPr>
            <a:xfrm>
              <a:off x="9530501" y="2551706"/>
              <a:ext cx="516948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6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Event Store</a:t>
              </a:r>
              <a:endParaRPr lang="en-NZ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111" name="Picture 2" descr="Event Store · GitHub">
              <a:extLst>
                <a:ext uri="{FF2B5EF4-FFF2-40B4-BE49-F238E27FC236}">
                  <a16:creationId xmlns:a16="http://schemas.microsoft.com/office/drawing/2014/main" id="{74DDCA0B-7191-2C32-64C3-9D85FB727B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52683" y="2714563"/>
              <a:ext cx="193697" cy="1936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15" name="Group 1114">
            <a:extLst>
              <a:ext uri="{FF2B5EF4-FFF2-40B4-BE49-F238E27FC236}">
                <a16:creationId xmlns:a16="http://schemas.microsoft.com/office/drawing/2014/main" id="{2CC29C2B-983D-C396-057D-F491BCF94C78}"/>
              </a:ext>
            </a:extLst>
          </p:cNvPr>
          <p:cNvGrpSpPr/>
          <p:nvPr/>
        </p:nvGrpSpPr>
        <p:grpSpPr>
          <a:xfrm>
            <a:off x="8813773" y="2558797"/>
            <a:ext cx="421342" cy="456681"/>
            <a:chOff x="8813773" y="2558797"/>
            <a:chExt cx="421342" cy="456681"/>
          </a:xfrm>
        </p:grpSpPr>
        <p:sp>
          <p:nvSpPr>
            <p:cNvPr id="122" name="Cylinder 121">
              <a:extLst>
                <a:ext uri="{FF2B5EF4-FFF2-40B4-BE49-F238E27FC236}">
                  <a16:creationId xmlns:a16="http://schemas.microsoft.com/office/drawing/2014/main" id="{6AFE9301-3D57-584B-4ABD-52904897CFAE}"/>
                </a:ext>
              </a:extLst>
            </p:cNvPr>
            <p:cNvSpPr/>
            <p:nvPr/>
          </p:nvSpPr>
          <p:spPr>
            <a:xfrm>
              <a:off x="8813773" y="2558797"/>
              <a:ext cx="421342" cy="456681"/>
            </a:xfrm>
            <a:prstGeom prst="can">
              <a:avLst/>
            </a:prstGeom>
            <a:solidFill>
              <a:srgbClr val="2E73B8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/>
                  </a:solidFill>
                </a:rPr>
                <a:t>RDS</a:t>
              </a:r>
              <a:endParaRPr lang="en-NZ" sz="900" dirty="0">
                <a:solidFill>
                  <a:schemeClr val="tx1"/>
                </a:solidFill>
              </a:endParaRPr>
            </a:p>
          </p:txBody>
        </p:sp>
        <p:pic>
          <p:nvPicPr>
            <p:cNvPr id="1112" name="Picture 1111">
              <a:extLst>
                <a:ext uri="{FF2B5EF4-FFF2-40B4-BE49-F238E27FC236}">
                  <a16:creationId xmlns:a16="http://schemas.microsoft.com/office/drawing/2014/main" id="{9EFAE5AC-9C92-8F31-C122-2584B31AAD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 flipH="1">
              <a:off x="8840009" y="2693076"/>
              <a:ext cx="171180" cy="188122"/>
            </a:xfrm>
            <a:prstGeom prst="rect">
              <a:avLst/>
            </a:prstGeom>
          </p:spPr>
        </p:pic>
      </p:grpSp>
      <p:grpSp>
        <p:nvGrpSpPr>
          <p:cNvPr id="1117" name="Group 1116">
            <a:extLst>
              <a:ext uri="{FF2B5EF4-FFF2-40B4-BE49-F238E27FC236}">
                <a16:creationId xmlns:a16="http://schemas.microsoft.com/office/drawing/2014/main" id="{8E233CB8-5E4B-8131-C9C3-CE8F7E9F445A}"/>
              </a:ext>
            </a:extLst>
          </p:cNvPr>
          <p:cNvGrpSpPr/>
          <p:nvPr/>
        </p:nvGrpSpPr>
        <p:grpSpPr>
          <a:xfrm>
            <a:off x="9234888" y="2563772"/>
            <a:ext cx="452146" cy="456681"/>
            <a:chOff x="9234888" y="2563772"/>
            <a:chExt cx="452146" cy="456681"/>
          </a:xfrm>
        </p:grpSpPr>
        <p:sp>
          <p:nvSpPr>
            <p:cNvPr id="1039" name="Cylinder 1038">
              <a:extLst>
                <a:ext uri="{FF2B5EF4-FFF2-40B4-BE49-F238E27FC236}">
                  <a16:creationId xmlns:a16="http://schemas.microsoft.com/office/drawing/2014/main" id="{96193535-A3EE-CF0B-BB06-17A6C6662840}"/>
                </a:ext>
              </a:extLst>
            </p:cNvPr>
            <p:cNvSpPr/>
            <p:nvPr/>
          </p:nvSpPr>
          <p:spPr>
            <a:xfrm>
              <a:off x="9265692" y="2563772"/>
              <a:ext cx="421342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Dyna</a:t>
              </a:r>
            </a:p>
            <a:p>
              <a:pPr algn="r"/>
              <a:r>
                <a:rPr lang="en-US" sz="7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moDB</a:t>
              </a:r>
              <a:endParaRPr lang="en-NZ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2050" name="Picture 2" descr="Amazon DynamoDB - Wikipedia">
              <a:extLst>
                <a:ext uri="{FF2B5EF4-FFF2-40B4-BE49-F238E27FC236}">
                  <a16:creationId xmlns:a16="http://schemas.microsoft.com/office/drawing/2014/main" id="{2EA6B658-78F1-F774-6166-27AA0232B4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34888" y="2674937"/>
              <a:ext cx="260774" cy="2362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18" name="Group 1117">
            <a:extLst>
              <a:ext uri="{FF2B5EF4-FFF2-40B4-BE49-F238E27FC236}">
                <a16:creationId xmlns:a16="http://schemas.microsoft.com/office/drawing/2014/main" id="{DF7DEA09-C846-B0E4-F929-75F39BAB64D7}"/>
              </a:ext>
            </a:extLst>
          </p:cNvPr>
          <p:cNvGrpSpPr/>
          <p:nvPr/>
        </p:nvGrpSpPr>
        <p:grpSpPr>
          <a:xfrm>
            <a:off x="8813546" y="3111476"/>
            <a:ext cx="421342" cy="456681"/>
            <a:chOff x="8813773" y="2558797"/>
            <a:chExt cx="421342" cy="456681"/>
          </a:xfrm>
        </p:grpSpPr>
        <p:sp>
          <p:nvSpPr>
            <p:cNvPr id="1119" name="Cylinder 1118">
              <a:extLst>
                <a:ext uri="{FF2B5EF4-FFF2-40B4-BE49-F238E27FC236}">
                  <a16:creationId xmlns:a16="http://schemas.microsoft.com/office/drawing/2014/main" id="{DB6DD3AB-435F-D5AB-12CD-9CC97B96E7A7}"/>
                </a:ext>
              </a:extLst>
            </p:cNvPr>
            <p:cNvSpPr/>
            <p:nvPr/>
          </p:nvSpPr>
          <p:spPr>
            <a:xfrm>
              <a:off x="8813773" y="2558797"/>
              <a:ext cx="421342" cy="456681"/>
            </a:xfrm>
            <a:prstGeom prst="can">
              <a:avLst/>
            </a:prstGeom>
            <a:solidFill>
              <a:srgbClr val="2E73B8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/>
                  </a:solidFill>
                </a:rPr>
                <a:t>RDS</a:t>
              </a:r>
              <a:endParaRPr lang="en-NZ" sz="900" dirty="0">
                <a:solidFill>
                  <a:schemeClr val="tx1"/>
                </a:solidFill>
              </a:endParaRPr>
            </a:p>
          </p:txBody>
        </p:sp>
        <p:pic>
          <p:nvPicPr>
            <p:cNvPr id="1120" name="Picture 1119">
              <a:extLst>
                <a:ext uri="{FF2B5EF4-FFF2-40B4-BE49-F238E27FC236}">
                  <a16:creationId xmlns:a16="http://schemas.microsoft.com/office/drawing/2014/main" id="{A66ACBB6-C46A-E63C-3D27-2EA9168EC7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 flipH="1">
              <a:off x="8840009" y="2693076"/>
              <a:ext cx="171180" cy="188122"/>
            </a:xfrm>
            <a:prstGeom prst="rect">
              <a:avLst/>
            </a:prstGeom>
          </p:spPr>
        </p:pic>
      </p:grpSp>
      <p:grpSp>
        <p:nvGrpSpPr>
          <p:cNvPr id="1121" name="Group 1120">
            <a:extLst>
              <a:ext uri="{FF2B5EF4-FFF2-40B4-BE49-F238E27FC236}">
                <a16:creationId xmlns:a16="http://schemas.microsoft.com/office/drawing/2014/main" id="{CC0DB004-E86E-7A1B-FF47-E704F04CF198}"/>
              </a:ext>
            </a:extLst>
          </p:cNvPr>
          <p:cNvGrpSpPr/>
          <p:nvPr/>
        </p:nvGrpSpPr>
        <p:grpSpPr>
          <a:xfrm>
            <a:off x="9234661" y="3116451"/>
            <a:ext cx="452146" cy="456681"/>
            <a:chOff x="9234888" y="2563772"/>
            <a:chExt cx="452146" cy="456681"/>
          </a:xfrm>
        </p:grpSpPr>
        <p:sp>
          <p:nvSpPr>
            <p:cNvPr id="1122" name="Cylinder 1121">
              <a:extLst>
                <a:ext uri="{FF2B5EF4-FFF2-40B4-BE49-F238E27FC236}">
                  <a16:creationId xmlns:a16="http://schemas.microsoft.com/office/drawing/2014/main" id="{DEB5E946-2764-7031-9D81-F56E8A30B01D}"/>
                </a:ext>
              </a:extLst>
            </p:cNvPr>
            <p:cNvSpPr/>
            <p:nvPr/>
          </p:nvSpPr>
          <p:spPr>
            <a:xfrm>
              <a:off x="9265692" y="2563772"/>
              <a:ext cx="421342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Dyna</a:t>
              </a:r>
            </a:p>
            <a:p>
              <a:pPr algn="r"/>
              <a:r>
                <a:rPr lang="en-US" sz="7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moDB</a:t>
              </a:r>
              <a:endParaRPr lang="en-NZ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123" name="Picture 2" descr="Amazon DynamoDB - Wikipedia">
              <a:extLst>
                <a:ext uri="{FF2B5EF4-FFF2-40B4-BE49-F238E27FC236}">
                  <a16:creationId xmlns:a16="http://schemas.microsoft.com/office/drawing/2014/main" id="{DFAF126B-5237-6963-F398-BD01B6AB94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34888" y="2674937"/>
              <a:ext cx="260774" cy="2362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25" name="Group 1124">
            <a:extLst>
              <a:ext uri="{FF2B5EF4-FFF2-40B4-BE49-F238E27FC236}">
                <a16:creationId xmlns:a16="http://schemas.microsoft.com/office/drawing/2014/main" id="{E877FD24-691E-791E-5459-C50AEDABDD08}"/>
              </a:ext>
            </a:extLst>
          </p:cNvPr>
          <p:cNvGrpSpPr/>
          <p:nvPr/>
        </p:nvGrpSpPr>
        <p:grpSpPr>
          <a:xfrm>
            <a:off x="8813440" y="3669676"/>
            <a:ext cx="516948" cy="456681"/>
            <a:chOff x="8813440" y="3669676"/>
            <a:chExt cx="516948" cy="456681"/>
          </a:xfrm>
        </p:grpSpPr>
        <p:sp>
          <p:nvSpPr>
            <p:cNvPr id="1036" name="Cylinder 1035">
              <a:extLst>
                <a:ext uri="{FF2B5EF4-FFF2-40B4-BE49-F238E27FC236}">
                  <a16:creationId xmlns:a16="http://schemas.microsoft.com/office/drawing/2014/main" id="{E539467B-293C-3ACE-B8E0-C6D32DBD299A}"/>
                </a:ext>
              </a:extLst>
            </p:cNvPr>
            <p:cNvSpPr/>
            <p:nvPr/>
          </p:nvSpPr>
          <p:spPr>
            <a:xfrm>
              <a:off x="8813440" y="3669676"/>
              <a:ext cx="516948" cy="456681"/>
            </a:xfrm>
            <a:prstGeom prst="can">
              <a:avLst/>
            </a:prstGeom>
            <a:solidFill>
              <a:srgbClr val="E2544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/>
                  </a:solidFill>
                </a:rPr>
                <a:t>S3 </a:t>
              </a:r>
              <a:r>
                <a:rPr lang="en-US" sz="700" dirty="0">
                  <a:solidFill>
                    <a:schemeClr val="tx1"/>
                  </a:solidFill>
                </a:rPr>
                <a:t>Buckets</a:t>
              </a:r>
              <a:endParaRPr lang="en-NZ" sz="900" dirty="0">
                <a:solidFill>
                  <a:schemeClr val="tx1"/>
                </a:solidFill>
              </a:endParaRPr>
            </a:p>
          </p:txBody>
        </p:sp>
        <p:pic>
          <p:nvPicPr>
            <p:cNvPr id="1124" name="Picture 12">
              <a:extLst>
                <a:ext uri="{FF2B5EF4-FFF2-40B4-BE49-F238E27FC236}">
                  <a16:creationId xmlns:a16="http://schemas.microsoft.com/office/drawing/2014/main" id="{7D88899B-78CE-2BE4-3E4E-5A3AC87F2E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51359" y="3794224"/>
              <a:ext cx="138915" cy="1666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2" name="Picture 4" descr="Build your next-generation applications with AWS web services | GainInsights">
            <a:extLst>
              <a:ext uri="{FF2B5EF4-FFF2-40B4-BE49-F238E27FC236}">
                <a16:creationId xmlns:a16="http://schemas.microsoft.com/office/drawing/2014/main" id="{A858C408-9CDD-32B2-A4EF-CF3AA7E48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0856" y="3810107"/>
            <a:ext cx="183279" cy="183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4" name="Straight Arrow Connector 29">
            <a:extLst>
              <a:ext uri="{FF2B5EF4-FFF2-40B4-BE49-F238E27FC236}">
                <a16:creationId xmlns:a16="http://schemas.microsoft.com/office/drawing/2014/main" id="{0D4C409C-AD00-4B91-9D76-ADDF89072338}"/>
              </a:ext>
            </a:extLst>
          </p:cNvPr>
          <p:cNvCxnSpPr>
            <a:cxnSpLocks/>
            <a:stCxn id="16" idx="1"/>
            <a:endCxn id="109" idx="3"/>
          </p:cNvCxnSpPr>
          <p:nvPr/>
        </p:nvCxnSpPr>
        <p:spPr>
          <a:xfrm rot="16200000" flipH="1">
            <a:off x="8658410" y="2197140"/>
            <a:ext cx="1756925" cy="2950999"/>
          </a:xfrm>
          <a:prstGeom prst="bentConnector4">
            <a:avLst>
              <a:gd name="adj1" fmla="val -51772"/>
              <a:gd name="adj2" fmla="val 107747"/>
            </a:avLst>
          </a:prstGeom>
          <a:ln w="19050" cap="flat" cmpd="sng" algn="ctr">
            <a:solidFill>
              <a:schemeClr val="dk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36" name="Rectangle 1135">
            <a:extLst>
              <a:ext uri="{FF2B5EF4-FFF2-40B4-BE49-F238E27FC236}">
                <a16:creationId xmlns:a16="http://schemas.microsoft.com/office/drawing/2014/main" id="{5EE2EB56-EF0C-3EF1-0493-24DFBC9960D9}"/>
              </a:ext>
            </a:extLst>
          </p:cNvPr>
          <p:cNvSpPr/>
          <p:nvPr/>
        </p:nvSpPr>
        <p:spPr>
          <a:xfrm>
            <a:off x="8482881" y="1009179"/>
            <a:ext cx="2567754" cy="3780451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3</a:t>
            </a:r>
            <a:r>
              <a:rPr lang="en-NZ" sz="1200" baseline="30000" dirty="0">
                <a:solidFill>
                  <a:schemeClr val="tx1"/>
                </a:solidFill>
              </a:rPr>
              <a:t>rd</a:t>
            </a:r>
            <a:r>
              <a:rPr lang="en-NZ" sz="1200" dirty="0">
                <a:solidFill>
                  <a:schemeClr val="tx1"/>
                </a:solidFill>
              </a:rPr>
              <a:t> Party </a:t>
            </a:r>
          </a:p>
          <a:p>
            <a:pPr algn="ctr"/>
            <a:r>
              <a:rPr lang="en-NZ" sz="1200" dirty="0">
                <a:solidFill>
                  <a:schemeClr val="tx1"/>
                </a:solidFill>
              </a:rPr>
              <a:t>Infrastructure</a:t>
            </a:r>
          </a:p>
          <a:p>
            <a:pPr algn="ctr"/>
            <a:r>
              <a:rPr lang="en-NZ" sz="1200" dirty="0">
                <a:solidFill>
                  <a:schemeClr val="tx1"/>
                </a:solidFill>
              </a:rPr>
              <a:t>Plugins</a:t>
            </a:r>
          </a:p>
        </p:txBody>
      </p:sp>
      <p:cxnSp>
        <p:nvCxnSpPr>
          <p:cNvPr id="59" name="Straight Arrow Connector 29">
            <a:extLst>
              <a:ext uri="{FF2B5EF4-FFF2-40B4-BE49-F238E27FC236}">
                <a16:creationId xmlns:a16="http://schemas.microsoft.com/office/drawing/2014/main" id="{E7AEF456-6844-42C3-8A49-721AB56805BC}"/>
              </a:ext>
            </a:extLst>
          </p:cNvPr>
          <p:cNvCxnSpPr>
            <a:cxnSpLocks/>
            <a:stCxn id="1048" idx="0"/>
            <a:endCxn id="16" idx="3"/>
          </p:cNvCxnSpPr>
          <p:nvPr/>
        </p:nvCxnSpPr>
        <p:spPr>
          <a:xfrm rot="5400000" flipH="1" flipV="1">
            <a:off x="6165757" y="3337525"/>
            <a:ext cx="1202436" cy="2588797"/>
          </a:xfrm>
          <a:prstGeom prst="bentConnector3">
            <a:avLst>
              <a:gd name="adj1" fmla="val 39966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Straight Arrow Connector 29">
            <a:extLst>
              <a:ext uri="{FF2B5EF4-FFF2-40B4-BE49-F238E27FC236}">
                <a16:creationId xmlns:a16="http://schemas.microsoft.com/office/drawing/2014/main" id="{5C61B3D3-9190-4FC6-9062-1FE30696ABF6}"/>
              </a:ext>
            </a:extLst>
          </p:cNvPr>
          <p:cNvCxnSpPr>
            <a:cxnSpLocks/>
            <a:stCxn id="1044" idx="0"/>
            <a:endCxn id="16" idx="3"/>
          </p:cNvCxnSpPr>
          <p:nvPr/>
        </p:nvCxnSpPr>
        <p:spPr>
          <a:xfrm rot="5400000" flipH="1" flipV="1">
            <a:off x="6775949" y="3896772"/>
            <a:ext cx="1151491" cy="1419359"/>
          </a:xfrm>
          <a:prstGeom prst="bentConnector3">
            <a:avLst>
              <a:gd name="adj1" fmla="val 63235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Straight Arrow Connector 29">
            <a:extLst>
              <a:ext uri="{FF2B5EF4-FFF2-40B4-BE49-F238E27FC236}">
                <a16:creationId xmlns:a16="http://schemas.microsoft.com/office/drawing/2014/main" id="{B57B1AB6-762F-E3A7-D8D5-CFEEA822C506}"/>
              </a:ext>
            </a:extLst>
          </p:cNvPr>
          <p:cNvCxnSpPr>
            <a:cxnSpLocks/>
            <a:stCxn id="1035" idx="0"/>
            <a:endCxn id="16" idx="3"/>
          </p:cNvCxnSpPr>
          <p:nvPr/>
        </p:nvCxnSpPr>
        <p:spPr>
          <a:xfrm rot="5400000" flipH="1" flipV="1">
            <a:off x="5645037" y="2696985"/>
            <a:ext cx="1082617" cy="3750058"/>
          </a:xfrm>
          <a:prstGeom prst="bentConnector3">
            <a:avLst>
              <a:gd name="adj1" fmla="val 24779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3" name="Straight Arrow Connector 29">
            <a:extLst>
              <a:ext uri="{FF2B5EF4-FFF2-40B4-BE49-F238E27FC236}">
                <a16:creationId xmlns:a16="http://schemas.microsoft.com/office/drawing/2014/main" id="{81F4B5EE-1533-41C0-5AE5-E444238E30DC}"/>
              </a:ext>
            </a:extLst>
          </p:cNvPr>
          <p:cNvCxnSpPr>
            <a:cxnSpLocks/>
            <a:stCxn id="1033" idx="0"/>
            <a:endCxn id="13" idx="3"/>
          </p:cNvCxnSpPr>
          <p:nvPr/>
        </p:nvCxnSpPr>
        <p:spPr>
          <a:xfrm rot="5400000" flipH="1" flipV="1">
            <a:off x="4139695" y="3060951"/>
            <a:ext cx="1183121" cy="3125118"/>
          </a:xfrm>
          <a:prstGeom prst="bentConnector3">
            <a:avLst>
              <a:gd name="adj1" fmla="val 41949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Straight Arrow Connector 29">
            <a:extLst>
              <a:ext uri="{FF2B5EF4-FFF2-40B4-BE49-F238E27FC236}">
                <a16:creationId xmlns:a16="http://schemas.microsoft.com/office/drawing/2014/main" id="{92039A90-69A3-49FA-B43C-57164F95C561}"/>
              </a:ext>
            </a:extLst>
          </p:cNvPr>
          <p:cNvCxnSpPr>
            <a:cxnSpLocks/>
            <a:stCxn id="1047" idx="0"/>
            <a:endCxn id="14" idx="3"/>
          </p:cNvCxnSpPr>
          <p:nvPr/>
        </p:nvCxnSpPr>
        <p:spPr>
          <a:xfrm rot="16200000" flipV="1">
            <a:off x="6449957" y="4176374"/>
            <a:ext cx="1472361" cy="1183511"/>
          </a:xfrm>
          <a:prstGeom prst="bentConnector3">
            <a:avLst>
              <a:gd name="adj1" fmla="val 74583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6" name="Straight Arrow Connector 29">
            <a:extLst>
              <a:ext uri="{FF2B5EF4-FFF2-40B4-BE49-F238E27FC236}">
                <a16:creationId xmlns:a16="http://schemas.microsoft.com/office/drawing/2014/main" id="{B13CC39E-C4E3-4BC0-4273-5EB910F097A7}"/>
              </a:ext>
            </a:extLst>
          </p:cNvPr>
          <p:cNvCxnSpPr>
            <a:cxnSpLocks/>
            <a:stCxn id="1046" idx="0"/>
            <a:endCxn id="23" idx="3"/>
          </p:cNvCxnSpPr>
          <p:nvPr/>
        </p:nvCxnSpPr>
        <p:spPr>
          <a:xfrm rot="16200000" flipV="1">
            <a:off x="6860395" y="3153412"/>
            <a:ext cx="1217264" cy="2974151"/>
          </a:xfrm>
          <a:prstGeom prst="bentConnector3">
            <a:avLst>
              <a:gd name="adj1" fmla="val 22351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50" name="TextBox 1049">
            <a:extLst>
              <a:ext uri="{FF2B5EF4-FFF2-40B4-BE49-F238E27FC236}">
                <a16:creationId xmlns:a16="http://schemas.microsoft.com/office/drawing/2014/main" id="{3C9D95C5-42CF-ABE2-4FD9-1561B410443C}"/>
              </a:ext>
            </a:extLst>
          </p:cNvPr>
          <p:cNvSpPr txBox="1"/>
          <p:nvPr/>
        </p:nvSpPr>
        <p:spPr>
          <a:xfrm rot="16200000">
            <a:off x="1381788" y="1407453"/>
            <a:ext cx="10422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/>
              <a:t>+ Card Capture</a:t>
            </a:r>
          </a:p>
        </p:txBody>
      </p:sp>
    </p:spTree>
    <p:extLst>
      <p:ext uri="{BB962C8B-B14F-4D97-AF65-F5344CB8AC3E}">
        <p14:creationId xmlns:p14="http://schemas.microsoft.com/office/powerpoint/2010/main" val="3889429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val 38">
            <a:extLst>
              <a:ext uri="{FF2B5EF4-FFF2-40B4-BE49-F238E27FC236}">
                <a16:creationId xmlns:a16="http://schemas.microsoft.com/office/drawing/2014/main" id="{36157869-ED3F-6EA8-1ED4-218A794B3AA0}"/>
              </a:ext>
            </a:extLst>
          </p:cNvPr>
          <p:cNvSpPr/>
          <p:nvPr/>
        </p:nvSpPr>
        <p:spPr>
          <a:xfrm rot="5400000">
            <a:off x="1998497" y="885659"/>
            <a:ext cx="4992894" cy="6133477"/>
          </a:xfrm>
          <a:custGeom>
            <a:avLst/>
            <a:gdLst>
              <a:gd name="connsiteX0" fmla="*/ 0 w 4992894"/>
              <a:gd name="connsiteY0" fmla="*/ 3066739 h 6133477"/>
              <a:gd name="connsiteX1" fmla="*/ 2496447 w 4992894"/>
              <a:gd name="connsiteY1" fmla="*/ 0 h 6133477"/>
              <a:gd name="connsiteX2" fmla="*/ 4992894 w 4992894"/>
              <a:gd name="connsiteY2" fmla="*/ 3066739 h 6133477"/>
              <a:gd name="connsiteX3" fmla="*/ 2496447 w 4992894"/>
              <a:gd name="connsiteY3" fmla="*/ 6133478 h 6133477"/>
              <a:gd name="connsiteX4" fmla="*/ 0 w 4992894"/>
              <a:gd name="connsiteY4" fmla="*/ 3066739 h 6133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92894" h="6133477" extrusionOk="0">
                <a:moveTo>
                  <a:pt x="0" y="3066739"/>
                </a:moveTo>
                <a:cubicBezTo>
                  <a:pt x="-24968" y="1471136"/>
                  <a:pt x="1278672" y="259492"/>
                  <a:pt x="2496447" y="0"/>
                </a:cubicBezTo>
                <a:cubicBezTo>
                  <a:pt x="3969936" y="118459"/>
                  <a:pt x="4672068" y="1543014"/>
                  <a:pt x="4992894" y="3066739"/>
                </a:cubicBezTo>
                <a:cubicBezTo>
                  <a:pt x="5039383" y="4820417"/>
                  <a:pt x="3884247" y="6057060"/>
                  <a:pt x="2496447" y="6133478"/>
                </a:cubicBezTo>
                <a:cubicBezTo>
                  <a:pt x="1392999" y="6307006"/>
                  <a:pt x="159560" y="5081392"/>
                  <a:pt x="0" y="3066739"/>
                </a:cubicBezTo>
                <a:close/>
              </a:path>
            </a:pathLst>
          </a:custGeom>
          <a:noFill/>
          <a:ln>
            <a:prstDash val="sysDash"/>
            <a:extLst>
              <a:ext uri="{C807C97D-BFC1-408E-A445-0C87EB9F89A2}">
                <ask:lineSketchStyleProps xmlns:ask="http://schemas.microsoft.com/office/drawing/2018/sketchyshapes" sd="4243355398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1" numCol="1" rtlCol="0" anchor="ctr">
            <a:prstTxWarp prst="textArchUp">
              <a:avLst>
                <a:gd name="adj" fmla="val 11204420"/>
              </a:avLst>
            </a:prstTxWarp>
          </a:bodyPr>
          <a:lstStyle/>
          <a:p>
            <a:pPr algn="ctr"/>
            <a:r>
              <a:rPr lang="en-NZ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Generic Subdomains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2D55F02-0DCF-AC7B-BAF9-EEC9FE255283}"/>
              </a:ext>
            </a:extLst>
          </p:cNvPr>
          <p:cNvSpPr/>
          <p:nvPr/>
        </p:nvSpPr>
        <p:spPr>
          <a:xfrm>
            <a:off x="322217" y="296091"/>
            <a:ext cx="11574410" cy="64629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rIns="36000" bIns="0" rtlCol="0" anchor="t" anchorCtr="0">
            <a:prstTxWarp prst="textArchUp">
              <a:avLst>
                <a:gd name="adj" fmla="val 12677112"/>
              </a:avLst>
            </a:prstTxWarp>
          </a:bodyPr>
          <a:lstStyle/>
          <a:p>
            <a:pPr algn="ctr"/>
            <a:r>
              <a:rPr lang="en-NZ" sz="2800" dirty="0">
                <a:solidFill>
                  <a:schemeClr val="tx1"/>
                </a:solidFill>
              </a:rPr>
              <a:t>      </a:t>
            </a:r>
            <a:r>
              <a:rPr lang="en-NZ" sz="2800">
                <a:solidFill>
                  <a:schemeClr val="tx1"/>
                </a:solidFill>
              </a:rPr>
              <a:t>Domain is </a:t>
            </a:r>
            <a:r>
              <a:rPr lang="en-NZ" sz="2800" dirty="0">
                <a:solidFill>
                  <a:schemeClr val="tx1"/>
                </a:solidFill>
              </a:rPr>
              <a:t>“Car Sharing”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C9CF7DC-6FF9-1ED2-F7EA-34070BDEE3C2}"/>
              </a:ext>
            </a:extLst>
          </p:cNvPr>
          <p:cNvGrpSpPr/>
          <p:nvPr/>
        </p:nvGrpSpPr>
        <p:grpSpPr>
          <a:xfrm>
            <a:off x="3121600" y="3165964"/>
            <a:ext cx="1603169" cy="1302328"/>
            <a:chOff x="3098664" y="3008808"/>
            <a:chExt cx="1603169" cy="1302328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1A04A27-2567-2A27-4415-FE137B3C253B}"/>
                </a:ext>
              </a:extLst>
            </p:cNvPr>
            <p:cNvSpPr/>
            <p:nvPr/>
          </p:nvSpPr>
          <p:spPr>
            <a:xfrm>
              <a:off x="3098664" y="3008808"/>
              <a:ext cx="1603169" cy="1302328"/>
            </a:xfrm>
            <a:custGeom>
              <a:avLst/>
              <a:gdLst>
                <a:gd name="connsiteX0" fmla="*/ 0 w 1603169"/>
                <a:gd name="connsiteY0" fmla="*/ 651164 h 1302328"/>
                <a:gd name="connsiteX1" fmla="*/ 801585 w 1603169"/>
                <a:gd name="connsiteY1" fmla="*/ 0 h 1302328"/>
                <a:gd name="connsiteX2" fmla="*/ 1603170 w 1603169"/>
                <a:gd name="connsiteY2" fmla="*/ 651164 h 1302328"/>
                <a:gd name="connsiteX3" fmla="*/ 801585 w 1603169"/>
                <a:gd name="connsiteY3" fmla="*/ 1302328 h 1302328"/>
                <a:gd name="connsiteX4" fmla="*/ 0 w 1603169"/>
                <a:gd name="connsiteY4" fmla="*/ 651164 h 130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169" h="1302328" extrusionOk="0">
                  <a:moveTo>
                    <a:pt x="0" y="651164"/>
                  </a:moveTo>
                  <a:cubicBezTo>
                    <a:pt x="1010" y="308382"/>
                    <a:pt x="344055" y="-3084"/>
                    <a:pt x="801585" y="0"/>
                  </a:cubicBezTo>
                  <a:cubicBezTo>
                    <a:pt x="1179795" y="-52616"/>
                    <a:pt x="1567140" y="282884"/>
                    <a:pt x="1603170" y="651164"/>
                  </a:cubicBezTo>
                  <a:cubicBezTo>
                    <a:pt x="1536482" y="1114072"/>
                    <a:pt x="1350591" y="1307889"/>
                    <a:pt x="801585" y="1302328"/>
                  </a:cubicBezTo>
                  <a:cubicBezTo>
                    <a:pt x="313978" y="1285785"/>
                    <a:pt x="992" y="957490"/>
                    <a:pt x="0" y="651164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234326105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Up">
                <a:avLst/>
              </a:prstTxWarp>
            </a:bodyPr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Profile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E271986B-7E68-2A3B-56D1-6233088D031E}"/>
                </a:ext>
              </a:extLst>
            </p:cNvPr>
            <p:cNvSpPr/>
            <p:nvPr/>
          </p:nvSpPr>
          <p:spPr>
            <a:xfrm>
              <a:off x="3553886" y="3394758"/>
              <a:ext cx="740229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>
                  <a:solidFill>
                    <a:schemeClr val="tx1"/>
                  </a:solidFill>
                </a:rPr>
                <a:t>Profile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C5F426D-5EEB-63A5-209F-FE1982164DA5}"/>
              </a:ext>
            </a:extLst>
          </p:cNvPr>
          <p:cNvGrpSpPr/>
          <p:nvPr/>
        </p:nvGrpSpPr>
        <p:grpSpPr>
          <a:xfrm>
            <a:off x="1853159" y="2289814"/>
            <a:ext cx="1603169" cy="1302328"/>
            <a:chOff x="1895300" y="2092430"/>
            <a:chExt cx="1603169" cy="1302328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97446B54-85A8-1358-580D-A2DD9B57DA09}"/>
                </a:ext>
              </a:extLst>
            </p:cNvPr>
            <p:cNvSpPr/>
            <p:nvPr/>
          </p:nvSpPr>
          <p:spPr>
            <a:xfrm>
              <a:off x="1895300" y="2092430"/>
              <a:ext cx="1603169" cy="1302328"/>
            </a:xfrm>
            <a:custGeom>
              <a:avLst/>
              <a:gdLst>
                <a:gd name="connsiteX0" fmla="*/ 0 w 1603169"/>
                <a:gd name="connsiteY0" fmla="*/ 651164 h 1302328"/>
                <a:gd name="connsiteX1" fmla="*/ 801585 w 1603169"/>
                <a:gd name="connsiteY1" fmla="*/ 0 h 1302328"/>
                <a:gd name="connsiteX2" fmla="*/ 1603170 w 1603169"/>
                <a:gd name="connsiteY2" fmla="*/ 651164 h 1302328"/>
                <a:gd name="connsiteX3" fmla="*/ 801585 w 1603169"/>
                <a:gd name="connsiteY3" fmla="*/ 1302328 h 1302328"/>
                <a:gd name="connsiteX4" fmla="*/ 0 w 1603169"/>
                <a:gd name="connsiteY4" fmla="*/ 651164 h 130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169" h="1302328" extrusionOk="0">
                  <a:moveTo>
                    <a:pt x="0" y="651164"/>
                  </a:moveTo>
                  <a:cubicBezTo>
                    <a:pt x="-8950" y="295347"/>
                    <a:pt x="444089" y="55719"/>
                    <a:pt x="801585" y="0"/>
                  </a:cubicBezTo>
                  <a:cubicBezTo>
                    <a:pt x="1304306" y="-62381"/>
                    <a:pt x="1542983" y="300968"/>
                    <a:pt x="1603170" y="651164"/>
                  </a:cubicBezTo>
                  <a:cubicBezTo>
                    <a:pt x="1572783" y="1025806"/>
                    <a:pt x="1205489" y="1242621"/>
                    <a:pt x="801585" y="1302328"/>
                  </a:cubicBezTo>
                  <a:cubicBezTo>
                    <a:pt x="360085" y="1283715"/>
                    <a:pt x="-29629" y="982532"/>
                    <a:pt x="0" y="651164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278126262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Up">
                <a:avLst/>
              </a:prstTxWarp>
            </a:bodyPr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End Users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363BC0AE-A564-AA79-29BD-0CB2A8AB2017}"/>
                </a:ext>
              </a:extLst>
            </p:cNvPr>
            <p:cNvSpPr/>
            <p:nvPr/>
          </p:nvSpPr>
          <p:spPr>
            <a:xfrm>
              <a:off x="2326769" y="2521922"/>
              <a:ext cx="740229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>
                  <a:solidFill>
                    <a:schemeClr val="tx1"/>
                  </a:solidFill>
                </a:rPr>
                <a:t>Identity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63964E59-66FB-C6BF-1282-1024ED10498A}"/>
                </a:ext>
              </a:extLst>
            </p:cNvPr>
            <p:cNvSpPr/>
            <p:nvPr/>
          </p:nvSpPr>
          <p:spPr>
            <a:xfrm>
              <a:off x="2190697" y="2802190"/>
              <a:ext cx="1012372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050" dirty="0">
                  <a:solidFill>
                    <a:schemeClr val="tx1"/>
                  </a:solidFill>
                </a:rPr>
                <a:t>Memberships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5B285C3-17E3-DC28-6F6F-149F301AA293}"/>
              </a:ext>
            </a:extLst>
          </p:cNvPr>
          <p:cNvGrpSpPr/>
          <p:nvPr/>
        </p:nvGrpSpPr>
        <p:grpSpPr>
          <a:xfrm>
            <a:off x="3464883" y="1733644"/>
            <a:ext cx="1603169" cy="1302328"/>
            <a:chOff x="3468781" y="1677991"/>
            <a:chExt cx="1603169" cy="1302328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8A2904A-0A9E-A06F-CB21-B13804ECA39D}"/>
                </a:ext>
              </a:extLst>
            </p:cNvPr>
            <p:cNvSpPr/>
            <p:nvPr/>
          </p:nvSpPr>
          <p:spPr>
            <a:xfrm>
              <a:off x="3468781" y="1677991"/>
              <a:ext cx="1603169" cy="1302328"/>
            </a:xfrm>
            <a:custGeom>
              <a:avLst/>
              <a:gdLst>
                <a:gd name="connsiteX0" fmla="*/ 0 w 1603169"/>
                <a:gd name="connsiteY0" fmla="*/ 651164 h 1302328"/>
                <a:gd name="connsiteX1" fmla="*/ 801585 w 1603169"/>
                <a:gd name="connsiteY1" fmla="*/ 0 h 1302328"/>
                <a:gd name="connsiteX2" fmla="*/ 1603170 w 1603169"/>
                <a:gd name="connsiteY2" fmla="*/ 651164 h 1302328"/>
                <a:gd name="connsiteX3" fmla="*/ 801585 w 1603169"/>
                <a:gd name="connsiteY3" fmla="*/ 1302328 h 1302328"/>
                <a:gd name="connsiteX4" fmla="*/ 0 w 1603169"/>
                <a:gd name="connsiteY4" fmla="*/ 651164 h 130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169" h="1302328" extrusionOk="0">
                  <a:moveTo>
                    <a:pt x="0" y="651164"/>
                  </a:moveTo>
                  <a:cubicBezTo>
                    <a:pt x="-54498" y="351592"/>
                    <a:pt x="421179" y="30301"/>
                    <a:pt x="801585" y="0"/>
                  </a:cubicBezTo>
                  <a:cubicBezTo>
                    <a:pt x="1191521" y="-13884"/>
                    <a:pt x="1613043" y="208884"/>
                    <a:pt x="1603170" y="651164"/>
                  </a:cubicBezTo>
                  <a:cubicBezTo>
                    <a:pt x="1567562" y="979702"/>
                    <a:pt x="1336390" y="1312872"/>
                    <a:pt x="801585" y="1302328"/>
                  </a:cubicBezTo>
                  <a:cubicBezTo>
                    <a:pt x="310596" y="1303466"/>
                    <a:pt x="103818" y="1004985"/>
                    <a:pt x="0" y="651164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2864466342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Up">
                <a:avLst/>
              </a:prstTxWarp>
            </a:bodyPr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Organizations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DA5D99B-2E04-00DE-BC6B-C44F917D4150}"/>
                </a:ext>
              </a:extLst>
            </p:cNvPr>
            <p:cNvSpPr/>
            <p:nvPr/>
          </p:nvSpPr>
          <p:spPr>
            <a:xfrm>
              <a:off x="3900250" y="2092430"/>
              <a:ext cx="740229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>
                  <a:solidFill>
                    <a:schemeClr val="tx1"/>
                  </a:solidFill>
                </a:rPr>
                <a:t>Member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B4BF1257-A030-458F-8795-29EF5E0481F3}"/>
                </a:ext>
              </a:extLst>
            </p:cNvPr>
            <p:cNvSpPr/>
            <p:nvPr/>
          </p:nvSpPr>
          <p:spPr>
            <a:xfrm>
              <a:off x="3915095" y="2329155"/>
              <a:ext cx="740229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>
                  <a:solidFill>
                    <a:schemeClr val="tx1"/>
                  </a:solidFill>
                </a:rPr>
                <a:t>Settings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2C3F509-8BDC-373C-4F75-922095321DBD}"/>
              </a:ext>
            </a:extLst>
          </p:cNvPr>
          <p:cNvGrpSpPr/>
          <p:nvPr/>
        </p:nvGrpSpPr>
        <p:grpSpPr>
          <a:xfrm>
            <a:off x="4236642" y="4317957"/>
            <a:ext cx="1603169" cy="1302328"/>
            <a:chOff x="6256315" y="3299361"/>
            <a:chExt cx="1603169" cy="1302328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542631C-7D78-14D8-9D6B-98C3C75FBDF7}"/>
                </a:ext>
              </a:extLst>
            </p:cNvPr>
            <p:cNvSpPr/>
            <p:nvPr/>
          </p:nvSpPr>
          <p:spPr>
            <a:xfrm>
              <a:off x="6256315" y="3299361"/>
              <a:ext cx="1603169" cy="1302328"/>
            </a:xfrm>
            <a:custGeom>
              <a:avLst/>
              <a:gdLst>
                <a:gd name="connsiteX0" fmla="*/ 0 w 1603169"/>
                <a:gd name="connsiteY0" fmla="*/ 651164 h 1302328"/>
                <a:gd name="connsiteX1" fmla="*/ 801585 w 1603169"/>
                <a:gd name="connsiteY1" fmla="*/ 0 h 1302328"/>
                <a:gd name="connsiteX2" fmla="*/ 1603170 w 1603169"/>
                <a:gd name="connsiteY2" fmla="*/ 651164 h 1302328"/>
                <a:gd name="connsiteX3" fmla="*/ 801585 w 1603169"/>
                <a:gd name="connsiteY3" fmla="*/ 1302328 h 1302328"/>
                <a:gd name="connsiteX4" fmla="*/ 0 w 1603169"/>
                <a:gd name="connsiteY4" fmla="*/ 651164 h 130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169" h="1302328" extrusionOk="0">
                  <a:moveTo>
                    <a:pt x="0" y="651164"/>
                  </a:moveTo>
                  <a:cubicBezTo>
                    <a:pt x="1010" y="308382"/>
                    <a:pt x="344055" y="-3084"/>
                    <a:pt x="801585" y="0"/>
                  </a:cubicBezTo>
                  <a:cubicBezTo>
                    <a:pt x="1179795" y="-52616"/>
                    <a:pt x="1567140" y="282884"/>
                    <a:pt x="1603170" y="651164"/>
                  </a:cubicBezTo>
                  <a:cubicBezTo>
                    <a:pt x="1536482" y="1114072"/>
                    <a:pt x="1350591" y="1307889"/>
                    <a:pt x="801585" y="1302328"/>
                  </a:cubicBezTo>
                  <a:cubicBezTo>
                    <a:pt x="313978" y="1285785"/>
                    <a:pt x="992" y="957490"/>
                    <a:pt x="0" y="651164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234326105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Up">
                <a:avLst/>
              </a:prstTxWarp>
            </a:bodyPr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Ancillary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94EF2312-D097-F237-AF6B-4BE4B3A2B7D7}"/>
                </a:ext>
              </a:extLst>
            </p:cNvPr>
            <p:cNvSpPr/>
            <p:nvPr/>
          </p:nvSpPr>
          <p:spPr>
            <a:xfrm>
              <a:off x="6687784" y="3691646"/>
              <a:ext cx="740229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>
                  <a:solidFill>
                    <a:schemeClr val="tx1"/>
                  </a:solidFill>
                </a:rPr>
                <a:t>Emails</a:t>
              </a: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3B950794-5715-DF7E-4DF8-5AFB491C0A4A}"/>
                </a:ext>
              </a:extLst>
            </p:cNvPr>
            <p:cNvSpPr/>
            <p:nvPr/>
          </p:nvSpPr>
          <p:spPr>
            <a:xfrm>
              <a:off x="6687783" y="3959234"/>
              <a:ext cx="740229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>
                  <a:solidFill>
                    <a:schemeClr val="tx1"/>
                  </a:solidFill>
                </a:rPr>
                <a:t>Audits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B3D40F9-1456-FE32-4875-4C8B99856BB1}"/>
              </a:ext>
            </a:extLst>
          </p:cNvPr>
          <p:cNvGrpSpPr/>
          <p:nvPr/>
        </p:nvGrpSpPr>
        <p:grpSpPr>
          <a:xfrm>
            <a:off x="1705070" y="3887609"/>
            <a:ext cx="1603169" cy="1302328"/>
            <a:chOff x="5751614" y="4866903"/>
            <a:chExt cx="1603169" cy="1302328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9346C45-3A4E-506E-A050-95875F19EF08}"/>
                </a:ext>
              </a:extLst>
            </p:cNvPr>
            <p:cNvSpPr/>
            <p:nvPr/>
          </p:nvSpPr>
          <p:spPr>
            <a:xfrm>
              <a:off x="5751614" y="4866903"/>
              <a:ext cx="1603169" cy="1302328"/>
            </a:xfrm>
            <a:custGeom>
              <a:avLst/>
              <a:gdLst>
                <a:gd name="connsiteX0" fmla="*/ 0 w 1603169"/>
                <a:gd name="connsiteY0" fmla="*/ 651164 h 1302328"/>
                <a:gd name="connsiteX1" fmla="*/ 801585 w 1603169"/>
                <a:gd name="connsiteY1" fmla="*/ 0 h 1302328"/>
                <a:gd name="connsiteX2" fmla="*/ 1603170 w 1603169"/>
                <a:gd name="connsiteY2" fmla="*/ 651164 h 1302328"/>
                <a:gd name="connsiteX3" fmla="*/ 801585 w 1603169"/>
                <a:gd name="connsiteY3" fmla="*/ 1302328 h 1302328"/>
                <a:gd name="connsiteX4" fmla="*/ 0 w 1603169"/>
                <a:gd name="connsiteY4" fmla="*/ 651164 h 130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169" h="1302328" extrusionOk="0">
                  <a:moveTo>
                    <a:pt x="0" y="651164"/>
                  </a:moveTo>
                  <a:cubicBezTo>
                    <a:pt x="1010" y="308382"/>
                    <a:pt x="344055" y="-3084"/>
                    <a:pt x="801585" y="0"/>
                  </a:cubicBezTo>
                  <a:cubicBezTo>
                    <a:pt x="1179795" y="-52616"/>
                    <a:pt x="1567140" y="282884"/>
                    <a:pt x="1603170" y="651164"/>
                  </a:cubicBezTo>
                  <a:cubicBezTo>
                    <a:pt x="1536482" y="1114072"/>
                    <a:pt x="1350591" y="1307889"/>
                    <a:pt x="801585" y="1302328"/>
                  </a:cubicBezTo>
                  <a:cubicBezTo>
                    <a:pt x="313978" y="1285785"/>
                    <a:pt x="992" y="957490"/>
                    <a:pt x="0" y="651164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234326105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Up">
                <a:avLst/>
              </a:prstTxWarp>
            </a:bodyPr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AuthN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6ADCF4DC-1340-3895-D2E3-88BBAB23E1F1}"/>
                </a:ext>
              </a:extLst>
            </p:cNvPr>
            <p:cNvSpPr/>
            <p:nvPr/>
          </p:nvSpPr>
          <p:spPr>
            <a:xfrm>
              <a:off x="6015335" y="5339938"/>
              <a:ext cx="1042562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 err="1">
                  <a:solidFill>
                    <a:schemeClr val="tx1"/>
                  </a:solidFill>
                </a:rPr>
                <a:t>LoginHistory</a:t>
              </a:r>
              <a:endParaRPr lang="en-NZ" sz="1100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1DDACAC-2037-CEBD-FB87-114AF5F902DF}"/>
                </a:ext>
              </a:extLst>
            </p:cNvPr>
            <p:cNvSpPr/>
            <p:nvPr/>
          </p:nvSpPr>
          <p:spPr>
            <a:xfrm>
              <a:off x="6015335" y="5576455"/>
              <a:ext cx="1042562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>
                  <a:solidFill>
                    <a:schemeClr val="tx1"/>
                  </a:solidFill>
                </a:rPr>
                <a:t>Passwords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B8FC1244-05E7-C8F5-FC7B-50342A03142A}"/>
              </a:ext>
            </a:extLst>
          </p:cNvPr>
          <p:cNvSpPr txBox="1"/>
          <p:nvPr/>
        </p:nvSpPr>
        <p:spPr>
          <a:xfrm>
            <a:off x="9986233" y="178678"/>
            <a:ext cx="2133916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Subdomains</a:t>
            </a:r>
            <a:endParaRPr lang="en-NZ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NZ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Note: </a:t>
            </a:r>
          </a:p>
          <a:p>
            <a:r>
              <a:rPr lang="en-NZ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Initially, every subdomain is its own bounded context.</a:t>
            </a:r>
          </a:p>
          <a:p>
            <a:r>
              <a:rPr lang="en-NZ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New Bounded Contexts will emerge as the subdomains evolve.</a:t>
            </a:r>
          </a:p>
          <a:p>
            <a:endParaRPr lang="en-NZ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F6C615A-1F71-04B5-298D-735222AE62A8}"/>
              </a:ext>
            </a:extLst>
          </p:cNvPr>
          <p:cNvCxnSpPr>
            <a:cxnSpLocks/>
            <a:stCxn id="26" idx="1"/>
            <a:endCxn id="5" idx="6"/>
          </p:cNvCxnSpPr>
          <p:nvPr/>
        </p:nvCxnSpPr>
        <p:spPr>
          <a:xfrm flipH="1">
            <a:off x="5068052" y="817315"/>
            <a:ext cx="4918181" cy="15674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0D515F8-48C8-80CB-175A-92B71C13F89E}"/>
              </a:ext>
            </a:extLst>
          </p:cNvPr>
          <p:cNvCxnSpPr>
            <a:cxnSpLocks/>
            <a:stCxn id="26" idx="1"/>
            <a:endCxn id="6" idx="7"/>
          </p:cNvCxnSpPr>
          <p:nvPr/>
        </p:nvCxnSpPr>
        <p:spPr>
          <a:xfrm flipH="1">
            <a:off x="4489990" y="817315"/>
            <a:ext cx="5496243" cy="25393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21AC734-B461-D853-E5EC-0A5B003171EB}"/>
              </a:ext>
            </a:extLst>
          </p:cNvPr>
          <p:cNvCxnSpPr>
            <a:cxnSpLocks/>
            <a:stCxn id="26" idx="1"/>
            <a:endCxn id="12" idx="0"/>
          </p:cNvCxnSpPr>
          <p:nvPr/>
        </p:nvCxnSpPr>
        <p:spPr>
          <a:xfrm flipH="1">
            <a:off x="8951676" y="817315"/>
            <a:ext cx="1034557" cy="19206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203E390-D4DE-189A-F03C-E4834647498F}"/>
              </a:ext>
            </a:extLst>
          </p:cNvPr>
          <p:cNvSpPr txBox="1"/>
          <p:nvPr/>
        </p:nvSpPr>
        <p:spPr>
          <a:xfrm>
            <a:off x="685466" y="544726"/>
            <a:ext cx="136127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Child </a:t>
            </a:r>
          </a:p>
          <a:p>
            <a:r>
              <a:rPr lang="en-NZ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Entities</a:t>
            </a:r>
          </a:p>
          <a:p>
            <a:r>
              <a:rPr lang="en-NZ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en-NZ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ValueObjects</a:t>
            </a:r>
            <a:endParaRPr lang="en-NZ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4731752-9136-14DB-52EC-E586888C5FC8}"/>
              </a:ext>
            </a:extLst>
          </p:cNvPr>
          <p:cNvCxnSpPr>
            <a:cxnSpLocks/>
            <a:stCxn id="36" idx="2"/>
            <a:endCxn id="10" idx="1"/>
          </p:cNvCxnSpPr>
          <p:nvPr/>
        </p:nvCxnSpPr>
        <p:spPr>
          <a:xfrm>
            <a:off x="1366101" y="1283390"/>
            <a:ext cx="782455" cy="18052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21CC163-2443-8C0F-3ABE-6D9D4C144135}"/>
              </a:ext>
            </a:extLst>
          </p:cNvPr>
          <p:cNvCxnSpPr>
            <a:cxnSpLocks/>
            <a:stCxn id="36" idx="2"/>
            <a:endCxn id="8" idx="1"/>
          </p:cNvCxnSpPr>
          <p:nvPr/>
        </p:nvCxnSpPr>
        <p:spPr>
          <a:xfrm>
            <a:off x="1366101" y="1283390"/>
            <a:ext cx="2530251" cy="9537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5068ED1-F960-1D35-3E94-9841E8BC6F19}"/>
              </a:ext>
            </a:extLst>
          </p:cNvPr>
          <p:cNvGrpSpPr/>
          <p:nvPr/>
        </p:nvGrpSpPr>
        <p:grpSpPr>
          <a:xfrm>
            <a:off x="8150091" y="2737967"/>
            <a:ext cx="1603169" cy="1302328"/>
            <a:chOff x="7353793" y="1862003"/>
            <a:chExt cx="1603169" cy="1302328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82DB54A-D035-FF26-8A3B-02398D6F175F}"/>
                </a:ext>
              </a:extLst>
            </p:cNvPr>
            <p:cNvSpPr/>
            <p:nvPr/>
          </p:nvSpPr>
          <p:spPr>
            <a:xfrm>
              <a:off x="7353793" y="1862003"/>
              <a:ext cx="1603169" cy="1302328"/>
            </a:xfrm>
            <a:custGeom>
              <a:avLst/>
              <a:gdLst>
                <a:gd name="connsiteX0" fmla="*/ 0 w 1603169"/>
                <a:gd name="connsiteY0" fmla="*/ 651164 h 1302328"/>
                <a:gd name="connsiteX1" fmla="*/ 801585 w 1603169"/>
                <a:gd name="connsiteY1" fmla="*/ 0 h 1302328"/>
                <a:gd name="connsiteX2" fmla="*/ 1603170 w 1603169"/>
                <a:gd name="connsiteY2" fmla="*/ 651164 h 1302328"/>
                <a:gd name="connsiteX3" fmla="*/ 801585 w 1603169"/>
                <a:gd name="connsiteY3" fmla="*/ 1302328 h 1302328"/>
                <a:gd name="connsiteX4" fmla="*/ 0 w 1603169"/>
                <a:gd name="connsiteY4" fmla="*/ 651164 h 130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169" h="1302328" extrusionOk="0">
                  <a:moveTo>
                    <a:pt x="0" y="651164"/>
                  </a:moveTo>
                  <a:cubicBezTo>
                    <a:pt x="-31357" y="316332"/>
                    <a:pt x="470356" y="21659"/>
                    <a:pt x="801585" y="0"/>
                  </a:cubicBezTo>
                  <a:cubicBezTo>
                    <a:pt x="1185981" y="-69422"/>
                    <a:pt x="1606843" y="284302"/>
                    <a:pt x="1603170" y="651164"/>
                  </a:cubicBezTo>
                  <a:cubicBezTo>
                    <a:pt x="1612515" y="1016844"/>
                    <a:pt x="1191363" y="1266559"/>
                    <a:pt x="801585" y="1302328"/>
                  </a:cubicBezTo>
                  <a:cubicBezTo>
                    <a:pt x="375506" y="1284047"/>
                    <a:pt x="-38419" y="1101839"/>
                    <a:pt x="0" y="651164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302522493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Up">
                <a:avLst/>
              </a:prstTxWarp>
            </a:bodyPr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Cars</a:t>
              </a: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1A1961CF-CAA2-0945-DCBA-EA7B29086DD3}"/>
                </a:ext>
              </a:extLst>
            </p:cNvPr>
            <p:cNvSpPr/>
            <p:nvPr/>
          </p:nvSpPr>
          <p:spPr>
            <a:xfrm>
              <a:off x="7609111" y="2184606"/>
              <a:ext cx="1146961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 err="1">
                  <a:solidFill>
                    <a:schemeClr val="tx1"/>
                  </a:solidFill>
                </a:rPr>
                <a:t>Unavailabilities</a:t>
              </a:r>
              <a:endParaRPr lang="en-NZ" sz="1100" dirty="0">
                <a:solidFill>
                  <a:schemeClr val="tx1"/>
                </a:solidFill>
              </a:endParaRPr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ECE0B036-ADDE-7D53-9D61-E3B3EEDBAFA3}"/>
                </a:ext>
              </a:extLst>
            </p:cNvPr>
            <p:cNvSpPr/>
            <p:nvPr/>
          </p:nvSpPr>
          <p:spPr>
            <a:xfrm>
              <a:off x="7609111" y="2409938"/>
              <a:ext cx="1146961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>
                  <a:solidFill>
                    <a:schemeClr val="tx1"/>
                  </a:solidFill>
                </a:rPr>
                <a:t>Jurisdictions</a:t>
              </a:r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7E1DA563-A4F6-AF87-131F-62827756EA82}"/>
                </a:ext>
              </a:extLst>
            </p:cNvPr>
            <p:cNvSpPr/>
            <p:nvPr/>
          </p:nvSpPr>
          <p:spPr>
            <a:xfrm>
              <a:off x="7609110" y="2644393"/>
              <a:ext cx="1146961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 err="1">
                  <a:solidFill>
                    <a:schemeClr val="tx1"/>
                  </a:solidFill>
                </a:rPr>
                <a:t>TimeSlots</a:t>
              </a:r>
              <a:endParaRPr lang="en-NZ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9C57F56-98AE-0A4D-0FDF-F289B0C6AE57}"/>
              </a:ext>
            </a:extLst>
          </p:cNvPr>
          <p:cNvGrpSpPr/>
          <p:nvPr/>
        </p:nvGrpSpPr>
        <p:grpSpPr>
          <a:xfrm>
            <a:off x="4829938" y="2929349"/>
            <a:ext cx="1603169" cy="1302328"/>
            <a:chOff x="4776550" y="2624644"/>
            <a:chExt cx="1603169" cy="1302328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6A7861B-6939-C95D-D962-E03EA657771F}"/>
                </a:ext>
              </a:extLst>
            </p:cNvPr>
            <p:cNvSpPr/>
            <p:nvPr/>
          </p:nvSpPr>
          <p:spPr>
            <a:xfrm>
              <a:off x="4776550" y="2624644"/>
              <a:ext cx="1603169" cy="1302328"/>
            </a:xfrm>
            <a:custGeom>
              <a:avLst/>
              <a:gdLst>
                <a:gd name="connsiteX0" fmla="*/ 0 w 1603169"/>
                <a:gd name="connsiteY0" fmla="*/ 651164 h 1302328"/>
                <a:gd name="connsiteX1" fmla="*/ 801585 w 1603169"/>
                <a:gd name="connsiteY1" fmla="*/ 0 h 1302328"/>
                <a:gd name="connsiteX2" fmla="*/ 1603170 w 1603169"/>
                <a:gd name="connsiteY2" fmla="*/ 651164 h 1302328"/>
                <a:gd name="connsiteX3" fmla="*/ 801585 w 1603169"/>
                <a:gd name="connsiteY3" fmla="*/ 1302328 h 1302328"/>
                <a:gd name="connsiteX4" fmla="*/ 0 w 1603169"/>
                <a:gd name="connsiteY4" fmla="*/ 651164 h 130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169" h="1302328" extrusionOk="0">
                  <a:moveTo>
                    <a:pt x="0" y="651164"/>
                  </a:moveTo>
                  <a:cubicBezTo>
                    <a:pt x="1010" y="308382"/>
                    <a:pt x="344055" y="-3084"/>
                    <a:pt x="801585" y="0"/>
                  </a:cubicBezTo>
                  <a:cubicBezTo>
                    <a:pt x="1179795" y="-52616"/>
                    <a:pt x="1567140" y="282884"/>
                    <a:pt x="1603170" y="651164"/>
                  </a:cubicBezTo>
                  <a:cubicBezTo>
                    <a:pt x="1536482" y="1114072"/>
                    <a:pt x="1350591" y="1307889"/>
                    <a:pt x="801585" y="1302328"/>
                  </a:cubicBezTo>
                  <a:cubicBezTo>
                    <a:pt x="313978" y="1285785"/>
                    <a:pt x="992" y="957490"/>
                    <a:pt x="0" y="651164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234326105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Up">
                <a:avLst/>
              </a:prstTxWarp>
            </a:bodyPr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Subscriptions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CBB61A0A-FBFD-1A59-D9E7-129EF711E15D}"/>
                </a:ext>
              </a:extLst>
            </p:cNvPr>
            <p:cNvSpPr/>
            <p:nvPr/>
          </p:nvSpPr>
          <p:spPr>
            <a:xfrm>
              <a:off x="4970601" y="3087048"/>
              <a:ext cx="1042562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>
                  <a:solidFill>
                    <a:schemeClr val="tx1"/>
                  </a:solidFill>
                </a:rPr>
                <a:t>Billing</a:t>
              </a:r>
            </a:p>
          </p:txBody>
        </p:sp>
      </p:grpSp>
      <p:sp>
        <p:nvSpPr>
          <p:cNvPr id="25" name="Oval 24">
            <a:extLst>
              <a:ext uri="{FF2B5EF4-FFF2-40B4-BE49-F238E27FC236}">
                <a16:creationId xmlns:a16="http://schemas.microsoft.com/office/drawing/2014/main" id="{D64D5818-28C8-0857-357A-ECBB69D62F3B}"/>
              </a:ext>
            </a:extLst>
          </p:cNvPr>
          <p:cNvSpPr/>
          <p:nvPr/>
        </p:nvSpPr>
        <p:spPr>
          <a:xfrm>
            <a:off x="2767506" y="5017136"/>
            <a:ext cx="1603169" cy="1302328"/>
          </a:xfrm>
          <a:custGeom>
            <a:avLst/>
            <a:gdLst>
              <a:gd name="connsiteX0" fmla="*/ 0 w 1603169"/>
              <a:gd name="connsiteY0" fmla="*/ 651164 h 1302328"/>
              <a:gd name="connsiteX1" fmla="*/ 801585 w 1603169"/>
              <a:gd name="connsiteY1" fmla="*/ 0 h 1302328"/>
              <a:gd name="connsiteX2" fmla="*/ 1603170 w 1603169"/>
              <a:gd name="connsiteY2" fmla="*/ 651164 h 1302328"/>
              <a:gd name="connsiteX3" fmla="*/ 801585 w 1603169"/>
              <a:gd name="connsiteY3" fmla="*/ 1302328 h 1302328"/>
              <a:gd name="connsiteX4" fmla="*/ 0 w 1603169"/>
              <a:gd name="connsiteY4" fmla="*/ 651164 h 1302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3169" h="1302328" extrusionOk="0">
                <a:moveTo>
                  <a:pt x="0" y="651164"/>
                </a:moveTo>
                <a:cubicBezTo>
                  <a:pt x="1010" y="308382"/>
                  <a:pt x="344055" y="-3084"/>
                  <a:pt x="801585" y="0"/>
                </a:cubicBezTo>
                <a:cubicBezTo>
                  <a:pt x="1179795" y="-52616"/>
                  <a:pt x="1567140" y="282884"/>
                  <a:pt x="1603170" y="651164"/>
                </a:cubicBezTo>
                <a:cubicBezTo>
                  <a:pt x="1536482" y="1114072"/>
                  <a:pt x="1350591" y="1307889"/>
                  <a:pt x="801585" y="1302328"/>
                </a:cubicBezTo>
                <a:cubicBezTo>
                  <a:pt x="313978" y="1285785"/>
                  <a:pt x="992" y="957490"/>
                  <a:pt x="0" y="651164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234326105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ArchUp">
              <a:avLst/>
            </a:prstTxWarp>
          </a:bodyPr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Images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42D0CC7-AFE0-65D3-9661-CC46BCF36ADC}"/>
              </a:ext>
            </a:extLst>
          </p:cNvPr>
          <p:cNvGrpSpPr/>
          <p:nvPr/>
        </p:nvGrpSpPr>
        <p:grpSpPr>
          <a:xfrm>
            <a:off x="8150091" y="4108984"/>
            <a:ext cx="1603169" cy="1302328"/>
            <a:chOff x="8040582" y="3164331"/>
            <a:chExt cx="1603169" cy="1302328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9CC44FB-A2AD-ABA1-155E-9B1D25368BBB}"/>
                </a:ext>
              </a:extLst>
            </p:cNvPr>
            <p:cNvSpPr/>
            <p:nvPr/>
          </p:nvSpPr>
          <p:spPr>
            <a:xfrm>
              <a:off x="8040582" y="3164331"/>
              <a:ext cx="1603169" cy="1302328"/>
            </a:xfrm>
            <a:custGeom>
              <a:avLst/>
              <a:gdLst>
                <a:gd name="connsiteX0" fmla="*/ 0 w 1603169"/>
                <a:gd name="connsiteY0" fmla="*/ 651164 h 1302328"/>
                <a:gd name="connsiteX1" fmla="*/ 801585 w 1603169"/>
                <a:gd name="connsiteY1" fmla="*/ 0 h 1302328"/>
                <a:gd name="connsiteX2" fmla="*/ 1603170 w 1603169"/>
                <a:gd name="connsiteY2" fmla="*/ 651164 h 1302328"/>
                <a:gd name="connsiteX3" fmla="*/ 801585 w 1603169"/>
                <a:gd name="connsiteY3" fmla="*/ 1302328 h 1302328"/>
                <a:gd name="connsiteX4" fmla="*/ 0 w 1603169"/>
                <a:gd name="connsiteY4" fmla="*/ 651164 h 130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169" h="1302328" extrusionOk="0">
                  <a:moveTo>
                    <a:pt x="0" y="651164"/>
                  </a:moveTo>
                  <a:cubicBezTo>
                    <a:pt x="66848" y="286749"/>
                    <a:pt x="390136" y="-25216"/>
                    <a:pt x="801585" y="0"/>
                  </a:cubicBezTo>
                  <a:cubicBezTo>
                    <a:pt x="1321747" y="-56375"/>
                    <a:pt x="1624488" y="284155"/>
                    <a:pt x="1603170" y="651164"/>
                  </a:cubicBezTo>
                  <a:cubicBezTo>
                    <a:pt x="1642398" y="1093760"/>
                    <a:pt x="1223597" y="1368542"/>
                    <a:pt x="801585" y="1302328"/>
                  </a:cubicBezTo>
                  <a:cubicBezTo>
                    <a:pt x="391940" y="1226827"/>
                    <a:pt x="85854" y="965181"/>
                    <a:pt x="0" y="651164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244164002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Up">
                <a:avLst/>
              </a:prstTxWarp>
            </a:bodyPr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Bookings</a:t>
              </a:r>
            </a:p>
          </p:txBody>
        </p: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948D6117-DAEC-36CE-0BC2-B70046042587}"/>
                </a:ext>
              </a:extLst>
            </p:cNvPr>
            <p:cNvSpPr/>
            <p:nvPr/>
          </p:nvSpPr>
          <p:spPr>
            <a:xfrm>
              <a:off x="8304808" y="3559879"/>
              <a:ext cx="1146961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>
                  <a:solidFill>
                    <a:schemeClr val="tx1"/>
                  </a:solidFill>
                </a:rPr>
                <a:t>Trips</a:t>
              </a:r>
            </a:p>
          </p:txBody>
        </p:sp>
      </p:grpSp>
      <p:sp>
        <p:nvSpPr>
          <p:cNvPr id="51" name="Oval 50">
            <a:extLst>
              <a:ext uri="{FF2B5EF4-FFF2-40B4-BE49-F238E27FC236}">
                <a16:creationId xmlns:a16="http://schemas.microsoft.com/office/drawing/2014/main" id="{D8AECE8F-3F39-F586-85FC-D67D6D139AB4}"/>
              </a:ext>
            </a:extLst>
          </p:cNvPr>
          <p:cNvSpPr/>
          <p:nvPr/>
        </p:nvSpPr>
        <p:spPr>
          <a:xfrm rot="5400000">
            <a:off x="7544878" y="2092430"/>
            <a:ext cx="3594375" cy="3422250"/>
          </a:xfrm>
          <a:custGeom>
            <a:avLst/>
            <a:gdLst>
              <a:gd name="connsiteX0" fmla="*/ 0 w 3594375"/>
              <a:gd name="connsiteY0" fmla="*/ 1711125 h 3422250"/>
              <a:gd name="connsiteX1" fmla="*/ 1797188 w 3594375"/>
              <a:gd name="connsiteY1" fmla="*/ 0 h 3422250"/>
              <a:gd name="connsiteX2" fmla="*/ 3594376 w 3594375"/>
              <a:gd name="connsiteY2" fmla="*/ 1711125 h 3422250"/>
              <a:gd name="connsiteX3" fmla="*/ 1797188 w 3594375"/>
              <a:gd name="connsiteY3" fmla="*/ 3422250 h 3422250"/>
              <a:gd name="connsiteX4" fmla="*/ 0 w 3594375"/>
              <a:gd name="connsiteY4" fmla="*/ 1711125 h 342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94375" h="3422250" extrusionOk="0">
                <a:moveTo>
                  <a:pt x="0" y="1711125"/>
                </a:moveTo>
                <a:cubicBezTo>
                  <a:pt x="-48737" y="795103"/>
                  <a:pt x="866010" y="-72520"/>
                  <a:pt x="1797188" y="0"/>
                </a:cubicBezTo>
                <a:cubicBezTo>
                  <a:pt x="2912661" y="137420"/>
                  <a:pt x="3723676" y="893394"/>
                  <a:pt x="3594376" y="1711125"/>
                </a:cubicBezTo>
                <a:cubicBezTo>
                  <a:pt x="3670162" y="2606125"/>
                  <a:pt x="2738901" y="3479459"/>
                  <a:pt x="1797188" y="3422250"/>
                </a:cubicBezTo>
                <a:cubicBezTo>
                  <a:pt x="685494" y="3462997"/>
                  <a:pt x="-66768" y="2794000"/>
                  <a:pt x="0" y="1711125"/>
                </a:cubicBezTo>
                <a:close/>
              </a:path>
            </a:pathLst>
          </a:custGeom>
          <a:noFill/>
          <a:ln>
            <a:prstDash val="sysDash"/>
            <a:extLst>
              <a:ext uri="{C807C97D-BFC1-408E-A445-0C87EB9F89A2}">
                <ask:lineSketchStyleProps xmlns:ask="http://schemas.microsoft.com/office/drawing/2018/sketchyshapes" sd="2845485804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ArchUp">
              <a:avLst>
                <a:gd name="adj" fmla="val 10820264"/>
              </a:avLst>
            </a:prstTxWarp>
          </a:bodyPr>
          <a:lstStyle/>
          <a:p>
            <a:pPr algn="ctr"/>
            <a:r>
              <a:rPr lang="en-NZ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Core Subdomains</a:t>
            </a:r>
          </a:p>
        </p:txBody>
      </p:sp>
    </p:spTree>
    <p:extLst>
      <p:ext uri="{BB962C8B-B14F-4D97-AF65-F5344CB8AC3E}">
        <p14:creationId xmlns:p14="http://schemas.microsoft.com/office/powerpoint/2010/main" val="1960385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05DD857F-9244-6C00-1FFF-625B1AECCB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4925987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3A45E4F-EE80-4E3D-F316-8C8CAF1A9947}"/>
              </a:ext>
            </a:extLst>
          </p:cNvPr>
          <p:cNvSpPr txBox="1"/>
          <p:nvPr/>
        </p:nvSpPr>
        <p:spPr>
          <a:xfrm>
            <a:off x="500333" y="350334"/>
            <a:ext cx="2516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Use case in an Aggregate</a:t>
            </a:r>
          </a:p>
        </p:txBody>
      </p:sp>
    </p:spTree>
    <p:extLst>
      <p:ext uri="{BB962C8B-B14F-4D97-AF65-F5344CB8AC3E}">
        <p14:creationId xmlns:p14="http://schemas.microsoft.com/office/powerpoint/2010/main" val="3442882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05DD857F-9244-6C00-1FFF-625B1AECCB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2894524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583F9D6-9AC4-4C23-B908-DA125900B2BD}"/>
              </a:ext>
            </a:extLst>
          </p:cNvPr>
          <p:cNvSpPr txBox="1"/>
          <p:nvPr/>
        </p:nvSpPr>
        <p:spPr>
          <a:xfrm>
            <a:off x="500333" y="350334"/>
            <a:ext cx="28782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Use case in an Aggregate</a:t>
            </a:r>
          </a:p>
          <a:p>
            <a:r>
              <a:rPr lang="en-NZ" dirty="0"/>
              <a:t>with child/descendant Entity</a:t>
            </a:r>
          </a:p>
        </p:txBody>
      </p:sp>
    </p:spTree>
    <p:extLst>
      <p:ext uri="{BB962C8B-B14F-4D97-AF65-F5344CB8AC3E}">
        <p14:creationId xmlns:p14="http://schemas.microsoft.com/office/powerpoint/2010/main" val="3863514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659EA068-0CA6-54E1-8381-C0B140C6D489}"/>
              </a:ext>
            </a:extLst>
          </p:cNvPr>
          <p:cNvSpPr/>
          <p:nvPr/>
        </p:nvSpPr>
        <p:spPr>
          <a:xfrm>
            <a:off x="8433263" y="49738"/>
            <a:ext cx="3668202" cy="675852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751463A-EE83-B017-ED23-84C2DDA67FE5}"/>
              </a:ext>
            </a:extLst>
          </p:cNvPr>
          <p:cNvSpPr/>
          <p:nvPr/>
        </p:nvSpPr>
        <p:spPr>
          <a:xfrm>
            <a:off x="6506389" y="49738"/>
            <a:ext cx="1807723" cy="675852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2890711-ABCF-347F-F4DE-3E54A5F83424}"/>
              </a:ext>
            </a:extLst>
          </p:cNvPr>
          <p:cNvSpPr/>
          <p:nvPr/>
        </p:nvSpPr>
        <p:spPr>
          <a:xfrm>
            <a:off x="2211289" y="49738"/>
            <a:ext cx="4175949" cy="675852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7279044-48AE-EE9C-4D26-67B15268FF0D}"/>
              </a:ext>
            </a:extLst>
          </p:cNvPr>
          <p:cNvSpPr/>
          <p:nvPr/>
        </p:nvSpPr>
        <p:spPr>
          <a:xfrm>
            <a:off x="98094" y="5409000"/>
            <a:ext cx="1674891" cy="878186"/>
          </a:xfrm>
          <a:prstGeom prst="round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chemeClr val="tx1"/>
                </a:solidFill>
              </a:rPr>
              <a:t>An</a:t>
            </a:r>
          </a:p>
          <a:p>
            <a:pPr algn="ctr"/>
            <a:r>
              <a:rPr lang="en-NZ" dirty="0">
                <a:solidFill>
                  <a:schemeClr val="tx1"/>
                </a:solidFill>
              </a:rPr>
              <a:t>Aggregate</a:t>
            </a:r>
          </a:p>
          <a:p>
            <a:pPr algn="ctr"/>
            <a:r>
              <a:rPr lang="en-NZ" sz="1400" dirty="0">
                <a:solidFill>
                  <a:schemeClr val="tx1"/>
                </a:solidFill>
              </a:rPr>
              <a:t>(Domain)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2E52875-3CB4-95D6-573E-295ECCDA040A}"/>
              </a:ext>
            </a:extLst>
          </p:cNvPr>
          <p:cNvSpPr/>
          <p:nvPr/>
        </p:nvSpPr>
        <p:spPr>
          <a:xfrm>
            <a:off x="98094" y="2749988"/>
            <a:ext cx="1674891" cy="1836346"/>
          </a:xfrm>
          <a:prstGeom prst="round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chemeClr val="tx1"/>
                </a:solidFill>
              </a:rPr>
              <a:t>An Application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436A49E-1123-16EC-EA46-922A597C0126}"/>
              </a:ext>
            </a:extLst>
          </p:cNvPr>
          <p:cNvSpPr/>
          <p:nvPr/>
        </p:nvSpPr>
        <p:spPr>
          <a:xfrm>
            <a:off x="2719060" y="3229068"/>
            <a:ext cx="1674891" cy="8781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A Repository</a:t>
            </a:r>
          </a:p>
          <a:p>
            <a:pPr algn="ctr"/>
            <a:r>
              <a:rPr lang="en-NZ" sz="1400" dirty="0"/>
              <a:t>(Infrastructure)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1979482-FD86-1FE6-09EE-213BB28E3045}"/>
              </a:ext>
            </a:extLst>
          </p:cNvPr>
          <p:cNvSpPr/>
          <p:nvPr/>
        </p:nvSpPr>
        <p:spPr>
          <a:xfrm>
            <a:off x="4645937" y="2153216"/>
            <a:ext cx="1674891" cy="8781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dirty="0"/>
              <a:t>Read</a:t>
            </a:r>
          </a:p>
          <a:p>
            <a:r>
              <a:rPr lang="en-NZ" dirty="0"/>
              <a:t>Models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DFC6095-A061-501F-8612-1DFF75CAFC68}"/>
              </a:ext>
            </a:extLst>
          </p:cNvPr>
          <p:cNvSpPr/>
          <p:nvPr/>
        </p:nvSpPr>
        <p:spPr>
          <a:xfrm>
            <a:off x="4645937" y="3229068"/>
            <a:ext cx="1674891" cy="8781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dirty="0"/>
              <a:t>State Store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CCBE166-C05E-A58A-EE8D-F990C8FB1437}"/>
              </a:ext>
            </a:extLst>
          </p:cNvPr>
          <p:cNvSpPr/>
          <p:nvPr/>
        </p:nvSpPr>
        <p:spPr>
          <a:xfrm>
            <a:off x="4645936" y="4381874"/>
            <a:ext cx="1674891" cy="8781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dirty="0"/>
              <a:t>Other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E662F3A-582C-DCD0-3796-8A1F6EAACFFA}"/>
              </a:ext>
            </a:extLst>
          </p:cNvPr>
          <p:cNvGrpSpPr/>
          <p:nvPr/>
        </p:nvGrpSpPr>
        <p:grpSpPr>
          <a:xfrm>
            <a:off x="6572813" y="717906"/>
            <a:ext cx="1674895" cy="5503713"/>
            <a:chOff x="8274858" y="711450"/>
            <a:chExt cx="1674895" cy="5503713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38A2A2D4-9215-B2DD-A115-526771C7DEA8}"/>
                </a:ext>
              </a:extLst>
            </p:cNvPr>
            <p:cNvSpPr/>
            <p:nvPr/>
          </p:nvSpPr>
          <p:spPr>
            <a:xfrm>
              <a:off x="8274862" y="711450"/>
              <a:ext cx="1674891" cy="50548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400" dirty="0"/>
                <a:t>Relational DB</a:t>
              </a:r>
            </a:p>
            <a:p>
              <a:pPr algn="ctr"/>
              <a:r>
                <a:rPr lang="en-NZ" sz="1400" dirty="0"/>
                <a:t>Table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05E1B3F-73FC-EBA6-F26A-6DF3F954EED6}"/>
                </a:ext>
              </a:extLst>
            </p:cNvPr>
            <p:cNvSpPr/>
            <p:nvPr/>
          </p:nvSpPr>
          <p:spPr>
            <a:xfrm>
              <a:off x="8274862" y="1326332"/>
              <a:ext cx="1674891" cy="50548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400" dirty="0"/>
                <a:t>NoSQL Document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62AFA9A0-C2D2-0F55-44FF-44D41488BFE1}"/>
                </a:ext>
              </a:extLst>
            </p:cNvPr>
            <p:cNvSpPr/>
            <p:nvPr/>
          </p:nvSpPr>
          <p:spPr>
            <a:xfrm>
              <a:off x="8274861" y="1941214"/>
              <a:ext cx="1674891" cy="50548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600" dirty="0"/>
                <a:t>Event Stream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5DD84871-CA80-9332-E2B6-A4B62ED953C1}"/>
                </a:ext>
              </a:extLst>
            </p:cNvPr>
            <p:cNvSpPr/>
            <p:nvPr/>
          </p:nvSpPr>
          <p:spPr>
            <a:xfrm>
              <a:off x="8274860" y="2560238"/>
              <a:ext cx="1674891" cy="50548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600" dirty="0"/>
                <a:t>Message Queue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82661DCC-19F9-5173-9339-4ABE77C2BBF5}"/>
                </a:ext>
              </a:extLst>
            </p:cNvPr>
            <p:cNvSpPr/>
            <p:nvPr/>
          </p:nvSpPr>
          <p:spPr>
            <a:xfrm>
              <a:off x="8274859" y="3179262"/>
              <a:ext cx="1674891" cy="50548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600" dirty="0"/>
                <a:t>Blob Container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DE98C418-C9D0-329A-1509-4301428367E0}"/>
                </a:ext>
              </a:extLst>
            </p:cNvPr>
            <p:cNvSpPr/>
            <p:nvPr/>
          </p:nvSpPr>
          <p:spPr>
            <a:xfrm>
              <a:off x="8274859" y="3798286"/>
              <a:ext cx="1674891" cy="50548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600" dirty="0"/>
                <a:t>Data Lake Container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1CE3E0C3-63EE-AD02-C042-B5628011C632}"/>
                </a:ext>
              </a:extLst>
            </p:cNvPr>
            <p:cNvSpPr/>
            <p:nvPr/>
          </p:nvSpPr>
          <p:spPr>
            <a:xfrm>
              <a:off x="8274858" y="4435414"/>
              <a:ext cx="1674891" cy="50548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Cache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F7D607E3-861B-5B09-07E8-AF26711ED3BE}"/>
                </a:ext>
              </a:extLst>
            </p:cNvPr>
            <p:cNvSpPr/>
            <p:nvPr/>
          </p:nvSpPr>
          <p:spPr>
            <a:xfrm>
              <a:off x="8274858" y="5074049"/>
              <a:ext cx="1674891" cy="50548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600" dirty="0"/>
                <a:t>File System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ECD7A99A-B9F4-8E5B-33C0-CDCA6B931977}"/>
                </a:ext>
              </a:extLst>
            </p:cNvPr>
            <p:cNvSpPr/>
            <p:nvPr/>
          </p:nvSpPr>
          <p:spPr>
            <a:xfrm>
              <a:off x="8274858" y="5709674"/>
              <a:ext cx="1674891" cy="50548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600" dirty="0"/>
                <a:t>In-Memory</a:t>
              </a:r>
            </a:p>
          </p:txBody>
        </p:sp>
      </p:grpSp>
      <p:sp>
        <p:nvSpPr>
          <p:cNvPr id="37" name="Arrow: Left-Right 36">
            <a:extLst>
              <a:ext uri="{FF2B5EF4-FFF2-40B4-BE49-F238E27FC236}">
                <a16:creationId xmlns:a16="http://schemas.microsoft.com/office/drawing/2014/main" id="{EC01BCEF-1D66-BE6A-4B3C-4FC5F2686E07}"/>
              </a:ext>
            </a:extLst>
          </p:cNvPr>
          <p:cNvSpPr/>
          <p:nvPr/>
        </p:nvSpPr>
        <p:spPr>
          <a:xfrm>
            <a:off x="1750345" y="3439165"/>
            <a:ext cx="956641" cy="505489"/>
          </a:xfrm>
          <a:prstGeom prst="left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Data</a:t>
            </a:r>
          </a:p>
        </p:txBody>
      </p:sp>
      <p:sp>
        <p:nvSpPr>
          <p:cNvPr id="38" name="Arrow: Left-Right 37">
            <a:extLst>
              <a:ext uri="{FF2B5EF4-FFF2-40B4-BE49-F238E27FC236}">
                <a16:creationId xmlns:a16="http://schemas.microsoft.com/office/drawing/2014/main" id="{CC94D965-0F50-34FF-AE39-3330B40D7467}"/>
              </a:ext>
            </a:extLst>
          </p:cNvPr>
          <p:cNvSpPr/>
          <p:nvPr/>
        </p:nvSpPr>
        <p:spPr>
          <a:xfrm rot="5400000">
            <a:off x="457218" y="4744923"/>
            <a:ext cx="956641" cy="505489"/>
          </a:xfrm>
          <a:prstGeom prst="left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Data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8237A27-3E88-C131-1B6E-77AD39CA2CF8}"/>
              </a:ext>
            </a:extLst>
          </p:cNvPr>
          <p:cNvCxnSpPr>
            <a:stCxn id="5" idx="1"/>
            <a:endCxn id="4" idx="0"/>
          </p:cNvCxnSpPr>
          <p:nvPr/>
        </p:nvCxnSpPr>
        <p:spPr>
          <a:xfrm rot="10800000" flipV="1">
            <a:off x="3556507" y="2592308"/>
            <a:ext cx="1089431" cy="636759"/>
          </a:xfrm>
          <a:prstGeom prst="curvedConnector2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39">
            <a:extLst>
              <a:ext uri="{FF2B5EF4-FFF2-40B4-BE49-F238E27FC236}">
                <a16:creationId xmlns:a16="http://schemas.microsoft.com/office/drawing/2014/main" id="{926665D4-477A-BC49-FBCA-2C4F1AF92F08}"/>
              </a:ext>
            </a:extLst>
          </p:cNvPr>
          <p:cNvCxnSpPr>
            <a:cxnSpLocks/>
            <a:stCxn id="4" idx="2"/>
            <a:endCxn id="13" idx="1"/>
          </p:cNvCxnSpPr>
          <p:nvPr/>
        </p:nvCxnSpPr>
        <p:spPr>
          <a:xfrm rot="16200000" flipH="1">
            <a:off x="3744365" y="3919395"/>
            <a:ext cx="713713" cy="1089430"/>
          </a:xfrm>
          <a:prstGeom prst="curvedConnector2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39">
            <a:extLst>
              <a:ext uri="{FF2B5EF4-FFF2-40B4-BE49-F238E27FC236}">
                <a16:creationId xmlns:a16="http://schemas.microsoft.com/office/drawing/2014/main" id="{183D10A8-90A8-1A68-C072-7E74DF9DBB61}"/>
              </a:ext>
            </a:extLst>
          </p:cNvPr>
          <p:cNvCxnSpPr>
            <a:cxnSpLocks/>
            <a:stCxn id="4" idx="2"/>
            <a:endCxn id="6" idx="1"/>
          </p:cNvCxnSpPr>
          <p:nvPr/>
        </p:nvCxnSpPr>
        <p:spPr>
          <a:xfrm rot="5400000" flipH="1" flipV="1">
            <a:off x="3881674" y="3342992"/>
            <a:ext cx="439093" cy="1089431"/>
          </a:xfrm>
          <a:prstGeom prst="curvedConnector4">
            <a:avLst>
              <a:gd name="adj1" fmla="val -52062"/>
              <a:gd name="adj2" fmla="val 88435"/>
            </a:avLst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39">
            <a:extLst>
              <a:ext uri="{FF2B5EF4-FFF2-40B4-BE49-F238E27FC236}">
                <a16:creationId xmlns:a16="http://schemas.microsoft.com/office/drawing/2014/main" id="{3D06F82C-67EE-B379-1B04-82899DA6342E}"/>
              </a:ext>
            </a:extLst>
          </p:cNvPr>
          <p:cNvCxnSpPr>
            <a:cxnSpLocks/>
            <a:stCxn id="5" idx="0"/>
            <a:endCxn id="7" idx="1"/>
          </p:cNvCxnSpPr>
          <p:nvPr/>
        </p:nvCxnSpPr>
        <p:spPr>
          <a:xfrm rot="5400000" flipH="1" flipV="1">
            <a:off x="5436818" y="1017217"/>
            <a:ext cx="1182565" cy="1089434"/>
          </a:xfrm>
          <a:prstGeom prst="curvedConnector2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39">
            <a:extLst>
              <a:ext uri="{FF2B5EF4-FFF2-40B4-BE49-F238E27FC236}">
                <a16:creationId xmlns:a16="http://schemas.microsoft.com/office/drawing/2014/main" id="{011DF46B-3C86-EFCA-23C3-2577861E173A}"/>
              </a:ext>
            </a:extLst>
          </p:cNvPr>
          <p:cNvCxnSpPr>
            <a:cxnSpLocks/>
            <a:stCxn id="5" idx="0"/>
            <a:endCxn id="8" idx="1"/>
          </p:cNvCxnSpPr>
          <p:nvPr/>
        </p:nvCxnSpPr>
        <p:spPr>
          <a:xfrm rot="5400000" flipH="1" flipV="1">
            <a:off x="5744259" y="1324658"/>
            <a:ext cx="567683" cy="1089434"/>
          </a:xfrm>
          <a:prstGeom prst="curvedConnector2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39">
            <a:extLst>
              <a:ext uri="{FF2B5EF4-FFF2-40B4-BE49-F238E27FC236}">
                <a16:creationId xmlns:a16="http://schemas.microsoft.com/office/drawing/2014/main" id="{43570EDA-E875-625A-B914-6E55C5B6C0E4}"/>
              </a:ext>
            </a:extLst>
          </p:cNvPr>
          <p:cNvCxnSpPr>
            <a:cxnSpLocks/>
            <a:stCxn id="13" idx="0"/>
            <a:endCxn id="11" idx="1"/>
          </p:cNvCxnSpPr>
          <p:nvPr/>
        </p:nvCxnSpPr>
        <p:spPr>
          <a:xfrm rot="5400000" flipH="1" flipV="1">
            <a:off x="5556393" y="3365453"/>
            <a:ext cx="943411" cy="1089432"/>
          </a:xfrm>
          <a:prstGeom prst="curvedConnector2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39">
            <a:extLst>
              <a:ext uri="{FF2B5EF4-FFF2-40B4-BE49-F238E27FC236}">
                <a16:creationId xmlns:a16="http://schemas.microsoft.com/office/drawing/2014/main" id="{507ECA46-249D-18CB-A877-A3FDDD4F0329}"/>
              </a:ext>
            </a:extLst>
          </p:cNvPr>
          <p:cNvCxnSpPr>
            <a:cxnSpLocks/>
            <a:stCxn id="13" idx="0"/>
            <a:endCxn id="10" idx="1"/>
          </p:cNvCxnSpPr>
          <p:nvPr/>
        </p:nvCxnSpPr>
        <p:spPr>
          <a:xfrm rot="5400000" flipH="1" flipV="1">
            <a:off x="5246881" y="3055941"/>
            <a:ext cx="1562435" cy="1089433"/>
          </a:xfrm>
          <a:prstGeom prst="curvedConnector2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39">
            <a:extLst>
              <a:ext uri="{FF2B5EF4-FFF2-40B4-BE49-F238E27FC236}">
                <a16:creationId xmlns:a16="http://schemas.microsoft.com/office/drawing/2014/main" id="{6690BCE0-8A73-2DDD-17B4-34306823F0B9}"/>
              </a:ext>
            </a:extLst>
          </p:cNvPr>
          <p:cNvCxnSpPr>
            <a:cxnSpLocks/>
            <a:stCxn id="13" idx="2"/>
            <a:endCxn id="14" idx="1"/>
          </p:cNvCxnSpPr>
          <p:nvPr/>
        </p:nvCxnSpPr>
        <p:spPr>
          <a:xfrm rot="5400000" flipH="1" flipV="1">
            <a:off x="5745374" y="4432622"/>
            <a:ext cx="565445" cy="1089431"/>
          </a:xfrm>
          <a:prstGeom prst="curvedConnector4">
            <a:avLst>
              <a:gd name="adj1" fmla="val -40428"/>
              <a:gd name="adj2" fmla="val 88435"/>
            </a:avLst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39">
            <a:extLst>
              <a:ext uri="{FF2B5EF4-FFF2-40B4-BE49-F238E27FC236}">
                <a16:creationId xmlns:a16="http://schemas.microsoft.com/office/drawing/2014/main" id="{7F4AAE5B-A8B4-6157-7771-C4659223E9BF}"/>
              </a:ext>
            </a:extLst>
          </p:cNvPr>
          <p:cNvCxnSpPr>
            <a:cxnSpLocks/>
            <a:stCxn id="13" idx="2"/>
            <a:endCxn id="15" idx="1"/>
          </p:cNvCxnSpPr>
          <p:nvPr/>
        </p:nvCxnSpPr>
        <p:spPr>
          <a:xfrm rot="16200000" flipH="1">
            <a:off x="5991502" y="4751939"/>
            <a:ext cx="73190" cy="1089431"/>
          </a:xfrm>
          <a:prstGeom prst="curvedConnector2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39">
            <a:extLst>
              <a:ext uri="{FF2B5EF4-FFF2-40B4-BE49-F238E27FC236}">
                <a16:creationId xmlns:a16="http://schemas.microsoft.com/office/drawing/2014/main" id="{32AC623C-CD4C-89D8-1CB4-365E36D92C9A}"/>
              </a:ext>
            </a:extLst>
          </p:cNvPr>
          <p:cNvCxnSpPr>
            <a:cxnSpLocks/>
            <a:stCxn id="13" idx="2"/>
            <a:endCxn id="16" idx="1"/>
          </p:cNvCxnSpPr>
          <p:nvPr/>
        </p:nvCxnSpPr>
        <p:spPr>
          <a:xfrm rot="16200000" flipH="1">
            <a:off x="5673690" y="5069751"/>
            <a:ext cx="708815" cy="1089431"/>
          </a:xfrm>
          <a:prstGeom prst="curvedConnector2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39">
            <a:extLst>
              <a:ext uri="{FF2B5EF4-FFF2-40B4-BE49-F238E27FC236}">
                <a16:creationId xmlns:a16="http://schemas.microsoft.com/office/drawing/2014/main" id="{6C80AE49-5C51-6E1B-4BE4-8B7DFB610699}"/>
              </a:ext>
            </a:extLst>
          </p:cNvPr>
          <p:cNvCxnSpPr>
            <a:cxnSpLocks/>
            <a:stCxn id="6" idx="0"/>
            <a:endCxn id="7" idx="1"/>
          </p:cNvCxnSpPr>
          <p:nvPr/>
        </p:nvCxnSpPr>
        <p:spPr>
          <a:xfrm rot="5400000" flipH="1" flipV="1">
            <a:off x="4898892" y="1555143"/>
            <a:ext cx="2258417" cy="1089434"/>
          </a:xfrm>
          <a:prstGeom prst="curvedConnector2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39">
            <a:extLst>
              <a:ext uri="{FF2B5EF4-FFF2-40B4-BE49-F238E27FC236}">
                <a16:creationId xmlns:a16="http://schemas.microsoft.com/office/drawing/2014/main" id="{E7CD5D9A-8652-B3A8-FA0E-037D59DE02BD}"/>
              </a:ext>
            </a:extLst>
          </p:cNvPr>
          <p:cNvCxnSpPr>
            <a:cxnSpLocks/>
            <a:stCxn id="6" idx="0"/>
            <a:endCxn id="8" idx="1"/>
          </p:cNvCxnSpPr>
          <p:nvPr/>
        </p:nvCxnSpPr>
        <p:spPr>
          <a:xfrm rot="5400000" flipH="1" flipV="1">
            <a:off x="5206333" y="1862584"/>
            <a:ext cx="1643535" cy="1089434"/>
          </a:xfrm>
          <a:prstGeom prst="curvedConnector2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39">
            <a:extLst>
              <a:ext uri="{FF2B5EF4-FFF2-40B4-BE49-F238E27FC236}">
                <a16:creationId xmlns:a16="http://schemas.microsoft.com/office/drawing/2014/main" id="{6DCEF274-E56C-E288-93CB-C97BEDE24A79}"/>
              </a:ext>
            </a:extLst>
          </p:cNvPr>
          <p:cNvCxnSpPr>
            <a:cxnSpLocks/>
            <a:stCxn id="6" idx="0"/>
            <a:endCxn id="9" idx="1"/>
          </p:cNvCxnSpPr>
          <p:nvPr/>
        </p:nvCxnSpPr>
        <p:spPr>
          <a:xfrm rot="5400000" flipH="1" flipV="1">
            <a:off x="5513773" y="2170026"/>
            <a:ext cx="1028653" cy="1089433"/>
          </a:xfrm>
          <a:prstGeom prst="curvedConnector2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39">
            <a:extLst>
              <a:ext uri="{FF2B5EF4-FFF2-40B4-BE49-F238E27FC236}">
                <a16:creationId xmlns:a16="http://schemas.microsoft.com/office/drawing/2014/main" id="{CA86C6EF-AE26-F304-798D-D82348749E31}"/>
              </a:ext>
            </a:extLst>
          </p:cNvPr>
          <p:cNvCxnSpPr>
            <a:cxnSpLocks/>
            <a:stCxn id="13" idx="0"/>
            <a:endCxn id="12" idx="1"/>
          </p:cNvCxnSpPr>
          <p:nvPr/>
        </p:nvCxnSpPr>
        <p:spPr>
          <a:xfrm rot="5400000" flipH="1" flipV="1">
            <a:off x="5865905" y="3674965"/>
            <a:ext cx="324387" cy="1089432"/>
          </a:xfrm>
          <a:prstGeom prst="curvedConnector2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39">
            <a:extLst>
              <a:ext uri="{FF2B5EF4-FFF2-40B4-BE49-F238E27FC236}">
                <a16:creationId xmlns:a16="http://schemas.microsoft.com/office/drawing/2014/main" id="{6BCA36A0-191C-518E-CF48-5A1EEEF14478}"/>
              </a:ext>
            </a:extLst>
          </p:cNvPr>
          <p:cNvCxnSpPr>
            <a:cxnSpLocks/>
            <a:stCxn id="7" idx="0"/>
            <a:endCxn id="18" idx="1"/>
          </p:cNvCxnSpPr>
          <p:nvPr/>
        </p:nvCxnSpPr>
        <p:spPr>
          <a:xfrm rot="5400000" flipH="1" flipV="1">
            <a:off x="7862430" y="80639"/>
            <a:ext cx="185101" cy="1089435"/>
          </a:xfrm>
          <a:prstGeom prst="curvedConnector2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39">
            <a:extLst>
              <a:ext uri="{FF2B5EF4-FFF2-40B4-BE49-F238E27FC236}">
                <a16:creationId xmlns:a16="http://schemas.microsoft.com/office/drawing/2014/main" id="{1AF610F7-BD08-1BCC-4296-8B231B469004}"/>
              </a:ext>
            </a:extLst>
          </p:cNvPr>
          <p:cNvCxnSpPr>
            <a:cxnSpLocks/>
            <a:stCxn id="7" idx="0"/>
            <a:endCxn id="27" idx="0"/>
          </p:cNvCxnSpPr>
          <p:nvPr/>
        </p:nvCxnSpPr>
        <p:spPr>
          <a:xfrm rot="5400000" flipH="1" flipV="1">
            <a:off x="9046631" y="-1433062"/>
            <a:ext cx="514601" cy="3787337"/>
          </a:xfrm>
          <a:prstGeom prst="curvedConnector3">
            <a:avLst>
              <a:gd name="adj1" fmla="val 119278"/>
            </a:avLst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39">
            <a:extLst>
              <a:ext uri="{FF2B5EF4-FFF2-40B4-BE49-F238E27FC236}">
                <a16:creationId xmlns:a16="http://schemas.microsoft.com/office/drawing/2014/main" id="{F790768B-D52D-C6F3-CA0F-C2ACB1D11AAC}"/>
              </a:ext>
            </a:extLst>
          </p:cNvPr>
          <p:cNvCxnSpPr>
            <a:cxnSpLocks/>
            <a:stCxn id="8" idx="0"/>
            <a:endCxn id="19" idx="1"/>
          </p:cNvCxnSpPr>
          <p:nvPr/>
        </p:nvCxnSpPr>
        <p:spPr>
          <a:xfrm rot="5400000" flipH="1" flipV="1">
            <a:off x="7914210" y="747301"/>
            <a:ext cx="81541" cy="1089435"/>
          </a:xfrm>
          <a:prstGeom prst="curvedConnector2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39">
            <a:extLst>
              <a:ext uri="{FF2B5EF4-FFF2-40B4-BE49-F238E27FC236}">
                <a16:creationId xmlns:a16="http://schemas.microsoft.com/office/drawing/2014/main" id="{0378CA61-F950-ABCD-095F-1DED3AABB41C}"/>
              </a:ext>
            </a:extLst>
          </p:cNvPr>
          <p:cNvCxnSpPr>
            <a:cxnSpLocks/>
            <a:stCxn id="9" idx="0"/>
            <a:endCxn id="100" idx="1"/>
          </p:cNvCxnSpPr>
          <p:nvPr/>
        </p:nvCxnSpPr>
        <p:spPr>
          <a:xfrm rot="16200000" flipH="1">
            <a:off x="8410216" y="947715"/>
            <a:ext cx="22019" cy="2021928"/>
          </a:xfrm>
          <a:prstGeom prst="curvedConnector4">
            <a:avLst>
              <a:gd name="adj1" fmla="val -1038194"/>
              <a:gd name="adj2" fmla="val 70709"/>
            </a:avLst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6F02A74-E8A7-1178-0DDB-1B0CDE0B6615}"/>
              </a:ext>
            </a:extLst>
          </p:cNvPr>
          <p:cNvGrpSpPr/>
          <p:nvPr/>
        </p:nvGrpSpPr>
        <p:grpSpPr>
          <a:xfrm>
            <a:off x="8499690" y="203305"/>
            <a:ext cx="3535363" cy="6049377"/>
            <a:chOff x="8499690" y="65289"/>
            <a:chExt cx="3535363" cy="6049377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3A62CF77-DD43-9209-6484-F9248C95D5B7}"/>
                </a:ext>
              </a:extLst>
            </p:cNvPr>
            <p:cNvSpPr/>
            <p:nvPr/>
          </p:nvSpPr>
          <p:spPr>
            <a:xfrm>
              <a:off x="8499698" y="65289"/>
              <a:ext cx="1674891" cy="658999"/>
            </a:xfrm>
            <a:prstGeom prst="roundRect">
              <a:avLst/>
            </a:prstGeom>
            <a:solidFill>
              <a:srgbClr val="1B82C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Azure SQL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F9E12F5A-B48E-0EF5-E005-B037EBDD884A}"/>
                </a:ext>
              </a:extLst>
            </p:cNvPr>
            <p:cNvSpPr/>
            <p:nvPr/>
          </p:nvSpPr>
          <p:spPr>
            <a:xfrm>
              <a:off x="8499698" y="783731"/>
              <a:ext cx="1674891" cy="658999"/>
            </a:xfrm>
            <a:prstGeom prst="roundRect">
              <a:avLst/>
            </a:prstGeom>
            <a:solidFill>
              <a:srgbClr val="1B82C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Azure table Storage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244043B7-A784-7F5E-15C2-B7A38B14F124}"/>
                </a:ext>
              </a:extLst>
            </p:cNvPr>
            <p:cNvSpPr/>
            <p:nvPr/>
          </p:nvSpPr>
          <p:spPr>
            <a:xfrm>
              <a:off x="8499698" y="2220615"/>
              <a:ext cx="1674891" cy="658999"/>
            </a:xfrm>
            <a:prstGeom prst="roundRect">
              <a:avLst/>
            </a:prstGeom>
            <a:solidFill>
              <a:srgbClr val="1B82C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Azure Queues</a:t>
              </a: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B3C1D526-BA15-13C4-8444-7D1AFB5C608D}"/>
                </a:ext>
              </a:extLst>
            </p:cNvPr>
            <p:cNvSpPr/>
            <p:nvPr/>
          </p:nvSpPr>
          <p:spPr>
            <a:xfrm>
              <a:off x="8499691" y="2939057"/>
              <a:ext cx="1674891" cy="658999"/>
            </a:xfrm>
            <a:prstGeom prst="roundRect">
              <a:avLst/>
            </a:prstGeom>
            <a:solidFill>
              <a:srgbClr val="1B82C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Azure Blob Storage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C399CBD5-59C8-327F-231A-0B943A3C739A}"/>
                </a:ext>
              </a:extLst>
            </p:cNvPr>
            <p:cNvSpPr/>
            <p:nvPr/>
          </p:nvSpPr>
          <p:spPr>
            <a:xfrm>
              <a:off x="8499690" y="3657499"/>
              <a:ext cx="1674891" cy="658999"/>
            </a:xfrm>
            <a:prstGeom prst="roundRect">
              <a:avLst/>
            </a:prstGeom>
            <a:solidFill>
              <a:srgbClr val="1B82C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Azure Data Lake</a:t>
              </a: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187CA4B0-C6AC-12D0-863B-6F525E30E97E}"/>
                </a:ext>
              </a:extLst>
            </p:cNvPr>
            <p:cNvSpPr/>
            <p:nvPr/>
          </p:nvSpPr>
          <p:spPr>
            <a:xfrm>
              <a:off x="9432190" y="4375941"/>
              <a:ext cx="1674891" cy="658999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Redis Cache</a:t>
              </a: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5827A866-CDAA-6AC5-E34C-DE8468C9B40C}"/>
                </a:ext>
              </a:extLst>
            </p:cNvPr>
            <p:cNvSpPr/>
            <p:nvPr/>
          </p:nvSpPr>
          <p:spPr>
            <a:xfrm>
              <a:off x="9432190" y="5094383"/>
              <a:ext cx="1674891" cy="47436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JSON Files</a:t>
              </a: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35558495-57A0-8612-C076-B23910CB6308}"/>
                </a:ext>
              </a:extLst>
            </p:cNvPr>
            <p:cNvSpPr/>
            <p:nvPr/>
          </p:nvSpPr>
          <p:spPr>
            <a:xfrm>
              <a:off x="9432190" y="5640303"/>
              <a:ext cx="1674891" cy="47436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In-Memory DB</a:t>
              </a: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E33C7769-7975-08D4-3872-606F7A776FF4}"/>
                </a:ext>
              </a:extLst>
            </p:cNvPr>
            <p:cNvSpPr/>
            <p:nvPr/>
          </p:nvSpPr>
          <p:spPr>
            <a:xfrm>
              <a:off x="10360154" y="65289"/>
              <a:ext cx="1674891" cy="658999"/>
            </a:xfrm>
            <a:prstGeom prst="roundRect">
              <a:avLst/>
            </a:prstGeom>
            <a:solidFill>
              <a:srgbClr val="33679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600" dirty="0"/>
                <a:t>RDS/Postgres?</a:t>
              </a: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F7EFA7B9-89F9-BFD5-BE97-33E378632F44}"/>
                </a:ext>
              </a:extLst>
            </p:cNvPr>
            <p:cNvSpPr/>
            <p:nvPr/>
          </p:nvSpPr>
          <p:spPr>
            <a:xfrm>
              <a:off x="10360162" y="783731"/>
              <a:ext cx="1674891" cy="658999"/>
            </a:xfrm>
            <a:prstGeom prst="round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Dynamo DB</a:t>
              </a: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05913876-EAD5-B971-62A5-D2FCA89A025C}"/>
                </a:ext>
              </a:extLst>
            </p:cNvPr>
            <p:cNvSpPr/>
            <p:nvPr/>
          </p:nvSpPr>
          <p:spPr>
            <a:xfrm>
              <a:off x="10360154" y="2219686"/>
              <a:ext cx="1674891" cy="658999"/>
            </a:xfrm>
            <a:prstGeom prst="round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SQS</a:t>
              </a: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4DB15FE7-BB07-78EE-0E9D-1DB98BE95295}"/>
                </a:ext>
              </a:extLst>
            </p:cNvPr>
            <p:cNvSpPr/>
            <p:nvPr/>
          </p:nvSpPr>
          <p:spPr>
            <a:xfrm>
              <a:off x="10360145" y="2939057"/>
              <a:ext cx="1674891" cy="658999"/>
            </a:xfrm>
            <a:prstGeom prst="round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S3 Buckets</a:t>
              </a: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10F13271-84E9-7D7A-4966-E4C515FC1AFC}"/>
                </a:ext>
              </a:extLst>
            </p:cNvPr>
            <p:cNvSpPr/>
            <p:nvPr/>
          </p:nvSpPr>
          <p:spPr>
            <a:xfrm>
              <a:off x="10360144" y="3657499"/>
              <a:ext cx="1674891" cy="658999"/>
            </a:xfrm>
            <a:prstGeom prst="round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S3 Buckets</a:t>
              </a:r>
            </a:p>
          </p:txBody>
        </p:sp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B1D9955E-10C7-E85C-94AA-EFF431BF8008}"/>
                </a:ext>
              </a:extLst>
            </p:cNvPr>
            <p:cNvSpPr/>
            <p:nvPr/>
          </p:nvSpPr>
          <p:spPr>
            <a:xfrm>
              <a:off x="9432190" y="1502173"/>
              <a:ext cx="1674891" cy="658999"/>
            </a:xfrm>
            <a:prstGeom prst="roundRect">
              <a:avLst/>
            </a:prstGeom>
            <a:solidFill>
              <a:srgbClr val="5AB55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Event Store DB</a:t>
              </a:r>
            </a:p>
          </p:txBody>
        </p:sp>
      </p:grpSp>
      <p:cxnSp>
        <p:nvCxnSpPr>
          <p:cNvPr id="105" name="Straight Arrow Connector 39">
            <a:extLst>
              <a:ext uri="{FF2B5EF4-FFF2-40B4-BE49-F238E27FC236}">
                <a16:creationId xmlns:a16="http://schemas.microsoft.com/office/drawing/2014/main" id="{397B8062-1CD0-F68B-D2C9-34786723730C}"/>
              </a:ext>
            </a:extLst>
          </p:cNvPr>
          <p:cNvCxnSpPr>
            <a:cxnSpLocks/>
            <a:stCxn id="10" idx="0"/>
            <a:endCxn id="20" idx="1"/>
          </p:cNvCxnSpPr>
          <p:nvPr/>
        </p:nvCxnSpPr>
        <p:spPr>
          <a:xfrm rot="16200000" flipH="1">
            <a:off x="7894260" y="2082694"/>
            <a:ext cx="121437" cy="1089437"/>
          </a:xfrm>
          <a:prstGeom prst="curvedConnector4">
            <a:avLst>
              <a:gd name="adj1" fmla="val -188246"/>
              <a:gd name="adj2" fmla="val 88435"/>
            </a:avLst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39">
            <a:extLst>
              <a:ext uri="{FF2B5EF4-FFF2-40B4-BE49-F238E27FC236}">
                <a16:creationId xmlns:a16="http://schemas.microsoft.com/office/drawing/2014/main" id="{91C25A74-1280-85DB-0BE9-FF1AB834C8C2}"/>
              </a:ext>
            </a:extLst>
          </p:cNvPr>
          <p:cNvCxnSpPr>
            <a:cxnSpLocks/>
            <a:stCxn id="10" idx="0"/>
            <a:endCxn id="29" idx="0"/>
          </p:cNvCxnSpPr>
          <p:nvPr/>
        </p:nvCxnSpPr>
        <p:spPr>
          <a:xfrm rot="5400000" flipH="1" flipV="1">
            <a:off x="9199434" y="568529"/>
            <a:ext cx="208992" cy="3787339"/>
          </a:xfrm>
          <a:prstGeom prst="curvedConnector3">
            <a:avLst>
              <a:gd name="adj1" fmla="val 209382"/>
            </a:avLst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39">
            <a:extLst>
              <a:ext uri="{FF2B5EF4-FFF2-40B4-BE49-F238E27FC236}">
                <a16:creationId xmlns:a16="http://schemas.microsoft.com/office/drawing/2014/main" id="{386A7152-D4DF-92A0-A9E0-A69F42592836}"/>
              </a:ext>
            </a:extLst>
          </p:cNvPr>
          <p:cNvCxnSpPr>
            <a:cxnSpLocks/>
            <a:stCxn id="11" idx="0"/>
            <a:endCxn id="30" idx="0"/>
          </p:cNvCxnSpPr>
          <p:nvPr/>
        </p:nvCxnSpPr>
        <p:spPr>
          <a:xfrm rot="5400000" flipH="1" flipV="1">
            <a:off x="9249603" y="1237731"/>
            <a:ext cx="108645" cy="3787331"/>
          </a:xfrm>
          <a:prstGeom prst="curvedConnector3">
            <a:avLst>
              <a:gd name="adj1" fmla="val 310410"/>
            </a:avLst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39">
            <a:extLst>
              <a:ext uri="{FF2B5EF4-FFF2-40B4-BE49-F238E27FC236}">
                <a16:creationId xmlns:a16="http://schemas.microsoft.com/office/drawing/2014/main" id="{22124474-5FD7-F4BA-E89B-675C2D7A6FE2}"/>
              </a:ext>
            </a:extLst>
          </p:cNvPr>
          <p:cNvCxnSpPr>
            <a:cxnSpLocks/>
            <a:stCxn id="12" idx="0"/>
            <a:endCxn id="31" idx="0"/>
          </p:cNvCxnSpPr>
          <p:nvPr/>
        </p:nvCxnSpPr>
        <p:spPr>
          <a:xfrm rot="5400000" flipH="1" flipV="1">
            <a:off x="9299312" y="1906464"/>
            <a:ext cx="9227" cy="3787330"/>
          </a:xfrm>
          <a:prstGeom prst="curvedConnector3">
            <a:avLst>
              <a:gd name="adj1" fmla="val 2577512"/>
            </a:avLst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39">
            <a:extLst>
              <a:ext uri="{FF2B5EF4-FFF2-40B4-BE49-F238E27FC236}">
                <a16:creationId xmlns:a16="http://schemas.microsoft.com/office/drawing/2014/main" id="{04BE5DC8-E7DE-CB94-D6D7-C25E77623F9E}"/>
              </a:ext>
            </a:extLst>
          </p:cNvPr>
          <p:cNvCxnSpPr>
            <a:cxnSpLocks/>
            <a:stCxn id="11" idx="0"/>
            <a:endCxn id="21" idx="1"/>
          </p:cNvCxnSpPr>
          <p:nvPr/>
        </p:nvCxnSpPr>
        <p:spPr>
          <a:xfrm rot="16200000" flipH="1">
            <a:off x="7844547" y="2751430"/>
            <a:ext cx="220855" cy="1089431"/>
          </a:xfrm>
          <a:prstGeom prst="curvedConnector4">
            <a:avLst>
              <a:gd name="adj1" fmla="val -103507"/>
              <a:gd name="adj2" fmla="val 88435"/>
            </a:avLst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39">
            <a:extLst>
              <a:ext uri="{FF2B5EF4-FFF2-40B4-BE49-F238E27FC236}">
                <a16:creationId xmlns:a16="http://schemas.microsoft.com/office/drawing/2014/main" id="{BCD143D8-B3AF-721C-77C5-3779AE6FC192}"/>
              </a:ext>
            </a:extLst>
          </p:cNvPr>
          <p:cNvCxnSpPr>
            <a:cxnSpLocks/>
            <a:stCxn id="12" idx="0"/>
            <a:endCxn id="22" idx="1"/>
          </p:cNvCxnSpPr>
          <p:nvPr/>
        </p:nvCxnSpPr>
        <p:spPr>
          <a:xfrm rot="16200000" flipH="1">
            <a:off x="7794838" y="3420163"/>
            <a:ext cx="320273" cy="1089430"/>
          </a:xfrm>
          <a:prstGeom prst="curvedConnector4">
            <a:avLst>
              <a:gd name="adj1" fmla="val -71377"/>
              <a:gd name="adj2" fmla="val 88435"/>
            </a:avLst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39">
            <a:extLst>
              <a:ext uri="{FF2B5EF4-FFF2-40B4-BE49-F238E27FC236}">
                <a16:creationId xmlns:a16="http://schemas.microsoft.com/office/drawing/2014/main" id="{D3CBE9A6-AEDE-BB4A-C53B-8765D86F5BC4}"/>
              </a:ext>
            </a:extLst>
          </p:cNvPr>
          <p:cNvCxnSpPr>
            <a:cxnSpLocks/>
            <a:stCxn id="14" idx="0"/>
            <a:endCxn id="23" idx="1"/>
          </p:cNvCxnSpPr>
          <p:nvPr/>
        </p:nvCxnSpPr>
        <p:spPr>
          <a:xfrm rot="16200000" flipH="1">
            <a:off x="8220430" y="3631698"/>
            <a:ext cx="401587" cy="2021931"/>
          </a:xfrm>
          <a:prstGeom prst="curvedConnector4">
            <a:avLst>
              <a:gd name="adj1" fmla="val -56924"/>
              <a:gd name="adj2" fmla="val 70709"/>
            </a:avLst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39">
            <a:extLst>
              <a:ext uri="{FF2B5EF4-FFF2-40B4-BE49-F238E27FC236}">
                <a16:creationId xmlns:a16="http://schemas.microsoft.com/office/drawing/2014/main" id="{B0FBE401-D16F-3EAB-0D9B-9A30DABDB021}"/>
              </a:ext>
            </a:extLst>
          </p:cNvPr>
          <p:cNvCxnSpPr>
            <a:cxnSpLocks/>
            <a:stCxn id="15" idx="0"/>
            <a:endCxn id="24" idx="1"/>
          </p:cNvCxnSpPr>
          <p:nvPr/>
        </p:nvCxnSpPr>
        <p:spPr>
          <a:xfrm rot="16200000" flipH="1">
            <a:off x="8226686" y="4264078"/>
            <a:ext cx="389076" cy="2021931"/>
          </a:xfrm>
          <a:prstGeom prst="curvedConnector4">
            <a:avLst>
              <a:gd name="adj1" fmla="val -58755"/>
              <a:gd name="adj2" fmla="val 70709"/>
            </a:avLst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39">
            <a:extLst>
              <a:ext uri="{FF2B5EF4-FFF2-40B4-BE49-F238E27FC236}">
                <a16:creationId xmlns:a16="http://schemas.microsoft.com/office/drawing/2014/main" id="{395E6B40-4166-9C2F-9F20-30D1DB324E72}"/>
              </a:ext>
            </a:extLst>
          </p:cNvPr>
          <p:cNvCxnSpPr>
            <a:cxnSpLocks/>
            <a:stCxn id="16" idx="0"/>
            <a:endCxn id="25" idx="1"/>
          </p:cNvCxnSpPr>
          <p:nvPr/>
        </p:nvCxnSpPr>
        <p:spPr>
          <a:xfrm rot="16200000" flipH="1">
            <a:off x="8271538" y="4854850"/>
            <a:ext cx="299371" cy="2021931"/>
          </a:xfrm>
          <a:prstGeom prst="curvedConnector4">
            <a:avLst>
              <a:gd name="adj1" fmla="val -76360"/>
              <a:gd name="adj2" fmla="val 70709"/>
            </a:avLst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268D2FB-EBCD-2D45-5E84-37D40D39D470}"/>
              </a:ext>
            </a:extLst>
          </p:cNvPr>
          <p:cNvSpPr txBox="1"/>
          <p:nvPr/>
        </p:nvSpPr>
        <p:spPr>
          <a:xfrm>
            <a:off x="8433263" y="6531263"/>
            <a:ext cx="3668202" cy="2769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Z" sz="1200" dirty="0"/>
              <a:t>Technologies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9FBE828-3B63-0D5C-FC81-56CD51FC6D1B}"/>
              </a:ext>
            </a:extLst>
          </p:cNvPr>
          <p:cNvSpPr txBox="1"/>
          <p:nvPr/>
        </p:nvSpPr>
        <p:spPr>
          <a:xfrm>
            <a:off x="6506389" y="6350117"/>
            <a:ext cx="1807723" cy="46166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Z" sz="1200" dirty="0"/>
              <a:t>Implementation (Adapters)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A55CB15-BAE3-7724-582A-5DC19D3648A2}"/>
              </a:ext>
            </a:extLst>
          </p:cNvPr>
          <p:cNvSpPr txBox="1"/>
          <p:nvPr/>
        </p:nvSpPr>
        <p:spPr>
          <a:xfrm>
            <a:off x="2211289" y="6531263"/>
            <a:ext cx="4175949" cy="2769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Z" sz="1200" dirty="0"/>
              <a:t>Abstractions (Ports)</a:t>
            </a:r>
          </a:p>
        </p:txBody>
      </p:sp>
      <p:cxnSp>
        <p:nvCxnSpPr>
          <p:cNvPr id="95" name="Straight Arrow Connector 39">
            <a:extLst>
              <a:ext uri="{FF2B5EF4-FFF2-40B4-BE49-F238E27FC236}">
                <a16:creationId xmlns:a16="http://schemas.microsoft.com/office/drawing/2014/main" id="{0953DDAC-04E2-A175-1EA2-A58F5254BA51}"/>
              </a:ext>
            </a:extLst>
          </p:cNvPr>
          <p:cNvCxnSpPr>
            <a:cxnSpLocks/>
            <a:stCxn id="8" idx="0"/>
            <a:endCxn id="28" idx="0"/>
          </p:cNvCxnSpPr>
          <p:nvPr/>
        </p:nvCxnSpPr>
        <p:spPr>
          <a:xfrm rot="5400000" flipH="1" flipV="1">
            <a:off x="9098415" y="-766404"/>
            <a:ext cx="411041" cy="3787345"/>
          </a:xfrm>
          <a:prstGeom prst="curvedConnector3">
            <a:avLst>
              <a:gd name="adj1" fmla="val 155615"/>
            </a:avLst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D6BD6BF8-4625-78FF-D917-AF96CDA1316A}"/>
              </a:ext>
            </a:extLst>
          </p:cNvPr>
          <p:cNvSpPr/>
          <p:nvPr/>
        </p:nvSpPr>
        <p:spPr>
          <a:xfrm rot="5400000">
            <a:off x="209435" y="1797623"/>
            <a:ext cx="1452205" cy="651812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Use Case</a:t>
            </a:r>
          </a:p>
        </p:txBody>
      </p:sp>
    </p:spTree>
    <p:extLst>
      <p:ext uri="{BB962C8B-B14F-4D97-AF65-F5344CB8AC3E}">
        <p14:creationId xmlns:p14="http://schemas.microsoft.com/office/powerpoint/2010/main" val="2238287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1E3027-60B6-4CF9-BBA3-0496767BF1C1}"/>
              </a:ext>
            </a:extLst>
          </p:cNvPr>
          <p:cNvSpPr txBox="1"/>
          <p:nvPr/>
        </p:nvSpPr>
        <p:spPr>
          <a:xfrm>
            <a:off x="189780" y="198408"/>
            <a:ext cx="4860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Snapshotting Persistence – Flows</a:t>
            </a:r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702DAB40-B886-4101-B309-C72141ACCD9D}"/>
              </a:ext>
            </a:extLst>
          </p:cNvPr>
          <p:cNvSpPr/>
          <p:nvPr/>
        </p:nvSpPr>
        <p:spPr>
          <a:xfrm>
            <a:off x="9943289" y="2717416"/>
            <a:ext cx="1854679" cy="128533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Read/Write</a:t>
            </a:r>
          </a:p>
          <a:p>
            <a:pPr algn="ctr"/>
            <a:r>
              <a:rPr lang="en-NZ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IDataStore</a:t>
            </a:r>
            <a:endParaRPr lang="en-NZ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BE4E1A-A145-4568-8607-08E26FB0B510}"/>
              </a:ext>
            </a:extLst>
          </p:cNvPr>
          <p:cNvSpPr/>
          <p:nvPr/>
        </p:nvSpPr>
        <p:spPr>
          <a:xfrm>
            <a:off x="1710997" y="1052423"/>
            <a:ext cx="868301" cy="47704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/>
              <a:t>API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478325A-83EE-4718-B162-86D51927C665}"/>
              </a:ext>
            </a:extLst>
          </p:cNvPr>
          <p:cNvSpPr/>
          <p:nvPr/>
        </p:nvSpPr>
        <p:spPr>
          <a:xfrm>
            <a:off x="2579298" y="1052423"/>
            <a:ext cx="3516702" cy="477040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/>
              <a:t>Application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401CA83-84D9-42AA-80EF-011FC5F388A9}"/>
              </a:ext>
            </a:extLst>
          </p:cNvPr>
          <p:cNvSpPr/>
          <p:nvPr/>
        </p:nvSpPr>
        <p:spPr>
          <a:xfrm>
            <a:off x="1797261" y="1526874"/>
            <a:ext cx="695773" cy="37702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NZ" sz="1400" dirty="0"/>
              <a:t>Service A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F5C7A6E-27CF-4318-9A6E-BB6FAB9A79D8}"/>
              </a:ext>
            </a:extLst>
          </p:cNvPr>
          <p:cNvSpPr/>
          <p:nvPr/>
        </p:nvSpPr>
        <p:spPr>
          <a:xfrm>
            <a:off x="2751826" y="1526875"/>
            <a:ext cx="3257910" cy="4161911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400" dirty="0"/>
              <a:t>Application 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50248B-FDC9-4272-BF1C-EAD3E3A031AD}"/>
              </a:ext>
            </a:extLst>
          </p:cNvPr>
          <p:cNvSpPr txBox="1"/>
          <p:nvPr/>
        </p:nvSpPr>
        <p:spPr>
          <a:xfrm>
            <a:off x="2832047" y="1950232"/>
            <a:ext cx="30974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NZ" dirty="0"/>
              <a:t>Fetch Aggregate from Persistence</a:t>
            </a:r>
          </a:p>
          <a:p>
            <a:pPr marL="342900" indent="-342900">
              <a:buAutoNum type="arabicPeriod"/>
            </a:pPr>
            <a:r>
              <a:rPr lang="en-NZ" dirty="0"/>
              <a:t>Check existence</a:t>
            </a:r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r>
              <a:rPr lang="en-NZ" dirty="0"/>
              <a:t>Perform command on Aggregate (</a:t>
            </a:r>
            <a:r>
              <a:rPr lang="en-NZ" dirty="0" err="1"/>
              <a:t>TellDontAsk</a:t>
            </a:r>
            <a:r>
              <a:rPr lang="en-NZ" dirty="0"/>
              <a:t>)</a:t>
            </a:r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r>
              <a:rPr lang="en-NZ" dirty="0"/>
              <a:t>Save Aggregate back to Repository</a:t>
            </a:r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r>
              <a:rPr lang="en-NZ" dirty="0"/>
              <a:t>Map Aggregate to DTO</a:t>
            </a:r>
          </a:p>
          <a:p>
            <a:pPr marL="342900" indent="-342900">
              <a:buAutoNum type="arabicPeriod"/>
            </a:pPr>
            <a:r>
              <a:rPr lang="en-NZ" dirty="0"/>
              <a:t>Return DTO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CE3F26D-3B97-46B4-B36E-91DA75C7BD0E}"/>
              </a:ext>
            </a:extLst>
          </p:cNvPr>
          <p:cNvGrpSpPr/>
          <p:nvPr/>
        </p:nvGrpSpPr>
        <p:grpSpPr>
          <a:xfrm>
            <a:off x="6096000" y="2426393"/>
            <a:ext cx="2978988" cy="2003573"/>
            <a:chOff x="6096000" y="1052423"/>
            <a:chExt cx="2978988" cy="200357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45BD4A9-E6F7-4FDD-85C5-7F9BB53CB113}"/>
                </a:ext>
              </a:extLst>
            </p:cNvPr>
            <p:cNvSpPr/>
            <p:nvPr/>
          </p:nvSpPr>
          <p:spPr>
            <a:xfrm>
              <a:off x="6096000" y="1052423"/>
              <a:ext cx="2978988" cy="2003573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Domain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6D8F995-F48B-4D44-A784-4EED6F777D08}"/>
                </a:ext>
              </a:extLst>
            </p:cNvPr>
            <p:cNvSpPr/>
            <p:nvPr/>
          </p:nvSpPr>
          <p:spPr>
            <a:xfrm>
              <a:off x="6182264" y="1526874"/>
              <a:ext cx="2795332" cy="1499172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Aggregate A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4B7F7D1-B32E-4B0B-9941-593079A0B900}"/>
                </a:ext>
              </a:extLst>
            </p:cNvPr>
            <p:cNvSpPr txBox="1"/>
            <p:nvPr/>
          </p:nvSpPr>
          <p:spPr>
            <a:xfrm>
              <a:off x="6268528" y="1915064"/>
              <a:ext cx="1528021" cy="1123712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NZ" sz="1200" dirty="0"/>
                <a:t>Perform operation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200" dirty="0"/>
                <a:t>Update internal state in memory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0A3092B-6285-4D1E-819E-8B948E615204}"/>
              </a:ext>
            </a:extLst>
          </p:cNvPr>
          <p:cNvGrpSpPr/>
          <p:nvPr/>
        </p:nvGrpSpPr>
        <p:grpSpPr>
          <a:xfrm>
            <a:off x="6102912" y="1052424"/>
            <a:ext cx="2972076" cy="1390926"/>
            <a:chOff x="6096000" y="1052424"/>
            <a:chExt cx="2978988" cy="139092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1A974AD-EA9A-4717-9831-ED4DCAA6110E}"/>
                </a:ext>
              </a:extLst>
            </p:cNvPr>
            <p:cNvSpPr/>
            <p:nvPr/>
          </p:nvSpPr>
          <p:spPr>
            <a:xfrm>
              <a:off x="6096000" y="1052424"/>
              <a:ext cx="2978988" cy="1390926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dirty="0"/>
                <a:t>Repository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841B5B1-A26A-4BD5-9C4B-35A378E388DE}"/>
                </a:ext>
              </a:extLst>
            </p:cNvPr>
            <p:cNvSpPr/>
            <p:nvPr/>
          </p:nvSpPr>
          <p:spPr>
            <a:xfrm>
              <a:off x="6182264" y="1526874"/>
              <a:ext cx="2806460" cy="783401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1400" dirty="0"/>
                <a:t>Repository A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AB74415-2091-4DA4-A657-E282507423A2}"/>
                </a:ext>
              </a:extLst>
            </p:cNvPr>
            <p:cNvSpPr txBox="1"/>
            <p:nvPr/>
          </p:nvSpPr>
          <p:spPr>
            <a:xfrm>
              <a:off x="6261616" y="1774701"/>
              <a:ext cx="2296537" cy="578882"/>
            </a:xfrm>
            <a:prstGeom prst="round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NZ" sz="1400" dirty="0"/>
                <a:t>Fetch property values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Rehydrate()</a:t>
              </a: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6F57D34-C51D-4D4C-A7B2-7D86F95374E3}"/>
              </a:ext>
            </a:extLst>
          </p:cNvPr>
          <p:cNvCxnSpPr>
            <a:cxnSpLocks/>
          </p:cNvCxnSpPr>
          <p:nvPr/>
        </p:nvCxnSpPr>
        <p:spPr>
          <a:xfrm flipV="1">
            <a:off x="5640309" y="2128751"/>
            <a:ext cx="708440" cy="1635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96E0C74-0894-4160-AB1F-56B9CD10AABE}"/>
              </a:ext>
            </a:extLst>
          </p:cNvPr>
          <p:cNvCxnSpPr>
            <a:cxnSpLocks/>
            <a:stCxn id="25" idx="3"/>
            <a:endCxn id="4" idx="1"/>
          </p:cNvCxnSpPr>
          <p:nvPr/>
        </p:nvCxnSpPr>
        <p:spPr>
          <a:xfrm>
            <a:off x="8988924" y="1918575"/>
            <a:ext cx="1881705" cy="798841"/>
          </a:xfrm>
          <a:prstGeom prst="curvedConnector2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06C821F-EE17-4720-B5C7-02FA675A57A5}"/>
              </a:ext>
            </a:extLst>
          </p:cNvPr>
          <p:cNvCxnSpPr>
            <a:cxnSpLocks/>
          </p:cNvCxnSpPr>
          <p:nvPr/>
        </p:nvCxnSpPr>
        <p:spPr>
          <a:xfrm flipV="1">
            <a:off x="5523933" y="3095042"/>
            <a:ext cx="908991" cy="184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8E1D9CA-20EF-4749-84E1-363E5E880BAF}"/>
              </a:ext>
            </a:extLst>
          </p:cNvPr>
          <p:cNvCxnSpPr>
            <a:cxnSpLocks/>
          </p:cNvCxnSpPr>
          <p:nvPr/>
        </p:nvCxnSpPr>
        <p:spPr>
          <a:xfrm flipH="1" flipV="1">
            <a:off x="1935480" y="4867227"/>
            <a:ext cx="896567" cy="2649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876481C-D4B1-43AB-A125-D9CDD6D1A9FE}"/>
              </a:ext>
            </a:extLst>
          </p:cNvPr>
          <p:cNvGrpSpPr/>
          <p:nvPr/>
        </p:nvGrpSpPr>
        <p:grpSpPr>
          <a:xfrm>
            <a:off x="6096000" y="4430935"/>
            <a:ext cx="2978988" cy="1390926"/>
            <a:chOff x="6096000" y="1052424"/>
            <a:chExt cx="2978988" cy="1390926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7E7AE0B-79EF-4B32-AD1E-2F090589C662}"/>
                </a:ext>
              </a:extLst>
            </p:cNvPr>
            <p:cNvSpPr/>
            <p:nvPr/>
          </p:nvSpPr>
          <p:spPr>
            <a:xfrm>
              <a:off x="6096000" y="1052424"/>
              <a:ext cx="2978988" cy="1390926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NZ" dirty="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59B34C9A-0277-438E-A39A-69EE5318AB27}"/>
                </a:ext>
              </a:extLst>
            </p:cNvPr>
            <p:cNvSpPr/>
            <p:nvPr/>
          </p:nvSpPr>
          <p:spPr>
            <a:xfrm>
              <a:off x="6182264" y="1197076"/>
              <a:ext cx="2806460" cy="1113200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1400" dirty="0"/>
                <a:t>Repository A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03EB316-4108-402E-BDAE-1D8349600191}"/>
                </a:ext>
              </a:extLst>
            </p:cNvPr>
            <p:cNvSpPr txBox="1"/>
            <p:nvPr/>
          </p:nvSpPr>
          <p:spPr>
            <a:xfrm>
              <a:off x="6216877" y="1488716"/>
              <a:ext cx="2403954" cy="578882"/>
            </a:xfrm>
            <a:prstGeom prst="round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NZ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Dehydrate()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400" dirty="0"/>
                <a:t>Persist property values</a:t>
              </a:r>
            </a:p>
          </p:txBody>
        </p:sp>
      </p:grp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4233B16-F081-4FD1-B7D6-D237A56C0033}"/>
              </a:ext>
            </a:extLst>
          </p:cNvPr>
          <p:cNvCxnSpPr>
            <a:cxnSpLocks/>
            <a:stCxn id="61" idx="3"/>
            <a:endCxn id="4" idx="3"/>
          </p:cNvCxnSpPr>
          <p:nvPr/>
        </p:nvCxnSpPr>
        <p:spPr>
          <a:xfrm flipV="1">
            <a:off x="8988724" y="4002751"/>
            <a:ext cx="1881905" cy="1129436"/>
          </a:xfrm>
          <a:prstGeom prst="curvedConnector2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222149A-8DE6-48C4-B80F-0EB20819E429}"/>
              </a:ext>
            </a:extLst>
          </p:cNvPr>
          <p:cNvCxnSpPr>
            <a:cxnSpLocks/>
          </p:cNvCxnSpPr>
          <p:nvPr/>
        </p:nvCxnSpPr>
        <p:spPr>
          <a:xfrm>
            <a:off x="5460894" y="4142752"/>
            <a:ext cx="887855" cy="10794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CFC4D04F-3E44-423E-B91C-08883ED6AD38}"/>
              </a:ext>
            </a:extLst>
          </p:cNvPr>
          <p:cNvSpPr txBox="1"/>
          <p:nvPr/>
        </p:nvSpPr>
        <p:spPr>
          <a:xfrm>
            <a:off x="7459734" y="3260401"/>
            <a:ext cx="1854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NZ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Rehydrate()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NZ" sz="1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NZ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Dehydrate()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DCCF837-26F4-4CF8-89FF-B3B0D9A404BF}"/>
              </a:ext>
            </a:extLst>
          </p:cNvPr>
          <p:cNvCxnSpPr>
            <a:cxnSpLocks/>
            <a:endCxn id="75" idx="0"/>
          </p:cNvCxnSpPr>
          <p:nvPr/>
        </p:nvCxnSpPr>
        <p:spPr>
          <a:xfrm rot="16200000" flipH="1">
            <a:off x="7619209" y="2492537"/>
            <a:ext cx="1027738" cy="507990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5">
            <a:extLst>
              <a:ext uri="{FF2B5EF4-FFF2-40B4-BE49-F238E27FC236}">
                <a16:creationId xmlns:a16="http://schemas.microsoft.com/office/drawing/2014/main" id="{A8426A4F-1BA6-41DD-A3B1-E5A9065BB8D8}"/>
              </a:ext>
            </a:extLst>
          </p:cNvPr>
          <p:cNvCxnSpPr>
            <a:cxnSpLocks/>
            <a:endCxn id="75" idx="2"/>
          </p:cNvCxnSpPr>
          <p:nvPr/>
        </p:nvCxnSpPr>
        <p:spPr>
          <a:xfrm rot="5400000" flipH="1" flipV="1">
            <a:off x="7571844" y="4213971"/>
            <a:ext cx="1122468" cy="507990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C077BBC-7A47-14C0-A07C-BE709D8F4B0D}"/>
              </a:ext>
            </a:extLst>
          </p:cNvPr>
          <p:cNvSpPr/>
          <p:nvPr/>
        </p:nvSpPr>
        <p:spPr>
          <a:xfrm>
            <a:off x="258792" y="1799703"/>
            <a:ext cx="1452205" cy="651812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Command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C23AC878-9999-689F-6BCA-BF26965CB2A8}"/>
              </a:ext>
            </a:extLst>
          </p:cNvPr>
          <p:cNvSpPr/>
          <p:nvPr/>
        </p:nvSpPr>
        <p:spPr>
          <a:xfrm flipH="1">
            <a:off x="258791" y="4518082"/>
            <a:ext cx="1452205" cy="698110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Response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5ABEB04-B3E3-E2D5-DD00-BE939DAD0BD9}"/>
              </a:ext>
            </a:extLst>
          </p:cNvPr>
          <p:cNvGrpSpPr/>
          <p:nvPr/>
        </p:nvGrpSpPr>
        <p:grpSpPr>
          <a:xfrm>
            <a:off x="7657965" y="5107703"/>
            <a:ext cx="4147191" cy="1641517"/>
            <a:chOff x="7657965" y="5107703"/>
            <a:chExt cx="4147191" cy="1641517"/>
          </a:xfrm>
        </p:grpSpPr>
        <p:sp>
          <p:nvSpPr>
            <p:cNvPr id="15" name="Flowchart: Magnetic Disk 14">
              <a:extLst>
                <a:ext uri="{FF2B5EF4-FFF2-40B4-BE49-F238E27FC236}">
                  <a16:creationId xmlns:a16="http://schemas.microsoft.com/office/drawing/2014/main" id="{309FB6A0-C742-8936-39F4-3C931DCB085F}"/>
                </a:ext>
              </a:extLst>
            </p:cNvPr>
            <p:cNvSpPr/>
            <p:nvPr/>
          </p:nvSpPr>
          <p:spPr>
            <a:xfrm>
              <a:off x="9613353" y="5463885"/>
              <a:ext cx="868302" cy="1285335"/>
            </a:xfrm>
            <a:prstGeom prst="flowChartMagneticDisk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Read</a:t>
              </a:r>
            </a:p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Data Stores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07AEBDA-1F79-03EC-711D-B161D9E931C2}"/>
                </a:ext>
              </a:extLst>
            </p:cNvPr>
            <p:cNvSpPr txBox="1"/>
            <p:nvPr/>
          </p:nvSpPr>
          <p:spPr>
            <a:xfrm>
              <a:off x="7657965" y="6020963"/>
              <a:ext cx="196560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dirty="0"/>
                <a:t>1…n Projections /</a:t>
              </a:r>
            </a:p>
            <a:p>
              <a:r>
                <a:rPr lang="en-NZ" dirty="0"/>
                <a:t>Notifications</a:t>
              </a:r>
            </a:p>
          </p:txBody>
        </p:sp>
        <p:cxnSp>
          <p:nvCxnSpPr>
            <p:cNvPr id="17" name="Straight Arrow Connector 62">
              <a:extLst>
                <a:ext uri="{FF2B5EF4-FFF2-40B4-BE49-F238E27FC236}">
                  <a16:creationId xmlns:a16="http://schemas.microsoft.com/office/drawing/2014/main" id="{CBC023C7-ADCB-01E3-8303-3F70FBDAA493}"/>
                </a:ext>
              </a:extLst>
            </p:cNvPr>
            <p:cNvCxnSpPr>
              <a:cxnSpLocks/>
              <a:endCxn id="15" idx="0"/>
            </p:cNvCxnSpPr>
            <p:nvPr/>
          </p:nvCxnSpPr>
          <p:spPr>
            <a:xfrm>
              <a:off x="9074988" y="5297086"/>
              <a:ext cx="972516" cy="595244"/>
            </a:xfrm>
            <a:prstGeom prst="curvedConnector2">
              <a:avLst/>
            </a:prstGeom>
            <a:ln w="38100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lowchart: Magnetic Disk 18">
              <a:extLst>
                <a:ext uri="{FF2B5EF4-FFF2-40B4-BE49-F238E27FC236}">
                  <a16:creationId xmlns:a16="http://schemas.microsoft.com/office/drawing/2014/main" id="{21EEA014-365C-378D-5E3A-B52D3E350796}"/>
                </a:ext>
              </a:extLst>
            </p:cNvPr>
            <p:cNvSpPr/>
            <p:nvPr/>
          </p:nvSpPr>
          <p:spPr>
            <a:xfrm>
              <a:off x="10929666" y="6247793"/>
              <a:ext cx="868302" cy="496073"/>
            </a:xfrm>
            <a:prstGeom prst="flowChartMagneticDisk">
              <a:avLst/>
            </a:prstGeom>
            <a:solidFill>
              <a:schemeClr val="accent5">
                <a:lumMod val="75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21" name="Flowchart: Magnetic Disk 20">
              <a:extLst>
                <a:ext uri="{FF2B5EF4-FFF2-40B4-BE49-F238E27FC236}">
                  <a16:creationId xmlns:a16="http://schemas.microsoft.com/office/drawing/2014/main" id="{35E33AE9-1D94-760F-9B8E-61C16D5EF641}"/>
                </a:ext>
              </a:extLst>
            </p:cNvPr>
            <p:cNvSpPr/>
            <p:nvPr/>
          </p:nvSpPr>
          <p:spPr>
            <a:xfrm>
              <a:off x="10929666" y="5821861"/>
              <a:ext cx="868302" cy="496073"/>
            </a:xfrm>
            <a:prstGeom prst="flowChartMagneticDisk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Message Broker</a:t>
              </a:r>
            </a:p>
          </p:txBody>
        </p:sp>
        <p:sp>
          <p:nvSpPr>
            <p:cNvPr id="27" name="Flowchart: Magnetic Disk 26">
              <a:extLst>
                <a:ext uri="{FF2B5EF4-FFF2-40B4-BE49-F238E27FC236}">
                  <a16:creationId xmlns:a16="http://schemas.microsoft.com/office/drawing/2014/main" id="{7A2C6648-4753-A7B4-0141-756B3F8ABC39}"/>
                </a:ext>
              </a:extLst>
            </p:cNvPr>
            <p:cNvSpPr/>
            <p:nvPr/>
          </p:nvSpPr>
          <p:spPr>
            <a:xfrm>
              <a:off x="10936854" y="5396257"/>
              <a:ext cx="868302" cy="496073"/>
            </a:xfrm>
            <a:prstGeom prst="flowChartMagneticDisk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Straight Arrow Connector 62">
              <a:extLst>
                <a:ext uri="{FF2B5EF4-FFF2-40B4-BE49-F238E27FC236}">
                  <a16:creationId xmlns:a16="http://schemas.microsoft.com/office/drawing/2014/main" id="{21643506-4CE7-967C-A1A8-852D0E4ED5E3}"/>
                </a:ext>
              </a:extLst>
            </p:cNvPr>
            <p:cNvCxnSpPr>
              <a:cxnSpLocks/>
              <a:endCxn id="27" idx="0"/>
            </p:cNvCxnSpPr>
            <p:nvPr/>
          </p:nvCxnSpPr>
          <p:spPr>
            <a:xfrm>
              <a:off x="8988724" y="5107703"/>
              <a:ext cx="2382281" cy="453912"/>
            </a:xfrm>
            <a:prstGeom prst="curvedConnector2">
              <a:avLst/>
            </a:prstGeom>
            <a:ln w="38100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098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1E3027-60B6-4CF9-BBA3-0496767BF1C1}"/>
              </a:ext>
            </a:extLst>
          </p:cNvPr>
          <p:cNvSpPr txBox="1"/>
          <p:nvPr/>
        </p:nvSpPr>
        <p:spPr>
          <a:xfrm>
            <a:off x="189780" y="198408"/>
            <a:ext cx="48974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 err="1"/>
              <a:t>EventSourcing</a:t>
            </a:r>
            <a:r>
              <a:rPr lang="en-NZ" sz="2400" dirty="0"/>
              <a:t> Persistence - Flows</a:t>
            </a:r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702DAB40-B886-4101-B309-C72141ACCD9D}"/>
              </a:ext>
            </a:extLst>
          </p:cNvPr>
          <p:cNvSpPr/>
          <p:nvPr/>
        </p:nvSpPr>
        <p:spPr>
          <a:xfrm>
            <a:off x="9943289" y="2201421"/>
            <a:ext cx="1854679" cy="128533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Event Store</a:t>
            </a:r>
          </a:p>
          <a:p>
            <a:pPr algn="ctr"/>
            <a:r>
              <a:rPr lang="en-NZ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IEventStore</a:t>
            </a:r>
            <a:endParaRPr lang="en-NZ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BE4E1A-A145-4568-8607-08E26FB0B510}"/>
              </a:ext>
            </a:extLst>
          </p:cNvPr>
          <p:cNvSpPr/>
          <p:nvPr/>
        </p:nvSpPr>
        <p:spPr>
          <a:xfrm>
            <a:off x="1710997" y="1052423"/>
            <a:ext cx="868301" cy="47704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/>
              <a:t>API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478325A-83EE-4718-B162-86D51927C665}"/>
              </a:ext>
            </a:extLst>
          </p:cNvPr>
          <p:cNvSpPr/>
          <p:nvPr/>
        </p:nvSpPr>
        <p:spPr>
          <a:xfrm>
            <a:off x="2579298" y="1052423"/>
            <a:ext cx="3516702" cy="477040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/>
              <a:t>Application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401CA83-84D9-42AA-80EF-011FC5F388A9}"/>
              </a:ext>
            </a:extLst>
          </p:cNvPr>
          <p:cNvSpPr/>
          <p:nvPr/>
        </p:nvSpPr>
        <p:spPr>
          <a:xfrm>
            <a:off x="1797261" y="1526874"/>
            <a:ext cx="695773" cy="37702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NZ" sz="1400" dirty="0"/>
              <a:t>Service A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F5C7A6E-27CF-4318-9A6E-BB6FAB9A79D8}"/>
              </a:ext>
            </a:extLst>
          </p:cNvPr>
          <p:cNvSpPr/>
          <p:nvPr/>
        </p:nvSpPr>
        <p:spPr>
          <a:xfrm>
            <a:off x="2751826" y="1526875"/>
            <a:ext cx="3257910" cy="4161911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400" dirty="0"/>
              <a:t>Application 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50248B-FDC9-4272-BF1C-EAD3E3A031AD}"/>
              </a:ext>
            </a:extLst>
          </p:cNvPr>
          <p:cNvSpPr txBox="1"/>
          <p:nvPr/>
        </p:nvSpPr>
        <p:spPr>
          <a:xfrm>
            <a:off x="2832047" y="1959285"/>
            <a:ext cx="30974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NZ" dirty="0"/>
              <a:t>Fetch Aggregate from Persistence</a:t>
            </a:r>
          </a:p>
          <a:p>
            <a:pPr marL="342900" indent="-342900">
              <a:buAutoNum type="arabicPeriod"/>
            </a:pPr>
            <a:r>
              <a:rPr lang="en-NZ" dirty="0"/>
              <a:t>Check existence</a:t>
            </a:r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r>
              <a:rPr lang="en-NZ" dirty="0"/>
              <a:t>Perform command on Aggregate (</a:t>
            </a:r>
            <a:r>
              <a:rPr lang="en-NZ" dirty="0" err="1"/>
              <a:t>TellDontAsk</a:t>
            </a:r>
            <a:r>
              <a:rPr lang="en-NZ" dirty="0"/>
              <a:t>)</a:t>
            </a:r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r>
              <a:rPr lang="en-NZ" dirty="0"/>
              <a:t>Save Aggregate back to Repository</a:t>
            </a:r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r>
              <a:rPr lang="en-NZ" dirty="0"/>
              <a:t>Map Aggregate to DTO</a:t>
            </a:r>
          </a:p>
          <a:p>
            <a:pPr marL="342900" indent="-342900">
              <a:buAutoNum type="arabicPeriod"/>
            </a:pPr>
            <a:r>
              <a:rPr lang="en-NZ" dirty="0"/>
              <a:t>Return DTO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CE3F26D-3B97-46B4-B36E-91DA75C7BD0E}"/>
              </a:ext>
            </a:extLst>
          </p:cNvPr>
          <p:cNvGrpSpPr/>
          <p:nvPr/>
        </p:nvGrpSpPr>
        <p:grpSpPr>
          <a:xfrm>
            <a:off x="6096000" y="2426393"/>
            <a:ext cx="2978988" cy="2086406"/>
            <a:chOff x="6096000" y="1052423"/>
            <a:chExt cx="2978988" cy="208640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45BD4A9-E6F7-4FDD-85C5-7F9BB53CB113}"/>
                </a:ext>
              </a:extLst>
            </p:cNvPr>
            <p:cNvSpPr/>
            <p:nvPr/>
          </p:nvSpPr>
          <p:spPr>
            <a:xfrm>
              <a:off x="6096000" y="1052423"/>
              <a:ext cx="2978988" cy="2003573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Domain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6D8F995-F48B-4D44-A784-4EED6F777D08}"/>
                </a:ext>
              </a:extLst>
            </p:cNvPr>
            <p:cNvSpPr/>
            <p:nvPr/>
          </p:nvSpPr>
          <p:spPr>
            <a:xfrm>
              <a:off x="6182264" y="1526874"/>
              <a:ext cx="2727477" cy="1499172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Aggregate A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4B7F7D1-B32E-4B0B-9941-593079A0B900}"/>
                </a:ext>
              </a:extLst>
            </p:cNvPr>
            <p:cNvSpPr txBox="1"/>
            <p:nvPr/>
          </p:nvSpPr>
          <p:spPr>
            <a:xfrm>
              <a:off x="6260056" y="1738029"/>
              <a:ext cx="1370008" cy="1400800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NZ" sz="1100" dirty="0"/>
                <a:t>Raise Event(s)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100" dirty="0"/>
                <a:t>Update internal state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100" dirty="0"/>
                <a:t>Save Event(s)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0A3092B-6285-4D1E-819E-8B948E615204}"/>
              </a:ext>
            </a:extLst>
          </p:cNvPr>
          <p:cNvGrpSpPr/>
          <p:nvPr/>
        </p:nvGrpSpPr>
        <p:grpSpPr>
          <a:xfrm>
            <a:off x="6102912" y="1052424"/>
            <a:ext cx="2972076" cy="1390926"/>
            <a:chOff x="6096000" y="1052424"/>
            <a:chExt cx="2978988" cy="139092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1A974AD-EA9A-4717-9831-ED4DCAA6110E}"/>
                </a:ext>
              </a:extLst>
            </p:cNvPr>
            <p:cNvSpPr/>
            <p:nvPr/>
          </p:nvSpPr>
          <p:spPr>
            <a:xfrm>
              <a:off x="6096000" y="1052424"/>
              <a:ext cx="2978988" cy="1390926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dirty="0"/>
                <a:t>Repository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841B5B1-A26A-4BD5-9C4B-35A378E388DE}"/>
                </a:ext>
              </a:extLst>
            </p:cNvPr>
            <p:cNvSpPr/>
            <p:nvPr/>
          </p:nvSpPr>
          <p:spPr>
            <a:xfrm>
              <a:off x="6182264" y="1526874"/>
              <a:ext cx="2806460" cy="783401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1400" dirty="0"/>
                <a:t>Repository A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AB74415-2091-4DA4-A657-E282507423A2}"/>
                </a:ext>
              </a:extLst>
            </p:cNvPr>
            <p:cNvSpPr txBox="1"/>
            <p:nvPr/>
          </p:nvSpPr>
          <p:spPr>
            <a:xfrm>
              <a:off x="6262001" y="1731794"/>
              <a:ext cx="2217470" cy="664012"/>
            </a:xfrm>
            <a:prstGeom prst="round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NZ" sz="1100" dirty="0"/>
                <a:t>Fetch events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Rehydrate()</a:t>
              </a:r>
              <a:r>
                <a:rPr lang="en-NZ" sz="1100" dirty="0"/>
                <a:t> Aggregate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100" dirty="0"/>
                <a:t>Replay all events 1..n</a:t>
              </a: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6F57D34-C51D-4D4C-A7B2-7D86F95374E3}"/>
              </a:ext>
            </a:extLst>
          </p:cNvPr>
          <p:cNvCxnSpPr>
            <a:cxnSpLocks/>
          </p:cNvCxnSpPr>
          <p:nvPr/>
        </p:nvCxnSpPr>
        <p:spPr>
          <a:xfrm flipV="1">
            <a:off x="5489387" y="2128751"/>
            <a:ext cx="859362" cy="1442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96E0C74-0894-4160-AB1F-56B9CD10AABE}"/>
              </a:ext>
            </a:extLst>
          </p:cNvPr>
          <p:cNvCxnSpPr>
            <a:cxnSpLocks/>
            <a:stCxn id="25" idx="3"/>
            <a:endCxn id="4" idx="1"/>
          </p:cNvCxnSpPr>
          <p:nvPr/>
        </p:nvCxnSpPr>
        <p:spPr>
          <a:xfrm>
            <a:off x="8988924" y="1918575"/>
            <a:ext cx="1881705" cy="282846"/>
          </a:xfrm>
          <a:prstGeom prst="curvedConnector2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06C821F-EE17-4720-B5C7-02FA675A57A5}"/>
              </a:ext>
            </a:extLst>
          </p:cNvPr>
          <p:cNvCxnSpPr>
            <a:cxnSpLocks/>
          </p:cNvCxnSpPr>
          <p:nvPr/>
        </p:nvCxnSpPr>
        <p:spPr>
          <a:xfrm flipV="1">
            <a:off x="5523933" y="3095042"/>
            <a:ext cx="908991" cy="184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8E1D9CA-20EF-4749-84E1-363E5E880BAF}"/>
              </a:ext>
            </a:extLst>
          </p:cNvPr>
          <p:cNvCxnSpPr>
            <a:cxnSpLocks/>
          </p:cNvCxnSpPr>
          <p:nvPr/>
        </p:nvCxnSpPr>
        <p:spPr>
          <a:xfrm flipH="1" flipV="1">
            <a:off x="1973009" y="4879138"/>
            <a:ext cx="859038" cy="3370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876481C-D4B1-43AB-A125-D9CDD6D1A9FE}"/>
              </a:ext>
            </a:extLst>
          </p:cNvPr>
          <p:cNvGrpSpPr/>
          <p:nvPr/>
        </p:nvGrpSpPr>
        <p:grpSpPr>
          <a:xfrm>
            <a:off x="6096000" y="4430935"/>
            <a:ext cx="2978988" cy="1390926"/>
            <a:chOff x="6096000" y="1052424"/>
            <a:chExt cx="2978988" cy="1390926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7E7AE0B-79EF-4B32-AD1E-2F090589C662}"/>
                </a:ext>
              </a:extLst>
            </p:cNvPr>
            <p:cNvSpPr/>
            <p:nvPr/>
          </p:nvSpPr>
          <p:spPr>
            <a:xfrm>
              <a:off x="6096000" y="1052424"/>
              <a:ext cx="2978988" cy="1390926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NZ" dirty="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59B34C9A-0277-438E-A39A-69EE5318AB27}"/>
                </a:ext>
              </a:extLst>
            </p:cNvPr>
            <p:cNvSpPr/>
            <p:nvPr/>
          </p:nvSpPr>
          <p:spPr>
            <a:xfrm>
              <a:off x="6182264" y="1148108"/>
              <a:ext cx="2806460" cy="1162168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1400" dirty="0"/>
                <a:t>Repository A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03EB316-4108-402E-BDAE-1D8349600191}"/>
                </a:ext>
              </a:extLst>
            </p:cNvPr>
            <p:cNvSpPr txBox="1"/>
            <p:nvPr/>
          </p:nvSpPr>
          <p:spPr>
            <a:xfrm>
              <a:off x="6195724" y="1473725"/>
              <a:ext cx="2472582" cy="664012"/>
            </a:xfrm>
            <a:prstGeom prst="round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NZ" sz="1100" dirty="0"/>
                <a:t>Get Aggregate latest events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100" dirty="0"/>
                <a:t>Save latest events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100" dirty="0"/>
                <a:t>Publish events to event broker</a:t>
              </a:r>
            </a:p>
          </p:txBody>
        </p: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222149A-8DE6-48C4-B80F-0EB20819E429}"/>
              </a:ext>
            </a:extLst>
          </p:cNvPr>
          <p:cNvCxnSpPr>
            <a:cxnSpLocks/>
          </p:cNvCxnSpPr>
          <p:nvPr/>
        </p:nvCxnSpPr>
        <p:spPr>
          <a:xfrm>
            <a:off x="5350598" y="4282956"/>
            <a:ext cx="998151" cy="9392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CFC4D04F-3E44-423E-B91C-08883ED6AD38}"/>
              </a:ext>
            </a:extLst>
          </p:cNvPr>
          <p:cNvSpPr txBox="1"/>
          <p:nvPr/>
        </p:nvSpPr>
        <p:spPr>
          <a:xfrm>
            <a:off x="7179419" y="3267293"/>
            <a:ext cx="22607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NZ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Rehydrate()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NZ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NZ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OnStateChanged</a:t>
            </a:r>
            <a:r>
              <a:rPr lang="en-NZ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NZ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NZ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GetChanges</a:t>
            </a:r>
            <a:r>
              <a:rPr lang="en-NZ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DCCF837-26F4-4CF8-89FF-B3B0D9A404BF}"/>
              </a:ext>
            </a:extLst>
          </p:cNvPr>
          <p:cNvCxnSpPr>
            <a:cxnSpLocks/>
            <a:stCxn id="26" idx="3"/>
            <a:endCxn id="75" idx="0"/>
          </p:cNvCxnSpPr>
          <p:nvPr/>
        </p:nvCxnSpPr>
        <p:spPr>
          <a:xfrm flipH="1">
            <a:off x="8309797" y="2063800"/>
            <a:ext cx="171056" cy="1203493"/>
          </a:xfrm>
          <a:prstGeom prst="curvedConnector4">
            <a:avLst>
              <a:gd name="adj1" fmla="val -133640"/>
              <a:gd name="adj2" fmla="val 6379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5">
            <a:extLst>
              <a:ext uri="{FF2B5EF4-FFF2-40B4-BE49-F238E27FC236}">
                <a16:creationId xmlns:a16="http://schemas.microsoft.com/office/drawing/2014/main" id="{A8426A4F-1BA6-41DD-A3B1-E5A9065BB8D8}"/>
              </a:ext>
            </a:extLst>
          </p:cNvPr>
          <p:cNvCxnSpPr>
            <a:cxnSpLocks/>
            <a:endCxn id="75" idx="2"/>
          </p:cNvCxnSpPr>
          <p:nvPr/>
        </p:nvCxnSpPr>
        <p:spPr>
          <a:xfrm rot="16200000" flipV="1">
            <a:off x="8026013" y="4566740"/>
            <a:ext cx="738624" cy="171056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75">
            <a:extLst>
              <a:ext uri="{FF2B5EF4-FFF2-40B4-BE49-F238E27FC236}">
                <a16:creationId xmlns:a16="http://schemas.microsoft.com/office/drawing/2014/main" id="{672A24F7-4C8F-4987-8137-4F49428361F2}"/>
              </a:ext>
            </a:extLst>
          </p:cNvPr>
          <p:cNvCxnSpPr>
            <a:cxnSpLocks/>
            <a:stCxn id="61" idx="3"/>
            <a:endCxn id="4" idx="3"/>
          </p:cNvCxnSpPr>
          <p:nvPr/>
        </p:nvCxnSpPr>
        <p:spPr>
          <a:xfrm flipV="1">
            <a:off x="8988724" y="3486756"/>
            <a:ext cx="1881905" cy="1620947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0F81DB1-EBBB-4507-92E3-510AA29671D5}"/>
              </a:ext>
            </a:extLst>
          </p:cNvPr>
          <p:cNvSpPr txBox="1"/>
          <p:nvPr/>
        </p:nvSpPr>
        <p:spPr>
          <a:xfrm>
            <a:off x="10818879" y="3908670"/>
            <a:ext cx="795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Latest</a:t>
            </a:r>
          </a:p>
          <a:p>
            <a:r>
              <a:rPr lang="en-NZ" dirty="0"/>
              <a:t>Events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73CAB87-A88A-42B9-98DC-813F783FA016}"/>
              </a:ext>
            </a:extLst>
          </p:cNvPr>
          <p:cNvSpPr txBox="1"/>
          <p:nvPr/>
        </p:nvSpPr>
        <p:spPr>
          <a:xfrm>
            <a:off x="9943289" y="1334345"/>
            <a:ext cx="795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All</a:t>
            </a:r>
          </a:p>
          <a:p>
            <a:r>
              <a:rPr lang="en-NZ" dirty="0"/>
              <a:t>Events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8DFEF758-2C92-E4BD-78E7-3E25927FD3F7}"/>
              </a:ext>
            </a:extLst>
          </p:cNvPr>
          <p:cNvSpPr/>
          <p:nvPr/>
        </p:nvSpPr>
        <p:spPr>
          <a:xfrm>
            <a:off x="258792" y="1799703"/>
            <a:ext cx="1452205" cy="651812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Command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1C114535-C370-7D24-3C01-3A984872A0E4}"/>
              </a:ext>
            </a:extLst>
          </p:cNvPr>
          <p:cNvSpPr/>
          <p:nvPr/>
        </p:nvSpPr>
        <p:spPr>
          <a:xfrm flipH="1">
            <a:off x="258791" y="4518082"/>
            <a:ext cx="1452205" cy="698110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Response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2911F9D-2008-6F75-AD09-958F98B3EABB}"/>
              </a:ext>
            </a:extLst>
          </p:cNvPr>
          <p:cNvGrpSpPr/>
          <p:nvPr/>
        </p:nvGrpSpPr>
        <p:grpSpPr>
          <a:xfrm>
            <a:off x="7657965" y="5107703"/>
            <a:ext cx="4147191" cy="1641517"/>
            <a:chOff x="7657965" y="5107703"/>
            <a:chExt cx="4147191" cy="1641517"/>
          </a:xfrm>
        </p:grpSpPr>
        <p:sp>
          <p:nvSpPr>
            <p:cNvPr id="37" name="Flowchart: Magnetic Disk 36">
              <a:extLst>
                <a:ext uri="{FF2B5EF4-FFF2-40B4-BE49-F238E27FC236}">
                  <a16:creationId xmlns:a16="http://schemas.microsoft.com/office/drawing/2014/main" id="{B102C2AC-6373-4402-8CE7-B62033B8A64E}"/>
                </a:ext>
              </a:extLst>
            </p:cNvPr>
            <p:cNvSpPr/>
            <p:nvPr/>
          </p:nvSpPr>
          <p:spPr>
            <a:xfrm>
              <a:off x="9613353" y="5463885"/>
              <a:ext cx="868302" cy="1285335"/>
            </a:xfrm>
            <a:prstGeom prst="flowChartMagneticDisk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Read</a:t>
              </a:r>
            </a:p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Data Stores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54BA71D-8F30-491E-98A6-AC9C42DFA7F1}"/>
                </a:ext>
              </a:extLst>
            </p:cNvPr>
            <p:cNvSpPr txBox="1"/>
            <p:nvPr/>
          </p:nvSpPr>
          <p:spPr>
            <a:xfrm>
              <a:off x="7657965" y="6020963"/>
              <a:ext cx="196560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dirty="0"/>
                <a:t>1…n Projections /</a:t>
              </a:r>
            </a:p>
            <a:p>
              <a:r>
                <a:rPr lang="en-NZ" dirty="0"/>
                <a:t>Notifications</a:t>
              </a:r>
            </a:p>
          </p:txBody>
        </p:sp>
        <p:cxnSp>
          <p:nvCxnSpPr>
            <p:cNvPr id="43" name="Straight Arrow Connector 62">
              <a:extLst>
                <a:ext uri="{FF2B5EF4-FFF2-40B4-BE49-F238E27FC236}">
                  <a16:creationId xmlns:a16="http://schemas.microsoft.com/office/drawing/2014/main" id="{238F00D6-93F4-477B-9D2A-EFE9B4C286D0}"/>
                </a:ext>
              </a:extLst>
            </p:cNvPr>
            <p:cNvCxnSpPr>
              <a:cxnSpLocks/>
              <a:endCxn id="37" idx="0"/>
            </p:cNvCxnSpPr>
            <p:nvPr/>
          </p:nvCxnSpPr>
          <p:spPr>
            <a:xfrm>
              <a:off x="9074988" y="5297086"/>
              <a:ext cx="972516" cy="595244"/>
            </a:xfrm>
            <a:prstGeom prst="curvedConnector2">
              <a:avLst/>
            </a:prstGeom>
            <a:ln w="38100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Flowchart: Magnetic Disk 27">
              <a:extLst>
                <a:ext uri="{FF2B5EF4-FFF2-40B4-BE49-F238E27FC236}">
                  <a16:creationId xmlns:a16="http://schemas.microsoft.com/office/drawing/2014/main" id="{596EFD4B-F2CF-58D8-8204-B572CC3F3766}"/>
                </a:ext>
              </a:extLst>
            </p:cNvPr>
            <p:cNvSpPr/>
            <p:nvPr/>
          </p:nvSpPr>
          <p:spPr>
            <a:xfrm>
              <a:off x="10929666" y="6247793"/>
              <a:ext cx="868302" cy="496073"/>
            </a:xfrm>
            <a:prstGeom prst="flowChartMagneticDisk">
              <a:avLst/>
            </a:prstGeom>
            <a:solidFill>
              <a:schemeClr val="accent5">
                <a:lumMod val="75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27" name="Flowchart: Magnetic Disk 26">
              <a:extLst>
                <a:ext uri="{FF2B5EF4-FFF2-40B4-BE49-F238E27FC236}">
                  <a16:creationId xmlns:a16="http://schemas.microsoft.com/office/drawing/2014/main" id="{89E881D7-FAC8-C8DE-3A42-20A87152FBC2}"/>
                </a:ext>
              </a:extLst>
            </p:cNvPr>
            <p:cNvSpPr/>
            <p:nvPr/>
          </p:nvSpPr>
          <p:spPr>
            <a:xfrm>
              <a:off x="10929666" y="5821861"/>
              <a:ext cx="868302" cy="496073"/>
            </a:xfrm>
            <a:prstGeom prst="flowChartMagneticDisk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Message Broker</a:t>
              </a:r>
            </a:p>
          </p:txBody>
        </p:sp>
        <p:sp>
          <p:nvSpPr>
            <p:cNvPr id="42" name="Flowchart: Magnetic Disk 41">
              <a:extLst>
                <a:ext uri="{FF2B5EF4-FFF2-40B4-BE49-F238E27FC236}">
                  <a16:creationId xmlns:a16="http://schemas.microsoft.com/office/drawing/2014/main" id="{BAD3E9EB-BBF7-4AF1-954B-C5A2B89B125E}"/>
                </a:ext>
              </a:extLst>
            </p:cNvPr>
            <p:cNvSpPr/>
            <p:nvPr/>
          </p:nvSpPr>
          <p:spPr>
            <a:xfrm>
              <a:off x="10936854" y="5396257"/>
              <a:ext cx="868302" cy="496073"/>
            </a:xfrm>
            <a:prstGeom prst="flowChartMagneticDisk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54233B16-F081-4FD1-B7D6-D237A56C0033}"/>
                </a:ext>
              </a:extLst>
            </p:cNvPr>
            <p:cNvCxnSpPr>
              <a:cxnSpLocks/>
              <a:stCxn id="61" idx="3"/>
              <a:endCxn id="42" idx="0"/>
            </p:cNvCxnSpPr>
            <p:nvPr/>
          </p:nvCxnSpPr>
          <p:spPr>
            <a:xfrm>
              <a:off x="8988724" y="5107703"/>
              <a:ext cx="2382281" cy="453912"/>
            </a:xfrm>
            <a:prstGeom prst="curvedConnector2">
              <a:avLst/>
            </a:prstGeom>
            <a:ln w="38100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6894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1E3027-60B6-4CF9-BBA3-0496767BF1C1}"/>
              </a:ext>
            </a:extLst>
          </p:cNvPr>
          <p:cNvSpPr txBox="1"/>
          <p:nvPr/>
        </p:nvSpPr>
        <p:spPr>
          <a:xfrm>
            <a:off x="189780" y="198408"/>
            <a:ext cx="4139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Querying Persistence - Flows</a:t>
            </a:r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702DAB40-B886-4101-B309-C72141ACCD9D}"/>
              </a:ext>
            </a:extLst>
          </p:cNvPr>
          <p:cNvSpPr/>
          <p:nvPr/>
        </p:nvSpPr>
        <p:spPr>
          <a:xfrm>
            <a:off x="9890091" y="3562607"/>
            <a:ext cx="1854679" cy="128533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Read Store</a:t>
            </a:r>
          </a:p>
          <a:p>
            <a:pPr algn="ctr"/>
            <a:r>
              <a:rPr lang="en-NZ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IReadModelStore</a:t>
            </a:r>
            <a:endParaRPr lang="en-NZ" sz="14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BE4E1A-A145-4568-8607-08E26FB0B510}"/>
              </a:ext>
            </a:extLst>
          </p:cNvPr>
          <p:cNvSpPr/>
          <p:nvPr/>
        </p:nvSpPr>
        <p:spPr>
          <a:xfrm>
            <a:off x="1710997" y="1052423"/>
            <a:ext cx="868301" cy="47704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/>
              <a:t>API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478325A-83EE-4718-B162-86D51927C665}"/>
              </a:ext>
            </a:extLst>
          </p:cNvPr>
          <p:cNvSpPr/>
          <p:nvPr/>
        </p:nvSpPr>
        <p:spPr>
          <a:xfrm>
            <a:off x="2579298" y="1052423"/>
            <a:ext cx="3516702" cy="477040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/>
              <a:t>Application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ADBB95CF-9416-46BB-81F8-E64723181DC3}"/>
              </a:ext>
            </a:extLst>
          </p:cNvPr>
          <p:cNvSpPr/>
          <p:nvPr/>
        </p:nvSpPr>
        <p:spPr>
          <a:xfrm>
            <a:off x="258792" y="1799703"/>
            <a:ext cx="1452205" cy="651812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Query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D337F60C-C5F5-4023-B23B-0A77FC33C405}"/>
              </a:ext>
            </a:extLst>
          </p:cNvPr>
          <p:cNvSpPr/>
          <p:nvPr/>
        </p:nvSpPr>
        <p:spPr>
          <a:xfrm flipH="1">
            <a:off x="258791" y="4518082"/>
            <a:ext cx="1452205" cy="698110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Response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401CA83-84D9-42AA-80EF-011FC5F388A9}"/>
              </a:ext>
            </a:extLst>
          </p:cNvPr>
          <p:cNvSpPr/>
          <p:nvPr/>
        </p:nvSpPr>
        <p:spPr>
          <a:xfrm>
            <a:off x="1797261" y="1526874"/>
            <a:ext cx="695773" cy="37702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NZ" sz="1400" dirty="0"/>
              <a:t>Service A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F5C7A6E-27CF-4318-9A6E-BB6FAB9A79D8}"/>
              </a:ext>
            </a:extLst>
          </p:cNvPr>
          <p:cNvSpPr/>
          <p:nvPr/>
        </p:nvSpPr>
        <p:spPr>
          <a:xfrm>
            <a:off x="2751826" y="1526876"/>
            <a:ext cx="3257910" cy="3770210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400" dirty="0"/>
              <a:t>Application 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50248B-FDC9-4272-BF1C-EAD3E3A031AD}"/>
              </a:ext>
            </a:extLst>
          </p:cNvPr>
          <p:cNvSpPr txBox="1"/>
          <p:nvPr/>
        </p:nvSpPr>
        <p:spPr>
          <a:xfrm>
            <a:off x="2832047" y="2194674"/>
            <a:ext cx="309746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NZ" dirty="0"/>
              <a:t>Fetch Read Models from Repository</a:t>
            </a:r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r>
              <a:rPr lang="en-NZ" dirty="0"/>
              <a:t>Convert </a:t>
            </a:r>
            <a:r>
              <a:rPr lang="en-NZ" dirty="0" err="1"/>
              <a:t>ReadModels</a:t>
            </a:r>
            <a:r>
              <a:rPr lang="en-NZ" dirty="0"/>
              <a:t> to DTOs</a:t>
            </a:r>
          </a:p>
          <a:p>
            <a:pPr marL="342900" indent="-342900">
              <a:buAutoNum type="arabicPeriod"/>
            </a:pPr>
            <a:r>
              <a:rPr lang="en-NZ" dirty="0"/>
              <a:t>Return DTOs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0A3092B-6285-4D1E-819E-8B948E615204}"/>
              </a:ext>
            </a:extLst>
          </p:cNvPr>
          <p:cNvGrpSpPr/>
          <p:nvPr/>
        </p:nvGrpSpPr>
        <p:grpSpPr>
          <a:xfrm>
            <a:off x="6102912" y="1052424"/>
            <a:ext cx="2972076" cy="4770406"/>
            <a:chOff x="6096000" y="1052424"/>
            <a:chExt cx="2978988" cy="139092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1A974AD-EA9A-4717-9831-ED4DCAA6110E}"/>
                </a:ext>
              </a:extLst>
            </p:cNvPr>
            <p:cNvSpPr/>
            <p:nvPr/>
          </p:nvSpPr>
          <p:spPr>
            <a:xfrm>
              <a:off x="6096000" y="1052424"/>
              <a:ext cx="2978988" cy="1390926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dirty="0"/>
                <a:t>Repository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841B5B1-A26A-4BD5-9C4B-35A378E388DE}"/>
                </a:ext>
              </a:extLst>
            </p:cNvPr>
            <p:cNvSpPr/>
            <p:nvPr/>
          </p:nvSpPr>
          <p:spPr>
            <a:xfrm>
              <a:off x="6182264" y="1190762"/>
              <a:ext cx="2806460" cy="1099295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1400" dirty="0"/>
                <a:t>Repository A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AB74415-2091-4DA4-A657-E282507423A2}"/>
                </a:ext>
              </a:extLst>
            </p:cNvPr>
            <p:cNvSpPr txBox="1"/>
            <p:nvPr/>
          </p:nvSpPr>
          <p:spPr>
            <a:xfrm>
              <a:off x="6302647" y="1315189"/>
              <a:ext cx="2402645" cy="238287"/>
            </a:xfrm>
            <a:prstGeom prst="round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NZ" sz="1400" dirty="0"/>
                <a:t>Fetch data properties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400" dirty="0"/>
                <a:t>Instantiate </a:t>
              </a:r>
              <a:r>
                <a:rPr lang="en-NZ" sz="1400" dirty="0" err="1"/>
                <a:t>ReadModel</a:t>
              </a:r>
              <a:endParaRPr lang="en-NZ" sz="1400" dirty="0"/>
            </a:p>
            <a:p>
              <a:pPr marL="342900" indent="-342900">
                <a:buFont typeface="+mj-lt"/>
                <a:buAutoNum type="arabicPeriod"/>
              </a:pPr>
              <a:r>
                <a:rPr lang="en-NZ" sz="1400" dirty="0"/>
                <a:t>Populate </a:t>
              </a:r>
              <a:r>
                <a:rPr lang="en-NZ" sz="1400" dirty="0" err="1"/>
                <a:t>ReadModel</a:t>
              </a:r>
              <a:endParaRPr lang="en-NZ" sz="1400" dirty="0"/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6F57D34-C51D-4D4C-A7B2-7D86F95374E3}"/>
              </a:ext>
            </a:extLst>
          </p:cNvPr>
          <p:cNvCxnSpPr>
            <a:cxnSpLocks/>
          </p:cNvCxnSpPr>
          <p:nvPr/>
        </p:nvCxnSpPr>
        <p:spPr>
          <a:xfrm flipV="1">
            <a:off x="5774818" y="2128751"/>
            <a:ext cx="573931" cy="3227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96E0C74-0894-4160-AB1F-56B9CD10AABE}"/>
              </a:ext>
            </a:extLst>
          </p:cNvPr>
          <p:cNvCxnSpPr>
            <a:cxnSpLocks/>
            <a:stCxn id="25" idx="3"/>
            <a:endCxn id="4" idx="1"/>
          </p:cNvCxnSpPr>
          <p:nvPr/>
        </p:nvCxnSpPr>
        <p:spPr>
          <a:xfrm>
            <a:off x="8988924" y="3411982"/>
            <a:ext cx="1828507" cy="150625"/>
          </a:xfrm>
          <a:prstGeom prst="curvedConnector2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8E1D9CA-20EF-4749-84E1-363E5E880BAF}"/>
              </a:ext>
            </a:extLst>
          </p:cNvPr>
          <p:cNvCxnSpPr>
            <a:cxnSpLocks/>
          </p:cNvCxnSpPr>
          <p:nvPr/>
        </p:nvCxnSpPr>
        <p:spPr>
          <a:xfrm flipH="1">
            <a:off x="1920240" y="4590107"/>
            <a:ext cx="911807" cy="2578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2790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aaStack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1713</TotalTime>
  <Words>1268</Words>
  <Application>Microsoft Office PowerPoint</Application>
  <PresentationFormat>Widescreen</PresentationFormat>
  <Paragraphs>540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Courier New</vt:lpstr>
      <vt:lpstr>Microsoft Sans Serif</vt:lpstr>
      <vt:lpstr>Roboto</vt:lpstr>
      <vt:lpstr>Simplified Arabic Fixed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Jezz Santos</dc:creator>
  <cp:lastModifiedBy>Jezz Santos</cp:lastModifiedBy>
  <cp:revision>120</cp:revision>
  <dcterms:created xsi:type="dcterms:W3CDTF">2023-09-25T21:30:49Z</dcterms:created>
  <dcterms:modified xsi:type="dcterms:W3CDTF">2023-12-26T01:42:08Z</dcterms:modified>
</cp:coreProperties>
</file>