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6"/>
  </p:handoutMasterIdLst>
  <p:sldIdLst>
    <p:sldId id="311" r:id="rId2"/>
    <p:sldId id="284" r:id="rId3"/>
    <p:sldId id="285" r:id="rId4"/>
    <p:sldId id="307" r:id="rId5"/>
    <p:sldId id="273" r:id="rId6"/>
    <p:sldId id="286" r:id="rId7"/>
    <p:sldId id="287" r:id="rId8"/>
    <p:sldId id="288" r:id="rId9"/>
    <p:sldId id="268" r:id="rId10"/>
    <p:sldId id="269" r:id="rId11"/>
    <p:sldId id="270" r:id="rId12"/>
    <p:sldId id="289" r:id="rId13"/>
    <p:sldId id="290" r:id="rId14"/>
    <p:sldId id="309" r:id="rId15"/>
    <p:sldId id="303" r:id="rId16"/>
    <p:sldId id="304" r:id="rId17"/>
    <p:sldId id="305" r:id="rId18"/>
    <p:sldId id="260" r:id="rId19"/>
    <p:sldId id="291" r:id="rId20"/>
    <p:sldId id="292" r:id="rId21"/>
    <p:sldId id="293" r:id="rId22"/>
    <p:sldId id="296" r:id="rId23"/>
    <p:sldId id="297" r:id="rId24"/>
    <p:sldId id="313" r:id="rId25"/>
    <p:sldId id="314" r:id="rId26"/>
    <p:sldId id="298" r:id="rId27"/>
    <p:sldId id="299" r:id="rId28"/>
    <p:sldId id="300" r:id="rId29"/>
    <p:sldId id="301" r:id="rId30"/>
    <p:sldId id="302" r:id="rId31"/>
    <p:sldId id="306" r:id="rId32"/>
    <p:sldId id="308" r:id="rId33"/>
    <p:sldId id="310" r:id="rId34"/>
    <p:sldId id="31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2D30"/>
    <a:srgbClr val="FA7E14"/>
    <a:srgbClr val="ED9187"/>
    <a:srgbClr val="E25444"/>
    <a:srgbClr val="FA4887"/>
    <a:srgbClr val="FF9900"/>
    <a:srgbClr val="004A8A"/>
    <a:srgbClr val="0078D7"/>
    <a:srgbClr val="5AB552"/>
    <a:srgbClr val="1B8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7386" autoAdjust="0"/>
  </p:normalViewPr>
  <p:slideViewPr>
    <p:cSldViewPr snapToGrid="0">
      <p:cViewPr>
        <p:scale>
          <a:sx n="100" d="100"/>
          <a:sy n="100" d="100"/>
        </p:scale>
        <p:origin x="954" y="1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to internal list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in-mem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>
        <a:ln w="12700">
          <a:solidFill>
            <a:srgbClr val="002060"/>
          </a:solidFill>
        </a:ln>
      </dgm:spPr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to internal list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in-mem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flip="none"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path path="circle">
            <a:fillToRect l="50000" t="50000" r="50000" b="50000"/>
          </a:path>
          <a:tileRect/>
        </a:gradFill>
        <a:ln w="1905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to internal list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in-mem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>
          <a:solidFill>
            <a:srgbClr val="002060"/>
          </a:solidFill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to internal list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in-mem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27/03/2025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48.png"/><Relationship Id="rId18" Type="http://schemas.openxmlformats.org/officeDocument/2006/relationships/image" Target="../media/image53.sv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12" Type="http://schemas.openxmlformats.org/officeDocument/2006/relationships/image" Target="../media/image47.svg"/><Relationship Id="rId17" Type="http://schemas.openxmlformats.org/officeDocument/2006/relationships/image" Target="../media/image52.png"/><Relationship Id="rId2" Type="http://schemas.openxmlformats.org/officeDocument/2006/relationships/image" Target="../media/image22.png"/><Relationship Id="rId16" Type="http://schemas.openxmlformats.org/officeDocument/2006/relationships/image" Target="../media/image5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46.png"/><Relationship Id="rId5" Type="http://schemas.openxmlformats.org/officeDocument/2006/relationships/image" Target="../media/image23.png"/><Relationship Id="rId15" Type="http://schemas.openxmlformats.org/officeDocument/2006/relationships/image" Target="../media/image50.png"/><Relationship Id="rId10" Type="http://schemas.openxmlformats.org/officeDocument/2006/relationships/image" Target="../media/image45.svg"/><Relationship Id="rId4" Type="http://schemas.openxmlformats.org/officeDocument/2006/relationships/image" Target="../media/image25.png"/><Relationship Id="rId9" Type="http://schemas.openxmlformats.org/officeDocument/2006/relationships/image" Target="../media/image44.png"/><Relationship Id="rId14" Type="http://schemas.openxmlformats.org/officeDocument/2006/relationships/image" Target="../media/image49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svg"/><Relationship Id="rId13" Type="http://schemas.openxmlformats.org/officeDocument/2006/relationships/image" Target="../media/image64.png"/><Relationship Id="rId18" Type="http://schemas.openxmlformats.org/officeDocument/2006/relationships/image" Target="../media/image27.png"/><Relationship Id="rId26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0.png"/><Relationship Id="rId7" Type="http://schemas.openxmlformats.org/officeDocument/2006/relationships/image" Target="../media/image58.png"/><Relationship Id="rId12" Type="http://schemas.openxmlformats.org/officeDocument/2006/relationships/image" Target="../media/image63.svg"/><Relationship Id="rId17" Type="http://schemas.openxmlformats.org/officeDocument/2006/relationships/image" Target="../media/image24.png"/><Relationship Id="rId25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67.svg"/><Relationship Id="rId20" Type="http://schemas.openxmlformats.org/officeDocument/2006/relationships/image" Target="../media/image69.sv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svg"/><Relationship Id="rId11" Type="http://schemas.openxmlformats.org/officeDocument/2006/relationships/image" Target="../media/image62.png"/><Relationship Id="rId24" Type="http://schemas.openxmlformats.org/officeDocument/2006/relationships/image" Target="../media/image73.sv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23" Type="http://schemas.openxmlformats.org/officeDocument/2006/relationships/image" Target="../media/image72.png"/><Relationship Id="rId28" Type="http://schemas.openxmlformats.org/officeDocument/2006/relationships/image" Target="../media/image53.svg"/><Relationship Id="rId10" Type="http://schemas.openxmlformats.org/officeDocument/2006/relationships/image" Target="../media/image61.svg"/><Relationship Id="rId19" Type="http://schemas.openxmlformats.org/officeDocument/2006/relationships/image" Target="../media/image68.png"/><Relationship Id="rId4" Type="http://schemas.openxmlformats.org/officeDocument/2006/relationships/image" Target="../media/image55.svg"/><Relationship Id="rId9" Type="http://schemas.openxmlformats.org/officeDocument/2006/relationships/image" Target="../media/image60.png"/><Relationship Id="rId14" Type="http://schemas.openxmlformats.org/officeDocument/2006/relationships/image" Target="../media/image65.svg"/><Relationship Id="rId22" Type="http://schemas.openxmlformats.org/officeDocument/2006/relationships/image" Target="../media/image71.svg"/><Relationship Id="rId27" Type="http://schemas.openxmlformats.org/officeDocument/2006/relationships/image" Target="../media/image52.png"/><Relationship Id="rId30" Type="http://schemas.openxmlformats.org/officeDocument/2006/relationships/image" Target="../media/image77.sv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3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50.png"/><Relationship Id="rId34" Type="http://schemas.openxmlformats.org/officeDocument/2006/relationships/image" Target="../media/image94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81.svg"/><Relationship Id="rId20" Type="http://schemas.openxmlformats.org/officeDocument/2006/relationships/image" Target="../media/image85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svg"/><Relationship Id="rId11" Type="http://schemas.openxmlformats.org/officeDocument/2006/relationships/image" Target="../media/image44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8.png"/><Relationship Id="rId15" Type="http://schemas.openxmlformats.org/officeDocument/2006/relationships/image" Target="../media/image80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49.svg"/><Relationship Id="rId19" Type="http://schemas.openxmlformats.org/officeDocument/2006/relationships/image" Target="../media/image84.png"/><Relationship Id="rId31" Type="http://schemas.openxmlformats.org/officeDocument/2006/relationships/image" Target="../media/image91.svg"/><Relationship Id="rId4" Type="http://schemas.openxmlformats.org/officeDocument/2006/relationships/image" Target="../media/image55.svg"/><Relationship Id="rId9" Type="http://schemas.openxmlformats.org/officeDocument/2006/relationships/image" Target="../media/image48.png"/><Relationship Id="rId14" Type="http://schemas.openxmlformats.org/officeDocument/2006/relationships/image" Target="../media/image27.png"/><Relationship Id="rId22" Type="http://schemas.openxmlformats.org/officeDocument/2006/relationships/image" Target="../media/image51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47.svg"/><Relationship Id="rId3" Type="http://schemas.openxmlformats.org/officeDocument/2006/relationships/image" Target="../media/image54.png"/><Relationship Id="rId12" Type="http://schemas.openxmlformats.org/officeDocument/2006/relationships/image" Target="../media/image45.svg"/><Relationship Id="rId17" Type="http://schemas.openxmlformats.org/officeDocument/2006/relationships/image" Target="../media/image82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70.png"/><Relationship Id="rId18" Type="http://schemas.openxmlformats.org/officeDocument/2006/relationships/image" Target="../media/image75.svg"/><Relationship Id="rId3" Type="http://schemas.openxmlformats.org/officeDocument/2006/relationships/image" Target="../media/image54.png"/><Relationship Id="rId21" Type="http://schemas.openxmlformats.org/officeDocument/2006/relationships/image" Target="../media/image76.png"/><Relationship Id="rId7" Type="http://schemas.openxmlformats.org/officeDocument/2006/relationships/image" Target="../media/image60.png"/><Relationship Id="rId12" Type="http://schemas.openxmlformats.org/officeDocument/2006/relationships/image" Target="../media/image69.svg"/><Relationship Id="rId17" Type="http://schemas.openxmlformats.org/officeDocument/2006/relationships/image" Target="../media/image74.png"/><Relationship Id="rId2" Type="http://schemas.openxmlformats.org/officeDocument/2006/relationships/image" Target="../media/image23.png"/><Relationship Id="rId16" Type="http://schemas.openxmlformats.org/officeDocument/2006/relationships/image" Target="../media/image73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svg"/><Relationship Id="rId11" Type="http://schemas.openxmlformats.org/officeDocument/2006/relationships/image" Target="../media/image68.png"/><Relationship Id="rId24" Type="http://schemas.openxmlformats.org/officeDocument/2006/relationships/image" Target="../media/image63.svg"/><Relationship Id="rId5" Type="http://schemas.openxmlformats.org/officeDocument/2006/relationships/image" Target="../media/image58.png"/><Relationship Id="rId15" Type="http://schemas.openxmlformats.org/officeDocument/2006/relationships/image" Target="../media/image72.png"/><Relationship Id="rId23" Type="http://schemas.openxmlformats.org/officeDocument/2006/relationships/image" Target="../media/image62.png"/><Relationship Id="rId10" Type="http://schemas.openxmlformats.org/officeDocument/2006/relationships/image" Target="../media/image65.svg"/><Relationship Id="rId19" Type="http://schemas.openxmlformats.org/officeDocument/2006/relationships/image" Target="../media/image52.png"/><Relationship Id="rId4" Type="http://schemas.openxmlformats.org/officeDocument/2006/relationships/image" Target="../media/image55.svg"/><Relationship Id="rId9" Type="http://schemas.openxmlformats.org/officeDocument/2006/relationships/image" Target="../media/image64.png"/><Relationship Id="rId14" Type="http://schemas.openxmlformats.org/officeDocument/2006/relationships/image" Target="../media/image71.svg"/><Relationship Id="rId22" Type="http://schemas.openxmlformats.org/officeDocument/2006/relationships/image" Target="../media/image7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13" Type="http://schemas.openxmlformats.org/officeDocument/2006/relationships/image" Target="../media/image52.png"/><Relationship Id="rId18" Type="http://schemas.openxmlformats.org/officeDocument/2006/relationships/image" Target="../media/image63.svg"/><Relationship Id="rId3" Type="http://schemas.openxmlformats.org/officeDocument/2006/relationships/image" Target="../media/image58.png"/><Relationship Id="rId21" Type="http://schemas.openxmlformats.org/officeDocument/2006/relationships/image" Target="../media/image102.png"/><Relationship Id="rId7" Type="http://schemas.openxmlformats.org/officeDocument/2006/relationships/image" Target="../media/image64.png"/><Relationship Id="rId12" Type="http://schemas.openxmlformats.org/officeDocument/2006/relationships/image" Target="../media/image73.svg"/><Relationship Id="rId17" Type="http://schemas.openxmlformats.org/officeDocument/2006/relationships/image" Target="../media/image62.png"/><Relationship Id="rId2" Type="http://schemas.openxmlformats.org/officeDocument/2006/relationships/image" Target="../media/image23.png"/><Relationship Id="rId16" Type="http://schemas.openxmlformats.org/officeDocument/2006/relationships/image" Target="../media/image77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svg"/><Relationship Id="rId11" Type="http://schemas.openxmlformats.org/officeDocument/2006/relationships/image" Target="../media/image72.png"/><Relationship Id="rId5" Type="http://schemas.openxmlformats.org/officeDocument/2006/relationships/image" Target="../media/image60.png"/><Relationship Id="rId15" Type="http://schemas.openxmlformats.org/officeDocument/2006/relationships/image" Target="../media/image76.png"/><Relationship Id="rId10" Type="http://schemas.openxmlformats.org/officeDocument/2006/relationships/image" Target="../media/image71.svg"/><Relationship Id="rId19" Type="http://schemas.openxmlformats.org/officeDocument/2006/relationships/image" Target="../media/image54.png"/><Relationship Id="rId4" Type="http://schemas.openxmlformats.org/officeDocument/2006/relationships/image" Target="../media/image59.svg"/><Relationship Id="rId9" Type="http://schemas.openxmlformats.org/officeDocument/2006/relationships/image" Target="../media/image70.png"/><Relationship Id="rId14" Type="http://schemas.openxmlformats.org/officeDocument/2006/relationships/image" Target="../media/image53.svg"/><Relationship Id="rId22" Type="http://schemas.openxmlformats.org/officeDocument/2006/relationships/image" Target="../media/image10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E46D5-4DEC-85EE-9028-5D107779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Z" dirty="0"/>
              <a:t>Clean/Onion/Hexagonal</a:t>
            </a:r>
            <a:br>
              <a:rPr lang="en-NZ" dirty="0"/>
            </a:br>
            <a:r>
              <a:rPr lang="en-NZ" dirty="0"/>
              <a:t>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5A26AA-607B-198F-71BD-7B00731B6BA4}"/>
              </a:ext>
            </a:extLst>
          </p:cNvPr>
          <p:cNvGrpSpPr/>
          <p:nvPr/>
        </p:nvGrpSpPr>
        <p:grpSpPr>
          <a:xfrm>
            <a:off x="2734575" y="396815"/>
            <a:ext cx="6498564" cy="6383666"/>
            <a:chOff x="2734575" y="629729"/>
            <a:chExt cx="6498564" cy="638366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13E3060-84CE-1DEC-5213-F10D308B7805}"/>
                </a:ext>
              </a:extLst>
            </p:cNvPr>
            <p:cNvSpPr/>
            <p:nvPr/>
          </p:nvSpPr>
          <p:spPr>
            <a:xfrm>
              <a:off x="2734575" y="629729"/>
              <a:ext cx="6498564" cy="6383666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43F493-BC45-3564-A61C-F9558711E959}"/>
                </a:ext>
              </a:extLst>
            </p:cNvPr>
            <p:cNvSpPr txBox="1"/>
            <p:nvPr/>
          </p:nvSpPr>
          <p:spPr>
            <a:xfrm>
              <a:off x="4054415" y="1285334"/>
              <a:ext cx="3899140" cy="2044461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Infrastructure Layer</a:t>
              </a: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53E8EF6C-F432-BE90-CEED-8AB65EC218D4}"/>
              </a:ext>
            </a:extLst>
          </p:cNvPr>
          <p:cNvSpPr/>
          <p:nvPr/>
        </p:nvSpPr>
        <p:spPr>
          <a:xfrm>
            <a:off x="3375805" y="989057"/>
            <a:ext cx="5216104" cy="5199182"/>
          </a:xfrm>
          <a:prstGeom prst="ellipse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D6B44A-6F6F-C9EB-B6EB-944FFDE45C04}"/>
              </a:ext>
            </a:extLst>
          </p:cNvPr>
          <p:cNvGrpSpPr/>
          <p:nvPr/>
        </p:nvGrpSpPr>
        <p:grpSpPr>
          <a:xfrm>
            <a:off x="3856008" y="1412034"/>
            <a:ext cx="4295954" cy="4353226"/>
            <a:chOff x="3022121" y="859826"/>
            <a:chExt cx="5923471" cy="592347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7713B1-059C-BA92-306C-53B0BA4438B9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2B38BDB-9827-D2E7-1CD1-80B934B45FE2}"/>
                </a:ext>
              </a:extLst>
            </p:cNvPr>
            <p:cNvSpPr txBox="1"/>
            <p:nvPr/>
          </p:nvSpPr>
          <p:spPr>
            <a:xfrm>
              <a:off x="4054415" y="1320547"/>
              <a:ext cx="3899140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Application Layer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7101289-44CA-37B3-CB15-5647FF8A87F1}"/>
              </a:ext>
            </a:extLst>
          </p:cNvPr>
          <p:cNvGrpSpPr/>
          <p:nvPr/>
        </p:nvGrpSpPr>
        <p:grpSpPr>
          <a:xfrm>
            <a:off x="4730150" y="2334941"/>
            <a:ext cx="2507412" cy="2507412"/>
            <a:chOff x="3022121" y="859826"/>
            <a:chExt cx="5923471" cy="5923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B6A801-8B7C-9306-8C0F-CE2E084A9113}"/>
                </a:ext>
              </a:extLst>
            </p:cNvPr>
            <p:cNvSpPr/>
            <p:nvPr/>
          </p:nvSpPr>
          <p:spPr>
            <a:xfrm>
              <a:off x="3022121" y="859826"/>
              <a:ext cx="5923471" cy="592347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1F063D-7530-D1D8-684A-8E29A98FAF8F}"/>
                </a:ext>
              </a:extLst>
            </p:cNvPr>
            <p:cNvSpPr txBox="1"/>
            <p:nvPr/>
          </p:nvSpPr>
          <p:spPr>
            <a:xfrm>
              <a:off x="4054414" y="1427979"/>
              <a:ext cx="3899139" cy="2044462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3125914"/>
                </a:avLst>
              </a:prstTxWarp>
              <a:spAutoFit/>
            </a:bodyPr>
            <a:lstStyle/>
            <a:p>
              <a:pPr algn="ctr"/>
              <a:r>
                <a:rPr lang="en-NZ" sz="2400" dirty="0"/>
                <a:t>Domain Layer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6D638F-DDF9-7252-98E9-6FD2760A7BBA}"/>
              </a:ext>
            </a:extLst>
          </p:cNvPr>
          <p:cNvCxnSpPr>
            <a:cxnSpLocks/>
            <a:stCxn id="28" idx="3"/>
            <a:endCxn id="28" idx="7"/>
          </p:cNvCxnSpPr>
          <p:nvPr/>
        </p:nvCxnSpPr>
        <p:spPr>
          <a:xfrm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0F17BFA-46FF-FAC2-BCE8-80A2FFFF7476}"/>
              </a:ext>
            </a:extLst>
          </p:cNvPr>
          <p:cNvCxnSpPr>
            <a:cxnSpLocks/>
            <a:stCxn id="28" idx="5"/>
            <a:endCxn id="28" idx="1"/>
          </p:cNvCxnSpPr>
          <p:nvPr/>
        </p:nvCxnSpPr>
        <p:spPr>
          <a:xfrm flipH="1" flipV="1">
            <a:off x="4139686" y="1750460"/>
            <a:ext cx="3688342" cy="3676376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DD4204-8300-F814-E4D1-C491DA9FC0BC}"/>
              </a:ext>
            </a:extLst>
          </p:cNvPr>
          <p:cNvCxnSpPr>
            <a:cxnSpLocks/>
            <a:stCxn id="28" idx="6"/>
            <a:endCxn id="28" idx="2"/>
          </p:cNvCxnSpPr>
          <p:nvPr/>
        </p:nvCxnSpPr>
        <p:spPr>
          <a:xfrm flipH="1">
            <a:off x="3375805" y="3588648"/>
            <a:ext cx="5216104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2996B5-2D49-2957-865D-4E641EC04B97}"/>
              </a:ext>
            </a:extLst>
          </p:cNvPr>
          <p:cNvCxnSpPr>
            <a:cxnSpLocks/>
            <a:stCxn id="28" idx="4"/>
            <a:endCxn id="4" idx="0"/>
          </p:cNvCxnSpPr>
          <p:nvPr/>
        </p:nvCxnSpPr>
        <p:spPr>
          <a:xfrm flipV="1">
            <a:off x="5983857" y="1052420"/>
            <a:ext cx="20128" cy="5135819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row: Left 23">
            <a:extLst>
              <a:ext uri="{FF2B5EF4-FFF2-40B4-BE49-F238E27FC236}">
                <a16:creationId xmlns:a16="http://schemas.microsoft.com/office/drawing/2014/main" id="{F37C94E5-F561-E047-7A65-4A0D774DED3D}"/>
              </a:ext>
            </a:extLst>
          </p:cNvPr>
          <p:cNvSpPr/>
          <p:nvPr/>
        </p:nvSpPr>
        <p:spPr>
          <a:xfrm rot="21090187">
            <a:off x="6378239" y="2920974"/>
            <a:ext cx="3209026" cy="457194"/>
          </a:xfrm>
          <a:prstGeom prst="leftArrow">
            <a:avLst>
              <a:gd name="adj1" fmla="val 50000"/>
              <a:gd name="adj2" fmla="val 86486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Direction of Dependencies (inwards)</a:t>
            </a: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02ABBB3D-C97B-08EC-36DA-0EA6F314E338}"/>
              </a:ext>
            </a:extLst>
          </p:cNvPr>
          <p:cNvSpPr/>
          <p:nvPr/>
        </p:nvSpPr>
        <p:spPr>
          <a:xfrm>
            <a:off x="6362073" y="6251602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Event </a:t>
            </a:r>
            <a:r>
              <a:rPr lang="en-NZ" sz="800" dirty="0"/>
              <a:t>Stores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8DAE3E16-4DB6-6D7C-5645-F920188DE972}"/>
              </a:ext>
            </a:extLst>
          </p:cNvPr>
          <p:cNvSpPr/>
          <p:nvPr/>
        </p:nvSpPr>
        <p:spPr>
          <a:xfrm>
            <a:off x="5701889" y="6231780"/>
            <a:ext cx="563933" cy="521269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Data</a:t>
            </a:r>
          </a:p>
          <a:p>
            <a:pPr algn="ctr"/>
            <a:r>
              <a:rPr lang="en-NZ" sz="900" dirty="0"/>
              <a:t>bases</a:t>
            </a:r>
          </a:p>
        </p:txBody>
      </p:sp>
      <p:sp>
        <p:nvSpPr>
          <p:cNvPr id="37" name="Cloud 36">
            <a:extLst>
              <a:ext uri="{FF2B5EF4-FFF2-40B4-BE49-F238E27FC236}">
                <a16:creationId xmlns:a16="http://schemas.microsoft.com/office/drawing/2014/main" id="{CC2C2213-F2DB-015B-9628-1ADD844EC967}"/>
              </a:ext>
            </a:extLst>
          </p:cNvPr>
          <p:cNvSpPr/>
          <p:nvPr/>
        </p:nvSpPr>
        <p:spPr>
          <a:xfrm>
            <a:off x="3647814" y="5624891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REST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38" name="Cloud 37">
            <a:extLst>
              <a:ext uri="{FF2B5EF4-FFF2-40B4-BE49-F238E27FC236}">
                <a16:creationId xmlns:a16="http://schemas.microsoft.com/office/drawing/2014/main" id="{3713C805-50B2-ECE7-7985-CBD318F7582D}"/>
              </a:ext>
            </a:extLst>
          </p:cNvPr>
          <p:cNvSpPr/>
          <p:nvPr/>
        </p:nvSpPr>
        <p:spPr>
          <a:xfrm>
            <a:off x="2566710" y="362032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UIs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48D4080E-2542-EFBA-A31D-92E3C2C62F90}"/>
              </a:ext>
            </a:extLst>
          </p:cNvPr>
          <p:cNvSpPr/>
          <p:nvPr/>
        </p:nvSpPr>
        <p:spPr>
          <a:xfrm>
            <a:off x="2678499" y="42493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CLIs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F6B17113-2F8B-ED05-F587-4038B8344F34}"/>
              </a:ext>
            </a:extLst>
          </p:cNvPr>
          <p:cNvSpPr/>
          <p:nvPr/>
        </p:nvSpPr>
        <p:spPr>
          <a:xfrm>
            <a:off x="7580377" y="5564507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3</a:t>
            </a:r>
            <a:r>
              <a:rPr lang="en-NZ" sz="1000" baseline="30000" dirty="0"/>
              <a:t>rd</a:t>
            </a:r>
            <a:r>
              <a:rPr lang="en-NZ" sz="1000" dirty="0"/>
              <a:t> Party</a:t>
            </a:r>
          </a:p>
          <a:p>
            <a:pPr algn="ctr"/>
            <a:r>
              <a:rPr lang="en-NZ" sz="1000" dirty="0"/>
              <a:t>APIs</a:t>
            </a: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F1E625A9-90DF-AA03-AFDB-488F3A377580}"/>
              </a:ext>
            </a:extLst>
          </p:cNvPr>
          <p:cNvSpPr/>
          <p:nvPr/>
        </p:nvSpPr>
        <p:spPr>
          <a:xfrm>
            <a:off x="3182591" y="5143288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Server less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C753A58F-9A6C-90E5-F6A9-A2B206EAC398}"/>
              </a:ext>
            </a:extLst>
          </p:cNvPr>
          <p:cNvSpPr/>
          <p:nvPr/>
        </p:nvSpPr>
        <p:spPr>
          <a:xfrm>
            <a:off x="5044921" y="6266241"/>
            <a:ext cx="560717" cy="491767"/>
          </a:xfrm>
          <a:prstGeom prst="ca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Read Models</a:t>
            </a:r>
            <a:endParaRPr lang="en-NZ" sz="800" dirty="0"/>
          </a:p>
        </p:txBody>
      </p:sp>
      <p:sp>
        <p:nvSpPr>
          <p:cNvPr id="43" name="Cloud 42">
            <a:extLst>
              <a:ext uri="{FF2B5EF4-FFF2-40B4-BE49-F238E27FC236}">
                <a16:creationId xmlns:a16="http://schemas.microsoft.com/office/drawing/2014/main" id="{97B6DEE9-CF40-214B-20C4-2536320DC9B3}"/>
              </a:ext>
            </a:extLst>
          </p:cNvPr>
          <p:cNvSpPr/>
          <p:nvPr/>
        </p:nvSpPr>
        <p:spPr>
          <a:xfrm>
            <a:off x="8103019" y="5049450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The</a:t>
            </a:r>
          </a:p>
          <a:p>
            <a:pPr algn="ctr"/>
            <a:r>
              <a:rPr lang="en-NZ" sz="1000" dirty="0"/>
              <a:t>Internet</a:t>
            </a:r>
          </a:p>
        </p:txBody>
      </p:sp>
      <p:sp>
        <p:nvSpPr>
          <p:cNvPr id="44" name="Cloud 43">
            <a:extLst>
              <a:ext uri="{FF2B5EF4-FFF2-40B4-BE49-F238E27FC236}">
                <a16:creationId xmlns:a16="http://schemas.microsoft.com/office/drawing/2014/main" id="{11D9555B-C738-DBBD-5615-BBCB809A912A}"/>
              </a:ext>
            </a:extLst>
          </p:cNvPr>
          <p:cNvSpPr/>
          <p:nvPr/>
        </p:nvSpPr>
        <p:spPr>
          <a:xfrm>
            <a:off x="8644492" y="3318419"/>
            <a:ext cx="746356" cy="521269"/>
          </a:xfrm>
          <a:prstGeom prst="clou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NZ" sz="1000" dirty="0"/>
              <a:t>File</a:t>
            </a:r>
          </a:p>
          <a:p>
            <a:pPr algn="ctr"/>
            <a:r>
              <a:rPr lang="en-NZ" sz="1000" dirty="0"/>
              <a:t>Systems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4059F8E-A4CD-A412-E2AF-110E9AB2A732}"/>
              </a:ext>
            </a:extLst>
          </p:cNvPr>
          <p:cNvSpPr/>
          <p:nvPr/>
        </p:nvSpPr>
        <p:spPr>
          <a:xfrm>
            <a:off x="4190052" y="526281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AC8FE8B-8827-F822-CA29-ECDB31243276}"/>
              </a:ext>
            </a:extLst>
          </p:cNvPr>
          <p:cNvSpPr/>
          <p:nvPr/>
        </p:nvSpPr>
        <p:spPr>
          <a:xfrm>
            <a:off x="4753037" y="552253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5C91D129-919D-72DB-C686-1D6A95D4E55C}"/>
              </a:ext>
            </a:extLst>
          </p:cNvPr>
          <p:cNvSpPr/>
          <p:nvPr/>
        </p:nvSpPr>
        <p:spPr>
          <a:xfrm>
            <a:off x="5327514" y="5733383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E5CA682-40AC-DDC7-EE92-F06BD3A5126F}"/>
              </a:ext>
            </a:extLst>
          </p:cNvPr>
          <p:cNvSpPr/>
          <p:nvPr/>
        </p:nvSpPr>
        <p:spPr>
          <a:xfrm>
            <a:off x="3339435" y="372545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E66520D3-AC56-1FE3-1C36-EC55AD7873FF}"/>
              </a:ext>
            </a:extLst>
          </p:cNvPr>
          <p:cNvSpPr/>
          <p:nvPr/>
        </p:nvSpPr>
        <p:spPr>
          <a:xfrm>
            <a:off x="3437681" y="423076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CB2BF840-8ADE-1BF5-49FB-726426F11275}"/>
              </a:ext>
            </a:extLst>
          </p:cNvPr>
          <p:cNvSpPr/>
          <p:nvPr/>
        </p:nvSpPr>
        <p:spPr>
          <a:xfrm>
            <a:off x="3694660" y="4804885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F4EFB0C-F0A7-D208-2D27-D6CF974214EA}"/>
              </a:ext>
            </a:extLst>
          </p:cNvPr>
          <p:cNvSpPr/>
          <p:nvPr/>
        </p:nvSpPr>
        <p:spPr>
          <a:xfrm>
            <a:off x="3752044" y="2007791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21BCD3C-155F-850E-1C4D-F12B54D27272}"/>
              </a:ext>
            </a:extLst>
          </p:cNvPr>
          <p:cNvSpPr/>
          <p:nvPr/>
        </p:nvSpPr>
        <p:spPr>
          <a:xfrm>
            <a:off x="3450164" y="2541424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85872AB-6EBD-C784-1B80-D25DD9F39AF7}"/>
              </a:ext>
            </a:extLst>
          </p:cNvPr>
          <p:cNvSpPr/>
          <p:nvPr/>
        </p:nvSpPr>
        <p:spPr>
          <a:xfrm>
            <a:off x="3312744" y="3086878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30421F-9989-575C-4D0B-E94B27572A36}"/>
              </a:ext>
            </a:extLst>
          </p:cNvPr>
          <p:cNvSpPr/>
          <p:nvPr/>
        </p:nvSpPr>
        <p:spPr>
          <a:xfrm>
            <a:off x="7229349" y="5260109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/>
              <a:t>Repo-</a:t>
            </a:r>
          </a:p>
          <a:p>
            <a:pPr algn="ctr"/>
            <a:r>
              <a:rPr lang="en-NZ" sz="900" dirty="0" err="1"/>
              <a:t>sitories</a:t>
            </a:r>
            <a:endParaRPr lang="en-NZ" sz="900" dirty="0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98EEB45-F71D-541B-C59F-0EF58C723A42}"/>
              </a:ext>
            </a:extLst>
          </p:cNvPr>
          <p:cNvSpPr/>
          <p:nvPr/>
        </p:nvSpPr>
        <p:spPr>
          <a:xfrm>
            <a:off x="6706699" y="5528162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HTTP</a:t>
            </a:r>
          </a:p>
          <a:p>
            <a:pPr algn="ctr"/>
            <a:r>
              <a:rPr lang="en-NZ" sz="800" dirty="0"/>
              <a:t>Service</a:t>
            </a:r>
          </a:p>
          <a:p>
            <a:pPr algn="ctr"/>
            <a:r>
              <a:rPr lang="en-NZ" sz="800" dirty="0"/>
              <a:t>Clients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4C24A2E-16DA-8150-E543-AA12AFF552B2}"/>
              </a:ext>
            </a:extLst>
          </p:cNvPr>
          <p:cNvSpPr/>
          <p:nvPr/>
        </p:nvSpPr>
        <p:spPr>
          <a:xfrm>
            <a:off x="6028430" y="5728910"/>
            <a:ext cx="603760" cy="370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I/O </a:t>
            </a:r>
            <a:r>
              <a:rPr lang="en-NZ" sz="700" dirty="0"/>
              <a:t>Adapters</a:t>
            </a:r>
            <a:endParaRPr lang="en-NZ" sz="800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ED5A95F-884B-F63F-E61E-5447DA1FA941}"/>
              </a:ext>
            </a:extLst>
          </p:cNvPr>
          <p:cNvSpPr/>
          <p:nvPr/>
        </p:nvSpPr>
        <p:spPr>
          <a:xfrm>
            <a:off x="3990863" y="2762836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BAD06B15-58BF-CF5C-49D7-711EDF5A4C21}"/>
              </a:ext>
            </a:extLst>
          </p:cNvPr>
          <p:cNvSpPr/>
          <p:nvPr/>
        </p:nvSpPr>
        <p:spPr>
          <a:xfrm>
            <a:off x="4790895" y="3046330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D88907D-EBF1-42E1-9A78-28CFF478D241}"/>
              </a:ext>
            </a:extLst>
          </p:cNvPr>
          <p:cNvSpPr/>
          <p:nvPr/>
        </p:nvSpPr>
        <p:spPr>
          <a:xfrm>
            <a:off x="4053924" y="4086798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B47DD633-15D0-6FE4-D105-A883EFA94D57}"/>
              </a:ext>
            </a:extLst>
          </p:cNvPr>
          <p:cNvSpPr/>
          <p:nvPr/>
        </p:nvSpPr>
        <p:spPr>
          <a:xfrm>
            <a:off x="4955160" y="4938030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30EC925C-8830-49D8-C0B5-2B00A717DC0E}"/>
              </a:ext>
            </a:extLst>
          </p:cNvPr>
          <p:cNvSpPr/>
          <p:nvPr/>
        </p:nvSpPr>
        <p:spPr>
          <a:xfrm>
            <a:off x="6264001" y="4935359"/>
            <a:ext cx="782513" cy="37011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/>
              <a:t>Application Class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EB3F59E-88EE-A606-4D2F-5413EE4CC54D}"/>
              </a:ext>
            </a:extLst>
          </p:cNvPr>
          <p:cNvSpPr/>
          <p:nvPr/>
        </p:nvSpPr>
        <p:spPr>
          <a:xfrm>
            <a:off x="4812774" y="3673416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9BB47D-0D03-93B5-A2BD-179772AD94DC}"/>
              </a:ext>
            </a:extLst>
          </p:cNvPr>
          <p:cNvSpPr/>
          <p:nvPr/>
        </p:nvSpPr>
        <p:spPr>
          <a:xfrm>
            <a:off x="5268167" y="4178547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A33105C-9D63-4F2D-3B28-84D4EE65E39B}"/>
              </a:ext>
            </a:extLst>
          </p:cNvPr>
          <p:cNvSpPr/>
          <p:nvPr/>
        </p:nvSpPr>
        <p:spPr>
          <a:xfrm>
            <a:off x="5893215" y="4075661"/>
            <a:ext cx="833709" cy="481577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Aggregate Root + </a:t>
            </a:r>
            <a:r>
              <a:rPr lang="en-NZ" sz="800" dirty="0" err="1">
                <a:solidFill>
                  <a:schemeClr val="tx1"/>
                </a:solidFill>
              </a:rPr>
              <a:t>ValueObjects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83" name="Arrow: Curved Down 82">
            <a:extLst>
              <a:ext uri="{FF2B5EF4-FFF2-40B4-BE49-F238E27FC236}">
                <a16:creationId xmlns:a16="http://schemas.microsoft.com/office/drawing/2014/main" id="{C176B2C7-124E-5862-D32A-397ACDC68A6D}"/>
              </a:ext>
            </a:extLst>
          </p:cNvPr>
          <p:cNvSpPr/>
          <p:nvPr/>
        </p:nvSpPr>
        <p:spPr>
          <a:xfrm rot="1702208" flipH="1">
            <a:off x="6625212" y="3711808"/>
            <a:ext cx="1032336" cy="549275"/>
          </a:xfrm>
          <a:prstGeom prst="curved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Value</a:t>
            </a:r>
          </a:p>
          <a:p>
            <a:pPr algn="ctr"/>
            <a:r>
              <a:rPr lang="en-NZ" sz="1100" dirty="0">
                <a:solidFill>
                  <a:schemeClr val="tx1"/>
                </a:solidFill>
              </a:rPr>
              <a:t>Objects</a:t>
            </a:r>
          </a:p>
        </p:txBody>
      </p:sp>
      <p:sp>
        <p:nvSpPr>
          <p:cNvPr id="82" name="Arrow: Curved Down 81">
            <a:extLst>
              <a:ext uri="{FF2B5EF4-FFF2-40B4-BE49-F238E27FC236}">
                <a16:creationId xmlns:a16="http://schemas.microsoft.com/office/drawing/2014/main" id="{F72C1AAF-B856-26EE-0A11-8F31CCB7DC4E}"/>
              </a:ext>
            </a:extLst>
          </p:cNvPr>
          <p:cNvSpPr/>
          <p:nvPr/>
        </p:nvSpPr>
        <p:spPr>
          <a:xfrm rot="1410142" flipH="1">
            <a:off x="7367004" y="4112830"/>
            <a:ext cx="1032336" cy="549275"/>
          </a:xfrm>
          <a:prstGeom prst="curved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bg1"/>
                </a:solidFill>
              </a:rPr>
              <a:t>Resource</a:t>
            </a:r>
          </a:p>
          <a:p>
            <a:pPr algn="ctr"/>
            <a:r>
              <a:rPr lang="en-NZ" sz="1100" dirty="0">
                <a:solidFill>
                  <a:schemeClr val="bg1"/>
                </a:solidFill>
              </a:rPr>
              <a:t>DTOs +</a:t>
            </a:r>
          </a:p>
          <a:p>
            <a:pPr algn="ctr"/>
            <a:r>
              <a:rPr lang="en-NZ" sz="900" dirty="0">
                <a:solidFill>
                  <a:schemeClr val="bg1"/>
                </a:solidFill>
              </a:rPr>
              <a:t>primitives</a:t>
            </a:r>
            <a:endParaRPr lang="en-NZ" sz="1400" dirty="0">
              <a:solidFill>
                <a:schemeClr val="bg1"/>
              </a:solidFill>
            </a:endParaRPr>
          </a:p>
        </p:txBody>
      </p:sp>
      <p:sp>
        <p:nvSpPr>
          <p:cNvPr id="84" name="Partial Circle 83">
            <a:extLst>
              <a:ext uri="{FF2B5EF4-FFF2-40B4-BE49-F238E27FC236}">
                <a16:creationId xmlns:a16="http://schemas.microsoft.com/office/drawing/2014/main" id="{48A5979C-C654-ECF5-B327-4F12D3E438F1}"/>
              </a:ext>
            </a:extLst>
          </p:cNvPr>
          <p:cNvSpPr/>
          <p:nvPr/>
        </p:nvSpPr>
        <p:spPr>
          <a:xfrm>
            <a:off x="2158463" y="-263086"/>
            <a:ext cx="7684278" cy="7684278"/>
          </a:xfrm>
          <a:prstGeom prst="pie">
            <a:avLst>
              <a:gd name="adj1" fmla="val 10806092"/>
              <a:gd name="adj2" fmla="val 13480386"/>
            </a:avLst>
          </a:prstGeom>
          <a:solidFill>
            <a:schemeClr val="tx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673549-85A8-918F-5694-1CED81662210}"/>
              </a:ext>
            </a:extLst>
          </p:cNvPr>
          <p:cNvSpPr txBox="1"/>
          <p:nvPr/>
        </p:nvSpPr>
        <p:spPr>
          <a:xfrm rot="17545036">
            <a:off x="1946049" y="1733581"/>
            <a:ext cx="2827823" cy="1502498"/>
          </a:xfrm>
          <a:prstGeom prst="rect">
            <a:avLst/>
          </a:prstGeom>
          <a:noFill/>
        </p:spPr>
        <p:txBody>
          <a:bodyPr wrap="none" rtlCol="0">
            <a:prstTxWarp prst="textArchUp">
              <a:avLst>
                <a:gd name="adj" fmla="val 13125914"/>
              </a:avLst>
            </a:prstTxWarp>
            <a:spAutoFit/>
          </a:bodyPr>
          <a:lstStyle/>
          <a:p>
            <a:pPr algn="ctr"/>
            <a:r>
              <a:rPr lang="en-NZ" sz="4000" dirty="0"/>
              <a:t>A Subdomain</a:t>
            </a:r>
            <a:r>
              <a:rPr lang="en-NZ" sz="2400" dirty="0"/>
              <a:t> (A Vertical Slice)</a:t>
            </a:r>
          </a:p>
        </p:txBody>
      </p:sp>
    </p:spTree>
    <p:extLst>
      <p:ext uri="{BB962C8B-B14F-4D97-AF65-F5344CB8AC3E}">
        <p14:creationId xmlns:p14="http://schemas.microsoft.com/office/powerpoint/2010/main" val="4090498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B1D547-AD31-1C18-FA15-1A82EB8CCC21}"/>
              </a:ext>
            </a:extLst>
          </p:cNvPr>
          <p:cNvSpPr/>
          <p:nvPr/>
        </p:nvSpPr>
        <p:spPr>
          <a:xfrm>
            <a:off x="1463040" y="1264920"/>
            <a:ext cx="2796540" cy="2796540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3600" b="1" i="1" dirty="0"/>
              <a:t>persist</a:t>
            </a:r>
            <a:r>
              <a:rPr lang="en-NZ" sz="3600" dirty="0"/>
              <a:t> state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C64445D-9A88-52A3-8C6B-15F7607E2CF9}"/>
              </a:ext>
            </a:extLst>
          </p:cNvPr>
          <p:cNvSpPr/>
          <p:nvPr/>
        </p:nvSpPr>
        <p:spPr>
          <a:xfrm>
            <a:off x="4732020" y="1264920"/>
            <a:ext cx="2796540" cy="279654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200" dirty="0"/>
              <a:t>How we </a:t>
            </a:r>
            <a:r>
              <a:rPr lang="en-NZ" sz="3200" b="1" i="1" dirty="0"/>
              <a:t>capture</a:t>
            </a:r>
            <a:r>
              <a:rPr lang="en-NZ" sz="3200" dirty="0"/>
              <a:t> changes in state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BAAB9E-BF09-CC58-C9EA-1F18F25B4420}"/>
              </a:ext>
            </a:extLst>
          </p:cNvPr>
          <p:cNvSpPr/>
          <p:nvPr/>
        </p:nvSpPr>
        <p:spPr>
          <a:xfrm>
            <a:off x="8001000" y="1264920"/>
            <a:ext cx="2796540" cy="279654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3600" dirty="0"/>
              <a:t>How we </a:t>
            </a:r>
            <a:r>
              <a:rPr lang="en-NZ" sz="2800" b="1" i="1" dirty="0"/>
              <a:t>communicate</a:t>
            </a:r>
            <a:r>
              <a:rPr lang="en-NZ" sz="3600" dirty="0"/>
              <a:t> state change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095E04-360F-F7D0-44CC-A1510B2666DC}"/>
              </a:ext>
            </a:extLst>
          </p:cNvPr>
          <p:cNvSpPr/>
          <p:nvPr/>
        </p:nvSpPr>
        <p:spPr>
          <a:xfrm>
            <a:off x="146304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dirty="0"/>
              <a:t>Event Sourcing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04F27-078B-D233-8E3D-A13144754127}"/>
              </a:ext>
            </a:extLst>
          </p:cNvPr>
          <p:cNvSpPr/>
          <p:nvPr/>
        </p:nvSpPr>
        <p:spPr>
          <a:xfrm>
            <a:off x="473202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NZ" dirty="0"/>
              <a:t>Domain Events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A2EE18-2A92-819F-D2FC-AA3168DC8AE1}"/>
              </a:ext>
            </a:extLst>
          </p:cNvPr>
          <p:cNvSpPr/>
          <p:nvPr/>
        </p:nvSpPr>
        <p:spPr>
          <a:xfrm>
            <a:off x="8001000" y="4549140"/>
            <a:ext cx="2796540" cy="716280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r>
              <a:rPr lang="en-NZ" sz="2000" dirty="0"/>
              <a:t>Event Driven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920A16-F5ED-A40D-4E6B-A95204862935}"/>
              </a:ext>
            </a:extLst>
          </p:cNvPr>
          <p:cNvSpPr txBox="1"/>
          <p:nvPr/>
        </p:nvSpPr>
        <p:spPr>
          <a:xfrm>
            <a:off x="534838" y="431321"/>
            <a:ext cx="1752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Eventing</a:t>
            </a:r>
          </a:p>
        </p:txBody>
      </p:sp>
    </p:spTree>
    <p:extLst>
      <p:ext uri="{BB962C8B-B14F-4D97-AF65-F5344CB8AC3E}">
        <p14:creationId xmlns:p14="http://schemas.microsoft.com/office/powerpoint/2010/main" val="116297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06294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50971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Default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</a:t>
            </a:r>
            <a:r>
              <a:rPr lang="en-NZ" sz="900" dirty="0">
                <a:solidFill>
                  <a:schemeClr val="tx1"/>
                </a:solidFill>
              </a:rPr>
              <a:t>Changed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700348"/>
          </a:xfrm>
          <a:prstGeom prst="curvedConnector3">
            <a:avLst>
              <a:gd name="adj1" fmla="val -672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261286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4259345" y="4339679"/>
            <a:ext cx="4198581" cy="198342"/>
          </a:xfrm>
          <a:prstGeom prst="bentConnector3">
            <a:avLst>
              <a:gd name="adj1" fmla="val 666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4691307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482522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339679"/>
            <a:ext cx="1443" cy="762284"/>
          </a:xfrm>
          <a:prstGeom prst="curvedConnector3">
            <a:avLst>
              <a:gd name="adj1" fmla="val 1594199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50971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89698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8969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544654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5446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1737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213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509713"/>
            <a:ext cx="880453" cy="65801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707736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 flipV="1">
            <a:off x="2568500" y="3984469"/>
            <a:ext cx="7565774" cy="183256"/>
          </a:xfrm>
          <a:prstGeom prst="bentConnector3">
            <a:avLst>
              <a:gd name="adj1" fmla="val 24481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Buyer</a:t>
            </a: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23451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232978"/>
            <a:ext cx="810392" cy="553470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383094"/>
          </a:xfrm>
          <a:prstGeom prst="bentConnector3">
            <a:avLst>
              <a:gd name="adj1" fmla="val 11822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46078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67204" y="483010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64993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5811242" y="4737513"/>
            <a:ext cx="955962" cy="369324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737513"/>
            <a:ext cx="2646684" cy="1189157"/>
          </a:xfrm>
          <a:prstGeom prst="bentConnector3">
            <a:avLst>
              <a:gd name="adj1" fmla="val 88148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Folded Corner 8">
            <a:extLst>
              <a:ext uri="{FF2B5EF4-FFF2-40B4-BE49-F238E27FC236}">
                <a16:creationId xmlns:a16="http://schemas.microsoft.com/office/drawing/2014/main" id="{5EB4F053-546F-E915-A409-9491517D6675}"/>
              </a:ext>
            </a:extLst>
          </p:cNvPr>
          <p:cNvSpPr/>
          <p:nvPr/>
        </p:nvSpPr>
        <p:spPr>
          <a:xfrm>
            <a:off x="10134274" y="6193370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1178D3AC-F8B2-3478-BBE4-E5ADA2196764}"/>
              </a:ext>
            </a:extLst>
          </p:cNvPr>
          <p:cNvSpPr/>
          <p:nvPr/>
        </p:nvSpPr>
        <p:spPr>
          <a:xfrm>
            <a:off x="10134274" y="2886768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Transferred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C6593-1711-7A34-0F87-A82DBC4EC529}"/>
              </a:ext>
            </a:extLst>
          </p:cNvPr>
          <p:cNvCxnSpPr>
            <a:cxnSpLocks/>
            <a:stCxn id="11" idx="3"/>
            <a:endCxn id="53" idx="1"/>
          </p:cNvCxnSpPr>
          <p:nvPr/>
        </p:nvCxnSpPr>
        <p:spPr>
          <a:xfrm flipH="1" flipV="1">
            <a:off x="6808343" y="1425041"/>
            <a:ext cx="4136323" cy="1738460"/>
          </a:xfrm>
          <a:prstGeom prst="bentConnector5">
            <a:avLst>
              <a:gd name="adj1" fmla="val -5527"/>
              <a:gd name="adj2" fmla="val 39171"/>
              <a:gd name="adj3" fmla="val 105527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7CE7AD-6968-DC8E-3845-8E459D2F4E7F}"/>
              </a:ext>
            </a:extLst>
          </p:cNvPr>
          <p:cNvCxnSpPr>
            <a:cxnSpLocks/>
            <a:stCxn id="9" idx="1"/>
            <a:endCxn id="64" idx="1"/>
          </p:cNvCxnSpPr>
          <p:nvPr/>
        </p:nvCxnSpPr>
        <p:spPr>
          <a:xfrm rot="10800000">
            <a:off x="6767204" y="5987727"/>
            <a:ext cx="3367070" cy="482376"/>
          </a:xfrm>
          <a:prstGeom prst="bentConnector3">
            <a:avLst>
              <a:gd name="adj1" fmla="val 106789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Folded Corner 52">
            <a:extLst>
              <a:ext uri="{FF2B5EF4-FFF2-40B4-BE49-F238E27FC236}">
                <a16:creationId xmlns:a16="http://schemas.microsoft.com/office/drawing/2014/main" id="{F415C9D3-E6FA-FC05-273A-B8E177A337D6}"/>
              </a:ext>
            </a:extLst>
          </p:cNvPr>
          <p:cNvSpPr/>
          <p:nvPr/>
        </p:nvSpPr>
        <p:spPr>
          <a:xfrm>
            <a:off x="6808343" y="114830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Subscriber Changed</a:t>
            </a:r>
          </a:p>
        </p:txBody>
      </p:sp>
      <p:sp>
        <p:nvSpPr>
          <p:cNvPr id="25" name="Rectangle: Folded Corner 24">
            <a:extLst>
              <a:ext uri="{FF2B5EF4-FFF2-40B4-BE49-F238E27FC236}">
                <a16:creationId xmlns:a16="http://schemas.microsoft.com/office/drawing/2014/main" id="{02860DEE-A21F-2266-323D-5E4EA29A5E9C}"/>
              </a:ext>
            </a:extLst>
          </p:cNvPr>
          <p:cNvSpPr/>
          <p:nvPr/>
        </p:nvSpPr>
        <p:spPr>
          <a:xfrm>
            <a:off x="10134274" y="5219347"/>
            <a:ext cx="810392" cy="553466"/>
          </a:xfrm>
          <a:prstGeom prst="foldedCorner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Plan Changed</a:t>
            </a:r>
          </a:p>
        </p:txBody>
      </p:sp>
      <p:cxnSp>
        <p:nvCxnSpPr>
          <p:cNvPr id="27" name="Straight Arrow Connector 16">
            <a:extLst>
              <a:ext uri="{FF2B5EF4-FFF2-40B4-BE49-F238E27FC236}">
                <a16:creationId xmlns:a16="http://schemas.microsoft.com/office/drawing/2014/main" id="{478E7905-2DCC-C7FD-D696-F6CDE402DD5C}"/>
              </a:ext>
            </a:extLst>
          </p:cNvPr>
          <p:cNvCxnSpPr>
            <a:cxnSpLocks/>
            <a:stCxn id="25" idx="1"/>
            <a:endCxn id="54" idx="1"/>
          </p:cNvCxnSpPr>
          <p:nvPr/>
        </p:nvCxnSpPr>
        <p:spPr>
          <a:xfrm rot="10800000" flipV="1">
            <a:off x="3428696" y="5496079"/>
            <a:ext cx="6705578" cy="972973"/>
          </a:xfrm>
          <a:prstGeom prst="bentConnector3">
            <a:avLst>
              <a:gd name="adj1" fmla="val 103543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Folded Corner 63">
            <a:extLst>
              <a:ext uri="{FF2B5EF4-FFF2-40B4-BE49-F238E27FC236}">
                <a16:creationId xmlns:a16="http://schemas.microsoft.com/office/drawing/2014/main" id="{D4C05160-54A3-0DF5-729D-8459FB483091}"/>
              </a:ext>
            </a:extLst>
          </p:cNvPr>
          <p:cNvSpPr/>
          <p:nvPr/>
        </p:nvSpPr>
        <p:spPr>
          <a:xfrm>
            <a:off x="6767204" y="571099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Billing </a:t>
            </a:r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54" name="Rectangle: Folded Corner 53">
            <a:extLst>
              <a:ext uri="{FF2B5EF4-FFF2-40B4-BE49-F238E27FC236}">
                <a16:creationId xmlns:a16="http://schemas.microsoft.com/office/drawing/2014/main" id="{6F8FCFF2-DF9C-F001-784F-ADA38BE5993C}"/>
              </a:ext>
            </a:extLst>
          </p:cNvPr>
          <p:cNvSpPr/>
          <p:nvPr/>
        </p:nvSpPr>
        <p:spPr>
          <a:xfrm>
            <a:off x="3428696" y="619232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Features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Reset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D62847-9B72-6618-1B89-F12C2458E245}"/>
              </a:ext>
            </a:extLst>
          </p:cNvPr>
          <p:cNvCxnSpPr>
            <a:cxnSpLocks/>
          </p:cNvCxnSpPr>
          <p:nvPr/>
        </p:nvCxnSpPr>
        <p:spPr>
          <a:xfrm>
            <a:off x="179660" y="4538021"/>
            <a:ext cx="554266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94F41CF-068E-5CEE-3BDF-94500306A568}"/>
              </a:ext>
            </a:extLst>
          </p:cNvPr>
          <p:cNvSpPr txBox="1"/>
          <p:nvPr/>
        </p:nvSpPr>
        <p:spPr>
          <a:xfrm>
            <a:off x="128605" y="4540815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Notifies</a:t>
            </a:r>
          </a:p>
        </p:txBody>
      </p:sp>
      <p:cxnSp>
        <p:nvCxnSpPr>
          <p:cNvPr id="38" name="Straight Arrow Connector 16">
            <a:extLst>
              <a:ext uri="{FF2B5EF4-FFF2-40B4-BE49-F238E27FC236}">
                <a16:creationId xmlns:a16="http://schemas.microsoft.com/office/drawing/2014/main" id="{0332611D-22BF-AC0F-2C00-AD814A3DE487}"/>
              </a:ext>
            </a:extLst>
          </p:cNvPr>
          <p:cNvCxnSpPr>
            <a:cxnSpLocks/>
            <a:stCxn id="11" idx="1"/>
            <a:endCxn id="54" idx="1"/>
          </p:cNvCxnSpPr>
          <p:nvPr/>
        </p:nvCxnSpPr>
        <p:spPr>
          <a:xfrm rot="10800000" flipV="1">
            <a:off x="3428696" y="3163501"/>
            <a:ext cx="6705578" cy="3305552"/>
          </a:xfrm>
          <a:prstGeom prst="bentConnector3">
            <a:avLst>
              <a:gd name="adj1" fmla="val 104612"/>
            </a:avLst>
          </a:prstGeom>
          <a:ln w="38100">
            <a:solidFill>
              <a:schemeClr val="accent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1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1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3090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40663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 147">
            <a:extLst>
              <a:ext uri="{FF2B5EF4-FFF2-40B4-BE49-F238E27FC236}">
                <a16:creationId xmlns:a16="http://schemas.microsoft.com/office/drawing/2014/main" id="{CC9A2B0C-E1EB-DDE6-C0B3-7BD8ACB80D2E}"/>
              </a:ext>
            </a:extLst>
          </p:cNvPr>
          <p:cNvSpPr/>
          <p:nvPr/>
        </p:nvSpPr>
        <p:spPr>
          <a:xfrm>
            <a:off x="3351174" y="3678343"/>
            <a:ext cx="8170265" cy="1685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Message Delivery Confirmation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C282A27-BF55-000A-0FF3-1965AE91FD02}"/>
              </a:ext>
            </a:extLst>
          </p:cNvPr>
          <p:cNvSpPr/>
          <p:nvPr/>
        </p:nvSpPr>
        <p:spPr>
          <a:xfrm>
            <a:off x="3351175" y="830580"/>
            <a:ext cx="8170265" cy="2789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tx1"/>
                </a:solidFill>
              </a:rPr>
              <a:t>Reliable Message Sending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193284" y="985083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1379832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1451829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846189" y="3628606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1494098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2330002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2896977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1110405"/>
            <a:ext cx="3710788" cy="3645563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1474510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2984290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078" y="4202155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1805339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1402151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1759774" y="981082"/>
            <a:ext cx="2461767" cy="1886135"/>
            <a:chOff x="5142447" y="57977"/>
            <a:chExt cx="246176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113871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251481" y="1702275"/>
            <a:ext cx="79168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1658649"/>
            <a:ext cx="6903536" cy="1548578"/>
          </a:xfrm>
          <a:prstGeom prst="bentConnector5">
            <a:avLst>
              <a:gd name="adj1" fmla="val -6060"/>
              <a:gd name="adj2" fmla="val 28460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2974714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32439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>
            <a:off x="5436660" y="3207227"/>
            <a:ext cx="457145" cy="18977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2317376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2214253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2417977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1249062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1680288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1658651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3397005"/>
            <a:ext cx="2445109" cy="46833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D66CF74-B7A3-FD5A-FEEE-E0E99F3427BA}"/>
              </a:ext>
            </a:extLst>
          </p:cNvPr>
          <p:cNvSpPr/>
          <p:nvPr/>
        </p:nvSpPr>
        <p:spPr>
          <a:xfrm>
            <a:off x="4209643" y="3674024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e.g.Mailgun</a:t>
            </a:r>
            <a:r>
              <a:rPr lang="en-US" sz="1200" dirty="0">
                <a:solidFill>
                  <a:schemeClr val="bg1"/>
                </a:solidFill>
              </a:rPr>
              <a:t>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782774-851F-CEDC-D988-DC1D2437E040}"/>
              </a:ext>
            </a:extLst>
          </p:cNvPr>
          <p:cNvSpPr/>
          <p:nvPr/>
        </p:nvSpPr>
        <p:spPr>
          <a:xfrm>
            <a:off x="5900528" y="2880051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38">
            <a:extLst>
              <a:ext uri="{FF2B5EF4-FFF2-40B4-BE49-F238E27FC236}">
                <a16:creationId xmlns:a16="http://schemas.microsoft.com/office/drawing/2014/main" id="{503FCA6F-3900-4E90-05D2-637A76274EEA}"/>
              </a:ext>
            </a:extLst>
          </p:cNvPr>
          <p:cNvCxnSpPr>
            <a:cxnSpLocks/>
            <a:stCxn id="53" idx="3"/>
            <a:endCxn id="61" idx="1"/>
          </p:cNvCxnSpPr>
          <p:nvPr/>
        </p:nvCxnSpPr>
        <p:spPr>
          <a:xfrm flipV="1">
            <a:off x="5436660" y="3033140"/>
            <a:ext cx="463868" cy="1740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726FC5-61D5-46AA-DA1F-C4B65A79B3F0}"/>
              </a:ext>
            </a:extLst>
          </p:cNvPr>
          <p:cNvSpPr txBox="1"/>
          <p:nvPr/>
        </p:nvSpPr>
        <p:spPr>
          <a:xfrm>
            <a:off x="8287684" y="4638390"/>
            <a:ext cx="129394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/>
              <a:t>+ Webhook Events</a:t>
            </a:r>
          </a:p>
        </p:txBody>
      </p: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DAACB764-FD7F-1947-3321-644C1799E088}"/>
              </a:ext>
            </a:extLst>
          </p:cNvPr>
          <p:cNvCxnSpPr>
            <a:cxnSpLocks/>
            <a:stCxn id="3" idx="1"/>
            <a:endCxn id="13" idx="3"/>
          </p:cNvCxnSpPr>
          <p:nvPr/>
        </p:nvCxnSpPr>
        <p:spPr>
          <a:xfrm rot="10800000" flipH="1">
            <a:off x="4209642" y="3865341"/>
            <a:ext cx="6987603" cy="31620"/>
          </a:xfrm>
          <a:prstGeom prst="bentConnector5">
            <a:avLst>
              <a:gd name="adj1" fmla="val -6111"/>
              <a:gd name="adj2" fmla="val -3126199"/>
              <a:gd name="adj3" fmla="val 103272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3" name="Graphic 112" descr="Badge 1 with solid fill">
            <a:extLst>
              <a:ext uri="{FF2B5EF4-FFF2-40B4-BE49-F238E27FC236}">
                <a16:creationId xmlns:a16="http://schemas.microsoft.com/office/drawing/2014/main" id="{E9682060-2C56-351E-F297-D70FA13986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69760" y="1112793"/>
            <a:ext cx="445873" cy="445873"/>
          </a:xfrm>
          <a:prstGeom prst="rect">
            <a:avLst/>
          </a:prstGeom>
        </p:spPr>
      </p:pic>
      <p:sp>
        <p:nvSpPr>
          <p:cNvPr id="120" name="Rectangle 119">
            <a:extLst>
              <a:ext uri="{FF2B5EF4-FFF2-40B4-BE49-F238E27FC236}">
                <a16:creationId xmlns:a16="http://schemas.microsoft.com/office/drawing/2014/main" id="{C2BE556D-AAB9-65D3-AF4B-F8AB14C8B564}"/>
              </a:ext>
            </a:extLst>
          </p:cNvPr>
          <p:cNvSpPr/>
          <p:nvPr/>
        </p:nvSpPr>
        <p:spPr>
          <a:xfrm>
            <a:off x="5885708" y="3744412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IEmailDeliveryRepository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38">
            <a:extLst>
              <a:ext uri="{FF2B5EF4-FFF2-40B4-BE49-F238E27FC236}">
                <a16:creationId xmlns:a16="http://schemas.microsoft.com/office/drawing/2014/main" id="{0F750BF9-D49B-E197-03A7-4A52FC43A95B}"/>
              </a:ext>
            </a:extLst>
          </p:cNvPr>
          <p:cNvCxnSpPr>
            <a:cxnSpLocks/>
            <a:stCxn id="3" idx="3"/>
            <a:endCxn id="120" idx="1"/>
          </p:cNvCxnSpPr>
          <p:nvPr/>
        </p:nvCxnSpPr>
        <p:spPr>
          <a:xfrm>
            <a:off x="5431485" y="3896961"/>
            <a:ext cx="454223" cy="5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7" name="Graphic 136" descr="Badge with solid fill">
            <a:extLst>
              <a:ext uri="{FF2B5EF4-FFF2-40B4-BE49-F238E27FC236}">
                <a16:creationId xmlns:a16="http://schemas.microsoft.com/office/drawing/2014/main" id="{B123BBB5-CF43-2223-A59B-6976627D71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93200" y="1697446"/>
            <a:ext cx="445873" cy="445873"/>
          </a:xfrm>
          <a:prstGeom prst="rect">
            <a:avLst/>
          </a:prstGeom>
        </p:spPr>
      </p:pic>
      <p:pic>
        <p:nvPicPr>
          <p:cNvPr id="138" name="Graphic 137" descr="Badge 3 with solid fill">
            <a:extLst>
              <a:ext uri="{FF2B5EF4-FFF2-40B4-BE49-F238E27FC236}">
                <a16:creationId xmlns:a16="http://schemas.microsoft.com/office/drawing/2014/main" id="{D6EE0F57-8851-CF14-6EFF-761C86D5C7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56529" y="2872799"/>
            <a:ext cx="445873" cy="445873"/>
          </a:xfrm>
          <a:prstGeom prst="rect">
            <a:avLst/>
          </a:prstGeom>
        </p:spPr>
      </p:pic>
      <p:pic>
        <p:nvPicPr>
          <p:cNvPr id="139" name="Graphic 138" descr="Badge 4 with solid fill">
            <a:extLst>
              <a:ext uri="{FF2B5EF4-FFF2-40B4-BE49-F238E27FC236}">
                <a16:creationId xmlns:a16="http://schemas.microsoft.com/office/drawing/2014/main" id="{F8E0B45E-4ECC-E92D-2A39-0674E020B9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887040" y="3173248"/>
            <a:ext cx="445873" cy="445873"/>
          </a:xfrm>
          <a:prstGeom prst="rect">
            <a:avLst/>
          </a:prstGeom>
        </p:spPr>
      </p:pic>
      <p:pic>
        <p:nvPicPr>
          <p:cNvPr id="145" name="Graphic 144" descr="Badge 5 with solid fill">
            <a:extLst>
              <a:ext uri="{FF2B5EF4-FFF2-40B4-BE49-F238E27FC236}">
                <a16:creationId xmlns:a16="http://schemas.microsoft.com/office/drawing/2014/main" id="{4CDF0917-8F32-0A0C-D891-D804CFFFDAC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5785" y="4162446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>
            <a:extLst>
              <a:ext uri="{FF2B5EF4-FFF2-40B4-BE49-F238E27FC236}">
                <a16:creationId xmlns:a16="http://schemas.microsoft.com/office/drawing/2014/main" id="{EE8D8331-4123-0B1A-4A41-AD0426D0EA72}"/>
              </a:ext>
            </a:extLst>
          </p:cNvPr>
          <p:cNvSpPr/>
          <p:nvPr/>
        </p:nvSpPr>
        <p:spPr>
          <a:xfrm>
            <a:off x="198120" y="3223451"/>
            <a:ext cx="11788140" cy="18001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FB53D9CC-6DCD-4A66-01C5-9EA8C372E5EE}"/>
              </a:ext>
            </a:extLst>
          </p:cNvPr>
          <p:cNvSpPr/>
          <p:nvPr/>
        </p:nvSpPr>
        <p:spPr>
          <a:xfrm>
            <a:off x="198120" y="5105399"/>
            <a:ext cx="11788140" cy="1310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3D27FF-03F8-E0B1-447B-CF4B21800E05}"/>
              </a:ext>
            </a:extLst>
          </p:cNvPr>
          <p:cNvSpPr txBox="1"/>
          <p:nvPr/>
        </p:nvSpPr>
        <p:spPr>
          <a:xfrm>
            <a:off x="267419" y="207034"/>
            <a:ext cx="6364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 (first time)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56A7476-0659-6242-F36D-082C3B6E6488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3EF0B02E-1890-65A9-BED1-391E6347983B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7429410-B197-5CC4-8446-4956B723CB17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2A98D8D-EEBA-DCA1-FFA6-3E8CF3C460CD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9946343-BBFB-31BB-2539-B9323836F983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41E2DC1-414F-0133-9B8C-37B554AED24E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F4D6E70-0211-DC85-482C-9E47DB7B217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658FF6-529E-5FA6-DBDD-94081C942BD6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B50D7740-AA6C-3E3F-995E-299099897D70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09C3A81-9AA3-956D-AA04-7A4134D43609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F538824-8AD8-4044-34E5-0A0586205249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AA19A77-01A4-BD0E-5398-1B6D2CF6B9C7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AB3C54D-2D40-81B9-C806-F913E3C7944D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8BF9287-EC47-906F-F8A2-3C76B1C2AA1C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DA77C3B-C72A-C137-55BC-DB04A1EBE429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2AA5A8DA-9D4A-3CCF-AED2-180BE448D116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2B180B8-836F-9A77-01C4-31D3ABD4C46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E079B3-8A04-6780-EF1E-DFA5D03816D7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BCA9D36-F4AA-3B3B-3DC8-DFC7B8DE4065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984D35C2-5C5B-28C8-A0F2-E4CA60F045F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56C6CDB-9EED-8AC3-2C32-58E7AE0742EF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578A899-DA58-364A-44AF-5057CE922AFC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73377C5F-202B-50BD-C1AC-9AF465444F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0C96D14F-E39C-6F46-B2AD-C42B674F7EF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C1C142F-4F0C-0CEF-A360-DCCE25D3F1A1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12FD764-87E4-012D-6A32-3A361392B4E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03622CF-4123-214C-053B-965602CC59CA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4DFAC17-D671-A488-A1D2-9D781129D56C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E3BFF617-DDC1-314E-CCBF-738804759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3D76D5-1417-159C-48F2-B3BB9EE68E81}"/>
                </a:ext>
              </a:extLst>
            </p:cNvPr>
            <p:cNvSpPr txBox="1"/>
            <p:nvPr/>
          </p:nvSpPr>
          <p:spPr>
            <a:xfrm>
              <a:off x="7323054" y="1480009"/>
              <a:ext cx="19271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“no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F04915E-CDAF-1050-EA7D-5CD2F7389FD1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9814B80-4174-E0B8-8F48-915327E5A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4A6292C-CBD3-2468-63B6-41F955F169A3}"/>
                </a:ext>
              </a:extLst>
            </p:cNvPr>
            <p:cNvSpPr txBox="1"/>
            <p:nvPr/>
          </p:nvSpPr>
          <p:spPr>
            <a:xfrm>
              <a:off x="7106355" y="1480010"/>
              <a:ext cx="14221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2</a:t>
              </a:r>
              <a:r>
                <a:rPr lang="en-NZ" sz="1200" baseline="30000" dirty="0"/>
                <a:t>nd</a:t>
              </a:r>
              <a:r>
                <a:rPr lang="en-NZ" sz="1200" dirty="0"/>
                <a:t> Factor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42811D5-79C3-7DD4-6968-4F70ADB51AC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C0DA8314-5ADA-A3FF-25D7-5A8B5BE18F88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C3412D4-67FE-2289-61A9-42E06FEFA98D}"/>
                </a:ext>
              </a:extLst>
            </p:cNvPr>
            <p:cNvSpPr txBox="1"/>
            <p:nvPr/>
          </p:nvSpPr>
          <p:spPr>
            <a:xfrm>
              <a:off x="4089144" y="1250144"/>
              <a:ext cx="20393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 Type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47BB070-B5C6-7E1D-0E76-D259297E03AC}"/>
              </a:ext>
            </a:extLst>
          </p:cNvPr>
          <p:cNvGrpSpPr/>
          <p:nvPr/>
        </p:nvGrpSpPr>
        <p:grpSpPr>
          <a:xfrm>
            <a:off x="6457188" y="2797181"/>
            <a:ext cx="3519340" cy="415498"/>
            <a:chOff x="6432223" y="1273003"/>
            <a:chExt cx="3519340" cy="415498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ACE86FC-F9C5-1C58-7326-50FE8C9F55B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0A0A0329-D2AC-A72B-F955-1980723F4D49}"/>
                </a:ext>
              </a:extLst>
            </p:cNvPr>
            <p:cNvSpPr txBox="1"/>
            <p:nvPr/>
          </p:nvSpPr>
          <p:spPr>
            <a:xfrm>
              <a:off x="7004169" y="1273003"/>
              <a:ext cx="237757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MfaToken+Type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1B9DB9C-314B-ABAD-181B-F4E3A18F6CF9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0198F320-726D-7C55-EB79-EB128433FF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CCEF251-3AD4-B3FD-5317-1DE2D7E23F84}"/>
                </a:ext>
              </a:extLst>
            </p:cNvPr>
            <p:cNvSpPr txBox="1"/>
            <p:nvPr/>
          </p:nvSpPr>
          <p:spPr>
            <a:xfrm>
              <a:off x="7153142" y="1480009"/>
              <a:ext cx="2266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 err="1"/>
                <a:t>OobCode+recoverycodes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50B7F31-E799-7F36-187E-AED5D66326C3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Associate!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0774D110-1734-0962-44C3-0ACBE4B30B54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968C43-D968-7665-E367-C5F270DE6AF2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BED4D6-4136-6FDC-CD35-FC1F201BC748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63893B29-4EFB-BE8B-8DA9-AC1B527FE09D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2A24646A-97F6-17E3-3A9B-2479B90AC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282C9A3-9FB7-EF00-764E-733850D5F4E6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A7B4DEB4-36EB-5218-20B2-1FE4AD420B22}"/>
              </a:ext>
            </a:extLst>
          </p:cNvPr>
          <p:cNvGrpSpPr/>
          <p:nvPr/>
        </p:nvGrpSpPr>
        <p:grpSpPr>
          <a:xfrm>
            <a:off x="6422796" y="517314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E5345564-57D6-3709-A31F-1F9942E9A7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E02B66D-4788-1372-9C25-E4B7CDB5B0EB}"/>
                </a:ext>
              </a:extLst>
            </p:cNvPr>
            <p:cNvSpPr txBox="1"/>
            <p:nvPr/>
          </p:nvSpPr>
          <p:spPr>
            <a:xfrm>
              <a:off x="6907883" y="1480009"/>
              <a:ext cx="27574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</a:t>
              </a:r>
              <a:r>
                <a:rPr lang="en-NZ" sz="1100" dirty="0" err="1"/>
                <a:t>barCodeUri+secret+recoverycodes</a:t>
              </a:r>
              <a:endParaRPr lang="en-NZ" sz="1100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3694B555-A510-C9D8-58F8-E26D6B7C1AA2}"/>
              </a:ext>
            </a:extLst>
          </p:cNvPr>
          <p:cNvGrpSpPr/>
          <p:nvPr/>
        </p:nvGrpSpPr>
        <p:grpSpPr>
          <a:xfrm>
            <a:off x="3707359" y="5180454"/>
            <a:ext cx="2708635" cy="276999"/>
            <a:chOff x="6422796" y="1480010"/>
            <a:chExt cx="2708635" cy="276999"/>
          </a:xfrm>
        </p:grpSpPr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1A5410DE-F056-0999-C608-D01357B5F5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5AD30ED3-BF1E-FDBA-10F5-553B3FAB5AEA}"/>
                </a:ext>
              </a:extLst>
            </p:cNvPr>
            <p:cNvSpPr txBox="1"/>
            <p:nvPr/>
          </p:nvSpPr>
          <p:spPr>
            <a:xfrm>
              <a:off x="6678358" y="1480010"/>
              <a:ext cx="22781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Prompts user to scan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45B4F40-7983-E6E1-3404-569FBE634ED1}"/>
              </a:ext>
            </a:extLst>
          </p:cNvPr>
          <p:cNvGrpSpPr/>
          <p:nvPr/>
        </p:nvGrpSpPr>
        <p:grpSpPr>
          <a:xfrm>
            <a:off x="874336" y="5180454"/>
            <a:ext cx="2820768" cy="276999"/>
            <a:chOff x="6310663" y="1480010"/>
            <a:chExt cx="2820768" cy="276999"/>
          </a:xfrm>
        </p:grpSpPr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3590FBE2-D16E-D435-5D1C-193832AFC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0663" y="1715681"/>
              <a:ext cx="2820768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7D13AA66-6BA9-01F9-A374-E8D824F4C6FD}"/>
                </a:ext>
              </a:extLst>
            </p:cNvPr>
            <p:cNvSpPr txBox="1"/>
            <p:nvPr/>
          </p:nvSpPr>
          <p:spPr>
            <a:xfrm>
              <a:off x="6402439" y="1480010"/>
              <a:ext cx="12298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Scans </a:t>
              </a:r>
              <a:r>
                <a:rPr lang="en-NZ" sz="1200" dirty="0" err="1"/>
                <a:t>BarCode</a:t>
              </a:r>
              <a:endParaRPr lang="en-NZ" sz="12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1C08A99-C5B9-6FB7-DCFF-F5CE6BC882C0}"/>
              </a:ext>
            </a:extLst>
          </p:cNvPr>
          <p:cNvGrpSpPr/>
          <p:nvPr/>
        </p:nvGrpSpPr>
        <p:grpSpPr>
          <a:xfrm>
            <a:off x="879049" y="546232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63C40F9C-7C87-A585-2283-8FDF071C2C99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C95F290-5270-ADB5-5F34-A0CA83F0AB51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925DDDB-E4B7-CB16-99D7-15972F70C827}"/>
              </a:ext>
            </a:extLst>
          </p:cNvPr>
          <p:cNvGrpSpPr/>
          <p:nvPr/>
        </p:nvGrpSpPr>
        <p:grpSpPr>
          <a:xfrm>
            <a:off x="3714161" y="41203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CEBD050-F312-FC8B-0B0B-72D90D6D8285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4F04230-872A-8AE6-73DD-93A967DBAB82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BC3897E7-6122-8CAC-6795-39024695AB94}"/>
              </a:ext>
            </a:extLst>
          </p:cNvPr>
          <p:cNvGrpSpPr/>
          <p:nvPr/>
        </p:nvGrpSpPr>
        <p:grpSpPr>
          <a:xfrm>
            <a:off x="6447761" y="41355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0263E708-9093-C0B3-FF56-BBCD7E1B750D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3B1E50D-3B56-78CC-4B28-C06E5C8A248E}"/>
                </a:ext>
              </a:extLst>
            </p:cNvPr>
            <p:cNvSpPr txBox="1"/>
            <p:nvPr/>
          </p:nvSpPr>
          <p:spPr>
            <a:xfrm>
              <a:off x="6463961" y="1265383"/>
              <a:ext cx="345799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542730A-835B-3C16-0A2F-181C40C6D276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8E7633DB-6D8D-2BA4-79B2-07E56DA0148B}"/>
              </a:ext>
            </a:extLst>
          </p:cNvPr>
          <p:cNvGrpSpPr/>
          <p:nvPr/>
        </p:nvGrpSpPr>
        <p:grpSpPr>
          <a:xfrm>
            <a:off x="2289928" y="36646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C2B3C79-C481-231B-FB53-853BCAD3FA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2DFEE33A-7079-1EAA-E10F-2AEE8CE1B076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D8B92D0-2167-6C5C-BFEA-35F00DFF6260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B91AA471-D829-BE59-F358-718B90E454C3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48C0EB6-0BAE-333E-E5C8-2DF686614D33}"/>
              </a:ext>
            </a:extLst>
          </p:cNvPr>
          <p:cNvGrpSpPr/>
          <p:nvPr/>
        </p:nvGrpSpPr>
        <p:grpSpPr>
          <a:xfrm>
            <a:off x="6413369" y="44696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82BD48BF-6222-0695-4410-B6B46AEC0C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620AF27-3041-75F1-06A9-8C2AAB9A36A2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A82AA233-B308-4369-6038-20953A728F16}"/>
              </a:ext>
            </a:extLst>
          </p:cNvPr>
          <p:cNvGrpSpPr/>
          <p:nvPr/>
        </p:nvGrpSpPr>
        <p:grpSpPr>
          <a:xfrm>
            <a:off x="3698623" y="471200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B24F8B37-6F8F-C055-4196-330FBD8C0A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08C1334F-E79F-11DB-0C0A-CD04D14D7294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23FA75C-F56A-999A-7B2B-5647EC890234}"/>
              </a:ext>
            </a:extLst>
          </p:cNvPr>
          <p:cNvGrpSpPr/>
          <p:nvPr/>
        </p:nvGrpSpPr>
        <p:grpSpPr>
          <a:xfrm>
            <a:off x="3698672" y="4467621"/>
            <a:ext cx="2708635" cy="276999"/>
            <a:chOff x="6422796" y="1480010"/>
            <a:chExt cx="2708635" cy="276999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31B1E82B-D9E8-381C-3D62-C189C969C3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751DD0A-CE68-1671-D564-F0E856EC5C75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EF21682-D493-D915-91DA-D75E5D9CFE7C}"/>
              </a:ext>
            </a:extLst>
          </p:cNvPr>
          <p:cNvGrpSpPr/>
          <p:nvPr/>
        </p:nvGrpSpPr>
        <p:grpSpPr>
          <a:xfrm>
            <a:off x="3714161" y="5824929"/>
            <a:ext cx="2708635" cy="276999"/>
            <a:chOff x="6422796" y="1480010"/>
            <a:chExt cx="2708635" cy="276999"/>
          </a:xfrm>
        </p:grpSpPr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45E5F96-4BBB-4ABF-8223-B4CFEAB2A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rgbClr val="FA7E1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96563F8-3630-9FA1-CFCB-3BF95181E56B}"/>
                </a:ext>
              </a:extLst>
            </p:cNvPr>
            <p:cNvSpPr txBox="1"/>
            <p:nvPr/>
          </p:nvSpPr>
          <p:spPr>
            <a:xfrm>
              <a:off x="6907587" y="1480010"/>
              <a:ext cx="18197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 Recovery Codes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E699E796-B173-B628-574D-21FDE83F3491}"/>
              </a:ext>
            </a:extLst>
          </p:cNvPr>
          <p:cNvGrpSpPr/>
          <p:nvPr/>
        </p:nvGrpSpPr>
        <p:grpSpPr>
          <a:xfrm>
            <a:off x="6433626" y="5492027"/>
            <a:ext cx="3568606" cy="415498"/>
            <a:chOff x="6408661" y="1273003"/>
            <a:chExt cx="3568606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DD7C2824-1B84-A360-2009-E156F622D96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B6B073-ED09-297F-629D-7A583403A126}"/>
                </a:ext>
              </a:extLst>
            </p:cNvPr>
            <p:cNvSpPr txBox="1"/>
            <p:nvPr/>
          </p:nvSpPr>
          <p:spPr>
            <a:xfrm>
              <a:off x="6408661" y="1273003"/>
              <a:ext cx="3568606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/confirm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487AC816-79D7-2A8F-9CCA-4CB51C938B25}"/>
              </a:ext>
            </a:extLst>
          </p:cNvPr>
          <p:cNvGrpSpPr/>
          <p:nvPr/>
        </p:nvGrpSpPr>
        <p:grpSpPr>
          <a:xfrm>
            <a:off x="6422796" y="581084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FED5CF6C-E7E9-3073-AC53-71C93A3B9A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05545E5-822C-15FF-EB5F-64CDC82F6176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1E6008B-77F9-E888-D020-9A3BC84D3358}"/>
              </a:ext>
            </a:extLst>
          </p:cNvPr>
          <p:cNvGrpSpPr/>
          <p:nvPr/>
        </p:nvGrpSpPr>
        <p:grpSpPr>
          <a:xfrm>
            <a:off x="3708050" y="608368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DDECBF6-134E-1679-CB58-6A90FF3F10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63F7446-E402-8D8C-D334-D4E5CE2DEB18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666F33E-520A-17CF-2E00-EB5DECF78505}"/>
              </a:ext>
            </a:extLst>
          </p:cNvPr>
          <p:cNvGrpSpPr/>
          <p:nvPr/>
        </p:nvGrpSpPr>
        <p:grpSpPr>
          <a:xfrm>
            <a:off x="3721642" y="546114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2CD6FC72-5E08-600B-DAFB-47030162EB04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01DEB57C-DEA1-3ADD-92AE-0719014B4985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7106017E-F6B7-95A8-5E97-7E220B86E1B3}"/>
              </a:ext>
            </a:extLst>
          </p:cNvPr>
          <p:cNvGrpSpPr/>
          <p:nvPr/>
        </p:nvGrpSpPr>
        <p:grpSpPr>
          <a:xfrm>
            <a:off x="2284720" y="40978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104A1309-CA91-402F-E4E4-C77DCBB0F422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F169C7F5-5C21-30D4-E50F-FB2ACC53F4A2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9D3D1879-24F2-EF74-0448-061FD052C6B0}"/>
              </a:ext>
            </a:extLst>
          </p:cNvPr>
          <p:cNvSpPr/>
          <p:nvPr/>
        </p:nvSpPr>
        <p:spPr>
          <a:xfrm>
            <a:off x="9967890" y="44219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C4D4ABD-CB0B-C30A-F07B-4CF2B616DA2C}"/>
              </a:ext>
            </a:extLst>
          </p:cNvPr>
          <p:cNvSpPr/>
          <p:nvPr/>
        </p:nvSpPr>
        <p:spPr>
          <a:xfrm>
            <a:off x="9967890" y="579191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Confirm!</a:t>
            </a:r>
          </a:p>
        </p:txBody>
      </p: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C86DC122-F254-5D7D-DF0E-AB149EEC3AB8}"/>
              </a:ext>
            </a:extLst>
          </p:cNvPr>
          <p:cNvGrpSpPr/>
          <p:nvPr/>
        </p:nvGrpSpPr>
        <p:grpSpPr>
          <a:xfrm>
            <a:off x="3715968" y="3349107"/>
            <a:ext cx="2708635" cy="276999"/>
            <a:chOff x="6422796" y="1480010"/>
            <a:chExt cx="2708635" cy="276999"/>
          </a:xfrm>
        </p:grpSpPr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53A1A22-8515-F8C9-AD7C-170781962B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3AC53F2-A051-8515-31AC-160E2BDD7F7D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2341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D6B18-DD8D-EE61-A0C3-6DA05D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FB869FF-21A8-D1AE-0AE8-8DB628B0270F}"/>
              </a:ext>
            </a:extLst>
          </p:cNvPr>
          <p:cNvSpPr/>
          <p:nvPr/>
        </p:nvSpPr>
        <p:spPr>
          <a:xfrm>
            <a:off x="198120" y="5792492"/>
            <a:ext cx="11788140" cy="98168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Recovery Codes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833226BB-8059-A2B1-3BB7-39FF668C4EBC}"/>
              </a:ext>
            </a:extLst>
          </p:cNvPr>
          <p:cNvSpPr/>
          <p:nvPr/>
        </p:nvSpPr>
        <p:spPr>
          <a:xfrm>
            <a:off x="198120" y="3223451"/>
            <a:ext cx="11788140" cy="145556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OOB SMS/Email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0E574172-8B83-4D69-1CCE-2C6E7EA17176}"/>
              </a:ext>
            </a:extLst>
          </p:cNvPr>
          <p:cNvSpPr/>
          <p:nvPr/>
        </p:nvSpPr>
        <p:spPr>
          <a:xfrm>
            <a:off x="198120" y="4746335"/>
            <a:ext cx="11788140" cy="9816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NZ" dirty="0">
                <a:solidFill>
                  <a:schemeClr val="tx1"/>
                </a:solidFill>
              </a:rPr>
              <a:t>TOTP Authenticator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833F9-BD60-F0A6-40CF-8012B1720F4B}"/>
              </a:ext>
            </a:extLst>
          </p:cNvPr>
          <p:cNvSpPr txBox="1"/>
          <p:nvPr/>
        </p:nvSpPr>
        <p:spPr>
          <a:xfrm>
            <a:off x="267419" y="207034"/>
            <a:ext cx="4841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MFA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58C48D-55B5-799F-6FDD-DAE44DB0F835}"/>
              </a:ext>
            </a:extLst>
          </p:cNvPr>
          <p:cNvGrpSpPr/>
          <p:nvPr/>
        </p:nvGrpSpPr>
        <p:grpSpPr>
          <a:xfrm>
            <a:off x="3148553" y="829559"/>
            <a:ext cx="1131216" cy="5957740"/>
            <a:chOff x="631596" y="829559"/>
            <a:chExt cx="1131216" cy="595774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94D4730-4CFE-05E7-B7E0-858AC863B791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Person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EA5F6D7-98A1-5BCB-FBA7-227E8C8A83B4}"/>
                </a:ext>
              </a:extLst>
            </p:cNvPr>
            <p:cNvCxnSpPr>
              <a:stCxn id="73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05F1A21-9FD2-1CE4-1056-DEF6B8120CE3}"/>
              </a:ext>
            </a:extLst>
          </p:cNvPr>
          <p:cNvGrpSpPr/>
          <p:nvPr/>
        </p:nvGrpSpPr>
        <p:grpSpPr>
          <a:xfrm>
            <a:off x="5465976" y="829559"/>
            <a:ext cx="1932494" cy="5957740"/>
            <a:chOff x="1533427" y="815419"/>
            <a:chExt cx="1932494" cy="595774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85D8CCF-86DD-0F16-EAFC-1703054CCAD6}"/>
                </a:ext>
              </a:extLst>
            </p:cNvPr>
            <p:cNvSpPr/>
            <p:nvPr/>
          </p:nvSpPr>
          <p:spPr>
            <a:xfrm>
              <a:off x="1533427" y="815419"/>
              <a:ext cx="193249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Client UI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8EFDDB3-877F-C164-A535-0DF71A28E448}"/>
                </a:ext>
              </a:extLst>
            </p:cNvPr>
            <p:cNvCxnSpPr>
              <a:cxnSpLocks/>
              <a:stCxn id="78" idx="2"/>
            </p:cNvCxnSpPr>
            <p:nvPr/>
          </p:nvCxnSpPr>
          <p:spPr>
            <a:xfrm flipH="1">
              <a:off x="2490247" y="118306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D715532-0F79-3FF6-538B-AA26E0C1CE32}"/>
              </a:ext>
            </a:extLst>
          </p:cNvPr>
          <p:cNvGrpSpPr/>
          <p:nvPr/>
        </p:nvGrpSpPr>
        <p:grpSpPr>
          <a:xfrm>
            <a:off x="1733747" y="829559"/>
            <a:ext cx="1131216" cy="5957740"/>
            <a:chOff x="631596" y="829559"/>
            <a:chExt cx="1131216" cy="595774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64B2CA7-5541-D4EF-E340-DA35059DFEB8}"/>
                </a:ext>
              </a:extLst>
            </p:cNvPr>
            <p:cNvSpPr/>
            <p:nvPr/>
          </p:nvSpPr>
          <p:spPr>
            <a:xfrm>
              <a:off x="631596" y="8295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Mobile Phone</a:t>
              </a:r>
            </a:p>
            <a:p>
              <a:pPr algn="ctr"/>
              <a:r>
                <a:rPr lang="en-NZ" sz="1200" dirty="0"/>
                <a:t>Email Inbox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83A1C7B-0E30-2492-8029-CBBE0D663B96}"/>
                </a:ext>
              </a:extLst>
            </p:cNvPr>
            <p:cNvCxnSpPr>
              <a:stCxn id="81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56DEE4C-5A24-A397-024A-0C4055BF27DC}"/>
              </a:ext>
            </a:extLst>
          </p:cNvPr>
          <p:cNvGrpSpPr/>
          <p:nvPr/>
        </p:nvGrpSpPr>
        <p:grpSpPr>
          <a:xfrm>
            <a:off x="318155" y="829559"/>
            <a:ext cx="1131216" cy="5957740"/>
            <a:chOff x="-936396" y="677159"/>
            <a:chExt cx="1131216" cy="595774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1DB4E55-7F58-43B6-4ABF-9A2D8F9391DC}"/>
                </a:ext>
              </a:extLst>
            </p:cNvPr>
            <p:cNvSpPr/>
            <p:nvPr/>
          </p:nvSpPr>
          <p:spPr>
            <a:xfrm>
              <a:off x="-936396" y="677159"/>
              <a:ext cx="1131216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/>
                <a:t>Authenticator App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2BCD12D6-9B65-F7C6-EAA0-C595D1912E00}"/>
                </a:ext>
              </a:extLst>
            </p:cNvPr>
            <p:cNvCxnSpPr>
              <a:stCxn id="84" idx="2"/>
            </p:cNvCxnSpPr>
            <p:nvPr/>
          </p:nvCxnSpPr>
          <p:spPr>
            <a:xfrm flipH="1">
              <a:off x="-380215" y="10448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5FDE0A8-B5F7-5E16-280D-C743FD3E82A0}"/>
              </a:ext>
            </a:extLst>
          </p:cNvPr>
          <p:cNvGrpSpPr/>
          <p:nvPr/>
        </p:nvGrpSpPr>
        <p:grpSpPr>
          <a:xfrm>
            <a:off x="9223108" y="843699"/>
            <a:ext cx="1475764" cy="5957740"/>
            <a:chOff x="459322" y="829559"/>
            <a:chExt cx="1475764" cy="595774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9F64CE-8F6E-7841-0BCE-7C2AA6C3709F}"/>
                </a:ext>
              </a:extLst>
            </p:cNvPr>
            <p:cNvSpPr/>
            <p:nvPr/>
          </p:nvSpPr>
          <p:spPr>
            <a:xfrm>
              <a:off x="459322" y="829559"/>
              <a:ext cx="147576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Identity API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59C33DA-AB89-7996-E205-643A8360CD2E}"/>
                </a:ext>
              </a:extLst>
            </p:cNvPr>
            <p:cNvCxnSpPr>
              <a:cxnSpLocks/>
              <a:stCxn id="8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71E0B6-26E7-87DE-C3C2-BCDB5483DB98}"/>
              </a:ext>
            </a:extLst>
          </p:cNvPr>
          <p:cNvGrpSpPr/>
          <p:nvPr/>
        </p:nvGrpSpPr>
        <p:grpSpPr>
          <a:xfrm>
            <a:off x="3714161" y="1250144"/>
            <a:ext cx="2708635" cy="276999"/>
            <a:chOff x="3714161" y="1250144"/>
            <a:chExt cx="2708635" cy="276999"/>
          </a:xfrm>
        </p:grpSpPr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C17807FB-D00F-DC4C-1C1A-783C20F709A3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8C7DF47-8F6D-A5F6-F0A8-BEBAE2073F60}"/>
                </a:ext>
              </a:extLst>
            </p:cNvPr>
            <p:cNvSpPr txBox="1"/>
            <p:nvPr/>
          </p:nvSpPr>
          <p:spPr>
            <a:xfrm>
              <a:off x="4412144" y="1250144"/>
              <a:ext cx="1393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email + password</a:t>
              </a: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5835F6D-99BD-FE9A-8BA1-B9CC72740523}"/>
              </a:ext>
            </a:extLst>
          </p:cNvPr>
          <p:cNvGrpSpPr/>
          <p:nvPr/>
        </p:nvGrpSpPr>
        <p:grpSpPr>
          <a:xfrm>
            <a:off x="6432223" y="1250143"/>
            <a:ext cx="3519340" cy="415498"/>
            <a:chOff x="6432223" y="1250143"/>
            <a:chExt cx="3519340" cy="415498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78ED8B-ACB7-E2C2-9FFE-C6395BF58D5A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7CB5AE9-7888-AF53-30A0-8B476B688628}"/>
                </a:ext>
              </a:extLst>
            </p:cNvPr>
            <p:cNvSpPr txBox="1"/>
            <p:nvPr/>
          </p:nvSpPr>
          <p:spPr>
            <a:xfrm>
              <a:off x="7371252" y="1250143"/>
              <a:ext cx="1643399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/passwords/auth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Username+Password</a:t>
              </a:r>
              <a:endParaRPr lang="en-NZ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252B5A7-9610-9FDA-FAB0-1CBB2656D0D0}"/>
              </a:ext>
            </a:extLst>
          </p:cNvPr>
          <p:cNvGrpSpPr/>
          <p:nvPr/>
        </p:nvGrpSpPr>
        <p:grpSpPr>
          <a:xfrm>
            <a:off x="6422796" y="1579069"/>
            <a:ext cx="3538194" cy="276999"/>
            <a:chOff x="6422796" y="1480009"/>
            <a:chExt cx="3538194" cy="276999"/>
          </a:xfrm>
        </p:grpSpPr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BF7EC2AE-BBB8-BDB2-E046-5C1CDB3FA9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564B6087-56E8-B506-D8A2-E266A189E580}"/>
                </a:ext>
              </a:extLst>
            </p:cNvPr>
            <p:cNvSpPr txBox="1"/>
            <p:nvPr/>
          </p:nvSpPr>
          <p:spPr>
            <a:xfrm>
              <a:off x="7113055" y="1480009"/>
              <a:ext cx="23471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401 – </a:t>
              </a:r>
              <a:r>
                <a:rPr lang="en-NZ" sz="1100" dirty="0"/>
                <a:t>“</a:t>
              </a:r>
              <a:r>
                <a:rPr lang="en-NZ" sz="1100" dirty="0" err="1"/>
                <a:t>mfa_required</a:t>
              </a:r>
              <a:r>
                <a:rPr lang="en-NZ" sz="1100" dirty="0"/>
                <a:t>”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DA733F37-E6DA-B82E-F727-A8D46A7E6393}"/>
              </a:ext>
            </a:extLst>
          </p:cNvPr>
          <p:cNvGrpSpPr/>
          <p:nvPr/>
        </p:nvGrpSpPr>
        <p:grpSpPr>
          <a:xfrm>
            <a:off x="6447761" y="1905388"/>
            <a:ext cx="3519340" cy="276999"/>
            <a:chOff x="6432223" y="1250143"/>
            <a:chExt cx="3519340" cy="276999"/>
          </a:xfrm>
        </p:grpSpPr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9126AB2-4529-482F-7F4C-FD138689CB06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05443B5F-C48F-C1C1-CED3-0296392F1D10}"/>
                </a:ext>
              </a:extLst>
            </p:cNvPr>
            <p:cNvSpPr txBox="1"/>
            <p:nvPr/>
          </p:nvSpPr>
          <p:spPr>
            <a:xfrm>
              <a:off x="7063472" y="1250143"/>
              <a:ext cx="22589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GET /passwords/</a:t>
              </a:r>
              <a:r>
                <a:rPr lang="en-NZ" sz="1000" b="1" dirty="0" err="1"/>
                <a:t>mfa</a:t>
              </a:r>
              <a:r>
                <a:rPr lang="en-NZ" sz="1200" dirty="0"/>
                <a:t> 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80E6DAC-DEC6-D020-7860-046179942C3B}"/>
              </a:ext>
            </a:extLst>
          </p:cNvPr>
          <p:cNvGrpSpPr/>
          <p:nvPr/>
        </p:nvGrpSpPr>
        <p:grpSpPr>
          <a:xfrm>
            <a:off x="6413369" y="2241054"/>
            <a:ext cx="3538194" cy="276999"/>
            <a:chOff x="6422796" y="1480009"/>
            <a:chExt cx="3538194" cy="276999"/>
          </a:xfrm>
        </p:grpSpPr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05A4A33-9E51-C228-0CAD-CB55207460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CAA8777-3EB2-B9A1-38A8-5E62F15EDF3E}"/>
                </a:ext>
              </a:extLst>
            </p:cNvPr>
            <p:cNvSpPr txBox="1"/>
            <p:nvPr/>
          </p:nvSpPr>
          <p:spPr>
            <a:xfrm>
              <a:off x="7214852" y="1480009"/>
              <a:ext cx="21435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“some authenticators”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D5B4608-3F4A-7FA3-6375-8A23E5D44502}"/>
              </a:ext>
            </a:extLst>
          </p:cNvPr>
          <p:cNvGrpSpPr/>
          <p:nvPr/>
        </p:nvGrpSpPr>
        <p:grpSpPr>
          <a:xfrm>
            <a:off x="3714161" y="2418993"/>
            <a:ext cx="2708635" cy="276999"/>
            <a:chOff x="6422796" y="1480010"/>
            <a:chExt cx="2708635" cy="276999"/>
          </a:xfrm>
        </p:grpSpPr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5BA63D9-A2AA-3CA4-6840-F26D6506F3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D87E00FB-3E7A-1B30-4AD7-2A9D369D8155}"/>
                </a:ext>
              </a:extLst>
            </p:cNvPr>
            <p:cNvSpPr txBox="1"/>
            <p:nvPr/>
          </p:nvSpPr>
          <p:spPr>
            <a:xfrm>
              <a:off x="6981324" y="1480010"/>
              <a:ext cx="16722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Choose Authenticator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84E67AB9-6DD2-0E8C-4B49-04A5E267E305}"/>
              </a:ext>
            </a:extLst>
          </p:cNvPr>
          <p:cNvGrpSpPr/>
          <p:nvPr/>
        </p:nvGrpSpPr>
        <p:grpSpPr>
          <a:xfrm>
            <a:off x="3739126" y="2774321"/>
            <a:ext cx="2708635" cy="276999"/>
            <a:chOff x="3714161" y="1250144"/>
            <a:chExt cx="2708635" cy="276999"/>
          </a:xfrm>
        </p:grpSpPr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E8D8172-E9D8-BC3B-EAA1-015E3C6D5CBD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B884D6B-4A6F-A844-04FD-F3DBF035BECA}"/>
                </a:ext>
              </a:extLst>
            </p:cNvPr>
            <p:cNvSpPr txBox="1"/>
            <p:nvPr/>
          </p:nvSpPr>
          <p:spPr>
            <a:xfrm>
              <a:off x="4274291" y="1250144"/>
              <a:ext cx="16690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Chosen Authenticator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8B10281D-D86C-E09A-0BBC-801901812DFE}"/>
              </a:ext>
            </a:extLst>
          </p:cNvPr>
          <p:cNvGrpSpPr/>
          <p:nvPr/>
        </p:nvGrpSpPr>
        <p:grpSpPr>
          <a:xfrm>
            <a:off x="6399958" y="2812421"/>
            <a:ext cx="3635932" cy="400110"/>
            <a:chOff x="6374993" y="1288243"/>
            <a:chExt cx="3635932" cy="400110"/>
          </a:xfrm>
        </p:grpSpPr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FBD7295F-57E6-A78F-7578-3CEABB557ECB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68403723-1EC5-AEAD-07D3-3D0E78385D6C}"/>
                </a:ext>
              </a:extLst>
            </p:cNvPr>
            <p:cNvSpPr txBox="1"/>
            <p:nvPr/>
          </p:nvSpPr>
          <p:spPr>
            <a:xfrm>
              <a:off x="6374993" y="1288243"/>
              <a:ext cx="36359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/authenticators/{</a:t>
              </a:r>
              <a:r>
                <a:rPr lang="en-NZ" sz="900" b="1" dirty="0" err="1"/>
                <a:t>AuthenticatorId</a:t>
              </a:r>
              <a:r>
                <a:rPr lang="en-NZ" sz="900" b="1" dirty="0"/>
                <a:t>}/challenge</a:t>
              </a:r>
            </a:p>
            <a:p>
              <a:pPr algn="ctr"/>
              <a:r>
                <a:rPr lang="en-NZ" sz="900" dirty="0"/>
                <a:t> </a:t>
              </a:r>
              <a:r>
                <a:rPr lang="en-NZ" sz="800" dirty="0"/>
                <a:t>+ </a:t>
              </a:r>
              <a:r>
                <a:rPr lang="en-NZ" sz="1100" dirty="0" err="1"/>
                <a:t>MfaToken</a:t>
              </a:r>
              <a:endParaRPr lang="en-NZ" sz="1200" dirty="0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46C615-DCBF-03C2-0A89-14BB5844FC36}"/>
              </a:ext>
            </a:extLst>
          </p:cNvPr>
          <p:cNvGrpSpPr/>
          <p:nvPr/>
        </p:nvGrpSpPr>
        <p:grpSpPr>
          <a:xfrm>
            <a:off x="6413369" y="3344822"/>
            <a:ext cx="3538194" cy="276999"/>
            <a:chOff x="6422796" y="1480009"/>
            <a:chExt cx="3538194" cy="276999"/>
          </a:xfrm>
        </p:grpSpPr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D14F0C3-FDE3-DA62-9774-8DE35CBB91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A09A1FC-EC76-BDC4-59D9-35AC23F7F9F9}"/>
                </a:ext>
              </a:extLst>
            </p:cNvPr>
            <p:cNvSpPr txBox="1"/>
            <p:nvPr/>
          </p:nvSpPr>
          <p:spPr>
            <a:xfrm>
              <a:off x="7683736" y="1480009"/>
              <a:ext cx="12057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 – </a:t>
              </a:r>
              <a:r>
                <a:rPr lang="en-NZ" sz="1100" dirty="0" err="1"/>
                <a:t>OobCode</a:t>
              </a:r>
              <a:endParaRPr lang="en-NZ" sz="1100" dirty="0"/>
            </a:p>
          </p:txBody>
        </p:sp>
      </p:grp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F2A47260-6E91-AECA-3FF8-D9C036D99C6B}"/>
              </a:ext>
            </a:extLst>
          </p:cNvPr>
          <p:cNvSpPr/>
          <p:nvPr/>
        </p:nvSpPr>
        <p:spPr>
          <a:xfrm>
            <a:off x="9967890" y="2653852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Challenge!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5C9F5A6-64AC-A626-1B9E-3B078CB8B216}"/>
              </a:ext>
            </a:extLst>
          </p:cNvPr>
          <p:cNvGrpSpPr/>
          <p:nvPr/>
        </p:nvGrpSpPr>
        <p:grpSpPr>
          <a:xfrm>
            <a:off x="10914433" y="843699"/>
            <a:ext cx="1175144" cy="5957740"/>
            <a:chOff x="609632" y="829559"/>
            <a:chExt cx="1175144" cy="5957740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21C8E9D-8F31-31B5-F82F-42B77CF4B616}"/>
                </a:ext>
              </a:extLst>
            </p:cNvPr>
            <p:cNvSpPr/>
            <p:nvPr/>
          </p:nvSpPr>
          <p:spPr>
            <a:xfrm>
              <a:off x="609632" y="829559"/>
              <a:ext cx="1175144" cy="36764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3</a:t>
              </a:r>
              <a:r>
                <a:rPr lang="en-NZ" baseline="30000" dirty="0"/>
                <a:t>rd</a:t>
              </a:r>
              <a:r>
                <a:rPr lang="en-NZ" dirty="0"/>
                <a:t> Party</a:t>
              </a: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C1F749A-D94F-71F8-960E-E5355341F7D0}"/>
                </a:ext>
              </a:extLst>
            </p:cNvPr>
            <p:cNvCxnSpPr>
              <a:cxnSpLocks/>
              <a:stCxn id="138" idx="2"/>
            </p:cNvCxnSpPr>
            <p:nvPr/>
          </p:nvCxnSpPr>
          <p:spPr>
            <a:xfrm flipH="1">
              <a:off x="1187777" y="1197204"/>
              <a:ext cx="9427" cy="559009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BF73226-2039-8A42-19AC-7FCB01776AA9}"/>
              </a:ext>
            </a:extLst>
          </p:cNvPr>
          <p:cNvGrpSpPr/>
          <p:nvPr/>
        </p:nvGrpSpPr>
        <p:grpSpPr>
          <a:xfrm>
            <a:off x="9963419" y="3201682"/>
            <a:ext cx="1552027" cy="230832"/>
            <a:chOff x="6409687" y="1250784"/>
            <a:chExt cx="1552027" cy="230832"/>
          </a:xfrm>
        </p:grpSpPr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A98D523-CE78-F769-040C-0D44F59E9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2223" y="1480008"/>
              <a:ext cx="1516050" cy="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72859E9F-B82F-DC6E-2F42-8CF540A80CDC}"/>
                </a:ext>
              </a:extLst>
            </p:cNvPr>
            <p:cNvSpPr txBox="1"/>
            <p:nvPr/>
          </p:nvSpPr>
          <p:spPr>
            <a:xfrm>
              <a:off x="6409687" y="1250784"/>
              <a:ext cx="155202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Send SMS/Email Message</a:t>
              </a:r>
              <a:endParaRPr lang="en-NZ" sz="1100" dirty="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19FFE57C-F287-B0E7-5258-8514F4762DC1}"/>
              </a:ext>
            </a:extLst>
          </p:cNvPr>
          <p:cNvGrpSpPr/>
          <p:nvPr/>
        </p:nvGrpSpPr>
        <p:grpSpPr>
          <a:xfrm>
            <a:off x="6422796" y="4738803"/>
            <a:ext cx="3538194" cy="276999"/>
            <a:chOff x="6422796" y="1480009"/>
            <a:chExt cx="3538194" cy="276999"/>
          </a:xfrm>
        </p:grpSpPr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2507245D-F745-CAAC-C53C-6703D76C8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11E29298-614B-8F41-CE53-865702DFAC2F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C28A6BD-CB26-3019-E1BE-808F29C6EDB0}"/>
              </a:ext>
            </a:extLst>
          </p:cNvPr>
          <p:cNvGrpSpPr/>
          <p:nvPr/>
        </p:nvGrpSpPr>
        <p:grpSpPr>
          <a:xfrm>
            <a:off x="879049" y="5027989"/>
            <a:ext cx="2835112" cy="276999"/>
            <a:chOff x="3714161" y="1250144"/>
            <a:chExt cx="2835112" cy="276999"/>
          </a:xfrm>
        </p:grpSpPr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F87105A-52A9-D1C6-C6FE-6971B49B12AE}"/>
                </a:ext>
              </a:extLst>
            </p:cNvPr>
            <p:cNvCxnSpPr>
              <a:cxnSpLocks/>
            </p:cNvCxnSpPr>
            <p:nvPr/>
          </p:nvCxnSpPr>
          <p:spPr>
            <a:xfrm>
              <a:off x="3714161" y="1480009"/>
              <a:ext cx="283511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FF86E0A2-7BBF-D043-5020-231FDC1CAB0A}"/>
                </a:ext>
              </a:extLst>
            </p:cNvPr>
            <p:cNvSpPr txBox="1"/>
            <p:nvPr/>
          </p:nvSpPr>
          <p:spPr>
            <a:xfrm>
              <a:off x="4299136" y="1250144"/>
              <a:ext cx="16193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 Code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8117899-58B2-EB69-92C6-6D77E7CB4062}"/>
              </a:ext>
            </a:extLst>
          </p:cNvPr>
          <p:cNvGrpSpPr/>
          <p:nvPr/>
        </p:nvGrpSpPr>
        <p:grpSpPr>
          <a:xfrm>
            <a:off x="3714161" y="3967945"/>
            <a:ext cx="2733600" cy="276999"/>
            <a:chOff x="5123933" y="1250144"/>
            <a:chExt cx="2733600" cy="276999"/>
          </a:xfrm>
        </p:grpSpPr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DBE1ED88-BCDC-8469-AF53-3AE839FD24C6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D6AF91D-2E6F-AF7C-EABB-CDAE86E6D5D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635ABB6C-7631-FF40-E588-1B5140B19FC9}"/>
              </a:ext>
            </a:extLst>
          </p:cNvPr>
          <p:cNvGrpSpPr/>
          <p:nvPr/>
        </p:nvGrpSpPr>
        <p:grpSpPr>
          <a:xfrm>
            <a:off x="6447761" y="3983185"/>
            <a:ext cx="3519340" cy="430887"/>
            <a:chOff x="6432223" y="1265383"/>
            <a:chExt cx="3519340" cy="430887"/>
          </a:xfrm>
        </p:grpSpPr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C5AC55C-9A21-76C2-6083-228E5F5C2B1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E5F74994-FF7D-79B2-E9FD-D0DCF5244DA2}"/>
                </a:ext>
              </a:extLst>
            </p:cNvPr>
            <p:cNvSpPr txBox="1"/>
            <p:nvPr/>
          </p:nvSpPr>
          <p:spPr>
            <a:xfrm>
              <a:off x="6526479" y="1265383"/>
              <a:ext cx="333296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000" b="1" dirty="0"/>
                <a:t>POST /passwords/</a:t>
              </a:r>
              <a:r>
                <a:rPr lang="en-NZ" sz="1000" b="1" dirty="0" err="1"/>
                <a:t>mfa</a:t>
              </a:r>
              <a:r>
                <a:rPr lang="en-NZ" sz="1000" b="1" dirty="0"/>
                <a:t>/authenticators/</a:t>
              </a:r>
              <a:r>
                <a:rPr lang="en-NZ" sz="1000" b="1" dirty="0" err="1"/>
                <a:t>oobEmail</a:t>
              </a:r>
              <a:r>
                <a:rPr lang="en-NZ" sz="10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MfaToken+OobCode+ConfirmationCode</a:t>
              </a:r>
              <a:endParaRPr lang="en-NZ" sz="1200" dirty="0"/>
            </a:p>
          </p:txBody>
        </p: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F3B75DD-600A-9B4F-306B-F0F5881CC220}"/>
              </a:ext>
            </a:extLst>
          </p:cNvPr>
          <p:cNvSpPr/>
          <p:nvPr/>
        </p:nvSpPr>
        <p:spPr>
          <a:xfrm>
            <a:off x="9955774" y="2940711"/>
            <a:ext cx="45719" cy="7348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50BD9D7-228C-EFCF-C1A4-206FBBB5E78B}"/>
              </a:ext>
            </a:extLst>
          </p:cNvPr>
          <p:cNvGrpSpPr/>
          <p:nvPr/>
        </p:nvGrpSpPr>
        <p:grpSpPr>
          <a:xfrm>
            <a:off x="2289928" y="3512246"/>
            <a:ext cx="9212077" cy="276999"/>
            <a:chOff x="2293165" y="1480009"/>
            <a:chExt cx="9212077" cy="276999"/>
          </a:xfrm>
        </p:grpSpPr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B1E32E1-6543-62E2-D01A-66927DE989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93165" y="1715681"/>
              <a:ext cx="9212077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0B018FE-259D-B5B6-ADF1-1469BE10D09A}"/>
                </a:ext>
              </a:extLst>
            </p:cNvPr>
            <p:cNvSpPr txBox="1"/>
            <p:nvPr/>
          </p:nvSpPr>
          <p:spPr>
            <a:xfrm>
              <a:off x="2390622" y="1480009"/>
              <a:ext cx="11544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Reads 6-digits</a:t>
              </a:r>
            </a:p>
          </p:txBody>
        </p: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4F60D80-B8A6-4B24-9A75-5BB6633E3C9E}"/>
              </a:ext>
            </a:extLst>
          </p:cNvPr>
          <p:cNvSpPr/>
          <p:nvPr/>
        </p:nvSpPr>
        <p:spPr>
          <a:xfrm>
            <a:off x="9948955" y="2033365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69804F3-2643-54CA-C96E-A9F9942AFD74}"/>
              </a:ext>
            </a:extLst>
          </p:cNvPr>
          <p:cNvSpPr/>
          <p:nvPr/>
        </p:nvSpPr>
        <p:spPr>
          <a:xfrm>
            <a:off x="9948955" y="1378386"/>
            <a:ext cx="45719" cy="51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701D40E-853A-4FC4-D193-1916D852BA54}"/>
              </a:ext>
            </a:extLst>
          </p:cNvPr>
          <p:cNvGrpSpPr/>
          <p:nvPr/>
        </p:nvGrpSpPr>
        <p:grpSpPr>
          <a:xfrm>
            <a:off x="6413369" y="4317241"/>
            <a:ext cx="3538194" cy="276999"/>
            <a:chOff x="6422796" y="1480009"/>
            <a:chExt cx="3538194" cy="276999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A766F93-4EEF-06B7-E0F2-C46BD058E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606C6C6-6623-D5FD-EA98-BE48A095D70A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400FAA8-8168-9B6E-72F8-B89CF660CBDE}"/>
              </a:ext>
            </a:extLst>
          </p:cNvPr>
          <p:cNvGrpSpPr/>
          <p:nvPr/>
        </p:nvGrpSpPr>
        <p:grpSpPr>
          <a:xfrm>
            <a:off x="3698623" y="4323380"/>
            <a:ext cx="2708635" cy="276999"/>
            <a:chOff x="6422796" y="1480010"/>
            <a:chExt cx="2708635" cy="276999"/>
          </a:xfrm>
        </p:grpSpPr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C082C2D6-726B-4C9A-9E9C-212918EF7E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45AFAF1-C6F1-D4AA-1035-419CAC68A1B5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30027125-429F-1C83-CEB4-7407E3E3716D}"/>
              </a:ext>
            </a:extLst>
          </p:cNvPr>
          <p:cNvGrpSpPr/>
          <p:nvPr/>
        </p:nvGrpSpPr>
        <p:grpSpPr>
          <a:xfrm>
            <a:off x="6457188" y="5057687"/>
            <a:ext cx="3519340" cy="415498"/>
            <a:chOff x="6432223" y="1273003"/>
            <a:chExt cx="3519340" cy="415498"/>
          </a:xfrm>
        </p:grpSpPr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FED93E04-9FE4-5058-A54A-F172E161D67F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FE8D1DB-B5B7-3CD1-85A3-C0516AC759EA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11BFBD7-3130-DD4D-90C5-DDC47A717DA7}"/>
              </a:ext>
            </a:extLst>
          </p:cNvPr>
          <p:cNvGrpSpPr/>
          <p:nvPr/>
        </p:nvGrpSpPr>
        <p:grpSpPr>
          <a:xfrm>
            <a:off x="6422796" y="5376503"/>
            <a:ext cx="3538194" cy="276999"/>
            <a:chOff x="6422796" y="1480009"/>
            <a:chExt cx="3538194" cy="276999"/>
          </a:xfrm>
        </p:grpSpPr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65B3F47-02C6-FFB5-1FAC-8CF625ABC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5D7BF911-0BA8-516B-D580-C60BB077E9F8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C957704-57C6-6395-5D69-C2BE8E9D87BB}"/>
              </a:ext>
            </a:extLst>
          </p:cNvPr>
          <p:cNvGrpSpPr/>
          <p:nvPr/>
        </p:nvGrpSpPr>
        <p:grpSpPr>
          <a:xfrm>
            <a:off x="3708050" y="5390262"/>
            <a:ext cx="2708635" cy="276999"/>
            <a:chOff x="6422796" y="1480010"/>
            <a:chExt cx="2708635" cy="276999"/>
          </a:xfrm>
        </p:grpSpPr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17FCE456-2A39-4A7D-10F9-0B04C9D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CC707DED-19D3-C8E1-DFA2-7E5AE466590D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4FCD1B16-6F63-8CB3-4BF4-F53C606B3865}"/>
              </a:ext>
            </a:extLst>
          </p:cNvPr>
          <p:cNvGrpSpPr/>
          <p:nvPr/>
        </p:nvGrpSpPr>
        <p:grpSpPr>
          <a:xfrm>
            <a:off x="3721642" y="5026807"/>
            <a:ext cx="2733600" cy="276999"/>
            <a:chOff x="5123933" y="1250144"/>
            <a:chExt cx="2733600" cy="276999"/>
          </a:xfrm>
        </p:grpSpPr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885BC4-4457-E540-2DE7-6F5BF3B0D22F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8C87F457-094D-F24C-4BDD-B9C293FE3FDC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D9D763F7-70B4-052C-02CB-A12A4283FB09}"/>
              </a:ext>
            </a:extLst>
          </p:cNvPr>
          <p:cNvGrpSpPr/>
          <p:nvPr/>
        </p:nvGrpSpPr>
        <p:grpSpPr>
          <a:xfrm>
            <a:off x="2284720" y="3945454"/>
            <a:ext cx="1438047" cy="276999"/>
            <a:chOff x="5111226" y="1219602"/>
            <a:chExt cx="1438047" cy="276999"/>
          </a:xfrm>
        </p:grpSpPr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04E1896A-878D-7BA0-9189-96D484A5B9CA}"/>
                </a:ext>
              </a:extLst>
            </p:cNvPr>
            <p:cNvCxnSpPr>
              <a:cxnSpLocks/>
            </p:cNvCxnSpPr>
            <p:nvPr/>
          </p:nvCxnSpPr>
          <p:spPr>
            <a:xfrm>
              <a:off x="5111226" y="1471958"/>
              <a:ext cx="1438047" cy="80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73DAB582-E115-6E3E-9CBC-1285925D9655}"/>
                </a:ext>
              </a:extLst>
            </p:cNvPr>
            <p:cNvSpPr txBox="1"/>
            <p:nvPr/>
          </p:nvSpPr>
          <p:spPr>
            <a:xfrm>
              <a:off x="5142542" y="1219602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Displays 6-digits</a:t>
              </a:r>
            </a:p>
          </p:txBody>
        </p:sp>
      </p:grp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8DE5FA15-8CB2-1230-C18D-DE517B355FA7}"/>
              </a:ext>
            </a:extLst>
          </p:cNvPr>
          <p:cNvSpPr/>
          <p:nvPr/>
        </p:nvSpPr>
        <p:spPr>
          <a:xfrm>
            <a:off x="9967890" y="4269518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023D8B6D-D002-2399-0469-99B606DD1E04}"/>
              </a:ext>
            </a:extLst>
          </p:cNvPr>
          <p:cNvSpPr/>
          <p:nvPr/>
        </p:nvSpPr>
        <p:spPr>
          <a:xfrm>
            <a:off x="9967890" y="535757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632F58-EE83-C375-5CB2-1456F398F51F}"/>
              </a:ext>
            </a:extLst>
          </p:cNvPr>
          <p:cNvGrpSpPr/>
          <p:nvPr/>
        </p:nvGrpSpPr>
        <p:grpSpPr>
          <a:xfrm>
            <a:off x="3723588" y="3341487"/>
            <a:ext cx="2708635" cy="276999"/>
            <a:chOff x="6422796" y="1480010"/>
            <a:chExt cx="2708635" cy="276999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723EEF8-5BB8-ABB7-404C-21DDE6814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41B0D9-5A6E-56B3-A9D1-7E92E941AC8B}"/>
                </a:ext>
              </a:extLst>
            </p:cNvPr>
            <p:cNvSpPr txBox="1"/>
            <p:nvPr/>
          </p:nvSpPr>
          <p:spPr>
            <a:xfrm>
              <a:off x="6815416" y="1480010"/>
              <a:ext cx="20040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read SMS/email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0C8E1-8392-6A82-1DC4-91AA1FE2B0CF}"/>
              </a:ext>
            </a:extLst>
          </p:cNvPr>
          <p:cNvGrpSpPr/>
          <p:nvPr/>
        </p:nvGrpSpPr>
        <p:grpSpPr>
          <a:xfrm>
            <a:off x="3716518" y="4749808"/>
            <a:ext cx="2708635" cy="276999"/>
            <a:chOff x="6422796" y="1480010"/>
            <a:chExt cx="2708635" cy="27699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72C9CA7-DB72-A0A3-B27D-608E71169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9CB4470-0643-6111-608C-F5514C96AC41}"/>
                </a:ext>
              </a:extLst>
            </p:cNvPr>
            <p:cNvSpPr txBox="1"/>
            <p:nvPr/>
          </p:nvSpPr>
          <p:spPr>
            <a:xfrm>
              <a:off x="6601421" y="1480010"/>
              <a:ext cx="2432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Prompt to use Authenticator App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447CBB9-9C98-0BC3-B48D-709D38778D36}"/>
              </a:ext>
            </a:extLst>
          </p:cNvPr>
          <p:cNvGrpSpPr/>
          <p:nvPr/>
        </p:nvGrpSpPr>
        <p:grpSpPr>
          <a:xfrm>
            <a:off x="6422796" y="5775123"/>
            <a:ext cx="3538194" cy="276999"/>
            <a:chOff x="6422796" y="1480009"/>
            <a:chExt cx="3538194" cy="276999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C9D291A-588F-F20A-DAB6-25ADD6BEAB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535998-E9AC-B14F-8332-89CE60EE7812}"/>
                </a:ext>
              </a:extLst>
            </p:cNvPr>
            <p:cNvSpPr txBox="1"/>
            <p:nvPr/>
          </p:nvSpPr>
          <p:spPr>
            <a:xfrm>
              <a:off x="8064449" y="1480009"/>
              <a:ext cx="4443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202</a:t>
              </a:r>
              <a:endParaRPr lang="en-NZ" sz="11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1F0242-0B6D-188F-C72C-095B2066A60D}"/>
              </a:ext>
            </a:extLst>
          </p:cNvPr>
          <p:cNvGrpSpPr/>
          <p:nvPr/>
        </p:nvGrpSpPr>
        <p:grpSpPr>
          <a:xfrm>
            <a:off x="6457188" y="6094007"/>
            <a:ext cx="3519340" cy="415498"/>
            <a:chOff x="6432223" y="1273003"/>
            <a:chExt cx="3519340" cy="415498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0F7B956-339A-CF9E-AA52-7ABEA9929774}"/>
                </a:ext>
              </a:extLst>
            </p:cNvPr>
            <p:cNvCxnSpPr>
              <a:cxnSpLocks/>
            </p:cNvCxnSpPr>
            <p:nvPr/>
          </p:nvCxnSpPr>
          <p:spPr>
            <a:xfrm>
              <a:off x="6432223" y="1480009"/>
              <a:ext cx="35193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FCFF385-68E5-43B2-D191-DB64984923A9}"/>
                </a:ext>
              </a:extLst>
            </p:cNvPr>
            <p:cNvSpPr txBox="1"/>
            <p:nvPr/>
          </p:nvSpPr>
          <p:spPr>
            <a:xfrm>
              <a:off x="6447134" y="1273003"/>
              <a:ext cx="349166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900" b="1" dirty="0"/>
                <a:t>POST /passwords/</a:t>
              </a:r>
              <a:r>
                <a:rPr lang="en-NZ" sz="900" b="1" dirty="0" err="1"/>
                <a:t>mfa</a:t>
              </a:r>
              <a:r>
                <a:rPr lang="en-NZ" sz="900" b="1" dirty="0"/>
                <a:t>/authenticators/</a:t>
              </a:r>
              <a:r>
                <a:rPr lang="en-NZ" sz="900" b="1" dirty="0" err="1"/>
                <a:t>TotpAuthenticator</a:t>
              </a:r>
              <a:r>
                <a:rPr lang="en-NZ" sz="900" b="1" dirty="0"/>
                <a:t>/verify</a:t>
              </a:r>
            </a:p>
            <a:p>
              <a:pPr algn="ctr"/>
              <a:r>
                <a:rPr lang="en-NZ" sz="1200" dirty="0"/>
                <a:t> + </a:t>
              </a:r>
              <a:r>
                <a:rPr lang="en-NZ" sz="1100" dirty="0" err="1"/>
                <a:t>MfaToken+ConfirmationCode</a:t>
              </a:r>
              <a:endParaRPr lang="en-NZ" sz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B2FD70C-803C-B6DE-D557-E716FA927354}"/>
              </a:ext>
            </a:extLst>
          </p:cNvPr>
          <p:cNvGrpSpPr/>
          <p:nvPr/>
        </p:nvGrpSpPr>
        <p:grpSpPr>
          <a:xfrm>
            <a:off x="6422796" y="6412823"/>
            <a:ext cx="3538194" cy="276999"/>
            <a:chOff x="6422796" y="1480009"/>
            <a:chExt cx="3538194" cy="27699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C76360-07AC-C218-7077-CEC8604727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353819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69AECDB-D2B8-848D-737C-420A2A38D9E4}"/>
                </a:ext>
              </a:extLst>
            </p:cNvPr>
            <p:cNvSpPr txBox="1"/>
            <p:nvPr/>
          </p:nvSpPr>
          <p:spPr>
            <a:xfrm>
              <a:off x="7763087" y="1480009"/>
              <a:ext cx="10470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200 – </a:t>
              </a:r>
              <a:r>
                <a:rPr lang="en-NZ" sz="1100" dirty="0"/>
                <a:t>tokens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54B6B59-56F0-4807-5715-F0CB8F6E6FEE}"/>
              </a:ext>
            </a:extLst>
          </p:cNvPr>
          <p:cNvGrpSpPr/>
          <p:nvPr/>
        </p:nvGrpSpPr>
        <p:grpSpPr>
          <a:xfrm>
            <a:off x="3708050" y="6426582"/>
            <a:ext cx="2708635" cy="276999"/>
            <a:chOff x="6422796" y="1480010"/>
            <a:chExt cx="2708635" cy="27699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2B052AF-5A64-051E-B455-75502DE0A4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22796" y="1715681"/>
              <a:ext cx="27086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40BDAD4-5E8D-8631-33F0-831DA7CA4FF9}"/>
                </a:ext>
              </a:extLst>
            </p:cNvPr>
            <p:cNvSpPr txBox="1"/>
            <p:nvPr/>
          </p:nvSpPr>
          <p:spPr>
            <a:xfrm>
              <a:off x="7317151" y="1480010"/>
              <a:ext cx="10005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Access App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692A9BD-E357-E196-2788-DB5D0149C9AA}"/>
              </a:ext>
            </a:extLst>
          </p:cNvPr>
          <p:cNvGrpSpPr/>
          <p:nvPr/>
        </p:nvGrpSpPr>
        <p:grpSpPr>
          <a:xfrm>
            <a:off x="3721642" y="6063127"/>
            <a:ext cx="2733600" cy="276999"/>
            <a:chOff x="5123933" y="1250144"/>
            <a:chExt cx="2733600" cy="27699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AB14B42-4E64-D1B1-4176-9856B70D4F1D}"/>
                </a:ext>
              </a:extLst>
            </p:cNvPr>
            <p:cNvCxnSpPr>
              <a:cxnSpLocks/>
            </p:cNvCxnSpPr>
            <p:nvPr/>
          </p:nvCxnSpPr>
          <p:spPr>
            <a:xfrm>
              <a:off x="5123933" y="1480009"/>
              <a:ext cx="27336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6510AD7-E354-C65E-8F9A-E5B868A379CF}"/>
                </a:ext>
              </a:extLst>
            </p:cNvPr>
            <p:cNvSpPr txBox="1"/>
            <p:nvPr/>
          </p:nvSpPr>
          <p:spPr>
            <a:xfrm>
              <a:off x="5497172" y="1250144"/>
              <a:ext cx="18598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Copy/Paste 6-Digit Code</a:t>
              </a:r>
            </a:p>
          </p:txBody>
        </p:sp>
      </p:grp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0E95909-A5DA-F31F-E233-5E95A213ABDB}"/>
              </a:ext>
            </a:extLst>
          </p:cNvPr>
          <p:cNvSpPr/>
          <p:nvPr/>
        </p:nvSpPr>
        <p:spPr>
          <a:xfrm>
            <a:off x="9967890" y="6393895"/>
            <a:ext cx="906292" cy="165047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/>
              <a:t>Verify!</a:t>
            </a:r>
          </a:p>
        </p:txBody>
      </p:sp>
    </p:spTree>
    <p:extLst>
      <p:ext uri="{BB962C8B-B14F-4D97-AF65-F5344CB8AC3E}">
        <p14:creationId xmlns:p14="http://schemas.microsoft.com/office/powerpoint/2010/main" val="255650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319683"/>
            <a:chOff x="2179032" y="3698770"/>
            <a:chExt cx="1790592" cy="131968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MfaOptions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996B733-9850-D159-3D7D-DEFB81CA7CD6}"/>
              </a:ext>
            </a:extLst>
          </p:cNvPr>
          <p:cNvCxnSpPr>
            <a:cxnSpLocks/>
          </p:cNvCxnSpPr>
          <p:nvPr/>
        </p:nvCxnSpPr>
        <p:spPr>
          <a:xfrm>
            <a:off x="304800" y="371475"/>
            <a:ext cx="0" cy="590550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121965-FDCB-C93B-08F4-CF3A0D150B25}"/>
              </a:ext>
            </a:extLst>
          </p:cNvPr>
          <p:cNvSpPr txBox="1"/>
          <p:nvPr/>
        </p:nvSpPr>
        <p:spPr>
          <a:xfrm>
            <a:off x="381000" y="13335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Effort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DB593A-4C43-4628-F8C4-FFC14EEAB103}"/>
              </a:ext>
            </a:extLst>
          </p:cNvPr>
          <p:cNvCxnSpPr>
            <a:cxnSpLocks/>
          </p:cNvCxnSpPr>
          <p:nvPr/>
        </p:nvCxnSpPr>
        <p:spPr>
          <a:xfrm flipH="1">
            <a:off x="304800" y="6276975"/>
            <a:ext cx="11410950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7CFE59-C42A-830D-B87A-4FED102D179D}"/>
              </a:ext>
            </a:extLst>
          </p:cNvPr>
          <p:cNvSpPr txBox="1"/>
          <p:nvPr/>
        </p:nvSpPr>
        <p:spPr>
          <a:xfrm>
            <a:off x="11334877" y="6368534"/>
            <a:ext cx="761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ED7C80-D1C9-3027-33FF-74C2B65D8BA3}"/>
              </a:ext>
            </a:extLst>
          </p:cNvPr>
          <p:cNvSpPr txBox="1"/>
          <p:nvPr/>
        </p:nvSpPr>
        <p:spPr>
          <a:xfrm>
            <a:off x="1238969" y="588316"/>
            <a:ext cx="4382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When to Integrate with a BMS?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F3993A-34F4-E404-44BB-96E4A216BC4F}"/>
              </a:ext>
            </a:extLst>
          </p:cNvPr>
          <p:cNvSpPr/>
          <p:nvPr/>
        </p:nvSpPr>
        <p:spPr>
          <a:xfrm>
            <a:off x="304800" y="6185417"/>
            <a:ext cx="4248150" cy="8426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DBF1BBAA-DF74-6C08-C15F-F8AA59444969}"/>
              </a:ext>
            </a:extLst>
          </p:cNvPr>
          <p:cNvSpPr/>
          <p:nvPr/>
        </p:nvSpPr>
        <p:spPr>
          <a:xfrm>
            <a:off x="4486275" y="1438340"/>
            <a:ext cx="2285981" cy="483134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7" name="Trapezoid 16">
            <a:extLst>
              <a:ext uri="{FF2B5EF4-FFF2-40B4-BE49-F238E27FC236}">
                <a16:creationId xmlns:a16="http://schemas.microsoft.com/office/drawing/2014/main" id="{02C2BB38-A6CB-64D1-EA26-C01D0631D320}"/>
              </a:ext>
            </a:extLst>
          </p:cNvPr>
          <p:cNvSpPr/>
          <p:nvPr/>
        </p:nvSpPr>
        <p:spPr>
          <a:xfrm>
            <a:off x="7677159" y="4931229"/>
            <a:ext cx="819142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443E8941-4262-426D-99FB-4A71ACA4703F}"/>
              </a:ext>
            </a:extLst>
          </p:cNvPr>
          <p:cNvSpPr/>
          <p:nvPr/>
        </p:nvSpPr>
        <p:spPr>
          <a:xfrm>
            <a:off x="8896359" y="4931229"/>
            <a:ext cx="419091" cy="1011884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Trapezoid 18">
            <a:extLst>
              <a:ext uri="{FF2B5EF4-FFF2-40B4-BE49-F238E27FC236}">
                <a16:creationId xmlns:a16="http://schemas.microsoft.com/office/drawing/2014/main" id="{4464C65D-F9A2-E312-DE50-9E6EA6E9E78A}"/>
              </a:ext>
            </a:extLst>
          </p:cNvPr>
          <p:cNvSpPr/>
          <p:nvPr/>
        </p:nvSpPr>
        <p:spPr>
          <a:xfrm>
            <a:off x="9944109" y="3988255"/>
            <a:ext cx="819142" cy="1962149"/>
          </a:xfrm>
          <a:prstGeom prst="trapezoid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80B375E-EA1E-0879-0C26-B863EE1508DA}"/>
              </a:ext>
            </a:extLst>
          </p:cNvPr>
          <p:cNvSpPr/>
          <p:nvPr/>
        </p:nvSpPr>
        <p:spPr>
          <a:xfrm>
            <a:off x="6681773" y="863193"/>
            <a:ext cx="2357446" cy="1165632"/>
          </a:xfrm>
          <a:prstGeom prst="borderCallout1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 of Building a BMS Integration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BD50D0F5-7D9D-642E-640B-6C64EA083CBE}"/>
              </a:ext>
            </a:extLst>
          </p:cNvPr>
          <p:cNvSpPr/>
          <p:nvPr/>
        </p:nvSpPr>
        <p:spPr>
          <a:xfrm>
            <a:off x="6681108" y="2688771"/>
            <a:ext cx="2615298" cy="1660442"/>
          </a:xfrm>
          <a:prstGeom prst="borderCallout1">
            <a:avLst>
              <a:gd name="adj1" fmla="val 108758"/>
              <a:gd name="adj2" fmla="val 62689"/>
              <a:gd name="adj3" fmla="val 179529"/>
              <a:gd name="adj4" fmla="val 9325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Costs of Changing Pricing Model + Cost of Up-Selling existing customers to Maximize Revenue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675DEA6-DFD3-69EC-42BE-AF93F86BCCCE}"/>
              </a:ext>
            </a:extLst>
          </p:cNvPr>
          <p:cNvSpPr/>
          <p:nvPr/>
        </p:nvSpPr>
        <p:spPr>
          <a:xfrm>
            <a:off x="6791325" y="3429000"/>
            <a:ext cx="4724400" cy="2847975"/>
          </a:xfrm>
          <a:custGeom>
            <a:avLst/>
            <a:gdLst>
              <a:gd name="connsiteX0" fmla="*/ 0 w 4724400"/>
              <a:gd name="connsiteY0" fmla="*/ 2847975 h 2847975"/>
              <a:gd name="connsiteX1" fmla="*/ 666750 w 4724400"/>
              <a:gd name="connsiteY1" fmla="*/ 2152650 h 2847975"/>
              <a:gd name="connsiteX2" fmla="*/ 1076325 w 4724400"/>
              <a:gd name="connsiteY2" fmla="*/ 1838325 h 2847975"/>
              <a:gd name="connsiteX3" fmla="*/ 1800225 w 4724400"/>
              <a:gd name="connsiteY3" fmla="*/ 1428750 h 2847975"/>
              <a:gd name="connsiteX4" fmla="*/ 2190750 w 4724400"/>
              <a:gd name="connsiteY4" fmla="*/ 1371600 h 2847975"/>
              <a:gd name="connsiteX5" fmla="*/ 2809875 w 4724400"/>
              <a:gd name="connsiteY5" fmla="*/ 828675 h 2847975"/>
              <a:gd name="connsiteX6" fmla="*/ 3352800 w 4724400"/>
              <a:gd name="connsiteY6" fmla="*/ 685800 h 2847975"/>
              <a:gd name="connsiteX7" fmla="*/ 4724400 w 4724400"/>
              <a:gd name="connsiteY7" fmla="*/ 0 h 284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24400" h="2847975">
                <a:moveTo>
                  <a:pt x="0" y="2847975"/>
                </a:moveTo>
                <a:cubicBezTo>
                  <a:pt x="243681" y="2584450"/>
                  <a:pt x="487363" y="2320925"/>
                  <a:pt x="666750" y="2152650"/>
                </a:cubicBezTo>
                <a:cubicBezTo>
                  <a:pt x="846138" y="1984375"/>
                  <a:pt x="887413" y="1958975"/>
                  <a:pt x="1076325" y="1838325"/>
                </a:cubicBezTo>
                <a:cubicBezTo>
                  <a:pt x="1265237" y="1717675"/>
                  <a:pt x="1614488" y="1506537"/>
                  <a:pt x="1800225" y="1428750"/>
                </a:cubicBezTo>
                <a:cubicBezTo>
                  <a:pt x="1985962" y="1350963"/>
                  <a:pt x="2022475" y="1471612"/>
                  <a:pt x="2190750" y="1371600"/>
                </a:cubicBezTo>
                <a:cubicBezTo>
                  <a:pt x="2359025" y="1271587"/>
                  <a:pt x="2616200" y="942975"/>
                  <a:pt x="2809875" y="828675"/>
                </a:cubicBezTo>
                <a:cubicBezTo>
                  <a:pt x="3003550" y="714375"/>
                  <a:pt x="3033713" y="823912"/>
                  <a:pt x="3352800" y="685800"/>
                </a:cubicBezTo>
                <a:cubicBezTo>
                  <a:pt x="3671887" y="547688"/>
                  <a:pt x="4198143" y="273844"/>
                  <a:pt x="4724400" y="0"/>
                </a:cubicBezTo>
              </a:path>
            </a:pathLst>
          </a:cu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F60DE1-40E0-60A0-ADFD-D28AC6CB07EC}"/>
              </a:ext>
            </a:extLst>
          </p:cNvPr>
          <p:cNvSpPr txBox="1"/>
          <p:nvPr/>
        </p:nvSpPr>
        <p:spPr>
          <a:xfrm>
            <a:off x="11049000" y="30861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F0"/>
                </a:solidFill>
              </a:rPr>
              <a:t>Revenue</a:t>
            </a: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028C988A-D940-B531-7CAD-2544D28F3CBB}"/>
              </a:ext>
            </a:extLst>
          </p:cNvPr>
          <p:cNvSpPr/>
          <p:nvPr/>
        </p:nvSpPr>
        <p:spPr>
          <a:xfrm>
            <a:off x="5143500" y="5105399"/>
            <a:ext cx="1433510" cy="698231"/>
          </a:xfrm>
          <a:prstGeom prst="borderCallout1">
            <a:avLst>
              <a:gd name="adj1" fmla="val 108758"/>
              <a:gd name="adj2" fmla="val 62689"/>
              <a:gd name="adj3" fmla="val 161802"/>
              <a:gd name="adj4" fmla="val 10877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Charging</a:t>
            </a:r>
          </a:p>
        </p:txBody>
      </p:sp>
      <p:sp>
        <p:nvSpPr>
          <p:cNvPr id="26" name="Callout: Line 25">
            <a:extLst>
              <a:ext uri="{FF2B5EF4-FFF2-40B4-BE49-F238E27FC236}">
                <a16:creationId xmlns:a16="http://schemas.microsoft.com/office/drawing/2014/main" id="{5E54E362-940D-A3A8-8AB6-3C55252DADB7}"/>
              </a:ext>
            </a:extLst>
          </p:cNvPr>
          <p:cNvSpPr/>
          <p:nvPr/>
        </p:nvSpPr>
        <p:spPr>
          <a:xfrm>
            <a:off x="676275" y="2308643"/>
            <a:ext cx="1433510" cy="1556558"/>
          </a:xfrm>
          <a:prstGeom prst="borderCallout1">
            <a:avLst>
              <a:gd name="adj1" fmla="val 108758"/>
              <a:gd name="adj2" fmla="val 62689"/>
              <a:gd name="adj3" fmla="val 243706"/>
              <a:gd name="adj4" fmla="val -2155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ysClr val="windowText" lastClr="000000"/>
                </a:solidFill>
              </a:rPr>
              <a:t>Start using the built-in Billing Provider</a:t>
            </a: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28DF5439-F128-5179-6C12-3C8E0314DC54}"/>
              </a:ext>
            </a:extLst>
          </p:cNvPr>
          <p:cNvSpPr/>
          <p:nvPr/>
        </p:nvSpPr>
        <p:spPr>
          <a:xfrm rot="16200000">
            <a:off x="2244210" y="3639666"/>
            <a:ext cx="369331" cy="4248151"/>
          </a:xfrm>
          <a:prstGeom prst="rightBrace">
            <a:avLst>
              <a:gd name="adj1" fmla="val 8333"/>
              <a:gd name="adj2" fmla="val 4974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8AF7D9-CAD0-7936-59E3-B4243817A2CC}"/>
              </a:ext>
            </a:extLst>
          </p:cNvPr>
          <p:cNvSpPr txBox="1"/>
          <p:nvPr/>
        </p:nvSpPr>
        <p:spPr>
          <a:xfrm>
            <a:off x="1458704" y="4378747"/>
            <a:ext cx="3074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Maximize this time before</a:t>
            </a:r>
          </a:p>
          <a:p>
            <a:r>
              <a:rPr lang="en-NZ" dirty="0"/>
              <a:t>installing an integration</a:t>
            </a:r>
          </a:p>
          <a:p>
            <a:r>
              <a:rPr lang="en-NZ" dirty="0"/>
              <a:t>with another Billing provider</a:t>
            </a:r>
          </a:p>
          <a:p>
            <a:r>
              <a:rPr lang="en-NZ" dirty="0"/>
              <a:t>(e.g. </a:t>
            </a:r>
            <a:r>
              <a:rPr lang="en-NZ" dirty="0" err="1"/>
              <a:t>Chargebee</a:t>
            </a:r>
            <a:r>
              <a:rPr lang="en-NZ" dirty="0"/>
              <a:t>), ~1-2 years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4588A5-325A-7343-6990-8D3AB9FEA8E6}"/>
              </a:ext>
            </a:extLst>
          </p:cNvPr>
          <p:cNvSpPr/>
          <p:nvPr/>
        </p:nvSpPr>
        <p:spPr>
          <a:xfrm>
            <a:off x="6705579" y="5943114"/>
            <a:ext cx="4920363" cy="31607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9731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A54082-1A7E-53BD-C457-310B01AC3EB6}"/>
              </a:ext>
            </a:extLst>
          </p:cNvPr>
          <p:cNvSpPr txBox="1"/>
          <p:nvPr/>
        </p:nvSpPr>
        <p:spPr>
          <a:xfrm>
            <a:off x="120033" y="113302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Billing Providers - Flows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2B02C4-1C3F-BA1D-C7DB-F6E51D910663}"/>
              </a:ext>
            </a:extLst>
          </p:cNvPr>
          <p:cNvSpPr/>
          <p:nvPr/>
        </p:nvSpPr>
        <p:spPr>
          <a:xfrm>
            <a:off x="2809375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5376D24-9E41-BD73-B6FE-69F2268E2B3C}"/>
              </a:ext>
            </a:extLst>
          </p:cNvPr>
          <p:cNvSpPr/>
          <p:nvPr/>
        </p:nvSpPr>
        <p:spPr>
          <a:xfrm>
            <a:off x="2333376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CD5CA3-24EC-AD6C-0E23-ED66FF136D2F}"/>
              </a:ext>
            </a:extLst>
          </p:cNvPr>
          <p:cNvSpPr/>
          <p:nvPr/>
        </p:nvSpPr>
        <p:spPr>
          <a:xfrm>
            <a:off x="1354964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158320-0525-85D2-1422-9C5B89CE1360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382912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AED8273-E96D-09F0-63E9-E5332A1AFE27}"/>
              </a:ext>
            </a:extLst>
          </p:cNvPr>
          <p:cNvSpPr/>
          <p:nvPr/>
        </p:nvSpPr>
        <p:spPr>
          <a:xfrm>
            <a:off x="198522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B793EF-248D-35F1-3BFA-14EEF0A7D480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>
            <a:off x="2087479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72E62B-DF93-38C2-9188-1BD7963E81D7}"/>
              </a:ext>
            </a:extLst>
          </p:cNvPr>
          <p:cNvSpPr/>
          <p:nvPr/>
        </p:nvSpPr>
        <p:spPr>
          <a:xfrm>
            <a:off x="1354964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04B2FE-ADCC-05FA-E144-4913BEB1C28A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142328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05875A9-F733-19DF-5C49-E4E39B5C38C3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>
            <a:off x="2929691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FDE309-519C-340B-B377-EC6EAEA87F40}"/>
              </a:ext>
            </a:extLst>
          </p:cNvPr>
          <p:cNvSpPr txBox="1"/>
          <p:nvPr/>
        </p:nvSpPr>
        <p:spPr>
          <a:xfrm>
            <a:off x="1438027" y="667307"/>
            <a:ext cx="3079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SimpleBillingProvider</a:t>
            </a:r>
            <a:endParaRPr lang="en-NZ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A51108-A2A6-5407-07A6-E0202E0C7892}"/>
              </a:ext>
            </a:extLst>
          </p:cNvPr>
          <p:cNvSpPr txBox="1"/>
          <p:nvPr/>
        </p:nvSpPr>
        <p:spPr>
          <a:xfrm>
            <a:off x="1373822" y="3442286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D21344-5684-D9B9-387E-25119A34B777}"/>
              </a:ext>
            </a:extLst>
          </p:cNvPr>
          <p:cNvSpPr txBox="1"/>
          <p:nvPr/>
        </p:nvSpPr>
        <p:spPr>
          <a:xfrm>
            <a:off x="2621931" y="3450912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CFBD0D2-1E81-8A9D-0CA2-4E24FC84BD26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2142328" y="3364292"/>
            <a:ext cx="1094905" cy="731606"/>
          </a:xfrm>
          <a:prstGeom prst="straightConnector1">
            <a:avLst/>
          </a:prstGeom>
          <a:ln w="38100">
            <a:solidFill>
              <a:schemeClr val="accent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2">
            <a:extLst>
              <a:ext uri="{FF2B5EF4-FFF2-40B4-BE49-F238E27FC236}">
                <a16:creationId xmlns:a16="http://schemas.microsoft.com/office/drawing/2014/main" id="{AE4E2129-07EE-D55B-BB6C-E155B8CD0FD6}"/>
              </a:ext>
            </a:extLst>
          </p:cNvPr>
          <p:cNvCxnSpPr>
            <a:cxnSpLocks/>
            <a:stCxn id="16" idx="2"/>
            <a:endCxn id="16" idx="1"/>
          </p:cNvCxnSpPr>
          <p:nvPr/>
        </p:nvCxnSpPr>
        <p:spPr>
          <a:xfrm rot="5400000" flipH="1">
            <a:off x="1633229" y="2855194"/>
            <a:ext cx="230833" cy="787364"/>
          </a:xfrm>
          <a:prstGeom prst="curvedConnector4">
            <a:avLst>
              <a:gd name="adj1" fmla="val -242370"/>
              <a:gd name="adj2" fmla="val 129034"/>
            </a:avLst>
          </a:prstGeom>
          <a:ln w="38100">
            <a:solidFill>
              <a:schemeClr val="accent6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FF281B3D-9E34-5ECD-9454-D7E91D9079F7}"/>
              </a:ext>
            </a:extLst>
          </p:cNvPr>
          <p:cNvSpPr/>
          <p:nvPr/>
        </p:nvSpPr>
        <p:spPr>
          <a:xfrm>
            <a:off x="8545680" y="1040729"/>
            <a:ext cx="240632" cy="24063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CD381CF-C69D-B326-2DD0-E044DF58359B}"/>
              </a:ext>
            </a:extLst>
          </p:cNvPr>
          <p:cNvSpPr/>
          <p:nvPr/>
        </p:nvSpPr>
        <p:spPr>
          <a:xfrm>
            <a:off x="8069681" y="1428368"/>
            <a:ext cx="1192630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Organization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3ECC2E4-C618-96A2-3946-A49DA7B5E9C5}"/>
              </a:ext>
            </a:extLst>
          </p:cNvPr>
          <p:cNvSpPr/>
          <p:nvPr/>
        </p:nvSpPr>
        <p:spPr>
          <a:xfrm>
            <a:off x="7091269" y="2196231"/>
            <a:ext cx="1574727" cy="4616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Subscription</a:t>
            </a:r>
          </a:p>
          <a:p>
            <a:pPr algn="ctr"/>
            <a:r>
              <a:rPr lang="en-NZ" sz="1200" dirty="0"/>
              <a:t>Created</a:t>
            </a:r>
          </a:p>
        </p:txBody>
      </p:sp>
      <p:cxnSp>
        <p:nvCxnSpPr>
          <p:cNvPr id="50" name="Straight Arrow Connector 7">
            <a:extLst>
              <a:ext uri="{FF2B5EF4-FFF2-40B4-BE49-F238E27FC236}">
                <a16:creationId xmlns:a16="http://schemas.microsoft.com/office/drawing/2014/main" id="{BEB02D7B-6506-AA3B-2AAD-A459C95BD2E0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 rot="5400000">
            <a:off x="8119217" y="1649451"/>
            <a:ext cx="306197" cy="787363"/>
          </a:xfrm>
          <a:prstGeom prst="curvedConnector3">
            <a:avLst>
              <a:gd name="adj1" fmla="val 50000"/>
            </a:avLst>
          </a:prstGeom>
          <a:ln w="3810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FA35FC0-585D-3874-2B45-CE59FF3FB643}"/>
              </a:ext>
            </a:extLst>
          </p:cNvPr>
          <p:cNvSpPr/>
          <p:nvPr/>
        </p:nvSpPr>
        <p:spPr>
          <a:xfrm>
            <a:off x="5934827" y="1431439"/>
            <a:ext cx="1888957" cy="46166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 </a:t>
            </a:r>
            <a:r>
              <a:rPr lang="en-NZ" sz="1000" dirty="0"/>
              <a:t>All Members with ‘</a:t>
            </a:r>
            <a:r>
              <a:rPr lang="en-NZ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PaidTrial</a:t>
            </a:r>
            <a:r>
              <a:rPr lang="en-NZ" sz="1000" dirty="0"/>
              <a:t>’ features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0BE1F11-4FF0-4B2A-E6B0-5B1EC498E213}"/>
              </a:ext>
            </a:extLst>
          </p:cNvPr>
          <p:cNvCxnSpPr>
            <a:cxnSpLocks/>
            <a:stCxn id="48" idx="1"/>
            <a:endCxn id="51" idx="3"/>
          </p:cNvCxnSpPr>
          <p:nvPr/>
        </p:nvCxnSpPr>
        <p:spPr>
          <a:xfrm flipH="1">
            <a:off x="7823784" y="1659201"/>
            <a:ext cx="245897" cy="30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245D528-C96D-DC20-0A72-896467123972}"/>
              </a:ext>
            </a:extLst>
          </p:cNvPr>
          <p:cNvSpPr/>
          <p:nvPr/>
        </p:nvSpPr>
        <p:spPr>
          <a:xfrm>
            <a:off x="7091269" y="2902625"/>
            <a:ext cx="1574727" cy="461667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/>
              <a:t>Setup:</a:t>
            </a:r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buyer = </a:t>
            </a: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org_creator</a:t>
            </a:r>
            <a:endParaRPr lang="en-NZ" sz="800" dirty="0"/>
          </a:p>
          <a:p>
            <a:r>
              <a:rPr lang="en-NZ" sz="800" dirty="0">
                <a:latin typeface="Courier New" panose="02070309020205020404" pitchFamily="49" charset="0"/>
                <a:cs typeface="Courier New" panose="02070309020205020404" pitchFamily="49" charset="0"/>
              </a:rPr>
              <a:t>Tier = ‘Standard’</a:t>
            </a:r>
            <a:endParaRPr lang="en-NZ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4C935F9-E46D-873F-D540-45241163EAE4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>
            <a:off x="7878633" y="2657898"/>
            <a:ext cx="0" cy="2447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ED6040-C68A-41BA-7962-25395FF710E8}"/>
              </a:ext>
            </a:extLst>
          </p:cNvPr>
          <p:cNvCxnSpPr>
            <a:cxnSpLocks/>
            <a:stCxn id="47" idx="4"/>
            <a:endCxn id="48" idx="0"/>
          </p:cNvCxnSpPr>
          <p:nvPr/>
        </p:nvCxnSpPr>
        <p:spPr>
          <a:xfrm>
            <a:off x="8665996" y="1281361"/>
            <a:ext cx="0" cy="1470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4120301-1643-2508-5E78-2459572C5362}"/>
              </a:ext>
            </a:extLst>
          </p:cNvPr>
          <p:cNvSpPr/>
          <p:nvPr/>
        </p:nvSpPr>
        <p:spPr>
          <a:xfrm>
            <a:off x="623471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`Professional`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93F442-4A2D-EEED-FDD0-392A8D5D5744}"/>
              </a:ext>
            </a:extLst>
          </p:cNvPr>
          <p:cNvSpPr txBox="1"/>
          <p:nvPr/>
        </p:nvSpPr>
        <p:spPr>
          <a:xfrm>
            <a:off x="7174332" y="667307"/>
            <a:ext cx="3217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ACustomBillingProvider</a:t>
            </a:r>
            <a:endParaRPr lang="en-NZ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434ABF1D-7C56-4C22-7DEF-E08357A320B1}"/>
              </a:ext>
            </a:extLst>
          </p:cNvPr>
          <p:cNvSpPr/>
          <p:nvPr/>
        </p:nvSpPr>
        <p:spPr>
          <a:xfrm>
            <a:off x="8212452" y="4105536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2D1E8D-1B12-56BA-CB21-97DD8A3A7C6E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flipH="1">
            <a:off x="6879305" y="3364292"/>
            <a:ext cx="999328" cy="741244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1FFAD4-CC4B-D014-2215-E41C717F721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>
            <a:off x="7878633" y="3364292"/>
            <a:ext cx="978412" cy="74124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97E9B7-22F6-3C31-C2DE-00E854C6C241}"/>
              </a:ext>
            </a:extLst>
          </p:cNvPr>
          <p:cNvSpPr txBox="1"/>
          <p:nvPr/>
        </p:nvSpPr>
        <p:spPr>
          <a:xfrm>
            <a:off x="6805161" y="3444361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185E0DB-EB22-9D13-AE14-F4A8DCE2DC61}"/>
              </a:ext>
            </a:extLst>
          </p:cNvPr>
          <p:cNvSpPr txBox="1"/>
          <p:nvPr/>
        </p:nvSpPr>
        <p:spPr>
          <a:xfrm>
            <a:off x="8367839" y="3442286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5BBE9B03-28A1-0A48-50E7-28488850F68D}"/>
              </a:ext>
            </a:extLst>
          </p:cNvPr>
          <p:cNvCxnSpPr>
            <a:cxnSpLocks/>
            <a:stCxn id="56" idx="1"/>
            <a:endCxn id="53" idx="1"/>
          </p:cNvCxnSpPr>
          <p:nvPr/>
        </p:nvCxnSpPr>
        <p:spPr>
          <a:xfrm rot="10800000" flipH="1">
            <a:off x="6234711" y="3133460"/>
            <a:ext cx="856557" cy="1132973"/>
          </a:xfrm>
          <a:prstGeom prst="curvedConnector3">
            <a:avLst>
              <a:gd name="adj1" fmla="val -266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3638881-D158-09D5-B956-7DB717708F83}"/>
              </a:ext>
            </a:extLst>
          </p:cNvPr>
          <p:cNvSpPr/>
          <p:nvPr/>
        </p:nvSpPr>
        <p:spPr>
          <a:xfrm>
            <a:off x="6234712" y="5192231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`Enterprise`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403CD4-1314-145B-C5B1-0D63024AE31A}"/>
              </a:ext>
            </a:extLst>
          </p:cNvPr>
          <p:cNvCxnSpPr>
            <a:cxnSpLocks/>
            <a:stCxn id="56" idx="2"/>
            <a:endCxn id="65" idx="0"/>
          </p:cNvCxnSpPr>
          <p:nvPr/>
        </p:nvCxnSpPr>
        <p:spPr>
          <a:xfrm>
            <a:off x="6879305" y="4427328"/>
            <a:ext cx="0" cy="764903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826FE2C-5A46-4423-ECAF-25BEA8B34B68}"/>
              </a:ext>
            </a:extLst>
          </p:cNvPr>
          <p:cNvSpPr txBox="1"/>
          <p:nvPr/>
        </p:nvSpPr>
        <p:spPr>
          <a:xfrm>
            <a:off x="6229338" y="456720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3A6102C-C091-7971-46B4-DA6C6CC8D3C0}"/>
              </a:ext>
            </a:extLst>
          </p:cNvPr>
          <p:cNvSpPr txBox="1"/>
          <p:nvPr/>
        </p:nvSpPr>
        <p:spPr>
          <a:xfrm>
            <a:off x="7521803" y="4335824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A4F3530-CEE9-79FB-613C-72C6083D9C59}"/>
              </a:ext>
            </a:extLst>
          </p:cNvPr>
          <p:cNvCxnSpPr>
            <a:cxnSpLocks/>
            <a:stCxn id="58" idx="1"/>
            <a:endCxn id="56" idx="3"/>
          </p:cNvCxnSpPr>
          <p:nvPr/>
        </p:nvCxnSpPr>
        <p:spPr>
          <a:xfrm flipH="1">
            <a:off x="7523898" y="4266432"/>
            <a:ext cx="688554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42">
            <a:extLst>
              <a:ext uri="{FF2B5EF4-FFF2-40B4-BE49-F238E27FC236}">
                <a16:creationId xmlns:a16="http://schemas.microsoft.com/office/drawing/2014/main" id="{A2215880-BB2D-0878-454E-8472781B1CB7}"/>
              </a:ext>
            </a:extLst>
          </p:cNvPr>
          <p:cNvCxnSpPr>
            <a:cxnSpLocks/>
            <a:stCxn id="65" idx="1"/>
            <a:endCxn id="56" idx="1"/>
          </p:cNvCxnSpPr>
          <p:nvPr/>
        </p:nvCxnSpPr>
        <p:spPr>
          <a:xfrm rot="10800000">
            <a:off x="6234712" y="4266433"/>
            <a:ext cx="12700" cy="1086695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E0D4710-72F2-F3CC-E2EE-C2E86DB11CB1}"/>
              </a:ext>
            </a:extLst>
          </p:cNvPr>
          <p:cNvSpPr txBox="1"/>
          <p:nvPr/>
        </p:nvSpPr>
        <p:spPr>
          <a:xfrm>
            <a:off x="5177457" y="456720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38C0943-4DAC-7407-DFDA-FA2D2413A8CA}"/>
              </a:ext>
            </a:extLst>
          </p:cNvPr>
          <p:cNvSpPr txBox="1"/>
          <p:nvPr/>
        </p:nvSpPr>
        <p:spPr>
          <a:xfrm>
            <a:off x="5893579" y="2928942"/>
            <a:ext cx="9012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1"/>
                </a:solidFill>
              </a:rPr>
              <a:t>Downgrade</a:t>
            </a:r>
          </a:p>
          <a:p>
            <a:r>
              <a:rPr lang="en-NZ" sz="1100" dirty="0">
                <a:solidFill>
                  <a:schemeClr val="accent1"/>
                </a:solidFill>
              </a:rPr>
              <a:t>Plan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1F2634-E968-2B35-A92D-3FC5FADC7D54}"/>
              </a:ext>
            </a:extLst>
          </p:cNvPr>
          <p:cNvCxnSpPr>
            <a:cxnSpLocks/>
            <a:stCxn id="58" idx="3"/>
            <a:endCxn id="53" idx="3"/>
          </p:cNvCxnSpPr>
          <p:nvPr/>
        </p:nvCxnSpPr>
        <p:spPr>
          <a:xfrm flipH="1" flipV="1">
            <a:off x="8665996" y="3133459"/>
            <a:ext cx="835642" cy="1132973"/>
          </a:xfrm>
          <a:prstGeom prst="curvedConnector3">
            <a:avLst>
              <a:gd name="adj1" fmla="val -27356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61F6EA-2070-9403-CDEB-42827DA30BC0}"/>
              </a:ext>
            </a:extLst>
          </p:cNvPr>
          <p:cNvSpPr txBox="1"/>
          <p:nvPr/>
        </p:nvSpPr>
        <p:spPr>
          <a:xfrm>
            <a:off x="9023686" y="3502512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5" name="Straight Arrow Connector 80">
            <a:extLst>
              <a:ext uri="{FF2B5EF4-FFF2-40B4-BE49-F238E27FC236}">
                <a16:creationId xmlns:a16="http://schemas.microsoft.com/office/drawing/2014/main" id="{F89450F8-933F-6BCD-35F5-EC717E6CA990}"/>
              </a:ext>
            </a:extLst>
          </p:cNvPr>
          <p:cNvCxnSpPr>
            <a:cxnSpLocks/>
            <a:stCxn id="58" idx="2"/>
            <a:endCxn id="65" idx="3"/>
          </p:cNvCxnSpPr>
          <p:nvPr/>
        </p:nvCxnSpPr>
        <p:spPr>
          <a:xfrm rot="5400000">
            <a:off x="7727573" y="4223654"/>
            <a:ext cx="925799" cy="1333147"/>
          </a:xfrm>
          <a:prstGeom prst="curvedConnector2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4FFECC7-134E-81A8-0D17-D3508BA7ED05}"/>
              </a:ext>
            </a:extLst>
          </p:cNvPr>
          <p:cNvSpPr txBox="1"/>
          <p:nvPr/>
        </p:nvSpPr>
        <p:spPr>
          <a:xfrm>
            <a:off x="7946732" y="4712163"/>
            <a:ext cx="7136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854FC53-C1E8-B29C-26BA-70DEB29C1043}"/>
              </a:ext>
            </a:extLst>
          </p:cNvPr>
          <p:cNvCxnSpPr>
            <a:cxnSpLocks/>
            <a:stCxn id="65" idx="2"/>
            <a:endCxn id="58" idx="2"/>
          </p:cNvCxnSpPr>
          <p:nvPr/>
        </p:nvCxnSpPr>
        <p:spPr>
          <a:xfrm rot="5400000" flipH="1" flipV="1">
            <a:off x="7324827" y="3981806"/>
            <a:ext cx="1086695" cy="1977740"/>
          </a:xfrm>
          <a:prstGeom prst="curvedConnector3">
            <a:avLst>
              <a:gd name="adj1" fmla="val -21036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192E386D-C1F1-9E17-F05F-EC6DF7FA886B}"/>
              </a:ext>
            </a:extLst>
          </p:cNvPr>
          <p:cNvSpPr txBox="1"/>
          <p:nvPr/>
        </p:nvSpPr>
        <p:spPr>
          <a:xfrm>
            <a:off x="8799005" y="4629690"/>
            <a:ext cx="6142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Z" sz="1100" dirty="0">
                <a:solidFill>
                  <a:schemeClr val="accent2"/>
                </a:solidFill>
              </a:rPr>
              <a:t>Cancel</a:t>
            </a:r>
          </a:p>
          <a:p>
            <a:pPr algn="r"/>
            <a:r>
              <a:rPr lang="en-NZ" sz="1100" dirty="0">
                <a:solidFill>
                  <a:schemeClr val="accent2"/>
                </a:solidFill>
              </a:rPr>
              <a:t>Plan</a:t>
            </a:r>
          </a:p>
        </p:txBody>
      </p:sp>
      <p:cxnSp>
        <p:nvCxnSpPr>
          <p:cNvPr id="93" name="Straight Arrow Connector 88">
            <a:extLst>
              <a:ext uri="{FF2B5EF4-FFF2-40B4-BE49-F238E27FC236}">
                <a16:creationId xmlns:a16="http://schemas.microsoft.com/office/drawing/2014/main" id="{12AB8F65-A82F-32E4-1B6E-DF3FE3DA3C9C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7868175" y="3438458"/>
            <a:ext cx="12700" cy="1977740"/>
          </a:xfrm>
          <a:prstGeom prst="curvedConnector3">
            <a:avLst>
              <a:gd name="adj1" fmla="val 265263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Arc 98">
            <a:extLst>
              <a:ext uri="{FF2B5EF4-FFF2-40B4-BE49-F238E27FC236}">
                <a16:creationId xmlns:a16="http://schemas.microsoft.com/office/drawing/2014/main" id="{6B2A4248-4B39-587D-98B6-91D5C17E2FC7}"/>
              </a:ext>
            </a:extLst>
          </p:cNvPr>
          <p:cNvSpPr/>
          <p:nvPr/>
        </p:nvSpPr>
        <p:spPr>
          <a:xfrm>
            <a:off x="7234040" y="3933399"/>
            <a:ext cx="1265315" cy="227493"/>
          </a:xfrm>
          <a:prstGeom prst="arc">
            <a:avLst>
              <a:gd name="adj1" fmla="val 10855069"/>
              <a:gd name="adj2" fmla="val 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9B5C50C-8573-123C-E012-F30DC83F6222}"/>
              </a:ext>
            </a:extLst>
          </p:cNvPr>
          <p:cNvSpPr txBox="1"/>
          <p:nvPr/>
        </p:nvSpPr>
        <p:spPr>
          <a:xfrm>
            <a:off x="7373601" y="3739705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06" name="Straight Arrow Connector 88">
            <a:extLst>
              <a:ext uri="{FF2B5EF4-FFF2-40B4-BE49-F238E27FC236}">
                <a16:creationId xmlns:a16="http://schemas.microsoft.com/office/drawing/2014/main" id="{7FE19793-F6BD-1CA8-8B97-44FD7FDFD5C6}"/>
              </a:ext>
            </a:extLst>
          </p:cNvPr>
          <p:cNvCxnSpPr>
            <a:cxnSpLocks/>
            <a:stCxn id="65" idx="2"/>
            <a:endCxn id="58" idx="3"/>
          </p:cNvCxnSpPr>
          <p:nvPr/>
        </p:nvCxnSpPr>
        <p:spPr>
          <a:xfrm rot="5400000" flipH="1" flipV="1">
            <a:off x="7566675" y="3579061"/>
            <a:ext cx="1247591" cy="2622333"/>
          </a:xfrm>
          <a:prstGeom prst="curvedConnector4">
            <a:avLst>
              <a:gd name="adj1" fmla="val -33271"/>
              <a:gd name="adj2" fmla="val 10871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82090CC-25BA-3F50-9C0A-BDC223CBFFC2}"/>
              </a:ext>
            </a:extLst>
          </p:cNvPr>
          <p:cNvSpPr txBox="1"/>
          <p:nvPr/>
        </p:nvSpPr>
        <p:spPr>
          <a:xfrm rot="19924464">
            <a:off x="8637465" y="5483271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cxnSp>
        <p:nvCxnSpPr>
          <p:cNvPr id="111" name="Straight Arrow Connector 88">
            <a:extLst>
              <a:ext uri="{FF2B5EF4-FFF2-40B4-BE49-F238E27FC236}">
                <a16:creationId xmlns:a16="http://schemas.microsoft.com/office/drawing/2014/main" id="{B7F2295B-0C58-C1F8-91B8-124D548EA2B1}"/>
              </a:ext>
            </a:extLst>
          </p:cNvPr>
          <p:cNvCxnSpPr>
            <a:cxnSpLocks/>
            <a:stCxn id="53" idx="3"/>
            <a:endCxn id="58" idx="3"/>
          </p:cNvCxnSpPr>
          <p:nvPr/>
        </p:nvCxnSpPr>
        <p:spPr>
          <a:xfrm>
            <a:off x="8665996" y="3133459"/>
            <a:ext cx="835642" cy="1132973"/>
          </a:xfrm>
          <a:prstGeom prst="curvedConnector3">
            <a:avLst>
              <a:gd name="adj1" fmla="val 231741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4FF3DE2-1E12-60AC-2971-C0578C181AEB}"/>
              </a:ext>
            </a:extLst>
          </p:cNvPr>
          <p:cNvSpPr txBox="1"/>
          <p:nvPr/>
        </p:nvSpPr>
        <p:spPr>
          <a:xfrm rot="19985993">
            <a:off x="9625894" y="3830564"/>
            <a:ext cx="10406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>
                <a:solidFill>
                  <a:srgbClr val="FF0000"/>
                </a:solidFill>
              </a:rPr>
              <a:t>Force-Unsubscribe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CD88CC-C363-DCED-9C7E-F308F80540DF}"/>
              </a:ext>
            </a:extLst>
          </p:cNvPr>
          <p:cNvSpPr txBox="1"/>
          <p:nvPr/>
        </p:nvSpPr>
        <p:spPr>
          <a:xfrm>
            <a:off x="5420558" y="6051984"/>
            <a:ext cx="4682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Upgrade/Downgrade/Cancel are manual actions by the Buyer,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or by Administrator in BMS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Force-Unsubscribe when Administrator in BMS deletes subscription/plan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5162EAE6-3AF1-A0C2-A741-5D889DA9967B}"/>
              </a:ext>
            </a:extLst>
          </p:cNvPr>
          <p:cNvSpPr txBox="1"/>
          <p:nvPr/>
        </p:nvSpPr>
        <p:spPr>
          <a:xfrm>
            <a:off x="506303" y="6051984"/>
            <a:ext cx="327205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Upgrade/Cancel are manual actions by the Buyer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Force-Cancel is manual by Operator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1050" dirty="0"/>
              <a:t>Downgrade/Force-unsubscribe are not possible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9C61C8-51DC-D56A-399F-392F35DF9235}"/>
              </a:ext>
            </a:extLst>
          </p:cNvPr>
          <p:cNvSpPr/>
          <p:nvPr/>
        </p:nvSpPr>
        <p:spPr>
          <a:xfrm>
            <a:off x="2592640" y="4095898"/>
            <a:ext cx="1289186" cy="32179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dirty="0">
                <a:latin typeface="Courier New" panose="02070309020205020404" pitchFamily="49" charset="0"/>
                <a:cs typeface="Courier New" panose="02070309020205020404" pitchFamily="49" charset="0"/>
              </a:rPr>
              <a:t>Tier = `Unsubscribed`</a:t>
            </a:r>
          </a:p>
        </p:txBody>
      </p:sp>
      <p:cxnSp>
        <p:nvCxnSpPr>
          <p:cNvPr id="9" name="Straight Arrow Connector 80">
            <a:extLst>
              <a:ext uri="{FF2B5EF4-FFF2-40B4-BE49-F238E27FC236}">
                <a16:creationId xmlns:a16="http://schemas.microsoft.com/office/drawing/2014/main" id="{10223E34-1813-B903-A2D3-84B14A18343B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 flipV="1">
            <a:off x="2929691" y="3133459"/>
            <a:ext cx="952135" cy="1123335"/>
          </a:xfrm>
          <a:prstGeom prst="curvedConnector3">
            <a:avLst>
              <a:gd name="adj1" fmla="val -24009"/>
            </a:avLst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CB490A-F476-AF94-1931-F811204D4BFC}"/>
              </a:ext>
            </a:extLst>
          </p:cNvPr>
          <p:cNvSpPr txBox="1"/>
          <p:nvPr/>
        </p:nvSpPr>
        <p:spPr>
          <a:xfrm>
            <a:off x="3402843" y="3538165"/>
            <a:ext cx="7136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NZ" sz="1100" dirty="0">
                <a:solidFill>
                  <a:schemeClr val="accent6"/>
                </a:solidFill>
              </a:rPr>
              <a:t>Upgrade</a:t>
            </a:r>
          </a:p>
          <a:p>
            <a:pPr algn="r"/>
            <a:r>
              <a:rPr lang="en-NZ" sz="1100" dirty="0">
                <a:solidFill>
                  <a:schemeClr val="accent6"/>
                </a:solidFill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300855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BF9BA2FC-6EDF-BA0A-D14B-3A27C43A5FF6}"/>
              </a:ext>
            </a:extLst>
          </p:cNvPr>
          <p:cNvGrpSpPr/>
          <p:nvPr/>
        </p:nvGrpSpPr>
        <p:grpSpPr>
          <a:xfrm>
            <a:off x="6713220" y="3844566"/>
            <a:ext cx="4434839" cy="2594664"/>
            <a:chOff x="4046220" y="3844566"/>
            <a:chExt cx="4434839" cy="2594664"/>
          </a:xfrm>
        </p:grpSpPr>
        <p:sp>
          <p:nvSpPr>
            <p:cNvPr id="11" name="Flowchart: Sequential Access Storage 10">
              <a:extLst>
                <a:ext uri="{FF2B5EF4-FFF2-40B4-BE49-F238E27FC236}">
                  <a16:creationId xmlns:a16="http://schemas.microsoft.com/office/drawing/2014/main" id="{7F1999FD-AC88-D579-A8B3-00E749BF8918}"/>
                </a:ext>
              </a:extLst>
            </p:cNvPr>
            <p:cNvSpPr/>
            <p:nvPr/>
          </p:nvSpPr>
          <p:spPr>
            <a:xfrm>
              <a:off x="4046220" y="3844566"/>
              <a:ext cx="4434839" cy="2594664"/>
            </a:xfrm>
            <a:prstGeom prst="flowChartMagneticTape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Ins="0" rtlCol="0" anchor="ctr"/>
            <a:lstStyle/>
            <a:p>
              <a:pPr algn="r"/>
              <a:r>
                <a:rPr lang="en-NZ" dirty="0"/>
                <a:t>                      An XHR </a:t>
              </a:r>
            </a:p>
            <a:p>
              <a:pPr algn="r"/>
              <a:r>
                <a:rPr lang="en-NZ" dirty="0"/>
                <a:t>API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C031FB0-48C0-7375-E918-43D5635D9A12}"/>
                </a:ext>
              </a:extLst>
            </p:cNvPr>
            <p:cNvSpPr txBox="1"/>
            <p:nvPr/>
          </p:nvSpPr>
          <p:spPr>
            <a:xfrm>
              <a:off x="4821660" y="4629113"/>
              <a:ext cx="2106667" cy="143116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API URL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HTTP Request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An Error Map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4">
                      <a:lumMod val="50000"/>
                    </a:schemeClr>
                  </a:solidFill>
                </a:rPr>
                <a:t>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rgbClr val="C00000"/>
                  </a:solidFill>
                </a:rPr>
                <a:t>Unexpected HTTP Codes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NZ" sz="1100" dirty="0">
                  <a:solidFill>
                    <a:schemeClr val="accent6">
                      <a:lumMod val="50000"/>
                    </a:schemeClr>
                  </a:solidFill>
                </a:rPr>
                <a:t>Success Code</a:t>
              </a:r>
            </a:p>
            <a:p>
              <a:pPr marL="342900" indent="-342900">
                <a:buFont typeface="+mj-lt"/>
                <a:buAutoNum type="arabicPeriod"/>
              </a:pPr>
              <a:endParaRPr lang="en-NZ" sz="1200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A01FA9-E244-F46F-7233-307C1877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490" y="135843"/>
            <a:ext cx="10515600" cy="549275"/>
          </a:xfrm>
        </p:spPr>
        <p:txBody>
          <a:bodyPr>
            <a:normAutofit/>
          </a:bodyPr>
          <a:lstStyle/>
          <a:p>
            <a:r>
              <a:rPr lang="en-NZ" sz="3200" dirty="0"/>
              <a:t>JavaScript Actions</a:t>
            </a:r>
          </a:p>
        </p:txBody>
      </p:sp>
      <p:sp>
        <p:nvSpPr>
          <p:cNvPr id="3" name="Flowchart: Preparation 2">
            <a:extLst>
              <a:ext uri="{FF2B5EF4-FFF2-40B4-BE49-F238E27FC236}">
                <a16:creationId xmlns:a16="http://schemas.microsoft.com/office/drawing/2014/main" id="{B4ABB897-0098-E5DD-2C4C-AF2168CB98CE}"/>
              </a:ext>
            </a:extLst>
          </p:cNvPr>
          <p:cNvSpPr/>
          <p:nvPr/>
        </p:nvSpPr>
        <p:spPr>
          <a:xfrm>
            <a:off x="3910067" y="1582995"/>
            <a:ext cx="1849290" cy="1616206"/>
          </a:xfrm>
          <a:prstGeom prst="flowChartPreparation">
            <a:avLst/>
          </a:prstGeom>
          <a:noFill/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2000" dirty="0"/>
              <a:t>The </a:t>
            </a:r>
            <a:r>
              <a:rPr lang="en-NZ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CE5D0CBC-3495-13AD-FD14-4ACBDC49265D}"/>
              </a:ext>
            </a:extLst>
          </p:cNvPr>
          <p:cNvSpPr/>
          <p:nvPr/>
        </p:nvSpPr>
        <p:spPr>
          <a:xfrm>
            <a:off x="7108826" y="222251"/>
            <a:ext cx="3797300" cy="1729206"/>
          </a:xfrm>
          <a:prstGeom prst="cloud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 w="38100"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NZ" dirty="0"/>
              <a:t>Browser</a:t>
            </a:r>
          </a:p>
          <a:p>
            <a:r>
              <a:rPr lang="en-NZ" dirty="0"/>
              <a:t>Online</a:t>
            </a:r>
          </a:p>
          <a:p>
            <a:r>
              <a:rPr lang="en-NZ" dirty="0"/>
              <a:t>Status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A99940-4590-7AFD-DC81-CA3561247D6E}"/>
              </a:ext>
            </a:extLst>
          </p:cNvPr>
          <p:cNvGrpSpPr/>
          <p:nvPr/>
        </p:nvGrpSpPr>
        <p:grpSpPr>
          <a:xfrm>
            <a:off x="390490" y="1293962"/>
            <a:ext cx="2587924" cy="5083978"/>
            <a:chOff x="1535502" y="1682151"/>
            <a:chExt cx="2587924" cy="5083978"/>
          </a:xfrm>
        </p:grpSpPr>
        <p:sp>
          <p:nvSpPr>
            <p:cNvPr id="5" name="Flowchart: Document 4">
              <a:extLst>
                <a:ext uri="{FF2B5EF4-FFF2-40B4-BE49-F238E27FC236}">
                  <a16:creationId xmlns:a16="http://schemas.microsoft.com/office/drawing/2014/main" id="{9FA514A7-89A2-3816-34B9-6E7DC9ED86FC}"/>
                </a:ext>
              </a:extLst>
            </p:cNvPr>
            <p:cNvSpPr/>
            <p:nvPr/>
          </p:nvSpPr>
          <p:spPr>
            <a:xfrm>
              <a:off x="1535502" y="1682151"/>
              <a:ext cx="2587924" cy="5083978"/>
            </a:xfrm>
            <a:prstGeom prst="flowChartDocument">
              <a:avLst/>
            </a:prstGeom>
            <a:gradFill flip="none" rotWithShape="1">
              <a:gsLst>
                <a:gs pos="0">
                  <a:schemeClr val="accent3">
                    <a:shade val="30000"/>
                    <a:satMod val="115000"/>
                  </a:schemeClr>
                </a:gs>
                <a:gs pos="50000">
                  <a:schemeClr val="accent3">
                    <a:shade val="67500"/>
                    <a:satMod val="115000"/>
                  </a:schemeClr>
                </a:gs>
                <a:gs pos="100000">
                  <a:schemeClr val="accent3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400" dirty="0"/>
                <a:t>A Web Page</a:t>
              </a:r>
            </a:p>
            <a:p>
              <a:pPr algn="ctr"/>
              <a:r>
                <a:rPr lang="en-NZ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&lt;Form/&gt;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3A1922A-2CC2-FA3D-0A1A-E14E4580DE8F}"/>
                </a:ext>
              </a:extLst>
            </p:cNvPr>
            <p:cNvSpPr/>
            <p:nvPr/>
          </p:nvSpPr>
          <p:spPr>
            <a:xfrm>
              <a:off x="1630392" y="2645493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1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9E60EBC-1C76-7717-4D2C-7ED43EE302A5}"/>
                </a:ext>
              </a:extLst>
            </p:cNvPr>
            <p:cNvSpPr/>
            <p:nvPr/>
          </p:nvSpPr>
          <p:spPr>
            <a:xfrm>
              <a:off x="1765539" y="2852527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 Control 2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DD22EA5-94F1-D3DC-D3AE-C59CA30EB3BC}"/>
                </a:ext>
              </a:extLst>
            </p:cNvPr>
            <p:cNvSpPr/>
            <p:nvPr/>
          </p:nvSpPr>
          <p:spPr>
            <a:xfrm>
              <a:off x="1900686" y="3085440"/>
              <a:ext cx="2130725" cy="103229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A Control 3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FormControl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E9D7854-3200-4ABE-DBE2-FDBFFAC7D8CD}"/>
                </a:ext>
              </a:extLst>
            </p:cNvPr>
            <p:cNvSpPr/>
            <p:nvPr/>
          </p:nvSpPr>
          <p:spPr>
            <a:xfrm>
              <a:off x="1630391" y="4497300"/>
              <a:ext cx="2130725" cy="414068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A Submit Button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&lt;Submit/&gt;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0DF17A-F610-DEBD-BF67-47BDE388BCC0}"/>
                </a:ext>
              </a:extLst>
            </p:cNvPr>
            <p:cNvSpPr/>
            <p:nvPr/>
          </p:nvSpPr>
          <p:spPr>
            <a:xfrm>
              <a:off x="1630390" y="5070955"/>
              <a:ext cx="2130725" cy="666165"/>
            </a:xfrm>
            <a:prstGeom prst="roundRect">
              <a:avLst>
                <a:gd name="adj" fmla="val 0"/>
              </a:avLst>
            </a:prstGeom>
            <a:solidFill>
              <a:srgbClr val="E2544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An XHR Error</a:t>
              </a:r>
            </a:p>
            <a:p>
              <a:pPr algn="ctr"/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NZ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UnexpectedError</a:t>
              </a:r>
              <a:r>
                <a:rPr lang="en-NZ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/&gt;</a:t>
              </a: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6393874-D5F3-86B0-9906-CD54D7C78058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5759357" y="1086854"/>
            <a:ext cx="1361248" cy="1304244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DF0C936-EA53-44D0-9555-EB21817833BD}"/>
              </a:ext>
            </a:extLst>
          </p:cNvPr>
          <p:cNvSpPr txBox="1"/>
          <p:nvPr/>
        </p:nvSpPr>
        <p:spPr>
          <a:xfrm>
            <a:off x="7575635" y="4305947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«defines»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28CE7B-4E5E-814B-52F8-6D64A232B88A}"/>
              </a:ext>
            </a:extLst>
          </p:cNvPr>
          <p:cNvGrpSpPr/>
          <p:nvPr/>
        </p:nvGrpSpPr>
        <p:grpSpPr>
          <a:xfrm>
            <a:off x="8358526" y="418770"/>
            <a:ext cx="2101988" cy="1532686"/>
            <a:chOff x="8914151" y="365125"/>
            <a:chExt cx="2101988" cy="153268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6D90D2E-84BE-C88E-1A47-DAA74F316512}"/>
                </a:ext>
              </a:extLst>
            </p:cNvPr>
            <p:cNvSpPr/>
            <p:nvPr/>
          </p:nvSpPr>
          <p:spPr>
            <a:xfrm>
              <a:off x="9509125" y="955674"/>
              <a:ext cx="342738" cy="35500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D7D9A-7763-B2FC-9D93-52B461232A46}"/>
                </a:ext>
              </a:extLst>
            </p:cNvPr>
            <p:cNvSpPr/>
            <p:nvPr/>
          </p:nvSpPr>
          <p:spPr>
            <a:xfrm>
              <a:off x="9509125" y="600673"/>
              <a:ext cx="342738" cy="355001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FB9674-93EC-C5DC-D73F-885984CF95F8}"/>
                </a:ext>
              </a:extLst>
            </p:cNvPr>
            <p:cNvSpPr/>
            <p:nvPr/>
          </p:nvSpPr>
          <p:spPr>
            <a:xfrm>
              <a:off x="9509125" y="1293962"/>
              <a:ext cx="342738" cy="35500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17" name="Graphic 16" descr="Traffic light with solid fill">
              <a:extLst>
                <a:ext uri="{FF2B5EF4-FFF2-40B4-BE49-F238E27FC236}">
                  <a16:creationId xmlns:a16="http://schemas.microsoft.com/office/drawing/2014/main" id="{DE10B14F-58C0-1B99-516B-BBBD8E930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14151" y="365125"/>
              <a:ext cx="1532686" cy="15326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241B60-A703-33DF-653E-2754D0DF838C}"/>
                </a:ext>
              </a:extLst>
            </p:cNvPr>
            <p:cNvSpPr txBox="1"/>
            <p:nvPr/>
          </p:nvSpPr>
          <p:spPr>
            <a:xfrm>
              <a:off x="10179050" y="586342"/>
              <a:ext cx="837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offline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36766B2-36C3-8E12-BFE0-8A5E9192FD8D}"/>
                </a:ext>
              </a:extLst>
            </p:cNvPr>
            <p:cNvSpPr txBox="1"/>
            <p:nvPr/>
          </p:nvSpPr>
          <p:spPr>
            <a:xfrm>
              <a:off x="10179050" y="1255945"/>
              <a:ext cx="8034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online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62E202-E2F4-4660-AA35-6FAC06E85455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616104" y="1949616"/>
            <a:ext cx="6391372" cy="2366529"/>
          </a:xfrm>
          <a:prstGeom prst="curvedConnector2">
            <a:avLst/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FD31D58-30FE-4363-7678-88F7C9B8E894}"/>
              </a:ext>
            </a:extLst>
          </p:cNvPr>
          <p:cNvSpPr txBox="1"/>
          <p:nvPr/>
        </p:nvSpPr>
        <p:spPr>
          <a:xfrm>
            <a:off x="8953500" y="2157968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 ‘offline’»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714068-7957-007D-B436-519BF99D08A9}"/>
              </a:ext>
            </a:extLst>
          </p:cNvPr>
          <p:cNvSpPr txBox="1"/>
          <p:nvPr/>
        </p:nvSpPr>
        <p:spPr>
          <a:xfrm rot="20085785">
            <a:off x="5662073" y="956849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«listens-to»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A6B535-C553-80D4-E54A-915C5BC54378}"/>
              </a:ext>
            </a:extLst>
          </p:cNvPr>
          <p:cNvSpPr/>
          <p:nvPr/>
        </p:nvSpPr>
        <p:spPr>
          <a:xfrm>
            <a:off x="1017462" y="3330865"/>
            <a:ext cx="1730172" cy="325787"/>
          </a:xfrm>
          <a:prstGeom prst="roundRect">
            <a:avLst/>
          </a:prstGeom>
          <a:solidFill>
            <a:srgbClr val="ED918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>
                <a:solidFill>
                  <a:schemeClr val="tx1"/>
                </a:solidFill>
              </a:rPr>
              <a:t>A Validation Error</a:t>
            </a:r>
          </a:p>
          <a:p>
            <a:pPr algn="ctr"/>
            <a:r>
              <a:rPr lang="en-NZ" sz="10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&lt;Error/&gt;</a:t>
            </a:r>
          </a:p>
        </p:txBody>
      </p:sp>
      <p:cxnSp>
        <p:nvCxnSpPr>
          <p:cNvPr id="52" name="Straight Arrow Connector 31">
            <a:extLst>
              <a:ext uri="{FF2B5EF4-FFF2-40B4-BE49-F238E27FC236}">
                <a16:creationId xmlns:a16="http://schemas.microsoft.com/office/drawing/2014/main" id="{0FE45812-A270-B89F-1C49-6C2BF4F8BE35}"/>
              </a:ext>
            </a:extLst>
          </p:cNvPr>
          <p:cNvCxnSpPr>
            <a:cxnSpLocks/>
            <a:stCxn id="9" idx="3"/>
            <a:endCxn id="51" idx="3"/>
          </p:cNvCxnSpPr>
          <p:nvPr/>
        </p:nvCxnSpPr>
        <p:spPr>
          <a:xfrm flipV="1">
            <a:off x="2616104" y="3493759"/>
            <a:ext cx="131530" cy="822386"/>
          </a:xfrm>
          <a:prstGeom prst="curvedConnector3">
            <a:avLst>
              <a:gd name="adj1" fmla="val 540295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C1DC692-825E-1542-0B26-D07FAA8232F4}"/>
              </a:ext>
            </a:extLst>
          </p:cNvPr>
          <p:cNvSpPr txBox="1"/>
          <p:nvPr/>
        </p:nvSpPr>
        <p:spPr>
          <a:xfrm>
            <a:off x="3293083" y="366989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«disabled when»</a:t>
            </a:r>
          </a:p>
        </p:txBody>
      </p:sp>
      <p:cxnSp>
        <p:nvCxnSpPr>
          <p:cNvPr id="57" name="Straight Arrow Connector 31">
            <a:extLst>
              <a:ext uri="{FF2B5EF4-FFF2-40B4-BE49-F238E27FC236}">
                <a16:creationId xmlns:a16="http://schemas.microsoft.com/office/drawing/2014/main" id="{BC82E166-2E29-F594-0D52-034BD7C69A7E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2616104" y="4316145"/>
            <a:ext cx="4097116" cy="825753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4CF76F0-B0E5-863C-07A3-9CD44E0F42D7}"/>
              </a:ext>
            </a:extLst>
          </p:cNvPr>
          <p:cNvSpPr txBox="1"/>
          <p:nvPr/>
        </p:nvSpPr>
        <p:spPr>
          <a:xfrm>
            <a:off x="4724128" y="4305947"/>
            <a:ext cx="2050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«busy</a:t>
            </a:r>
          </a:p>
          <a:p>
            <a:r>
              <a:rPr lang="en-NZ" b="1" dirty="0"/>
              <a:t> &amp; disabled while»</a:t>
            </a:r>
          </a:p>
        </p:txBody>
      </p:sp>
      <p:cxnSp>
        <p:nvCxnSpPr>
          <p:cNvPr id="61" name="Straight Arrow Connector 31">
            <a:extLst>
              <a:ext uri="{FF2B5EF4-FFF2-40B4-BE49-F238E27FC236}">
                <a16:creationId xmlns:a16="http://schemas.microsoft.com/office/drawing/2014/main" id="{5A6A99A9-CC19-56EC-879B-8D9E53F1043C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2616103" y="5046454"/>
            <a:ext cx="4872557" cy="29824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C28A930-DD12-BF5C-1FDC-9685C7A9C805}"/>
              </a:ext>
            </a:extLst>
          </p:cNvPr>
          <p:cNvSpPr txBox="1"/>
          <p:nvPr/>
        </p:nvSpPr>
        <p:spPr>
          <a:xfrm>
            <a:off x="3393635" y="5377541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«displayed when ‘unexpected’»</a:t>
            </a:r>
          </a:p>
        </p:txBody>
      </p:sp>
      <p:cxnSp>
        <p:nvCxnSpPr>
          <p:cNvPr id="65" name="Straight Arrow Connector 13">
            <a:extLst>
              <a:ext uri="{FF2B5EF4-FFF2-40B4-BE49-F238E27FC236}">
                <a16:creationId xmlns:a16="http://schemas.microsoft.com/office/drawing/2014/main" id="{96D6190A-E64C-FE90-F8C5-629D05D4ECC2}"/>
              </a:ext>
            </a:extLst>
          </p:cNvPr>
          <p:cNvCxnSpPr>
            <a:cxnSpLocks/>
            <a:stCxn id="3" idx="2"/>
            <a:endCxn id="11" idx="0"/>
          </p:cNvCxnSpPr>
          <p:nvPr/>
        </p:nvCxnSpPr>
        <p:spPr>
          <a:xfrm rot="16200000" flipH="1">
            <a:off x="6559994" y="1473919"/>
            <a:ext cx="645365" cy="409592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0C96CE7-0170-CA90-B3DB-F8E093459222}"/>
              </a:ext>
            </a:extLst>
          </p:cNvPr>
          <p:cNvSpPr txBox="1"/>
          <p:nvPr/>
        </p:nvSpPr>
        <p:spPr>
          <a:xfrm>
            <a:off x="5436491" y="301068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«bound-to»</a:t>
            </a:r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E706EC5D-1456-D951-FC7A-4C9EEC918B08}"/>
              </a:ext>
            </a:extLst>
          </p:cNvPr>
          <p:cNvCxnSpPr>
            <a:cxnSpLocks/>
            <a:stCxn id="3" idx="1"/>
            <a:endCxn id="5" idx="0"/>
          </p:cNvCxnSpPr>
          <p:nvPr/>
        </p:nvCxnSpPr>
        <p:spPr>
          <a:xfrm rot="10800000">
            <a:off x="1684453" y="1293962"/>
            <a:ext cx="2225615" cy="1097136"/>
          </a:xfrm>
          <a:prstGeom prst="curvedConnector4">
            <a:avLst>
              <a:gd name="adj1" fmla="val 20930"/>
              <a:gd name="adj2" fmla="val 120836"/>
            </a:avLst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F81B23AE-C6A6-40E9-1D46-DD7D92F30AF5}"/>
              </a:ext>
            </a:extLst>
          </p:cNvPr>
          <p:cNvSpPr txBox="1"/>
          <p:nvPr/>
        </p:nvSpPr>
        <p:spPr>
          <a:xfrm rot="365992">
            <a:off x="2009100" y="764330"/>
            <a:ext cx="2023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«(embedded-on)»</a:t>
            </a:r>
          </a:p>
        </p:txBody>
      </p:sp>
      <p:pic>
        <p:nvPicPr>
          <p:cNvPr id="78" name="Graphic 77" descr="Hourglass Finished with solid fill">
            <a:extLst>
              <a:ext uri="{FF2B5EF4-FFF2-40B4-BE49-F238E27FC236}">
                <a16:creationId xmlns:a16="http://schemas.microsoft.com/office/drawing/2014/main" id="{DF7C9298-CD44-D4C6-C8FC-5FEB30AF2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580" y="4187718"/>
            <a:ext cx="272620" cy="27262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8F90630A-D382-D491-C1BA-5B53B1ED5A06}"/>
              </a:ext>
            </a:extLst>
          </p:cNvPr>
          <p:cNvSpPr/>
          <p:nvPr/>
        </p:nvSpPr>
        <p:spPr>
          <a:xfrm>
            <a:off x="10995659" y="5698093"/>
            <a:ext cx="1028700" cy="1028700"/>
          </a:xfrm>
          <a:prstGeom prst="ellips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BEFFE</a:t>
            </a:r>
          </a:p>
        </p:txBody>
      </p:sp>
    </p:spTree>
    <p:extLst>
      <p:ext uri="{BB962C8B-B14F-4D97-AF65-F5344CB8AC3E}">
        <p14:creationId xmlns:p14="http://schemas.microsoft.com/office/powerpoint/2010/main" val="317280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8781F8E-A416-AF70-1410-71F8FC623B49}"/>
              </a:ext>
            </a:extLst>
          </p:cNvPr>
          <p:cNvSpPr/>
          <p:nvPr/>
        </p:nvSpPr>
        <p:spPr>
          <a:xfrm>
            <a:off x="0" y="0"/>
            <a:ext cx="6103166" cy="6858000"/>
          </a:xfrm>
          <a:prstGeom prst="rect">
            <a:avLst/>
          </a:prstGeom>
          <a:solidFill>
            <a:srgbClr val="2B2D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8C7FE5-C922-C250-9BB8-E83835C0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851407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2699764" y="2924978"/>
            <a:ext cx="271908" cy="10067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2970576" y="3221898"/>
            <a:ext cx="3132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Deployable Hosts (API &amp; UI &amp; Others)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2698668" y="1614487"/>
            <a:ext cx="271908" cy="116163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2970576" y="1994276"/>
            <a:ext cx="17812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Libraries (per Layer)</a:t>
            </a:r>
          </a:p>
          <a:p>
            <a:r>
              <a:rPr lang="en-NZ" sz="1400" dirty="0">
                <a:solidFill>
                  <a:schemeClr val="bg1"/>
                </a:solidFill>
              </a:rPr>
              <a:t>&amp; Developer Tooling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2699764" y="4385708"/>
            <a:ext cx="271908" cy="445814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2970576" y="4348333"/>
            <a:ext cx="27606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sz="1400" dirty="0">
                <a:solidFill>
                  <a:schemeClr val="bg1"/>
                </a:solidFill>
              </a:rPr>
              <a:t>of your specific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2699764" y="4886148"/>
            <a:ext cx="270812" cy="1328915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971672" y="5207787"/>
            <a:ext cx="30315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the “generic” subdomains/modules,</a:t>
            </a:r>
          </a:p>
          <a:p>
            <a:r>
              <a:rPr lang="en-NZ" sz="1400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3193279" y="5992572"/>
            <a:ext cx="2707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700095" y="4784720"/>
            <a:ext cx="331452" cy="3362711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AFEB552-520E-7D66-D35A-12C64620571C}"/>
              </a:ext>
            </a:extLst>
          </p:cNvPr>
          <p:cNvSpPr/>
          <p:nvPr/>
        </p:nvSpPr>
        <p:spPr>
          <a:xfrm>
            <a:off x="2698668" y="452615"/>
            <a:ext cx="271908" cy="972319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A2A1D-AF8E-0AF3-A7CE-0DDED865622C}"/>
              </a:ext>
            </a:extLst>
          </p:cNvPr>
          <p:cNvSpPr txBox="1"/>
          <p:nvPr/>
        </p:nvSpPr>
        <p:spPr>
          <a:xfrm>
            <a:off x="2970576" y="812739"/>
            <a:ext cx="1883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bg1"/>
                </a:solidFill>
              </a:rPr>
              <a:t>Technology Adapters</a:t>
            </a:r>
          </a:p>
        </p:txBody>
      </p: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28874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67540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  <p:sp>
        <p:nvSpPr>
          <p:cNvPr id="3" name="Callout: Line 2">
            <a:extLst>
              <a:ext uri="{FF2B5EF4-FFF2-40B4-BE49-F238E27FC236}">
                <a16:creationId xmlns:a16="http://schemas.microsoft.com/office/drawing/2014/main" id="{46E83BC9-4D14-FDDF-5DFE-CA0143078B4E}"/>
              </a:ext>
            </a:extLst>
          </p:cNvPr>
          <p:cNvSpPr/>
          <p:nvPr/>
        </p:nvSpPr>
        <p:spPr>
          <a:xfrm>
            <a:off x="4567472" y="2796540"/>
            <a:ext cx="964648" cy="365760"/>
          </a:xfrm>
          <a:prstGeom prst="borderCallout1">
            <a:avLst>
              <a:gd name="adj1" fmla="val 18750"/>
              <a:gd name="adj2" fmla="val -8333"/>
              <a:gd name="adj3" fmla="val 14910"/>
              <a:gd name="adj4" fmla="val -4152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Don’t relay event back to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6323</TotalTime>
  <Words>3249</Words>
  <Application>Microsoft Office PowerPoint</Application>
  <PresentationFormat>Widescreen</PresentationFormat>
  <Paragraphs>1303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Clean/Onion/Hexagonal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  <vt:lpstr>PowerPoint Presentation</vt:lpstr>
      <vt:lpstr>PowerPoint Presentation</vt:lpstr>
      <vt:lpstr>JavaScript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380</cp:revision>
  <dcterms:created xsi:type="dcterms:W3CDTF">2023-09-25T21:30:49Z</dcterms:created>
  <dcterms:modified xsi:type="dcterms:W3CDTF">2025-03-26T18:49:31Z</dcterms:modified>
</cp:coreProperties>
</file>