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5444"/>
    <a:srgbClr val="2E73B8"/>
    <a:srgbClr val="FA7E14"/>
    <a:srgbClr val="FA4887"/>
    <a:srgbClr val="B91254"/>
    <a:srgbClr val="7FBA00"/>
    <a:srgbClr val="3999C6"/>
    <a:srgbClr val="740000"/>
    <a:srgbClr val="DC382D"/>
    <a:srgbClr val="5AB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F571-9841-C6A4-AA87-92B3F8194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DA078-9065-C6D4-E49A-5C5F3F51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B86A-EC78-3D84-7B00-305E5AC3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27/09/2023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51DF-2DEF-7731-2551-5B894A8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C80E-476C-BAC7-E542-E4242512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40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54E-13DA-F90B-3E21-40A5A9A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91BF-06F4-157E-4939-74DBD40D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F45A-70AC-22E2-D765-236ABD68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27/09/2023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E520-A413-B744-4E34-0829F63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82E7-03A7-BC94-FE7A-9F89126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7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83BD-C280-A30D-E72F-BD15705B8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8DAF1-9F86-B63F-FDB9-5C8DCBC3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EFE7-18F5-807F-3367-17BC47AE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27/09/2023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361A-9A6C-F730-673D-606DDFC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58F9-E89E-ABBA-3022-9BA33E1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5CA2-3FCA-0728-0832-ECD0E81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6629-8516-5B94-14CF-A12ECC69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F795-F453-C082-C887-F4099B37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27/09/2023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B28A-6D80-611D-91C3-78D862A4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8C21-5838-FA59-7CF4-B63EAFB1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3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3086-6A71-3761-EFB9-5B1C2C87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FC2D0-ABA7-D243-F484-6CF497AD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041B-0911-8339-913A-FF8B4646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27/09/2023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F9C5-0BE5-0B02-0BD8-30DBED6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C358-0B0E-C651-9596-C60958FB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0EF-1B0E-7703-68D8-32986DF3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BF1C-0266-CB13-0290-F8CF38E4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4DE32-1D3D-D4C3-2E53-01043063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CA09C-7536-1998-D457-664AB48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27/09/2023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48F45-A454-5C07-074A-0AF21380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694E-CECE-3858-5607-6E32EFE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4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C119-E9D5-75C2-94EA-692E6BE6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CE40-BD93-7164-6545-1B61C3E8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CB5D1-B6A4-2E99-E66C-751F0775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8B29-5309-4188-5CEA-648D05C9F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3D351-4712-3E19-D3D8-9E4678A0B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30B0C-2C10-4C12-0927-555FA477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27/09/2023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C1A08-7D51-8209-5BFE-80A1AE8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4622-ECD5-6D0D-4820-8891EC64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411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27/09/2023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27/09/2023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62E-F4F1-3CBA-C4D2-D51D740D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F999-19A9-6E26-75DC-50CB0B0F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7374-3DD2-7282-0925-75BBBE3F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623A-182C-E3BE-D40E-530CB254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27/09/2023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FF37-1150-236D-7E1B-10DB86EC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E746-1E3E-B93C-0370-565BAC13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9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36F4-B8D3-1836-D70A-44D5885B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D45CA-0199-FEB7-D5C3-B4795398D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2903A-65CC-04FE-EC15-6FECD39C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F9AE-DF52-2799-0D70-BBCBB59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27/09/2023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4479-7C36-7D55-9130-52CB144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B8B7-31D9-49F1-1059-D546F110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18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8D40F-0656-1BCA-5593-02119A01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27/09/2023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image" Target="../media/image8.png"/><Relationship Id="rId2" Type="http://schemas.openxmlformats.org/officeDocument/2006/relationships/image" Target="../media/image17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24.png"/><Relationship Id="rId10" Type="http://schemas.openxmlformats.org/officeDocument/2006/relationships/image" Target="../media/image20.jpe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790EADDC-DEFA-7D19-1098-89DF5A418F65}"/>
              </a:ext>
            </a:extLst>
          </p:cNvPr>
          <p:cNvGrpSpPr/>
          <p:nvPr/>
        </p:nvGrpSpPr>
        <p:grpSpPr>
          <a:xfrm>
            <a:off x="1496896" y="4962433"/>
            <a:ext cx="9550362" cy="1781254"/>
            <a:chOff x="1496896" y="4962433"/>
            <a:chExt cx="9550362" cy="178125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9510454" y="4962433"/>
              <a:ext cx="1536804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7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7907744" y="4962433"/>
              <a:ext cx="1536804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Emails</a:t>
              </a:r>
              <a:endParaRPr lang="en-NZ" sz="7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6305032" y="4962433"/>
              <a:ext cx="1536804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7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4702320" y="4962433"/>
              <a:ext cx="1536804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Usage Metrics</a:t>
              </a:r>
              <a:endParaRPr lang="en-NZ" sz="7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3099608" y="4962433"/>
              <a:ext cx="1536804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Subscriptions</a:t>
              </a:r>
              <a:endParaRPr lang="en-NZ" sz="7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62433"/>
              <a:ext cx="1536804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7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9074616-4093-0C1A-7591-0B5500FB1DC3}"/>
              </a:ext>
            </a:extLst>
          </p:cNvPr>
          <p:cNvSpPr/>
          <p:nvPr/>
        </p:nvSpPr>
        <p:spPr>
          <a:xfrm>
            <a:off x="239557" y="4922260"/>
            <a:ext cx="10863826" cy="187799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600" dirty="0">
                <a:solidFill>
                  <a:schemeClr val="tx1"/>
                </a:solidFill>
              </a:rPr>
              <a:t>3</a:t>
            </a:r>
            <a:r>
              <a:rPr lang="en-NZ" sz="1600" baseline="30000" dirty="0">
                <a:solidFill>
                  <a:schemeClr val="tx1"/>
                </a:solidFill>
              </a:rPr>
              <a:t>rd</a:t>
            </a:r>
            <a:r>
              <a:rPr lang="en-NZ" sz="1600" dirty="0">
                <a:solidFill>
                  <a:schemeClr val="tx1"/>
                </a:solidFill>
              </a:rPr>
              <a:t> Party </a:t>
            </a:r>
          </a:p>
          <a:p>
            <a:r>
              <a:rPr lang="en-NZ" sz="1600" dirty="0">
                <a:solidFill>
                  <a:schemeClr val="tx1"/>
                </a:solidFill>
              </a:rPr>
              <a:t>Integration</a:t>
            </a:r>
          </a:p>
          <a:p>
            <a:r>
              <a:rPr lang="en-NZ" sz="1600" dirty="0">
                <a:solidFill>
                  <a:schemeClr val="tx1"/>
                </a:solidFill>
              </a:rPr>
              <a:t>Plugins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CAD8C807-F852-474E-9DCD-6C18ABBDE35E}"/>
              </a:ext>
            </a:extLst>
          </p:cNvPr>
          <p:cNvSpPr/>
          <p:nvPr/>
        </p:nvSpPr>
        <p:spPr>
          <a:xfrm rot="5400000">
            <a:off x="3882132" y="3227408"/>
            <a:ext cx="398326" cy="495579"/>
          </a:xfrm>
          <a:prstGeom prst="verticalScroll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JWT</a:t>
            </a:r>
            <a:endParaRPr lang="en-NZ" sz="8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699972C-F276-0380-AB79-909674F4AE2E}"/>
              </a:ext>
            </a:extLst>
          </p:cNvPr>
          <p:cNvGrpSpPr/>
          <p:nvPr/>
        </p:nvGrpSpPr>
        <p:grpSpPr>
          <a:xfrm rot="20668511">
            <a:off x="7939388" y="5679462"/>
            <a:ext cx="1402913" cy="601390"/>
            <a:chOff x="10296347" y="239215"/>
            <a:chExt cx="1402913" cy="60139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368B1CC-AA48-4AFC-9A0E-55C99CEBA2CA}"/>
                </a:ext>
              </a:extLst>
            </p:cNvPr>
            <p:cNvSpPr/>
            <p:nvPr/>
          </p:nvSpPr>
          <p:spPr>
            <a:xfrm>
              <a:off x="10296347" y="340052"/>
              <a:ext cx="1402913" cy="500553"/>
            </a:xfrm>
            <a:prstGeom prst="roundRect">
              <a:avLst/>
            </a:prstGeom>
            <a:solidFill>
              <a:srgbClr val="386C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SendGrid</a:t>
              </a:r>
              <a:endParaRPr lang="en-NZ" dirty="0">
                <a:solidFill>
                  <a:schemeClr val="bg1"/>
                </a:solidFill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60264" y="239215"/>
              <a:ext cx="741095" cy="2016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AB8CDF-C8BE-DD0A-EC88-F048BEABA8BF}"/>
              </a:ext>
            </a:extLst>
          </p:cNvPr>
          <p:cNvGrpSpPr/>
          <p:nvPr/>
        </p:nvGrpSpPr>
        <p:grpSpPr>
          <a:xfrm rot="20668511">
            <a:off x="4732321" y="5683109"/>
            <a:ext cx="1402913" cy="604900"/>
            <a:chOff x="10291677" y="3493283"/>
            <a:chExt cx="1402913" cy="6049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D821A0E-C9F4-5E47-D492-1B7F3BD73A1F}"/>
                </a:ext>
              </a:extLst>
            </p:cNvPr>
            <p:cNvSpPr/>
            <p:nvPr/>
          </p:nvSpPr>
          <p:spPr>
            <a:xfrm>
              <a:off x="10291677" y="3590271"/>
              <a:ext cx="1402913" cy="507912"/>
            </a:xfrm>
            <a:prstGeom prst="roundRect">
              <a:avLst/>
            </a:prstGeom>
            <a:solidFill>
              <a:srgbClr val="6551F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mixpanel</a:t>
              </a:r>
              <a:endParaRPr lang="en-NZ" sz="1400" dirty="0"/>
            </a:p>
          </p:txBody>
        </p:sp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00" t="13488" r="11168" b="11401"/>
            <a:stretch/>
          </p:blipFill>
          <p:spPr bwMode="auto">
            <a:xfrm>
              <a:off x="10354288" y="3493283"/>
              <a:ext cx="591284" cy="214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CSS,JS,HTML</a:t>
              </a:r>
              <a:endParaRPr lang="en-NZ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8979838E-F522-C30A-DAA3-E5AB8AA6AAF2}"/>
              </a:ext>
            </a:extLst>
          </p:cNvPr>
          <p:cNvGrpSpPr/>
          <p:nvPr/>
        </p:nvGrpSpPr>
        <p:grpSpPr>
          <a:xfrm rot="20668511">
            <a:off x="3128070" y="5650333"/>
            <a:ext cx="1402913" cy="636630"/>
            <a:chOff x="10298041" y="3972924"/>
            <a:chExt cx="1402913" cy="636630"/>
          </a:xfrm>
          <a:solidFill>
            <a:srgbClr val="5746B2"/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C690B8B-455E-39CF-DD1E-7EAEA0AF3E23}"/>
                </a:ext>
              </a:extLst>
            </p:cNvPr>
            <p:cNvSpPr/>
            <p:nvPr/>
          </p:nvSpPr>
          <p:spPr>
            <a:xfrm>
              <a:off x="10298041" y="4103327"/>
              <a:ext cx="1402913" cy="506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Chargebee</a:t>
              </a:r>
              <a:endParaRPr lang="en-NZ" sz="1400" dirty="0"/>
            </a:p>
          </p:txBody>
        </p:sp>
        <p:pic>
          <p:nvPicPr>
            <p:cNvPr id="1024" name="Picture 2" descr="Chargebee Generates 280+ Leads in One Year With G2 Buyer Intent Data">
              <a:extLst>
                <a:ext uri="{FF2B5EF4-FFF2-40B4-BE49-F238E27FC236}">
                  <a16:creationId xmlns:a16="http://schemas.microsoft.com/office/drawing/2014/main" id="{6B0DC23E-1762-FCFD-61B8-563A0118C9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71" b="17292"/>
            <a:stretch/>
          </p:blipFill>
          <p:spPr bwMode="auto">
            <a:xfrm>
              <a:off x="10360652" y="3972924"/>
              <a:ext cx="753374" cy="27093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FA812DEF-7C97-0553-B940-45336039A0FB}"/>
              </a:ext>
            </a:extLst>
          </p:cNvPr>
          <p:cNvGrpSpPr/>
          <p:nvPr/>
        </p:nvGrpSpPr>
        <p:grpSpPr>
          <a:xfrm rot="20668511">
            <a:off x="1523562" y="5656140"/>
            <a:ext cx="1402913" cy="627186"/>
            <a:chOff x="10323713" y="4857355"/>
            <a:chExt cx="1402913" cy="627186"/>
          </a:xfrm>
        </p:grpSpPr>
        <p:sp>
          <p:nvSpPr>
            <p:cNvPr id="1027" name="Rectangle: Rounded Corners 1026">
              <a:extLst>
                <a:ext uri="{FF2B5EF4-FFF2-40B4-BE49-F238E27FC236}">
                  <a16:creationId xmlns:a16="http://schemas.microsoft.com/office/drawing/2014/main" id="{079F5CA4-C586-639A-C12D-26310DA78FD7}"/>
                </a:ext>
              </a:extLst>
            </p:cNvPr>
            <p:cNvSpPr/>
            <p:nvPr/>
          </p:nvSpPr>
          <p:spPr>
            <a:xfrm>
              <a:off x="10323713" y="4981911"/>
              <a:ext cx="1402913" cy="502630"/>
            </a:xfrm>
            <a:prstGeom prst="roundRect">
              <a:avLst/>
            </a:prstGeom>
            <a:solidFill>
              <a:srgbClr val="635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stripe</a:t>
              </a:r>
              <a:endParaRPr lang="en-NZ" sz="1400" dirty="0"/>
            </a:p>
          </p:txBody>
        </p:sp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>
              <a:off x="10387316" y="4857355"/>
              <a:ext cx="603090" cy="236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3" name="Straight Arrow Connector 29">
            <a:extLst>
              <a:ext uri="{FF2B5EF4-FFF2-40B4-BE49-F238E27FC236}">
                <a16:creationId xmlns:a16="http://schemas.microsoft.com/office/drawing/2014/main" id="{DFA0CD3E-3F63-4115-88B8-81F99E887738}"/>
              </a:ext>
            </a:extLst>
          </p:cNvPr>
          <p:cNvCxnSpPr>
            <a:cxnSpLocks/>
            <a:stCxn id="1027" idx="2"/>
            <a:endCxn id="49" idx="2"/>
          </p:cNvCxnSpPr>
          <p:nvPr/>
        </p:nvCxnSpPr>
        <p:spPr>
          <a:xfrm rot="16200000" flipH="1">
            <a:off x="3110108" y="5470731"/>
            <a:ext cx="3464" cy="1605772"/>
          </a:xfrm>
          <a:prstGeom prst="bentConnector3">
            <a:avLst>
              <a:gd name="adj1" fmla="val 5646045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1817046" y="1009179"/>
            <a:ext cx="1347244" cy="474841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0D63AAE-F186-8298-CB3E-4083A93D09D0}"/>
              </a:ext>
            </a:extLst>
          </p:cNvPr>
          <p:cNvGrpSpPr/>
          <p:nvPr/>
        </p:nvGrpSpPr>
        <p:grpSpPr>
          <a:xfrm rot="20668511">
            <a:off x="9544870" y="5658068"/>
            <a:ext cx="1402913" cy="633851"/>
            <a:chOff x="10305194" y="1481949"/>
            <a:chExt cx="1402913" cy="633851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F89CA76-2510-FF88-B8EF-74CF9AF86F81}"/>
                </a:ext>
              </a:extLst>
            </p:cNvPr>
            <p:cNvSpPr/>
            <p:nvPr/>
          </p:nvSpPr>
          <p:spPr>
            <a:xfrm>
              <a:off x="10305194" y="1604377"/>
              <a:ext cx="1402913" cy="511423"/>
            </a:xfrm>
            <a:prstGeom prst="roundRect">
              <a:avLst/>
            </a:prstGeom>
            <a:solidFill>
              <a:srgbClr val="4B75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Gravatar</a:t>
              </a:r>
              <a:endParaRPr lang="en-NZ" dirty="0">
                <a:solidFill>
                  <a:schemeClr val="bg1"/>
                </a:solidFill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72872" y="1481949"/>
              <a:ext cx="840034" cy="2473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User Account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Provider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067" y="368513"/>
              <a:ext cx="467847" cy="3058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Organisation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221" idx="0"/>
            <a:endCxn id="16" idx="3"/>
          </p:cNvCxnSpPr>
          <p:nvPr/>
        </p:nvCxnSpPr>
        <p:spPr>
          <a:xfrm rot="5400000" flipH="1" flipV="1">
            <a:off x="6583312" y="4224355"/>
            <a:ext cx="1671711" cy="1284412"/>
          </a:xfrm>
          <a:prstGeom prst="bentConnector3">
            <a:avLst>
              <a:gd name="adj1" fmla="val 2812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45" idx="0"/>
            <a:endCxn id="16" idx="3"/>
          </p:cNvCxnSpPr>
          <p:nvPr/>
        </p:nvCxnSpPr>
        <p:spPr>
          <a:xfrm rot="16200000" flipV="1">
            <a:off x="7316647" y="4775431"/>
            <a:ext cx="1731190" cy="241738"/>
          </a:xfrm>
          <a:prstGeom prst="bentConnector3">
            <a:avLst>
              <a:gd name="adj1" fmla="val 1302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26" idx="0"/>
            <a:endCxn id="16" idx="3"/>
          </p:cNvCxnSpPr>
          <p:nvPr/>
        </p:nvCxnSpPr>
        <p:spPr>
          <a:xfrm rot="5400000" flipH="1" flipV="1">
            <a:off x="5664109" y="3388740"/>
            <a:ext cx="1755299" cy="3039230"/>
          </a:xfrm>
          <a:prstGeom prst="bentConnector3">
            <a:avLst>
              <a:gd name="adj1" fmla="val 3741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24" idx="0"/>
            <a:endCxn id="13" idx="3"/>
          </p:cNvCxnSpPr>
          <p:nvPr/>
        </p:nvCxnSpPr>
        <p:spPr>
          <a:xfrm rot="5400000" flipH="1" flipV="1">
            <a:off x="4042691" y="3480993"/>
            <a:ext cx="1700166" cy="2802078"/>
          </a:xfrm>
          <a:prstGeom prst="bentConnector3">
            <a:avLst>
              <a:gd name="adj1" fmla="val 4193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3" idx="0"/>
            <a:endCxn id="14" idx="3"/>
          </p:cNvCxnSpPr>
          <p:nvPr/>
        </p:nvCxnSpPr>
        <p:spPr>
          <a:xfrm rot="16200000" flipV="1">
            <a:off x="7427511" y="3198819"/>
            <a:ext cx="1694897" cy="3361157"/>
          </a:xfrm>
          <a:prstGeom prst="bentConnector3">
            <a:avLst>
              <a:gd name="adj1" fmla="val 42357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49" idx="1"/>
          </p:cNvCxnSpPr>
          <p:nvPr/>
        </p:nvCxnSpPr>
        <p:spPr>
          <a:xfrm rot="16200000" flipH="1" flipV="1">
            <a:off x="3019942" y="2945349"/>
            <a:ext cx="3425043" cy="3122698"/>
          </a:xfrm>
          <a:prstGeom prst="bentConnector4">
            <a:avLst>
              <a:gd name="adj1" fmla="val 7062"/>
              <a:gd name="adj2" fmla="val 108140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5" name="TextBox 1214">
            <a:extLst>
              <a:ext uri="{FF2B5EF4-FFF2-40B4-BE49-F238E27FC236}">
                <a16:creationId xmlns:a16="http://schemas.microsoft.com/office/drawing/2014/main" id="{8E7F38A4-6ABB-C7F8-B97F-B08E5BCF0F9B}"/>
              </a:ext>
            </a:extLst>
          </p:cNvPr>
          <p:cNvSpPr txBox="1"/>
          <p:nvPr/>
        </p:nvSpPr>
        <p:spPr>
          <a:xfrm rot="16200000">
            <a:off x="2321378" y="5148382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+Events</a:t>
            </a:r>
          </a:p>
        </p:txBody>
      </p: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8DF5C404-F9E0-B4B0-A128-9AC0B99703FE}"/>
              </a:ext>
            </a:extLst>
          </p:cNvPr>
          <p:cNvGrpSpPr/>
          <p:nvPr/>
        </p:nvGrpSpPr>
        <p:grpSpPr>
          <a:xfrm rot="20668511">
            <a:off x="6336647" y="5642157"/>
            <a:ext cx="1402913" cy="648819"/>
            <a:chOff x="10293744" y="2644829"/>
            <a:chExt cx="1402913" cy="64881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B72840B-E14A-4236-B222-3FD32D16D8C2}"/>
                </a:ext>
              </a:extLst>
            </p:cNvPr>
            <p:cNvSpPr/>
            <p:nvPr/>
          </p:nvSpPr>
          <p:spPr>
            <a:xfrm>
              <a:off x="10293744" y="2783488"/>
              <a:ext cx="1402913" cy="510160"/>
            </a:xfrm>
            <a:prstGeom prst="roundRect">
              <a:avLst/>
            </a:prstGeom>
            <a:solidFill>
              <a:srgbClr val="1A404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Unleash</a:t>
              </a:r>
              <a:endParaRPr lang="en-NZ" sz="1400" dirty="0"/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362740" y="2644829"/>
              <a:ext cx="903093" cy="2545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r"/>
              <a:r>
                <a:rPr lang="en-US" sz="500" dirty="0">
                  <a:solidFill>
                    <a:schemeClr val="bg2">
                      <a:lumMod val="50000"/>
                    </a:schemeClr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(</a:t>
              </a:r>
              <a:r>
                <a:rPr lang="en-US" sz="500" dirty="0" err="1">
                  <a:solidFill>
                    <a:schemeClr val="bg2">
                      <a:lumMod val="50000"/>
                    </a:schemeClr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FunctionsHost</a:t>
              </a:r>
              <a:r>
                <a:rPr lang="en-US" sz="500" dirty="0">
                  <a:solidFill>
                    <a:schemeClr val="bg2">
                      <a:lumMod val="50000"/>
                    </a:schemeClr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)</a:t>
              </a:r>
              <a:endParaRPr lang="en-NZ" sz="500" dirty="0">
                <a:solidFill>
                  <a:schemeClr val="bg2">
                    <a:lumMod val="50000"/>
                  </a:schemeClr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209404" y="5228945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+Credit Cards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5647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600" dirty="0">
                <a:solidFill>
                  <a:schemeClr val="tx1"/>
                </a:solidFill>
              </a:rPr>
              <a:t>3</a:t>
            </a:r>
            <a:r>
              <a:rPr lang="en-NZ" sz="1600" baseline="30000" dirty="0">
                <a:solidFill>
                  <a:schemeClr val="tx1"/>
                </a:solidFill>
              </a:rPr>
              <a:t>rd</a:t>
            </a:r>
            <a:r>
              <a:rPr lang="en-NZ" sz="16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6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600" dirty="0">
                <a:solidFill>
                  <a:schemeClr val="tx1"/>
                </a:solidFill>
              </a:rPr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0375C939-B098-1406-416A-5A964D855646}"/>
              </a:ext>
            </a:extLst>
          </p:cNvPr>
          <p:cNvGrpSpPr/>
          <p:nvPr/>
        </p:nvGrpSpPr>
        <p:grpSpPr>
          <a:xfrm>
            <a:off x="1496896" y="4962433"/>
            <a:ext cx="9550362" cy="1781254"/>
            <a:chOff x="1496896" y="4962433"/>
            <a:chExt cx="9550362" cy="1781254"/>
          </a:xfrm>
        </p:grpSpPr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CACF8015-F5C5-EE2A-0C46-FB556AF831CA}"/>
                </a:ext>
              </a:extLst>
            </p:cNvPr>
            <p:cNvSpPr/>
            <p:nvPr/>
          </p:nvSpPr>
          <p:spPr>
            <a:xfrm>
              <a:off x="9510454" y="4962433"/>
              <a:ext cx="1536804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7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4F0F7907-B711-616A-3EFC-E902BC3790A3}"/>
                </a:ext>
              </a:extLst>
            </p:cNvPr>
            <p:cNvSpPr/>
            <p:nvPr/>
          </p:nvSpPr>
          <p:spPr>
            <a:xfrm>
              <a:off x="7907744" y="4962433"/>
              <a:ext cx="1536804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Emails</a:t>
              </a:r>
              <a:endParaRPr lang="en-NZ" sz="7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B1EF757B-76F3-6668-8AF6-826351EB4736}"/>
                </a:ext>
              </a:extLst>
            </p:cNvPr>
            <p:cNvSpPr/>
            <p:nvPr/>
          </p:nvSpPr>
          <p:spPr>
            <a:xfrm>
              <a:off x="6305032" y="4962433"/>
              <a:ext cx="1536804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7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CADE4121-E8C9-8BCF-6B10-736FED02CB61}"/>
                </a:ext>
              </a:extLst>
            </p:cNvPr>
            <p:cNvSpPr/>
            <p:nvPr/>
          </p:nvSpPr>
          <p:spPr>
            <a:xfrm>
              <a:off x="4702320" y="4962433"/>
              <a:ext cx="1536804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Usage Metrics</a:t>
              </a:r>
              <a:endParaRPr lang="en-NZ" sz="7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3729C271-CCA4-6F63-B06A-66F56A68AD99}"/>
                </a:ext>
              </a:extLst>
            </p:cNvPr>
            <p:cNvSpPr/>
            <p:nvPr/>
          </p:nvSpPr>
          <p:spPr>
            <a:xfrm>
              <a:off x="3099608" y="4962433"/>
              <a:ext cx="1536804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Subscriptions</a:t>
              </a:r>
              <a:endParaRPr lang="en-NZ" sz="7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58478843-A6C3-1D20-0FE4-98FA5443C4EE}"/>
                </a:ext>
              </a:extLst>
            </p:cNvPr>
            <p:cNvSpPr/>
            <p:nvPr/>
          </p:nvSpPr>
          <p:spPr>
            <a:xfrm>
              <a:off x="1496896" y="4962433"/>
              <a:ext cx="1536804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7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3690F5B-E678-3BC8-CC41-B397994A384F}"/>
              </a:ext>
            </a:extLst>
          </p:cNvPr>
          <p:cNvSpPr/>
          <p:nvPr/>
        </p:nvSpPr>
        <p:spPr>
          <a:xfrm>
            <a:off x="239556" y="4922260"/>
            <a:ext cx="10863827" cy="187799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600" dirty="0">
                <a:solidFill>
                  <a:schemeClr val="tx1"/>
                </a:solidFill>
              </a:rPr>
              <a:t>3</a:t>
            </a:r>
            <a:r>
              <a:rPr lang="en-NZ" sz="1600" baseline="30000" dirty="0">
                <a:solidFill>
                  <a:schemeClr val="tx1"/>
                </a:solidFill>
              </a:rPr>
              <a:t>rd</a:t>
            </a:r>
            <a:r>
              <a:rPr lang="en-NZ" sz="1600" dirty="0">
                <a:solidFill>
                  <a:schemeClr val="tx1"/>
                </a:solidFill>
              </a:rPr>
              <a:t> Party </a:t>
            </a:r>
          </a:p>
          <a:p>
            <a:r>
              <a:rPr lang="en-NZ" sz="1600" dirty="0">
                <a:solidFill>
                  <a:schemeClr val="tx1"/>
                </a:solidFill>
              </a:rPr>
              <a:t>Integration</a:t>
            </a:r>
          </a:p>
          <a:p>
            <a:r>
              <a:rPr lang="en-NZ" sz="1600" dirty="0">
                <a:solidFill>
                  <a:schemeClr val="tx1"/>
                </a:solidFill>
              </a:rPr>
              <a:t>Plugins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5"/>
            <a:ext cx="9320903" cy="2826750"/>
            <a:chOff x="2688218" y="2002425"/>
            <a:chExt cx="9320903" cy="28267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5"/>
              <a:ext cx="9008322" cy="282675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2877" y="2447823"/>
            <a:ext cx="8650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2877" y="2447823"/>
            <a:ext cx="1129846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CAD8C807-F852-474E-9DCD-6C18ABBDE35E}"/>
              </a:ext>
            </a:extLst>
          </p:cNvPr>
          <p:cNvSpPr/>
          <p:nvPr/>
        </p:nvSpPr>
        <p:spPr>
          <a:xfrm rot="5400000">
            <a:off x="3882133" y="3227408"/>
            <a:ext cx="398326" cy="495579"/>
          </a:xfrm>
          <a:prstGeom prst="verticalScroll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JWT</a:t>
            </a:r>
            <a:endParaRPr lang="en-NZ" sz="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AB8CDF-C8BE-DD0A-EC88-F048BEABA8BF}"/>
              </a:ext>
            </a:extLst>
          </p:cNvPr>
          <p:cNvGrpSpPr/>
          <p:nvPr/>
        </p:nvGrpSpPr>
        <p:grpSpPr>
          <a:xfrm rot="20668511">
            <a:off x="4732332" y="5683107"/>
            <a:ext cx="1402913" cy="604966"/>
            <a:chOff x="10291678" y="3493283"/>
            <a:chExt cx="1402913" cy="59900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D821A0E-C9F4-5E47-D492-1B7F3BD73A1F}"/>
                </a:ext>
              </a:extLst>
            </p:cNvPr>
            <p:cNvSpPr/>
            <p:nvPr/>
          </p:nvSpPr>
          <p:spPr>
            <a:xfrm>
              <a:off x="10291678" y="3590275"/>
              <a:ext cx="1402913" cy="502016"/>
            </a:xfrm>
            <a:prstGeom prst="roundRect">
              <a:avLst/>
            </a:prstGeom>
            <a:solidFill>
              <a:srgbClr val="6551F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mixpanel</a:t>
              </a:r>
              <a:endParaRPr lang="en-NZ" sz="1400" dirty="0"/>
            </a:p>
          </p:txBody>
        </p:sp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00" t="13488" r="11168" b="11401"/>
            <a:stretch/>
          </p:blipFill>
          <p:spPr bwMode="auto">
            <a:xfrm>
              <a:off x="10354288" y="3493283"/>
              <a:ext cx="591284" cy="214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8979838E-F522-C30A-DAA3-E5AB8AA6AAF2}"/>
              </a:ext>
            </a:extLst>
          </p:cNvPr>
          <p:cNvGrpSpPr/>
          <p:nvPr/>
        </p:nvGrpSpPr>
        <p:grpSpPr>
          <a:xfrm rot="20668511">
            <a:off x="3128045" y="5650335"/>
            <a:ext cx="1402913" cy="636426"/>
            <a:chOff x="10298042" y="3972924"/>
            <a:chExt cx="1402913" cy="636426"/>
          </a:xfrm>
          <a:solidFill>
            <a:srgbClr val="5746B2"/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C690B8B-455E-39CF-DD1E-7EAEA0AF3E23}"/>
                </a:ext>
              </a:extLst>
            </p:cNvPr>
            <p:cNvSpPr/>
            <p:nvPr/>
          </p:nvSpPr>
          <p:spPr>
            <a:xfrm>
              <a:off x="10298042" y="4103329"/>
              <a:ext cx="1402913" cy="50602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Chargebee</a:t>
              </a:r>
              <a:endParaRPr lang="en-NZ" sz="1400" dirty="0"/>
            </a:p>
          </p:txBody>
        </p:sp>
        <p:pic>
          <p:nvPicPr>
            <p:cNvPr id="1024" name="Picture 2" descr="Chargebee Generates 280+ Leads in One Year With G2 Buyer Intent Data">
              <a:extLst>
                <a:ext uri="{FF2B5EF4-FFF2-40B4-BE49-F238E27FC236}">
                  <a16:creationId xmlns:a16="http://schemas.microsoft.com/office/drawing/2014/main" id="{6B0DC23E-1762-FCFD-61B8-563A0118C9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71" b="17292"/>
            <a:stretch/>
          </p:blipFill>
          <p:spPr bwMode="auto">
            <a:xfrm>
              <a:off x="10360652" y="3972924"/>
              <a:ext cx="753374" cy="27093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FA812DEF-7C97-0553-B940-45336039A0FB}"/>
              </a:ext>
            </a:extLst>
          </p:cNvPr>
          <p:cNvGrpSpPr/>
          <p:nvPr/>
        </p:nvGrpSpPr>
        <p:grpSpPr>
          <a:xfrm rot="20668511">
            <a:off x="1523535" y="5656144"/>
            <a:ext cx="1402913" cy="626966"/>
            <a:chOff x="10323714" y="4857355"/>
            <a:chExt cx="1402913" cy="626966"/>
          </a:xfrm>
        </p:grpSpPr>
        <p:sp>
          <p:nvSpPr>
            <p:cNvPr id="1027" name="Rectangle: Rounded Corners 1026">
              <a:extLst>
                <a:ext uri="{FF2B5EF4-FFF2-40B4-BE49-F238E27FC236}">
                  <a16:creationId xmlns:a16="http://schemas.microsoft.com/office/drawing/2014/main" id="{079F5CA4-C586-639A-C12D-26310DA78FD7}"/>
                </a:ext>
              </a:extLst>
            </p:cNvPr>
            <p:cNvSpPr/>
            <p:nvPr/>
          </p:nvSpPr>
          <p:spPr>
            <a:xfrm>
              <a:off x="10323714" y="4981910"/>
              <a:ext cx="1402913" cy="502411"/>
            </a:xfrm>
            <a:prstGeom prst="roundRect">
              <a:avLst/>
            </a:prstGeom>
            <a:solidFill>
              <a:srgbClr val="635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stripe</a:t>
              </a:r>
              <a:endParaRPr lang="en-NZ" sz="1400" dirty="0"/>
            </a:p>
          </p:txBody>
        </p:sp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>
              <a:off x="10387316" y="4857355"/>
              <a:ext cx="603090" cy="236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3" name="Straight Arrow Connector 29">
            <a:extLst>
              <a:ext uri="{FF2B5EF4-FFF2-40B4-BE49-F238E27FC236}">
                <a16:creationId xmlns:a16="http://schemas.microsoft.com/office/drawing/2014/main" id="{DFA0CD3E-3F63-4115-88B8-81F99E887738}"/>
              </a:ext>
            </a:extLst>
          </p:cNvPr>
          <p:cNvCxnSpPr>
            <a:cxnSpLocks/>
            <a:stCxn id="1027" idx="2"/>
            <a:endCxn id="49" idx="2"/>
          </p:cNvCxnSpPr>
          <p:nvPr/>
        </p:nvCxnSpPr>
        <p:spPr>
          <a:xfrm rot="16200000" flipH="1">
            <a:off x="3110047" y="5470524"/>
            <a:ext cx="3478" cy="1605776"/>
          </a:xfrm>
          <a:prstGeom prst="bentConnector3">
            <a:avLst>
              <a:gd name="adj1" fmla="val 5623606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1817047" y="1009179"/>
            <a:ext cx="1347244" cy="474841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160" idx="0"/>
            <a:endCxn id="16" idx="3"/>
          </p:cNvCxnSpPr>
          <p:nvPr/>
        </p:nvCxnSpPr>
        <p:spPr>
          <a:xfrm rot="5400000" flipH="1" flipV="1">
            <a:off x="6583312" y="4224355"/>
            <a:ext cx="1671711" cy="1284413"/>
          </a:xfrm>
          <a:prstGeom prst="bentConnector3">
            <a:avLst>
              <a:gd name="adj1" fmla="val 27968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153" idx="0"/>
            <a:endCxn id="16" idx="3"/>
          </p:cNvCxnSpPr>
          <p:nvPr/>
        </p:nvCxnSpPr>
        <p:spPr>
          <a:xfrm rot="16200000" flipV="1">
            <a:off x="7316648" y="4775431"/>
            <a:ext cx="1731190" cy="241737"/>
          </a:xfrm>
          <a:prstGeom prst="bentConnector3">
            <a:avLst>
              <a:gd name="adj1" fmla="val 1332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26" idx="0"/>
            <a:endCxn id="16" idx="3"/>
          </p:cNvCxnSpPr>
          <p:nvPr/>
        </p:nvCxnSpPr>
        <p:spPr>
          <a:xfrm rot="5400000" flipH="1" flipV="1">
            <a:off x="5664110" y="3388741"/>
            <a:ext cx="1755299" cy="3039229"/>
          </a:xfrm>
          <a:prstGeom prst="bentConnector3">
            <a:avLst>
              <a:gd name="adj1" fmla="val 3752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24" idx="0"/>
            <a:endCxn id="13" idx="3"/>
          </p:cNvCxnSpPr>
          <p:nvPr/>
        </p:nvCxnSpPr>
        <p:spPr>
          <a:xfrm rot="5400000" flipH="1" flipV="1">
            <a:off x="4042692" y="3480993"/>
            <a:ext cx="1700166" cy="2802078"/>
          </a:xfrm>
          <a:prstGeom prst="bentConnector3">
            <a:avLst>
              <a:gd name="adj1" fmla="val 4193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157" idx="0"/>
            <a:endCxn id="14" idx="3"/>
          </p:cNvCxnSpPr>
          <p:nvPr/>
        </p:nvCxnSpPr>
        <p:spPr>
          <a:xfrm rot="16200000" flipV="1">
            <a:off x="7427512" y="3198819"/>
            <a:ext cx="1694897" cy="3361157"/>
          </a:xfrm>
          <a:prstGeom prst="bentConnector3">
            <a:avLst>
              <a:gd name="adj1" fmla="val 42508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CSS,JS,HTML</a:t>
                </a:r>
                <a:endParaRPr lang="en-NZ" sz="12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User Account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Provider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2067" y="368513"/>
                <a:ext cx="467847" cy="30580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Organisation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0506A-2ECE-B57E-9077-934629488E51}"/>
              </a:ext>
            </a:extLst>
          </p:cNvPr>
          <p:cNvSpPr txBox="1"/>
          <p:nvPr/>
        </p:nvSpPr>
        <p:spPr>
          <a:xfrm rot="16200000">
            <a:off x="2321379" y="5148382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+Events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96A14B-DC33-F27E-99F1-8C8AEA8CA4F0}"/>
              </a:ext>
            </a:extLst>
          </p:cNvPr>
          <p:cNvSpPr txBox="1"/>
          <p:nvPr/>
        </p:nvSpPr>
        <p:spPr>
          <a:xfrm rot="16200000">
            <a:off x="1209405" y="5228945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+Credit Cards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49" idx="1"/>
          </p:cNvCxnSpPr>
          <p:nvPr/>
        </p:nvCxnSpPr>
        <p:spPr>
          <a:xfrm rot="16200000" flipH="1" flipV="1">
            <a:off x="3019980" y="2945287"/>
            <a:ext cx="3424944" cy="3122724"/>
          </a:xfrm>
          <a:prstGeom prst="bentConnector4">
            <a:avLst>
              <a:gd name="adj1" fmla="val 7062"/>
              <a:gd name="adj2" fmla="val 108140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61103" cy="304824"/>
            <a:chOff x="8868697" y="1695584"/>
            <a:chExt cx="1061103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61103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r"/>
              <a:r>
                <a:rPr lang="en-US" sz="500" dirty="0">
                  <a:solidFill>
                    <a:schemeClr val="bg2">
                      <a:lumMod val="50000"/>
                    </a:schemeClr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(</a:t>
              </a:r>
              <a:r>
                <a:rPr lang="en-US" sz="500" dirty="0" err="1">
                  <a:solidFill>
                    <a:schemeClr val="bg2">
                      <a:lumMod val="50000"/>
                    </a:schemeClr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FunctionsHost</a:t>
              </a:r>
              <a:r>
                <a:rPr lang="en-US" sz="500" dirty="0">
                  <a:solidFill>
                    <a:schemeClr val="bg2">
                      <a:lumMod val="50000"/>
                    </a:schemeClr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)</a:t>
              </a:r>
              <a:endParaRPr lang="en-NZ" sz="500" dirty="0">
                <a:solidFill>
                  <a:schemeClr val="bg2">
                    <a:lumMod val="50000"/>
                  </a:schemeClr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8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5647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600" dirty="0">
                <a:solidFill>
                  <a:schemeClr val="tx1"/>
                </a:solidFill>
              </a:rPr>
              <a:t>3</a:t>
            </a:r>
            <a:r>
              <a:rPr lang="en-NZ" sz="1600" baseline="30000" dirty="0">
                <a:solidFill>
                  <a:schemeClr val="tx1"/>
                </a:solidFill>
              </a:rPr>
              <a:t>rd</a:t>
            </a:r>
            <a:r>
              <a:rPr lang="en-NZ" sz="16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6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600" dirty="0">
                <a:solidFill>
                  <a:schemeClr val="tx1"/>
                </a:solidFill>
              </a:rPr>
              <a:t>Plugins</a:t>
            </a: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FD41A04D-4174-7AA2-8973-0686A765C9BD}"/>
              </a:ext>
            </a:extLst>
          </p:cNvPr>
          <p:cNvGrpSpPr/>
          <p:nvPr/>
        </p:nvGrpSpPr>
        <p:grpSpPr>
          <a:xfrm rot="20668511">
            <a:off x="7939388" y="5679462"/>
            <a:ext cx="1402913" cy="601390"/>
            <a:chOff x="10296347" y="239215"/>
            <a:chExt cx="1402913" cy="601390"/>
          </a:xfrm>
        </p:grpSpPr>
        <p:sp>
          <p:nvSpPr>
            <p:cNvPr id="1152" name="Rectangle: Rounded Corners 1151">
              <a:extLst>
                <a:ext uri="{FF2B5EF4-FFF2-40B4-BE49-F238E27FC236}">
                  <a16:creationId xmlns:a16="http://schemas.microsoft.com/office/drawing/2014/main" id="{E0F88280-AF41-DFF9-8689-ADA79ABBBEB2}"/>
                </a:ext>
              </a:extLst>
            </p:cNvPr>
            <p:cNvSpPr/>
            <p:nvPr/>
          </p:nvSpPr>
          <p:spPr>
            <a:xfrm>
              <a:off x="10296347" y="340052"/>
              <a:ext cx="1402913" cy="500553"/>
            </a:xfrm>
            <a:prstGeom prst="roundRect">
              <a:avLst/>
            </a:prstGeom>
            <a:solidFill>
              <a:srgbClr val="386C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SendGrid</a:t>
              </a:r>
              <a:endParaRPr lang="en-NZ" dirty="0">
                <a:solidFill>
                  <a:schemeClr val="bg1"/>
                </a:solidFill>
              </a:endParaRPr>
            </a:p>
          </p:txBody>
        </p:sp>
        <p:pic>
          <p:nvPicPr>
            <p:cNvPr id="1153" name="Picture 1152">
              <a:extLst>
                <a:ext uri="{FF2B5EF4-FFF2-40B4-BE49-F238E27FC236}">
                  <a16:creationId xmlns:a16="http://schemas.microsoft.com/office/drawing/2014/main" id="{BE268F3B-8F7B-3835-DC64-0A908DEDC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360264" y="239215"/>
              <a:ext cx="741095" cy="2016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15131D37-1C41-25D9-1B2C-8293380C3775}"/>
              </a:ext>
            </a:extLst>
          </p:cNvPr>
          <p:cNvGrpSpPr/>
          <p:nvPr/>
        </p:nvGrpSpPr>
        <p:grpSpPr>
          <a:xfrm rot="20668511">
            <a:off x="9544870" y="5658068"/>
            <a:ext cx="1402913" cy="633851"/>
            <a:chOff x="10305194" y="1481949"/>
            <a:chExt cx="1402913" cy="633851"/>
          </a:xfrm>
        </p:grpSpPr>
        <p:sp>
          <p:nvSpPr>
            <p:cNvPr id="1155" name="Rectangle: Rounded Corners 1154">
              <a:extLst>
                <a:ext uri="{FF2B5EF4-FFF2-40B4-BE49-F238E27FC236}">
                  <a16:creationId xmlns:a16="http://schemas.microsoft.com/office/drawing/2014/main" id="{AF52DF55-EB5A-DE08-A4A9-8E09CAAD2532}"/>
                </a:ext>
              </a:extLst>
            </p:cNvPr>
            <p:cNvSpPr/>
            <p:nvPr/>
          </p:nvSpPr>
          <p:spPr>
            <a:xfrm>
              <a:off x="10305194" y="1604377"/>
              <a:ext cx="1402913" cy="511423"/>
            </a:xfrm>
            <a:prstGeom prst="roundRect">
              <a:avLst/>
            </a:prstGeom>
            <a:solidFill>
              <a:srgbClr val="4B75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Gravatar</a:t>
              </a:r>
              <a:endParaRPr lang="en-NZ" dirty="0">
                <a:solidFill>
                  <a:schemeClr val="bg1"/>
                </a:solidFill>
              </a:endParaRPr>
            </a:p>
          </p:txBody>
        </p:sp>
        <p:pic>
          <p:nvPicPr>
            <p:cNvPr id="1157" name="Picture 1156">
              <a:extLst>
                <a:ext uri="{FF2B5EF4-FFF2-40B4-BE49-F238E27FC236}">
                  <a16:creationId xmlns:a16="http://schemas.microsoft.com/office/drawing/2014/main" id="{51FDBA90-17E3-0FA9-BFE8-A9E07E670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372872" y="1481949"/>
              <a:ext cx="840034" cy="2473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35E3E75C-973A-74F3-8A62-EC2A6948D930}"/>
              </a:ext>
            </a:extLst>
          </p:cNvPr>
          <p:cNvGrpSpPr/>
          <p:nvPr/>
        </p:nvGrpSpPr>
        <p:grpSpPr>
          <a:xfrm rot="20668511">
            <a:off x="6336647" y="5642157"/>
            <a:ext cx="1402913" cy="648819"/>
            <a:chOff x="10293744" y="2644829"/>
            <a:chExt cx="1402913" cy="648819"/>
          </a:xfrm>
        </p:grpSpPr>
        <p:sp>
          <p:nvSpPr>
            <p:cNvPr id="1159" name="Rectangle: Rounded Corners 1158">
              <a:extLst>
                <a:ext uri="{FF2B5EF4-FFF2-40B4-BE49-F238E27FC236}">
                  <a16:creationId xmlns:a16="http://schemas.microsoft.com/office/drawing/2014/main" id="{7602FB51-A328-9C46-560F-1DCA9C5C1E60}"/>
                </a:ext>
              </a:extLst>
            </p:cNvPr>
            <p:cNvSpPr/>
            <p:nvPr/>
          </p:nvSpPr>
          <p:spPr>
            <a:xfrm>
              <a:off x="10293744" y="2783488"/>
              <a:ext cx="1402913" cy="510160"/>
            </a:xfrm>
            <a:prstGeom prst="roundRect">
              <a:avLst/>
            </a:prstGeom>
            <a:solidFill>
              <a:srgbClr val="1A404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Unleash</a:t>
              </a:r>
              <a:endParaRPr lang="en-NZ" sz="1400" dirty="0"/>
            </a:p>
          </p:txBody>
        </p:sp>
        <p:pic>
          <p:nvPicPr>
            <p:cNvPr id="1160" name="Picture 1159">
              <a:extLst>
                <a:ext uri="{FF2B5EF4-FFF2-40B4-BE49-F238E27FC236}">
                  <a16:creationId xmlns:a16="http://schemas.microsoft.com/office/drawing/2014/main" id="{55CB240B-47C1-DF22-E0D1-10A8C785F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362740" y="2644829"/>
              <a:ext cx="903093" cy="2545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287</Words>
  <Application>Microsoft Office PowerPoint</Application>
  <PresentationFormat>Widescreen</PresentationFormat>
  <Paragraphs>135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Simplified Arabic Fixed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31</cp:revision>
  <dcterms:created xsi:type="dcterms:W3CDTF">2023-09-25T21:30:49Z</dcterms:created>
  <dcterms:modified xsi:type="dcterms:W3CDTF">2023-09-27T02:18:40Z</dcterms:modified>
</cp:coreProperties>
</file>