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617"/>
    <a:srgbClr val="E25444"/>
    <a:srgbClr val="2E73B8"/>
    <a:srgbClr val="FA7E14"/>
    <a:srgbClr val="FA4887"/>
    <a:srgbClr val="B91254"/>
    <a:srgbClr val="7FBA00"/>
    <a:srgbClr val="3999C6"/>
    <a:srgbClr val="740000"/>
    <a:srgbClr val="DC3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load aggregate state (into mem)</a:t>
          </a:r>
          <a:endParaRPr lang="en-NZ" sz="8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Root: validate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Entity: raise event  (</a:t>
          </a:r>
          <a:r>
            <a:rPr lang="en-US" sz="800" kern="1200" dirty="0" err="1">
              <a:solidFill>
                <a:schemeClr val="bg1"/>
              </a:solidFill>
            </a:rPr>
            <a:t>RaiseChangeEvent</a:t>
          </a:r>
          <a:r>
            <a:rPr lang="en-US" sz="8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Entity: consume event (</a:t>
          </a:r>
          <a:r>
            <a:rPr lang="en-US" sz="800" kern="1200" dirty="0" err="1">
              <a:solidFill>
                <a:schemeClr val="bg1"/>
              </a:solidFill>
            </a:rPr>
            <a:t>OnStateChanged</a:t>
          </a:r>
          <a:r>
            <a:rPr lang="en-US" sz="8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(</a:t>
          </a:r>
          <a:r>
            <a:rPr lang="en-US" sz="800" kern="1200" dirty="0" err="1">
              <a:solidFill>
                <a:schemeClr val="bg1"/>
              </a:solidFill>
            </a:rPr>
            <a:t>EnsureInvariants</a:t>
          </a:r>
          <a:r>
            <a:rPr lang="en-US" sz="8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Root: saves event as a change</a:t>
          </a:r>
          <a:endParaRPr lang="en-US" sz="8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Root: consume event (</a:t>
          </a:r>
          <a:r>
            <a:rPr lang="en-US" sz="800" kern="1200" dirty="0" err="1"/>
            <a:t>OnStateChanged</a:t>
          </a:r>
          <a:r>
            <a:rPr lang="en-US" sz="8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Root: set state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Root: validate invariants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(</a:t>
          </a:r>
          <a:r>
            <a:rPr lang="en-US" sz="800" kern="1200" dirty="0" err="1"/>
            <a:t>EnsureInvariants</a:t>
          </a:r>
          <a:r>
            <a:rPr lang="en-US" sz="800" kern="1200" dirty="0"/>
            <a:t>)</a:t>
          </a:r>
          <a:endParaRPr lang="en-NZ" sz="8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3/11/2023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2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CSS,JS,HTML</a:t>
              </a:r>
              <a:endParaRPr lang="en-NZ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User Account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AuthN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Organisation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2877" y="2447823"/>
            <a:ext cx="8650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2877" y="2447823"/>
            <a:ext cx="1129846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3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CSS,JS,HTML</a:t>
                </a:r>
                <a:endParaRPr lang="en-NZ" sz="1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User Account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AuthN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Organisation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61103" cy="304824"/>
            <a:chOff x="8868697" y="1695584"/>
            <a:chExt cx="1061103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61103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8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1702130" y="688769"/>
            <a:ext cx="8415647" cy="5795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tlCol="0" anchor="t">
            <a:prstTxWarp prst="textArchUp">
              <a:avLst/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Domain = “Car Sharing”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446B54-85A8-1358-580D-A2DD9B57DA09}"/>
              </a:ext>
            </a:extLst>
          </p:cNvPr>
          <p:cNvSpPr/>
          <p:nvPr/>
        </p:nvSpPr>
        <p:spPr>
          <a:xfrm>
            <a:off x="3079667" y="228402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8950" y="295347"/>
                  <a:pt x="444089" y="55719"/>
                  <a:pt x="801585" y="0"/>
                </a:cubicBezTo>
                <a:cubicBezTo>
                  <a:pt x="1304306" y="-62381"/>
                  <a:pt x="1542983" y="300968"/>
                  <a:pt x="1603170" y="651164"/>
                </a:cubicBezTo>
                <a:cubicBezTo>
                  <a:pt x="1572783" y="1025806"/>
                  <a:pt x="1205489" y="1242621"/>
                  <a:pt x="801585" y="1302328"/>
                </a:cubicBezTo>
                <a:cubicBezTo>
                  <a:pt x="360085" y="1283715"/>
                  <a:pt x="-29629" y="982532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78126262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End Users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A2904A-0A9E-A06F-CB21-B13804ECA39D}"/>
              </a:ext>
            </a:extLst>
          </p:cNvPr>
          <p:cNvSpPr/>
          <p:nvPr/>
        </p:nvSpPr>
        <p:spPr>
          <a:xfrm>
            <a:off x="4653148" y="1869581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54498" y="351592"/>
                  <a:pt x="421179" y="30301"/>
                  <a:pt x="801585" y="0"/>
                </a:cubicBezTo>
                <a:cubicBezTo>
                  <a:pt x="1191521" y="-13884"/>
                  <a:pt x="1613043" y="208884"/>
                  <a:pt x="1603170" y="651164"/>
                </a:cubicBezTo>
                <a:cubicBezTo>
                  <a:pt x="1567562" y="979702"/>
                  <a:pt x="1336390" y="1312872"/>
                  <a:pt x="801585" y="1302328"/>
                </a:cubicBezTo>
                <a:cubicBezTo>
                  <a:pt x="310596" y="1303466"/>
                  <a:pt x="103818" y="1004985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86446634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Organizations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A04A27-2567-2A27-4415-FE137B3C253B}"/>
              </a:ext>
            </a:extLst>
          </p:cNvPr>
          <p:cNvSpPr/>
          <p:nvPr/>
        </p:nvSpPr>
        <p:spPr>
          <a:xfrm>
            <a:off x="4283031" y="3200398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63BC0AE-A564-AA79-29BD-0CB2A8AB2017}"/>
              </a:ext>
            </a:extLst>
          </p:cNvPr>
          <p:cNvSpPr/>
          <p:nvPr/>
        </p:nvSpPr>
        <p:spPr>
          <a:xfrm>
            <a:off x="3511136" y="2713512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Identity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A5D99B-2E04-00DE-BC6B-C44F917D4150}"/>
              </a:ext>
            </a:extLst>
          </p:cNvPr>
          <p:cNvSpPr/>
          <p:nvPr/>
        </p:nvSpPr>
        <p:spPr>
          <a:xfrm>
            <a:off x="5084617" y="2284020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Member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271986B-7E68-2A3B-56D1-6233088D031E}"/>
              </a:ext>
            </a:extLst>
          </p:cNvPr>
          <p:cNvSpPr/>
          <p:nvPr/>
        </p:nvSpPr>
        <p:spPr>
          <a:xfrm>
            <a:off x="4738253" y="3586348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964E59-66FB-C6BF-1282-1024ED10498A}"/>
              </a:ext>
            </a:extLst>
          </p:cNvPr>
          <p:cNvSpPr/>
          <p:nvPr/>
        </p:nvSpPr>
        <p:spPr>
          <a:xfrm>
            <a:off x="3375064" y="2993780"/>
            <a:ext cx="1012372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Memberships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BF1257-A030-458F-8795-29EF5E0481F3}"/>
              </a:ext>
            </a:extLst>
          </p:cNvPr>
          <p:cNvSpPr/>
          <p:nvPr/>
        </p:nvSpPr>
        <p:spPr>
          <a:xfrm>
            <a:off x="5099462" y="2520745"/>
            <a:ext cx="740229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2DB54A-D035-FF26-8A3B-02398D6F175F}"/>
              </a:ext>
            </a:extLst>
          </p:cNvPr>
          <p:cNvSpPr/>
          <p:nvPr/>
        </p:nvSpPr>
        <p:spPr>
          <a:xfrm>
            <a:off x="7604166" y="192302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-31357" y="316332"/>
                  <a:pt x="470356" y="21659"/>
                  <a:pt x="801585" y="0"/>
                </a:cubicBezTo>
                <a:cubicBezTo>
                  <a:pt x="1185981" y="-69422"/>
                  <a:pt x="1606843" y="284302"/>
                  <a:pt x="1603170" y="651164"/>
                </a:cubicBezTo>
                <a:cubicBezTo>
                  <a:pt x="1612515" y="1016844"/>
                  <a:pt x="1191363" y="1266559"/>
                  <a:pt x="801585" y="1302328"/>
                </a:cubicBezTo>
                <a:cubicBezTo>
                  <a:pt x="375506" y="1284047"/>
                  <a:pt x="-38419" y="1101839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0252249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Cars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CC44FB-A2AD-ABA1-155E-9B1D25368BBB}"/>
              </a:ext>
            </a:extLst>
          </p:cNvPr>
          <p:cNvSpPr/>
          <p:nvPr/>
        </p:nvSpPr>
        <p:spPr>
          <a:xfrm>
            <a:off x="8290955" y="3225348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66848" y="286749"/>
                  <a:pt x="390136" y="-25216"/>
                  <a:pt x="801585" y="0"/>
                </a:cubicBezTo>
                <a:cubicBezTo>
                  <a:pt x="1321747" y="-56375"/>
                  <a:pt x="1624488" y="284155"/>
                  <a:pt x="1603170" y="651164"/>
                </a:cubicBezTo>
                <a:cubicBezTo>
                  <a:pt x="1642398" y="1093760"/>
                  <a:pt x="1223597" y="1368542"/>
                  <a:pt x="801585" y="1302328"/>
                </a:cubicBezTo>
                <a:cubicBezTo>
                  <a:pt x="391940" y="1226827"/>
                  <a:pt x="85854" y="965181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441640028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Bookings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6375343" y="4717571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82937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052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3255074" y="4554522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AuthN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LoginHistory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1961CF-CAA2-0945-DCBA-EA7B29086DD3}"/>
              </a:ext>
            </a:extLst>
          </p:cNvPr>
          <p:cNvSpPr/>
          <p:nvPr/>
        </p:nvSpPr>
        <p:spPr>
          <a:xfrm>
            <a:off x="7859484" y="2245623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Unavailabilities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8811491" y="902525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Subdomains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stCxn id="26" idx="1"/>
          </p:cNvCxnSpPr>
          <p:nvPr/>
        </p:nvCxnSpPr>
        <p:spPr>
          <a:xfrm flipH="1">
            <a:off x="6187044" y="1087191"/>
            <a:ext cx="2624447" cy="1078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839691" y="1087191"/>
            <a:ext cx="2971800" cy="2477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8555181" y="1087191"/>
            <a:ext cx="256310" cy="782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B33291-7A87-82B6-E6E3-226F47801EA6}"/>
              </a:ext>
            </a:extLst>
          </p:cNvPr>
          <p:cNvSpPr txBox="1"/>
          <p:nvPr/>
        </p:nvSpPr>
        <p:spPr>
          <a:xfrm>
            <a:off x="9690161" y="1410785"/>
            <a:ext cx="216151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/>
              <a:t>Note: </a:t>
            </a:r>
          </a:p>
          <a:p>
            <a:r>
              <a:rPr lang="en-NZ" sz="1050" dirty="0"/>
              <a:t>Initially, every subdomain is its own bounded context. New Bounded Contexts will emerge as the subdomains evolve.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780803" y="4648200"/>
            <a:ext cx="1502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Child </a:t>
            </a:r>
          </a:p>
          <a:p>
            <a:r>
              <a:rPr lang="en-NZ" dirty="0"/>
              <a:t>Entities</a:t>
            </a:r>
          </a:p>
          <a:p>
            <a:r>
              <a:rPr lang="en-NZ" dirty="0"/>
              <a:t>/</a:t>
            </a:r>
            <a:r>
              <a:rPr lang="en-NZ" dirty="0" err="1"/>
              <a:t>ValueObjects</a:t>
            </a:r>
            <a:endParaRPr lang="en-NZ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2283137" y="3082845"/>
            <a:ext cx="1091927" cy="2027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2283137" y="3675413"/>
            <a:ext cx="2455116" cy="1434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CE0B036-ADDE-7D53-9D61-E3B3EEDBAFA3}"/>
              </a:ext>
            </a:extLst>
          </p:cNvPr>
          <p:cNvSpPr/>
          <p:nvPr/>
        </p:nvSpPr>
        <p:spPr>
          <a:xfrm>
            <a:off x="7859484" y="2470955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Jurisdictions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E1DA563-A4F6-AF87-131F-62827756EA82}"/>
              </a:ext>
            </a:extLst>
          </p:cNvPr>
          <p:cNvSpPr/>
          <p:nvPr/>
        </p:nvSpPr>
        <p:spPr>
          <a:xfrm>
            <a:off x="7859483" y="2705410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</a:rPr>
              <a:t>TimeSlots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A7861B-6939-C95D-D962-E03EA657771F}"/>
              </a:ext>
            </a:extLst>
          </p:cNvPr>
          <p:cNvSpPr/>
          <p:nvPr/>
        </p:nvSpPr>
        <p:spPr>
          <a:xfrm>
            <a:off x="5960917" y="3145240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Subscriptions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BB61A0A-FBFD-1A59-D9E7-129EF711E15D}"/>
              </a:ext>
            </a:extLst>
          </p:cNvPr>
          <p:cNvSpPr/>
          <p:nvPr/>
        </p:nvSpPr>
        <p:spPr>
          <a:xfrm>
            <a:off x="6224638" y="3618275"/>
            <a:ext cx="1042562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4786351" y="5086209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8D6117-DAEC-36CE-0BC2-B70046042587}"/>
              </a:ext>
            </a:extLst>
          </p:cNvPr>
          <p:cNvSpPr/>
          <p:nvPr/>
        </p:nvSpPr>
        <p:spPr>
          <a:xfrm>
            <a:off x="8555181" y="3620896"/>
            <a:ext cx="1146961" cy="1781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Trips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538</Words>
  <Application>Microsoft Office PowerPoint</Application>
  <PresentationFormat>Widescreen</PresentationFormat>
  <Paragraphs>207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57</cp:revision>
  <dcterms:created xsi:type="dcterms:W3CDTF">2023-09-25T21:30:49Z</dcterms:created>
  <dcterms:modified xsi:type="dcterms:W3CDTF">2023-11-02T23:18:44Z</dcterms:modified>
</cp:coreProperties>
</file>